
<file path=[Content_Types].xml><?xml version="1.0" encoding="utf-8"?>
<Types xmlns="http://schemas.openxmlformats.org/package/2006/content-types">
  <Default Extension="tiff" ContentType="image/tiff"/>
  <Default Extension="rels" ContentType="application/vnd.openxmlformats-package.relationships+xml"/>
  <Default Extension="jpg" ContentType="image/jpeg"/>
  <Default Extension="xml" ContentType="application/xml"/>
  <Default Extension="wmf" ContentType="image/x-wmf"/>
  <Default Extension="vml" ContentType="application/vnd.openxmlformats-officedocument.vmlDrawing"/>
  <Default Extension="jpeg" ContentType="image/jpeg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257" r:id="rId4"/>
    <p:sldId id="258" r:id="rId5"/>
    <p:sldId id="259" r:id="rId6"/>
    <p:sldId id="260" r:id="rId7"/>
    <p:sldId id="261" r:id="rId8"/>
    <p:sldId id="296" r:id="rId9"/>
    <p:sldId id="297" r:id="rId10"/>
    <p:sldId id="262" r:id="rId11"/>
    <p:sldId id="263" r:id="rId12"/>
    <p:sldId id="264" r:id="rId13"/>
    <p:sldId id="265" r:id="rId14"/>
    <p:sldId id="266" r:id="rId15"/>
    <p:sldId id="271" r:id="rId16"/>
    <p:sldId id="272" r:id="rId17"/>
    <p:sldId id="278" r:id="rId18"/>
    <p:sldId id="279" r:id="rId19"/>
    <p:sldId id="280" r:id="rId20"/>
    <p:sldId id="301" r:id="rId21"/>
    <p:sldId id="284" r:id="rId22"/>
    <p:sldId id="285" r:id="rId23"/>
    <p:sldId id="286" r:id="rId24"/>
    <p:sldId id="287" r:id="rId25"/>
    <p:sldId id="268" r:id="rId26"/>
    <p:sldId id="282" r:id="rId27"/>
    <p:sldId id="288" r:id="rId28"/>
    <p:sldId id="289" r:id="rId29"/>
    <p:sldId id="290" r:id="rId30"/>
    <p:sldId id="299" r:id="rId31"/>
    <p:sldId id="316" r:id="rId32"/>
    <p:sldId id="317" r:id="rId33"/>
    <p:sldId id="300" r:id="rId34"/>
    <p:sldId id="298" r:id="rId35"/>
    <p:sldId id="274" r:id="rId36"/>
    <p:sldId id="291" r:id="rId37"/>
    <p:sldId id="292" r:id="rId38"/>
    <p:sldId id="293" r:id="rId39"/>
    <p:sldId id="294" r:id="rId40"/>
    <p:sldId id="295" r:id="rId41"/>
    <p:sldId id="302" r:id="rId42"/>
    <p:sldId id="303" r:id="rId43"/>
    <p:sldId id="304" r:id="rId44"/>
    <p:sldId id="281" r:id="rId45"/>
    <p:sldId id="273" r:id="rId46"/>
    <p:sldId id="276" r:id="rId47"/>
    <p:sldId id="305" r:id="rId48"/>
    <p:sldId id="314" r:id="rId49"/>
    <p:sldId id="306" r:id="rId50"/>
    <p:sldId id="277" r:id="rId51"/>
    <p:sldId id="315" r:id="rId52"/>
    <p:sldId id="312" r:id="rId53"/>
    <p:sldId id="313" r:id="rId54"/>
    <p:sldId id="309" r:id="rId55"/>
    <p:sldId id="31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6FCF"/>
    <a:srgbClr val="66FFCC"/>
    <a:srgbClr val="FF00FF"/>
    <a:srgbClr val="8000FF"/>
    <a:srgbClr val="FF0080"/>
    <a:srgbClr val="00FF00"/>
    <a:srgbClr val="66FF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73" autoAdjust="0"/>
    <p:restoredTop sz="94660"/>
  </p:normalViewPr>
  <p:slideViewPr>
    <p:cSldViewPr snapToGrid="0" snapToObjects="1">
      <p:cViewPr>
        <p:scale>
          <a:sx n="135" d="100"/>
          <a:sy n="135" d="100"/>
        </p:scale>
        <p:origin x="-8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theme" Target="theme/theme1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presProps" Target="presProps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printerSettings" Target="printerSettings/printerSettings1.bin"/><Relationship Id="rId59" Type="http://schemas.openxmlformats.org/officeDocument/2006/relationships/viewProps" Target="viewProp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tableStyles" Target="tableStyles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06/07/11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1.png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5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5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5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3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4.bin"/><Relationship Id="rId5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6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tiff"/><Relationship Id="rId5" Type="http://schemas.openxmlformats.org/officeDocument/2006/relationships/oleObject" Target="../embeddings/oleObject6.bin"/><Relationship Id="rId7" Type="http://schemas.openxmlformats.org/officeDocument/2006/relationships/image" Target="../media/image3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6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4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5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hyperlink" Target="http://www.enginsoft.com/" TargetMode="External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5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3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9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emf"/><Relationship Id="rId5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7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5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5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6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4" Type="http://schemas.openxmlformats.org/officeDocument/2006/relationships/image" Target="../media/image91.tiff"/><Relationship Id="rId5" Type="http://schemas.openxmlformats.org/officeDocument/2006/relationships/image" Target="../media/image92.tiff"/><Relationship Id="rId7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tiff"/><Relationship Id="rId3" Type="http://schemas.openxmlformats.org/officeDocument/2006/relationships/image" Target="../media/image90.tiff"/><Relationship Id="rId6" Type="http://schemas.openxmlformats.org/officeDocument/2006/relationships/image" Target="../media/image93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3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5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20"/>
            <a:ext cx="9144000" cy="66416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4158" y="6404080"/>
            <a:ext cx="5929793" cy="29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3693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6963"/>
            <a:ext cx="8915400" cy="593725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Quali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sono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fondi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000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3000" b="1" baseline="300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Lucida Grande"/>
                <a:cs typeface="Comic Sans MS"/>
              </a:rPr>
              <a:t>N 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→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e</a:t>
            </a:r>
            <a:r>
              <a:rPr lang="en-US" sz="3000" b="1" baseline="30000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N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78450" y="853033"/>
            <a:ext cx="2995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1800">
              <a:latin typeface="Comic Sans MS"/>
              <a:cs typeface="Comic Sans M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6838" y="1414463"/>
            <a:ext cx="4570412" cy="4318793"/>
          </a:xfrm>
          <a:prstGeom prst="rect">
            <a:avLst/>
          </a:prstGeom>
          <a:solidFill>
            <a:srgbClr val="CC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9525" algn="l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Decadimenti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In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Orbita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(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DIO):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  <a:sym typeface="Wingdings" charset="0"/>
              </a:rPr>
              <a:t> </a:t>
            </a:r>
          </a:p>
          <a:p>
            <a:pPr indent="9525" algn="l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			</a:t>
            </a:r>
            <a:r>
              <a:rPr lang="en-US" sz="18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aseline="300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aseline="-250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A,Z</a:t>
            </a:r>
            <a:r>
              <a:rPr lang="en-US" sz="18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→e</a:t>
            </a:r>
            <a:r>
              <a:rPr lang="en-US" sz="1800" baseline="300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</a:t>
            </a:r>
            <a:r>
              <a:rPr lang="en-US" sz="1800" baseline="-250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</a:t>
            </a:r>
            <a:r>
              <a:rPr lang="en-US" sz="1800" baseline="-250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aseline="-250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A</a:t>
            </a:r>
            <a:r>
              <a:rPr lang="en-US" sz="1800" baseline="-250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,Z</a:t>
            </a:r>
            <a:endParaRPr lang="en-US" sz="1800" baseline="-25000" dirty="0">
              <a:solidFill>
                <a:srgbClr val="6600FF"/>
              </a:solidFill>
              <a:latin typeface="Comic Sans MS"/>
              <a:cs typeface="Comic Sans MS"/>
              <a:sym typeface="Wingdings" charset="0"/>
            </a:endParaRPr>
          </a:p>
          <a:p>
            <a:pPr indent="9525" algn="l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baseline="-25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		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Nota:</a:t>
            </a:r>
            <a:r>
              <a:rPr lang="en-US" sz="1800" dirty="0" smtClean="0"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aseline="-250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 &lt; mc</a:t>
            </a:r>
            <a:r>
              <a:rPr lang="en-US" sz="1800" baseline="30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2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-E</a:t>
            </a:r>
            <a:r>
              <a:rPr lang="en-US" sz="1800" baseline="-25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NR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-E</a:t>
            </a:r>
            <a:r>
              <a:rPr lang="en-US" sz="1800" baseline="-25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b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non 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aseline="-250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 &lt; ½mc</a:t>
            </a:r>
            <a:r>
              <a:rPr lang="en-US" sz="1800" baseline="30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2</a:t>
            </a:r>
          </a:p>
          <a:p>
            <a:pPr indent="9525" algn="l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baseline="30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	</a:t>
            </a:r>
            <a:r>
              <a:rPr lang="en-US" sz="1800" dirty="0">
                <a:solidFill>
                  <a:srgbClr val="663300"/>
                </a:solidFill>
                <a:latin typeface="Comic Sans MS"/>
                <a:cs typeface="Comic Sans MS"/>
                <a:sym typeface="Wingdings" charset="0"/>
              </a:rPr>
              <a:t>▶	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risolto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 con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buona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risoluzione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 in 		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energia</a:t>
            </a:r>
            <a:endParaRPr lang="en-US" sz="1800" dirty="0">
              <a:solidFill>
                <a:schemeClr val="bg2"/>
              </a:solidFill>
              <a:latin typeface="Comic Sans MS"/>
              <a:cs typeface="Comic Sans MS"/>
              <a:sym typeface="Wingdings" charset="0"/>
            </a:endParaRPr>
          </a:p>
          <a:p>
            <a:pPr marL="123825" lvl="1" indent="3175" algn="l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endParaRPr lang="en-US" sz="1800" dirty="0">
              <a:solidFill>
                <a:srgbClr val="FF0000"/>
              </a:solidFill>
              <a:latin typeface="Comic Sans MS"/>
              <a:cs typeface="Comic Sans MS"/>
              <a:sym typeface="Wingdings" charset="0"/>
            </a:endParaRPr>
          </a:p>
          <a:p>
            <a:pPr indent="9525" algn="l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Cattura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Muonica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Radiativa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(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RMC):</a:t>
            </a:r>
          </a:p>
          <a:p>
            <a:pPr indent="9525" algn="l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dirty="0">
                <a:latin typeface="Comic Sans MS"/>
                <a:cs typeface="Comic Sans MS"/>
                <a:sym typeface="Wingdings" charset="0"/>
              </a:rPr>
              <a:t>	 		</a:t>
            </a:r>
            <a:r>
              <a:rPr lang="en-US" sz="1800" dirty="0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aseline="300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aseline="-25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A,Z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→</a:t>
            </a:r>
            <a:r>
              <a:rPr lang="en-US" sz="1800" dirty="0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</a:t>
            </a:r>
            <a:r>
              <a:rPr lang="en-US" sz="1800" baseline="-25000" dirty="0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dirty="0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γ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aseline="-250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A</a:t>
            </a:r>
            <a:r>
              <a:rPr lang="en-US" sz="1800" baseline="-25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,Z-1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, </a:t>
            </a:r>
            <a:r>
              <a:rPr lang="en-US" sz="18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γ</a:t>
            </a:r>
            <a:r>
              <a:rPr lang="en-US" sz="18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→</a:t>
            </a:r>
            <a:r>
              <a:rPr lang="en-US" sz="18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aseline="300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+</a:t>
            </a:r>
            <a:r>
              <a:rPr lang="en-US" sz="18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aseline="300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endParaRPr lang="en-US" sz="1800" baseline="30000" dirty="0">
              <a:solidFill>
                <a:srgbClr val="6600FF"/>
              </a:solidFill>
              <a:latin typeface="Comic Sans MS"/>
              <a:cs typeface="Comic Sans MS"/>
              <a:sym typeface="Wingdings" charset="0"/>
            </a:endParaRPr>
          </a:p>
          <a:p>
            <a:pPr indent="9525" algn="l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dirty="0">
                <a:latin typeface="Comic Sans MS"/>
                <a:cs typeface="Comic Sans MS"/>
                <a:sym typeface="Wingdings" charset="0"/>
              </a:rPr>
              <a:t>		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Nota:</a:t>
            </a:r>
            <a:r>
              <a:rPr lang="en-US" sz="1800" dirty="0" smtClean="0"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aseline="-250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γ</a:t>
            </a:r>
            <a:r>
              <a:rPr lang="en-US" sz="1800" baseline="-250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max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(Al) = 102.5 MeV</a:t>
            </a:r>
          </a:p>
          <a:p>
            <a:pPr indent="9525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	</a:t>
            </a:r>
            <a:r>
              <a:rPr lang="en-US" sz="1800" dirty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▶	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scelta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 di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bersaglio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ristretta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:</a:t>
            </a:r>
          </a:p>
          <a:p>
            <a:pPr indent="9525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dirty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	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	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m</a:t>
            </a:r>
            <a:r>
              <a:rPr lang="en-US" sz="1800" baseline="-250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Z</a:t>
            </a:r>
            <a:r>
              <a:rPr lang="en-US" sz="1800" baseline="-25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-1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 &gt; </a:t>
            </a:r>
            <a:r>
              <a:rPr lang="en-US" sz="18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m</a:t>
            </a:r>
            <a:r>
              <a:rPr lang="en-US" sz="1800" baseline="-250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Z</a:t>
            </a:r>
            <a:endParaRPr lang="en-US" sz="1800" dirty="0">
              <a:solidFill>
                <a:schemeClr val="bg2"/>
              </a:solidFill>
              <a:latin typeface="Comic Sans MS"/>
              <a:cs typeface="Comic Sans MS"/>
              <a:sym typeface="Wingdings" charset="0"/>
            </a:endParaRPr>
          </a:p>
          <a:p>
            <a:pPr indent="9525" algn="l" eaLnBrk="1" hangingPunct="1">
              <a:lnSpc>
                <a:spcPct val="90000"/>
              </a:lnSpc>
              <a:spcBef>
                <a:spcPct val="35000"/>
              </a:spcBef>
              <a:buClr>
                <a:schemeClr val="tx1"/>
              </a:buClr>
              <a:tabLst>
                <a:tab pos="228600" algn="l"/>
                <a:tab pos="457200" algn="l"/>
                <a:tab pos="1030288" algn="l"/>
              </a:tabLst>
              <a:defRPr/>
            </a:pPr>
            <a:r>
              <a:rPr lang="en-US" sz="1800" dirty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	▶	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risolto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 con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buona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risoluzione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 in 		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energia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cs typeface="Comic Sans MS"/>
              <a:sym typeface="Wingdings" charset="0"/>
            </a:endParaRPr>
          </a:p>
        </p:txBody>
      </p:sp>
      <p:pic>
        <p:nvPicPr>
          <p:cNvPr id="7" name="Picture 5" descr="mu_decay_in_orbit_phys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1" t="-4286" r="-3751" b="-4286"/>
          <a:stretch>
            <a:fillRect/>
          </a:stretch>
        </p:blipFill>
        <p:spPr bwMode="auto">
          <a:xfrm>
            <a:off x="5607050" y="1081204"/>
            <a:ext cx="2605088" cy="2301875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pic>
        <p:nvPicPr>
          <p:cNvPr id="8" name="Picture 6" descr="decay_in_orbit_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4" t="-1453" r="-1164" b="-1453"/>
          <a:stretch>
            <a:fillRect/>
          </a:stretch>
        </p:blipFill>
        <p:spPr bwMode="auto">
          <a:xfrm>
            <a:off x="5247659" y="3478464"/>
            <a:ext cx="3329605" cy="2684122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pic>
        <p:nvPicPr>
          <p:cNvPr id="9" name="Picture 7" descr="decay_in_orbit_spectrum_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4" t="-1453" r="-1164" b="-1453"/>
          <a:stretch>
            <a:fillRect/>
          </a:stretch>
        </p:blipFill>
        <p:spPr bwMode="auto">
          <a:xfrm>
            <a:off x="5246054" y="3478464"/>
            <a:ext cx="3331210" cy="2684122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704013" y="5210721"/>
            <a:ext cx="1325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800">
                <a:solidFill>
                  <a:srgbClr val="6600FF"/>
                </a:solidFill>
                <a:latin typeface="Comic Sans MS"/>
                <a:cs typeface="Comic Sans MS"/>
              </a:rPr>
              <a:t>E~(E-E</a:t>
            </a:r>
            <a:r>
              <a:rPr lang="en-US" sz="1800" baseline="-25000">
                <a:solidFill>
                  <a:srgbClr val="6600FF"/>
                </a:solidFill>
                <a:latin typeface="Comic Sans MS"/>
                <a:cs typeface="Comic Sans MS"/>
              </a:rPr>
              <a:t>0</a:t>
            </a:r>
            <a:r>
              <a:rPr lang="en-US" sz="1800">
                <a:solidFill>
                  <a:srgbClr val="6600FF"/>
                </a:solidFill>
                <a:latin typeface="Comic Sans MS"/>
                <a:cs typeface="Comic Sans MS"/>
              </a:rPr>
              <a:t>)</a:t>
            </a:r>
            <a:r>
              <a:rPr lang="en-US" sz="1800" baseline="30000">
                <a:solidFill>
                  <a:srgbClr val="6600FF"/>
                </a:solidFill>
                <a:latin typeface="Comic Sans MS"/>
                <a:cs typeface="Comic Sans MS"/>
              </a:rPr>
              <a:t>5</a:t>
            </a:r>
          </a:p>
        </p:txBody>
      </p:sp>
      <p:pic>
        <p:nvPicPr>
          <p:cNvPr id="11" name="Picture 9" descr="muon_capture_radiative_moment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2" t="-5693" r="-3712" b="-5693"/>
          <a:stretch>
            <a:fillRect/>
          </a:stretch>
        </p:blipFill>
        <p:spPr bwMode="auto">
          <a:xfrm>
            <a:off x="5378450" y="3478463"/>
            <a:ext cx="3198813" cy="216535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96838" y="1009650"/>
            <a:ext cx="4570412" cy="4349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2"/>
                </a:solidFill>
                <a:latin typeface="Comic Sans MS"/>
                <a:cs typeface="Comic Sans MS"/>
              </a:rPr>
              <a:t>1.  </a:t>
            </a:r>
            <a:r>
              <a:rPr lang="en-US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Fondi</a:t>
            </a:r>
            <a:r>
              <a:rPr lang="en-US" dirty="0" smtClean="0">
                <a:solidFill>
                  <a:schemeClr val="bg2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dovuti</a:t>
            </a:r>
            <a:r>
              <a:rPr lang="en-US" dirty="0" smtClean="0">
                <a:solidFill>
                  <a:schemeClr val="bg2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ai</a:t>
            </a:r>
            <a:r>
              <a:rPr lang="en-US" dirty="0" smtClean="0">
                <a:solidFill>
                  <a:schemeClr val="bg2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muoni</a:t>
            </a:r>
            <a:endParaRPr lang="en-US" dirty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3449" y="6416959"/>
            <a:ext cx="34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12</a:t>
            </a:r>
            <a:endParaRPr lang="en-US" sz="12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86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4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15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6963"/>
            <a:ext cx="8915400" cy="593725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Quali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sono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fondi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000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3000" b="1" baseline="300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Lucida Grande"/>
                <a:cs typeface="Comic Sans MS"/>
              </a:rPr>
              <a:t>N 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→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e</a:t>
            </a:r>
            <a:r>
              <a:rPr lang="en-US" sz="3000" b="1" baseline="30000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N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78450" y="1047750"/>
            <a:ext cx="2995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1800">
              <a:latin typeface="Comic Sans MS"/>
              <a:cs typeface="Comic Sans M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512" y="1131618"/>
            <a:ext cx="4697288" cy="4114800"/>
          </a:xfrm>
          <a:prstGeom prst="rect">
            <a:avLst/>
          </a:prstGeom>
          <a:solidFill>
            <a:srgbClr val="CC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Cattura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Pionica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Radiativa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(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RPC):</a:t>
            </a: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>
                <a:latin typeface="Comic Sans MS"/>
                <a:cs typeface="Comic Sans MS"/>
                <a:sym typeface="Wingdings" charset="0"/>
              </a:rPr>
              <a:t>	 		</a:t>
            </a:r>
            <a:r>
              <a:rPr lang="en-US" sz="1800" dirty="0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π</a:t>
            </a:r>
            <a:r>
              <a:rPr lang="en-US" sz="1800" baseline="300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aseline="-25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A,Z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→</a:t>
            </a:r>
            <a:r>
              <a:rPr lang="en-US" sz="1800" dirty="0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γ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aseline="-250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A</a:t>
            </a:r>
            <a:r>
              <a:rPr lang="en-US" sz="1800" baseline="-25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,Z-1 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, </a:t>
            </a:r>
            <a:r>
              <a:rPr lang="en-US" sz="18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γ</a:t>
            </a:r>
            <a:r>
              <a:rPr lang="en-US" sz="18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→</a:t>
            </a:r>
            <a:r>
              <a:rPr lang="en-US" sz="18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aseline="300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+</a:t>
            </a:r>
            <a:r>
              <a:rPr lang="en-US" sz="1800" dirty="0" err="1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aseline="300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 </a:t>
            </a: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	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  <a:sym typeface="Wingdings" charset="0"/>
              </a:rPr>
              <a:t>Nota:</a:t>
            </a:r>
            <a:r>
              <a:rPr lang="en-US" sz="1800" dirty="0" smtClean="0"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1.2% 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con </a:t>
            </a:r>
            <a:r>
              <a:rPr lang="en-US" sz="1800" dirty="0" err="1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aseline="-250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γ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&gt; 105 MeV</a:t>
            </a:r>
            <a:endParaRPr lang="en-US" sz="1800" dirty="0">
              <a:latin typeface="Comic Sans MS"/>
              <a:cs typeface="Comic Sans MS"/>
            </a:endParaRP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Decadimento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dei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muoni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volo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  <a:r>
              <a:rPr lang="en-US" sz="1800" dirty="0" smtClean="0">
                <a:latin typeface="Comic Sans MS"/>
                <a:cs typeface="Comic Sans MS"/>
              </a:rPr>
              <a:t> </a:t>
            </a:r>
            <a:endParaRPr lang="en-US" sz="1800" dirty="0">
              <a:latin typeface="Comic Sans MS"/>
              <a:cs typeface="Comic Sans MS"/>
            </a:endParaRP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>
                <a:latin typeface="Comic Sans MS"/>
                <a:cs typeface="Comic Sans MS"/>
              </a:rPr>
              <a:t>			</a:t>
            </a:r>
            <a:r>
              <a:rPr lang="en-US" sz="1800" dirty="0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1800" baseline="30000" dirty="0" smtClean="0">
                <a:solidFill>
                  <a:srgbClr val="6600FF"/>
                </a:solidFill>
                <a:latin typeface="Comic Sans MS"/>
                <a:cs typeface="Comic Sans MS"/>
              </a:rPr>
              <a:t>- 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→ e</a:t>
            </a:r>
            <a:r>
              <a:rPr lang="en-US" sz="1800" baseline="30000" dirty="0" smtClean="0">
                <a:solidFill>
                  <a:srgbClr val="6600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νν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	</a:t>
            </a:r>
            <a:endParaRPr lang="en-US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	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Nota:</a:t>
            </a:r>
            <a:r>
              <a:rPr lang="en-US" sz="1800" dirty="0" smtClean="0"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6600FF"/>
                </a:solidFill>
                <a:latin typeface="Comic Sans MS"/>
                <a:cs typeface="Comic Sans MS"/>
              </a:rPr>
              <a:t>poiché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rgbClr val="6600FF"/>
                </a:solidFill>
                <a:latin typeface="Comic Sans MS"/>
                <a:cs typeface="Comic Sans MS"/>
              </a:rPr>
              <a:t>E</a:t>
            </a:r>
            <a:r>
              <a:rPr lang="en-US" sz="1800" baseline="-25000" dirty="0" err="1">
                <a:solidFill>
                  <a:srgbClr val="6600FF"/>
                </a:solidFill>
                <a:latin typeface="Comic Sans MS"/>
                <a:cs typeface="Comic Sans MS"/>
              </a:rPr>
              <a:t>e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</a:rPr>
              <a:t> &lt; 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</a:rPr>
              <a:t>m</a:t>
            </a:r>
            <a:r>
              <a:rPr lang="en-US" sz="1800" baseline="-25000" dirty="0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</a:rPr>
              <a:t>c</a:t>
            </a:r>
            <a:r>
              <a:rPr lang="en-US" sz="1800" baseline="30000" dirty="0" smtClean="0">
                <a:solidFill>
                  <a:srgbClr val="6600FF"/>
                </a:solidFill>
                <a:latin typeface="Comic Sans MS"/>
                <a:cs typeface="Comic Sans MS"/>
              </a:rPr>
              <a:t>2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</a:rPr>
              <a:t>/2, </a:t>
            </a:r>
            <a:r>
              <a:rPr lang="en-US" sz="1800" dirty="0" err="1" smtClean="0">
                <a:solidFill>
                  <a:srgbClr val="6600FF"/>
                </a:solidFill>
                <a:latin typeface="Comic Sans MS"/>
                <a:cs typeface="Comic Sans MS"/>
              </a:rPr>
              <a:t>p</a:t>
            </a:r>
            <a:r>
              <a:rPr lang="en-US" sz="1800" baseline="-250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</a:rPr>
              <a:t> </a:t>
            </a:r>
            <a:r>
              <a:rPr lang="en-US" sz="1800" dirty="0">
                <a:solidFill>
                  <a:srgbClr val="6600FF"/>
                </a:solidFill>
                <a:latin typeface="Comic Sans MS"/>
                <a:cs typeface="Comic Sans MS"/>
              </a:rPr>
              <a:t>&gt; 77MeV/c</a:t>
            </a:r>
            <a:endParaRPr lang="en-US" sz="1800" dirty="0">
              <a:latin typeface="Comic Sans MS"/>
              <a:cs typeface="Comic Sans MS"/>
            </a:endParaRP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Elettroni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fascio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diffusi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dal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bersaglio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Decadimento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pioni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volo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 smtClean="0">
                <a:latin typeface="Comic Sans MS"/>
                <a:cs typeface="Comic Sans MS"/>
              </a:rPr>
              <a:t>			</a:t>
            </a:r>
            <a:r>
              <a:rPr lang="en-US" sz="1800" dirty="0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</a:rPr>
              <a:t>π</a:t>
            </a:r>
            <a:r>
              <a:rPr lang="en-US" sz="1800" baseline="30000" dirty="0" smtClean="0">
                <a:solidFill>
                  <a:srgbClr val="6600FF"/>
                </a:solidFill>
                <a:latin typeface="Comic Sans MS"/>
                <a:cs typeface="Comic Sans MS"/>
              </a:rPr>
              <a:t>-</a:t>
            </a:r>
            <a:r>
              <a:rPr lang="en-US" sz="1800" dirty="0" smtClean="0">
                <a:solidFill>
                  <a:srgbClr val="6600FF"/>
                </a:solidFill>
                <a:latin typeface="Comic Sans MS"/>
                <a:cs typeface="Comic Sans MS"/>
              </a:rPr>
              <a:t> → e</a:t>
            </a:r>
            <a:r>
              <a:rPr lang="en-US" sz="1800" baseline="30000" dirty="0" smtClean="0">
                <a:solidFill>
                  <a:srgbClr val="6600FF"/>
                </a:solidFill>
                <a:latin typeface="Comic Sans MS"/>
                <a:cs typeface="Comic Sans MS"/>
              </a:rPr>
              <a:t>-</a:t>
            </a:r>
            <a:r>
              <a:rPr lang="en-US" sz="1800" dirty="0" err="1" smtClean="0">
                <a:solidFill>
                  <a:srgbClr val="6600FF"/>
                </a:solidFill>
                <a:latin typeface="Lucida Grande"/>
                <a:ea typeface="Lucida Grande"/>
                <a:cs typeface="Lucida Grande"/>
              </a:rPr>
              <a:t>ν</a:t>
            </a:r>
            <a:r>
              <a:rPr lang="en-US" sz="1800" baseline="-25000" dirty="0" err="1" smtClean="0">
                <a:solidFill>
                  <a:srgbClr val="6600FF"/>
                </a:solidFill>
                <a:latin typeface="Comic Sans MS"/>
                <a:cs typeface="Comic Sans MS"/>
              </a:rPr>
              <a:t>e</a:t>
            </a:r>
            <a:endParaRPr lang="en-US" sz="1800" dirty="0" smtClean="0">
              <a:solidFill>
                <a:schemeClr val="bg2"/>
              </a:solidFill>
              <a:latin typeface="Comic Sans MS"/>
              <a:cs typeface="Comic Sans MS"/>
            </a:endParaRP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▶</a:t>
            </a:r>
            <a:r>
              <a:rPr lang="en-US" sz="1800" dirty="0">
                <a:solidFill>
                  <a:schemeClr val="bg2"/>
                </a:solidFill>
                <a:latin typeface="Comic Sans MS"/>
                <a:cs typeface="Comic Sans MS"/>
              </a:rPr>
              <a:t>	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risolto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 con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estinzione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interbunch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 di 10</a:t>
            </a:r>
            <a:r>
              <a:rPr lang="en-US" sz="1800" baseline="30000" dirty="0">
                <a:solidFill>
                  <a:schemeClr val="bg2"/>
                </a:solidFill>
                <a:latin typeface="Comic Sans MS"/>
                <a:cs typeface="Comic Sans MS"/>
              </a:rPr>
              <a:t>-</a:t>
            </a:r>
            <a:r>
              <a:rPr lang="en-US" sz="1800" baseline="30000" dirty="0" smtClean="0">
                <a:solidFill>
                  <a:schemeClr val="bg2"/>
                </a:solidFill>
                <a:latin typeface="Comic Sans MS"/>
                <a:cs typeface="Comic Sans MS"/>
              </a:rPr>
              <a:t>9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!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endParaRPr lang="en-US" sz="1800" i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indent="9525" algn="l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Annichilazione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antiprotoni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indent="9525" eaLnBrk="1" hangingPunct="1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tabLst>
                <a:tab pos="228600" algn="l"/>
                <a:tab pos="457200" algn="l"/>
                <a:tab pos="800100" algn="l"/>
              </a:tabLst>
              <a:defRPr/>
            </a:pPr>
            <a:r>
              <a:rPr lang="en-US" sz="1800" dirty="0">
                <a:solidFill>
                  <a:schemeClr val="bg2"/>
                </a:solidFill>
                <a:latin typeface="Comic Sans MS"/>
                <a:cs typeface="Comic Sans MS"/>
              </a:rPr>
              <a:t>▶	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risolto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 con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sottile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assorbitore</a:t>
            </a:r>
            <a:endParaRPr lang="en-US" sz="1800" dirty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5" descr="radiative_pi_capture_phys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1" t="-4630" r="-4121" b="-4630"/>
          <a:stretch>
            <a:fillRect/>
          </a:stretch>
        </p:blipFill>
        <p:spPr bwMode="auto">
          <a:xfrm>
            <a:off x="5735098" y="681504"/>
            <a:ext cx="2741612" cy="24638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pic>
        <p:nvPicPr>
          <p:cNvPr id="10" name="Picture 6" descr="michel_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4" t="-2457" r="-1884" b="-2457"/>
          <a:stretch>
            <a:fillRect/>
          </a:stretch>
        </p:blipFill>
        <p:spPr bwMode="auto">
          <a:xfrm>
            <a:off x="5021263" y="3275054"/>
            <a:ext cx="4030662" cy="31242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79512" y="5732193"/>
            <a:ext cx="4698876" cy="720725"/>
          </a:xfrm>
          <a:prstGeom prst="rect">
            <a:avLst/>
          </a:prstGeom>
          <a:solidFill>
            <a:srgbClr val="CCFFCC"/>
          </a:solidFill>
          <a:ln w="38100">
            <a:solidFill>
              <a:srgbClr val="FF0000"/>
            </a:solidFill>
            <a:miter lim="800000"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350" indent="-6350" algn="l">
              <a:tabLst>
                <a:tab pos="57150" algn="l"/>
                <a:tab pos="228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tabLst>
                <a:tab pos="57150" algn="l"/>
                <a:tab pos="228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tabLst>
                <a:tab pos="57150" algn="l"/>
                <a:tab pos="228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tabLst>
                <a:tab pos="57150" algn="l"/>
                <a:tab pos="228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tabLst>
                <a:tab pos="57150" algn="l"/>
                <a:tab pos="228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tabLst>
                <a:tab pos="57150" algn="l"/>
                <a:tab pos="228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tabLst>
                <a:tab pos="57150" algn="l"/>
                <a:tab pos="228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tabLst>
                <a:tab pos="57150" algn="l"/>
                <a:tab pos="228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tabLst>
                <a:tab pos="57150" algn="l"/>
                <a:tab pos="228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Raggi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cosmici</a:t>
            </a:r>
            <a:endParaRPr lang="en-US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	</a:t>
            </a:r>
            <a:r>
              <a:rPr lang="en-US" sz="1800" dirty="0" smtClean="0">
                <a:solidFill>
                  <a:srgbClr val="663300"/>
                </a:solidFill>
                <a:latin typeface="Comic Sans MS"/>
                <a:cs typeface="Comic Sans MS"/>
              </a:rPr>
              <a:t>	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▶	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risolto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 con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schermaggio</a:t>
            </a:r>
            <a:r>
              <a:rPr lang="en-US" sz="1800" dirty="0" smtClean="0">
                <a:solidFill>
                  <a:schemeClr val="bg2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attivo-passivo</a:t>
            </a:r>
            <a:endParaRPr lang="en-US" sz="18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79512" y="696643"/>
            <a:ext cx="4698876" cy="46166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2"/>
                </a:solidFill>
                <a:latin typeface="Comic Sans MS"/>
                <a:cs typeface="Comic Sans MS"/>
              </a:rPr>
              <a:t>2. </a:t>
            </a:r>
            <a:r>
              <a:rPr lang="en-US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Fondi</a:t>
            </a:r>
            <a:r>
              <a:rPr lang="en-US" dirty="0" smtClean="0">
                <a:solidFill>
                  <a:schemeClr val="bg2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sincroni</a:t>
            </a:r>
            <a:r>
              <a:rPr lang="en-US" dirty="0" smtClean="0">
                <a:solidFill>
                  <a:schemeClr val="bg2"/>
                </a:solidFill>
                <a:latin typeface="Comic Sans MS"/>
                <a:cs typeface="Comic Sans MS"/>
              </a:rPr>
              <a:t> col </a:t>
            </a:r>
            <a:r>
              <a:rPr lang="en-US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fascio</a:t>
            </a:r>
            <a:endParaRPr lang="en-US" dirty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79512" y="5348018"/>
            <a:ext cx="4698876" cy="46166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2"/>
                </a:solidFill>
                <a:latin typeface="Comic Sans MS"/>
                <a:cs typeface="Comic Sans MS"/>
              </a:rPr>
              <a:t>3.  </a:t>
            </a:r>
            <a:r>
              <a:rPr lang="en-US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Fondi</a:t>
            </a:r>
            <a:r>
              <a:rPr lang="en-US" dirty="0" smtClean="0">
                <a:solidFill>
                  <a:schemeClr val="bg2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Comic Sans MS"/>
                <a:cs typeface="Comic Sans MS"/>
              </a:rPr>
              <a:t>asincroni</a:t>
            </a:r>
            <a:endParaRPr lang="en-US" dirty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228600" y="4539980"/>
            <a:ext cx="46640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/>
              <a:cs typeface="Comic Sans MS"/>
            </a:endParaRPr>
          </a:p>
        </p:txBody>
      </p:sp>
      <p:pic>
        <p:nvPicPr>
          <p:cNvPr id="15" name="Picture 20" descr="muon_dk_enunu_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013711"/>
            <a:ext cx="3884612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45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4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18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6963"/>
            <a:ext cx="8915400" cy="593725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Lo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spettrometro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Mu2e</a:t>
            </a:r>
          </a:p>
        </p:txBody>
      </p:sp>
      <p:pic>
        <p:nvPicPr>
          <p:cNvPr id="7" name="Picture 2" descr="spectrometer_meco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90" t="-1048" r="-670" b="-1048"/>
          <a:stretch>
            <a:fillRect/>
          </a:stretch>
        </p:blipFill>
        <p:spPr bwMode="auto">
          <a:xfrm>
            <a:off x="369888" y="1531913"/>
            <a:ext cx="8483600" cy="4846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8378825" y="4810101"/>
            <a:ext cx="88900" cy="889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2868613" y="5541938"/>
            <a:ext cx="88900" cy="889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4840288" y="3344838"/>
            <a:ext cx="88900" cy="889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1" name="Object 2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427982641"/>
              </p:ext>
            </p:extLst>
          </p:nvPr>
        </p:nvGraphicFramePr>
        <p:xfrm>
          <a:off x="6426347" y="4694598"/>
          <a:ext cx="242252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4" imgW="1206500" imgH="431800" progId="Equation.3">
                  <p:embed/>
                </p:oleObj>
              </mc:Choice>
              <mc:Fallback>
                <p:oleObj name="Equation" r:id="rId4" imgW="1206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6347" y="4694598"/>
                        <a:ext cx="2422525" cy="866775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4609145" y="5632128"/>
            <a:ext cx="4241676" cy="748923"/>
          </a:xfrm>
          <a:prstGeom prst="rect">
            <a:avLst/>
          </a:prstGeom>
          <a:solidFill>
            <a:srgbClr val="33CCCC"/>
          </a:solidFill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85,000 </a:t>
            </a:r>
            <a:r>
              <a:rPr lang="en-US" sz="2000" b="1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fermati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ogni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1.7 </a:t>
            </a:r>
            <a:r>
              <a:rPr lang="en-US" sz="2000" b="1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50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miliardi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fermati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al sec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4600201" y="5669323"/>
            <a:ext cx="4241676" cy="707886"/>
          </a:xfrm>
          <a:prstGeom prst="rect">
            <a:avLst/>
          </a:prstGeom>
          <a:solidFill>
            <a:srgbClr val="33CCCC"/>
          </a:solidFill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Ricerca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elettroni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da 100 MeV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spiraleggianti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nel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rivelatore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82565" y="592578"/>
            <a:ext cx="3233998" cy="2797689"/>
          </a:xfrm>
          <a:prstGeom prst="rect">
            <a:avLst/>
          </a:prstGeom>
          <a:solidFill>
            <a:srgbClr val="FFFF99"/>
          </a:solidFill>
          <a:ln w="25400">
            <a:solidFill>
              <a:schemeClr val="bg1"/>
            </a:solidFill>
            <a:miter lim="800000"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7475" indent="-117475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1800" b="1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Caratteristiche</a:t>
            </a:r>
            <a:r>
              <a:rPr lang="en-US" sz="1800" b="1" dirty="0" smtClean="0">
                <a:solidFill>
                  <a:srgbClr val="0000FF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Comic Sans MS" charset="0"/>
                <a:cs typeface="+mn-cs"/>
              </a:rPr>
              <a:t>salienti</a:t>
            </a:r>
            <a:endParaRPr lang="en-US" sz="1800" b="1" dirty="0" smtClean="0">
              <a:solidFill>
                <a:srgbClr val="0000FF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Campo a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gradiente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solenoidale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per la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cattura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dei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pioni</a:t>
            </a:r>
            <a:endParaRPr lang="en-US" sz="1800" b="1" dirty="0" smtClean="0">
              <a:solidFill>
                <a:srgbClr val="FF0000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Trasporto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dei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muoni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in un campo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solenoidale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curvo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per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eliminare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cariche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neutre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e positive</a:t>
            </a:r>
          </a:p>
          <a:p>
            <a:pPr eaLnBrk="1" hangingPunct="1">
              <a:lnSpc>
                <a:spcPct val="90000"/>
              </a:lnSpc>
              <a:spcBef>
                <a:spcPct val="25000"/>
              </a:spcBef>
              <a:buFontTx/>
              <a:buChar char="•"/>
              <a:defRPr/>
            </a:pP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Fascio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impulsato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per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eliminare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fondi</a:t>
            </a:r>
            <a:r>
              <a:rPr lang="en-US" sz="1800" b="1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charset="0"/>
                <a:cs typeface="+mn-cs"/>
              </a:rPr>
              <a:t>sincroni</a:t>
            </a:r>
            <a:endParaRPr lang="en-US" sz="1800" b="1" dirty="0" smtClean="0">
              <a:solidFill>
                <a:srgbClr val="FF0000"/>
              </a:solidFill>
              <a:latin typeface="Comic Sans MS" charset="0"/>
              <a:cs typeface="+mn-cs"/>
            </a:endParaRPr>
          </a:p>
        </p:txBody>
      </p:sp>
      <p:pic>
        <p:nvPicPr>
          <p:cNvPr id="15" name="Picture 29" descr="mu2e_beam_stru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4" t="-4504" r="-2194" b="-4504"/>
          <a:stretch>
            <a:fillRect/>
          </a:stretch>
        </p:blipFill>
        <p:spPr bwMode="auto">
          <a:xfrm>
            <a:off x="182563" y="620688"/>
            <a:ext cx="3921125" cy="1995488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52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2.96296E-6 L -0.60312 0.1071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56" y="5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3254E-6 C 3.61111E-6 -0.00116 3.61111E-6 -0.00232 -0.00105 -0.00347 C -0.00209 -0.00463 -0.00434 -0.00671 -0.00625 -0.00741 C -0.00816 -0.0081 -0.01059 -0.00764 -0.01302 -0.00741 C -0.01545 -0.00718 -0.01893 -0.0081 -0.02084 -0.00648 C -0.02275 -0.00486 -0.02396 -0.00047 -0.02448 0.00254 C -0.025 0.00555 -0.02535 0.00972 -0.02448 0.01157 C -0.02361 0.01342 -0.02084 0.01342 -0.01927 0.01342 C -0.01771 0.01342 -0.01563 0.01296 -0.01493 0.01157 C -0.01424 0.01018 -0.01285 0.00717 -0.01493 0.00463 C -0.01702 0.00208 -0.02344 -0.00209 -0.02709 -0.00347 C -0.03073 -0.00486 -0.03386 -0.0044 -0.03716 -0.00394 C -0.04045 -0.00347 -0.0448 -0.00301 -0.04688 -0.00047 C -0.04896 0.00208 -0.05 0.00879 -0.05018 0.01203 C -0.05035 0.01527 -0.05 0.01712 -0.04827 0.01944 C -0.04653 0.02175 -0.04098 0.02569 -0.03941 0.02545 C -0.03785 0.02522 -0.03837 0.02083 -0.03872 0.01782 C -0.03907 0.01481 -0.03959 0.00902 -0.04202 0.00694 C -0.04445 0.00486 -0.05087 0.00463 -0.05382 0.00463 C -0.05677 0.00463 -0.05834 0.00509 -0.06025 0.00648 C -0.06216 0.00787 -0.06441 0.00972 -0.06511 0.01249 C -0.0658 0.01527 -0.06545 0.01944 -0.06424 0.02245 C -0.06302 0.02545 -0.05955 0.02916 -0.05799 0.02985 C -0.05643 0.03055 -0.05556 0.02939 -0.05504 0.02684 C -0.05452 0.0243 -0.05417 0.01782 -0.05504 0.01504 C -0.05591 0.01226 -0.05816 0.01087 -0.06025 0.00995 C -0.06233 0.00902 -0.0665 0.0074 -0.06806 0.00949 C -0.06962 0.01157 -0.0698 0.01944 -0.06945 0.02245 C -0.0691 0.02545 -0.06702 0.02731 -0.06545 0.02823 C -0.06389 0.02916 -0.06164 0.03078 -0.0599 0.02823 C -0.05816 0.02569 -0.05539 0.01643 -0.05469 0.01296 C -0.054 0.00949 -0.05452 0.00833 -0.05539 0.0074 C -0.05625 0.00648 -0.05903 0.00532 -0.0599 0.0074 C -0.06077 0.00949 -0.06198 0.01735 -0.06059 0.0199 C -0.0592 0.02245 -0.05591 0.02291 -0.05174 0.02337 C -0.04757 0.02383 -0.03837 0.02407 -0.03559 0.02245 C -0.03282 0.02083 -0.03473 0.0162 -0.03455 0.01342 C -0.03438 0.01064 -0.03386 0.00694 -0.0349 0.00509 C -0.03594 0.00324 -0.03993 0.00023 -0.04045 0.00208 C -0.04098 0.00393 -0.0408 0.01365 -0.03785 0.01597 C -0.0349 0.01828 -0.02709 0.01689 -0.02275 0.01597 C -0.01841 0.01504 -0.01389 0.01226 -0.01181 0.00995 C -0.00973 0.00763 -0.00973 0.00439 -0.01007 0.00208 C -0.01042 -0.00023 -0.01216 -0.00278 -0.01372 -0.00394 C -0.01528 -0.00509 -0.01893 -0.00787 -0.01962 -0.00533 C -0.02032 -0.00278 -0.02032 0.00787 -0.01823 0.01087 C -0.01615 0.01388 -0.01094 0.01249 -0.00712 0.01203 C -0.0033 0.01157 0.00173 0.00925 0.0052 0.0074 C 0.00868 0.00555 0.01198 0.00439 0.01336 0.00162 C 0.01475 -0.00116 0.01371 -0.00625 0.01336 -0.0088 C 0.01302 -0.01134 0.01163 -0.01343 0.01076 -0.01389 C 0.00989 -0.01435 0.00816 -0.01343 0.00781 -0.01181 C 0.00746 -0.01019 0.00798 -0.00579 0.00885 -0.0044 C 0.00972 -0.00301 0.00972 -0.00324 0.01302 -0.00301 C 0.01632 -0.00278 0.02413 -0.00185 0.02864 -0.00301 C 0.03316 -0.00417 0.0375 -0.00764 0.0401 -0.00995 C 0.0427 -0.01227 0.04392 -0.01435 0.04392 -0.01667 C 0.04392 -0.01898 0.04114 -0.02291 0.0401 -0.02361 C 0.03906 -0.0243 0.03732 -0.02268 0.03715 -0.02129 C 0.03698 -0.01991 0.03784 -0.01667 0.03941 -0.01528 C 0.04097 -0.01389 0.04236 -0.0125 0.04652 -0.01273 C 0.05069 -0.01296 0.05989 -0.01412 0.06475 -0.0162 C 0.06961 -0.01829 0.07274 -0.02245 0.07552 -0.02523 C 0.0783 -0.02801 0.08055 -0.03125 0.08107 -0.0331 C 0.08159 -0.03495 0.08003 -0.0368 0.07882 -0.03703 C 0.0776 -0.03726 0.07309 -0.03518 0.07326 -0.03402 C 0.07343 -0.03287 0.07743 -0.03125 0.08038 -0.03055 C 0.08333 -0.02986 0.08593 -0.02916 0.09114 -0.02963 C 0.09635 -0.03009 0.10746 -0.03217 0.11198 -0.03356 C 0.11649 -0.03495 0.11632 -0.03611 0.11857 -0.03819 C 0.12083 -0.04027 0.12448 -0.04328 0.12534 -0.04606 C 0.12621 -0.04883 0.12517 -0.05254 0.12413 -0.05485 C 0.12309 -0.05717 0.12031 -0.06017 0.11892 -0.05994 C 0.11753 -0.05971 0.11493 -0.05601 0.11562 -0.05393 C 0.11632 -0.05184 0.11996 -0.04698 0.12309 -0.04698 C 0.12621 -0.04698 0.13194 -0.05069 0.13455 -0.05393 C 0.13715 -0.05717 0.13854 -0.06388 0.13941 -0.06735 C 0.14027 -0.07082 0.1408 -0.07198 0.13941 -0.07429 C 0.13802 -0.07661 0.13316 -0.08123 0.13125 -0.08123 C 0.12934 -0.08123 0.12569 -0.07637 0.1276 -0.07475 C 0.12951 -0.07313 0.13993 -0.06804 0.14305 -0.07082 C 0.14618 -0.0736 0.14618 -0.08609 0.14618 -0.09165 C 0.14618 -0.0972 0.146 -0.10067 0.14357 -0.10438 C 0.14114 -0.10808 0.13402 -0.11386 0.13125 -0.11433 C 0.12847 -0.11479 0.12639 -0.109 0.12708 -0.10692 C 0.12777 -0.10484 0.13385 -0.09998 0.13524 -0.1016 C 0.13663 -0.10322 0.13732 -0.11155 0.13576 -0.11641 C 0.1342 -0.12127 0.12882 -0.12729 0.12569 -0.13076 C 0.12257 -0.13423 0.11927 -0.13724 0.11666 -0.1377 C 0.11406 -0.13816 0.10955 -0.13724 0.10972 -0.13423 C 0.10989 -0.13122 0.11649 -0.11896 0.11823 -0.11896 C 0.11996 -0.11896 0.121 -0.12937 0.12014 -0.13377 C 0.11927 -0.13816 0.11632 -0.14071 0.11302 -0.14511 C 0.10972 -0.1495 0.10468 -0.15714 0.10034 -0.15992 C 0.096 -0.1627 0.08906 -0.16432 0.08698 -0.16246 C 0.08489 -0.16061 0.08576 -0.15205 0.08732 -0.14904 C 0.08889 -0.14603 0.09461 -0.14349 0.0967 -0.14418 C 0.09878 -0.14488 0.10069 -0.14997 0.10034 -0.15344 C 0.1 -0.15691 0.09739 -0.16108 0.09409 -0.16501 C 0.0908 -0.16894 0.08489 -0.17496 0.08038 -0.17681 C 0.07586 -0.17866 0.06892 -0.17843 0.06649 -0.17635 C 0.06406 -0.17427 0.06423 -0.16663 0.0658 -0.16385 C 0.06736 -0.16108 0.07395 -0.1583 0.07586 -0.15899 C 0.07777 -0.15969 0.07743 -0.16501 0.07691 -0.16802 C 0.07639 -0.17103 0.075 -0.1745 0.07291 -0.17774 C 0.07083 -0.18098 0.06892 -0.18399 0.06441 -0.18815 C 0.05989 -0.19232 0.05052 -0.20158 0.04618 -0.2032 C 0.04184 -0.20482 0.03802 -0.20111 0.03836 -0.19764 C 0.03871 -0.19417 0.04566 -0.18376 0.04791 -0.18283 C 0.05017 -0.1819 0.05173 -0.18908 0.05243 -0.19162 C 0.05312 -0.19417 0.05277 -0.19417 0.05243 -0.1981 C 0.05208 -0.20204 0.05086 -0.20991 0.05017 -0.215 C 0.04948 -0.22009 0.04948 -0.22564 0.04826 -0.22935 C 0.04705 -0.23305 0.04479 -0.2356 0.04236 -0.23675 C 0.03993 -0.23791 0.03524 -0.23745 0.03385 -0.23675 C 0.03246 -0.23606 0.03437 -0.23444 0.03385 -0.23282 C 0.03333 -0.2312 0.0309 -0.22865 0.0309 -0.2268 C 0.0309 -0.22495 0.03177 -0.2224 0.0342 -0.22194 C 0.03663 -0.22148 0.04218 -0.22032 0.04566 -0.22333 C 0.04913 -0.22634 0.05312 -0.23467 0.05538 -0.23976 C 0.05764 -0.24485 0.05885 -0.25133 0.0592 -0.25457 C 0.05955 -0.25781 0.0592 -0.25828 0.05798 -0.2592 C 0.05677 -0.26013 0.0526 -0.26221 0.05173 -0.26059 C 0.05086 -0.25897 0.04965 -0.25133 0.05243 -0.24971 C 0.0552 -0.24809 0.06458 -0.25018 0.06875 -0.25156 C 0.07291 -0.25295 0.07569 -0.25596 0.07777 -0.25851 C 0.07986 -0.26105 0.08055 -0.26429 0.08107 -0.26661 C 0.08159 -0.26892 0.08229 -0.27077 0.08073 -0.27193 C 0.07916 -0.27309 0.07257 -0.27424 0.07135 -0.27355 C 0.07014 -0.27286 0.07239 -0.26846 0.07326 -0.26707 C 0.07413 -0.26568 0.07395 -0.26499 0.07691 -0.26452 C 0.07986 -0.26406 0.08628 -0.26175 0.0908 -0.2636 C 0.09531 -0.26545 0.10191 -0.27239 0.10451 -0.2754 C 0.10711 -0.27841 0.10625 -0.28072 0.10625 -0.28234 C 0.10625 -0.28396 0.10555 -0.28535 0.10416 -0.28582 C 0.10277 -0.28628 0.09739 -0.28767 0.09809 -0.28582 C 0.09878 -0.28396 0.10538 -0.27494 0.10885 -0.27401 C 0.11232 -0.27309 0.11493 -0.27887 0.11892 -0.28049 C 0.12291 -0.28211 0.12847 -0.28188 0.13264 -0.28443 C 0.1368 -0.28697 0.14288 -0.29276 0.14357 -0.29577 C 0.14427 -0.29878 0.13923 -0.30178 0.13715 -0.30225 C 0.13507 -0.30271 0.13159 -0.3004 0.1309 -0.29878 C 0.1302 -0.29716 0.13038 -0.29392 0.13316 -0.29183 C 0.13593 -0.28975 0.14218 -0.28605 0.14757 -0.28674 C 0.15295 -0.28744 0.1625 -0.29299 0.16545 -0.29669 C 0.1684 -0.3004 0.1658 -0.30711 0.1651 -0.30965 C 0.16441 -0.3122 0.1625 -0.31405 0.16128 -0.31266 C 0.16007 -0.31127 0.15781 -0.3034 0.15764 -0.30063 C 0.15746 -0.29785 0.15781 -0.29739 0.16024 -0.2953 C 0.16267 -0.29322 0.16736 -0.28744 0.17205 -0.2879 C 0.17673 -0.28836 0.18576 -0.29392 0.18854 -0.29878 C 0.19132 -0.30364 0.18975 -0.31312 0.18923 -0.31706 C 0.18871 -0.32099 0.18663 -0.32308 0.18559 -0.32261 C 0.18455 -0.32215 0.18264 -0.31822 0.18298 -0.31451 C 0.18333 -0.31081 0.18507 -0.30225 0.18767 -0.2997 C 0.19027 -0.29716 0.19548 -0.29947 0.19843 -0.2997 C 0.20139 -0.29993 0.20312 -0.30016 0.20555 -0.30178 C 0.20798 -0.3034 0.21093 -0.30618 0.21267 -0.30919 C 0.21441 -0.3122 0.2158 -0.31845 0.21632 -0.32053 " pathEditMode="relative" ptsTypes="aaaaaaaaaaaaaaaaaaaaaaaaaaaaaaaaaaaaaaaaaaaaaaaaaaaaaaaaaaaaaaaaaaaaaaaaaaaaaaaaaaaaaaaaaaaaaaaaaaaaaaa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3.33333E-6 C -0.0007 -0.00486 -0.00138 -0.00973 -0.00277 -0.0132 C -0.00416 -0.01667 -0.00538 -0.01968 -0.0085 -0.02153 C -0.01163 -0.02338 -0.01753 -0.02385 -0.021 -0.02361 C -0.02447 -0.02338 -0.02742 -0.02223 -0.02933 -0.02014 C -0.03124 -0.01806 -0.03159 -0.01412 -0.03229 -0.01088 C -0.03298 -0.00764 -0.03333 -0.00394 -0.0335 -0.00047 C -0.03367 0.00301 -0.03385 0.00601 -0.03298 0.01064 C -0.03211 0.01527 -0.03003 0.02338 -0.02829 0.02731 C -0.02656 0.03125 -0.02517 0.03402 -0.02239 0.03495 C -0.01961 0.03588 -0.01371 0.03541 -0.01197 0.03217 C -0.01024 0.02893 -0.01058 0.02199 -0.01145 0.01597 C -0.01232 0.00995 -0.01545 0.00069 -0.01718 -0.00463 C -0.01892 -0.00996 -0.01926 -0.01412 -0.02204 -0.01667 C -0.02482 -0.01922 -0.03055 -0.01991 -0.03402 -0.02014 C -0.03749 -0.02037 -0.04114 -0.01991 -0.04322 -0.01806 C -0.04531 -0.01621 -0.04617 -0.01204 -0.04687 -0.00903 C -0.04756 -0.00602 -0.04704 -0.00301 -0.04704 0.00023 C -0.04704 0.00347 -0.04774 0.00625 -0.04687 0.01064 C -0.046 0.01504 -0.04357 0.02291 -0.04183 0.02708 C -0.0401 0.03125 -0.03767 0.03426 -0.03611 0.03611 C -0.03454 0.03796 -0.0335 0.03842 -0.03246 0.03773 C -0.03142 0.03703 -0.03055 0.03495 -0.02986 0.03125 C -0.02916 0.02754 -0.02847 0.02222 -0.02829 0.01597 C -0.02812 0.00972 -0.02812 -0.0007 -0.02881 -0.00625 C -0.02951 -0.01181 -0.03055 -0.01528 -0.03229 -0.01736 C -0.03402 -0.01945 -0.03854 -0.0213 -0.03958 -0.01875 C -0.04062 -0.01621 -0.03958 -0.00903 -0.03854 -0.00186 C -0.03749 0.00532 -0.03524 0.01967 -0.0335 0.025 C -0.03176 0.03032 -0.0302 0.02847 -0.02829 0.02986 C -0.02638 0.03125 -0.02395 0.03287 -0.02204 0.03333 C -0.02013 0.03379 -0.01892 0.03379 -0.01631 0.03333 C -0.01371 0.03287 -0.00885 0.03564 -0.00624 0.03055 C -0.00364 0.02546 -0.00121 0.01203 -0.00051 0.00277 C 0.00018 -0.00649 0.00018 -0.02014 -0.00156 -0.02547 C -0.00329 -0.03079 -0.00781 -0.03079 -0.01145 -0.02986 C -0.0151 -0.02894 -0.02395 -0.02639 -0.02395 -0.01945 C -0.02395 -0.0125 -0.01579 0.00463 -0.01197 0.0125 C -0.00815 0.02037 -0.00503 0.02546 -0.00156 0.02801 C 0.00192 0.03055 0.00504 0.02847 0.00938 0.02801 C 0.01372 0.02754 0.02067 0.02662 0.02449 0.02453 C 0.0283 0.02245 0.02969 0.02245 0.03212 0.0162 C 0.03455 0.00995 0.03837 -0.00533 0.03907 -0.0125 C 0.03976 -0.01968 0.03872 -0.02153 0.03629 -0.02639 C 0.03386 -0.03125 0.02778 -0.03936 0.02483 -0.04144 C 0.02188 -0.04352 0.01928 -0.0426 0.01806 -0.03889 C 0.01685 -0.03519 0.01633 -0.02547 0.01771 -0.01875 C 0.0191 -0.01204 0.02362 -0.0044 0.02639 0.00162 C 0.02917 0.00764 0.03039 0.01574 0.03421 0.01759 C 0.03803 0.01944 0.04445 0.01551 0.04949 0.01319 C 0.05452 0.01088 0.06199 0.00879 0.06494 0.00416 C 0.06789 -0.00047 0.06719 -0.00672 0.06771 -0.01459 C 0.06824 -0.02246 0.06928 -0.03658 0.06858 -0.04306 C 0.06789 -0.04954 0.06494 -0.05162 0.06303 -0.05417 C 0.06112 -0.05672 0.05869 -0.06088 0.0566 -0.0588 C 0.05452 -0.05672 0.04983 -0.04954 0.05001 -0.04167 C 0.05018 -0.0338 0.05383 -0.01875 0.0573 -0.01181 C 0.06077 -0.00486 0.06563 -0.00116 0.07119 0.00023 C 0.07674 0.00162 0.08577 0.00023 0.09046 -0.00278 C 0.09514 -0.00579 0.0974 -0.0125 0.09896 -0.01783 C 0.10053 -0.02315 0.10035 -0.02801 0.09983 -0.03473 C 0.09931 -0.04144 0.09705 -0.05255 0.09567 -0.05764 C 0.09428 -0.06274 0.09324 -0.0632 0.0915 -0.06505 C 0.08976 -0.0669 0.08751 -0.06829 0.08577 -0.06806 C 0.08403 -0.06783 0.08195 -0.06829 0.08108 -0.0632 C 0.08021 -0.05811 0.07952 -0.04491 0.08074 -0.03727 C 0.08195 -0.02963 0.08508 -0.02199 0.08889 -0.01783 C 0.09271 -0.01366 0.09827 -0.0125 0.10348 -0.01158 C 0.10869 -0.01065 0.11685 -0.01065 0.12067 -0.0125 C 0.12449 -0.01436 0.12518 -0.01713 0.12692 -0.02292 C 0.12865 -0.02871 0.13126 -0.0382 0.1316 -0.04723 C 0.13195 -0.05625 0.13021 -0.07176 0.129 -0.07755 C 0.12778 -0.08334 0.12674 -0.08195 0.12431 -0.08195 C 0.12188 -0.08195 0.11615 -0.08102 0.11442 -0.07709 C 0.11268 -0.07315 0.11112 -0.06644 0.11389 -0.05741 C 0.11667 -0.04838 0.12518 -0.02824 0.13126 -0.02223 C 0.13733 -0.01621 0.1448 -0.02037 0.15001 -0.02153 C 0.15521 -0.02269 0.15921 -0.02524 0.16285 -0.02917 C 0.1665 -0.03311 0.17067 -0.03912 0.17188 -0.04491 C 0.1731 -0.0507 0.17153 -0.05672 0.17032 -0.06366 C 0.1691 -0.07061 0.16754 -0.08149 0.16494 -0.08681 C 0.16233 -0.09213 0.15799 -0.09769 0.15504 -0.09491 C 0.15209 -0.09213 0.14671 -0.07963 0.14723 -0.07014 C 0.14775 -0.06065 0.15244 -0.04491 0.15834 -0.03797 C 0.16424 -0.03102 0.17692 -0.02848 0.18282 -0.02848 C 0.18872 -0.02848 0.19115 -0.03403 0.19376 -0.0382 C 0.19636 -0.04236 0.19775 -0.04769 0.19896 -0.05417 C 0.20018 -0.06065 0.20157 -0.07061 0.20087 -0.07778 C 0.20018 -0.08496 0.19723 -0.09283 0.19462 -0.09699 C 0.19202 -0.10116 0.18803 -0.10232 0.18525 -0.10324 C 0.18247 -0.10417 0.179 -0.10533 0.17796 -0.10209 C 0.17692 -0.09885 0.17883 -0.09005 0.17917 -0.08311 C 0.17952 -0.07616 0.17848 -0.06551 0.17969 -0.06019 C 0.18091 -0.05486 0.18299 -0.05417 0.18646 -0.05116 C 0.18994 -0.04815 0.19549 -0.04422 0.20087 -0.04213 C 0.20626 -0.04005 0.21389 -0.03681 0.21858 -0.03797 C 0.22327 -0.03912 0.22657 -0.04537 0.22865 -0.04861 C 0.23074 -0.05186 0.22917 -0.05301 0.23108 -0.05741 C 0.23299 -0.06181 0.23959 -0.06783 0.24063 -0.075 C 0.24167 -0.08218 0.23837 -0.09537 0.23699 -0.10116 C 0.2356 -0.10695 0.23369 -0.1088 0.23178 -0.11042 " pathEditMode="relative" ptsTypes="aaaaaaaaaaaaaaaaaaaaaaaaaaaaaaa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23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6963"/>
            <a:ext cx="8915400" cy="593725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Come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isolare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il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segnale</a:t>
            </a:r>
            <a:endParaRPr lang="en-US" sz="3000" b="1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 descr="e_spectrum_idea_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265238"/>
            <a:ext cx="63992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491881" y="1425575"/>
            <a:ext cx="30994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Rivelatore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perfetto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16338" y="4017056"/>
            <a:ext cx="2752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Rivelatore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reale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088063" y="2093913"/>
            <a:ext cx="598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M</a:t>
            </a:r>
            <a:r>
              <a:rPr lang="en-US" b="1" baseline="-25000" dirty="0" err="1" smtClean="0">
                <a:solidFill>
                  <a:srgbClr val="FF00FF"/>
                </a:solidFill>
                <a:latin typeface="Lucida Grande"/>
                <a:ea typeface="Lucida Grande"/>
                <a:cs typeface="Lucida Grande"/>
              </a:rPr>
              <a:t>μ</a:t>
            </a:r>
            <a:endParaRPr lang="en-US" b="1" baseline="-250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108700" y="4619625"/>
            <a:ext cx="598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M</a:t>
            </a:r>
            <a:r>
              <a:rPr lang="en-US" b="1" baseline="-25000" dirty="0" err="1" smtClean="0">
                <a:solidFill>
                  <a:srgbClr val="FF00FF"/>
                </a:solidFill>
                <a:latin typeface="Lucida Grande"/>
                <a:ea typeface="Lucida Grande"/>
                <a:cs typeface="Lucida Grande"/>
              </a:rPr>
              <a:t>μ</a:t>
            </a:r>
            <a:endParaRPr lang="en-US" b="1" baseline="-250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87624" y="2319263"/>
            <a:ext cx="21602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C000"/>
                </a:solidFill>
                <a:latin typeface="Comic Sans MS"/>
                <a:cs typeface="Comic Sans MS"/>
              </a:rPr>
              <a:t>Coda </a:t>
            </a:r>
            <a:r>
              <a:rPr lang="en-US" dirty="0" err="1" smtClean="0">
                <a:solidFill>
                  <a:srgbClr val="00C000"/>
                </a:solidFill>
                <a:latin typeface="Comic Sans MS"/>
                <a:cs typeface="Comic Sans MS"/>
              </a:rPr>
              <a:t>dei</a:t>
            </a:r>
            <a:r>
              <a:rPr lang="en-US" dirty="0" smtClean="0">
                <a:solidFill>
                  <a:srgbClr val="00C000"/>
                </a:solidFill>
                <a:latin typeface="Comic Sans MS"/>
                <a:cs typeface="Comic Sans MS"/>
              </a:rPr>
              <a:t> DIO</a:t>
            </a:r>
            <a:endParaRPr lang="en-US" dirty="0">
              <a:solidFill>
                <a:srgbClr val="00C000"/>
              </a:solidFill>
              <a:latin typeface="Comic Sans MS"/>
              <a:cs typeface="Comic Sans MS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187624" y="4983559"/>
            <a:ext cx="21602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C000"/>
                </a:solidFill>
                <a:latin typeface="Comic Sans MS"/>
                <a:cs typeface="Comic Sans MS"/>
              </a:rPr>
              <a:t>Coda </a:t>
            </a:r>
            <a:r>
              <a:rPr lang="en-US" dirty="0" err="1" smtClean="0">
                <a:solidFill>
                  <a:srgbClr val="00C000"/>
                </a:solidFill>
                <a:latin typeface="Comic Sans MS"/>
                <a:cs typeface="Comic Sans MS"/>
              </a:rPr>
              <a:t>dei</a:t>
            </a:r>
            <a:r>
              <a:rPr lang="en-US" dirty="0" smtClean="0">
                <a:solidFill>
                  <a:srgbClr val="00C000"/>
                </a:solidFill>
                <a:latin typeface="Comic Sans MS"/>
                <a:cs typeface="Comic Sans MS"/>
              </a:rPr>
              <a:t> DIO</a:t>
            </a:r>
            <a:endParaRPr lang="en-US" dirty="0">
              <a:solidFill>
                <a:srgbClr val="00C0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821680" y="4973809"/>
            <a:ext cx="23196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E)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 150 </a:t>
            </a:r>
            <a:r>
              <a:rPr lang="en-US" sz="2000" b="1" dirty="0" err="1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keV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  <a:sym typeface="Symbol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836871" y="5406697"/>
            <a:ext cx="23066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E(shift)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 1 MeV</a:t>
            </a:r>
          </a:p>
        </p:txBody>
      </p:sp>
    </p:spTree>
    <p:extLst>
      <p:ext uri="{BB962C8B-B14F-4D97-AF65-F5344CB8AC3E}">
        <p14:creationId xmlns:p14="http://schemas.microsoft.com/office/powerpoint/2010/main" val="150047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24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6963"/>
            <a:ext cx="8915400" cy="593725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sensibilità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Mu2e</a:t>
            </a:r>
          </a:p>
        </p:txBody>
      </p:sp>
      <p:graphicFrame>
        <p:nvGraphicFramePr>
          <p:cNvPr id="7" name="Group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1005504"/>
              </p:ext>
            </p:extLst>
          </p:nvPr>
        </p:nvGraphicFramePr>
        <p:xfrm>
          <a:off x="4306888" y="763588"/>
          <a:ext cx="4745037" cy="3017839"/>
        </p:xfrm>
        <a:graphic>
          <a:graphicData uri="http://schemas.openxmlformats.org/drawingml/2006/table">
            <a:tbl>
              <a:tblPr/>
              <a:tblGrid>
                <a:gridCol w="3419475"/>
                <a:gridCol w="1325562"/>
              </a:tblGrid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Flusso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protoni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1.8x10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13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p/s</a:t>
                      </a:r>
                      <a:endParaRPr kumimoji="0" lang="en-US" sz="1600" b="0" i="0" u="none" strike="noStrike" cap="none" normalizeH="0" baseline="3000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Intervallo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raccolta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dati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2x10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Numero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totale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protoni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3.6x10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p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/>
                          <a:ea typeface="ＭＳ Ｐゴシック" charset="0"/>
                          <a:cs typeface="Comic Sans MS"/>
                        </a:rPr>
                        <a:t>Numero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/>
                          <a:ea typeface="ＭＳ Ｐゴシック" charset="0"/>
                          <a:cs typeface="Comic Sans MS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fermati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/p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incidente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0.0025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Probabilità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cattura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dei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-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0.61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Frazione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della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finestra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temporale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0.49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Efficienza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di trigger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gli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e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-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0.80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Efficienza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ricostr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. e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selezione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0.19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Sensibilità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(90% CL)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6x10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-17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Eventi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rivelati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R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charset="0"/>
                          <a:ea typeface="ＭＳ Ｐゴシック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= 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-16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Eventi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stimati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fondo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0.4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016474"/>
              </p:ext>
            </p:extLst>
          </p:nvPr>
        </p:nvGraphicFramePr>
        <p:xfrm>
          <a:off x="581025" y="760961"/>
          <a:ext cx="3235325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3" imgW="1574800" imgH="889000" progId="Equation.3">
                  <p:embed/>
                </p:oleObj>
              </mc:Choice>
              <mc:Fallback>
                <p:oleObj name="Equation" r:id="rId3" imgW="15748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760961"/>
                        <a:ext cx="3235325" cy="182721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2" descr="backgrounds_pie_ch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1" y="3869671"/>
            <a:ext cx="731361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3"/>
          <p:cNvSpPr>
            <a:spLocks noChangeArrowheads="1"/>
          </p:cNvSpPr>
          <p:nvPr/>
        </p:nvSpPr>
        <p:spPr bwMode="auto">
          <a:xfrm>
            <a:off x="7762139" y="3895725"/>
            <a:ext cx="877887" cy="1571625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/>
              <a:cs typeface="Comic Sans MS"/>
            </a:endParaRPr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400010" y="2863621"/>
            <a:ext cx="365157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Approssimativamente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, la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metà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fondi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è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legata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alla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contaminazione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interbunch</a:t>
            </a:r>
            <a:endParaRPr lang="en-US" sz="20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643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25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105794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Attività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svolta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nell’ultimo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anno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2084" y="928893"/>
            <a:ext cx="6186309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Struttura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meccanica</a:t>
            </a:r>
            <a:endParaRPr lang="en-US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gabbia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dei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endParaRPr lang="en-US" sz="20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Il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contenitore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 gas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err="1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200" dirty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Tracking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solidFill>
                  <a:srgbClr val="FFFF00"/>
                </a:solidFill>
                <a:latin typeface="Comic Sans MS"/>
                <a:cs typeface="Comic Sans MS"/>
              </a:rPr>
              <a:t>Efficienza</a:t>
            </a:r>
            <a:endParaRPr lang="en-US" sz="200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Risoluzione</a:t>
            </a:r>
            <a:endParaRPr lang="en-US" sz="20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Backgrounds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Track finding</a:t>
            </a:r>
            <a:endParaRPr lang="en-US" sz="200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Test di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laboratorio</a:t>
            </a:r>
            <a:endParaRPr lang="en-US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Drift a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bassa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pressione</a:t>
            </a:r>
            <a:endParaRPr lang="en-US" sz="20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Generatore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Raggi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X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Tri-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tubo</a:t>
            </a:r>
            <a:endParaRPr lang="en-US" sz="20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Costruzione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prototipo</a:t>
            </a:r>
            <a:endParaRPr lang="en-US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Beam test in campo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magnetico</a:t>
            </a:r>
            <a:endParaRPr lang="en-US" sz="3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9205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26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Struttura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meccanica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16" descr="I-trac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54" y="2401787"/>
            <a:ext cx="56388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0054" y="701643"/>
            <a:ext cx="8862850" cy="560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Comic Sans MS"/>
                <a:cs typeface="Comic Sans MS"/>
              </a:rPr>
              <a:t>Concetto</a:t>
            </a:r>
            <a:r>
              <a:rPr lang="en-US" sz="3200" dirty="0" smtClean="0"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latin typeface="Comic Sans MS"/>
                <a:cs typeface="Comic Sans MS"/>
              </a:rPr>
              <a:t>innovativo</a:t>
            </a:r>
            <a:r>
              <a:rPr lang="en-US" sz="3200" dirty="0" smtClean="0">
                <a:latin typeface="Comic Sans MS"/>
                <a:cs typeface="Comic Sans MS"/>
              </a:rPr>
              <a:t> per </a:t>
            </a:r>
            <a:r>
              <a:rPr lang="en-US" sz="3200" dirty="0" err="1" smtClean="0">
                <a:latin typeface="Comic Sans MS"/>
                <a:cs typeface="Comic Sans MS"/>
              </a:rPr>
              <a:t>gli</a:t>
            </a:r>
            <a:r>
              <a:rPr lang="en-US" sz="3200" dirty="0" smtClean="0">
                <a:latin typeface="Comic Sans MS"/>
                <a:cs typeface="Comic Sans MS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End</a:t>
            </a:r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plates</a:t>
            </a:r>
          </a:p>
          <a:p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Separare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la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funzione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della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tenuta</a:t>
            </a:r>
            <a:r>
              <a:rPr lang="en-US" sz="20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dei</a:t>
            </a:r>
            <a:r>
              <a:rPr lang="en-US" sz="20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fili</a:t>
            </a:r>
            <a:r>
              <a:rPr lang="en-US" sz="20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da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quella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della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tenuta</a:t>
            </a:r>
            <a:r>
              <a:rPr lang="en-US" sz="20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di gas</a:t>
            </a:r>
          </a:p>
          <a:p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gabbia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che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regge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 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è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indeformabile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,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ma non </a:t>
            </a:r>
          </a:p>
          <a:p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necessariamente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b="1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a </a:t>
            </a:r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tenuta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di gas</a:t>
            </a:r>
          </a:p>
          <a:p>
            <a:endParaRPr lang="en-US" sz="800" b="1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omic Sans MS"/>
                <a:cs typeface="Comic Sans MS"/>
              </a:rPr>
              <a:t>il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contenitore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del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gas, 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 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sottoposto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alla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pressione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  del 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gas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può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Comic Sans MS"/>
                <a:cs typeface="Comic Sans MS"/>
              </a:rPr>
              <a:t>così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, </a:t>
            </a:r>
          </a:p>
          <a:p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  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sostenere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omic Sans MS"/>
                <a:cs typeface="Comic Sans MS"/>
              </a:rPr>
              <a:t>anche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omic Sans MS"/>
                <a:cs typeface="Comic Sans MS"/>
              </a:rPr>
              <a:t>grandi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b="1" dirty="0">
                <a:solidFill>
                  <a:srgbClr val="FFFF00"/>
                </a:solidFill>
                <a:latin typeface="Comic Sans MS"/>
                <a:cs typeface="Comic Sans MS"/>
              </a:rPr>
              <a:t>  </a:t>
            </a:r>
            <a:r>
              <a:rPr lang="en-US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deformazioni</a:t>
            </a:r>
            <a:endParaRPr lang="en-US" b="1" dirty="0" smtClean="0">
              <a:solidFill>
                <a:srgbClr val="00FF00"/>
              </a:solidFill>
              <a:latin typeface="Comic Sans MS"/>
              <a:cs typeface="Comic Sans MS"/>
            </a:endParaRPr>
          </a:p>
          <a:p>
            <a:endParaRPr lang="en-US" sz="800" b="1" dirty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omic Sans MS"/>
                <a:cs typeface="Comic Sans MS"/>
              </a:rPr>
              <a:t>il</a:t>
            </a: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carico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dovuto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alla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  </a:t>
            </a:r>
            <a:r>
              <a:rPr lang="en-US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tensione</a:t>
            </a:r>
            <a:r>
              <a:rPr lang="en-US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dei</a:t>
            </a:r>
            <a:r>
              <a:rPr lang="en-US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fili</a:t>
            </a:r>
            <a:r>
              <a:rPr lang="en-US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e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alla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  </a:t>
            </a:r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pressione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del gas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è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 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sostenuto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interamente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  dal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cilindro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esterno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990185" y="2312276"/>
            <a:ext cx="3699838" cy="1900621"/>
          </a:xfrm>
          <a:prstGeom prst="straightConnector1">
            <a:avLst/>
          </a:prstGeom>
          <a:ln w="1270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90185" y="2312276"/>
            <a:ext cx="1821623" cy="1611586"/>
          </a:xfrm>
          <a:prstGeom prst="straightConnector1">
            <a:avLst/>
          </a:prstGeom>
          <a:ln w="1270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90185" y="2312276"/>
            <a:ext cx="3288419" cy="2097237"/>
          </a:xfrm>
          <a:prstGeom prst="straightConnector1">
            <a:avLst/>
          </a:prstGeom>
          <a:ln w="1270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90185" y="3471967"/>
            <a:ext cx="1410204" cy="740930"/>
          </a:xfrm>
          <a:prstGeom prst="straightConnector1">
            <a:avLst/>
          </a:prstGeom>
          <a:ln w="1270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990185" y="5281448"/>
            <a:ext cx="1590574" cy="776407"/>
          </a:xfrm>
          <a:prstGeom prst="straightConnector1">
            <a:avLst/>
          </a:prstGeom>
          <a:ln w="127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90185" y="3471967"/>
            <a:ext cx="3885332" cy="1432861"/>
          </a:xfrm>
          <a:prstGeom prst="straightConnector1">
            <a:avLst/>
          </a:prstGeom>
          <a:ln w="1270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990185" y="5763172"/>
            <a:ext cx="4218160" cy="294683"/>
          </a:xfrm>
          <a:prstGeom prst="straightConnector1">
            <a:avLst/>
          </a:prstGeom>
          <a:ln w="127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74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27</a:t>
            </a:r>
            <a:endParaRPr lang="en-US" sz="1200" dirty="0">
              <a:latin typeface="Comic Sans MS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635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Gabbia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endParaRPr lang="en-US" sz="3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92113" y="6007422"/>
            <a:ext cx="8424862" cy="4616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 defTabSz="457200"/>
            <a:r>
              <a:rPr lang="en-US" sz="2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Equivalente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&lt;0.040 </a:t>
            </a:r>
            <a:r>
              <a:rPr lang="en-US" sz="2400" b="1" dirty="0">
                <a:solidFill>
                  <a:srgbClr val="FFFF00"/>
                </a:solidFill>
                <a:latin typeface="Comic Sans MS"/>
                <a:cs typeface="Comic Sans MS"/>
              </a:rPr>
              <a:t>g/cm</a:t>
            </a:r>
            <a:r>
              <a:rPr lang="en-US" sz="2400" b="1" baseline="30000" dirty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Comic Sans MS"/>
                <a:cs typeface="Comic Sans MS"/>
              </a:rPr>
              <a:t> e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Comic Sans MS"/>
                <a:cs typeface="Comic Sans MS"/>
              </a:rPr>
              <a:t>0.0015 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smtClean="0">
                <a:solidFill>
                  <a:srgbClr val="FFFF00"/>
                </a:solidFill>
                <a:latin typeface="Comic Sans MS"/>
                <a:cs typeface="Comic Sans MS"/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!!!</a:t>
            </a:r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662738" y="812800"/>
            <a:ext cx="2293229" cy="110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defTabSz="457200"/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Una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tecnica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analoga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endParaRPr lang="en-US" sz="1600" dirty="0">
              <a:solidFill>
                <a:srgbClr val="FFFF00"/>
              </a:solidFill>
            </a:endParaRPr>
          </a:p>
          <a:p>
            <a:pPr defTabSz="457200"/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si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adoperando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per</a:t>
            </a:r>
          </a:p>
          <a:p>
            <a:pPr defTabSz="457200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costruzione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</a:t>
            </a:r>
          </a:p>
          <a:p>
            <a:pPr defTabSz="457200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I-tracker prototype</a:t>
            </a:r>
            <a:endParaRPr lang="en-US" sz="1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27" name="Picture 6" descr="stratigrafia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" y="812800"/>
            <a:ext cx="6542113" cy="52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60933" y="4272895"/>
            <a:ext cx="2738961" cy="42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203" tIns="23102" rIns="46203" bIns="23102">
            <a:spAutoFit/>
          </a:bodyPr>
          <a:lstStyle/>
          <a:p>
            <a:pPr defTabSz="457200"/>
            <a:r>
              <a:rPr lang="en-US" sz="2500" b="1">
                <a:solidFill>
                  <a:srgbClr val="FF0000"/>
                </a:solidFill>
              </a:rPr>
              <a:t>No feedthroughs!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6754084" y="3145448"/>
            <a:ext cx="1651729" cy="5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203" tIns="23102" rIns="46203" bIns="23102">
            <a:spAutoFit/>
          </a:bodyPr>
          <a:lstStyle/>
          <a:p>
            <a:pPr defTabSz="457200"/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</a:rPr>
              <a:t>sense wire </a:t>
            </a:r>
            <a:endParaRPr lang="en-US" sz="1600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defTabSz="457200"/>
            <a:r>
              <a:rPr lang="en-US" sz="1600" dirty="0" smtClean="0">
                <a:solidFill>
                  <a:srgbClr val="3366FF"/>
                </a:solidFill>
                <a:latin typeface="Comic Sans MS"/>
                <a:cs typeface="Comic Sans MS"/>
              </a:rPr>
              <a:t>(</a:t>
            </a:r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</a:rPr>
              <a:t>Mo (Au) 20 </a:t>
            </a:r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</a:rPr>
              <a:t>m)</a:t>
            </a: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H="1" flipV="1">
            <a:off x="5597730" y="3359995"/>
            <a:ext cx="1065631" cy="64796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6754084" y="4854617"/>
            <a:ext cx="1571086" cy="5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203" tIns="23102" rIns="46203" bIns="23102">
            <a:spAutoFit/>
          </a:bodyPr>
          <a:lstStyle/>
          <a:p>
            <a:pPr defTabSz="457200"/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field wire </a:t>
            </a:r>
            <a:endParaRPr lang="en-US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defTabSz="457200"/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Al (Ag) 40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m)</a:t>
            </a: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 flipH="1" flipV="1">
            <a:off x="6009582" y="4730786"/>
            <a:ext cx="653779" cy="411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flipH="1">
            <a:off x="6009582" y="5142599"/>
            <a:ext cx="653779" cy="82938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63010" y="1269250"/>
            <a:ext cx="260648" cy="131031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63010" y="1596109"/>
            <a:ext cx="260648" cy="131031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163010" y="1921528"/>
            <a:ext cx="260648" cy="131031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163010" y="2248387"/>
            <a:ext cx="260648" cy="131031"/>
          </a:xfrm>
          <a:prstGeom prst="rect">
            <a:avLst/>
          </a:prstGeom>
          <a:solidFill>
            <a:srgbClr val="339933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456779" y="1105101"/>
            <a:ext cx="1182275" cy="33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25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US" sz="1500" b="1">
                <a:solidFill>
                  <a:srgbClr val="FF6600"/>
                </a:solidFill>
              </a:rPr>
              <a:t>Cu (~20 </a:t>
            </a:r>
            <a:r>
              <a:rPr lang="en-US" sz="1500" b="1">
                <a:solidFill>
                  <a:srgbClr val="FF6600"/>
                </a:solidFill>
                <a:cs typeface="Arial" charset="0"/>
              </a:rPr>
              <a:t>µ</a:t>
            </a:r>
            <a:r>
              <a:rPr lang="en-US" sz="1500" b="1">
                <a:solidFill>
                  <a:srgbClr val="FF6600"/>
                </a:solidFill>
                <a:ea typeface="Arial" charset="0"/>
                <a:cs typeface="Arial" charset="0"/>
              </a:rPr>
              <a:t>m)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456779" y="1431960"/>
            <a:ext cx="1170755" cy="33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25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US" sz="1500" b="1">
                <a:solidFill>
                  <a:srgbClr val="FF99CC"/>
                </a:solidFill>
              </a:rPr>
              <a:t>Sn (~30 </a:t>
            </a:r>
            <a:r>
              <a:rPr lang="en-US" sz="1500" b="1">
                <a:solidFill>
                  <a:srgbClr val="FF99CC"/>
                </a:solidFill>
                <a:cs typeface="Arial" charset="0"/>
              </a:rPr>
              <a:t>µ</a:t>
            </a:r>
            <a:r>
              <a:rPr lang="en-US" sz="1500" b="1">
                <a:solidFill>
                  <a:srgbClr val="FF99CC"/>
                </a:solidFill>
                <a:ea typeface="Arial" charset="0"/>
                <a:cs typeface="Arial" charset="0"/>
              </a:rPr>
              <a:t>m)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456779" y="1758819"/>
            <a:ext cx="1239877" cy="33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25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US" sz="1500" b="1">
                <a:solidFill>
                  <a:srgbClr val="FFFF00"/>
                </a:solidFill>
              </a:rPr>
              <a:t>Glue (50 </a:t>
            </a:r>
            <a:r>
              <a:rPr lang="en-US" sz="1500" b="1">
                <a:solidFill>
                  <a:srgbClr val="FFFF00"/>
                </a:solidFill>
                <a:cs typeface="Arial" charset="0"/>
              </a:rPr>
              <a:t>µ</a:t>
            </a:r>
            <a:r>
              <a:rPr lang="en-US" sz="1500" b="1">
                <a:solidFill>
                  <a:srgbClr val="FFFF00"/>
                </a:solidFill>
                <a:ea typeface="Arial" charset="0"/>
                <a:cs typeface="Arial" charset="0"/>
              </a:rPr>
              <a:t>m)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456779" y="2085677"/>
            <a:ext cx="2531595" cy="33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25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US" sz="1500" b="1">
                <a:solidFill>
                  <a:srgbClr val="339933"/>
                </a:solidFill>
              </a:rPr>
              <a:t>FR4-KAPTON (100-300 </a:t>
            </a:r>
            <a:r>
              <a:rPr lang="en-US" sz="1500" b="1">
                <a:solidFill>
                  <a:srgbClr val="339933"/>
                </a:solidFill>
                <a:cs typeface="Arial" charset="0"/>
              </a:rPr>
              <a:t>µ</a:t>
            </a:r>
            <a:r>
              <a:rPr lang="en-US" sz="1500" b="1">
                <a:solidFill>
                  <a:srgbClr val="339933"/>
                </a:solidFill>
                <a:ea typeface="Arial" charset="0"/>
                <a:cs typeface="Arial" charset="0"/>
              </a:rPr>
              <a:t>m)</a:t>
            </a:r>
          </a:p>
        </p:txBody>
      </p:sp>
      <p:sp>
        <p:nvSpPr>
          <p:cNvPr id="42" name="Rectangle 21" descr="Diagonali scure verso il basso"/>
          <p:cNvSpPr>
            <a:spLocks noChangeArrowheads="1"/>
          </p:cNvSpPr>
          <p:nvPr/>
        </p:nvSpPr>
        <p:spPr bwMode="auto">
          <a:xfrm>
            <a:off x="163010" y="2575246"/>
            <a:ext cx="260648" cy="131031"/>
          </a:xfrm>
          <a:prstGeom prst="rect">
            <a:avLst/>
          </a:prstGeom>
          <a:pattFill prst="dkDnDiag">
            <a:fgClr>
              <a:srgbClr val="FF3300"/>
            </a:fgClr>
            <a:bgClr>
              <a:schemeClr val="bg1"/>
            </a:bgClr>
          </a:patt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456779" y="2411096"/>
            <a:ext cx="1573966" cy="33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6203" tIns="23102" rIns="46203" bIns="23102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25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US" sz="1500" b="1">
                <a:solidFill>
                  <a:srgbClr val="FF3300"/>
                </a:solidFill>
              </a:rPr>
              <a:t>Filler C-foam/PC</a:t>
            </a:r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13" y="2881313"/>
            <a:ext cx="1955800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31483" y="3426709"/>
            <a:ext cx="1053572" cy="25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27"/>
          <p:cNvSpPr>
            <a:spLocks noChangeArrowheads="1"/>
          </p:cNvSpPr>
          <p:nvPr/>
        </p:nvSpPr>
        <p:spPr bwMode="auto">
          <a:xfrm>
            <a:off x="6754084" y="3906550"/>
            <a:ext cx="212109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0.5 x 0.5 mm pads</a:t>
            </a:r>
          </a:p>
          <a:p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with 250 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m solder</a:t>
            </a:r>
            <a:endParaRPr lang="en-US" sz="16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59923" y="2881313"/>
            <a:ext cx="129995" cy="132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9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4"/>
          <p:cNvSpPr>
            <a:spLocks noChangeArrowheads="1"/>
          </p:cNvSpPr>
          <p:nvPr/>
        </p:nvSpPr>
        <p:spPr bwMode="auto">
          <a:xfrm>
            <a:off x="6662738" y="812800"/>
            <a:ext cx="2293229" cy="110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defTabSz="457200"/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Una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tecnica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analoga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endParaRPr lang="en-US" sz="1600" dirty="0">
              <a:solidFill>
                <a:srgbClr val="FFFF00"/>
              </a:solidFill>
            </a:endParaRPr>
          </a:p>
          <a:p>
            <a:pPr defTabSz="457200"/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si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adoperando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per</a:t>
            </a:r>
          </a:p>
          <a:p>
            <a:pPr defTabSz="457200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costruzione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</a:t>
            </a:r>
          </a:p>
          <a:p>
            <a:pPr defTabSz="457200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I-tracker prototype</a:t>
            </a:r>
            <a:endParaRPr lang="en-US" sz="1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6" name="Rectangle 8"/>
          <p:cNvSpPr>
            <a:spLocks noChangeArrowheads="1"/>
          </p:cNvSpPr>
          <p:nvPr/>
        </p:nvSpPr>
        <p:spPr bwMode="auto">
          <a:xfrm>
            <a:off x="6754084" y="3145448"/>
            <a:ext cx="1651729" cy="5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203" tIns="23102" rIns="46203" bIns="23102">
            <a:spAutoFit/>
          </a:bodyPr>
          <a:lstStyle/>
          <a:p>
            <a:pPr defTabSz="457200"/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</a:rPr>
              <a:t>sense wire </a:t>
            </a:r>
            <a:endParaRPr lang="en-US" sz="1600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defTabSz="457200"/>
            <a:r>
              <a:rPr lang="en-US" sz="1600" dirty="0" smtClean="0">
                <a:solidFill>
                  <a:srgbClr val="3366FF"/>
                </a:solidFill>
                <a:latin typeface="Comic Sans MS"/>
                <a:cs typeface="Comic Sans MS"/>
              </a:rPr>
              <a:t>(</a:t>
            </a:r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</a:rPr>
              <a:t>Mo (Au) 20 </a:t>
            </a:r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</a:rPr>
              <a:t>m)</a:t>
            </a:r>
          </a:p>
        </p:txBody>
      </p:sp>
      <p:sp>
        <p:nvSpPr>
          <p:cNvPr id="79" name="Line 9"/>
          <p:cNvSpPr>
            <a:spLocks noChangeShapeType="1"/>
          </p:cNvSpPr>
          <p:nvPr/>
        </p:nvSpPr>
        <p:spPr bwMode="auto">
          <a:xfrm flipH="1" flipV="1">
            <a:off x="5597730" y="3359995"/>
            <a:ext cx="1065631" cy="64796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80" name="Rectangle 10"/>
          <p:cNvSpPr>
            <a:spLocks noChangeArrowheads="1"/>
          </p:cNvSpPr>
          <p:nvPr/>
        </p:nvSpPr>
        <p:spPr bwMode="auto">
          <a:xfrm>
            <a:off x="6754084" y="4854617"/>
            <a:ext cx="1571086" cy="5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203" tIns="23102" rIns="46203" bIns="23102">
            <a:spAutoFit/>
          </a:bodyPr>
          <a:lstStyle/>
          <a:p>
            <a:pPr defTabSz="457200"/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field wire </a:t>
            </a:r>
            <a:endParaRPr lang="en-US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defTabSz="457200"/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Al (Ag) 40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m)</a:t>
            </a:r>
          </a:p>
        </p:txBody>
      </p:sp>
      <p:sp>
        <p:nvSpPr>
          <p:cNvPr id="81" name="Line 11"/>
          <p:cNvSpPr>
            <a:spLocks noChangeShapeType="1"/>
          </p:cNvSpPr>
          <p:nvPr/>
        </p:nvSpPr>
        <p:spPr bwMode="auto">
          <a:xfrm flipH="1" flipV="1">
            <a:off x="6009582" y="4730786"/>
            <a:ext cx="653779" cy="411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82" name="Line 12"/>
          <p:cNvSpPr>
            <a:spLocks noChangeShapeType="1"/>
          </p:cNvSpPr>
          <p:nvPr/>
        </p:nvSpPr>
        <p:spPr bwMode="auto">
          <a:xfrm flipH="1">
            <a:off x="6009582" y="5142599"/>
            <a:ext cx="653779" cy="82938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83" name="Rectangle 27"/>
          <p:cNvSpPr>
            <a:spLocks noChangeArrowheads="1"/>
          </p:cNvSpPr>
          <p:nvPr/>
        </p:nvSpPr>
        <p:spPr bwMode="auto">
          <a:xfrm>
            <a:off x="6754084" y="3906550"/>
            <a:ext cx="212109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0.5 x 0.5 mm pads</a:t>
            </a:r>
          </a:p>
          <a:p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with 250 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m solder</a:t>
            </a:r>
            <a:endParaRPr lang="en-US" sz="16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28</a:t>
            </a:r>
            <a:endParaRPr lang="en-US" sz="1200" dirty="0">
              <a:latin typeface="Comic Sans MS"/>
            </a:endParaRPr>
          </a:p>
        </p:txBody>
      </p:sp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-392113" y="812800"/>
            <a:ext cx="7250113" cy="5265738"/>
            <a:chOff x="-247" y="432"/>
            <a:chExt cx="4567" cy="3317"/>
          </a:xfrm>
        </p:grpSpPr>
        <p:grpSp>
          <p:nvGrpSpPr>
            <p:cNvPr id="20" name="Group 5"/>
            <p:cNvGrpSpPr>
              <a:grpSpLocks/>
            </p:cNvGrpSpPr>
            <p:nvPr/>
          </p:nvGrpSpPr>
          <p:grpSpPr bwMode="auto">
            <a:xfrm>
              <a:off x="41" y="432"/>
              <a:ext cx="4279" cy="3317"/>
              <a:chOff x="45" y="476"/>
              <a:chExt cx="4718" cy="3657"/>
            </a:xfrm>
          </p:grpSpPr>
          <p:pic>
            <p:nvPicPr>
              <p:cNvPr id="27" name="Picture 6" descr="stratigrafia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" y="476"/>
                <a:ext cx="4543" cy="3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181" y="2879"/>
                <a:ext cx="1902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pPr defTabSz="457200"/>
                <a:r>
                  <a:rPr lang="en-US" sz="2500" b="1">
                    <a:solidFill>
                      <a:srgbClr val="FF0000"/>
                    </a:solidFill>
                  </a:rPr>
                  <a:t>No feedthroughs!</a:t>
                </a:r>
              </a:p>
            </p:txBody>
          </p:sp>
          <p:sp>
            <p:nvSpPr>
              <p:cNvPr id="30" name="Line 9"/>
              <p:cNvSpPr>
                <a:spLocks noChangeShapeType="1"/>
              </p:cNvSpPr>
              <p:nvPr/>
            </p:nvSpPr>
            <p:spPr bwMode="auto">
              <a:xfrm flipH="1" flipV="1">
                <a:off x="3887" y="2245"/>
                <a:ext cx="499" cy="45"/>
              </a:xfrm>
              <a:prstGeom prst="line">
                <a:avLst/>
              </a:pr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" name="Line 11"/>
              <p:cNvSpPr>
                <a:spLocks noChangeShapeType="1"/>
              </p:cNvSpPr>
              <p:nvPr/>
            </p:nvSpPr>
            <p:spPr bwMode="auto">
              <a:xfrm flipH="1">
                <a:off x="4173" y="3197"/>
                <a:ext cx="27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" name="Line 12"/>
              <p:cNvSpPr>
                <a:spLocks noChangeShapeType="1"/>
              </p:cNvSpPr>
              <p:nvPr/>
            </p:nvSpPr>
            <p:spPr bwMode="auto">
              <a:xfrm flipH="1">
                <a:off x="4173" y="3334"/>
                <a:ext cx="590" cy="7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Rectangle 13"/>
              <p:cNvSpPr>
                <a:spLocks noChangeArrowheads="1"/>
              </p:cNvSpPr>
              <p:nvPr/>
            </p:nvSpPr>
            <p:spPr bwMode="auto">
              <a:xfrm>
                <a:off x="113" y="793"/>
                <a:ext cx="181" cy="9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" name="Rectangle 14"/>
              <p:cNvSpPr>
                <a:spLocks noChangeArrowheads="1"/>
              </p:cNvSpPr>
              <p:nvPr/>
            </p:nvSpPr>
            <p:spPr bwMode="auto">
              <a:xfrm>
                <a:off x="113" y="1020"/>
                <a:ext cx="181" cy="91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" name="Rectangle 15"/>
              <p:cNvSpPr>
                <a:spLocks noChangeArrowheads="1"/>
              </p:cNvSpPr>
              <p:nvPr/>
            </p:nvSpPr>
            <p:spPr bwMode="auto">
              <a:xfrm>
                <a:off x="113" y="1246"/>
                <a:ext cx="181" cy="9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" name="Rectangle 16"/>
              <p:cNvSpPr>
                <a:spLocks noChangeArrowheads="1"/>
              </p:cNvSpPr>
              <p:nvPr/>
            </p:nvSpPr>
            <p:spPr bwMode="auto">
              <a:xfrm>
                <a:off x="113" y="1473"/>
                <a:ext cx="181" cy="91"/>
              </a:xfrm>
              <a:prstGeom prst="rect">
                <a:avLst/>
              </a:prstGeom>
              <a:solidFill>
                <a:srgbClr val="339933"/>
              </a:solidFill>
              <a:ln w="9525">
                <a:solidFill>
                  <a:srgbClr val="3399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" name="Text Box 17"/>
              <p:cNvSpPr txBox="1">
                <a:spLocks noChangeArrowheads="1"/>
              </p:cNvSpPr>
              <p:nvPr/>
            </p:nvSpPr>
            <p:spPr bwMode="auto">
              <a:xfrm>
                <a:off x="317" y="679"/>
                <a:ext cx="8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6600"/>
                    </a:solidFill>
                  </a:rPr>
                  <a:t>Cu (~20 </a:t>
                </a:r>
                <a:r>
                  <a:rPr lang="en-US" sz="1500" b="1">
                    <a:solidFill>
                      <a:srgbClr val="FF6600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6600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39" name="Text Box 18"/>
              <p:cNvSpPr txBox="1">
                <a:spLocks noChangeArrowheads="1"/>
              </p:cNvSpPr>
              <p:nvPr/>
            </p:nvSpPr>
            <p:spPr bwMode="auto">
              <a:xfrm>
                <a:off x="317" y="906"/>
                <a:ext cx="813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99CC"/>
                    </a:solidFill>
                  </a:rPr>
                  <a:t>Sn (~30 </a:t>
                </a:r>
                <a:r>
                  <a:rPr lang="en-US" sz="1500" b="1">
                    <a:solidFill>
                      <a:srgbClr val="FF99CC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99CC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40" name="Text Box 19"/>
              <p:cNvSpPr txBox="1">
                <a:spLocks noChangeArrowheads="1"/>
              </p:cNvSpPr>
              <p:nvPr/>
            </p:nvSpPr>
            <p:spPr bwMode="auto">
              <a:xfrm>
                <a:off x="317" y="1133"/>
                <a:ext cx="861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FF00"/>
                    </a:solidFill>
                  </a:rPr>
                  <a:t>Glue (50 </a:t>
                </a:r>
                <a:r>
                  <a:rPr lang="en-US" sz="1500" b="1">
                    <a:solidFill>
                      <a:srgbClr val="FFFF00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FF00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41" name="Text Box 20"/>
              <p:cNvSpPr txBox="1">
                <a:spLocks noChangeArrowheads="1"/>
              </p:cNvSpPr>
              <p:nvPr/>
            </p:nvSpPr>
            <p:spPr bwMode="auto">
              <a:xfrm>
                <a:off x="317" y="1360"/>
                <a:ext cx="1758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339933"/>
                    </a:solidFill>
                  </a:rPr>
                  <a:t>FR4-KAPTON (100-300 </a:t>
                </a:r>
                <a:r>
                  <a:rPr lang="en-US" sz="1500" b="1">
                    <a:solidFill>
                      <a:srgbClr val="339933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339933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42" name="Rectangle 21" descr="Diagonali scure verso il basso"/>
              <p:cNvSpPr>
                <a:spLocks noChangeArrowheads="1"/>
              </p:cNvSpPr>
              <p:nvPr/>
            </p:nvSpPr>
            <p:spPr bwMode="auto">
              <a:xfrm>
                <a:off x="113" y="1700"/>
                <a:ext cx="181" cy="91"/>
              </a:xfrm>
              <a:prstGeom prst="rect">
                <a:avLst/>
              </a:prstGeom>
              <a:pattFill prst="dkDnDiag">
                <a:fgClr>
                  <a:srgbClr val="FF3300"/>
                </a:fgClr>
                <a:bgClr>
                  <a:schemeClr val="bg1"/>
                </a:bgClr>
              </a:patt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Text Box 22"/>
              <p:cNvSpPr txBox="1">
                <a:spLocks noChangeArrowheads="1"/>
              </p:cNvSpPr>
              <p:nvPr/>
            </p:nvSpPr>
            <p:spPr bwMode="auto">
              <a:xfrm>
                <a:off x="317" y="1586"/>
                <a:ext cx="1093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3300"/>
                    </a:solidFill>
                  </a:rPr>
                  <a:t>Filler C-foam/PC</a:t>
                </a:r>
              </a:p>
            </p:txBody>
          </p:sp>
        </p:grpSp>
        <p:grpSp>
          <p:nvGrpSpPr>
            <p:cNvPr id="21" name="Group 23"/>
            <p:cNvGrpSpPr>
              <a:grpSpLocks/>
            </p:cNvGrpSpPr>
            <p:nvPr/>
          </p:nvGrpSpPr>
          <p:grpSpPr bwMode="auto">
            <a:xfrm rot="16200000">
              <a:off x="-46" y="1534"/>
              <a:ext cx="830" cy="1232"/>
              <a:chOff x="0" y="2925"/>
              <a:chExt cx="998" cy="1358"/>
            </a:xfrm>
          </p:grpSpPr>
          <p:pic>
            <p:nvPicPr>
              <p:cNvPr id="24" name="Picture 2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0" y="3105"/>
                <a:ext cx="1358" cy="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" y="3107"/>
                <a:ext cx="798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" name="Rectangle 8"/>
          <p:cNvSpPr/>
          <p:nvPr/>
        </p:nvSpPr>
        <p:spPr>
          <a:xfrm>
            <a:off x="-59923" y="2881313"/>
            <a:ext cx="129995" cy="132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33"/>
          <p:cNvGrpSpPr>
            <a:grpSpLocks/>
          </p:cNvGrpSpPr>
          <p:nvPr/>
        </p:nvGrpSpPr>
        <p:grpSpPr bwMode="auto">
          <a:xfrm>
            <a:off x="-392113" y="820682"/>
            <a:ext cx="7445376" cy="5265738"/>
            <a:chOff x="-247" y="432"/>
            <a:chExt cx="4690" cy="3317"/>
          </a:xfrm>
        </p:grpSpPr>
        <p:grpSp>
          <p:nvGrpSpPr>
            <p:cNvPr id="46" name="Group 5"/>
            <p:cNvGrpSpPr>
              <a:grpSpLocks/>
            </p:cNvGrpSpPr>
            <p:nvPr/>
          </p:nvGrpSpPr>
          <p:grpSpPr bwMode="auto">
            <a:xfrm>
              <a:off x="41" y="432"/>
              <a:ext cx="4279" cy="3317"/>
              <a:chOff x="45" y="476"/>
              <a:chExt cx="4718" cy="3657"/>
            </a:xfrm>
          </p:grpSpPr>
          <p:pic>
            <p:nvPicPr>
              <p:cNvPr id="57" name="Picture 6" descr="stratigrafia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" y="476"/>
                <a:ext cx="4543" cy="3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Rectangle 7"/>
              <p:cNvSpPr>
                <a:spLocks noChangeArrowheads="1"/>
              </p:cNvSpPr>
              <p:nvPr/>
            </p:nvSpPr>
            <p:spPr bwMode="auto">
              <a:xfrm>
                <a:off x="181" y="2879"/>
                <a:ext cx="1902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pPr defTabSz="457200"/>
                <a:r>
                  <a:rPr lang="en-US" sz="2500" b="1">
                    <a:solidFill>
                      <a:srgbClr val="FF0000"/>
                    </a:solidFill>
                  </a:rPr>
                  <a:t>No feedthroughs!</a:t>
                </a:r>
              </a:p>
            </p:txBody>
          </p:sp>
          <p:sp>
            <p:nvSpPr>
              <p:cNvPr id="60" name="Line 9"/>
              <p:cNvSpPr>
                <a:spLocks noChangeShapeType="1"/>
              </p:cNvSpPr>
              <p:nvPr/>
            </p:nvSpPr>
            <p:spPr bwMode="auto">
              <a:xfrm flipH="1" flipV="1">
                <a:off x="3887" y="2245"/>
                <a:ext cx="499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2" name="Line 11"/>
              <p:cNvSpPr>
                <a:spLocks noChangeShapeType="1"/>
              </p:cNvSpPr>
              <p:nvPr/>
            </p:nvSpPr>
            <p:spPr bwMode="auto">
              <a:xfrm flipH="1">
                <a:off x="4173" y="3197"/>
                <a:ext cx="27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" name="Line 12"/>
              <p:cNvSpPr>
                <a:spLocks noChangeShapeType="1"/>
              </p:cNvSpPr>
              <p:nvPr/>
            </p:nvSpPr>
            <p:spPr bwMode="auto">
              <a:xfrm flipH="1">
                <a:off x="4173" y="3334"/>
                <a:ext cx="590" cy="7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4" name="Rectangle 13"/>
              <p:cNvSpPr>
                <a:spLocks noChangeArrowheads="1"/>
              </p:cNvSpPr>
              <p:nvPr/>
            </p:nvSpPr>
            <p:spPr bwMode="auto">
              <a:xfrm>
                <a:off x="113" y="793"/>
                <a:ext cx="181" cy="9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5" name="Rectangle 14"/>
              <p:cNvSpPr>
                <a:spLocks noChangeArrowheads="1"/>
              </p:cNvSpPr>
              <p:nvPr/>
            </p:nvSpPr>
            <p:spPr bwMode="auto">
              <a:xfrm>
                <a:off x="113" y="1020"/>
                <a:ext cx="181" cy="91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6" name="Rectangle 15"/>
              <p:cNvSpPr>
                <a:spLocks noChangeArrowheads="1"/>
              </p:cNvSpPr>
              <p:nvPr/>
            </p:nvSpPr>
            <p:spPr bwMode="auto">
              <a:xfrm>
                <a:off x="113" y="1246"/>
                <a:ext cx="181" cy="9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7" name="Rectangle 16"/>
              <p:cNvSpPr>
                <a:spLocks noChangeArrowheads="1"/>
              </p:cNvSpPr>
              <p:nvPr/>
            </p:nvSpPr>
            <p:spPr bwMode="auto">
              <a:xfrm>
                <a:off x="113" y="1473"/>
                <a:ext cx="181" cy="91"/>
              </a:xfrm>
              <a:prstGeom prst="rect">
                <a:avLst/>
              </a:prstGeom>
              <a:solidFill>
                <a:srgbClr val="339933"/>
              </a:solidFill>
              <a:ln w="9525">
                <a:solidFill>
                  <a:srgbClr val="3399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8" name="Text Box 17"/>
              <p:cNvSpPr txBox="1">
                <a:spLocks noChangeArrowheads="1"/>
              </p:cNvSpPr>
              <p:nvPr/>
            </p:nvSpPr>
            <p:spPr bwMode="auto">
              <a:xfrm>
                <a:off x="317" y="679"/>
                <a:ext cx="8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6600"/>
                    </a:solidFill>
                  </a:rPr>
                  <a:t>Cu (~20 </a:t>
                </a:r>
                <a:r>
                  <a:rPr lang="en-US" sz="1500" b="1">
                    <a:solidFill>
                      <a:srgbClr val="FF6600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6600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69" name="Text Box 18"/>
              <p:cNvSpPr txBox="1">
                <a:spLocks noChangeArrowheads="1"/>
              </p:cNvSpPr>
              <p:nvPr/>
            </p:nvSpPr>
            <p:spPr bwMode="auto">
              <a:xfrm>
                <a:off x="317" y="906"/>
                <a:ext cx="813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99CC"/>
                    </a:solidFill>
                  </a:rPr>
                  <a:t>Sn (~30 </a:t>
                </a:r>
                <a:r>
                  <a:rPr lang="en-US" sz="1500" b="1">
                    <a:solidFill>
                      <a:srgbClr val="FF99CC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99CC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70" name="Text Box 19"/>
              <p:cNvSpPr txBox="1">
                <a:spLocks noChangeArrowheads="1"/>
              </p:cNvSpPr>
              <p:nvPr/>
            </p:nvSpPr>
            <p:spPr bwMode="auto">
              <a:xfrm>
                <a:off x="317" y="1133"/>
                <a:ext cx="861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FF00"/>
                    </a:solidFill>
                  </a:rPr>
                  <a:t>Glue (50 </a:t>
                </a:r>
                <a:r>
                  <a:rPr lang="en-US" sz="1500" b="1">
                    <a:solidFill>
                      <a:srgbClr val="FFFF00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FF00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71" name="Text Box 20"/>
              <p:cNvSpPr txBox="1">
                <a:spLocks noChangeArrowheads="1"/>
              </p:cNvSpPr>
              <p:nvPr/>
            </p:nvSpPr>
            <p:spPr bwMode="auto">
              <a:xfrm>
                <a:off x="317" y="1360"/>
                <a:ext cx="1758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339933"/>
                    </a:solidFill>
                  </a:rPr>
                  <a:t>FR4-KAPTON (100-300 </a:t>
                </a:r>
                <a:r>
                  <a:rPr lang="en-US" sz="1500" b="1">
                    <a:solidFill>
                      <a:srgbClr val="339933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339933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72" name="Rectangle 21" descr="Diagonali scure verso il basso"/>
              <p:cNvSpPr>
                <a:spLocks noChangeArrowheads="1"/>
              </p:cNvSpPr>
              <p:nvPr/>
            </p:nvSpPr>
            <p:spPr bwMode="auto">
              <a:xfrm>
                <a:off x="113" y="1700"/>
                <a:ext cx="181" cy="91"/>
              </a:xfrm>
              <a:prstGeom prst="rect">
                <a:avLst/>
              </a:prstGeom>
              <a:pattFill prst="dkDnDiag">
                <a:fgClr>
                  <a:srgbClr val="FF3300"/>
                </a:fgClr>
                <a:bgClr>
                  <a:schemeClr val="bg1"/>
                </a:bgClr>
              </a:patt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3" name="Text Box 22"/>
              <p:cNvSpPr txBox="1">
                <a:spLocks noChangeArrowheads="1"/>
              </p:cNvSpPr>
              <p:nvPr/>
            </p:nvSpPr>
            <p:spPr bwMode="auto">
              <a:xfrm>
                <a:off x="317" y="1586"/>
                <a:ext cx="1093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3300"/>
                    </a:solidFill>
                  </a:rPr>
                  <a:t>Filler C-foam/PC</a:t>
                </a:r>
              </a:p>
            </p:txBody>
          </p:sp>
        </p:grpSp>
        <p:grpSp>
          <p:nvGrpSpPr>
            <p:cNvPr id="47" name="Group 23"/>
            <p:cNvGrpSpPr>
              <a:grpSpLocks/>
            </p:cNvGrpSpPr>
            <p:nvPr/>
          </p:nvGrpSpPr>
          <p:grpSpPr bwMode="auto">
            <a:xfrm rot="16200000">
              <a:off x="-46" y="1534"/>
              <a:ext cx="830" cy="1232"/>
              <a:chOff x="0" y="2925"/>
              <a:chExt cx="998" cy="1358"/>
            </a:xfrm>
          </p:grpSpPr>
          <p:pic>
            <p:nvPicPr>
              <p:cNvPr id="55" name="Picture 2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0" y="3105"/>
                <a:ext cx="1358" cy="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" y="3107"/>
                <a:ext cx="798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Group 26"/>
            <p:cNvGrpSpPr>
              <a:grpSpLocks/>
            </p:cNvGrpSpPr>
            <p:nvPr/>
          </p:nvGrpSpPr>
          <p:grpSpPr bwMode="auto">
            <a:xfrm>
              <a:off x="41" y="885"/>
              <a:ext cx="4402" cy="2723"/>
              <a:chOff x="45" y="975"/>
              <a:chExt cx="4853" cy="3002"/>
            </a:xfrm>
          </p:grpSpPr>
          <p:pic>
            <p:nvPicPr>
              <p:cNvPr id="49" name="Picture 27" descr="stratigrafia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" y="975"/>
                <a:ext cx="3220" cy="3001"/>
              </a:xfrm>
              <a:prstGeom prst="rect">
                <a:avLst/>
              </a:prstGeom>
              <a:noFill/>
              <a:ln w="1905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Rectangle 28"/>
              <p:cNvSpPr>
                <a:spLocks noChangeArrowheads="1"/>
              </p:cNvSpPr>
              <p:nvPr/>
            </p:nvSpPr>
            <p:spPr bwMode="auto">
              <a:xfrm>
                <a:off x="46" y="1837"/>
                <a:ext cx="952" cy="1043"/>
              </a:xfrm>
              <a:prstGeom prst="rect">
                <a:avLst/>
              </a:prstGeom>
              <a:noFill/>
              <a:ln w="19050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Line 29"/>
              <p:cNvSpPr>
                <a:spLocks noChangeShapeType="1"/>
              </p:cNvSpPr>
              <p:nvPr/>
            </p:nvSpPr>
            <p:spPr bwMode="auto">
              <a:xfrm flipV="1">
                <a:off x="45" y="975"/>
                <a:ext cx="1633" cy="86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0"/>
              <p:cNvSpPr>
                <a:spLocks noChangeShapeType="1"/>
              </p:cNvSpPr>
              <p:nvPr/>
            </p:nvSpPr>
            <p:spPr bwMode="auto">
              <a:xfrm>
                <a:off x="45" y="2880"/>
                <a:ext cx="1625" cy="1097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1"/>
              <p:cNvSpPr>
                <a:spLocks noChangeShapeType="1"/>
              </p:cNvSpPr>
              <p:nvPr/>
            </p:nvSpPr>
            <p:spPr bwMode="auto">
              <a:xfrm>
                <a:off x="998" y="2880"/>
                <a:ext cx="680" cy="181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2"/>
              <p:cNvSpPr>
                <a:spLocks noChangeShapeType="1"/>
              </p:cNvSpPr>
              <p:nvPr/>
            </p:nvSpPr>
            <p:spPr bwMode="auto">
              <a:xfrm flipV="1">
                <a:off x="998" y="1701"/>
                <a:ext cx="680" cy="13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4" name="Rectangle 73"/>
          <p:cNvSpPr/>
          <p:nvPr/>
        </p:nvSpPr>
        <p:spPr>
          <a:xfrm>
            <a:off x="-65185" y="2893569"/>
            <a:ext cx="129995" cy="132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635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Gabbia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endParaRPr lang="en-US" sz="3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392113" y="6007422"/>
            <a:ext cx="8424862" cy="4616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 defTabSz="457200"/>
            <a:r>
              <a:rPr lang="en-US" sz="2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Equivalente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&lt;0.040 </a:t>
            </a:r>
            <a:r>
              <a:rPr lang="en-US" sz="2400" b="1" dirty="0">
                <a:solidFill>
                  <a:srgbClr val="FFFF00"/>
                </a:solidFill>
                <a:latin typeface="Comic Sans MS"/>
                <a:cs typeface="Comic Sans MS"/>
              </a:rPr>
              <a:t>g/cm</a:t>
            </a:r>
            <a:r>
              <a:rPr lang="en-US" sz="2400" b="1" baseline="30000" dirty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Comic Sans MS"/>
                <a:cs typeface="Comic Sans MS"/>
              </a:rPr>
              <a:t> e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Comic Sans MS"/>
                <a:cs typeface="Comic Sans MS"/>
              </a:rPr>
              <a:t>0.0015 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smtClean="0">
                <a:solidFill>
                  <a:srgbClr val="FFFF00"/>
                </a:solidFill>
                <a:latin typeface="Comic Sans MS"/>
                <a:cs typeface="Comic Sans MS"/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!!!</a:t>
            </a:r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7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6662738" y="812800"/>
            <a:ext cx="2293229" cy="110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defTabSz="457200"/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Una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tecnica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analoga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endParaRPr lang="en-US" sz="1600" dirty="0">
              <a:solidFill>
                <a:srgbClr val="FFFF00"/>
              </a:solidFill>
            </a:endParaRPr>
          </a:p>
          <a:p>
            <a:pPr defTabSz="457200"/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si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adoperando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per</a:t>
            </a:r>
          </a:p>
          <a:p>
            <a:pPr defTabSz="457200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costruzione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</a:t>
            </a:r>
          </a:p>
          <a:p>
            <a:pPr defTabSz="457200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I-tracker prototype</a:t>
            </a:r>
            <a:endParaRPr lang="en-US" sz="1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61" name="Rectangle 8"/>
          <p:cNvSpPr>
            <a:spLocks noChangeArrowheads="1"/>
          </p:cNvSpPr>
          <p:nvPr/>
        </p:nvSpPr>
        <p:spPr bwMode="auto">
          <a:xfrm>
            <a:off x="6754084" y="3145448"/>
            <a:ext cx="1651729" cy="5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203" tIns="23102" rIns="46203" bIns="23102">
            <a:spAutoFit/>
          </a:bodyPr>
          <a:lstStyle/>
          <a:p>
            <a:pPr defTabSz="457200"/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</a:rPr>
              <a:t>sense wire </a:t>
            </a:r>
            <a:endParaRPr lang="en-US" sz="1600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defTabSz="457200"/>
            <a:r>
              <a:rPr lang="en-US" sz="1600" dirty="0" smtClean="0">
                <a:solidFill>
                  <a:srgbClr val="3366FF"/>
                </a:solidFill>
                <a:latin typeface="Comic Sans MS"/>
                <a:cs typeface="Comic Sans MS"/>
              </a:rPr>
              <a:t>(</a:t>
            </a:r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</a:rPr>
              <a:t>Mo (Au) 20 </a:t>
            </a:r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600" dirty="0">
                <a:solidFill>
                  <a:srgbClr val="3366FF"/>
                </a:solidFill>
                <a:latin typeface="Comic Sans MS"/>
                <a:cs typeface="Comic Sans MS"/>
              </a:rPr>
              <a:t>m)</a:t>
            </a:r>
          </a:p>
        </p:txBody>
      </p:sp>
      <p:sp>
        <p:nvSpPr>
          <p:cNvPr id="62" name="Line 9"/>
          <p:cNvSpPr>
            <a:spLocks noChangeShapeType="1"/>
          </p:cNvSpPr>
          <p:nvPr/>
        </p:nvSpPr>
        <p:spPr bwMode="auto">
          <a:xfrm flipH="1" flipV="1">
            <a:off x="5597730" y="3359995"/>
            <a:ext cx="1065631" cy="64796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63" name="Rectangle 10"/>
          <p:cNvSpPr>
            <a:spLocks noChangeArrowheads="1"/>
          </p:cNvSpPr>
          <p:nvPr/>
        </p:nvSpPr>
        <p:spPr bwMode="auto">
          <a:xfrm>
            <a:off x="6754084" y="4854617"/>
            <a:ext cx="1571086" cy="5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203" tIns="23102" rIns="46203" bIns="23102">
            <a:spAutoFit/>
          </a:bodyPr>
          <a:lstStyle/>
          <a:p>
            <a:pPr defTabSz="457200"/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field wire </a:t>
            </a:r>
            <a:endParaRPr lang="en-US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defTabSz="457200"/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Al (Ag) 40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m)</a:t>
            </a:r>
          </a:p>
        </p:txBody>
      </p:sp>
      <p:sp>
        <p:nvSpPr>
          <p:cNvPr id="64" name="Line 11"/>
          <p:cNvSpPr>
            <a:spLocks noChangeShapeType="1"/>
          </p:cNvSpPr>
          <p:nvPr/>
        </p:nvSpPr>
        <p:spPr bwMode="auto">
          <a:xfrm flipH="1" flipV="1">
            <a:off x="6009582" y="4730786"/>
            <a:ext cx="653779" cy="411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flipH="1">
            <a:off x="6009582" y="5142599"/>
            <a:ext cx="653779" cy="82938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46203" tIns="23102" rIns="46203" bIns="23102">
            <a:spAutoFit/>
          </a:bodyPr>
          <a:lstStyle/>
          <a:p>
            <a:endParaRPr lang="en-US"/>
          </a:p>
        </p:txBody>
      </p:sp>
      <p:sp>
        <p:nvSpPr>
          <p:cNvPr id="66" name="Rectangle 27"/>
          <p:cNvSpPr>
            <a:spLocks noChangeArrowheads="1"/>
          </p:cNvSpPr>
          <p:nvPr/>
        </p:nvSpPr>
        <p:spPr bwMode="auto">
          <a:xfrm>
            <a:off x="6754084" y="3906550"/>
            <a:ext cx="212109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0.5 x 0.5 mm pads</a:t>
            </a:r>
          </a:p>
          <a:p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with 250 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m solder</a:t>
            </a:r>
            <a:endParaRPr lang="en-US" sz="16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29</a:t>
            </a:r>
            <a:endParaRPr lang="en-US" sz="1200" dirty="0">
              <a:latin typeface="Comic Sans MS"/>
            </a:endParaRPr>
          </a:p>
        </p:txBody>
      </p:sp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-392113" y="812800"/>
            <a:ext cx="9124951" cy="5265738"/>
            <a:chOff x="-247" y="432"/>
            <a:chExt cx="5748" cy="3317"/>
          </a:xfrm>
        </p:grpSpPr>
        <p:grpSp>
          <p:nvGrpSpPr>
            <p:cNvPr id="20" name="Group 5"/>
            <p:cNvGrpSpPr>
              <a:grpSpLocks/>
            </p:cNvGrpSpPr>
            <p:nvPr/>
          </p:nvGrpSpPr>
          <p:grpSpPr bwMode="auto">
            <a:xfrm>
              <a:off x="41" y="432"/>
              <a:ext cx="5460" cy="3317"/>
              <a:chOff x="45" y="476"/>
              <a:chExt cx="6020" cy="3657"/>
            </a:xfrm>
          </p:grpSpPr>
          <p:pic>
            <p:nvPicPr>
              <p:cNvPr id="27" name="Picture 6" descr="stratigrafia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" y="476"/>
                <a:ext cx="4543" cy="3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181" y="2879"/>
                <a:ext cx="1902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pPr defTabSz="457200"/>
                <a:r>
                  <a:rPr lang="en-US" sz="2500" b="1">
                    <a:solidFill>
                      <a:srgbClr val="FF0000"/>
                    </a:solidFill>
                  </a:rPr>
                  <a:t>No feedthroughs!</a:t>
                </a:r>
              </a:p>
            </p:txBody>
          </p:sp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>
                <a:off x="4354" y="2168"/>
                <a:ext cx="1677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pPr defTabSz="457200"/>
                <a:r>
                  <a:rPr lang="en-US" sz="1600" dirty="0">
                    <a:solidFill>
                      <a:srgbClr val="3366FF"/>
                    </a:solidFill>
                  </a:rPr>
                  <a:t>sense wire (Mo (Au) 20 </a:t>
                </a:r>
                <a:r>
                  <a:rPr lang="en-US" sz="1600" dirty="0">
                    <a:solidFill>
                      <a:srgbClr val="3366FF"/>
                    </a:solidFill>
                    <a:sym typeface="Symbol" charset="0"/>
                  </a:rPr>
                  <a:t></a:t>
                </a:r>
                <a:r>
                  <a:rPr lang="en-US" sz="1600" dirty="0">
                    <a:solidFill>
                      <a:srgbClr val="3366FF"/>
                    </a:solidFill>
                  </a:rPr>
                  <a:t>m)</a:t>
                </a:r>
              </a:p>
            </p:txBody>
          </p:sp>
          <p:sp>
            <p:nvSpPr>
              <p:cNvPr id="30" name="Line 9"/>
              <p:cNvSpPr>
                <a:spLocks noChangeShapeType="1"/>
              </p:cNvSpPr>
              <p:nvPr/>
            </p:nvSpPr>
            <p:spPr bwMode="auto">
              <a:xfrm flipH="1" flipV="1">
                <a:off x="3887" y="2245"/>
                <a:ext cx="499" cy="45"/>
              </a:xfrm>
              <a:prstGeom prst="line">
                <a:avLst/>
              </a:prstGeom>
              <a:noFill/>
              <a:ln w="19050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Rectangle 10"/>
              <p:cNvSpPr>
                <a:spLocks noChangeArrowheads="1"/>
              </p:cNvSpPr>
              <p:nvPr/>
            </p:nvSpPr>
            <p:spPr bwMode="auto">
              <a:xfrm>
                <a:off x="4445" y="3097"/>
                <a:ext cx="1620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pPr defTabSz="457200"/>
                <a:r>
                  <a:rPr lang="en-US" sz="1600" dirty="0">
                    <a:solidFill>
                      <a:srgbClr val="FF0000"/>
                    </a:solidFill>
                  </a:rPr>
                  <a:t>field wire (Al (Ag) 40 </a:t>
                </a:r>
                <a:r>
                  <a:rPr lang="en-US" sz="1600" dirty="0">
                    <a:solidFill>
                      <a:srgbClr val="FF0000"/>
                    </a:solidFill>
                    <a:sym typeface="Symbol" charset="0"/>
                  </a:rPr>
                  <a:t></a:t>
                </a:r>
                <a:r>
                  <a:rPr lang="en-US" sz="1600" dirty="0">
                    <a:solidFill>
                      <a:srgbClr val="FF0000"/>
                    </a:solidFill>
                  </a:rPr>
                  <a:t>m)</a:t>
                </a:r>
              </a:p>
            </p:txBody>
          </p:sp>
          <p:sp>
            <p:nvSpPr>
              <p:cNvPr id="32" name="Line 11"/>
              <p:cNvSpPr>
                <a:spLocks noChangeShapeType="1"/>
              </p:cNvSpPr>
              <p:nvPr/>
            </p:nvSpPr>
            <p:spPr bwMode="auto">
              <a:xfrm flipH="1">
                <a:off x="4173" y="3197"/>
                <a:ext cx="27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" name="Line 12"/>
              <p:cNvSpPr>
                <a:spLocks noChangeShapeType="1"/>
              </p:cNvSpPr>
              <p:nvPr/>
            </p:nvSpPr>
            <p:spPr bwMode="auto">
              <a:xfrm flipH="1">
                <a:off x="4173" y="3334"/>
                <a:ext cx="590" cy="7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Rectangle 13"/>
              <p:cNvSpPr>
                <a:spLocks noChangeArrowheads="1"/>
              </p:cNvSpPr>
              <p:nvPr/>
            </p:nvSpPr>
            <p:spPr bwMode="auto">
              <a:xfrm>
                <a:off x="113" y="793"/>
                <a:ext cx="181" cy="9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" name="Rectangle 14"/>
              <p:cNvSpPr>
                <a:spLocks noChangeArrowheads="1"/>
              </p:cNvSpPr>
              <p:nvPr/>
            </p:nvSpPr>
            <p:spPr bwMode="auto">
              <a:xfrm>
                <a:off x="113" y="1020"/>
                <a:ext cx="181" cy="91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" name="Rectangle 15"/>
              <p:cNvSpPr>
                <a:spLocks noChangeArrowheads="1"/>
              </p:cNvSpPr>
              <p:nvPr/>
            </p:nvSpPr>
            <p:spPr bwMode="auto">
              <a:xfrm>
                <a:off x="113" y="1246"/>
                <a:ext cx="181" cy="9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" name="Rectangle 16"/>
              <p:cNvSpPr>
                <a:spLocks noChangeArrowheads="1"/>
              </p:cNvSpPr>
              <p:nvPr/>
            </p:nvSpPr>
            <p:spPr bwMode="auto">
              <a:xfrm>
                <a:off x="113" y="1473"/>
                <a:ext cx="181" cy="91"/>
              </a:xfrm>
              <a:prstGeom prst="rect">
                <a:avLst/>
              </a:prstGeom>
              <a:solidFill>
                <a:srgbClr val="339933"/>
              </a:solidFill>
              <a:ln w="9525">
                <a:solidFill>
                  <a:srgbClr val="3399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" name="Text Box 17"/>
              <p:cNvSpPr txBox="1">
                <a:spLocks noChangeArrowheads="1"/>
              </p:cNvSpPr>
              <p:nvPr/>
            </p:nvSpPr>
            <p:spPr bwMode="auto">
              <a:xfrm>
                <a:off x="317" y="679"/>
                <a:ext cx="8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6600"/>
                    </a:solidFill>
                  </a:rPr>
                  <a:t>Cu (~20 </a:t>
                </a:r>
                <a:r>
                  <a:rPr lang="en-US" sz="1500" b="1">
                    <a:solidFill>
                      <a:srgbClr val="FF6600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6600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39" name="Text Box 18"/>
              <p:cNvSpPr txBox="1">
                <a:spLocks noChangeArrowheads="1"/>
              </p:cNvSpPr>
              <p:nvPr/>
            </p:nvSpPr>
            <p:spPr bwMode="auto">
              <a:xfrm>
                <a:off x="317" y="906"/>
                <a:ext cx="813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99CC"/>
                    </a:solidFill>
                  </a:rPr>
                  <a:t>Sn (~30 </a:t>
                </a:r>
                <a:r>
                  <a:rPr lang="en-US" sz="1500" b="1">
                    <a:solidFill>
                      <a:srgbClr val="FF99CC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99CC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40" name="Text Box 19"/>
              <p:cNvSpPr txBox="1">
                <a:spLocks noChangeArrowheads="1"/>
              </p:cNvSpPr>
              <p:nvPr/>
            </p:nvSpPr>
            <p:spPr bwMode="auto">
              <a:xfrm>
                <a:off x="317" y="1133"/>
                <a:ext cx="861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FF00"/>
                    </a:solidFill>
                  </a:rPr>
                  <a:t>Glue (50 </a:t>
                </a:r>
                <a:r>
                  <a:rPr lang="en-US" sz="1500" b="1">
                    <a:solidFill>
                      <a:srgbClr val="FFFF00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FF00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41" name="Text Box 20"/>
              <p:cNvSpPr txBox="1">
                <a:spLocks noChangeArrowheads="1"/>
              </p:cNvSpPr>
              <p:nvPr/>
            </p:nvSpPr>
            <p:spPr bwMode="auto">
              <a:xfrm>
                <a:off x="317" y="1360"/>
                <a:ext cx="1758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339933"/>
                    </a:solidFill>
                  </a:rPr>
                  <a:t>FR4-KAPTON (100-300 </a:t>
                </a:r>
                <a:r>
                  <a:rPr lang="en-US" sz="1500" b="1">
                    <a:solidFill>
                      <a:srgbClr val="339933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339933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42" name="Rectangle 21" descr="Diagonali scure verso il basso"/>
              <p:cNvSpPr>
                <a:spLocks noChangeArrowheads="1"/>
              </p:cNvSpPr>
              <p:nvPr/>
            </p:nvSpPr>
            <p:spPr bwMode="auto">
              <a:xfrm>
                <a:off x="113" y="1700"/>
                <a:ext cx="181" cy="91"/>
              </a:xfrm>
              <a:prstGeom prst="rect">
                <a:avLst/>
              </a:prstGeom>
              <a:pattFill prst="dkDnDiag">
                <a:fgClr>
                  <a:srgbClr val="FF3300"/>
                </a:fgClr>
                <a:bgClr>
                  <a:schemeClr val="bg1"/>
                </a:bgClr>
              </a:patt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Text Box 22"/>
              <p:cNvSpPr txBox="1">
                <a:spLocks noChangeArrowheads="1"/>
              </p:cNvSpPr>
              <p:nvPr/>
            </p:nvSpPr>
            <p:spPr bwMode="auto">
              <a:xfrm>
                <a:off x="317" y="1586"/>
                <a:ext cx="1093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3300"/>
                    </a:solidFill>
                  </a:rPr>
                  <a:t>Filler C-foam/PC</a:t>
                </a:r>
              </a:p>
            </p:txBody>
          </p:sp>
        </p:grpSp>
        <p:grpSp>
          <p:nvGrpSpPr>
            <p:cNvPr id="21" name="Group 23"/>
            <p:cNvGrpSpPr>
              <a:grpSpLocks/>
            </p:cNvGrpSpPr>
            <p:nvPr/>
          </p:nvGrpSpPr>
          <p:grpSpPr bwMode="auto">
            <a:xfrm rot="16200000">
              <a:off x="-46" y="1534"/>
              <a:ext cx="830" cy="1232"/>
              <a:chOff x="0" y="2925"/>
              <a:chExt cx="998" cy="1358"/>
            </a:xfrm>
          </p:grpSpPr>
          <p:pic>
            <p:nvPicPr>
              <p:cNvPr id="24" name="Picture 2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0" y="3105"/>
                <a:ext cx="1358" cy="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" y="3107"/>
                <a:ext cx="798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4" name="Rectangle 27"/>
          <p:cNvSpPr>
            <a:spLocks noChangeArrowheads="1"/>
          </p:cNvSpPr>
          <p:nvPr/>
        </p:nvSpPr>
        <p:spPr bwMode="auto">
          <a:xfrm>
            <a:off x="6858000" y="3733800"/>
            <a:ext cx="18471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0.5 x 0.5 mm pads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with 250 </a:t>
            </a:r>
            <a:r>
              <a:rPr lang="en-US" sz="1600" b="1" dirty="0">
                <a:solidFill>
                  <a:srgbClr val="008000"/>
                </a:solidFill>
                <a:sym typeface="Symbol" charset="0"/>
              </a:rPr>
              <a:t></a:t>
            </a:r>
            <a:r>
              <a:rPr lang="en-US" sz="1600" b="1" dirty="0">
                <a:solidFill>
                  <a:srgbClr val="008000"/>
                </a:solidFill>
              </a:rPr>
              <a:t>m solder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59923" y="2881313"/>
            <a:ext cx="129995" cy="132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-65185" y="2893569"/>
            <a:ext cx="129995" cy="132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31"/>
          <p:cNvGrpSpPr>
            <a:grpSpLocks/>
          </p:cNvGrpSpPr>
          <p:nvPr/>
        </p:nvGrpSpPr>
        <p:grpSpPr bwMode="auto">
          <a:xfrm>
            <a:off x="-392113" y="829509"/>
            <a:ext cx="9471026" cy="5265737"/>
            <a:chOff x="-247" y="432"/>
            <a:chExt cx="5966" cy="3317"/>
          </a:xfrm>
        </p:grpSpPr>
        <p:grpSp>
          <p:nvGrpSpPr>
            <p:cNvPr id="76" name="Group 5"/>
            <p:cNvGrpSpPr>
              <a:grpSpLocks/>
            </p:cNvGrpSpPr>
            <p:nvPr/>
          </p:nvGrpSpPr>
          <p:grpSpPr bwMode="auto">
            <a:xfrm>
              <a:off x="41" y="432"/>
              <a:ext cx="5548" cy="3317"/>
              <a:chOff x="45" y="476"/>
              <a:chExt cx="6117" cy="3657"/>
            </a:xfrm>
          </p:grpSpPr>
          <p:pic>
            <p:nvPicPr>
              <p:cNvPr id="85" name="Picture 6" descr="stratigrafia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" y="476"/>
                <a:ext cx="4543" cy="3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Rectangle 7"/>
              <p:cNvSpPr>
                <a:spLocks noChangeArrowheads="1"/>
              </p:cNvSpPr>
              <p:nvPr/>
            </p:nvSpPr>
            <p:spPr bwMode="auto">
              <a:xfrm>
                <a:off x="181" y="2879"/>
                <a:ext cx="1902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pPr defTabSz="457200"/>
                <a:r>
                  <a:rPr lang="en-US" sz="2500" b="1">
                    <a:solidFill>
                      <a:srgbClr val="FF0000"/>
                    </a:solidFill>
                  </a:rPr>
                  <a:t>No feedthroughs!</a:t>
                </a:r>
              </a:p>
            </p:txBody>
          </p:sp>
          <p:sp>
            <p:nvSpPr>
              <p:cNvPr id="87" name="Rectangle 8"/>
              <p:cNvSpPr>
                <a:spLocks noChangeArrowheads="1"/>
              </p:cNvSpPr>
              <p:nvPr/>
            </p:nvSpPr>
            <p:spPr bwMode="auto">
              <a:xfrm>
                <a:off x="4354" y="2168"/>
                <a:ext cx="1808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pPr defTabSz="457200"/>
                <a:r>
                  <a:rPr lang="en-US" sz="1600">
                    <a:solidFill>
                      <a:schemeClr val="accent2"/>
                    </a:solidFill>
                  </a:rPr>
                  <a:t>sense wire (Mo (Au) 20 </a:t>
                </a:r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  <a:r>
                  <a:rPr lang="en-US" sz="1600">
                    <a:solidFill>
                      <a:schemeClr val="accent2"/>
                    </a:solidFill>
                  </a:rPr>
                  <a:t>m)</a:t>
                </a:r>
              </a:p>
            </p:txBody>
          </p:sp>
          <p:sp>
            <p:nvSpPr>
              <p:cNvPr id="88" name="Line 9"/>
              <p:cNvSpPr>
                <a:spLocks noChangeShapeType="1"/>
              </p:cNvSpPr>
              <p:nvPr/>
            </p:nvSpPr>
            <p:spPr bwMode="auto">
              <a:xfrm flipH="1" flipV="1">
                <a:off x="3887" y="2245"/>
                <a:ext cx="499" cy="45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9" name="Rectangle 10"/>
              <p:cNvSpPr>
                <a:spLocks noChangeArrowheads="1"/>
              </p:cNvSpPr>
              <p:nvPr/>
            </p:nvSpPr>
            <p:spPr bwMode="auto">
              <a:xfrm>
                <a:off x="4445" y="3097"/>
                <a:ext cx="1620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pPr defTabSz="457200"/>
                <a:r>
                  <a:rPr lang="en-US" sz="1600">
                    <a:solidFill>
                      <a:srgbClr val="FF0000"/>
                    </a:solidFill>
                  </a:rPr>
                  <a:t>field wire (Al (Ag) 40 </a:t>
                </a:r>
                <a:r>
                  <a:rPr lang="en-US" sz="1600">
                    <a:solidFill>
                      <a:srgbClr val="FF0000"/>
                    </a:solidFill>
                    <a:sym typeface="Symbol" charset="0"/>
                  </a:rPr>
                  <a:t></a:t>
                </a:r>
                <a:r>
                  <a:rPr lang="en-US" sz="1600">
                    <a:solidFill>
                      <a:srgbClr val="FF0000"/>
                    </a:solidFill>
                  </a:rPr>
                  <a:t>m)</a:t>
                </a:r>
              </a:p>
            </p:txBody>
          </p:sp>
          <p:sp>
            <p:nvSpPr>
              <p:cNvPr id="90" name="Line 11"/>
              <p:cNvSpPr>
                <a:spLocks noChangeShapeType="1"/>
              </p:cNvSpPr>
              <p:nvPr/>
            </p:nvSpPr>
            <p:spPr bwMode="auto">
              <a:xfrm flipH="1">
                <a:off x="4173" y="3197"/>
                <a:ext cx="27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Line 12"/>
              <p:cNvSpPr>
                <a:spLocks noChangeShapeType="1"/>
              </p:cNvSpPr>
              <p:nvPr/>
            </p:nvSpPr>
            <p:spPr bwMode="auto">
              <a:xfrm flipH="1">
                <a:off x="4173" y="3334"/>
                <a:ext cx="590" cy="72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" name="Rectangle 13"/>
              <p:cNvSpPr>
                <a:spLocks noChangeArrowheads="1"/>
              </p:cNvSpPr>
              <p:nvPr/>
            </p:nvSpPr>
            <p:spPr bwMode="auto">
              <a:xfrm>
                <a:off x="113" y="793"/>
                <a:ext cx="181" cy="91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3" name="Rectangle 14"/>
              <p:cNvSpPr>
                <a:spLocks noChangeArrowheads="1"/>
              </p:cNvSpPr>
              <p:nvPr/>
            </p:nvSpPr>
            <p:spPr bwMode="auto">
              <a:xfrm>
                <a:off x="113" y="1020"/>
                <a:ext cx="181" cy="91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" name="Rectangle 15"/>
              <p:cNvSpPr>
                <a:spLocks noChangeArrowheads="1"/>
              </p:cNvSpPr>
              <p:nvPr/>
            </p:nvSpPr>
            <p:spPr bwMode="auto">
              <a:xfrm>
                <a:off x="113" y="1246"/>
                <a:ext cx="181" cy="9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5" name="Rectangle 16"/>
              <p:cNvSpPr>
                <a:spLocks noChangeArrowheads="1"/>
              </p:cNvSpPr>
              <p:nvPr/>
            </p:nvSpPr>
            <p:spPr bwMode="auto">
              <a:xfrm>
                <a:off x="113" y="1473"/>
                <a:ext cx="181" cy="91"/>
              </a:xfrm>
              <a:prstGeom prst="rect">
                <a:avLst/>
              </a:prstGeom>
              <a:solidFill>
                <a:srgbClr val="339933"/>
              </a:solidFill>
              <a:ln w="9525">
                <a:solidFill>
                  <a:srgbClr val="3399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" name="Text Box 17"/>
              <p:cNvSpPr txBox="1">
                <a:spLocks noChangeArrowheads="1"/>
              </p:cNvSpPr>
              <p:nvPr/>
            </p:nvSpPr>
            <p:spPr bwMode="auto">
              <a:xfrm>
                <a:off x="317" y="679"/>
                <a:ext cx="8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6600"/>
                    </a:solidFill>
                  </a:rPr>
                  <a:t>Cu (~20 </a:t>
                </a:r>
                <a:r>
                  <a:rPr lang="en-US" sz="1500" b="1">
                    <a:solidFill>
                      <a:srgbClr val="FF6600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6600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97" name="Text Box 18"/>
              <p:cNvSpPr txBox="1">
                <a:spLocks noChangeArrowheads="1"/>
              </p:cNvSpPr>
              <p:nvPr/>
            </p:nvSpPr>
            <p:spPr bwMode="auto">
              <a:xfrm>
                <a:off x="317" y="906"/>
                <a:ext cx="813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99CC"/>
                    </a:solidFill>
                  </a:rPr>
                  <a:t>Sn (~30 </a:t>
                </a:r>
                <a:r>
                  <a:rPr lang="en-US" sz="1500" b="1">
                    <a:solidFill>
                      <a:srgbClr val="FF99CC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99CC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98" name="Text Box 19"/>
              <p:cNvSpPr txBox="1">
                <a:spLocks noChangeArrowheads="1"/>
              </p:cNvSpPr>
              <p:nvPr/>
            </p:nvSpPr>
            <p:spPr bwMode="auto">
              <a:xfrm>
                <a:off x="317" y="1133"/>
                <a:ext cx="861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FF00"/>
                    </a:solidFill>
                  </a:rPr>
                  <a:t>Glue (50 </a:t>
                </a:r>
                <a:r>
                  <a:rPr lang="en-US" sz="1500" b="1">
                    <a:solidFill>
                      <a:srgbClr val="FFFF00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FFFF00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99" name="Text Box 20"/>
              <p:cNvSpPr txBox="1">
                <a:spLocks noChangeArrowheads="1"/>
              </p:cNvSpPr>
              <p:nvPr/>
            </p:nvSpPr>
            <p:spPr bwMode="auto">
              <a:xfrm>
                <a:off x="317" y="1360"/>
                <a:ext cx="1758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339933"/>
                    </a:solidFill>
                  </a:rPr>
                  <a:t>FR4-KAPTON (100-300 </a:t>
                </a:r>
                <a:r>
                  <a:rPr lang="en-US" sz="1500" b="1">
                    <a:solidFill>
                      <a:srgbClr val="339933"/>
                    </a:solidFill>
                    <a:cs typeface="Arial" charset="0"/>
                  </a:rPr>
                  <a:t>µ</a:t>
                </a:r>
                <a:r>
                  <a:rPr lang="en-US" sz="1500" b="1">
                    <a:solidFill>
                      <a:srgbClr val="339933"/>
                    </a:solidFill>
                    <a:ea typeface="Arial" charset="0"/>
                    <a:cs typeface="Arial" charset="0"/>
                  </a:rPr>
                  <a:t>m)</a:t>
                </a:r>
              </a:p>
            </p:txBody>
          </p:sp>
          <p:sp>
            <p:nvSpPr>
              <p:cNvPr id="100" name="Rectangle 21" descr="Diagonali scure verso il basso"/>
              <p:cNvSpPr>
                <a:spLocks noChangeArrowheads="1"/>
              </p:cNvSpPr>
              <p:nvPr/>
            </p:nvSpPr>
            <p:spPr bwMode="auto">
              <a:xfrm>
                <a:off x="113" y="1700"/>
                <a:ext cx="181" cy="91"/>
              </a:xfrm>
              <a:prstGeom prst="rect">
                <a:avLst/>
              </a:prstGeom>
              <a:pattFill prst="dkDnDiag">
                <a:fgClr>
                  <a:srgbClr val="FF3300"/>
                </a:fgClr>
                <a:bgClr>
                  <a:schemeClr val="bg1"/>
                </a:bgClr>
              </a:patt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1" name="Text Box 22"/>
              <p:cNvSpPr txBox="1">
                <a:spLocks noChangeArrowheads="1"/>
              </p:cNvSpPr>
              <p:nvPr/>
            </p:nvSpPr>
            <p:spPr bwMode="auto">
              <a:xfrm>
                <a:off x="317" y="1586"/>
                <a:ext cx="1093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6203" tIns="23102" rIns="46203" bIns="23102">
                <a:spAutoFit/>
              </a:bodyPr>
              <a:lstStyle>
                <a:lvl1pPr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143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>
                  <a:lnSpc>
                    <a:spcPct val="125000"/>
                  </a:lnSpc>
                  <a:buClr>
                    <a:srgbClr val="000000"/>
                  </a:buClr>
                  <a:buSzPct val="45000"/>
                  <a:buFont typeface="Wingdings" charset="0"/>
                  <a:buNone/>
                </a:pPr>
                <a:r>
                  <a:rPr lang="en-US" sz="1500" b="1">
                    <a:solidFill>
                      <a:srgbClr val="FF3300"/>
                    </a:solidFill>
                  </a:rPr>
                  <a:t>Filler C-foam/PC</a:t>
                </a:r>
              </a:p>
            </p:txBody>
          </p:sp>
        </p:grpSp>
        <p:grpSp>
          <p:nvGrpSpPr>
            <p:cNvPr id="77" name="Group 23"/>
            <p:cNvGrpSpPr>
              <a:grpSpLocks/>
            </p:cNvGrpSpPr>
            <p:nvPr/>
          </p:nvGrpSpPr>
          <p:grpSpPr bwMode="auto">
            <a:xfrm>
              <a:off x="1069" y="881"/>
              <a:ext cx="4650" cy="2564"/>
              <a:chOff x="1179" y="971"/>
              <a:chExt cx="5126" cy="2826"/>
            </a:xfrm>
          </p:grpSpPr>
          <p:sp>
            <p:nvSpPr>
              <p:cNvPr id="81" name="Rectangle 24"/>
              <p:cNvSpPr>
                <a:spLocks noChangeArrowheads="1"/>
              </p:cNvSpPr>
              <p:nvPr/>
            </p:nvSpPr>
            <p:spPr bwMode="auto">
              <a:xfrm>
                <a:off x="1179" y="2018"/>
                <a:ext cx="862" cy="681"/>
              </a:xfrm>
              <a:prstGeom prst="rect">
                <a:avLst/>
              </a:prstGeom>
              <a:noFill/>
              <a:ln w="19050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82" name="Picture 25" descr="stratigrafia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4" y="975"/>
                <a:ext cx="4581" cy="2822"/>
              </a:xfrm>
              <a:prstGeom prst="rect">
                <a:avLst/>
              </a:prstGeom>
              <a:noFill/>
              <a:ln w="1905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Line 26"/>
              <p:cNvSpPr>
                <a:spLocks noChangeShapeType="1"/>
              </p:cNvSpPr>
              <p:nvPr/>
            </p:nvSpPr>
            <p:spPr bwMode="auto">
              <a:xfrm flipV="1">
                <a:off x="1179" y="971"/>
                <a:ext cx="541" cy="1047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27"/>
              <p:cNvSpPr>
                <a:spLocks noChangeShapeType="1"/>
              </p:cNvSpPr>
              <p:nvPr/>
            </p:nvSpPr>
            <p:spPr bwMode="auto">
              <a:xfrm>
                <a:off x="1179" y="2699"/>
                <a:ext cx="539" cy="1098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8" name="Group 28"/>
            <p:cNvGrpSpPr>
              <a:grpSpLocks/>
            </p:cNvGrpSpPr>
            <p:nvPr/>
          </p:nvGrpSpPr>
          <p:grpSpPr bwMode="auto">
            <a:xfrm rot="16200000">
              <a:off x="-46" y="1534"/>
              <a:ext cx="830" cy="1232"/>
              <a:chOff x="0" y="2925"/>
              <a:chExt cx="998" cy="1358"/>
            </a:xfrm>
          </p:grpSpPr>
          <p:pic>
            <p:nvPicPr>
              <p:cNvPr id="79" name="Picture 2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0" y="3105"/>
                <a:ext cx="1358" cy="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" y="3107"/>
                <a:ext cx="798" cy="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2" name="Rectangle 101"/>
          <p:cNvSpPr/>
          <p:nvPr/>
        </p:nvSpPr>
        <p:spPr>
          <a:xfrm>
            <a:off x="-61688" y="2897066"/>
            <a:ext cx="129995" cy="132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635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Gabbia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endParaRPr lang="en-US" sz="3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04" name="Rectangle 3"/>
          <p:cNvSpPr>
            <a:spLocks noChangeArrowheads="1"/>
          </p:cNvSpPr>
          <p:nvPr/>
        </p:nvSpPr>
        <p:spPr bwMode="auto">
          <a:xfrm>
            <a:off x="392113" y="6007422"/>
            <a:ext cx="8424862" cy="4616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 defTabSz="457200"/>
            <a:r>
              <a:rPr lang="en-US" sz="2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Equivalente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&lt;0.040 </a:t>
            </a:r>
            <a:r>
              <a:rPr lang="en-US" sz="2400" b="1" dirty="0">
                <a:solidFill>
                  <a:srgbClr val="FFFF00"/>
                </a:solidFill>
                <a:latin typeface="Comic Sans MS"/>
                <a:cs typeface="Comic Sans MS"/>
              </a:rPr>
              <a:t>g/cm</a:t>
            </a:r>
            <a:r>
              <a:rPr lang="en-US" sz="2400" b="1" baseline="30000" dirty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Comic Sans MS"/>
                <a:cs typeface="Comic Sans MS"/>
              </a:rPr>
              <a:t> e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Comic Sans MS"/>
                <a:cs typeface="Comic Sans MS"/>
              </a:rPr>
              <a:t>0.0015 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X</a:t>
            </a:r>
            <a:r>
              <a:rPr lang="en-US" sz="2400" b="1" baseline="-25000" dirty="0" smtClean="0">
                <a:solidFill>
                  <a:srgbClr val="FFFF00"/>
                </a:solidFill>
                <a:latin typeface="Comic Sans MS"/>
                <a:cs typeface="Comic Sans MS"/>
              </a:rPr>
              <a:t>0</a:t>
            </a:r>
            <a:r>
              <a:rPr lang="en-US" sz="2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!!!</a:t>
            </a:r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8795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27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2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105794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0513" y="1781608"/>
            <a:ext cx="58144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L’esperimento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Mu2e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Attività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svolta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nel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2011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Attività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prevista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per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il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2012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Anagrafica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Mu2e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Richieste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finanziarie</a:t>
            </a:r>
            <a:endParaRPr lang="en-US" sz="3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4914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30</a:t>
            </a:r>
            <a:endParaRPr lang="en-US" sz="1200" dirty="0">
              <a:latin typeface="Comic Sans MS"/>
            </a:endParaRPr>
          </a:p>
        </p:txBody>
      </p:sp>
      <p:sp>
        <p:nvSpPr>
          <p:cNvPr id="1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635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Gabbia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: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esempio</a:t>
            </a:r>
            <a:endParaRPr lang="en-US" sz="3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esempiofi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39775"/>
            <a:ext cx="6997649" cy="3531188"/>
          </a:xfrm>
          <a:prstGeom prst="rect">
            <a:avLst/>
          </a:prstGeom>
        </p:spPr>
      </p:pic>
      <p:pic>
        <p:nvPicPr>
          <p:cNvPr id="2" name="Picture 1" descr="protofi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7821" y="1431676"/>
            <a:ext cx="5168080" cy="37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3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4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31</a:t>
            </a: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Il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contenitore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 gas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1280" y="1351233"/>
            <a:ext cx="7977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§"/>
            </a:pP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Modello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Geometrico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+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Vincoli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e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Carichi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in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caso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un</a:t>
            </a:r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>
              <a:buFont typeface="Wingdings" charset="0"/>
              <a:buNone/>
            </a:pP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	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materiale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isotropo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(</a:t>
            </a: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1 mm Al)</a:t>
            </a:r>
          </a:p>
          <a:p>
            <a:pPr>
              <a:buFont typeface="Wingdings" charset="0"/>
              <a:buChar char="§"/>
            </a:pP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Griglia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e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Analisi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a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Elementi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Finiti</a:t>
            </a:r>
            <a:endParaRPr lang="en-US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              </a:t>
            </a:r>
            <a:endParaRPr lang="en-US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50" y="1779905"/>
            <a:ext cx="1892999" cy="105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6138" y="10017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6138" y="804199"/>
            <a:ext cx="530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Comic Sans MS"/>
                <a:cs typeface="Comic Sans MS"/>
              </a:rPr>
              <a:t>Strategia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della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progettazione</a:t>
            </a:r>
            <a:endParaRPr lang="en-US" sz="2800" b="1" dirty="0">
              <a:latin typeface="Comic Sans MS"/>
              <a:cs typeface="Comic Sans MS"/>
            </a:endParaRPr>
          </a:p>
        </p:txBody>
      </p:sp>
      <p:graphicFrame>
        <p:nvGraphicFramePr>
          <p:cNvPr id="1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472360"/>
              </p:ext>
            </p:extLst>
          </p:nvPr>
        </p:nvGraphicFramePr>
        <p:xfrm>
          <a:off x="2466384" y="2834521"/>
          <a:ext cx="6254915" cy="313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1" name="Document" r:id="rId4" imgW="6114288" imgH="3066288" progId="Word.Document.8">
                  <p:embed/>
                </p:oleObj>
              </mc:Choice>
              <mc:Fallback>
                <p:oleObj name="Document" r:id="rId4" imgW="6114288" imgH="30662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384" y="2834521"/>
                        <a:ext cx="6254915" cy="3136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425819"/>
              </p:ext>
            </p:extLst>
          </p:nvPr>
        </p:nvGraphicFramePr>
        <p:xfrm>
          <a:off x="-1443362" y="2833961"/>
          <a:ext cx="6228144" cy="313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2" name="Document" r:id="rId6" imgW="6114288" imgH="3075432" progId="Word.Document.8">
                  <p:embed/>
                </p:oleObj>
              </mc:Choice>
              <mc:Fallback>
                <p:oleObj name="Document" r:id="rId6" imgW="6114288" imgH="307543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43362" y="2833961"/>
                        <a:ext cx="6228144" cy="31318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2713507"/>
            <a:ext cx="557366" cy="339873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9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32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1280" y="1351233"/>
            <a:ext cx="7977588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 sz="1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Font typeface="Wingdings" charset="0"/>
              <a:buChar char="§"/>
            </a:pP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Analisi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dei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risultati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e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definizione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parametri</a:t>
            </a:r>
            <a:endParaRPr lang="en-US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>
              <a:buFont typeface="Wingdings" charset="0"/>
              <a:buChar char="§"/>
            </a:pP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Procedura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Ottimizzazione</a:t>
            </a:r>
            <a:endParaRPr lang="en-US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292" y="1580400"/>
            <a:ext cx="2216611" cy="5652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6138" y="10017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6138" y="804199"/>
            <a:ext cx="530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Comic Sans MS"/>
                <a:cs typeface="Comic Sans MS"/>
              </a:rPr>
              <a:t>Strategia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della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progettazione</a:t>
            </a:r>
            <a:endParaRPr lang="en-US" sz="2800" b="1" dirty="0">
              <a:latin typeface="Comic Sans MS"/>
              <a:cs typeface="Comic Sans MS"/>
            </a:endParaRPr>
          </a:p>
        </p:txBody>
      </p:sp>
      <p:pic>
        <p:nvPicPr>
          <p:cNvPr id="2" name="Picture 1" descr="optm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7" y="2290393"/>
            <a:ext cx="2392002" cy="1903746"/>
          </a:xfrm>
          <a:prstGeom prst="rect">
            <a:avLst/>
          </a:prstGeom>
        </p:spPr>
      </p:pic>
      <p:graphicFrame>
        <p:nvGraphicFramePr>
          <p:cNvPr id="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818931"/>
              </p:ext>
            </p:extLst>
          </p:nvPr>
        </p:nvGraphicFramePr>
        <p:xfrm>
          <a:off x="2821349" y="2290392"/>
          <a:ext cx="6324051" cy="3907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Document" r:id="rId5" imgW="4133088" imgH="2554224" progId="Word.Document.8">
                  <p:embed/>
                </p:oleObj>
              </mc:Choice>
              <mc:Fallback>
                <p:oleObj name="Document" r:id="rId5" imgW="4133088" imgH="255422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1349" y="2290392"/>
                        <a:ext cx="6324051" cy="3907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331280" y="4194138"/>
            <a:ext cx="2454293" cy="218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u="sng" dirty="0">
                <a:solidFill>
                  <a:srgbClr val="008000"/>
                </a:solidFill>
                <a:latin typeface="Comic Sans MS"/>
                <a:cs typeface="Comic Sans MS"/>
              </a:rPr>
              <a:t>Constraints</a:t>
            </a:r>
            <a:r>
              <a:rPr lang="en-US" sz="1200" dirty="0">
                <a:latin typeface="Comic Sans MS"/>
                <a:cs typeface="Comic Sans MS"/>
              </a:rPr>
              <a:t> </a:t>
            </a:r>
          </a:p>
          <a:p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Inner, Outer Diameter</a:t>
            </a:r>
          </a:p>
          <a:p>
            <a:r>
              <a:rPr lang="en-US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and Length at inner diameter</a:t>
            </a:r>
            <a:endParaRPr lang="en-US" sz="1200" dirty="0">
              <a:latin typeface="Comic Sans MS"/>
              <a:cs typeface="Comic Sans MS"/>
            </a:endParaRPr>
          </a:p>
          <a:p>
            <a:endParaRPr lang="en-US" sz="800" dirty="0">
              <a:latin typeface="Comic Sans MS"/>
              <a:cs typeface="Comic Sans MS"/>
            </a:endParaRPr>
          </a:p>
          <a:p>
            <a:r>
              <a:rPr lang="en-US" sz="1200" b="1" u="sng" dirty="0">
                <a:solidFill>
                  <a:srgbClr val="FF0000"/>
                </a:solidFill>
                <a:latin typeface="Comic Sans MS"/>
                <a:cs typeface="Comic Sans MS"/>
              </a:rPr>
              <a:t>Parameters</a:t>
            </a:r>
            <a:endParaRPr lang="en-US" sz="1200" u="sng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1200" dirty="0">
                <a:solidFill>
                  <a:srgbClr val="FF0000"/>
                </a:solidFill>
                <a:latin typeface="Comic Sans MS"/>
                <a:cs typeface="Comic Sans MS"/>
              </a:rPr>
              <a:t>Mid-point and </a:t>
            </a:r>
            <a:r>
              <a:rPr lang="en-US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Length at outer</a:t>
            </a:r>
            <a:endParaRPr lang="en-US" sz="12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diameter 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within 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shown limits.</a:t>
            </a:r>
            <a:endParaRPr lang="en-US" sz="12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en-US" sz="8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200" b="1" u="sng" dirty="0">
                <a:solidFill>
                  <a:srgbClr val="FFFF00"/>
                </a:solidFill>
                <a:latin typeface="Comic Sans MS"/>
                <a:cs typeface="Comic Sans MS"/>
              </a:rPr>
              <a:t>Objectives</a:t>
            </a:r>
          </a:p>
          <a:p>
            <a:r>
              <a:rPr lang="en-US" sz="1200" dirty="0" smtClean="0">
                <a:solidFill>
                  <a:srgbClr val="FFFF00"/>
                </a:solidFill>
                <a:latin typeface="Comic Sans MS"/>
                <a:cs typeface="Comic Sans MS"/>
              </a:rPr>
              <a:t>Minimize </a:t>
            </a:r>
            <a:r>
              <a:rPr lang="en-US" sz="1200" b="1" dirty="0">
                <a:solidFill>
                  <a:srgbClr val="FFFF00"/>
                </a:solidFill>
                <a:latin typeface="Comic Sans MS"/>
                <a:cs typeface="Comic Sans MS"/>
              </a:rPr>
              <a:t>Maximum Stress</a:t>
            </a:r>
            <a:endParaRPr lang="en-US" sz="120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sz="1200" dirty="0" smtClean="0">
                <a:solidFill>
                  <a:srgbClr val="FFFF00"/>
                </a:solidFill>
                <a:latin typeface="Comic Sans MS"/>
                <a:cs typeface="Comic Sans MS"/>
              </a:rPr>
              <a:t>Maximize </a:t>
            </a:r>
            <a:r>
              <a:rPr lang="en-US" sz="1200" b="1" dirty="0">
                <a:solidFill>
                  <a:srgbClr val="FFFF00"/>
                </a:solidFill>
                <a:latin typeface="Comic Sans MS"/>
                <a:cs typeface="Comic Sans MS"/>
              </a:rPr>
              <a:t>Safety Factor</a:t>
            </a:r>
          </a:p>
          <a:p>
            <a:r>
              <a:rPr lang="en-US" sz="1200" dirty="0" smtClean="0">
                <a:solidFill>
                  <a:srgbClr val="FFFF00"/>
                </a:solidFill>
                <a:latin typeface="Comic Sans MS"/>
                <a:cs typeface="Comic Sans MS"/>
              </a:rPr>
              <a:t>Min. </a:t>
            </a:r>
            <a:r>
              <a:rPr lang="en-US" sz="1200" b="1" dirty="0">
                <a:solidFill>
                  <a:srgbClr val="FFFF00"/>
                </a:solidFill>
                <a:latin typeface="Comic Sans MS"/>
                <a:cs typeface="Comic Sans MS"/>
              </a:rPr>
              <a:t>Stress at Inner Boundary</a:t>
            </a: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93" y="2892851"/>
            <a:ext cx="1595151" cy="20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Il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contenitore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 gas</a:t>
            </a:r>
          </a:p>
        </p:txBody>
      </p:sp>
    </p:spTree>
    <p:extLst>
      <p:ext uri="{BB962C8B-B14F-4D97-AF65-F5344CB8AC3E}">
        <p14:creationId xmlns:p14="http://schemas.microsoft.com/office/powerpoint/2010/main" val="125926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33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1280" y="1351233"/>
            <a:ext cx="79775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Char char="§"/>
            </a:pP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Soluzione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preliminare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con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materiale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isotropo</a:t>
            </a:r>
            <a:endParaRPr lang="en-US" sz="240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>
              <a:buFont typeface="Wingdings" charset="0"/>
              <a:buChar char="§"/>
            </a:pPr>
            <a:r>
              <a:rPr lang="en-US" sz="240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Prototipizzazione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Virtuale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Laminato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,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	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Drappeggio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Sviluppo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Piano,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Stesura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ed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	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Orientazione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della</a:t>
            </a:r>
            <a:r>
              <a:rPr lang="en-US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Fibra</a:t>
            </a:r>
            <a:endParaRPr lang="en-US" sz="24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21" name="Picture 4" descr="esacom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94" y="1415807"/>
            <a:ext cx="1534365" cy="154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6138" y="10017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6138" y="804199"/>
            <a:ext cx="530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Comic Sans MS"/>
                <a:cs typeface="Comic Sans MS"/>
              </a:rPr>
              <a:t>Strategia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della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progettazione</a:t>
            </a:r>
            <a:endParaRPr lang="en-US" sz="2800" b="1" dirty="0">
              <a:latin typeface="Comic Sans MS"/>
              <a:cs typeface="Comic Sans MS"/>
            </a:endParaRPr>
          </a:p>
        </p:txBody>
      </p:sp>
      <p:grpSp>
        <p:nvGrpSpPr>
          <p:cNvPr id="12" name="Group 1041"/>
          <p:cNvGrpSpPr>
            <a:grpSpLocks/>
          </p:cNvGrpSpPr>
          <p:nvPr/>
        </p:nvGrpSpPr>
        <p:grpSpPr bwMode="auto">
          <a:xfrm>
            <a:off x="1905046" y="2949495"/>
            <a:ext cx="5026461" cy="3440632"/>
            <a:chOff x="97" y="1969"/>
            <a:chExt cx="3311" cy="2255"/>
          </a:xfrm>
        </p:grpSpPr>
        <p:pic>
          <p:nvPicPr>
            <p:cNvPr id="15" name="Picture 1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" y="1969"/>
              <a:ext cx="1616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" y="3095"/>
              <a:ext cx="926" cy="112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3095"/>
              <a:ext cx="2322" cy="112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" y="1976"/>
              <a:ext cx="1619" cy="106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Il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contenitore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 gas</a:t>
            </a:r>
          </a:p>
        </p:txBody>
      </p:sp>
    </p:spTree>
    <p:extLst>
      <p:ext uri="{BB962C8B-B14F-4D97-AF65-F5344CB8AC3E}">
        <p14:creationId xmlns:p14="http://schemas.microsoft.com/office/powerpoint/2010/main" val="315318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6138" y="10017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6138" y="804199"/>
            <a:ext cx="5272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Comic Sans MS"/>
                <a:cs typeface="Comic Sans MS"/>
              </a:rPr>
              <a:t>Soluzioni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Preliminari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Proposte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531" y="1549438"/>
            <a:ext cx="83893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Fattori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sicurezza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raggiunti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con le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seguenti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configurazioni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: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End </a:t>
            </a:r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Plates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:</a:t>
            </a:r>
          </a:p>
          <a:p>
            <a:pPr lvl="1">
              <a:buFontTx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4 plies di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fibra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carbonio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x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60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per un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totale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	0.040 g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/cm</a:t>
            </a:r>
            <a:r>
              <a:rPr lang="en-US" sz="20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(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equivalenti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</a:t>
            </a:r>
            <a:r>
              <a:rPr lang="en-US" sz="2000" b="1" dirty="0" smtClean="0">
                <a:solidFill>
                  <a:srgbClr val="008040"/>
                </a:solidFill>
                <a:latin typeface="Comic Sans MS"/>
                <a:cs typeface="Comic Sans MS"/>
              </a:rPr>
              <a:t>2 </a:t>
            </a:r>
            <a:r>
              <a:rPr lang="en-US" sz="2000" b="1" dirty="0" err="1" smtClean="0">
                <a:solidFill>
                  <a:srgbClr val="008040"/>
                </a:solidFill>
                <a:latin typeface="Comic Sans MS"/>
                <a:cs typeface="Comic Sans MS"/>
              </a:rPr>
              <a:t>stazioni</a:t>
            </a:r>
            <a:r>
              <a:rPr lang="en-US" sz="2000" b="1" dirty="0" smtClean="0">
                <a:solidFill>
                  <a:srgbClr val="008040"/>
                </a:solidFill>
                <a:latin typeface="Comic Sans MS"/>
                <a:cs typeface="Comic Sans MS"/>
              </a:rPr>
              <a:t> di straw </a:t>
            </a:r>
            <a:r>
              <a:rPr lang="en-US" sz="2000" b="1" dirty="0">
                <a:solidFill>
                  <a:srgbClr val="008040"/>
                </a:solidFill>
                <a:latin typeface="Comic Sans MS"/>
                <a:cs typeface="Comic Sans MS"/>
              </a:rPr>
              <a:t>tubes</a:t>
            </a:r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)</a:t>
            </a:r>
          </a:p>
          <a:p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Inner Cylinder:</a:t>
            </a:r>
          </a:p>
          <a:p>
            <a:pPr lvl="1">
              <a:buFontTx/>
              <a:buChar char="•"/>
            </a:pP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4 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plies di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fibra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carbonio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x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60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in sandwich con un core 	di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schiuma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carbonio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(</a:t>
            </a:r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0.08 g/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cm</a:t>
            </a:r>
            <a:r>
              <a:rPr lang="en-US" sz="20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 per un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totale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</a:t>
            </a:r>
          </a:p>
          <a:p>
            <a:pPr lvl="1"/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0.080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g/cm</a:t>
            </a:r>
            <a:r>
              <a:rPr lang="en-US" sz="20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(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equivalenti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</a:t>
            </a:r>
            <a:r>
              <a:rPr lang="en-US" sz="2000" b="1" dirty="0" smtClean="0">
                <a:solidFill>
                  <a:srgbClr val="008040"/>
                </a:solidFill>
                <a:latin typeface="Comic Sans MS"/>
                <a:cs typeface="Comic Sans MS"/>
              </a:rPr>
              <a:t>4 </a:t>
            </a:r>
            <a:r>
              <a:rPr lang="en-US" sz="2000" b="1" dirty="0" err="1" smtClean="0">
                <a:solidFill>
                  <a:srgbClr val="008040"/>
                </a:solidFill>
                <a:latin typeface="Comic Sans MS"/>
                <a:cs typeface="Comic Sans MS"/>
              </a:rPr>
              <a:t>stazioni</a:t>
            </a:r>
            <a:r>
              <a:rPr lang="en-US" sz="2000" b="1" dirty="0" smtClean="0">
                <a:solidFill>
                  <a:srgbClr val="008040"/>
                </a:solidFill>
                <a:latin typeface="Comic Sans MS"/>
                <a:cs typeface="Comic Sans MS"/>
              </a:rPr>
              <a:t> di straw tubes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</a:t>
            </a:r>
            <a:endParaRPr lang="en-US" sz="2000" b="1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oppure</a:t>
            </a:r>
            <a:endParaRPr lang="en-US" sz="2000" b="1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	core di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alveolare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Nomex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o Al per un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totale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</a:p>
          <a:p>
            <a:pPr lvl="1"/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0.060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g /cm</a:t>
            </a:r>
            <a:r>
              <a:rPr lang="en-US" sz="20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sz="2000" b="1" dirty="0">
                <a:solidFill>
                  <a:srgbClr val="FFFF00"/>
                </a:solidFill>
                <a:latin typeface="Comic Sans MS"/>
                <a:cs typeface="Comic Sans MS"/>
              </a:rPr>
              <a:t>.</a:t>
            </a:r>
          </a:p>
          <a:p>
            <a:pPr lvl="1"/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000" b="1" dirty="0" err="1" smtClean="0">
                <a:solidFill>
                  <a:srgbClr val="66FFCC"/>
                </a:solidFill>
                <a:latin typeface="Comic Sans MS"/>
                <a:cs typeface="Comic Sans MS"/>
              </a:rPr>
              <a:t>Procedura</a:t>
            </a:r>
            <a:r>
              <a:rPr lang="en-US" sz="2000" b="1" dirty="0" smtClean="0">
                <a:solidFill>
                  <a:srgbClr val="66FFCC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err="1" smtClean="0">
                <a:solidFill>
                  <a:srgbClr val="66FFCC"/>
                </a:solidFill>
                <a:latin typeface="Comic Sans MS"/>
                <a:cs typeface="Comic Sans MS"/>
              </a:rPr>
              <a:t>ottimizzazione</a:t>
            </a:r>
            <a:r>
              <a:rPr lang="en-US" sz="2000" b="1" dirty="0" smtClean="0">
                <a:solidFill>
                  <a:srgbClr val="66FFCC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66FFCC"/>
                </a:solidFill>
                <a:latin typeface="Comic Sans MS"/>
                <a:cs typeface="Comic Sans MS"/>
              </a:rPr>
              <a:t>lunga</a:t>
            </a:r>
            <a:r>
              <a:rPr lang="en-US" sz="2000" b="1" dirty="0" smtClean="0">
                <a:solidFill>
                  <a:srgbClr val="66FFCC"/>
                </a:solidFill>
                <a:latin typeface="Comic Sans MS"/>
                <a:cs typeface="Comic Sans MS"/>
              </a:rPr>
              <a:t> e </a:t>
            </a:r>
            <a:r>
              <a:rPr lang="en-US" sz="2000" b="1" dirty="0" err="1" smtClean="0">
                <a:solidFill>
                  <a:srgbClr val="66FFCC"/>
                </a:solidFill>
                <a:latin typeface="Comic Sans MS"/>
                <a:cs typeface="Comic Sans MS"/>
              </a:rPr>
              <a:t>complessa</a:t>
            </a:r>
            <a:r>
              <a:rPr lang="en-US" sz="2000" b="1" dirty="0" smtClean="0">
                <a:solidFill>
                  <a:srgbClr val="66FFCC"/>
                </a:solidFill>
                <a:latin typeface="Comic Sans MS"/>
                <a:cs typeface="Comic Sans MS"/>
              </a:rPr>
              <a:t>, ma </a:t>
            </a:r>
            <a:r>
              <a:rPr lang="en-US" sz="2000" b="1" u="sng" dirty="0" err="1" smtClean="0">
                <a:solidFill>
                  <a:srgbClr val="66FFCC"/>
                </a:solidFill>
                <a:latin typeface="Comic Sans MS"/>
                <a:cs typeface="Comic Sans MS"/>
              </a:rPr>
              <a:t>parametrica</a:t>
            </a:r>
            <a:r>
              <a:rPr lang="en-US" sz="2000" b="1" dirty="0" smtClean="0">
                <a:solidFill>
                  <a:srgbClr val="66FFCC"/>
                </a:solidFill>
                <a:latin typeface="Comic Sans MS"/>
                <a:cs typeface="Comic Sans MS"/>
              </a:rPr>
              <a:t>.</a:t>
            </a:r>
          </a:p>
          <a:p>
            <a:r>
              <a:rPr lang="en-US" sz="2000" b="1" dirty="0" smtClean="0">
                <a:solidFill>
                  <a:srgbClr val="66FFCC"/>
                </a:solidFill>
                <a:latin typeface="Comic Sans MS"/>
                <a:cs typeface="Comic Sans MS"/>
              </a:rPr>
              <a:t>Test </a:t>
            </a:r>
            <a:r>
              <a:rPr lang="en-US" sz="2000" b="1" dirty="0" err="1" smtClean="0">
                <a:solidFill>
                  <a:srgbClr val="66FFCC"/>
                </a:solidFill>
                <a:latin typeface="Comic Sans MS"/>
                <a:cs typeface="Comic Sans MS"/>
              </a:rPr>
              <a:t>strutturali</a:t>
            </a:r>
            <a:r>
              <a:rPr lang="en-US" sz="2000" b="1" dirty="0" smtClean="0">
                <a:solidFill>
                  <a:srgbClr val="66FFCC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66FFCC"/>
                </a:solidFill>
                <a:latin typeface="Comic Sans MS"/>
                <a:cs typeface="Comic Sans MS"/>
              </a:rPr>
              <a:t>su</a:t>
            </a:r>
            <a:r>
              <a:rPr lang="en-US" sz="2000" b="1" dirty="0" smtClean="0">
                <a:solidFill>
                  <a:srgbClr val="66FFCC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66FFCC"/>
                </a:solidFill>
                <a:latin typeface="Comic Sans MS"/>
                <a:cs typeface="Comic Sans MS"/>
              </a:rPr>
              <a:t>provini</a:t>
            </a:r>
            <a:r>
              <a:rPr lang="en-US" sz="2000" b="1" dirty="0">
                <a:solidFill>
                  <a:srgbClr val="66FFCC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Il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contenitore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 gas</a:t>
            </a:r>
          </a:p>
        </p:txBody>
      </p:sp>
    </p:spTree>
    <p:extLst>
      <p:ext uri="{BB962C8B-B14F-4D97-AF65-F5344CB8AC3E}">
        <p14:creationId xmlns:p14="http://schemas.microsoft.com/office/powerpoint/2010/main" val="310774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35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1976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Meccanica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- Acknowledgments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263" y="839673"/>
            <a:ext cx="728917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A. L</a:t>
            </a:r>
            <a:r>
              <a:rPr lang="ja-JP" alt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’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Erario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err="1">
                <a:solidFill>
                  <a:srgbClr val="00FF00"/>
                </a:solidFill>
                <a:latin typeface="Comic Sans MS"/>
                <a:cs typeface="Comic Sans MS"/>
              </a:rPr>
              <a:t>bors</a:t>
            </a:r>
            <a:r>
              <a:rPr lang="en-US" sz="2400" b="1" dirty="0">
                <a:solidFill>
                  <a:srgbClr val="00FF00"/>
                </a:solidFill>
                <a:latin typeface="Comic Sans MS"/>
                <a:cs typeface="Comic Sans MS"/>
              </a:rPr>
              <a:t>. </a:t>
            </a:r>
            <a:r>
              <a:rPr lang="en-US" sz="2400" b="1" dirty="0" err="1">
                <a:solidFill>
                  <a:srgbClr val="00FF00"/>
                </a:solidFill>
                <a:latin typeface="Comic Sans MS"/>
                <a:cs typeface="Comic Sans MS"/>
              </a:rPr>
              <a:t>tecnol</a:t>
            </a:r>
            <a:r>
              <a:rPr lang="en-US" sz="2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. INFN </a:t>
            </a:r>
            <a:r>
              <a:rPr lang="en-US" sz="2400" b="1" dirty="0">
                <a:solidFill>
                  <a:srgbClr val="00FF00"/>
                </a:solidFill>
                <a:latin typeface="Comic Sans MS"/>
                <a:cs typeface="Comic Sans MS"/>
              </a:rPr>
              <a:t>– </a:t>
            </a:r>
            <a:r>
              <a:rPr lang="en-US" sz="2400" b="1" dirty="0" err="1">
                <a:solidFill>
                  <a:srgbClr val="00FF00"/>
                </a:solidFill>
                <a:latin typeface="Comic Sans MS"/>
                <a:cs typeface="Comic Sans MS"/>
              </a:rPr>
              <a:t>dottoranda</a:t>
            </a:r>
            <a:r>
              <a:rPr lang="en-US" sz="2400" b="1" dirty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endParaRPr lang="en-US" sz="2400" b="1" dirty="0" smtClean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S</a:t>
            </a:r>
            <a:r>
              <a:rPr lang="en-US" sz="2400" b="1" dirty="0">
                <a:latin typeface="Comic Sans MS"/>
                <a:cs typeface="Comic Sans MS"/>
              </a:rPr>
              <a:t>. </a:t>
            </a:r>
            <a:r>
              <a:rPr lang="en-US" sz="2400" b="1" dirty="0" err="1">
                <a:solidFill>
                  <a:srgbClr val="FFFFFF"/>
                </a:solidFill>
                <a:latin typeface="Comic Sans MS"/>
                <a:cs typeface="Comic Sans MS"/>
              </a:rPr>
              <a:t>Maffezzoli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P.O. di </a:t>
            </a:r>
            <a:r>
              <a:rPr lang="en-US" sz="24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Materiali</a:t>
            </a:r>
            <a:r>
              <a:rPr lang="en-US" sz="2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Compositi</a:t>
            </a:r>
            <a:endParaRPr lang="en-US" sz="2400" b="1" dirty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 charset="0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. </a:t>
            </a:r>
            <a:r>
              <a:rPr lang="en-US" sz="2400" b="1" dirty="0" err="1">
                <a:solidFill>
                  <a:srgbClr val="FFFFFF"/>
                </a:solidFill>
                <a:latin typeface="Comic Sans MS"/>
                <a:cs typeface="Comic Sans MS"/>
              </a:rPr>
              <a:t>Rella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bors</a:t>
            </a:r>
            <a:r>
              <a:rPr lang="en-US" sz="2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. </a:t>
            </a:r>
            <a:r>
              <a:rPr lang="en-US" sz="24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tecnol</a:t>
            </a:r>
            <a:r>
              <a:rPr lang="en-US" sz="2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. INFN – </a:t>
            </a:r>
            <a:r>
              <a:rPr lang="en-US" sz="24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dottoranda</a:t>
            </a:r>
            <a:r>
              <a:rPr lang="en-US" sz="2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</a:p>
          <a:p>
            <a:pPr marL="457200" indent="-457200">
              <a:buFont typeface="Arial" charset="0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F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. Rossetti, </a:t>
            </a:r>
            <a:r>
              <a:rPr lang="en-US" sz="24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tesi</a:t>
            </a:r>
            <a:r>
              <a:rPr lang="en-US" sz="2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specialistica</a:t>
            </a:r>
            <a:r>
              <a:rPr lang="en-US" sz="2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 - </a:t>
            </a:r>
            <a:r>
              <a:rPr lang="en-US" sz="2400" b="1" dirty="0" err="1" smtClean="0">
                <a:solidFill>
                  <a:srgbClr val="00FFFF"/>
                </a:solidFill>
                <a:latin typeface="Comic Sans MS"/>
                <a:cs typeface="Comic Sans MS"/>
              </a:rPr>
              <a:t>EnginSOFT</a:t>
            </a:r>
            <a:endParaRPr lang="en-US" sz="2400" b="1" dirty="0">
              <a:solidFill>
                <a:srgbClr val="00FF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 charset="0"/>
              <a:buAutoNum type="alphaUcPeriod"/>
            </a:pPr>
            <a:r>
              <a:rPr lang="en-US" sz="2400" b="1" dirty="0" err="1">
                <a:solidFill>
                  <a:srgbClr val="FFFFFF"/>
                </a:solidFill>
                <a:latin typeface="Comic Sans MS"/>
                <a:cs typeface="Comic Sans MS"/>
              </a:rPr>
              <a:t>Santaloia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laureando</a:t>
            </a:r>
            <a:r>
              <a:rPr lang="en-US" sz="24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specialistica</a:t>
            </a:r>
            <a:endParaRPr lang="en-US" sz="2400" b="1" dirty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G. </a:t>
            </a:r>
            <a:r>
              <a:rPr lang="en-US" sz="2400" b="1" dirty="0" err="1">
                <a:solidFill>
                  <a:srgbClr val="FFFFFF"/>
                </a:solidFill>
                <a:latin typeface="Comic Sans MS"/>
                <a:cs typeface="Comic Sans MS"/>
              </a:rPr>
              <a:t>Zavarise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>
                <a:solidFill>
                  <a:srgbClr val="00FF00"/>
                </a:solidFill>
                <a:latin typeface="Comic Sans MS"/>
                <a:cs typeface="Comic Sans MS"/>
              </a:rPr>
              <a:t>P.O. di </a:t>
            </a:r>
            <a:r>
              <a:rPr lang="en-US" sz="2400" b="1" dirty="0" err="1">
                <a:solidFill>
                  <a:srgbClr val="00FF00"/>
                </a:solidFill>
                <a:latin typeface="Comic Sans MS"/>
                <a:cs typeface="Comic Sans MS"/>
              </a:rPr>
              <a:t>Scienze</a:t>
            </a:r>
            <a:r>
              <a:rPr lang="en-US" sz="2400" b="1" dirty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FF00"/>
                </a:solidFill>
                <a:latin typeface="Comic Sans MS"/>
                <a:cs typeface="Comic Sans MS"/>
              </a:rPr>
              <a:t>delle</a:t>
            </a:r>
            <a:r>
              <a:rPr lang="en-US" sz="2400" b="1" dirty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rgbClr val="00FF00"/>
                </a:solidFill>
                <a:latin typeface="Comic Sans MS"/>
                <a:cs typeface="Comic Sans MS"/>
              </a:rPr>
              <a:t>Costruzioni</a:t>
            </a:r>
            <a:endParaRPr lang="en-US" sz="2400" b="1" dirty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 charset="0"/>
              <a:buNone/>
            </a:pP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 charset="0"/>
              <a:buNone/>
            </a:pPr>
            <a:r>
              <a:rPr lang="en-US" b="1" dirty="0" err="1">
                <a:solidFill>
                  <a:srgbClr val="00FF00"/>
                </a:solidFill>
                <a:latin typeface="Comic Sans MS"/>
                <a:cs typeface="Comic Sans MS"/>
              </a:rPr>
              <a:t>Dipartimento</a:t>
            </a:r>
            <a:r>
              <a:rPr lang="en-US" b="1" dirty="0">
                <a:solidFill>
                  <a:srgbClr val="00FF00"/>
                </a:solidFill>
                <a:latin typeface="Comic Sans MS"/>
                <a:cs typeface="Comic Sans MS"/>
              </a:rPr>
              <a:t> di </a:t>
            </a:r>
            <a:r>
              <a:rPr lang="en-US" b="1" dirty="0" err="1">
                <a:solidFill>
                  <a:srgbClr val="00FF00"/>
                </a:solidFill>
                <a:latin typeface="Comic Sans MS"/>
                <a:cs typeface="Comic Sans MS"/>
              </a:rPr>
              <a:t>Ingegneria</a:t>
            </a:r>
            <a:r>
              <a:rPr lang="en-US" b="1" dirty="0">
                <a:solidFill>
                  <a:srgbClr val="00FF00"/>
                </a:solidFill>
                <a:latin typeface="Comic Sans MS"/>
                <a:cs typeface="Comic Sans MS"/>
              </a:rPr>
              <a:t> dell</a:t>
            </a:r>
            <a:r>
              <a:rPr lang="ja-JP" altLang="en-US" b="1" dirty="0">
                <a:solidFill>
                  <a:srgbClr val="00FF00"/>
                </a:solidFill>
                <a:latin typeface="Comic Sans MS"/>
                <a:cs typeface="Comic Sans MS"/>
              </a:rPr>
              <a:t>’</a:t>
            </a:r>
            <a:r>
              <a:rPr lang="en-US" b="1" dirty="0" err="1">
                <a:solidFill>
                  <a:srgbClr val="00FF00"/>
                </a:solidFill>
                <a:latin typeface="Comic Sans MS"/>
                <a:cs typeface="Comic Sans MS"/>
              </a:rPr>
              <a:t>Innovazione</a:t>
            </a:r>
            <a:r>
              <a:rPr lang="en-US" b="1" dirty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</a:p>
          <a:p>
            <a:pPr marL="457200" indent="-457200">
              <a:buFont typeface="Arial" charset="0"/>
              <a:buNone/>
            </a:pPr>
            <a:r>
              <a:rPr lang="en-US" b="1" dirty="0" err="1">
                <a:solidFill>
                  <a:srgbClr val="00FF00"/>
                </a:solidFill>
                <a:latin typeface="Comic Sans MS"/>
                <a:cs typeface="Comic Sans MS"/>
              </a:rPr>
              <a:t>Università</a:t>
            </a:r>
            <a:r>
              <a:rPr lang="en-US" b="1" dirty="0">
                <a:solidFill>
                  <a:srgbClr val="00FF00"/>
                </a:solidFill>
                <a:latin typeface="Comic Sans MS"/>
                <a:cs typeface="Comic Sans MS"/>
              </a:rPr>
              <a:t> del </a:t>
            </a:r>
            <a:r>
              <a:rPr lang="en-US" b="1" dirty="0" err="1">
                <a:solidFill>
                  <a:srgbClr val="00FF00"/>
                </a:solidFill>
                <a:latin typeface="Comic Sans MS"/>
                <a:cs typeface="Comic Sans MS"/>
              </a:rPr>
              <a:t>Salento</a:t>
            </a:r>
            <a:r>
              <a:rPr lang="en-US" b="1" dirty="0">
                <a:solidFill>
                  <a:srgbClr val="00FF00"/>
                </a:solidFill>
                <a:latin typeface="Comic Sans MS"/>
                <a:cs typeface="Comic Sans MS"/>
              </a:rPr>
              <a:t>, Lecce</a:t>
            </a:r>
          </a:p>
          <a:p>
            <a:pPr marL="457200" indent="-457200">
              <a:buFont typeface="Arial" charset="0"/>
              <a:buNone/>
            </a:pPr>
            <a:r>
              <a:rPr lang="en-US" b="1" dirty="0">
                <a:solidFill>
                  <a:srgbClr val="00FF00"/>
                </a:solidFill>
                <a:latin typeface="Comic Sans MS"/>
                <a:cs typeface="Comic Sans MS"/>
              </a:rPr>
              <a:t>I.N.F.N. </a:t>
            </a:r>
            <a:r>
              <a:rPr lang="en-US" b="1" dirty="0" err="1">
                <a:solidFill>
                  <a:srgbClr val="00FF00"/>
                </a:solidFill>
                <a:latin typeface="Comic Sans MS"/>
                <a:cs typeface="Comic Sans MS"/>
              </a:rPr>
              <a:t>Sezione</a:t>
            </a:r>
            <a:r>
              <a:rPr lang="en-US" b="1" dirty="0">
                <a:solidFill>
                  <a:srgbClr val="00FF00"/>
                </a:solidFill>
                <a:latin typeface="Comic Sans MS"/>
                <a:cs typeface="Comic Sans MS"/>
              </a:rPr>
              <a:t> di </a:t>
            </a:r>
            <a:r>
              <a:rPr lang="en-US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Lecce</a:t>
            </a:r>
            <a:endParaRPr lang="en-US" sz="1000" b="1" dirty="0" smtClean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 charset="0"/>
              <a:buNone/>
            </a:pPr>
            <a:endParaRPr lang="en-US" sz="24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 charset="0"/>
              <a:buNone/>
            </a:pP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M. </a:t>
            </a:r>
            <a:r>
              <a:rPr lang="en-US" sz="2400" b="1" dirty="0" err="1">
                <a:solidFill>
                  <a:srgbClr val="FFFFFF"/>
                </a:solidFill>
                <a:latin typeface="Comic Sans MS"/>
                <a:cs typeface="Comic Sans MS"/>
              </a:rPr>
              <a:t>Perillo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</a:p>
          <a:p>
            <a:pPr marL="457200" indent="-457200">
              <a:buFont typeface="Arial" charset="0"/>
              <a:buNone/>
            </a:pPr>
            <a:r>
              <a:rPr lang="en-US" b="1" dirty="0" err="1">
                <a:solidFill>
                  <a:srgbClr val="00FFFF"/>
                </a:solidFill>
                <a:latin typeface="Comic Sans MS"/>
                <a:cs typeface="Comic Sans MS"/>
              </a:rPr>
              <a:t>EnginSOFT</a:t>
            </a:r>
            <a:endParaRPr lang="en-US" b="1" dirty="0">
              <a:solidFill>
                <a:srgbClr val="00FF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 charset="0"/>
              <a:buNone/>
            </a:pPr>
            <a:r>
              <a:rPr lang="en-US" b="1" dirty="0" err="1">
                <a:solidFill>
                  <a:srgbClr val="00FFFF"/>
                </a:solidFill>
                <a:latin typeface="Comic Sans MS"/>
                <a:cs typeface="Comic Sans MS"/>
              </a:rPr>
              <a:t>Mesagne</a:t>
            </a:r>
            <a:r>
              <a:rPr lang="en-US" b="1" dirty="0">
                <a:solidFill>
                  <a:srgbClr val="00FFFF"/>
                </a:solidFill>
                <a:latin typeface="Comic Sans MS"/>
                <a:cs typeface="Comic Sans MS"/>
              </a:rPr>
              <a:t>, </a:t>
            </a:r>
            <a:r>
              <a:rPr lang="en-US" b="1" dirty="0" smtClean="0">
                <a:solidFill>
                  <a:srgbClr val="00FFFF"/>
                </a:solidFill>
                <a:latin typeface="Comic Sans MS"/>
                <a:cs typeface="Comic Sans MS"/>
              </a:rPr>
              <a:t>BR</a:t>
            </a:r>
            <a:endParaRPr lang="en-US" b="1" dirty="0">
              <a:solidFill>
                <a:srgbClr val="00FFFF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 charset="0"/>
              <a:buNone/>
            </a:pPr>
            <a:r>
              <a:rPr lang="en-US" b="1" dirty="0" err="1" smtClean="0">
                <a:solidFill>
                  <a:srgbClr val="00FFFF"/>
                </a:solidFill>
                <a:latin typeface="Comic Sans MS"/>
                <a:cs typeface="Comic Sans MS"/>
              </a:rPr>
              <a:t>Distributore</a:t>
            </a:r>
            <a:r>
              <a:rPr lang="en-US" b="1" dirty="0" smtClean="0">
                <a:solidFill>
                  <a:srgbClr val="00FFFF"/>
                </a:solidFill>
                <a:latin typeface="Comic Sans MS"/>
                <a:cs typeface="Comic Sans MS"/>
              </a:rPr>
              <a:t> di ANSYS per </a:t>
            </a:r>
            <a:r>
              <a:rPr lang="en-US" b="1" dirty="0" err="1" smtClean="0">
                <a:solidFill>
                  <a:srgbClr val="00FFFF"/>
                </a:solidFill>
                <a:latin typeface="Comic Sans MS"/>
                <a:cs typeface="Comic Sans MS"/>
              </a:rPr>
              <a:t>l’Europa</a:t>
            </a:r>
            <a:endParaRPr lang="en-US" b="1" dirty="0">
              <a:solidFill>
                <a:srgbClr val="00FFFF"/>
              </a:solidFill>
              <a:latin typeface="Comic Sans MS"/>
              <a:cs typeface="Comic Sans MS"/>
            </a:endParaRPr>
          </a:p>
        </p:txBody>
      </p:sp>
      <p:pic>
        <p:nvPicPr>
          <p:cNvPr id="8" name="Immagi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78" y="3393388"/>
            <a:ext cx="862498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280" y="3393388"/>
            <a:ext cx="10096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nfn_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95" y="3393388"/>
            <a:ext cx="1318287" cy="9715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4434752"/>
            <a:ext cx="57912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967087" y="5547434"/>
            <a:ext cx="2935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  <a:hlinkClick r:id="rId6"/>
              </a:rPr>
              <a:t>http://www.enginsoft.com/</a:t>
            </a:r>
            <a:r>
              <a:rPr lang="en-US" sz="1800" b="1" i="1" dirty="0">
                <a:solidFill>
                  <a:srgbClr val="FF0000"/>
                </a:solidFill>
              </a:rPr>
              <a:t> 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5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36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efficienza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5" descr="eventdispla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6" y="715860"/>
            <a:ext cx="8086285" cy="57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31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37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efficienza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4" descr="eventdispa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5" y="711199"/>
            <a:ext cx="8082650" cy="57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6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38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risoluzione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10" descr="pars_resol_w24_c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24" y="654320"/>
            <a:ext cx="7212001" cy="572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 rot="19875236">
            <a:off x="1519362" y="2909833"/>
            <a:ext cx="6091690" cy="1119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8000">
                    <a:alpha val="20000"/>
                  </a:srgbClr>
                </a:solidFill>
                <a:latin typeface="Arial Black"/>
                <a:ea typeface="Arial Black"/>
                <a:cs typeface="Arial Black"/>
              </a:rPr>
              <a:t>Preliminary</a:t>
            </a:r>
          </a:p>
        </p:txBody>
      </p:sp>
      <p:pic>
        <p:nvPicPr>
          <p:cNvPr id="2" name="Picture 1" descr="chi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43" y="4468128"/>
            <a:ext cx="3566682" cy="190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4534546" y="1046473"/>
            <a:ext cx="4389974" cy="5044554"/>
            <a:chOff x="711" y="826"/>
            <a:chExt cx="4338" cy="3558"/>
          </a:xfrm>
        </p:grpSpPr>
        <p:pic>
          <p:nvPicPr>
            <p:cNvPr id="13" name="Picture 8" descr="pmomresol_full_now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" y="826"/>
              <a:ext cx="4338" cy="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4543" y="4130"/>
              <a:ext cx="144" cy="1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03892" y="1046473"/>
            <a:ext cx="4437982" cy="5044554"/>
            <a:chOff x="720" y="384"/>
            <a:chExt cx="4338" cy="3558"/>
          </a:xfrm>
        </p:grpSpPr>
        <p:pic>
          <p:nvPicPr>
            <p:cNvPr id="10" name="Picture 6" descr="pmomresol_full_w24_cf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84"/>
              <a:ext cx="4338" cy="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560" y="3736"/>
              <a:ext cx="144" cy="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39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risoluzione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in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momento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 rot="19875236">
            <a:off x="1519362" y="2909833"/>
            <a:ext cx="6091690" cy="1119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8000">
                    <a:alpha val="20000"/>
                  </a:srgbClr>
                </a:solidFill>
                <a:latin typeface="Arial Black"/>
                <a:ea typeface="Arial Black"/>
                <a:cs typeface="Arial Black"/>
              </a:rPr>
              <a:t>Preliminary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731" y="1574852"/>
            <a:ext cx="17990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pessore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pareti</a:t>
            </a:r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en-US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End-plates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0.100 g/cm</a:t>
            </a:r>
            <a:r>
              <a:rPr lang="en-US" sz="16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</a:p>
          <a:p>
            <a:endParaRPr lang="en-US" sz="16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Inner cylinder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0.120 g/cm</a:t>
            </a:r>
            <a:r>
              <a:rPr lang="en-US" sz="16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endParaRPr lang="en-US" sz="1600" b="1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7578" y="1941556"/>
            <a:ext cx="1335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008000"/>
                </a:solidFill>
                <a:latin typeface="Comic Sans MS"/>
                <a:cs typeface="Comic Sans MS"/>
              </a:rPr>
              <a:t>NO WALLS</a:t>
            </a:r>
            <a:endParaRPr lang="en-US" sz="1600" b="1" u="sng" baseline="300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41674" y="3417913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sz="2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= 100 </a:t>
            </a:r>
            <a:r>
              <a:rPr lang="en-US" sz="2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keV</a:t>
            </a:r>
            <a:endParaRPr lang="en-US" sz="2400" b="1" dirty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2821" y="3417913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= 230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keV</a:t>
            </a:r>
            <a:endParaRPr lang="en-US" sz="2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614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0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83449" y="6416959"/>
            <a:ext cx="27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3</a:t>
            </a:r>
            <a:endParaRPr lang="en-US" sz="1200" dirty="0">
              <a:latin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327" y="6416959"/>
            <a:ext cx="5500486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5101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40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background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8460" y="505825"/>
            <a:ext cx="430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Contributo</a:t>
            </a:r>
            <a:r>
              <a:rPr lang="en-US" sz="2400" dirty="0" smtClean="0">
                <a:latin typeface="Comic Sans MS"/>
                <a:cs typeface="Comic Sans MS"/>
              </a:rPr>
              <a:t> di Gianni </a:t>
            </a:r>
            <a:r>
              <a:rPr lang="en-US" sz="2400" dirty="0" err="1" smtClean="0">
                <a:latin typeface="Comic Sans MS"/>
                <a:cs typeface="Comic Sans MS"/>
              </a:rPr>
              <a:t>Onorato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40</a:t>
            </a:r>
            <a:endParaRPr lang="en-US" sz="1200" dirty="0">
              <a:latin typeface="Comic Sans MS"/>
            </a:endParaRPr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107504" y="70758"/>
            <a:ext cx="8915400" cy="5937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smtClean="0">
                <a:solidFill>
                  <a:srgbClr val="FFFF00"/>
                </a:solidFill>
                <a:latin typeface="Comic Sans MS"/>
                <a:cs typeface="Comic Sans MS"/>
              </a:rPr>
              <a:t>Studi di background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138" y="1065809"/>
            <a:ext cx="826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Comic Sans MS"/>
                <a:cs typeface="Comic Sans MS"/>
              </a:rPr>
              <a:t>Spettri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di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energia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cinetica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dei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fondi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analizzati</a:t>
            </a:r>
            <a:endParaRPr lang="en-US" sz="2800" b="1" dirty="0">
              <a:latin typeface="Comic Sans MS"/>
              <a:cs typeface="Comic Sans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54" y="1682750"/>
            <a:ext cx="2676539" cy="1657350"/>
          </a:xfrm>
          <a:prstGeom prst="rect">
            <a:avLst/>
          </a:prstGeom>
        </p:spPr>
      </p:pic>
      <p:pic>
        <p:nvPicPr>
          <p:cNvPr id="12" name="Picture 11" descr="spect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50" y="1682750"/>
            <a:ext cx="2676539" cy="1657350"/>
          </a:xfrm>
          <a:prstGeom prst="rect">
            <a:avLst/>
          </a:prstGeom>
        </p:spPr>
      </p:pic>
      <p:pic>
        <p:nvPicPr>
          <p:cNvPr id="13" name="Picture 12" descr="spect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755" y="1930400"/>
            <a:ext cx="1556445" cy="105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28" y="1682750"/>
            <a:ext cx="2676539" cy="1657350"/>
          </a:xfrm>
          <a:prstGeom prst="rect">
            <a:avLst/>
          </a:prstGeom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60054" y="3429000"/>
            <a:ext cx="26765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Neutroni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dalla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cattura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nucleare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(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simulazione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MARS)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277485" y="3429000"/>
            <a:ext cx="267653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DIO (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articoli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Shanker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+ Watanabe –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migliorare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) 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6279428" y="3429000"/>
            <a:ext cx="26765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Protoni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dalla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cattura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nucleare</a:t>
            </a:r>
            <a:r>
              <a:rPr lang="en-US" sz="1600" dirty="0" smtClean="0">
                <a:solidFill>
                  <a:srgbClr val="FFFF00"/>
                </a:solidFill>
                <a:latin typeface="Comic Sans MS"/>
                <a:cs typeface="Comic Sans MS"/>
              </a:rPr>
              <a:t> ( JEPT 33(1971) – PRL 20(1967) )</a:t>
            </a:r>
          </a:p>
        </p:txBody>
      </p:sp>
      <p:pic>
        <p:nvPicPr>
          <p:cNvPr id="18" name="Picture 17" descr="DIOgentime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568" y="4421879"/>
            <a:ext cx="2940050" cy="19911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05834" y="4345679"/>
            <a:ext cx="4077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Tempi </a:t>
            </a:r>
            <a:r>
              <a:rPr lang="en-US" sz="1600" b="1" dirty="0" err="1" smtClean="0">
                <a:latin typeface="Comic Sans MS"/>
                <a:cs typeface="Comic Sans MS"/>
              </a:rPr>
              <a:t>di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generazione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delle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particelle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dalle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targhette</a:t>
            </a:r>
            <a:r>
              <a:rPr lang="en-US" sz="1600" b="1" dirty="0" smtClean="0">
                <a:latin typeface="Comic Sans MS"/>
                <a:cs typeface="Comic Sans MS"/>
              </a:rPr>
              <a:t>:</a:t>
            </a:r>
          </a:p>
          <a:p>
            <a:r>
              <a:rPr lang="en-US" sz="1600" b="1" dirty="0" smtClean="0">
                <a:latin typeface="Comic Sans MS"/>
                <a:cs typeface="Comic Sans MS"/>
              </a:rPr>
              <a:t>Proton pulse + tempo </a:t>
            </a:r>
            <a:r>
              <a:rPr lang="en-US" sz="1600" b="1" dirty="0" err="1" smtClean="0">
                <a:latin typeface="Comic Sans MS"/>
                <a:cs typeface="Comic Sans MS"/>
              </a:rPr>
              <a:t>di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arrivo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dei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muoni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alle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targhette</a:t>
            </a:r>
            <a:r>
              <a:rPr lang="en-US" sz="1600" b="1" dirty="0" smtClean="0">
                <a:latin typeface="Comic Sans MS"/>
                <a:cs typeface="Comic Sans MS"/>
              </a:rPr>
              <a:t> + tempo </a:t>
            </a:r>
            <a:r>
              <a:rPr lang="en-US" sz="1600" b="1" dirty="0" err="1" smtClean="0">
                <a:latin typeface="Comic Sans MS"/>
                <a:cs typeface="Comic Sans MS"/>
              </a:rPr>
              <a:t>di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decadimento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dei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muoni</a:t>
            </a:r>
            <a:r>
              <a:rPr lang="en-US" sz="1600" b="1" dirty="0" smtClean="0">
                <a:latin typeface="Comic Sans MS"/>
                <a:cs typeface="Comic Sans MS"/>
              </a:rPr>
              <a:t> in Al. </a:t>
            </a:r>
          </a:p>
          <a:p>
            <a:r>
              <a:rPr lang="en-US" sz="1600" b="1" dirty="0" err="1" smtClean="0">
                <a:latin typeface="Comic Sans MS"/>
                <a:cs typeface="Comic Sans MS"/>
              </a:rPr>
              <a:t>Tre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cicli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da</a:t>
            </a:r>
            <a:r>
              <a:rPr lang="en-US" sz="1600" b="1" dirty="0" smtClean="0">
                <a:latin typeface="Comic Sans MS"/>
                <a:cs typeface="Comic Sans MS"/>
              </a:rPr>
              <a:t> 1694 ns </a:t>
            </a:r>
            <a:r>
              <a:rPr lang="en-US" sz="1600" b="1" dirty="0" err="1" smtClean="0">
                <a:latin typeface="Comic Sans MS"/>
                <a:cs typeface="Comic Sans MS"/>
              </a:rPr>
              <a:t>sono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sommati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l’uno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sull’altro</a:t>
            </a:r>
            <a:r>
              <a:rPr lang="en-US" sz="1600" b="1" dirty="0" smtClean="0">
                <a:latin typeface="Comic Sans MS"/>
                <a:cs typeface="Comic Sans MS"/>
              </a:rPr>
              <a:t> per </a:t>
            </a:r>
            <a:r>
              <a:rPr lang="en-US" sz="1600" b="1" dirty="0" err="1" smtClean="0">
                <a:latin typeface="Comic Sans MS"/>
                <a:cs typeface="Comic Sans MS"/>
              </a:rPr>
              <a:t>simulare</a:t>
            </a:r>
            <a:r>
              <a:rPr lang="en-US" sz="1600" b="1" dirty="0" smtClean="0">
                <a:latin typeface="Comic Sans MS"/>
                <a:cs typeface="Comic Sans MS"/>
              </a:rPr>
              <a:t> I </a:t>
            </a:r>
            <a:r>
              <a:rPr lang="en-US" sz="1600" b="1" dirty="0" err="1" smtClean="0">
                <a:latin typeface="Comic Sans MS"/>
                <a:cs typeface="Comic Sans MS"/>
              </a:rPr>
              <a:t>residui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dei</a:t>
            </a:r>
            <a:r>
              <a:rPr lang="en-US" sz="1600" b="1" dirty="0" smtClean="0">
                <a:latin typeface="Comic Sans MS"/>
                <a:cs typeface="Comic Sans MS"/>
              </a:rPr>
              <a:t> bunch </a:t>
            </a:r>
            <a:r>
              <a:rPr lang="en-US" sz="1600" b="1" dirty="0" err="1" smtClean="0">
                <a:latin typeface="Comic Sans MS"/>
                <a:cs typeface="Comic Sans MS"/>
              </a:rPr>
              <a:t>precedenti</a:t>
            </a:r>
            <a:endParaRPr lang="en-US" sz="1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6048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40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background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8460" y="505825"/>
            <a:ext cx="430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Contributo</a:t>
            </a:r>
            <a:r>
              <a:rPr lang="en-US" sz="2400" dirty="0" smtClean="0">
                <a:latin typeface="Comic Sans MS"/>
                <a:cs typeface="Comic Sans MS"/>
              </a:rPr>
              <a:t> di Gianni </a:t>
            </a:r>
            <a:r>
              <a:rPr lang="en-US" sz="2400" dirty="0" err="1" smtClean="0">
                <a:latin typeface="Comic Sans MS"/>
                <a:cs typeface="Comic Sans MS"/>
              </a:rPr>
              <a:t>Onorato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83449" y="6416959"/>
            <a:ext cx="581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40bis</a:t>
            </a:r>
            <a:endParaRPr lang="en-US" sz="1200" dirty="0">
              <a:latin typeface="Comic Sans MS"/>
            </a:endParaRPr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107504" y="70758"/>
            <a:ext cx="8915400" cy="5937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smtClean="0">
                <a:solidFill>
                  <a:srgbClr val="FFFF00"/>
                </a:solidFill>
                <a:latin typeface="Comic Sans MS"/>
                <a:cs typeface="Comic Sans MS"/>
              </a:rPr>
              <a:t>Studi di background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7080" y="973525"/>
            <a:ext cx="7159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Comic Sans MS"/>
                <a:cs typeface="Comic Sans MS"/>
              </a:rPr>
              <a:t>Fondi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nel</a:t>
            </a:r>
            <a:r>
              <a:rPr lang="en-US" sz="2800" b="1" dirty="0" smtClean="0">
                <a:latin typeface="Comic Sans MS"/>
                <a:cs typeface="Comic Sans MS"/>
              </a:rPr>
              <a:t> DS </a:t>
            </a:r>
            <a:r>
              <a:rPr lang="en-US" sz="2800" b="1" dirty="0" err="1" smtClean="0">
                <a:latin typeface="Comic Sans MS"/>
                <a:cs typeface="Comic Sans MS"/>
              </a:rPr>
              <a:t>provenienti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dal</a:t>
            </a:r>
            <a:r>
              <a:rPr lang="en-US" sz="2800" b="1" dirty="0" smtClean="0">
                <a:latin typeface="Comic Sans MS"/>
                <a:cs typeface="Comic Sans MS"/>
              </a:rPr>
              <a:t> beam flash</a:t>
            </a:r>
            <a:endParaRPr lang="en-US" sz="2800" b="1" dirty="0">
              <a:latin typeface="Comic Sans MS"/>
              <a:cs typeface="Comic Sans M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216400"/>
            <a:ext cx="2832100" cy="2273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4216400"/>
            <a:ext cx="2832100" cy="22733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335" y="4222750"/>
            <a:ext cx="2438465" cy="1119136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570346"/>
              </p:ext>
            </p:extLst>
          </p:nvPr>
        </p:nvGraphicFramePr>
        <p:xfrm>
          <a:off x="684740" y="1488249"/>
          <a:ext cx="7938560" cy="265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712"/>
                <a:gridCol w="1587712"/>
                <a:gridCol w="1587712"/>
                <a:gridCol w="1587712"/>
                <a:gridCol w="1587712"/>
              </a:tblGrid>
              <a:tr h="4191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Particle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Ingresso</a:t>
                      </a:r>
                      <a:r>
                        <a:rPr lang="en-US" sz="1400" dirty="0" smtClean="0"/>
                        <a:t> del 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Fermati</a:t>
                      </a:r>
                      <a:r>
                        <a:rPr lang="en-US" sz="1400" dirty="0" smtClean="0"/>
                        <a:t> dale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targhette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Hiting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Ttracker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n</a:t>
                      </a:r>
                      <a:r>
                        <a:rPr lang="en-US" sz="1400" dirty="0" smtClean="0"/>
                        <a:t>. hit</a:t>
                      </a:r>
                      <a:r>
                        <a:rPr lang="en-US" sz="1400" baseline="0" dirty="0" smtClean="0"/>
                        <a:t> in media)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Hitting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Calo</a:t>
                      </a:r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(</a:t>
                      </a:r>
                      <a:r>
                        <a:rPr lang="en-US" sz="1400" baseline="0" dirty="0" err="1" smtClean="0"/>
                        <a:t>n</a:t>
                      </a:r>
                      <a:r>
                        <a:rPr lang="en-US" sz="1400" baseline="0" dirty="0" smtClean="0"/>
                        <a:t>. hit media)</a:t>
                      </a:r>
                      <a:endParaRPr lang="en-US" sz="14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11.361.000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5.276.000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13.860 (4)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131.550 (1)</a:t>
                      </a:r>
                      <a:endParaRPr lang="en-US" sz="14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Positrons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2.279.000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1.724.000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4.590 (3)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27.000 (1)</a:t>
                      </a:r>
                      <a:endParaRPr lang="en-US" sz="14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260.200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98.800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valutare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valutare</a:t>
                      </a:r>
                      <a:endParaRPr lang="en-US" sz="14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Photons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23.900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 (15)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155 (1)</a:t>
                      </a:r>
                      <a:endParaRPr lang="en-US" sz="14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Positive </a:t>
                      </a:r>
                      <a:r>
                        <a:rPr lang="en-US" sz="1400" dirty="0" err="1" smtClean="0"/>
                        <a:t>muons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1.810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890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valutare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Da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valutare</a:t>
                      </a:r>
                      <a:endParaRPr lang="en-US" sz="14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Negative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valutare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Da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valutare</a:t>
                      </a:r>
                      <a:endParaRPr lang="en-US" sz="14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Neutrons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 hit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 hit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454335" y="5412482"/>
            <a:ext cx="2438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omic Sans MS"/>
                <a:cs typeface="Comic Sans MS"/>
              </a:rPr>
              <a:t>90% </a:t>
            </a:r>
            <a:r>
              <a:rPr lang="en-US" sz="1600" b="1" dirty="0" err="1" smtClean="0">
                <a:latin typeface="Comic Sans MS"/>
                <a:cs typeface="Comic Sans MS"/>
              </a:rPr>
              <a:t>delle</a:t>
            </a:r>
            <a:r>
              <a:rPr lang="en-US" sz="1600" b="1" dirty="0" smtClean="0">
                <a:latin typeface="Comic Sans MS"/>
                <a:cs typeface="Comic Sans MS"/>
              </a:rPr>
              <a:t> hit </a:t>
            </a:r>
            <a:r>
              <a:rPr lang="en-US" sz="1600" b="1" dirty="0" err="1" smtClean="0">
                <a:latin typeface="Comic Sans MS"/>
                <a:cs typeface="Comic Sans MS"/>
              </a:rPr>
              <a:t>provenienti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dal</a:t>
            </a:r>
            <a:r>
              <a:rPr lang="en-US" sz="1600" b="1" dirty="0" smtClean="0">
                <a:latin typeface="Comic Sans MS"/>
                <a:cs typeface="Comic Sans MS"/>
              </a:rPr>
              <a:t> beam flash </a:t>
            </a:r>
            <a:r>
              <a:rPr lang="en-US" sz="1600" b="1" dirty="0" err="1" smtClean="0">
                <a:latin typeface="Comic Sans MS"/>
                <a:cs typeface="Comic Sans MS"/>
              </a:rPr>
              <a:t>sono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all’interno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di</a:t>
            </a:r>
            <a:r>
              <a:rPr lang="en-US" sz="1600" b="1" dirty="0" smtClean="0">
                <a:latin typeface="Comic Sans MS"/>
                <a:cs typeface="Comic Sans MS"/>
              </a:rPr>
              <a:t> 250 ns</a:t>
            </a:r>
            <a:endParaRPr lang="en-US" sz="1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321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40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background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8460" y="505821"/>
            <a:ext cx="430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Contributo</a:t>
            </a:r>
            <a:r>
              <a:rPr lang="en-US" sz="2400" dirty="0" smtClean="0">
                <a:latin typeface="Comic Sans MS"/>
                <a:cs typeface="Comic Sans MS"/>
              </a:rPr>
              <a:t> di Gianni </a:t>
            </a:r>
            <a:r>
              <a:rPr lang="en-US" sz="2400" dirty="0" err="1" smtClean="0">
                <a:latin typeface="Comic Sans MS"/>
                <a:cs typeface="Comic Sans MS"/>
              </a:rPr>
              <a:t>Onorato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83449" y="6416959"/>
            <a:ext cx="649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40 </a:t>
            </a:r>
            <a:r>
              <a:rPr lang="en-US" sz="1200" dirty="0" err="1" smtClean="0">
                <a:latin typeface="Comic Sans MS"/>
              </a:rPr>
              <a:t>ter</a:t>
            </a:r>
            <a:endParaRPr lang="en-US" sz="1200" dirty="0">
              <a:latin typeface="Comic Sans MS"/>
            </a:endParaRPr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107504" y="70758"/>
            <a:ext cx="8915400" cy="5937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smtClean="0">
                <a:solidFill>
                  <a:srgbClr val="FFFF00"/>
                </a:solidFill>
                <a:latin typeface="Comic Sans MS"/>
                <a:cs typeface="Comic Sans MS"/>
              </a:rPr>
              <a:t>Studi di background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32577"/>
            <a:ext cx="2920999" cy="2527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1" y="1332577"/>
            <a:ext cx="2920999" cy="2527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505" y="1332577"/>
            <a:ext cx="2711896" cy="25273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29338" y="846985"/>
            <a:ext cx="527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Rates </a:t>
            </a:r>
            <a:r>
              <a:rPr lang="en-US" sz="2800" b="1" dirty="0" err="1" smtClean="0">
                <a:latin typeface="Comic Sans MS"/>
                <a:cs typeface="Comic Sans MS"/>
              </a:rPr>
              <a:t>dei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fondi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nel</a:t>
            </a:r>
            <a:r>
              <a:rPr lang="en-US" sz="2800" b="1" dirty="0" smtClean="0">
                <a:latin typeface="Comic Sans MS"/>
                <a:cs typeface="Comic Sans MS"/>
              </a:rPr>
              <a:t> </a:t>
            </a:r>
            <a:r>
              <a:rPr lang="en-US" sz="2800" b="1" dirty="0" err="1" smtClean="0">
                <a:latin typeface="Comic Sans MS"/>
                <a:cs typeface="Comic Sans MS"/>
              </a:rPr>
              <a:t>TTracker</a:t>
            </a:r>
            <a:endParaRPr lang="en-US" sz="2800" b="1" dirty="0">
              <a:latin typeface="Comic Sans MS"/>
              <a:cs typeface="Comic Sans M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48" y="4286597"/>
            <a:ext cx="3841751" cy="22161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647" y="4286597"/>
            <a:ext cx="3841751" cy="22161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0548" y="3862560"/>
            <a:ext cx="8130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omic Sans MS"/>
                <a:cs typeface="Comic Sans MS"/>
              </a:rPr>
              <a:t>Protoni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dalla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cattura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nucleare</a:t>
            </a:r>
            <a:r>
              <a:rPr lang="en-US" sz="2400" b="1" dirty="0" smtClean="0">
                <a:latin typeface="Comic Sans MS"/>
                <a:cs typeface="Comic Sans MS"/>
              </a:rPr>
              <a:t>: </a:t>
            </a:r>
            <a:r>
              <a:rPr lang="en-US" sz="2400" b="1" dirty="0" err="1" smtClean="0">
                <a:latin typeface="Comic Sans MS"/>
                <a:cs typeface="Comic Sans MS"/>
              </a:rPr>
              <a:t>Ttracker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vs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ITracker</a:t>
            </a:r>
            <a:endParaRPr lang="en-US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447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4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41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track finding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9755" y="2845191"/>
            <a:ext cx="66020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Comic Sans MS"/>
                <a:cs typeface="Comic Sans MS"/>
              </a:rPr>
              <a:t>Contributo</a:t>
            </a:r>
            <a:r>
              <a:rPr lang="en-US" sz="3200" dirty="0" smtClean="0">
                <a:latin typeface="Comic Sans MS"/>
                <a:cs typeface="Comic Sans MS"/>
              </a:rPr>
              <a:t> di Gianfranco </a:t>
            </a:r>
            <a:r>
              <a:rPr lang="en-US" sz="3200" dirty="0" err="1" smtClean="0">
                <a:latin typeface="Comic Sans MS"/>
                <a:cs typeface="Comic Sans MS"/>
              </a:rPr>
              <a:t>Tassielli</a:t>
            </a:r>
            <a:endParaRPr lang="en-US" sz="32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3136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42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1976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Software - Acknowledgments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5800" y="2409333"/>
            <a:ext cx="765170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it-IT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F</a:t>
            </a:r>
            <a:r>
              <a:rPr lang="it-IT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 </a:t>
            </a:r>
            <a:r>
              <a:rPr lang="it-IT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Ignatov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, BINP Novosibirsk,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fondi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FAI-INFN</a:t>
            </a: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G. </a:t>
            </a:r>
            <a:r>
              <a:rPr lang="en-US" sz="2400" b="1" dirty="0" err="1" smtClean="0">
                <a:latin typeface="Comic Sans MS"/>
                <a:cs typeface="Comic Sans MS"/>
              </a:rPr>
              <a:t>Onorato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Ric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 Univ. Marconi, Roma – INFN Le</a:t>
            </a:r>
            <a:endParaRPr lang="en-US" sz="2400" b="1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G.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Tassielli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Ric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 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Univ. Marconi, 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Roma – INFN Le</a:t>
            </a:r>
          </a:p>
        </p:txBody>
      </p:sp>
    </p:spTree>
    <p:extLst>
      <p:ext uri="{BB962C8B-B14F-4D97-AF65-F5344CB8AC3E}">
        <p14:creationId xmlns:p14="http://schemas.microsoft.com/office/powerpoint/2010/main" val="46535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43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laboratorio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: drift a low p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48" y="892431"/>
            <a:ext cx="5774676" cy="43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46" y="3700120"/>
            <a:ext cx="3830550" cy="26531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49396" y="3700120"/>
            <a:ext cx="1960833" cy="271290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6938612" y="3868987"/>
            <a:ext cx="2017355" cy="248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Tubo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drift</a:t>
            </a:r>
            <a:endParaRPr lang="en-US" sz="12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30000"/>
              </a:lnSpc>
            </a:pP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1.0 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cm dia.</a:t>
            </a:r>
          </a:p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30 cm </a:t>
            </a:r>
            <a:r>
              <a:rPr lang="en-US" sz="12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lungh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  <a:endParaRPr lang="en-US" sz="12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30000"/>
              </a:lnSpc>
            </a:pPr>
            <a:r>
              <a:rPr lang="en-US" sz="12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terminato</a:t>
            </a:r>
            <a:endParaRPr lang="en-US" sz="12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f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ilo di sense</a:t>
            </a:r>
            <a:endParaRPr lang="en-US" sz="12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30000"/>
              </a:lnSpc>
            </a:pP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 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m W(Au)</a:t>
            </a:r>
          </a:p>
          <a:p>
            <a:pPr algn="ctr">
              <a:lnSpc>
                <a:spcPct val="130000"/>
              </a:lnSpc>
            </a:pP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x10 </a:t>
            </a:r>
            <a:r>
              <a:rPr lang="en-US" sz="1200" b="1" dirty="0" err="1">
                <a:solidFill>
                  <a:srgbClr val="FF0000"/>
                </a:solidFill>
                <a:latin typeface="Comic Sans MS"/>
                <a:cs typeface="Comic Sans MS"/>
              </a:rPr>
              <a:t>ampl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(MAR6)</a:t>
            </a:r>
          </a:p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100 Hz trigger</a:t>
            </a:r>
          </a:p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Sr</a:t>
            </a:r>
            <a:r>
              <a:rPr lang="en-US" sz="12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90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 source</a:t>
            </a:r>
            <a:endParaRPr lang="en-US" sz="1200" dirty="0">
              <a:latin typeface="Comic Sans MS"/>
              <a:cs typeface="Comic Sans MS"/>
            </a:endParaRPr>
          </a:p>
        </p:txBody>
      </p:sp>
      <p:pic>
        <p:nvPicPr>
          <p:cNvPr id="3" name="Picture 2" descr="gassyst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" y="892432"/>
            <a:ext cx="3104069" cy="54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0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44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drift a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bassa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pressione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7" descr="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28" y="1574800"/>
            <a:ext cx="3432371" cy="242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en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18" y="1575226"/>
            <a:ext cx="3457320" cy="244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primary 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73" y="3997636"/>
            <a:ext cx="3455717" cy="24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radleng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28" y="3997636"/>
            <a:ext cx="3453010" cy="244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969617" y="735013"/>
            <a:ext cx="72708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Miscela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di gas di KLOE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90%He/10%iC</a:t>
            </a:r>
            <a:r>
              <a:rPr lang="en-US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H</a:t>
            </a:r>
            <a:r>
              <a:rPr lang="en-US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1.0 atm.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Contenuto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di iC</a:t>
            </a:r>
            <a:r>
              <a:rPr lang="en-US" sz="2000" b="1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constante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funzione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della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pressione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724275" y="2052732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P</a:t>
            </a:r>
            <a:endParaRPr lang="en-US" sz="2400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234237" y="2068773"/>
            <a:ext cx="334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sym typeface="Symbol" charset="0"/>
              </a:rPr>
              <a:t></a:t>
            </a:r>
            <a:endParaRPr lang="en-US" sz="2400" dirty="0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665288" y="5206844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X</a:t>
            </a:r>
            <a:r>
              <a:rPr lang="en-US" sz="2400" b="1" baseline="-25000" dirty="0">
                <a:solidFill>
                  <a:srgbClr val="0000FF"/>
                </a:solidFill>
              </a:rPr>
              <a:t>0</a:t>
            </a:r>
            <a:endParaRPr lang="en-US" sz="2400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016863" y="5211775"/>
            <a:ext cx="623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p.i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962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45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Drift a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bassa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pressione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: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efficienza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19" name="Picture 13" descr="effici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3" y="762001"/>
            <a:ext cx="6366546" cy="55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6974244" y="1333501"/>
            <a:ext cx="2017355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Tubo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drift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1.0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cm dia.</a:t>
            </a:r>
          </a:p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30 cm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lungh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30000"/>
              </a:lnSpc>
            </a:pPr>
            <a:r>
              <a:rPr lang="en-US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terminato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ilo di sense</a:t>
            </a:r>
            <a:endParaRPr 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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m W(Au)</a:t>
            </a:r>
          </a:p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x10 </a:t>
            </a:r>
            <a:r>
              <a:rPr lang="en-US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ampl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(MAR6)</a:t>
            </a:r>
          </a:p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100 Hz trigger</a:t>
            </a:r>
          </a:p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Sr</a:t>
            </a:r>
            <a:r>
              <a:rPr lang="en-US" sz="20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90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  <a:sym typeface="Symbol" charset="0"/>
              </a:rPr>
              <a:t> source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1574248" y="1882391"/>
            <a:ext cx="5026576" cy="269693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616737" y="1787878"/>
            <a:ext cx="20234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</a:rPr>
              <a:t> stat</a:t>
            </a:r>
            <a:r>
              <a:rPr lang="en-US" sz="2000" b="1" dirty="0">
                <a:solidFill>
                  <a:srgbClr val="FF0000"/>
                </a:solidFill>
              </a:rPr>
              <a:t>. error</a:t>
            </a:r>
            <a:endParaRPr lang="en-US" sz="1200" dirty="0"/>
          </a:p>
        </p:txBody>
      </p:sp>
      <p:sp>
        <p:nvSpPr>
          <p:cNvPr id="23" name="WordArt 17"/>
          <p:cNvSpPr>
            <a:spLocks noChangeArrowheads="1" noChangeShapeType="1" noTextEdit="1"/>
          </p:cNvSpPr>
          <p:nvPr/>
        </p:nvSpPr>
        <p:spPr bwMode="auto">
          <a:xfrm rot="19379482">
            <a:off x="1543823" y="2936334"/>
            <a:ext cx="5270340" cy="116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8080">
                    <a:alpha val="20000"/>
                  </a:srgbClr>
                </a:solidFill>
                <a:latin typeface="Arial Black"/>
                <a:ea typeface="Arial Black"/>
                <a:cs typeface="Arial Black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95089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46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Drift a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bassa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pressione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: pulse height</a:t>
            </a:r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152400" y="803128"/>
            <a:ext cx="8839200" cy="5562600"/>
            <a:chOff x="0" y="679"/>
            <a:chExt cx="5760" cy="3641"/>
          </a:xfrm>
        </p:grpSpPr>
        <p:grpSp>
          <p:nvGrpSpPr>
            <p:cNvPr id="11" name="Group 13"/>
            <p:cNvGrpSpPr>
              <a:grpSpLocks/>
            </p:cNvGrpSpPr>
            <p:nvPr/>
          </p:nvGrpSpPr>
          <p:grpSpPr bwMode="auto">
            <a:xfrm>
              <a:off x="0" y="679"/>
              <a:ext cx="5760" cy="3641"/>
              <a:chOff x="0" y="679"/>
              <a:chExt cx="5760" cy="3641"/>
            </a:xfrm>
          </p:grpSpPr>
          <p:pic>
            <p:nvPicPr>
              <p:cNvPr id="29" name="Picture 7" descr="1600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79"/>
                <a:ext cx="2903" cy="1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8" descr="1550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82"/>
                <a:ext cx="2895" cy="1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9" descr="1500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02"/>
                <a:ext cx="2888" cy="1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0" descr="1500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8" y="682"/>
                <a:ext cx="2872" cy="1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1" descr="1500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8" y="1887"/>
                <a:ext cx="2872" cy="1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2" descr="1450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8" y="3102"/>
                <a:ext cx="2872" cy="1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1798" y="714"/>
              <a:ext cx="1074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.90He/.10iC</a:t>
              </a:r>
              <a:r>
                <a:rPr lang="en-US" sz="1600" b="1" baseline="-25000">
                  <a:solidFill>
                    <a:srgbClr val="FF0000"/>
                  </a:solidFill>
                </a:rPr>
                <a:t>4</a:t>
              </a:r>
              <a:r>
                <a:rPr lang="en-US" sz="1600" b="1">
                  <a:solidFill>
                    <a:srgbClr val="FF0000"/>
                  </a:solidFill>
                </a:rPr>
                <a:t>H</a:t>
              </a:r>
              <a:r>
                <a:rPr lang="en-US" sz="1600" b="1" baseline="-25000">
                  <a:solidFill>
                    <a:srgbClr val="FF0000"/>
                  </a:solidFill>
                </a:rPr>
                <a:t>10</a:t>
              </a:r>
              <a:endParaRPr lang="en-US" sz="1600" b="1">
                <a:solidFill>
                  <a:srgbClr val="FF0000"/>
                </a:solidFill>
              </a:endParaRP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P = 1.0 atm.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002" y="1913"/>
              <a:ext cx="852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.875/.125</a:t>
              </a: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P = 0.8 atm.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1994" y="3144"/>
              <a:ext cx="853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.833/.167</a:t>
              </a: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P = 0.6 atm.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4861" y="720"/>
              <a:ext cx="852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.80/.20</a:t>
              </a: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P = 0.5 atm.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4869" y="1920"/>
              <a:ext cx="853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.75/.25</a:t>
              </a: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P = 0.4 atm.</a:t>
              </a: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4862" y="3136"/>
              <a:ext cx="852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.50/.50</a:t>
              </a: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P = 0.2 atm.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2099" y="1558"/>
              <a:ext cx="77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FF"/>
                  </a:solidFill>
                </a:rPr>
                <a:t>V = 1600 V</a:t>
              </a:r>
              <a:endParaRPr lang="en-US" sz="2000"/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2080" y="2751"/>
              <a:ext cx="77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FF"/>
                  </a:solidFill>
                </a:rPr>
                <a:t>V = 1550 V</a:t>
              </a:r>
              <a:endParaRPr lang="en-US" sz="2000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2079" y="3974"/>
              <a:ext cx="779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FF"/>
                  </a:solidFill>
                </a:rPr>
                <a:t>V = 1500 V</a:t>
              </a:r>
              <a:endParaRPr lang="en-US" sz="2000"/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4951" y="1542"/>
              <a:ext cx="77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FF"/>
                  </a:solidFill>
                </a:rPr>
                <a:t>V = 1500 V</a:t>
              </a:r>
              <a:endParaRPr lang="en-US" sz="2000"/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4966" y="2750"/>
              <a:ext cx="778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FF"/>
                  </a:solidFill>
                </a:rPr>
                <a:t>V = 1500 V</a:t>
              </a:r>
              <a:endParaRPr lang="en-US" sz="2000"/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4956" y="3958"/>
              <a:ext cx="77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FF"/>
                  </a:solidFill>
                </a:rPr>
                <a:t>V = 1450 V</a:t>
              </a:r>
              <a:endParaRPr lang="en-US" sz="2000"/>
            </a:p>
          </p:txBody>
        </p:sp>
      </p:grpSp>
      <p:sp>
        <p:nvSpPr>
          <p:cNvPr id="35" name="WordArt 27"/>
          <p:cNvSpPr>
            <a:spLocks noChangeArrowheads="1" noChangeShapeType="1" noTextEdit="1"/>
          </p:cNvSpPr>
          <p:nvPr/>
        </p:nvSpPr>
        <p:spPr bwMode="auto">
          <a:xfrm rot="19759856">
            <a:off x="514350" y="2898628"/>
            <a:ext cx="8096250" cy="1257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8000">
                    <a:alpha val="25000"/>
                  </a:srgbClr>
                </a:solidFill>
                <a:latin typeface="Arial Black"/>
                <a:ea typeface="Arial Black"/>
                <a:cs typeface="Arial Black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73411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47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70758"/>
            <a:ext cx="91440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Drift a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bassa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pressione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: Q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amplificazione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36" name="Picture 23" descr="ch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8" y="908517"/>
            <a:ext cx="8763000" cy="53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WordArt 24"/>
          <p:cNvSpPr>
            <a:spLocks noChangeArrowheads="1" noChangeShapeType="1" noTextEdit="1"/>
          </p:cNvSpPr>
          <p:nvPr/>
        </p:nvSpPr>
        <p:spPr bwMode="auto">
          <a:xfrm rot="19875236">
            <a:off x="1034396" y="2646829"/>
            <a:ext cx="6629400" cy="1257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8080">
                    <a:alpha val="20000"/>
                  </a:srgbClr>
                </a:solidFill>
                <a:latin typeface="Arial Black"/>
                <a:ea typeface="Arial Black"/>
                <a:cs typeface="Arial Black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55116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0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83449" y="6416959"/>
            <a:ext cx="27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</a:t>
            </a:r>
            <a:endParaRPr lang="en-US" sz="1200" dirty="0">
              <a:latin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383" y="6416959"/>
            <a:ext cx="5545206" cy="276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6736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48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Drift a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bassa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pressione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: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guadagno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5" descr="gas g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914400"/>
            <a:ext cx="8216900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 rot="19875236">
            <a:off x="1447800" y="2727325"/>
            <a:ext cx="6629400" cy="1257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8000">
                    <a:alpha val="20000"/>
                  </a:srgbClr>
                </a:solidFill>
                <a:latin typeface="Arial Black"/>
                <a:ea typeface="Arial Black"/>
                <a:cs typeface="Arial Black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30927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49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Generatore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/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Rivelatore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Raggi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-X</a:t>
            </a:r>
          </a:p>
        </p:txBody>
      </p:sp>
      <p:pic>
        <p:nvPicPr>
          <p:cNvPr id="9" name="Picture 8" descr="X-Ra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" y="709839"/>
            <a:ext cx="7568596" cy="567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5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9" y="1298377"/>
            <a:ext cx="3865336" cy="24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5518147" y="1382057"/>
            <a:ext cx="9284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Symbol" charset="0"/>
              </a:rPr>
              <a:t>e</a:t>
            </a:r>
            <a:r>
              <a:rPr lang="en-US" sz="1600" b="1" baseline="-25000" dirty="0" smtClean="0">
                <a:solidFill>
                  <a:schemeClr val="bg1"/>
                </a:solidFill>
                <a:latin typeface="Symbol" charset="0"/>
              </a:rPr>
              <a:t>-</a:t>
            </a:r>
            <a:r>
              <a:rPr lang="en-US" sz="1600" b="1" dirty="0" smtClean="0">
                <a:solidFill>
                  <a:schemeClr val="bg1"/>
                </a:solidFill>
                <a:latin typeface="Symbol" charset="0"/>
              </a:rPr>
              <a:t> = </a:t>
            </a:r>
            <a:r>
              <a:rPr lang="en-US" sz="1600" b="1" dirty="0">
                <a:solidFill>
                  <a:schemeClr val="bg1"/>
                </a:solidFill>
                <a:latin typeface="Symbol" charset="0"/>
              </a:rPr>
              <a:t>- 2d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6952659" y="1380548"/>
            <a:ext cx="9412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Symbol" charset="0"/>
              </a:rPr>
              <a:t>e</a:t>
            </a:r>
            <a:r>
              <a:rPr lang="en-US" sz="1600" b="1" baseline="-25000" dirty="0" smtClean="0">
                <a:solidFill>
                  <a:schemeClr val="bg1"/>
                </a:solidFill>
                <a:latin typeface="Symbol" charset="0"/>
              </a:rPr>
              <a:t>+</a:t>
            </a:r>
            <a:r>
              <a:rPr lang="en-US" sz="1600" b="1" dirty="0" smtClean="0">
                <a:solidFill>
                  <a:schemeClr val="bg1"/>
                </a:solidFill>
                <a:latin typeface="Symbol" charset="0"/>
              </a:rPr>
              <a:t> = </a:t>
            </a:r>
            <a:r>
              <a:rPr lang="en-US" sz="1600" b="1" dirty="0">
                <a:solidFill>
                  <a:schemeClr val="bg1"/>
                </a:solidFill>
                <a:latin typeface="Symbol" charset="0"/>
              </a:rPr>
              <a:t>+ 2d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50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Tri-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tubo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43" name="Text Box 56"/>
          <p:cNvSpPr txBox="1">
            <a:spLocks noChangeArrowheads="1"/>
          </p:cNvSpPr>
          <p:nvPr/>
        </p:nvSpPr>
        <p:spPr bwMode="auto">
          <a:xfrm>
            <a:off x="2286352" y="1339708"/>
            <a:ext cx="2053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charset="0"/>
              </a:rPr>
              <a:t>e</a:t>
            </a:r>
            <a:r>
              <a:rPr lang="en-US" sz="2400" baseline="-25000" dirty="0" smtClean="0">
                <a:latin typeface="Symbol" charset="0"/>
              </a:rPr>
              <a:t>+</a:t>
            </a:r>
            <a:r>
              <a:rPr lang="en-US" sz="2400" dirty="0" smtClean="0">
                <a:latin typeface="Symbol" charset="0"/>
              </a:rPr>
              <a:t>  -  e</a:t>
            </a:r>
            <a:r>
              <a:rPr lang="en-US" sz="2400" baseline="-25000" dirty="0" smtClean="0">
                <a:latin typeface="Symbol" charset="0"/>
              </a:rPr>
              <a:t>-</a:t>
            </a:r>
            <a:r>
              <a:rPr lang="en-US" sz="2400" dirty="0" smtClean="0">
                <a:latin typeface="Symbol" charset="0"/>
              </a:rPr>
              <a:t>  </a:t>
            </a:r>
            <a:r>
              <a:rPr lang="en-US" sz="2400" dirty="0" smtClean="0">
                <a:latin typeface="Symbol" charset="0"/>
                <a:sym typeface="Symbol" charset="0"/>
              </a:rPr>
              <a:t>  </a:t>
            </a:r>
            <a:r>
              <a:rPr lang="en-US" sz="2400" dirty="0">
                <a:latin typeface="Symbol" charset="0"/>
              </a:rPr>
              <a:t>s</a:t>
            </a:r>
            <a:r>
              <a:rPr lang="en-US" sz="2400" baseline="-25000" dirty="0">
                <a:latin typeface="Symbol" charset="0"/>
              </a:rPr>
              <a:t>e</a:t>
            </a:r>
            <a:r>
              <a:rPr lang="en-US" sz="2400" dirty="0">
                <a:latin typeface="Symbol" charset="0"/>
              </a:rPr>
              <a:t> </a:t>
            </a:r>
            <a:r>
              <a:rPr lang="en-US" sz="2400" dirty="0" smtClean="0">
                <a:latin typeface="Symbol" charset="0"/>
                <a:sym typeface="Symbol" charset="0"/>
              </a:rPr>
              <a:t>   </a:t>
            </a:r>
            <a:endParaRPr lang="en-US" sz="2400" dirty="0">
              <a:latin typeface="Symbol" charset="0"/>
              <a:sym typeface="Symbol" charset="0"/>
            </a:endParaRP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2287035" y="1934030"/>
            <a:ext cx="18374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Symbol" charset="0"/>
              </a:rPr>
              <a:t>e</a:t>
            </a:r>
            <a:r>
              <a:rPr lang="en-US" sz="2400" baseline="-25000" dirty="0">
                <a:latin typeface="Symbol" charset="0"/>
              </a:rPr>
              <a:t>+</a:t>
            </a:r>
            <a:r>
              <a:rPr lang="en-US" sz="2400" dirty="0">
                <a:latin typeface="Symbol" charset="0"/>
              </a:rPr>
              <a:t>  -  e</a:t>
            </a:r>
            <a:r>
              <a:rPr lang="en-US" sz="2400" baseline="-25000" dirty="0">
                <a:latin typeface="Symbol" charset="0"/>
              </a:rPr>
              <a:t>-</a:t>
            </a:r>
            <a:r>
              <a:rPr lang="en-US" sz="2400" dirty="0">
                <a:latin typeface="Symbol" charset="0"/>
              </a:rPr>
              <a:t> </a:t>
            </a:r>
            <a:r>
              <a:rPr lang="en-US" sz="2400" dirty="0" smtClean="0">
                <a:latin typeface="Symbol" charset="0"/>
              </a:rPr>
              <a:t>=  4d</a:t>
            </a:r>
            <a:endParaRPr lang="en-US" sz="2400" dirty="0">
              <a:latin typeface="Symbol" charset="0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2257397" y="2514509"/>
            <a:ext cx="21407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charset="0"/>
              </a:rPr>
              <a:t>s</a:t>
            </a:r>
            <a:r>
              <a:rPr lang="en-US" sz="2400" baseline="-25000" dirty="0" smtClean="0">
                <a:latin typeface="Symbol" charset="0"/>
              </a:rPr>
              <a:t>e</a:t>
            </a:r>
            <a:r>
              <a:rPr lang="en-US" sz="2400" dirty="0" smtClean="0">
                <a:latin typeface="Symbol" charset="0"/>
              </a:rPr>
              <a:t>   </a:t>
            </a:r>
            <a:r>
              <a:rPr lang="en-US" sz="2400" dirty="0">
                <a:latin typeface="Symbol" charset="0"/>
              </a:rPr>
              <a:t>= </a:t>
            </a:r>
            <a:r>
              <a:rPr lang="en-US" sz="2400" dirty="0">
                <a:latin typeface="Symbol" charset="0"/>
                <a:sym typeface="Symbol" charset="0"/>
              </a:rPr>
              <a:t> 3 / 2 </a:t>
            </a:r>
            <a:r>
              <a:rPr lang="en-US" sz="2400" dirty="0" err="1" smtClean="0">
                <a:latin typeface="Symbol" charset="0"/>
                <a:sym typeface="Symbol" charset="0"/>
              </a:rPr>
              <a:t>s</a:t>
            </a:r>
            <a:r>
              <a:rPr lang="en-US" sz="2400" baseline="-25000" dirty="0" err="1" smtClean="0">
                <a:latin typeface="Arial"/>
                <a:cs typeface="Arial"/>
                <a:sym typeface="Symbol" charset="0"/>
              </a:rPr>
              <a:t>w</a:t>
            </a:r>
            <a:endParaRPr lang="en-US" sz="2400" baseline="-25000" dirty="0">
              <a:latin typeface="Arial"/>
              <a:cs typeface="Arial"/>
              <a:sym typeface="Symbol" charset="0"/>
            </a:endParaRPr>
          </a:p>
        </p:txBody>
      </p:sp>
      <p:sp>
        <p:nvSpPr>
          <p:cNvPr id="34" name="Line 46"/>
          <p:cNvSpPr>
            <a:spLocks noChangeShapeType="1"/>
          </p:cNvSpPr>
          <p:nvPr/>
        </p:nvSpPr>
        <p:spPr bwMode="auto">
          <a:xfrm>
            <a:off x="2798334" y="2587237"/>
            <a:ext cx="401696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30" name="Text Box 73"/>
          <p:cNvSpPr txBox="1">
            <a:spLocks noChangeArrowheads="1"/>
          </p:cNvSpPr>
          <p:nvPr/>
        </p:nvSpPr>
        <p:spPr bwMode="auto">
          <a:xfrm>
            <a:off x="2273720" y="4036398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charset="0"/>
                <a:sym typeface="Symbol" charset="0"/>
              </a:rPr>
              <a:t>  </a:t>
            </a:r>
            <a:endParaRPr lang="en-US" sz="2400" dirty="0">
              <a:latin typeface="Symbol" charset="0"/>
              <a:sym typeface="Symbol" charset="0"/>
            </a:endParaRPr>
          </a:p>
        </p:txBody>
      </p:sp>
      <p:sp>
        <p:nvSpPr>
          <p:cNvPr id="31" name="Text Box 75"/>
          <p:cNvSpPr txBox="1">
            <a:spLocks noChangeArrowheads="1"/>
          </p:cNvSpPr>
          <p:nvPr/>
        </p:nvSpPr>
        <p:spPr bwMode="auto">
          <a:xfrm>
            <a:off x="2266396" y="3148523"/>
            <a:ext cx="23400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charset="0"/>
              </a:rPr>
              <a:t>4d  </a:t>
            </a:r>
            <a:r>
              <a:rPr lang="en-US" sz="2400" dirty="0">
                <a:latin typeface="Symbol" charset="0"/>
                <a:sym typeface="Symbol" charset="0"/>
              </a:rPr>
              <a:t></a:t>
            </a:r>
            <a:r>
              <a:rPr lang="en-US" sz="2400" dirty="0" smtClean="0">
                <a:latin typeface="Symbol" charset="0"/>
              </a:rPr>
              <a:t>  </a:t>
            </a:r>
            <a:r>
              <a:rPr lang="en-US" sz="2400" dirty="0">
                <a:latin typeface="Symbol" charset="0"/>
                <a:sym typeface="Symbol" charset="0"/>
              </a:rPr>
              <a:t> 3 / 2 </a:t>
            </a:r>
            <a:r>
              <a:rPr lang="en-US" sz="2400" dirty="0" err="1" smtClean="0">
                <a:latin typeface="Symbol" charset="0"/>
                <a:sym typeface="Symbol" charset="0"/>
              </a:rPr>
              <a:t>s</a:t>
            </a:r>
            <a:r>
              <a:rPr lang="en-US" sz="2400" baseline="-25000" dirty="0" err="1" smtClean="0">
                <a:latin typeface="Arial"/>
                <a:cs typeface="Arial"/>
                <a:sym typeface="Symbol" charset="0"/>
              </a:rPr>
              <a:t>w</a:t>
            </a:r>
            <a:endParaRPr lang="en-US" sz="2400" baseline="-25000" dirty="0">
              <a:latin typeface="Arial"/>
              <a:cs typeface="Arial"/>
              <a:sym typeface="Symbol" charset="0"/>
            </a:endParaRPr>
          </a:p>
        </p:txBody>
      </p:sp>
      <p:sp>
        <p:nvSpPr>
          <p:cNvPr id="24" name="Rectangle 80"/>
          <p:cNvSpPr>
            <a:spLocks noChangeArrowheads="1"/>
          </p:cNvSpPr>
          <p:nvPr/>
        </p:nvSpPr>
        <p:spPr bwMode="auto">
          <a:xfrm>
            <a:off x="2141435" y="2514509"/>
            <a:ext cx="1525588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22" name="Line 140"/>
          <p:cNvSpPr>
            <a:spLocks noChangeShapeType="1"/>
          </p:cNvSpPr>
          <p:nvPr/>
        </p:nvSpPr>
        <p:spPr bwMode="auto">
          <a:xfrm>
            <a:off x="2885972" y="3052374"/>
            <a:ext cx="381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50" name="Oval 49"/>
          <p:cNvSpPr/>
          <p:nvPr/>
        </p:nvSpPr>
        <p:spPr>
          <a:xfrm>
            <a:off x="562436" y="1197433"/>
            <a:ext cx="907143" cy="9125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05771" y="2119169"/>
            <a:ext cx="907143" cy="9125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62436" y="3051485"/>
            <a:ext cx="907143" cy="9125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1016006" y="680362"/>
            <a:ext cx="9072" cy="3891643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154347" y="473992"/>
            <a:ext cx="377825" cy="4215952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022841" y="1627419"/>
            <a:ext cx="404556" cy="2857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1183373" y="683543"/>
            <a:ext cx="9072" cy="3891643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186548" y="2583094"/>
            <a:ext cx="151949" cy="1216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016006" y="3507778"/>
            <a:ext cx="239941" cy="2285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1002218" y="1608369"/>
            <a:ext cx="45719" cy="45719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169585" y="2560234"/>
            <a:ext cx="45719" cy="45719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999043" y="3484918"/>
            <a:ext cx="45719" cy="45719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1730389" y="703201"/>
            <a:ext cx="572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track</a:t>
            </a:r>
            <a:endParaRPr lang="en-US" sz="120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30389" y="1488919"/>
            <a:ext cx="32573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d</a:t>
            </a:r>
            <a:r>
              <a:rPr lang="en-US" sz="1200" baseline="-25000" dirty="0" smtClean="0">
                <a:latin typeface="Comic Sans MS"/>
                <a:cs typeface="Comic Sans MS"/>
              </a:rPr>
              <a:t>1</a:t>
            </a:r>
            <a:endParaRPr lang="en-US" sz="1200" baseline="-25000" dirty="0">
              <a:latin typeface="Comic Sans MS"/>
              <a:cs typeface="Comic Sans M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713512" y="3370454"/>
            <a:ext cx="33855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d</a:t>
            </a:r>
            <a:r>
              <a:rPr lang="en-US" sz="1200" baseline="-25000" dirty="0" smtClean="0">
                <a:latin typeface="Comic Sans MS"/>
                <a:cs typeface="Comic Sans MS"/>
              </a:rPr>
              <a:t>3</a:t>
            </a:r>
            <a:endParaRPr lang="en-US" sz="1200" baseline="-25000" dirty="0">
              <a:latin typeface="Comic Sans MS"/>
              <a:cs typeface="Comic Sans M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713512" y="2444594"/>
            <a:ext cx="33855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d</a:t>
            </a:r>
            <a:r>
              <a:rPr lang="en-US" sz="1200" baseline="-25000" dirty="0" smtClean="0">
                <a:latin typeface="Comic Sans MS"/>
                <a:cs typeface="Comic Sans MS"/>
              </a:rPr>
              <a:t>2</a:t>
            </a:r>
            <a:endParaRPr lang="en-US" sz="1200" baseline="-25000" dirty="0">
              <a:latin typeface="Comic Sans MS"/>
              <a:cs typeface="Comic Sans MS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1022841" y="841701"/>
            <a:ext cx="169604" cy="0"/>
          </a:xfrm>
          <a:prstGeom prst="straightConnector1">
            <a:avLst/>
          </a:prstGeom>
          <a:ln w="3175" cmpd="sng">
            <a:solidFill>
              <a:srgbClr val="FFFF00"/>
            </a:solidFill>
            <a:headEnd type="stealth" w="sm" len="sm"/>
            <a:tailEnd type="stealth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12789" y="703201"/>
            <a:ext cx="354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lang="en-US" sz="12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d</a:t>
            </a:r>
            <a:endParaRPr lang="en-US" sz="12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603986" y="3669741"/>
            <a:ext cx="213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±</a:t>
            </a:r>
            <a:r>
              <a:rPr lang="en-US" dirty="0" smtClean="0">
                <a:latin typeface="Comic Sans MS"/>
                <a:cs typeface="Comic Sans MS"/>
              </a:rPr>
              <a:t> = (d</a:t>
            </a:r>
            <a:r>
              <a:rPr lang="en-US" baseline="-25000" dirty="0" smtClean="0">
                <a:latin typeface="Comic Sans MS"/>
                <a:cs typeface="Comic Sans MS"/>
              </a:rPr>
              <a:t>3</a:t>
            </a:r>
            <a:r>
              <a:rPr lang="en-US" dirty="0" smtClean="0">
                <a:latin typeface="Comic Sans MS"/>
                <a:cs typeface="Comic Sans MS"/>
              </a:rPr>
              <a:t>+d</a:t>
            </a:r>
            <a:r>
              <a:rPr lang="en-US" baseline="-25000" dirty="0" smtClean="0">
                <a:latin typeface="Comic Sans MS"/>
                <a:cs typeface="Comic Sans MS"/>
              </a:rPr>
              <a:t>1</a:t>
            </a:r>
            <a:r>
              <a:rPr lang="en-US" dirty="0" smtClean="0">
                <a:latin typeface="Comic Sans MS"/>
                <a:cs typeface="Comic Sans MS"/>
              </a:rPr>
              <a:t>)/2 – d</a:t>
            </a:r>
            <a:r>
              <a:rPr lang="en-US" baseline="-25000" dirty="0" smtClean="0">
                <a:latin typeface="Comic Sans MS"/>
                <a:cs typeface="Comic Sans MS"/>
              </a:rPr>
              <a:t>2</a:t>
            </a:r>
            <a:endParaRPr lang="en-US" baseline="-25000" dirty="0">
              <a:latin typeface="Comic Sans MS"/>
              <a:cs typeface="Comic Sans MS"/>
            </a:endParaRPr>
          </a:p>
        </p:txBody>
      </p:sp>
      <p:pic>
        <p:nvPicPr>
          <p:cNvPr id="97" name="Picture 96" descr="tretub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6" y="4558615"/>
            <a:ext cx="5830210" cy="1466819"/>
          </a:xfrm>
          <a:prstGeom prst="rect">
            <a:avLst/>
          </a:prstGeom>
        </p:spPr>
      </p:pic>
      <p:pic>
        <p:nvPicPr>
          <p:cNvPr id="98" name="Picture 97" descr="tretubi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33" y="4327957"/>
            <a:ext cx="2575105" cy="1931329"/>
          </a:xfrm>
          <a:prstGeom prst="rect">
            <a:avLst/>
          </a:prstGeom>
        </p:spPr>
      </p:pic>
      <p:cxnSp>
        <p:nvCxnSpPr>
          <p:cNvPr id="100" name="Straight Connector 99"/>
          <p:cNvCxnSpPr/>
          <p:nvPr/>
        </p:nvCxnSpPr>
        <p:spPr>
          <a:xfrm>
            <a:off x="3260622" y="2625489"/>
            <a:ext cx="662213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459109" y="3260489"/>
            <a:ext cx="662213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58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4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51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1976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Laboratorio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- Acknowledgments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5800" y="1728976"/>
            <a:ext cx="718778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G. Fiore</a:t>
            </a: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A. </a:t>
            </a:r>
            <a:r>
              <a:rPr lang="en-US" sz="2400" b="1" dirty="0" err="1" smtClean="0">
                <a:latin typeface="Comic Sans MS"/>
                <a:cs typeface="Comic Sans MS"/>
              </a:rPr>
              <a:t>Innocente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A. </a:t>
            </a:r>
            <a:r>
              <a:rPr lang="en-US" sz="2400" b="1" dirty="0" err="1" smtClean="0">
                <a:latin typeface="Comic Sans MS"/>
                <a:cs typeface="Comic Sans MS"/>
              </a:rPr>
              <a:t>Miccoli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M</a:t>
            </a:r>
            <a:r>
              <a:rPr lang="en-US" sz="2400" b="1" dirty="0">
                <a:latin typeface="Comic Sans MS"/>
                <a:cs typeface="Comic Sans MS"/>
              </a:rPr>
              <a:t>. </a:t>
            </a:r>
            <a:r>
              <a:rPr lang="en-US" sz="2400" b="1" dirty="0" err="1" smtClean="0">
                <a:latin typeface="Comic Sans MS"/>
                <a:cs typeface="Comic Sans MS"/>
              </a:rPr>
              <a:t>Panareo</a:t>
            </a:r>
            <a:endParaRPr lang="en-US" sz="24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C. Pinto </a:t>
            </a:r>
          </a:p>
          <a:p>
            <a:pPr marL="457200" indent="-457200"/>
            <a:r>
              <a:rPr lang="it-IT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lang="it-IT" sz="2400" b="1" dirty="0">
                <a:solidFill>
                  <a:srgbClr val="FFFFFF"/>
                </a:solidFill>
                <a:latin typeface="Comic Sans MS"/>
                <a:cs typeface="Comic Sans MS"/>
              </a:rPr>
              <a:t>. </a:t>
            </a:r>
            <a:r>
              <a:rPr lang="it-IT" sz="2400" b="1" dirty="0" err="1">
                <a:solidFill>
                  <a:srgbClr val="FFFFFF"/>
                </a:solidFill>
                <a:latin typeface="Comic Sans MS"/>
                <a:cs typeface="Comic Sans MS"/>
              </a:rPr>
              <a:t>Ruban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, BINP Novosibirsk, </a:t>
            </a:r>
            <a:r>
              <a:rPr lang="en-US" sz="2400" b="1" dirty="0" err="1">
                <a:solidFill>
                  <a:srgbClr val="FFFFFF"/>
                </a:solidFill>
                <a:latin typeface="Comic Sans MS"/>
                <a:cs typeface="Comic Sans MS"/>
              </a:rPr>
              <a:t>fondi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 FAI-INFN</a:t>
            </a:r>
          </a:p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G.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Tassielli</a:t>
            </a:r>
            <a:endParaRPr lang="en-US" sz="24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marL="457200" indent="-457200"/>
            <a:r>
              <a:rPr lang="it-IT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Y</a:t>
            </a:r>
            <a:r>
              <a:rPr lang="it-IT" sz="2400" b="1" dirty="0">
                <a:solidFill>
                  <a:srgbClr val="FFFFFF"/>
                </a:solidFill>
                <a:latin typeface="Comic Sans MS"/>
                <a:cs typeface="Comic Sans MS"/>
              </a:rPr>
              <a:t>. </a:t>
            </a:r>
            <a:r>
              <a:rPr lang="it-IT" sz="2400" b="1" dirty="0" err="1">
                <a:solidFill>
                  <a:srgbClr val="FFFFFF"/>
                </a:solidFill>
                <a:latin typeface="Comic Sans MS"/>
                <a:cs typeface="Comic Sans MS"/>
              </a:rPr>
              <a:t>Yudin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, BINP Novosibirsk, </a:t>
            </a:r>
            <a:r>
              <a:rPr lang="en-US" sz="2400" b="1" dirty="0" err="1">
                <a:solidFill>
                  <a:srgbClr val="FFFFFF"/>
                </a:solidFill>
                <a:latin typeface="Comic Sans MS"/>
                <a:cs typeface="Comic Sans MS"/>
              </a:rPr>
              <a:t>fondi</a:t>
            </a:r>
            <a:r>
              <a:rPr lang="en-US" sz="2400" b="1" dirty="0">
                <a:solidFill>
                  <a:srgbClr val="FFFFFF"/>
                </a:solidFill>
                <a:latin typeface="Comic Sans MS"/>
                <a:cs typeface="Comic Sans MS"/>
              </a:rPr>
              <a:t> FAI-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INFN</a:t>
            </a:r>
            <a:endParaRPr lang="en-US" sz="24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1909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52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Prototipo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ProtoAsso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5" y="997858"/>
            <a:ext cx="8333216" cy="454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3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53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Sistema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filatura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sistfi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9" y="880878"/>
            <a:ext cx="4327071" cy="222236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61711" y="3103241"/>
            <a:ext cx="4328419" cy="3304647"/>
            <a:chOff x="107504" y="3574943"/>
            <a:chExt cx="3610429" cy="2842016"/>
          </a:xfrm>
        </p:grpSpPr>
        <p:pic>
          <p:nvPicPr>
            <p:cNvPr id="7" name="Picture 6" descr="bfieldfil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982098"/>
              <a:ext cx="1767921" cy="1434861"/>
            </a:xfrm>
            <a:prstGeom prst="rect">
              <a:avLst/>
            </a:prstGeom>
          </p:spPr>
        </p:pic>
        <p:pic>
          <p:nvPicPr>
            <p:cNvPr id="8" name="Picture 7" descr="cfieldfil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50332" y="4749358"/>
              <a:ext cx="1434860" cy="1900341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107505" y="3574943"/>
              <a:ext cx="3610428" cy="1407155"/>
              <a:chOff x="5723342" y="707232"/>
              <a:chExt cx="3420657" cy="1279207"/>
            </a:xfrm>
          </p:grpSpPr>
          <p:pic>
            <p:nvPicPr>
              <p:cNvPr id="10" name="Picture 9" descr="bfieldbas.tif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723342" y="707232"/>
                <a:ext cx="3420657" cy="323765"/>
              </a:xfrm>
              <a:prstGeom prst="rect">
                <a:avLst/>
              </a:prstGeom>
            </p:spPr>
          </p:pic>
          <p:pic>
            <p:nvPicPr>
              <p:cNvPr id="12" name="Picture 11" descr="cfieldbas.tif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3342" y="1030997"/>
                <a:ext cx="3420657" cy="537883"/>
              </a:xfrm>
              <a:prstGeom prst="rect">
                <a:avLst/>
              </a:prstGeom>
            </p:spPr>
          </p:pic>
          <p:pic>
            <p:nvPicPr>
              <p:cNvPr id="13" name="Picture 12" descr="sensebas.tif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5723342" y="1568878"/>
                <a:ext cx="3420657" cy="417561"/>
              </a:xfrm>
              <a:prstGeom prst="rect">
                <a:avLst/>
              </a:prstGeom>
            </p:spPr>
          </p:pic>
        </p:grpSp>
      </p:grpSp>
      <p:pic>
        <p:nvPicPr>
          <p:cNvPr id="16" name="Picture 15" descr="protofil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893" y="1622048"/>
            <a:ext cx="5536080" cy="40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5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54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Caratterizzazione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fili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17" y="912519"/>
            <a:ext cx="7806459" cy="5211700"/>
          </a:xfrm>
          <a:prstGeom prst="rect">
            <a:avLst/>
          </a:prstGeom>
        </p:spPr>
      </p:pic>
      <p:pic>
        <p:nvPicPr>
          <p:cNvPr id="7" name="Picture 6" descr="fili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"/>
            <a:ext cx="1740370" cy="64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7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55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Caratterizzazione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83" y="818445"/>
            <a:ext cx="7434352" cy="55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3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56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Caratterizzazione</a:t>
            </a: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9766" y="3466068"/>
            <a:ext cx="6719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Plot </a:t>
            </a:r>
            <a:r>
              <a:rPr lang="en-US" sz="2400" dirty="0" err="1" smtClean="0">
                <a:latin typeface="Comic Sans MS"/>
                <a:cs typeface="Comic Sans MS"/>
              </a:rPr>
              <a:t>delle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caratterizzazioni</a:t>
            </a:r>
            <a:r>
              <a:rPr lang="en-US" sz="2400" dirty="0" smtClean="0">
                <a:latin typeface="Comic Sans MS"/>
                <a:cs typeface="Comic Sans MS"/>
              </a:rPr>
              <a:t> di </a:t>
            </a:r>
            <a:r>
              <a:rPr lang="en-US" sz="2400" dirty="0" err="1" smtClean="0">
                <a:latin typeface="Comic Sans MS"/>
                <a:cs typeface="Comic Sans MS"/>
              </a:rPr>
              <a:t>Simona</a:t>
            </a:r>
            <a:r>
              <a:rPr lang="en-US" sz="2400" dirty="0" smtClean="0">
                <a:latin typeface="Comic Sans MS"/>
                <a:cs typeface="Comic Sans MS"/>
              </a:rPr>
              <a:t>/</a:t>
            </a:r>
            <a:r>
              <a:rPr lang="en-US" sz="2400" dirty="0" err="1" smtClean="0">
                <a:latin typeface="Comic Sans MS"/>
                <a:cs typeface="Comic Sans MS"/>
              </a:rPr>
              <a:t>Alessia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4643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57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1976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Prototipo</a:t>
            </a:r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 - Acknowledgments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166563" y="1199337"/>
            <a:ext cx="598403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R. </a:t>
            </a:r>
            <a:r>
              <a:rPr lang="en-US" sz="2400" b="1" dirty="0" err="1" smtClean="0">
                <a:latin typeface="Comic Sans MS"/>
                <a:cs typeface="Comic Sans MS"/>
              </a:rPr>
              <a:t>Assiro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L. </a:t>
            </a:r>
            <a:r>
              <a:rPr lang="en-US" sz="2400" b="1" dirty="0" err="1" smtClean="0">
                <a:latin typeface="Comic Sans MS"/>
                <a:cs typeface="Comic Sans MS"/>
              </a:rPr>
              <a:t>Cappelli</a:t>
            </a:r>
            <a:r>
              <a:rPr lang="en-US" sz="2400" b="1" dirty="0" smtClean="0">
                <a:latin typeface="Comic Sans MS"/>
                <a:cs typeface="Comic Sans MS"/>
              </a:rPr>
              <a:t>, </a:t>
            </a:r>
            <a:r>
              <a:rPr lang="en-US" sz="2400" b="1" dirty="0" err="1" smtClean="0">
                <a:latin typeface="Comic Sans MS"/>
                <a:cs typeface="Comic Sans MS"/>
              </a:rPr>
              <a:t>bors</a:t>
            </a:r>
            <a:r>
              <a:rPr lang="en-US" sz="2400" b="1" dirty="0" smtClean="0">
                <a:latin typeface="Comic Sans MS"/>
                <a:cs typeface="Comic Sans MS"/>
              </a:rPr>
              <a:t>. </a:t>
            </a:r>
            <a:r>
              <a:rPr lang="en-US" sz="2400" b="1" dirty="0" err="1" smtClean="0">
                <a:latin typeface="Comic Sans MS"/>
                <a:cs typeface="Comic Sans MS"/>
              </a:rPr>
              <a:t>Laureando</a:t>
            </a:r>
            <a:r>
              <a:rPr lang="en-US" sz="2400" b="1" dirty="0" smtClean="0">
                <a:latin typeface="Comic Sans MS"/>
                <a:cs typeface="Comic Sans MS"/>
              </a:rPr>
              <a:t> INFN</a:t>
            </a:r>
            <a:endParaRPr lang="en-US" sz="2400" b="1" dirty="0"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G. Fiore</a:t>
            </a: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L. </a:t>
            </a:r>
            <a:r>
              <a:rPr lang="en-US" sz="2400" b="1" dirty="0" err="1" smtClean="0">
                <a:latin typeface="Comic Sans MS"/>
                <a:cs typeface="Comic Sans MS"/>
              </a:rPr>
              <a:t>Indennidate</a:t>
            </a:r>
            <a:r>
              <a:rPr lang="en-US" sz="2400" b="1" dirty="0" smtClean="0">
                <a:latin typeface="Comic Sans MS"/>
                <a:cs typeface="Comic Sans MS"/>
              </a:rPr>
              <a:t>, </a:t>
            </a:r>
            <a:r>
              <a:rPr lang="en-US" sz="2400" b="1" dirty="0" err="1" smtClean="0">
                <a:latin typeface="Comic Sans MS"/>
                <a:cs typeface="Comic Sans MS"/>
              </a:rPr>
              <a:t>bors</a:t>
            </a:r>
            <a:r>
              <a:rPr lang="en-US" sz="2400" b="1" dirty="0" smtClean="0">
                <a:latin typeface="Comic Sans MS"/>
                <a:cs typeface="Comic Sans MS"/>
              </a:rPr>
              <a:t>. </a:t>
            </a:r>
            <a:r>
              <a:rPr lang="en-US" sz="2400" b="1" dirty="0" err="1" smtClean="0">
                <a:latin typeface="Comic Sans MS"/>
                <a:cs typeface="Comic Sans MS"/>
              </a:rPr>
              <a:t>Tecnologo</a:t>
            </a:r>
            <a:r>
              <a:rPr lang="en-US" sz="2400" b="1" dirty="0" smtClean="0">
                <a:latin typeface="Comic Sans MS"/>
                <a:cs typeface="Comic Sans MS"/>
              </a:rPr>
              <a:t> INFN</a:t>
            </a: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A. </a:t>
            </a:r>
            <a:r>
              <a:rPr lang="en-US" sz="2400" b="1" dirty="0" err="1" smtClean="0">
                <a:latin typeface="Comic Sans MS"/>
                <a:cs typeface="Comic Sans MS"/>
              </a:rPr>
              <a:t>Innocente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A. </a:t>
            </a:r>
            <a:r>
              <a:rPr lang="en-US" sz="2400" b="1" dirty="0" err="1" smtClean="0">
                <a:latin typeface="Comic Sans MS"/>
                <a:cs typeface="Comic Sans MS"/>
              </a:rPr>
              <a:t>L’Erario</a:t>
            </a:r>
            <a:r>
              <a:rPr lang="en-US" sz="2400" b="1" dirty="0" smtClean="0">
                <a:latin typeface="Comic Sans MS"/>
                <a:cs typeface="Comic Sans MS"/>
              </a:rPr>
              <a:t>, </a:t>
            </a:r>
            <a:r>
              <a:rPr lang="en-US" sz="2400" b="1" dirty="0" err="1">
                <a:latin typeface="Comic Sans MS"/>
                <a:cs typeface="Comic Sans MS"/>
              </a:rPr>
              <a:t>bors</a:t>
            </a:r>
            <a:r>
              <a:rPr lang="en-US" sz="2400" b="1" dirty="0">
                <a:latin typeface="Comic Sans MS"/>
                <a:cs typeface="Comic Sans MS"/>
              </a:rPr>
              <a:t>. </a:t>
            </a:r>
            <a:r>
              <a:rPr lang="en-US" sz="2400" b="1" dirty="0" err="1">
                <a:latin typeface="Comic Sans MS"/>
                <a:cs typeface="Comic Sans MS"/>
              </a:rPr>
              <a:t>Tecnologo</a:t>
            </a:r>
            <a:r>
              <a:rPr lang="en-US" sz="2400" b="1" dirty="0">
                <a:latin typeface="Comic Sans MS"/>
                <a:cs typeface="Comic Sans MS"/>
              </a:rPr>
              <a:t> INFN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A. </a:t>
            </a:r>
            <a:r>
              <a:rPr lang="en-US" sz="2400" b="1" dirty="0" err="1" smtClean="0">
                <a:latin typeface="Comic Sans MS"/>
                <a:cs typeface="Comic Sans MS"/>
              </a:rPr>
              <a:t>Miccoli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latin typeface="Comic Sans MS"/>
                <a:cs typeface="Comic Sans MS"/>
              </a:rPr>
              <a:t>M</a:t>
            </a:r>
            <a:r>
              <a:rPr lang="en-US" sz="2400" b="1" dirty="0">
                <a:latin typeface="Comic Sans MS"/>
                <a:cs typeface="Comic Sans MS"/>
              </a:rPr>
              <a:t>. </a:t>
            </a:r>
            <a:r>
              <a:rPr lang="en-US" sz="2400" b="1" dirty="0" err="1" smtClean="0">
                <a:latin typeface="Comic Sans MS"/>
                <a:cs typeface="Comic Sans MS"/>
              </a:rPr>
              <a:t>Panareo</a:t>
            </a:r>
            <a:endParaRPr lang="en-US" sz="24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C. Pinto</a:t>
            </a:r>
          </a:p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S.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Rella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err="1">
                <a:latin typeface="Comic Sans MS"/>
                <a:cs typeface="Comic Sans MS"/>
              </a:rPr>
              <a:t>bors</a:t>
            </a:r>
            <a:r>
              <a:rPr lang="en-US" sz="2400" b="1" dirty="0">
                <a:latin typeface="Comic Sans MS"/>
                <a:cs typeface="Comic Sans MS"/>
              </a:rPr>
              <a:t>. </a:t>
            </a:r>
            <a:r>
              <a:rPr lang="en-US" sz="2400" b="1" dirty="0" err="1">
                <a:latin typeface="Comic Sans MS"/>
                <a:cs typeface="Comic Sans MS"/>
              </a:rPr>
              <a:t>Tecnologo</a:t>
            </a:r>
            <a:r>
              <a:rPr lang="en-US" sz="2400" b="1" dirty="0">
                <a:latin typeface="Comic Sans MS"/>
                <a:cs typeface="Comic Sans MS"/>
              </a:rPr>
              <a:t> INFN</a:t>
            </a:r>
            <a:endParaRPr lang="en-US" sz="24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M.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Spedicato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bors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Tecnico</a:t>
            </a:r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INFN </a:t>
            </a:r>
          </a:p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G. </a:t>
            </a:r>
            <a:r>
              <a:rPr lang="en-US" sz="2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Tassielli</a:t>
            </a:r>
            <a:endParaRPr lang="en-US" sz="24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3013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00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83449" y="6416959"/>
            <a:ext cx="27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</a:t>
            </a:r>
            <a:endParaRPr lang="en-US" sz="1200" dirty="0">
              <a:latin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439" y="6416959"/>
            <a:ext cx="558992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8512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58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Beam test in campo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magnetico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2936" y="734878"/>
            <a:ext cx="4521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Contributo</a:t>
            </a:r>
            <a:r>
              <a:rPr lang="en-US" sz="2400" dirty="0" smtClean="0">
                <a:latin typeface="Comic Sans MS"/>
                <a:cs typeface="Comic Sans MS"/>
              </a:rPr>
              <a:t> di </a:t>
            </a:r>
            <a:r>
              <a:rPr lang="en-US" sz="2400" dirty="0" err="1" smtClean="0">
                <a:latin typeface="Comic Sans MS"/>
                <a:cs typeface="Comic Sans MS"/>
              </a:rPr>
              <a:t>Nanni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Piacentino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69" y="1346266"/>
            <a:ext cx="3221312" cy="2438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277" y="1346266"/>
            <a:ext cx="3947499" cy="2438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69" y="3885742"/>
            <a:ext cx="3221312" cy="241598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105409" y="1806223"/>
            <a:ext cx="620889" cy="3951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277" y="3885742"/>
            <a:ext cx="3947499" cy="16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581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58bis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Beam test in campo </a:t>
            </a:r>
            <a:r>
              <a:rPr lang="en-US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magnetico</a:t>
            </a:r>
            <a:endParaRPr lang="en-US" sz="3600" dirty="0" smtClean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2936" y="734878"/>
            <a:ext cx="4521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Contributo</a:t>
            </a:r>
            <a:r>
              <a:rPr lang="en-US" sz="2400" dirty="0" smtClean="0">
                <a:latin typeface="Comic Sans MS"/>
                <a:cs typeface="Comic Sans MS"/>
              </a:rPr>
              <a:t> di </a:t>
            </a:r>
            <a:r>
              <a:rPr lang="en-US" sz="2400" dirty="0" err="1" smtClean="0">
                <a:latin typeface="Comic Sans MS"/>
                <a:cs typeface="Comic Sans MS"/>
              </a:rPr>
              <a:t>Nanni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Piacentino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" y="1604421"/>
            <a:ext cx="4572000" cy="31136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236" y="1604419"/>
            <a:ext cx="4883463" cy="3113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581" y="1806616"/>
            <a:ext cx="2301049" cy="14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6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59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105794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Attività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prevista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nel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714" y="853634"/>
            <a:ext cx="72475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Struttura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meccanica</a:t>
            </a:r>
            <a:endParaRPr lang="en-US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La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gabbia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dei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fili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: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realizzare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prototipi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,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minimizzare</a:t>
            </a:r>
            <a:endParaRPr lang="en-US" sz="2000" dirty="0" smtClean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lvl="1"/>
            <a:r>
              <a:rPr lang="en-US" sz="2000" dirty="0">
                <a:solidFill>
                  <a:srgbClr val="00FF00"/>
                </a:solidFill>
                <a:latin typeface="Comic Sans MS"/>
                <a:cs typeface="Comic Sans MS"/>
              </a:rPr>
              <a:t>	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spessore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totale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equivalente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 &lt; 0.05 g/cm</a:t>
            </a:r>
            <a:r>
              <a:rPr lang="en-US" sz="2000" baseline="30000" dirty="0" smtClean="0">
                <a:solidFill>
                  <a:srgbClr val="00FF00"/>
                </a:solidFill>
                <a:latin typeface="Comic Sans MS"/>
                <a:cs typeface="Comic Sans MS"/>
              </a:rPr>
              <a:t>2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Il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contenitore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del gas: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continuare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ottimizzazione</a:t>
            </a:r>
            <a:endParaRPr lang="en-US" sz="2000" dirty="0" smtClean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lvl="1"/>
            <a:r>
              <a:rPr lang="en-US" sz="2000" dirty="0">
                <a:solidFill>
                  <a:srgbClr val="00FF00"/>
                </a:solidFill>
                <a:latin typeface="Comic Sans MS"/>
                <a:cs typeface="Comic Sans MS"/>
              </a:rPr>
              <a:t>	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minimizzando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la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risoluzione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in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momento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>
                <a:solidFill>
                  <a:srgbClr val="00FF00"/>
                </a:solidFill>
                <a:latin typeface="ＭＳ ゴシック"/>
                <a:ea typeface="ＭＳ ゴシック"/>
                <a:cs typeface="ＭＳ ゴシック"/>
              </a:rPr>
              <a:t> </a:t>
            </a:r>
            <a:r>
              <a:rPr lang="en-US" sz="2000" dirty="0" smtClean="0">
                <a:solidFill>
                  <a:srgbClr val="00FF00"/>
                </a:solidFill>
                <a:latin typeface="ＭＳ ゴシック"/>
                <a:ea typeface="ＭＳ ゴシック"/>
                <a:cs typeface="ＭＳ ゴシック"/>
              </a:rPr>
              <a:t>≈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160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KeV</a:t>
            </a:r>
            <a:endParaRPr lang="en-US" sz="2000" dirty="0" smtClean="0">
              <a:solidFill>
                <a:srgbClr val="00FF00"/>
              </a:solidFill>
              <a:latin typeface="Comic Sans MS"/>
              <a:ea typeface="ＭＳ ゴシック"/>
              <a:cs typeface="Comic Sans M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Realizzare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provini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dei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materiali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scelti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per end-plates</a:t>
            </a:r>
          </a:p>
          <a:p>
            <a:pPr lvl="1"/>
            <a:r>
              <a:rPr lang="en-US" sz="2000" dirty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	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e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cilindro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interno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e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caratterizzarli</a:t>
            </a:r>
            <a:endParaRPr lang="en-US" sz="2000" dirty="0" smtClean="0">
              <a:solidFill>
                <a:srgbClr val="00FF00"/>
              </a:solidFill>
              <a:latin typeface="Comic Sans MS"/>
              <a:ea typeface="ＭＳ ゴシック"/>
              <a:cs typeface="Comic Sans MS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Cross-check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delle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ea typeface="ＭＳ ゴシック"/>
                <a:cs typeface="Comic Sans MS"/>
              </a:rPr>
              <a:t>simulazioni</a:t>
            </a:r>
            <a:endParaRPr lang="en-US" sz="2000" dirty="0" smtClean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err="1">
                <a:solidFill>
                  <a:srgbClr val="FFFF00"/>
                </a:solidFill>
                <a:latin typeface="Comic Sans MS"/>
                <a:cs typeface="Comic Sans MS"/>
              </a:rPr>
              <a:t>Studi</a:t>
            </a:r>
            <a:r>
              <a:rPr lang="en-US" sz="3200" dirty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Tracking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solidFill>
                  <a:srgbClr val="FFFF00"/>
                </a:solidFill>
                <a:latin typeface="Comic Sans MS"/>
                <a:cs typeface="Comic Sans MS"/>
              </a:rPr>
              <a:t>Efficienza</a:t>
            </a:r>
            <a:endParaRPr lang="en-US" sz="2000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Risoluzione</a:t>
            </a:r>
            <a:endParaRPr lang="en-US" sz="20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Backgrounds: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perfezionare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simulazioni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su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fondo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di</a:t>
            </a:r>
          </a:p>
          <a:p>
            <a:pPr lvl="1"/>
            <a:r>
              <a:rPr lang="en-US" sz="2000" dirty="0">
                <a:solidFill>
                  <a:srgbClr val="00FF00"/>
                </a:solidFill>
                <a:latin typeface="Comic Sans MS"/>
                <a:cs typeface="Comic Sans MS"/>
              </a:rPr>
              <a:t>	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protoni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e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cercare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eliminare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il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‘proton absorber’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Track finding: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implementare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l’algoritmo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di KLOE e</a:t>
            </a:r>
          </a:p>
          <a:p>
            <a:pPr lvl="1"/>
            <a:r>
              <a:rPr lang="en-US" sz="2000" dirty="0">
                <a:solidFill>
                  <a:srgbClr val="00FF00"/>
                </a:solidFill>
                <a:latin typeface="Comic Sans MS"/>
                <a:cs typeface="Comic Sans MS"/>
              </a:rPr>
              <a:t>	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nuovi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algoritmi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(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trasformata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di Hough)</a:t>
            </a:r>
            <a:endParaRPr lang="en-US" sz="2000" dirty="0">
              <a:solidFill>
                <a:srgbClr val="00FF00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6972" y="4003706"/>
            <a:ext cx="4229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Ottimizzare</a:t>
            </a:r>
            <a:r>
              <a:rPr lang="en-US" dirty="0" smtClean="0">
                <a:solidFill>
                  <a:srgbClr val="00FF00"/>
                </a:solidFill>
                <a:latin typeface="Comic Sans MS"/>
                <a:cs typeface="Comic Sans MS"/>
              </a:rPr>
              <a:t> layout (cell size, layer </a:t>
            </a:r>
          </a:p>
          <a:p>
            <a:r>
              <a:rPr lang="en-US" dirty="0" smtClean="0">
                <a:solidFill>
                  <a:srgbClr val="00FF00"/>
                </a:solidFill>
                <a:latin typeface="Comic Sans MS"/>
                <a:cs typeface="Comic Sans MS"/>
              </a:rPr>
              <a:t>Structure, stereo angle) </a:t>
            </a:r>
            <a:r>
              <a:rPr lang="en-US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della</a:t>
            </a:r>
            <a:r>
              <a:rPr lang="en-US" dirty="0" smtClean="0">
                <a:solidFill>
                  <a:srgbClr val="00FF00"/>
                </a:solidFill>
                <a:latin typeface="Comic Sans MS"/>
                <a:cs typeface="Comic Sans MS"/>
              </a:rPr>
              <a:t> camera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3377275" y="4063999"/>
            <a:ext cx="253984" cy="564445"/>
          </a:xfrm>
          <a:prstGeom prst="rightBrace">
            <a:avLst/>
          </a:prstGeom>
          <a:ln w="381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3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60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105794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Attività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prevista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nel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6303" y="853637"/>
            <a:ext cx="757130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Test di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laboratorio</a:t>
            </a:r>
            <a:endParaRPr lang="en-US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Drift a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bassa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pressione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: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perfezionare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set-up (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valvola</a:t>
            </a:r>
            <a:endParaRPr lang="en-US" sz="2000" dirty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lvl="1"/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	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proporzionale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)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studi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sistematici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–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vari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gas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Generatore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Raggi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 X: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calibrazione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guadagni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per le </a:t>
            </a:r>
          </a:p>
          <a:p>
            <a:pPr lvl="1"/>
            <a:r>
              <a:rPr lang="en-US" sz="2000" dirty="0">
                <a:solidFill>
                  <a:srgbClr val="00FF00"/>
                </a:solidFill>
                <a:latin typeface="Comic Sans MS"/>
                <a:cs typeface="Comic Sans MS"/>
              </a:rPr>
              <a:t>	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varie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miscele</a:t>
            </a:r>
            <a:endParaRPr lang="en-US" sz="2000" dirty="0" smtClean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Tri-</a:t>
            </a:r>
            <a:r>
              <a:rPr lang="en-US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tubo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: 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feedback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immediato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su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miscele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ed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elettronica</a:t>
            </a:r>
            <a:endParaRPr lang="en-US" sz="2000" dirty="0" smtClean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lvl="1"/>
            <a:r>
              <a:rPr lang="en-US" sz="2000" dirty="0">
                <a:solidFill>
                  <a:srgbClr val="00FF00"/>
                </a:solidFill>
                <a:latin typeface="Comic Sans MS"/>
                <a:cs typeface="Comic Sans MS"/>
              </a:rPr>
              <a:t>	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di front-end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Costruzione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prototipo</a:t>
            </a:r>
            <a:endParaRPr lang="en-US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Completamento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prototipo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entro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fine anno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Produzione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elettronica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di front-end (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preamplificatori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Test con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raggi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cosmici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,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sorgenti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e X-rays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Test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alla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BTF a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Frascati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in primavera/estate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Beam test in campo </a:t>
            </a:r>
            <a:r>
              <a:rPr lang="en-US" sz="32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magnetico</a:t>
            </a:r>
            <a:endParaRPr lang="en-US" sz="32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Sistema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automatizzato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di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movimentazione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prototipo</a:t>
            </a:r>
            <a:endParaRPr lang="en-US" sz="2000" dirty="0" smtClean="0">
              <a:solidFill>
                <a:srgbClr val="00FF00"/>
              </a:solidFill>
              <a:latin typeface="Comic Sans MS"/>
              <a:cs typeface="Comic Sans M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Trasporto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e test al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Fermilab</a:t>
            </a:r>
            <a:r>
              <a:rPr lang="en-US" sz="2000" dirty="0" smtClean="0">
                <a:solidFill>
                  <a:srgbClr val="00FF00"/>
                </a:solidFill>
                <a:latin typeface="Comic Sans MS"/>
                <a:cs typeface="Comic Sans MS"/>
              </a:rPr>
              <a:t> in </a:t>
            </a:r>
            <a:r>
              <a:rPr lang="en-US" sz="2000" dirty="0" err="1" smtClean="0">
                <a:solidFill>
                  <a:srgbClr val="00FF00"/>
                </a:solidFill>
                <a:latin typeface="Comic Sans MS"/>
                <a:cs typeface="Comic Sans MS"/>
              </a:rPr>
              <a:t>autunno</a:t>
            </a:r>
            <a:endParaRPr lang="en-US" sz="2000" dirty="0">
              <a:solidFill>
                <a:srgbClr val="00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1944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4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61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Anagrafica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pMu2e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177403"/>
              </p:ext>
            </p:extLst>
          </p:nvPr>
        </p:nvGraphicFramePr>
        <p:xfrm>
          <a:off x="536218" y="1246478"/>
          <a:ext cx="4223925" cy="3733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800"/>
                <a:gridCol w="1740200"/>
                <a:gridCol w="809037"/>
                <a:gridCol w="667926"/>
                <a:gridCol w="714962"/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FFFF"/>
                          </a:solidFill>
                        </a:rPr>
                        <a:t>FISICI</a:t>
                      </a:r>
                      <a:endParaRPr lang="en-US" sz="1800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FFFF"/>
                          </a:solidFill>
                        </a:rPr>
                        <a:t>2012</a:t>
                      </a:r>
                      <a:endParaRPr lang="en-US" sz="18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00FFFF"/>
                          </a:solidFill>
                        </a:rPr>
                        <a:t>2011</a:t>
                      </a:r>
                      <a:endParaRPr lang="en-US" sz="18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L. De </a:t>
                      </a:r>
                      <a:r>
                        <a:rPr lang="en-US" sz="1800" dirty="0" err="1" smtClean="0"/>
                        <a:t>Lorenzis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Ric</a:t>
                      </a:r>
                      <a:r>
                        <a:rPr lang="en-US" sz="1800" dirty="0" smtClean="0"/>
                        <a:t>. U.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FF00"/>
                          </a:solidFill>
                        </a:rPr>
                        <a:t> 20</a:t>
                      </a:r>
                      <a:endParaRPr lang="en-US" sz="18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20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F. Grancagnolo</a:t>
                      </a:r>
                      <a:endParaRPr lang="en-US" sz="18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D. </a:t>
                      </a:r>
                      <a:r>
                        <a:rPr lang="en-US" sz="1800" dirty="0" err="1" smtClean="0"/>
                        <a:t>Ric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FF00"/>
                          </a:solidFill>
                        </a:rPr>
                        <a:t> 50</a:t>
                      </a:r>
                      <a:endParaRPr lang="en-US" sz="18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70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A. </a:t>
                      </a:r>
                      <a:r>
                        <a:rPr lang="en-US" sz="1800" dirty="0" err="1" smtClean="0"/>
                        <a:t>Maffezzoli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P. O.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FF00"/>
                          </a:solidFill>
                        </a:rPr>
                        <a:t> 20</a:t>
                      </a:r>
                      <a:endParaRPr lang="en-US" sz="18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20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G. </a:t>
                      </a:r>
                      <a:r>
                        <a:rPr lang="en-US" sz="1800" dirty="0" err="1" smtClean="0"/>
                        <a:t>Onorato</a:t>
                      </a:r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Ric</a:t>
                      </a:r>
                      <a:r>
                        <a:rPr lang="en-US" sz="1800" dirty="0" smtClean="0"/>
                        <a:t>. U.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FF00"/>
                          </a:solidFill>
                        </a:rPr>
                        <a:t>100</a:t>
                      </a:r>
                      <a:endParaRPr lang="en-US" sz="18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100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C.E. </a:t>
                      </a:r>
                      <a:r>
                        <a:rPr lang="en-US" sz="1800" dirty="0" err="1" smtClean="0"/>
                        <a:t>Pagliarone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Ric</a:t>
                      </a:r>
                      <a:r>
                        <a:rPr lang="en-US" sz="1800" dirty="0" smtClean="0"/>
                        <a:t>. U.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FF00"/>
                          </a:solidFill>
                        </a:rPr>
                        <a:t> 40</a:t>
                      </a:r>
                      <a:endParaRPr lang="en-US" sz="18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30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G.M. </a:t>
                      </a:r>
                      <a:r>
                        <a:rPr lang="en-US" sz="1800" dirty="0" err="1" smtClean="0"/>
                        <a:t>Piacentino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P. A.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FF00"/>
                          </a:solidFill>
                        </a:rPr>
                        <a:t> 40</a:t>
                      </a:r>
                      <a:endParaRPr lang="en-US" sz="18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40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G. </a:t>
                      </a:r>
                      <a:r>
                        <a:rPr lang="en-US" sz="1800" dirty="0" err="1" smtClean="0"/>
                        <a:t>Tassielli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Ric</a:t>
                      </a:r>
                      <a:r>
                        <a:rPr lang="en-US" sz="1800" dirty="0" smtClean="0"/>
                        <a:t>. U.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FF00"/>
                          </a:solidFill>
                        </a:rPr>
                        <a:t>100</a:t>
                      </a:r>
                      <a:endParaRPr lang="en-US" sz="18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100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G. </a:t>
                      </a:r>
                      <a:r>
                        <a:rPr lang="en-US" sz="1800" dirty="0" err="1" smtClean="0"/>
                        <a:t>Zavarise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P. O.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00FF00"/>
                          </a:solidFill>
                        </a:rPr>
                        <a:t> 20</a:t>
                      </a:r>
                      <a:endParaRPr lang="en-US" sz="18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20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FFFF"/>
                          </a:solidFill>
                        </a:rPr>
                        <a:t>TOTALE</a:t>
                      </a:r>
                      <a:endParaRPr lang="en-US" sz="20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3.9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4.0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687320"/>
              </p:ext>
            </p:extLst>
          </p:nvPr>
        </p:nvGraphicFramePr>
        <p:xfrm>
          <a:off x="4892466" y="4378040"/>
          <a:ext cx="3973006" cy="150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500"/>
                <a:gridCol w="1589852"/>
                <a:gridCol w="667923"/>
                <a:gridCol w="649111"/>
                <a:gridCol w="6716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FFFF"/>
                          </a:solidFill>
                        </a:rPr>
                        <a:t>TECNOLOGI</a:t>
                      </a:r>
                      <a:endParaRPr lang="en-US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FFFF"/>
                          </a:solidFill>
                        </a:rPr>
                        <a:t>2012</a:t>
                      </a:r>
                      <a:endParaRPr lang="en-US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FFFF"/>
                          </a:solidFill>
                        </a:rPr>
                        <a:t>2011</a:t>
                      </a:r>
                      <a:endParaRPr lang="en-US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L. </a:t>
                      </a:r>
                      <a:r>
                        <a:rPr lang="en-US" dirty="0" err="1" smtClean="0"/>
                        <a:t>Indennidate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Bors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FF00"/>
                          </a:solidFill>
                        </a:rPr>
                        <a:t> 100</a:t>
                      </a:r>
                      <a:endParaRPr lang="en-US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100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A. </a:t>
                      </a:r>
                      <a:r>
                        <a:rPr lang="en-US" dirty="0" err="1" smtClean="0"/>
                        <a:t>L’Erario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Bors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FF00"/>
                          </a:solidFill>
                        </a:rPr>
                        <a:t> 60</a:t>
                      </a:r>
                      <a:endParaRPr lang="en-US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FFFF"/>
                          </a:solidFill>
                        </a:rPr>
                        <a:t>TOTALE</a:t>
                      </a:r>
                      <a:endParaRPr lang="en-US" sz="20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1.6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1.0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451196"/>
              </p:ext>
            </p:extLst>
          </p:nvPr>
        </p:nvGraphicFramePr>
        <p:xfrm>
          <a:off x="4892467" y="860791"/>
          <a:ext cx="3973005" cy="336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071"/>
                <a:gridCol w="1608667"/>
                <a:gridCol w="639704"/>
                <a:gridCol w="705555"/>
                <a:gridCol w="67100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FFFF"/>
                          </a:solidFill>
                        </a:rPr>
                        <a:t>TECNICI</a:t>
                      </a:r>
                      <a:endParaRPr lang="en-US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FFFF"/>
                          </a:solidFill>
                        </a:rPr>
                        <a:t>2012</a:t>
                      </a:r>
                      <a:endParaRPr lang="en-US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FFFF"/>
                          </a:solidFill>
                        </a:rPr>
                        <a:t>2011</a:t>
                      </a:r>
                      <a:endParaRPr lang="en-US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G. </a:t>
                      </a:r>
                      <a:r>
                        <a:rPr lang="en-US" dirty="0" err="1" smtClean="0"/>
                        <a:t>Accoto</a:t>
                      </a:r>
                      <a:endParaRPr lang="en-US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FF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30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R. </a:t>
                      </a:r>
                      <a:r>
                        <a:rPr lang="en-US" dirty="0" err="1" smtClean="0"/>
                        <a:t>Assiro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FF00"/>
                          </a:solidFill>
                        </a:rPr>
                        <a:t>30</a:t>
                      </a:r>
                      <a:endParaRPr lang="en-US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G. Fiore</a:t>
                      </a:r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FF00"/>
                          </a:solidFill>
                        </a:rPr>
                        <a:t>30 </a:t>
                      </a:r>
                      <a:endParaRPr lang="en-US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50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R. </a:t>
                      </a:r>
                      <a:r>
                        <a:rPr lang="en-US" dirty="0" err="1" smtClean="0"/>
                        <a:t>Gerardi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FF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80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A. </a:t>
                      </a:r>
                      <a:r>
                        <a:rPr lang="en-US" dirty="0" err="1" smtClean="0"/>
                        <a:t>Innocente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FF00"/>
                          </a:solidFill>
                        </a:rPr>
                        <a:t>50 </a:t>
                      </a:r>
                      <a:endParaRPr lang="en-US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80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A. </a:t>
                      </a:r>
                      <a:r>
                        <a:rPr lang="en-US" dirty="0" err="1" smtClean="0"/>
                        <a:t>Miccoli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FF00"/>
                          </a:solidFill>
                        </a:rPr>
                        <a:t>50</a:t>
                      </a:r>
                      <a:endParaRPr lang="en-US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80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C. Pinto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FF00"/>
                          </a:solidFill>
                        </a:rPr>
                        <a:t>30</a:t>
                      </a:r>
                      <a:endParaRPr lang="en-US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20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FFFF"/>
                          </a:solidFill>
                        </a:rPr>
                        <a:t>TOTALE</a:t>
                      </a:r>
                      <a:endParaRPr lang="en-US" sz="20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1.9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3.4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68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449" y="6416959"/>
            <a:ext cx="37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62</a:t>
            </a:r>
            <a:endParaRPr lang="en-US" sz="1200" dirty="0">
              <a:latin typeface="Comic Sans MS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70758"/>
            <a:ext cx="8915400" cy="593725"/>
          </a:xfrm>
          <a:ln>
            <a:noFill/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Richieste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finanziarie</a:t>
            </a:r>
            <a:r>
              <a:rPr lang="en-US" sz="4800" dirty="0" smtClean="0">
                <a:solidFill>
                  <a:srgbClr val="FFFF00"/>
                </a:solidFill>
                <a:latin typeface="Comic Sans MS"/>
                <a:cs typeface="Comic Sans MS"/>
              </a:rPr>
              <a:t> pMu2e</a:t>
            </a:r>
          </a:p>
        </p:txBody>
      </p:sp>
    </p:spTree>
    <p:extLst>
      <p:ext uri="{BB962C8B-B14F-4D97-AF65-F5344CB8AC3E}">
        <p14:creationId xmlns:p14="http://schemas.microsoft.com/office/powerpoint/2010/main" val="164456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6963"/>
            <a:ext cx="8915400" cy="593725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Che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sensibilità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sperimentale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occorre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?</a:t>
            </a:r>
          </a:p>
        </p:txBody>
      </p:sp>
      <p:pic>
        <p:nvPicPr>
          <p:cNvPr id="5" name="Picture 3" descr="mu2e_vs_mu2eg_littlest_hig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86000"/>
            <a:ext cx="6343650" cy="4111625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pic>
        <p:nvPicPr>
          <p:cNvPr id="6" name="Picture 4" descr="blechman_rs_models_projectx_talk_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28" y="2286000"/>
            <a:ext cx="5356225" cy="4111625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 rot="16200000">
            <a:off x="21481" y="4333972"/>
            <a:ext cx="2912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Randall-</a:t>
            </a:r>
            <a:r>
              <a:rPr lang="en-US" dirty="0" err="1">
                <a:solidFill>
                  <a:srgbClr val="FFFF00"/>
                </a:solidFill>
                <a:latin typeface="Comic Sans MS"/>
                <a:cs typeface="Comic Sans MS"/>
              </a:rPr>
              <a:t>Sundrum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  <a:sym typeface="Symbol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39762" y="868363"/>
            <a:ext cx="7604645" cy="123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Sensibilità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attuale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già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interessante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e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vincolante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!</a:t>
            </a:r>
            <a:endParaRPr lang="en-US" sz="2000" b="1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-16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rimuove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molti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modelli</a:t>
            </a:r>
            <a:endParaRPr lang="en-US" sz="2000" b="1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-18</a:t>
            </a:r>
            <a:r>
              <a:rPr lang="en-US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estremamente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difficile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da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accomodare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per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teorici</a:t>
            </a:r>
            <a:endParaRPr lang="en-US" sz="20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 rot="16200000">
            <a:off x="247057" y="4513584"/>
            <a:ext cx="24868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Littlest Higgs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  <a:sym typeface="Symbol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 rot="16200000">
            <a:off x="-237725" y="4062263"/>
            <a:ext cx="34563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Comic Sans MS"/>
                <a:cs typeface="Comic Sans MS"/>
              </a:rPr>
              <a:t>SUSY GUT w Seesaw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  <a:sym typeface="Symbol" charset="0"/>
            </a:endParaRPr>
          </a:p>
        </p:txBody>
      </p:sp>
      <p:pic>
        <p:nvPicPr>
          <p:cNvPr id="11" name="Picture 16" descr="lfv_susy_gut_seesaw_mu2e_tan_beta_10_calibbi_prd_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86000"/>
            <a:ext cx="5822950" cy="41116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83449" y="6416959"/>
            <a:ext cx="27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6</a:t>
            </a:r>
            <a:endParaRPr lang="en-US" sz="1200" dirty="0">
              <a:latin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3605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6963"/>
            <a:ext cx="8915400" cy="593725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Come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si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effettua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la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ricerca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000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3000" b="1" baseline="300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Lucida Grande"/>
                <a:cs typeface="Comic Sans MS"/>
              </a:rPr>
              <a:t>N 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→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e</a:t>
            </a:r>
            <a:r>
              <a:rPr lang="en-US" sz="3000" b="1" baseline="30000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N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07504" y="706438"/>
            <a:ext cx="4771571" cy="545886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Si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rallentano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i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muoni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in un mezzo</a:t>
            </a:r>
          </a:p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I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muoni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rapidamente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(10</a:t>
            </a:r>
            <a:r>
              <a:rPr lang="en-US" sz="1800" b="1" baseline="30000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-16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s)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orbitano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fino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a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cadere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in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stato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1S</a:t>
            </a:r>
            <a:endParaRPr lang="en-US" sz="1800" b="1" dirty="0">
              <a:solidFill>
                <a:srgbClr val="FFFF00"/>
              </a:solidFill>
              <a:latin typeface="Comic Sans MS"/>
              <a:cs typeface="Comic Sans MS"/>
              <a:sym typeface="Wingdings" charset="0"/>
            </a:endParaRPr>
          </a:p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La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loro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vita media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dipende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dal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nucleo</a:t>
            </a:r>
            <a:endParaRPr lang="en-US" sz="1800" b="1" dirty="0" smtClean="0">
              <a:solidFill>
                <a:srgbClr val="FFFF00"/>
              </a:solidFill>
              <a:latin typeface="Comic Sans MS"/>
              <a:cs typeface="Comic Sans MS"/>
              <a:sym typeface="Wingdings" charset="0"/>
            </a:endParaRPr>
          </a:p>
        </p:txBody>
      </p:sp>
      <p:pic>
        <p:nvPicPr>
          <p:cNvPr id="14" name="Picture 4" descr="muon_capture_conversion_in_a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" t="-3464" r="-1985" b="-3464"/>
          <a:stretch>
            <a:fillRect/>
          </a:stretch>
        </p:blipFill>
        <p:spPr bwMode="auto">
          <a:xfrm>
            <a:off x="5076825" y="708916"/>
            <a:ext cx="3884613" cy="2290763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815013" y="706438"/>
            <a:ext cx="1427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1800">
              <a:latin typeface="Comic Sans MS"/>
              <a:cs typeface="Comic Sans MS"/>
            </a:endParaRPr>
          </a:p>
        </p:txBody>
      </p:sp>
      <p:pic>
        <p:nvPicPr>
          <p:cNvPr id="20" name="Picture 10" descr="muon_lifetime_vs_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39" y="3072854"/>
            <a:ext cx="4113213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583449" y="6416959"/>
            <a:ext cx="278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9</a:t>
            </a:r>
            <a:endParaRPr lang="en-US" sz="1200" dirty="0">
              <a:latin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9365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6963"/>
            <a:ext cx="8915400" cy="593725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Come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si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effettua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la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ricerca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000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3000" b="1" baseline="300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Lucida Grande"/>
                <a:cs typeface="Comic Sans MS"/>
              </a:rPr>
              <a:t>N 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→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e</a:t>
            </a:r>
            <a:r>
              <a:rPr lang="en-US" sz="3000" b="1" baseline="30000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N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07504" y="706438"/>
            <a:ext cx="4771571" cy="545886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Si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rallentano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i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muoni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in un mezzo</a:t>
            </a:r>
          </a:p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I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muoni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rapidamente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(10</a:t>
            </a:r>
            <a:r>
              <a:rPr lang="en-US" sz="1800" b="1" baseline="30000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-16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s)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orbitano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fino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a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cadere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in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stato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1S</a:t>
            </a:r>
            <a:endParaRPr lang="en-US" sz="1800" b="1" dirty="0">
              <a:solidFill>
                <a:srgbClr val="FFFF00"/>
              </a:solidFill>
              <a:latin typeface="Comic Sans MS"/>
              <a:cs typeface="Comic Sans MS"/>
              <a:sym typeface="Wingdings" charset="0"/>
            </a:endParaRPr>
          </a:p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La </a:t>
            </a:r>
            <a:r>
              <a:rPr lang="en-US" sz="1800" b="1" dirty="0" err="1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loro</a:t>
            </a: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vita media </a:t>
            </a:r>
            <a:r>
              <a:rPr lang="en-US" sz="1800" b="1" dirty="0" err="1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dipende</a:t>
            </a: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dal </a:t>
            </a:r>
            <a:r>
              <a:rPr lang="en-US" sz="1800" b="1" dirty="0" err="1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nucleo</a:t>
            </a:r>
            <a:endParaRPr lang="en-US" sz="1800" b="1" dirty="0">
              <a:solidFill>
                <a:srgbClr val="FFFF00"/>
              </a:solidFill>
              <a:latin typeface="Comic Sans MS"/>
              <a:cs typeface="Comic Sans MS"/>
              <a:sym typeface="Wingdings" charset="0"/>
            </a:endParaRPr>
          </a:p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Probabilmente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accadono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due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cose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:</a:t>
            </a: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-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il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muone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è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catturato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dal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nucleo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:</a:t>
            </a: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	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baseline="300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="1" baseline="-250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A,Z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→</a:t>
            </a:r>
            <a:r>
              <a:rPr lang="en-US" sz="1800" b="1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</a:t>
            </a:r>
            <a:r>
              <a:rPr lang="en-US" sz="1800" b="1" baseline="-250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="1" baseline="-250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A,Z-1</a:t>
            </a: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- 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il</a:t>
            </a:r>
            <a:r>
              <a:rPr lang="en-US" sz="1800" b="1" dirty="0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muone</a:t>
            </a:r>
            <a:r>
              <a:rPr lang="en-US" sz="1800" b="1" dirty="0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 decade in 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orbita</a:t>
            </a:r>
            <a:r>
              <a:rPr lang="en-US" sz="1800" b="1" dirty="0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: </a:t>
            </a: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 	  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baseline="30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A,Z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→e</a:t>
            </a:r>
            <a:r>
              <a:rPr lang="en-US" sz="1800" b="1" baseline="30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A,Z</a:t>
            </a:r>
            <a:endParaRPr lang="en-US" sz="1800" b="1" dirty="0" smtClean="0">
              <a:solidFill>
                <a:srgbClr val="3366FF"/>
              </a:solidFill>
              <a:latin typeface="Comic Sans MS"/>
              <a:cs typeface="Comic Sans MS"/>
              <a:sym typeface="Wingdings" charset="0"/>
            </a:endParaRPr>
          </a:p>
        </p:txBody>
      </p:sp>
      <p:pic>
        <p:nvPicPr>
          <p:cNvPr id="14" name="Picture 4" descr="muon_capture_conversion_in_a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5" t="-3464" r="-1985" b="-3464"/>
          <a:stretch>
            <a:fillRect/>
          </a:stretch>
        </p:blipFill>
        <p:spPr bwMode="auto">
          <a:xfrm>
            <a:off x="5076825" y="708916"/>
            <a:ext cx="3884613" cy="2290763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815013" y="706438"/>
            <a:ext cx="1427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 sz="1800">
              <a:latin typeface="Comic Sans MS"/>
              <a:cs typeface="Comic Sans MS"/>
            </a:endParaRPr>
          </a:p>
        </p:txBody>
      </p:sp>
      <p:pic>
        <p:nvPicPr>
          <p:cNvPr id="21" name="Picture 11" descr="stopped_muon_branching_fra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13" y="3072855"/>
            <a:ext cx="3830083" cy="30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583449" y="6416959"/>
            <a:ext cx="34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10</a:t>
            </a:r>
            <a:endParaRPr lang="en-US" sz="1200" dirty="0">
              <a:latin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5243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26963"/>
            <a:ext cx="8915400" cy="593725"/>
          </a:xfrm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Come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si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effettua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la </a:t>
            </a:r>
            <a:r>
              <a:rPr lang="en-US" sz="3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ricerca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di </a:t>
            </a:r>
            <a:r>
              <a:rPr lang="en-US" sz="3000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3000" b="1" baseline="300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Lucida Grande"/>
                <a:cs typeface="Comic Sans MS"/>
              </a:rPr>
              <a:t>N </a:t>
            </a:r>
            <a:r>
              <a:rPr lang="en-US" sz="3200" dirty="0" smtClean="0">
                <a:solidFill>
                  <a:srgbClr val="FFFF00"/>
                </a:solidFill>
                <a:latin typeface="Comic Sans MS"/>
                <a:cs typeface="Comic Sans MS"/>
              </a:rPr>
              <a:t>→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e</a:t>
            </a:r>
            <a:r>
              <a:rPr lang="en-US" sz="3000" b="1" baseline="30000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-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ea typeface="Wingdings"/>
                <a:cs typeface="Comic Sans MS"/>
                <a:sym typeface="Wingdings"/>
              </a:rPr>
              <a:t>N </a:t>
            </a:r>
            <a:r>
              <a:rPr lang="en-US" sz="3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07504" y="706438"/>
            <a:ext cx="4771571" cy="545886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Si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rallentano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i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muoni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in un mezzo</a:t>
            </a:r>
          </a:p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I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muoni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rapidamente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(10</a:t>
            </a:r>
            <a:r>
              <a:rPr lang="en-US" sz="1800" b="1" baseline="30000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-16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s)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orbitano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fino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a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cadere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in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stato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1S</a:t>
            </a:r>
            <a:endParaRPr lang="en-US" sz="1800" b="1" dirty="0">
              <a:solidFill>
                <a:srgbClr val="FFFF00"/>
              </a:solidFill>
              <a:latin typeface="Comic Sans MS"/>
              <a:cs typeface="Comic Sans MS"/>
              <a:sym typeface="Wingdings" charset="0"/>
            </a:endParaRPr>
          </a:p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La </a:t>
            </a:r>
            <a:r>
              <a:rPr lang="en-US" sz="1800" b="1" dirty="0" err="1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loro</a:t>
            </a: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vita media </a:t>
            </a:r>
            <a:r>
              <a:rPr lang="en-US" sz="1800" b="1" dirty="0" err="1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dipende</a:t>
            </a: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dal </a:t>
            </a:r>
            <a:r>
              <a:rPr lang="en-US" sz="1800" b="1" dirty="0" err="1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nucleo</a:t>
            </a:r>
            <a:endParaRPr lang="en-US" sz="1800" b="1" dirty="0">
              <a:solidFill>
                <a:srgbClr val="FFFF00"/>
              </a:solidFill>
              <a:latin typeface="Comic Sans MS"/>
              <a:cs typeface="Comic Sans MS"/>
              <a:sym typeface="Wingdings" charset="0"/>
            </a:endParaRPr>
          </a:p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Probabilmente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accadono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due </a:t>
            </a:r>
            <a:r>
              <a:rPr lang="en-US" sz="1800" b="1" dirty="0" err="1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cose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:</a:t>
            </a: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-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il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muone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è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catturato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dal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nucleo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:</a:t>
            </a: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	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  </a:t>
            </a:r>
            <a:r>
              <a:rPr lang="en-US" sz="1800" b="1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baseline="300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="1" baseline="-250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A,Z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→</a:t>
            </a:r>
            <a:r>
              <a:rPr lang="en-US" sz="1800" b="1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</a:t>
            </a:r>
            <a:r>
              <a:rPr lang="en-US" sz="1800" b="1" baseline="-250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="1" baseline="-25000" dirty="0" smtClean="0">
                <a:solidFill>
                  <a:srgbClr val="FF0000"/>
                </a:solidFill>
                <a:latin typeface="Comic Sans MS"/>
                <a:cs typeface="Comic Sans MS"/>
                <a:sym typeface="Wingdings" charset="0"/>
              </a:rPr>
              <a:t>A,Z-1</a:t>
            </a: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  <a:sym typeface="Wingdings" charset="0"/>
              </a:rPr>
              <a:t> - 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il</a:t>
            </a:r>
            <a:r>
              <a:rPr lang="en-US" sz="1800" b="1" dirty="0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muone</a:t>
            </a:r>
            <a:r>
              <a:rPr lang="en-US" sz="1800" b="1" dirty="0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 decade in 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orbita</a:t>
            </a:r>
            <a:r>
              <a:rPr lang="en-US" sz="1800" b="1" dirty="0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: </a:t>
            </a: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 	  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baseline="30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A,Z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→e</a:t>
            </a:r>
            <a:r>
              <a:rPr lang="en-US" sz="1800" b="1" baseline="30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ν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="1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="1" baseline="-25000" dirty="0" err="1" smtClean="0">
                <a:solidFill>
                  <a:srgbClr val="3366FF"/>
                </a:solidFill>
                <a:latin typeface="Comic Sans MS"/>
                <a:cs typeface="Comic Sans MS"/>
                <a:sym typeface="Wingdings" charset="0"/>
              </a:rPr>
              <a:t>A,Z</a:t>
            </a:r>
            <a:endParaRPr lang="en-US" sz="1800" b="1" dirty="0" smtClean="0">
              <a:solidFill>
                <a:srgbClr val="3366FF"/>
              </a:solidFill>
              <a:latin typeface="Comic Sans MS"/>
              <a:cs typeface="Comic Sans MS"/>
              <a:sym typeface="Wingdings" charset="0"/>
            </a:endParaRPr>
          </a:p>
          <a:p>
            <a:pPr marL="120650" indent="-120650" eaLnBrk="1" hangingPunct="1">
              <a:spcBef>
                <a:spcPct val="35000"/>
              </a:spcBef>
              <a:defRPr/>
            </a:pP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In </a:t>
            </a:r>
            <a:r>
              <a:rPr lang="en-US" sz="1800" b="1" dirty="0" err="1" smtClean="0">
                <a:solidFill>
                  <a:srgbClr val="66FF66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baseline="30000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N→e</a:t>
            </a:r>
            <a:r>
              <a:rPr lang="en-US" sz="1800" b="1" baseline="30000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-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N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il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muone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interagisce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coerentemente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col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nucleo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lasciandolo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nello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stato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fondamentale</a:t>
            </a:r>
            <a:endParaRPr lang="en-US" sz="1800" b="1" dirty="0" smtClean="0">
              <a:solidFill>
                <a:srgbClr val="66FF66"/>
              </a:solidFill>
              <a:latin typeface="Comic Sans MS"/>
              <a:cs typeface="Comic Sans MS"/>
              <a:sym typeface="Wingdings" charset="0"/>
            </a:endParaRP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La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segnatura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è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un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singolo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elettrone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isolato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di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energia</a:t>
            </a:r>
            <a:endParaRPr lang="en-US" sz="1800" b="1" dirty="0" smtClean="0">
              <a:solidFill>
                <a:srgbClr val="66FF66"/>
              </a:solidFill>
              <a:latin typeface="Comic Sans MS"/>
              <a:cs typeface="Comic Sans MS"/>
              <a:sym typeface="Wingdings" charset="0"/>
            </a:endParaRPr>
          </a:p>
          <a:p>
            <a:pPr marL="234950" lvl="1" indent="0" eaLnBrk="1" hangingPunct="1">
              <a:spcBef>
                <a:spcPct val="35000"/>
              </a:spcBef>
              <a:buNone/>
              <a:defRPr/>
            </a:pP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="1" baseline="-25000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=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m</a:t>
            </a:r>
            <a:r>
              <a:rPr lang="en-US" sz="1800" b="1" baseline="-25000" dirty="0" err="1" smtClean="0">
                <a:solidFill>
                  <a:srgbClr val="66FF66"/>
                </a:solidFill>
                <a:latin typeface="Lucida Grande"/>
                <a:ea typeface="Lucida Grande"/>
                <a:cs typeface="Lucida Grande"/>
                <a:sym typeface="Wingdings" charset="0"/>
              </a:rPr>
              <a:t>μ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– E</a:t>
            </a:r>
            <a:r>
              <a:rPr lang="en-US" sz="1800" b="1" baseline="-25000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NR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- </a:t>
            </a:r>
            <a:r>
              <a:rPr lang="en-US" sz="1800" b="1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E</a:t>
            </a:r>
            <a:r>
              <a:rPr lang="en-US" sz="1800" b="1" baseline="-25000" dirty="0" err="1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b</a:t>
            </a:r>
            <a:r>
              <a:rPr lang="en-US" sz="1800" b="1" dirty="0" smtClean="0">
                <a:solidFill>
                  <a:srgbClr val="66FF66"/>
                </a:solidFill>
                <a:latin typeface="Comic Sans MS"/>
                <a:cs typeface="Comic Sans MS"/>
                <a:sym typeface="Wingdings" charset="0"/>
              </a:rPr>
              <a:t> ~ 104.97 MeV (Al)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45142" y="3765370"/>
            <a:ext cx="3538381" cy="2194857"/>
            <a:chOff x="5256099" y="706438"/>
            <a:chExt cx="3538381" cy="2194857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5815013" y="706438"/>
              <a:ext cx="14271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sz="1800">
                <a:latin typeface="Comic Sans MS"/>
                <a:cs typeface="Comic Sans MS"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5259119" y="805795"/>
              <a:ext cx="3535361" cy="2095500"/>
            </a:xfrm>
            <a:prstGeom prst="rect">
              <a:avLst/>
            </a:prstGeom>
            <a:solidFill>
              <a:srgbClr val="66FF66"/>
            </a:solidFill>
            <a:ln w="38100">
              <a:noFill/>
              <a:miter lim="800000"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/>
                <a:cs typeface="Comic Sans MS"/>
              </a:endParaRPr>
            </a:p>
          </p:txBody>
        </p:sp>
        <p:graphicFrame>
          <p:nvGraphicFramePr>
            <p:cNvPr id="18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870554"/>
                </p:ext>
              </p:extLst>
            </p:nvPr>
          </p:nvGraphicFramePr>
          <p:xfrm>
            <a:off x="5489306" y="805795"/>
            <a:ext cx="2970211" cy="1035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70" name="Equation" r:id="rId3" imgW="1384300" imgH="482600" progId="Equation.3">
                    <p:embed/>
                  </p:oleObj>
                </mc:Choice>
                <mc:Fallback>
                  <p:oleObj name="Equation" r:id="rId3" imgW="13843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alphaModFix amt="5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9306" y="805795"/>
                          <a:ext cx="2970211" cy="1035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>
                                  <a:alpha val="50195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FF0000"/>
                              </a:solidFill>
                              <a:miter lim="800000"/>
                              <a:headEnd type="none" w="lg" len="lg"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5256099" y="1974195"/>
              <a:ext cx="3527424" cy="708025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Si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misura</a:t>
              </a:r>
              <a:r>
                <a:rPr lang="en-US" sz="20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il</a:t>
              </a:r>
              <a:r>
                <a:rPr lang="en-US" sz="20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rapporto</a:t>
              </a:r>
              <a:r>
                <a:rPr lang="en-US" sz="20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fra</a:t>
              </a:r>
              <a:r>
                <a:rPr lang="en-US" sz="20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la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conversione</a:t>
              </a:r>
              <a:r>
                <a:rPr lang="en-US" sz="20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e la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cattura</a:t>
              </a:r>
              <a:endParaRPr lang="en-US" sz="20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583449" y="6416959"/>
            <a:ext cx="323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</a:rPr>
              <a:t>11</a:t>
            </a:r>
            <a:endParaRPr lang="en-US" sz="1200" dirty="0">
              <a:latin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054" y="6413024"/>
            <a:ext cx="5738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</a:rPr>
              <a:t>F. Grancagnolo                                          </a:t>
            </a:r>
            <a:r>
              <a:rPr lang="en-US" sz="1400" dirty="0" err="1" smtClean="0">
                <a:latin typeface="Comic Sans MS"/>
              </a:rPr>
              <a:t>CdS</a:t>
            </a:r>
            <a:r>
              <a:rPr lang="en-US" sz="1400" dirty="0" smtClean="0">
                <a:latin typeface="Comic Sans MS"/>
              </a:rPr>
              <a:t> – Lecce 6 </a:t>
            </a:r>
            <a:r>
              <a:rPr lang="en-US" sz="1400" dirty="0" err="1" smtClean="0">
                <a:latin typeface="Comic Sans MS"/>
              </a:rPr>
              <a:t>luglio</a:t>
            </a:r>
            <a:r>
              <a:rPr lang="en-US" sz="1400" dirty="0" smtClean="0">
                <a:latin typeface="Comic Sans MS"/>
              </a:rPr>
              <a:t> 2011   </a:t>
            </a:r>
            <a:endParaRPr lang="en-US" sz="1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856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2842</TotalTime>
  <Words>2824</Words>
  <Application>Microsoft Macintosh PowerPoint</Application>
  <PresentationFormat>On-screen Show (4:3)</PresentationFormat>
  <Paragraphs>715</Paragraphs>
  <Slides>55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 Black </vt:lpstr>
      <vt:lpstr>Equation</vt:lpstr>
      <vt:lpstr>Document</vt:lpstr>
      <vt:lpstr>PowerPoint Presentation</vt:lpstr>
      <vt:lpstr>OUTLINE</vt:lpstr>
      <vt:lpstr>PowerPoint Presentation</vt:lpstr>
      <vt:lpstr>PowerPoint Presentation</vt:lpstr>
      <vt:lpstr>PowerPoint Presentation</vt:lpstr>
      <vt:lpstr>Che sensibilità sperimentale occorre?</vt:lpstr>
      <vt:lpstr>Come si effettua la ricerca di μ-N → e-N ?</vt:lpstr>
      <vt:lpstr>Come si effettua la ricerca di μ-N → e-N ?</vt:lpstr>
      <vt:lpstr>Come si effettua la ricerca di μ-N → e-N ?</vt:lpstr>
      <vt:lpstr>Quali sono i fondi di μ-N → e-N ?</vt:lpstr>
      <vt:lpstr>Quali sono i fondi di μ-N → e-N ?</vt:lpstr>
      <vt:lpstr>Lo spettrometro di Mu2e</vt:lpstr>
      <vt:lpstr>Come isolare il segnale</vt:lpstr>
      <vt:lpstr>La sensibilità di Mu2e</vt:lpstr>
      <vt:lpstr>Attività svolta nell’ultimo anno</vt:lpstr>
      <vt:lpstr>Struttura meccanica</vt:lpstr>
      <vt:lpstr>La Gabbia dei fili</vt:lpstr>
      <vt:lpstr>La Gabbia dei fili</vt:lpstr>
      <vt:lpstr>La Gabbia dei fili</vt:lpstr>
      <vt:lpstr>La Gabbia dei fili: esempio</vt:lpstr>
      <vt:lpstr>Il contenitore del gas</vt:lpstr>
      <vt:lpstr>Il contenitore del gas</vt:lpstr>
      <vt:lpstr>Il contenitore del gas</vt:lpstr>
      <vt:lpstr>Il contenitore del gas</vt:lpstr>
      <vt:lpstr>Meccanica - Acknowledgments</vt:lpstr>
      <vt:lpstr>Studi di efficienza</vt:lpstr>
      <vt:lpstr>Studi di efficienza</vt:lpstr>
      <vt:lpstr>Studi di risoluzione</vt:lpstr>
      <vt:lpstr>Studi di risoluzione in momento</vt:lpstr>
      <vt:lpstr>Studi di background</vt:lpstr>
      <vt:lpstr>Studi di background</vt:lpstr>
      <vt:lpstr>Studi di background</vt:lpstr>
      <vt:lpstr>Studi di track finding</vt:lpstr>
      <vt:lpstr>Software - Acknowledgments</vt:lpstr>
      <vt:lpstr>Studi di laboratorio: drift a low p</vt:lpstr>
      <vt:lpstr>Studi di drift a bassa pressione</vt:lpstr>
      <vt:lpstr>Drift a bassa pressione: efficienza</vt:lpstr>
      <vt:lpstr>Drift a bassa pressione: pulse height</vt:lpstr>
      <vt:lpstr>Drift a bassa pressione: Q amplificazione</vt:lpstr>
      <vt:lpstr>Drift a bassa pressione: guadagno</vt:lpstr>
      <vt:lpstr>Generatore/Rivelatore di Raggi-X</vt:lpstr>
      <vt:lpstr>Tri-tubo</vt:lpstr>
      <vt:lpstr>Laboratorio - Acknowledgments</vt:lpstr>
      <vt:lpstr>Prototipo</vt:lpstr>
      <vt:lpstr>Sistema di filatura</vt:lpstr>
      <vt:lpstr>Caratterizzazione fili</vt:lpstr>
      <vt:lpstr>Caratterizzazione fili</vt:lpstr>
      <vt:lpstr>Caratterizzazione fili</vt:lpstr>
      <vt:lpstr>Prototipo - Acknowledgments</vt:lpstr>
      <vt:lpstr>Beam test in campo magnetico</vt:lpstr>
      <vt:lpstr>Beam test in campo magnetico</vt:lpstr>
      <vt:lpstr>Attività prevista nel 2012</vt:lpstr>
      <vt:lpstr>Attività prevista nel 2012</vt:lpstr>
      <vt:lpstr>Anagrafica pMu2e</vt:lpstr>
      <vt:lpstr>Richieste finanziarie pMu2e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Franco Grancagnolo</dc:creator>
  <cp:lastModifiedBy>Franco Grancagnolo</cp:lastModifiedBy>
  <cp:revision>112</cp:revision>
  <dcterms:created xsi:type="dcterms:W3CDTF">2011-06-22T13:00:06Z</dcterms:created>
  <dcterms:modified xsi:type="dcterms:W3CDTF">2011-07-06T07:30:39Z</dcterms:modified>
</cp:coreProperties>
</file>