
<file path=[Content_Types].xml><?xml version="1.0" encoding="utf-8"?>
<Types xmlns="http://schemas.openxmlformats.org/package/2006/content-types">
  <Default Extension="tiff" ContentType="image/tiff"/>
  <Default Extension="rels" ContentType="application/vnd.openxmlformats-package.relationships+xml"/>
  <Default Extension="xml" ContentType="application/xml"/>
  <Default Extension="jpeg" ContentType="image/jpeg"/>
  <Default Extension="gif" ContentType="image/gif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6" r:id="rId4"/>
    <p:sldId id="317" r:id="rId5"/>
    <p:sldId id="312" r:id="rId6"/>
    <p:sldId id="314" r:id="rId7"/>
    <p:sldId id="315" r:id="rId8"/>
    <p:sldId id="318" r:id="rId9"/>
    <p:sldId id="319" r:id="rId10"/>
    <p:sldId id="321" r:id="rId11"/>
    <p:sldId id="320" r:id="rId12"/>
    <p:sldId id="309" r:id="rId13"/>
    <p:sldId id="31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FCF"/>
    <a:srgbClr val="66FFCC"/>
    <a:srgbClr val="FF00FF"/>
    <a:srgbClr val="8000FF"/>
    <a:srgbClr val="FF0080"/>
    <a:srgbClr val="00FF00"/>
    <a:srgbClr val="66FF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073" autoAdjust="0"/>
    <p:restoredTop sz="94660"/>
  </p:normalViewPr>
  <p:slideViewPr>
    <p:cSldViewPr snapToGrid="0" snapToObjects="1">
      <p:cViewPr>
        <p:scale>
          <a:sx n="135" d="100"/>
          <a:sy n="135" d="100"/>
        </p:scale>
        <p:origin x="-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05/07/11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4" Type="http://schemas.openxmlformats.org/officeDocument/2006/relationships/image" Target="../media/image9.gif"/><Relationship Id="rId5" Type="http://schemas.openxmlformats.org/officeDocument/2006/relationships/image" Target="../media/image10.gif"/><Relationship Id="rId7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9" Type="http://schemas.openxmlformats.org/officeDocument/2006/relationships/image" Target="../media/image14.gif"/><Relationship Id="rId3" Type="http://schemas.openxmlformats.org/officeDocument/2006/relationships/image" Target="../media/image8.gif"/><Relationship Id="rId6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20"/>
            <a:ext cx="9144000" cy="66416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158" y="6404080"/>
            <a:ext cx="5929793" cy="2951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54" y="6413024"/>
            <a:ext cx="573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</a:rPr>
              <a:t>F. Grancagnolo                                          </a:t>
            </a:r>
            <a:r>
              <a:rPr lang="en-US" sz="1400" dirty="0" err="1" smtClean="0">
                <a:latin typeface="Comic Sans MS"/>
              </a:rPr>
              <a:t>CdS</a:t>
            </a:r>
            <a:r>
              <a:rPr lang="en-US" sz="1400" dirty="0" smtClean="0">
                <a:latin typeface="Comic Sans MS"/>
              </a:rPr>
              <a:t> – Lecce 6 </a:t>
            </a:r>
            <a:r>
              <a:rPr lang="en-US" sz="1400" dirty="0" err="1" smtClean="0">
                <a:latin typeface="Comic Sans MS"/>
              </a:rPr>
              <a:t>luglio</a:t>
            </a:r>
            <a:r>
              <a:rPr lang="en-US" sz="1400" dirty="0" smtClean="0">
                <a:latin typeface="Comic Sans MS"/>
              </a:rPr>
              <a:t> 2011   </a:t>
            </a:r>
            <a:endParaRPr lang="en-US" sz="1400" dirty="0"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419" y="2173117"/>
            <a:ext cx="5857268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SuperB</a:t>
            </a:r>
            <a:r>
              <a:rPr lang="en-US" sz="6600" dirty="0" smtClean="0">
                <a:solidFill>
                  <a:srgbClr val="FFFF00"/>
                </a:solidFill>
                <a:latin typeface="Comic Sans MS"/>
                <a:cs typeface="Comic Sans MS"/>
              </a:rPr>
              <a:t> - 2012</a:t>
            </a:r>
            <a:endParaRPr lang="en-US" sz="66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5185" y="146320"/>
            <a:ext cx="4129852" cy="2097858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857" y="34431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54" y="6420871"/>
            <a:ext cx="573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</a:rPr>
              <a:t>F. Grancagnolo                                          </a:t>
            </a:r>
            <a:r>
              <a:rPr lang="en-US" sz="1400" dirty="0" err="1" smtClean="0">
                <a:latin typeface="Comic Sans MS"/>
              </a:rPr>
              <a:t>CdS</a:t>
            </a:r>
            <a:r>
              <a:rPr lang="en-US" sz="1400" dirty="0" smtClean="0">
                <a:latin typeface="Comic Sans MS"/>
              </a:rPr>
              <a:t> – Lecce 6 </a:t>
            </a:r>
            <a:r>
              <a:rPr lang="en-US" sz="1400" dirty="0" err="1" smtClean="0">
                <a:latin typeface="Comic Sans MS"/>
              </a:rPr>
              <a:t>luglio</a:t>
            </a:r>
            <a:r>
              <a:rPr lang="en-US" sz="1400" dirty="0" smtClean="0">
                <a:latin typeface="Comic Sans MS"/>
              </a:rPr>
              <a:t> 2011   </a:t>
            </a:r>
            <a:endParaRPr lang="en-US" sz="14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3449" y="6416959"/>
            <a:ext cx="347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</a:rPr>
              <a:t>10</a:t>
            </a:r>
            <a:endParaRPr lang="en-US" sz="1200" dirty="0">
              <a:latin typeface="Comic Sans MS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05794"/>
            <a:ext cx="8915400" cy="593725"/>
          </a:xfrm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Attività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prevista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nel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111" y="987788"/>
            <a:ext cx="8560855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L’attività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sull’elettronica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di Cluster Counting/Timing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si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trasferisce</a:t>
            </a:r>
            <a:endParaRPr lang="en-US" dirty="0" smtClean="0">
              <a:solidFill>
                <a:srgbClr val="FFFF99"/>
              </a:solidFill>
              <a:latin typeface="Comic Sans MS"/>
              <a:cs typeface="Comic Sans MS"/>
            </a:endParaRPr>
          </a:p>
          <a:p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d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al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Gruppo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V –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esperimento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FF00"/>
                </a:solidFill>
                <a:latin typeface="Comic Sans MS"/>
                <a:cs typeface="Comic Sans MS"/>
              </a:rPr>
              <a:t>CLUTIM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,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che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viene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chiuso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per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il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2012.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L’attività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si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propone di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estendere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questo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filone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ricerca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al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trattamento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dati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generati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da un </a:t>
            </a:r>
            <a:r>
              <a:rPr lang="en-US" dirty="0">
                <a:solidFill>
                  <a:srgbClr val="00FF00"/>
                </a:solidFill>
                <a:latin typeface="Comic Sans MS"/>
                <a:cs typeface="Comic Sans MS"/>
              </a:rPr>
              <a:t>flash-ADC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,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progettando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e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realizzando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una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scheda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in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grado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acquisire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le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informazioni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derivanti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dalla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digitizazione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segnali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e di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effettuare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un primo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trattamento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, in tempo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reale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, 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per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estrarre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sole le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informazioni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rilevanti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quali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numero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e tempo di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arrivo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singoli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cluster.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L’algoritmo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veloce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conteggio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ed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identificazione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cluster,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atto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a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ridurre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il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data rate 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in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uscita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dal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sistema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,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sarà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implementato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su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una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FF00"/>
                </a:solidFill>
                <a:latin typeface="Comic Sans MS"/>
                <a:cs typeface="Comic Sans MS"/>
              </a:rPr>
              <a:t>FPGA Xilinx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della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famiglia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FF00"/>
                </a:solidFill>
                <a:latin typeface="Comic Sans MS"/>
                <a:cs typeface="Comic Sans MS"/>
              </a:rPr>
              <a:t>Virtex-</a:t>
            </a:r>
            <a:r>
              <a:rPr lang="en-US" dirty="0" smtClean="0">
                <a:solidFill>
                  <a:srgbClr val="00FF00"/>
                </a:solidFill>
                <a:latin typeface="Comic Sans MS"/>
                <a:cs typeface="Comic Sans MS"/>
              </a:rPr>
              <a:t>6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.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L'algoritmo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lavora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su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una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pipe-line. Ad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ogni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ciclo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di clock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segnali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digitalizzati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in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uscita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dal flash-ADC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vengono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memorizzati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in un buffer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atto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a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contenere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una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sequenza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temporale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di bit solo per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il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tempo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necessario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ad </a:t>
            </a:r>
            <a:r>
              <a:rPr lang="en-US" dirty="0" err="1">
                <a:solidFill>
                  <a:srgbClr val="FFFF99"/>
                </a:solidFill>
                <a:latin typeface="Comic Sans MS"/>
                <a:cs typeface="Comic Sans MS"/>
              </a:rPr>
              <a:t>identificare</a:t>
            </a:r>
            <a:r>
              <a:rPr lang="en-US" dirty="0">
                <a:solidFill>
                  <a:srgbClr val="FFFF99"/>
                </a:solidFill>
                <a:latin typeface="Comic Sans MS"/>
                <a:cs typeface="Comic Sans MS"/>
              </a:rPr>
              <a:t> un </a:t>
            </a:r>
            <a:r>
              <a:rPr lang="en-US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picco</a:t>
            </a:r>
            <a:r>
              <a:rPr lang="en-US" dirty="0" smtClean="0">
                <a:solidFill>
                  <a:srgbClr val="FFFF99"/>
                </a:solidFill>
                <a:latin typeface="Comic Sans MS"/>
                <a:cs typeface="Comic Sans MS"/>
              </a:rPr>
              <a:t>.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>
                <a:solidFill>
                  <a:srgbClr val="00FF00"/>
                </a:solidFill>
                <a:latin typeface="Comic Sans MS"/>
                <a:cs typeface="Comic Sans MS"/>
              </a:rPr>
              <a:t>Il goal </a:t>
            </a:r>
            <a:r>
              <a:rPr lang="en-US" dirty="0" err="1">
                <a:solidFill>
                  <a:srgbClr val="00FF00"/>
                </a:solidFill>
                <a:latin typeface="Comic Sans MS"/>
                <a:cs typeface="Comic Sans MS"/>
              </a:rPr>
              <a:t>è</a:t>
            </a:r>
            <a:r>
              <a:rPr lang="en-US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Comic Sans MS"/>
                <a:cs typeface="Comic Sans MS"/>
              </a:rPr>
              <a:t>quello</a:t>
            </a:r>
            <a:r>
              <a:rPr lang="en-US" dirty="0">
                <a:solidFill>
                  <a:srgbClr val="00FF00"/>
                </a:solidFill>
                <a:latin typeface="Comic Sans MS"/>
                <a:cs typeface="Comic Sans MS"/>
              </a:rPr>
              <a:t> di </a:t>
            </a:r>
            <a:r>
              <a:rPr lang="en-US" dirty="0" err="1">
                <a:solidFill>
                  <a:srgbClr val="00FF00"/>
                </a:solidFill>
                <a:latin typeface="Comic Sans MS"/>
                <a:cs typeface="Comic Sans MS"/>
              </a:rPr>
              <a:t>sviluppare</a:t>
            </a:r>
            <a:r>
              <a:rPr lang="en-US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Comic Sans MS"/>
                <a:cs typeface="Comic Sans MS"/>
              </a:rPr>
              <a:t>una</a:t>
            </a:r>
            <a:r>
              <a:rPr lang="en-US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Comic Sans MS"/>
                <a:cs typeface="Comic Sans MS"/>
              </a:rPr>
              <a:t>scheda</a:t>
            </a:r>
            <a:r>
              <a:rPr lang="en-US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Comic Sans MS"/>
                <a:cs typeface="Comic Sans MS"/>
              </a:rPr>
              <a:t>su</a:t>
            </a:r>
            <a:r>
              <a:rPr lang="en-US" dirty="0">
                <a:solidFill>
                  <a:srgbClr val="00FF00"/>
                </a:solidFill>
                <a:latin typeface="Comic Sans MS"/>
                <a:cs typeface="Comic Sans MS"/>
              </a:rPr>
              <a:t> bus VME </a:t>
            </a:r>
            <a:r>
              <a:rPr lang="en-US" dirty="0" err="1">
                <a:solidFill>
                  <a:srgbClr val="00FF00"/>
                </a:solidFill>
                <a:latin typeface="Comic Sans MS"/>
                <a:cs typeface="Comic Sans MS"/>
              </a:rPr>
              <a:t>che</a:t>
            </a:r>
            <a:r>
              <a:rPr lang="en-US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Comic Sans MS"/>
                <a:cs typeface="Comic Sans MS"/>
              </a:rPr>
              <a:t>si</a:t>
            </a:r>
            <a:r>
              <a:rPr lang="en-US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00FF00"/>
                </a:solidFill>
                <a:latin typeface="Comic Sans MS"/>
                <a:cs typeface="Comic Sans MS"/>
              </a:rPr>
              <a:t>possa</a:t>
            </a:r>
            <a:r>
              <a:rPr lang="en-US" dirty="0" smtClean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00FF00"/>
                </a:solidFill>
                <a:latin typeface="Comic Sans MS"/>
                <a:cs typeface="Comic Sans MS"/>
              </a:rPr>
              <a:t>interfacciare</a:t>
            </a:r>
            <a:r>
              <a:rPr lang="en-US" dirty="0" smtClean="0">
                <a:solidFill>
                  <a:srgbClr val="00FF00"/>
                </a:solidFill>
                <a:latin typeface="Comic Sans MS"/>
                <a:cs typeface="Comic Sans MS"/>
              </a:rPr>
              <a:t> con </a:t>
            </a:r>
            <a:r>
              <a:rPr lang="en-US" dirty="0" err="1" smtClean="0">
                <a:solidFill>
                  <a:srgbClr val="00FF00"/>
                </a:solidFill>
                <a:latin typeface="Comic Sans MS"/>
                <a:cs typeface="Comic Sans MS"/>
              </a:rPr>
              <a:t>almeno</a:t>
            </a:r>
            <a:r>
              <a:rPr lang="en-US" dirty="0" smtClean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FF00"/>
                </a:solidFill>
                <a:latin typeface="Comic Sans MS"/>
                <a:cs typeface="Comic Sans MS"/>
              </a:rPr>
              <a:t>4 chip</a:t>
            </a:r>
            <a:r>
              <a:rPr lang="en-US" dirty="0" smtClean="0">
                <a:solidFill>
                  <a:srgbClr val="00FF00"/>
                </a:solidFill>
                <a:latin typeface="Comic Sans MS"/>
                <a:cs typeface="Comic Sans MS"/>
              </a:rPr>
              <a:t>.</a:t>
            </a:r>
            <a:endParaRPr lang="en-US" dirty="0">
              <a:solidFill>
                <a:srgbClr val="00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4378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54" y="6420871"/>
            <a:ext cx="573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</a:rPr>
              <a:t>F. Grancagnolo                                          </a:t>
            </a:r>
            <a:r>
              <a:rPr lang="en-US" sz="1400" dirty="0" err="1" smtClean="0">
                <a:latin typeface="Comic Sans MS"/>
              </a:rPr>
              <a:t>CdS</a:t>
            </a:r>
            <a:r>
              <a:rPr lang="en-US" sz="1400" dirty="0" smtClean="0">
                <a:latin typeface="Comic Sans MS"/>
              </a:rPr>
              <a:t> – Lecce 6 </a:t>
            </a:r>
            <a:r>
              <a:rPr lang="en-US" sz="1400" dirty="0" err="1" smtClean="0">
                <a:latin typeface="Comic Sans MS"/>
              </a:rPr>
              <a:t>luglio</a:t>
            </a:r>
            <a:r>
              <a:rPr lang="en-US" sz="1400" dirty="0" smtClean="0">
                <a:latin typeface="Comic Sans MS"/>
              </a:rPr>
              <a:t> 2011   </a:t>
            </a:r>
            <a:endParaRPr lang="en-US" sz="14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3449" y="6416959"/>
            <a:ext cx="323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</a:rPr>
              <a:t>11</a:t>
            </a:r>
            <a:endParaRPr lang="en-US" sz="1200" dirty="0">
              <a:latin typeface="Comic Sans MS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05794"/>
            <a:ext cx="8915400" cy="593725"/>
          </a:xfrm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Attività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prevista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nel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2012</a:t>
            </a:r>
          </a:p>
        </p:txBody>
      </p:sp>
      <p:pic>
        <p:nvPicPr>
          <p:cNvPr id="29" name="Picture 10" descr="ml605_rev_d_new_no_c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60" t="3443" r="3046" b="13926"/>
          <a:stretch>
            <a:fillRect/>
          </a:stretch>
        </p:blipFill>
        <p:spPr bwMode="auto">
          <a:xfrm rot="5400000">
            <a:off x="5114411" y="2579437"/>
            <a:ext cx="4879474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6045204" y="1028700"/>
            <a:ext cx="304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ct val="20000"/>
              </a:spcBef>
            </a:pPr>
            <a:r>
              <a:rPr lang="it-IT" b="1" dirty="0" smtClean="0"/>
              <a:t>ML605 Evaluation Kit</a:t>
            </a:r>
            <a:endParaRPr lang="en-US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733778" y="1375881"/>
            <a:ext cx="5463826" cy="2095500"/>
            <a:chOff x="330204" y="2209800"/>
            <a:chExt cx="5867400" cy="2362200"/>
          </a:xfrm>
        </p:grpSpPr>
        <p:pic>
          <p:nvPicPr>
            <p:cNvPr id="31" name="Picture 30" descr="FMC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1477" y="2476500"/>
              <a:ext cx="1302527" cy="838200"/>
            </a:xfrm>
            <a:prstGeom prst="rect">
              <a:avLst/>
            </a:prstGeom>
          </p:spPr>
        </p:pic>
        <p:pic>
          <p:nvPicPr>
            <p:cNvPr id="32" name="Picture 31" descr="con_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204" y="3048000"/>
              <a:ext cx="1486487" cy="962025"/>
            </a:xfrm>
            <a:prstGeom prst="rect">
              <a:avLst/>
            </a:prstGeom>
          </p:spPr>
        </p:pic>
        <p:pic>
          <p:nvPicPr>
            <p:cNvPr id="33" name="Picture 32" descr="Virtex6chip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1704" y="2209800"/>
              <a:ext cx="1333500" cy="1333500"/>
            </a:xfrm>
            <a:prstGeom prst="rect">
              <a:avLst/>
            </a:prstGeom>
          </p:spPr>
        </p:pic>
        <p:sp>
          <p:nvSpPr>
            <p:cNvPr id="34" name="Left-Right Arrow 33"/>
            <p:cNvSpPr/>
            <p:nvPr/>
          </p:nvSpPr>
          <p:spPr>
            <a:xfrm rot="19800000">
              <a:off x="1975660" y="2894415"/>
              <a:ext cx="533400" cy="266700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-Right Arrow 34"/>
            <p:cNvSpPr/>
            <p:nvPr/>
          </p:nvSpPr>
          <p:spPr>
            <a:xfrm>
              <a:off x="4140204" y="2743200"/>
              <a:ext cx="533400" cy="266700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BTH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6204" y="3657600"/>
              <a:ext cx="1524000" cy="914400"/>
            </a:xfrm>
            <a:prstGeom prst="rect">
              <a:avLst/>
            </a:prstGeom>
          </p:spPr>
        </p:pic>
        <p:pic>
          <p:nvPicPr>
            <p:cNvPr id="37" name="Picture 36" descr="ricond6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02204" y="3743493"/>
              <a:ext cx="1295400" cy="828507"/>
            </a:xfrm>
            <a:prstGeom prst="rect">
              <a:avLst/>
            </a:prstGeom>
          </p:spPr>
        </p:pic>
        <p:sp>
          <p:nvSpPr>
            <p:cNvPr id="38" name="Left-Right Arrow 37"/>
            <p:cNvSpPr/>
            <p:nvPr/>
          </p:nvSpPr>
          <p:spPr>
            <a:xfrm rot="1800000">
              <a:off x="1975660" y="3620685"/>
              <a:ext cx="533400" cy="266700"/>
            </a:xfrm>
            <a:prstGeom prst="left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9" name="Left-Right Arrow 38"/>
            <p:cNvSpPr/>
            <p:nvPr/>
          </p:nvSpPr>
          <p:spPr>
            <a:xfrm>
              <a:off x="4140204" y="3924300"/>
              <a:ext cx="533400" cy="266700"/>
            </a:xfrm>
            <a:prstGeom prst="left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5004" y="26640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ADC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0" y="1402068"/>
            <a:ext cx="2486576" cy="397128"/>
            <a:chOff x="0" y="2079372"/>
            <a:chExt cx="2486576" cy="397128"/>
          </a:xfrm>
        </p:grpSpPr>
        <p:pic>
          <p:nvPicPr>
            <p:cNvPr id="41" name="Picture 40" descr="maxim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79373"/>
              <a:ext cx="2486576" cy="397127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4027" y="2079372"/>
              <a:ext cx="527499" cy="397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0933" y="2113139"/>
              <a:ext cx="319112" cy="19332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1017613" y="3941710"/>
            <a:ext cx="3193145" cy="23441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Picture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97466" y="3941710"/>
            <a:ext cx="1313292" cy="234746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157548" y="4839202"/>
            <a:ext cx="1908044" cy="544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Esempio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di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scheda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VME a 4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canali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5356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54" y="6413024"/>
            <a:ext cx="573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</a:rPr>
              <a:t>F. Grancagnolo                                          </a:t>
            </a:r>
            <a:r>
              <a:rPr lang="en-US" sz="1400" dirty="0" err="1" smtClean="0">
                <a:latin typeface="Comic Sans MS"/>
              </a:rPr>
              <a:t>CdS</a:t>
            </a:r>
            <a:r>
              <a:rPr lang="en-US" sz="1400" dirty="0" smtClean="0">
                <a:latin typeface="Comic Sans MS"/>
              </a:rPr>
              <a:t> – Lecce 6 </a:t>
            </a:r>
            <a:r>
              <a:rPr lang="en-US" sz="1400" dirty="0" err="1" smtClean="0">
                <a:latin typeface="Comic Sans MS"/>
              </a:rPr>
              <a:t>luglio</a:t>
            </a:r>
            <a:r>
              <a:rPr lang="en-US" sz="1400" dirty="0" smtClean="0">
                <a:latin typeface="Comic Sans MS"/>
              </a:rPr>
              <a:t> 2011   </a:t>
            </a:r>
            <a:endParaRPr lang="en-US" sz="14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3449" y="6416959"/>
            <a:ext cx="347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</a:rPr>
              <a:t>12</a:t>
            </a:r>
            <a:endParaRPr lang="en-US" sz="1200" dirty="0">
              <a:latin typeface="Comic Sans MS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70758"/>
            <a:ext cx="8915400" cy="593725"/>
          </a:xfrm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Anagrafica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SuperB</a:t>
            </a:r>
            <a:endParaRPr lang="en-US" sz="4800" dirty="0" smtClean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67241"/>
              </p:ext>
            </p:extLst>
          </p:nvPr>
        </p:nvGraphicFramePr>
        <p:xfrm>
          <a:off x="611480" y="1208865"/>
          <a:ext cx="3508963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800"/>
                <a:gridCol w="1740200"/>
                <a:gridCol w="809037"/>
                <a:gridCol w="667926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FFFF"/>
                          </a:solidFill>
                          <a:latin typeface="Comic Sans MS"/>
                          <a:cs typeface="Comic Sans MS"/>
                        </a:rPr>
                        <a:t>FISICI</a:t>
                      </a:r>
                      <a:endParaRPr lang="en-US" sz="1600" dirty="0">
                        <a:solidFill>
                          <a:srgbClr val="00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omic Sans MS"/>
                        <a:cs typeface="Comic Sans MS"/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rgbClr val="00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F. Grancagnolo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D.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Ric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  <a:latin typeface="Comic Sans MS"/>
                          <a:cs typeface="Comic Sans MS"/>
                        </a:rPr>
                        <a:t> 50</a:t>
                      </a:r>
                      <a:endParaRPr lang="en-US" sz="1600" dirty="0">
                        <a:solidFill>
                          <a:srgbClr val="00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A.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Maffezzoli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P. O.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  <a:latin typeface="Comic Sans MS"/>
                          <a:cs typeface="Comic Sans MS"/>
                        </a:rPr>
                        <a:t> 20</a:t>
                      </a:r>
                      <a:endParaRPr lang="en-US" sz="1600" dirty="0">
                        <a:solidFill>
                          <a:srgbClr val="00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C.E.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Pagliarone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Ric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 U.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  <a:latin typeface="Comic Sans MS"/>
                          <a:cs typeface="Comic Sans MS"/>
                        </a:rPr>
                        <a:t> 30</a:t>
                      </a:r>
                      <a:endParaRPr lang="en-US" sz="1600" dirty="0">
                        <a:solidFill>
                          <a:srgbClr val="00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G.M.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Piacentino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P. A.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  <a:latin typeface="Comic Sans MS"/>
                          <a:cs typeface="Comic Sans MS"/>
                        </a:rPr>
                        <a:t> 30</a:t>
                      </a:r>
                      <a:endParaRPr lang="en-US" sz="1600" dirty="0">
                        <a:solidFill>
                          <a:srgbClr val="00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G.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Zavarise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P. O. 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  <a:latin typeface="Comic Sans MS"/>
                          <a:cs typeface="Comic Sans MS"/>
                        </a:rPr>
                        <a:t> 20</a:t>
                      </a:r>
                      <a:endParaRPr lang="en-US" sz="1600" dirty="0">
                        <a:solidFill>
                          <a:srgbClr val="00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FFFF"/>
                          </a:solidFill>
                          <a:latin typeface="Comic Sans MS"/>
                          <a:cs typeface="Comic Sans MS"/>
                        </a:rPr>
                        <a:t>TOTALE</a:t>
                      </a:r>
                      <a:endParaRPr lang="en-US" sz="1600" b="1" dirty="0">
                        <a:solidFill>
                          <a:srgbClr val="00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FF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FF00"/>
                          </a:solidFill>
                          <a:latin typeface="Comic Sans MS"/>
                          <a:cs typeface="Comic Sans MS"/>
                        </a:rPr>
                        <a:t>1.5</a:t>
                      </a:r>
                      <a:endParaRPr lang="en-US" sz="1600" b="1" dirty="0">
                        <a:solidFill>
                          <a:srgbClr val="00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692150"/>
              </p:ext>
            </p:extLst>
          </p:nvPr>
        </p:nvGraphicFramePr>
        <p:xfrm>
          <a:off x="610586" y="4021676"/>
          <a:ext cx="3509857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377"/>
                <a:gridCol w="1737730"/>
                <a:gridCol w="750664"/>
                <a:gridCol w="710086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FFFF"/>
                          </a:solidFill>
                          <a:latin typeface="Comic Sans MS"/>
                          <a:cs typeface="Comic Sans MS"/>
                        </a:rPr>
                        <a:t>TECNOLOGI</a:t>
                      </a:r>
                      <a:endParaRPr lang="en-US" sz="1600" dirty="0">
                        <a:solidFill>
                          <a:srgbClr val="00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omic Sans MS"/>
                        <a:cs typeface="Comic Sans MS"/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rgbClr val="00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P.Creti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P.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T.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  <a:latin typeface="Comic Sans MS"/>
                          <a:cs typeface="Comic Sans MS"/>
                        </a:rPr>
                        <a:t> 30</a:t>
                      </a:r>
                      <a:endParaRPr lang="en-US" sz="1600" dirty="0">
                        <a:solidFill>
                          <a:srgbClr val="00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A.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L’Erario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Bors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  <a:latin typeface="Comic Sans MS"/>
                          <a:cs typeface="Comic Sans MS"/>
                        </a:rPr>
                        <a:t>40</a:t>
                      </a:r>
                      <a:endParaRPr lang="en-US" sz="1600" dirty="0">
                        <a:solidFill>
                          <a:srgbClr val="00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S.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Rella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Bors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  <a:latin typeface="Comic Sans MS"/>
                          <a:cs typeface="Comic Sans MS"/>
                        </a:rPr>
                        <a:t> 100</a:t>
                      </a:r>
                      <a:endParaRPr lang="en-US" sz="1600" dirty="0">
                        <a:solidFill>
                          <a:srgbClr val="00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FFFF"/>
                          </a:solidFill>
                          <a:latin typeface="Comic Sans MS"/>
                          <a:cs typeface="Comic Sans MS"/>
                        </a:rPr>
                        <a:t>TOTALE</a:t>
                      </a:r>
                      <a:endParaRPr lang="en-US" sz="1600" b="1" dirty="0">
                        <a:solidFill>
                          <a:srgbClr val="00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FF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FF00"/>
                          </a:solidFill>
                          <a:latin typeface="Comic Sans MS"/>
                          <a:cs typeface="Comic Sans MS"/>
                        </a:rPr>
                        <a:t>1.7</a:t>
                      </a:r>
                      <a:endParaRPr lang="en-US" sz="1600" b="1" dirty="0">
                        <a:solidFill>
                          <a:srgbClr val="00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15394"/>
              </p:ext>
            </p:extLst>
          </p:nvPr>
        </p:nvGraphicFramePr>
        <p:xfrm>
          <a:off x="4328020" y="1208865"/>
          <a:ext cx="3301997" cy="2239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071"/>
                <a:gridCol w="1608667"/>
                <a:gridCol w="639704"/>
                <a:gridCol w="705555"/>
              </a:tblGrid>
              <a:tr h="384964">
                <a:tc>
                  <a:txBody>
                    <a:bodyPr/>
                    <a:lstStyle/>
                    <a:p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FFFF"/>
                          </a:solidFill>
                          <a:latin typeface="Comic Sans MS"/>
                          <a:cs typeface="Comic Sans MS"/>
                        </a:rPr>
                        <a:t>TECNICI</a:t>
                      </a:r>
                      <a:endParaRPr lang="en-US" sz="1600" dirty="0">
                        <a:solidFill>
                          <a:srgbClr val="00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omic Sans MS"/>
                        <a:cs typeface="Comic Sans MS"/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rgbClr val="00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A.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Corvaglia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dirty="0">
                        <a:solidFill>
                          <a:srgbClr val="00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G. Fiore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  <a:latin typeface="Comic Sans MS"/>
                          <a:cs typeface="Comic Sans MS"/>
                        </a:rPr>
                        <a:t>20 </a:t>
                      </a:r>
                      <a:endParaRPr lang="en-US" sz="1600" dirty="0">
                        <a:solidFill>
                          <a:srgbClr val="00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A.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Innocente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  <a:latin typeface="Comic Sans MS"/>
                          <a:cs typeface="Comic Sans MS"/>
                        </a:rPr>
                        <a:t>30 </a:t>
                      </a:r>
                      <a:endParaRPr lang="en-US" sz="1600" dirty="0">
                        <a:solidFill>
                          <a:srgbClr val="00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A.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Miccoli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dirty="0">
                        <a:solidFill>
                          <a:srgbClr val="00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FFFF"/>
                          </a:solidFill>
                          <a:latin typeface="Comic Sans MS"/>
                          <a:cs typeface="Comic Sans MS"/>
                        </a:rPr>
                        <a:t>TOTALE</a:t>
                      </a:r>
                      <a:endParaRPr lang="en-US" sz="1600" b="1" dirty="0">
                        <a:solidFill>
                          <a:srgbClr val="00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FF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FF00"/>
                          </a:solidFill>
                          <a:latin typeface="Comic Sans MS"/>
                          <a:cs typeface="Comic Sans MS"/>
                        </a:rPr>
                        <a:t>1.1</a:t>
                      </a:r>
                      <a:endParaRPr lang="en-US" sz="1600" b="1" dirty="0">
                        <a:solidFill>
                          <a:srgbClr val="00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68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54" y="6413024"/>
            <a:ext cx="573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</a:rPr>
              <a:t>F. Grancagnolo                                          </a:t>
            </a:r>
            <a:r>
              <a:rPr lang="en-US" sz="1400" dirty="0" err="1" smtClean="0">
                <a:latin typeface="Comic Sans MS"/>
              </a:rPr>
              <a:t>CdS</a:t>
            </a:r>
            <a:r>
              <a:rPr lang="en-US" sz="1400" dirty="0" smtClean="0">
                <a:latin typeface="Comic Sans MS"/>
              </a:rPr>
              <a:t> – Lecce 6 </a:t>
            </a:r>
            <a:r>
              <a:rPr lang="en-US" sz="1400" dirty="0" err="1" smtClean="0">
                <a:latin typeface="Comic Sans MS"/>
              </a:rPr>
              <a:t>luglio</a:t>
            </a:r>
            <a:r>
              <a:rPr lang="en-US" sz="1400" dirty="0" smtClean="0">
                <a:latin typeface="Comic Sans MS"/>
              </a:rPr>
              <a:t> 2011   </a:t>
            </a:r>
            <a:endParaRPr lang="en-US" sz="14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3449" y="6416959"/>
            <a:ext cx="347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</a:rPr>
              <a:t>13</a:t>
            </a:r>
            <a:endParaRPr lang="en-US" sz="1200" dirty="0">
              <a:latin typeface="Comic Sans MS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70758"/>
            <a:ext cx="8915400" cy="593725"/>
          </a:xfrm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Richieste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finanziarie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pMu2e</a:t>
            </a:r>
          </a:p>
        </p:txBody>
      </p:sp>
    </p:spTree>
    <p:extLst>
      <p:ext uri="{BB962C8B-B14F-4D97-AF65-F5344CB8AC3E}">
        <p14:creationId xmlns:p14="http://schemas.microsoft.com/office/powerpoint/2010/main" val="164456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54" y="6413024"/>
            <a:ext cx="573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</a:rPr>
              <a:t>F. Grancagnolo                                          </a:t>
            </a:r>
            <a:r>
              <a:rPr lang="en-US" sz="1400" dirty="0" err="1" smtClean="0">
                <a:latin typeface="Comic Sans MS"/>
              </a:rPr>
              <a:t>CdS</a:t>
            </a:r>
            <a:r>
              <a:rPr lang="en-US" sz="1400" dirty="0" smtClean="0">
                <a:latin typeface="Comic Sans MS"/>
              </a:rPr>
              <a:t> – Lecce 6 </a:t>
            </a:r>
            <a:r>
              <a:rPr lang="en-US" sz="1400" dirty="0" err="1" smtClean="0">
                <a:latin typeface="Comic Sans MS"/>
              </a:rPr>
              <a:t>luglio</a:t>
            </a:r>
            <a:r>
              <a:rPr lang="en-US" sz="1400" dirty="0" smtClean="0">
                <a:latin typeface="Comic Sans MS"/>
              </a:rPr>
              <a:t> 2011   </a:t>
            </a:r>
            <a:endParaRPr lang="en-US" sz="14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3449" y="6416959"/>
            <a:ext cx="278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</a:rPr>
              <a:t>2</a:t>
            </a:r>
            <a:endParaRPr lang="en-US" sz="1200" dirty="0">
              <a:latin typeface="Comic Sans MS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05794"/>
            <a:ext cx="8915400" cy="593725"/>
          </a:xfrm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0513" y="1781608"/>
            <a:ext cx="64427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Attività</a:t>
            </a:r>
            <a:r>
              <a:rPr lang="en-US" sz="32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prevista</a:t>
            </a:r>
            <a:r>
              <a:rPr lang="en-US" sz="3200" dirty="0" smtClean="0">
                <a:solidFill>
                  <a:srgbClr val="FFFF00"/>
                </a:solidFill>
                <a:latin typeface="Comic Sans MS"/>
                <a:cs typeface="Comic Sans MS"/>
              </a:rPr>
              <a:t> per </a:t>
            </a:r>
            <a:r>
              <a:rPr lang="en-US" sz="32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il</a:t>
            </a:r>
            <a:r>
              <a:rPr lang="en-US" sz="3200" dirty="0" smtClean="0">
                <a:solidFill>
                  <a:srgbClr val="FFFF00"/>
                </a:solidFill>
                <a:latin typeface="Comic Sans MS"/>
                <a:cs typeface="Comic Sans MS"/>
              </a:rPr>
              <a:t> 2012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Struttura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Meccanica</a:t>
            </a:r>
            <a:endParaRPr lang="en-US" sz="24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Elettronica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di Cluster Counting/Timing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Anagrafica</a:t>
            </a:r>
            <a:r>
              <a:rPr lang="en-US" sz="32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SuperB</a:t>
            </a:r>
            <a:endParaRPr lang="en-US" sz="32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Richieste</a:t>
            </a:r>
            <a:r>
              <a:rPr lang="en-US" sz="32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finanziarie</a:t>
            </a:r>
            <a:endParaRPr lang="en-US" sz="32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4914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54" y="6413024"/>
            <a:ext cx="573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</a:rPr>
              <a:t>F. Grancagnolo                                          </a:t>
            </a:r>
            <a:r>
              <a:rPr lang="en-US" sz="1400" dirty="0" err="1" smtClean="0">
                <a:latin typeface="Comic Sans MS"/>
              </a:rPr>
              <a:t>CdS</a:t>
            </a:r>
            <a:r>
              <a:rPr lang="en-US" sz="1400" dirty="0" smtClean="0">
                <a:latin typeface="Comic Sans MS"/>
              </a:rPr>
              <a:t> – Lecce 6 </a:t>
            </a:r>
            <a:r>
              <a:rPr lang="en-US" sz="1400" dirty="0" err="1" smtClean="0">
                <a:latin typeface="Comic Sans MS"/>
              </a:rPr>
              <a:t>luglio</a:t>
            </a:r>
            <a:r>
              <a:rPr lang="en-US" sz="1400" dirty="0" smtClean="0">
                <a:latin typeface="Comic Sans MS"/>
              </a:rPr>
              <a:t> 2011   </a:t>
            </a:r>
            <a:endParaRPr lang="en-US" sz="14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3449" y="6416959"/>
            <a:ext cx="278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</a:rPr>
              <a:t>3</a:t>
            </a:r>
            <a:endParaRPr lang="en-US" sz="1200" dirty="0">
              <a:latin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75" y="848073"/>
            <a:ext cx="8438444" cy="55018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3037" y="140187"/>
            <a:ext cx="6530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mic Sans MS"/>
                <a:cs typeface="Comic Sans MS"/>
              </a:rPr>
              <a:t>La camera a drift di </a:t>
            </a:r>
            <a:r>
              <a:rPr lang="en-US" sz="4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BaBar</a:t>
            </a:r>
            <a:endParaRPr lang="en-US" sz="40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3417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54" y="6413024"/>
            <a:ext cx="573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</a:rPr>
              <a:t>F. Grancagnolo                                          </a:t>
            </a:r>
            <a:r>
              <a:rPr lang="en-US" sz="1400" dirty="0" err="1" smtClean="0">
                <a:latin typeface="Comic Sans MS"/>
              </a:rPr>
              <a:t>CdS</a:t>
            </a:r>
            <a:r>
              <a:rPr lang="en-US" sz="1400" dirty="0" smtClean="0">
                <a:latin typeface="Comic Sans MS"/>
              </a:rPr>
              <a:t> – Lecce 6 </a:t>
            </a:r>
            <a:r>
              <a:rPr lang="en-US" sz="1400" dirty="0" err="1" smtClean="0">
                <a:latin typeface="Comic Sans MS"/>
              </a:rPr>
              <a:t>luglio</a:t>
            </a:r>
            <a:r>
              <a:rPr lang="en-US" sz="1400" dirty="0" smtClean="0">
                <a:latin typeface="Comic Sans MS"/>
              </a:rPr>
              <a:t> 2011   </a:t>
            </a:r>
            <a:endParaRPr lang="en-US" sz="14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3449" y="6416959"/>
            <a:ext cx="278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</a:rPr>
              <a:t>4</a:t>
            </a:r>
            <a:endParaRPr lang="en-US" sz="1200" dirty="0">
              <a:latin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3037" y="140187"/>
            <a:ext cx="6530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mic Sans MS"/>
                <a:cs typeface="Comic Sans MS"/>
              </a:rPr>
              <a:t>La camera a drift di </a:t>
            </a:r>
            <a:r>
              <a:rPr lang="en-US" sz="4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BaBar</a:t>
            </a:r>
            <a:endParaRPr lang="en-US" sz="40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86" y="848074"/>
            <a:ext cx="7419933" cy="556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9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54" y="6413024"/>
            <a:ext cx="573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</a:rPr>
              <a:t>F. Grancagnolo                                          </a:t>
            </a:r>
            <a:r>
              <a:rPr lang="en-US" sz="1400" dirty="0" err="1" smtClean="0">
                <a:latin typeface="Comic Sans MS"/>
              </a:rPr>
              <a:t>CdS</a:t>
            </a:r>
            <a:r>
              <a:rPr lang="en-US" sz="1400" dirty="0" smtClean="0">
                <a:latin typeface="Comic Sans MS"/>
              </a:rPr>
              <a:t> – Lecce 6 </a:t>
            </a:r>
            <a:r>
              <a:rPr lang="en-US" sz="1400" dirty="0" err="1" smtClean="0">
                <a:latin typeface="Comic Sans MS"/>
              </a:rPr>
              <a:t>luglio</a:t>
            </a:r>
            <a:r>
              <a:rPr lang="en-US" sz="1400" dirty="0" smtClean="0">
                <a:latin typeface="Comic Sans MS"/>
              </a:rPr>
              <a:t> 2011   </a:t>
            </a:r>
            <a:endParaRPr lang="en-US" sz="14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3449" y="6416959"/>
            <a:ext cx="278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</a:rPr>
              <a:t>5</a:t>
            </a:r>
            <a:endParaRPr lang="en-US" sz="1200" dirty="0">
              <a:latin typeface="Comic Sans MS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05794"/>
            <a:ext cx="8915400" cy="593725"/>
          </a:xfrm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Attività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prevista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nel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047" y="853634"/>
            <a:ext cx="809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L’attività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sulla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struttura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/>
                <a:cs typeface="Comic Sans MS"/>
              </a:rPr>
              <a:t>meccanica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/>
                <a:cs typeface="Comic Sans MS"/>
              </a:rPr>
              <a:t>prevede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/>
                <a:cs typeface="Comic Sans MS"/>
              </a:rPr>
              <a:t>tre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fasi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:</a:t>
            </a:r>
            <a:endParaRPr lang="en-US" sz="24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endParaRPr lang="en-US" sz="2400" dirty="0" smtClean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63" y="1337908"/>
            <a:ext cx="8353778" cy="513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FF00"/>
                </a:solidFill>
                <a:latin typeface="Comic Sans MS"/>
                <a:cs typeface="Comic Sans MS"/>
              </a:rPr>
              <a:t>Fase</a:t>
            </a: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1 </a:t>
            </a:r>
            <a:endParaRPr lang="en-US" sz="2000" dirty="0" smtClean="0">
              <a:solidFill>
                <a:srgbClr val="00FF00"/>
              </a:solidFill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Studio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preliminare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della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configurazione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geometrica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del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sistema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.</a:t>
            </a:r>
          </a:p>
          <a:p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In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questa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fase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assumendo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le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caratteristiche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meccaniche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materiali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costituenti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componenti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struttura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come continue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ed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isotropiche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saranno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studiate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con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metodi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idonei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a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coprire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tutto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lo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spazio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progetto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(e.g.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metodologia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Design 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Of Experiments - DOE),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configurazioni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di primo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tentativo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struttura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nel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rispetto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vincoli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geometrici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e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funzionali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: un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modello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CAD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parametrico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sarà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sviluppato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ed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implementato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in un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codice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numerico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agli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elementi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finiti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(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ANSYS) al fine di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verificare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la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risposta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strutturale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del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sistema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soggetto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carichi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progetto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al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variare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forma 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e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delle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configurazioni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all’interno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del volume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geometrico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permesso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e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vincoli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funzionali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. La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variazione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parametri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di input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avverrà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tramite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l’utilizzo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una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piattaforma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integrata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per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l'ottimizzazione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multi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obiettivo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e multi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disciplinare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(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modeFRONTIER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),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che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garantirà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esplorare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esaustivamente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tutto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lo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spazio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progettuale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gestendo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contemporaneamente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tutte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le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variabili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di input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ed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ottimizzando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contemporaneamente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tutti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gli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obiettivi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(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anche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conflittuali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come ad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esempio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peso vs.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resistenza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etc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), con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metodi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basati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su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algoritmi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genetici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.</a:t>
            </a:r>
          </a:p>
          <a:p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L’analisi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risultati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permetterà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in primo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luogo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di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identificare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quali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variabili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di input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influenzano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maggiormente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la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risposta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del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sistema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in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esame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ed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in secondo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luogo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consentirà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ricavare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il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maggior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numero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possibile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informazioni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dai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modelli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implementati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763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54" y="6413024"/>
            <a:ext cx="573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</a:rPr>
              <a:t>F. Grancagnolo                                          </a:t>
            </a:r>
            <a:r>
              <a:rPr lang="en-US" sz="1400" dirty="0" err="1" smtClean="0">
                <a:latin typeface="Comic Sans MS"/>
              </a:rPr>
              <a:t>CdS</a:t>
            </a:r>
            <a:r>
              <a:rPr lang="en-US" sz="1400" dirty="0" smtClean="0">
                <a:latin typeface="Comic Sans MS"/>
              </a:rPr>
              <a:t> – Lecce 6 </a:t>
            </a:r>
            <a:r>
              <a:rPr lang="en-US" sz="1400" dirty="0" err="1" smtClean="0">
                <a:latin typeface="Comic Sans MS"/>
              </a:rPr>
              <a:t>luglio</a:t>
            </a:r>
            <a:r>
              <a:rPr lang="en-US" sz="1400" dirty="0" smtClean="0">
                <a:latin typeface="Comic Sans MS"/>
              </a:rPr>
              <a:t> 2011   </a:t>
            </a:r>
            <a:endParaRPr lang="en-US" sz="14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3449" y="6416959"/>
            <a:ext cx="278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</a:rPr>
              <a:t>6</a:t>
            </a:r>
            <a:endParaRPr lang="en-US" sz="1200" dirty="0">
              <a:latin typeface="Comic Sans MS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05794"/>
            <a:ext cx="8915400" cy="593725"/>
          </a:xfrm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Attività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prevista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nel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047" y="853634"/>
            <a:ext cx="809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L’attività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sulla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struttura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/>
                <a:cs typeface="Comic Sans MS"/>
              </a:rPr>
              <a:t>meccanica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/>
                <a:cs typeface="Comic Sans MS"/>
              </a:rPr>
              <a:t>prevede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/>
                <a:cs typeface="Comic Sans MS"/>
              </a:rPr>
              <a:t>tre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fasi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:</a:t>
            </a:r>
            <a:endParaRPr lang="en-US" sz="24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endParaRPr lang="en-US" sz="2400" dirty="0" smtClean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63" y="1337908"/>
            <a:ext cx="8353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FF00"/>
                </a:solidFill>
                <a:latin typeface="Comic Sans MS"/>
                <a:cs typeface="Comic Sans MS"/>
              </a:rPr>
              <a:t>Fase</a:t>
            </a: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2 </a:t>
            </a:r>
          </a:p>
        </p:txBody>
      </p:sp>
      <p:sp>
        <p:nvSpPr>
          <p:cNvPr id="2" name="Rectangle 1"/>
          <p:cNvSpPr/>
          <p:nvPr/>
        </p:nvSpPr>
        <p:spPr>
          <a:xfrm>
            <a:off x="470370" y="1684335"/>
            <a:ext cx="827851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FF00"/>
                </a:solidFill>
                <a:latin typeface="Comic Sans MS"/>
                <a:cs typeface="Comic Sans MS"/>
              </a:rPr>
              <a:t>Sviluppo</a:t>
            </a: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di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modelli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caratteristici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dei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materiali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compositi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e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dei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piatti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terminali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FF00"/>
                </a:solidFill>
                <a:latin typeface="Comic Sans MS"/>
                <a:cs typeface="Comic Sans MS"/>
              </a:rPr>
              <a:t>forati</a:t>
            </a: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.</a:t>
            </a:r>
            <a:endParaRPr lang="en-US" sz="2000" dirty="0">
              <a:solidFill>
                <a:srgbClr val="00FF00"/>
              </a:solidFill>
              <a:latin typeface="Comic Sans MS"/>
              <a:cs typeface="Comic Sans MS"/>
            </a:endParaRPr>
          </a:p>
          <a:p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Questa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fase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ha lo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scopo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studiare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la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fattibilità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modelli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specifici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rappresentativi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del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comportamento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strutturale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materiali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compositi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e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dell’effetto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foratura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terminali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all’interno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dell’utilizzo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del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codice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numerico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agli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elementi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finiti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(ANSYS). Questa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attività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avrà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a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supporto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prove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sperimentali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, da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effettuarsi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con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attrezzature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laboratori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Ingegneria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dell’Innovazione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dell’Università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del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Salento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,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su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campioni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diversa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natura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e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struttura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realizzati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dalle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varie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ditte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fornitrici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materiali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compositi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. </a:t>
            </a:r>
          </a:p>
          <a:p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In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particolare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saranno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effettuate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valutazioni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progettali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stratificazioni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candidate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adottando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metodi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analitici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e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numerici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che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tengano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conto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anche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degli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aspetti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non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deterministici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tipici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materiali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in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oggetto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. Per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quanto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concerne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la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rappresentazione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numerica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piatti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forati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,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sarà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sviluppato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un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modello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equivalente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agli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elementi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finiti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struttura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elementare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del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piatto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caratterizzandolo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su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base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sperimentale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e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rendendo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omogeneo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l’effetto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fori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0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54" y="6413024"/>
            <a:ext cx="573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</a:rPr>
              <a:t>F. Grancagnolo                                          </a:t>
            </a:r>
            <a:r>
              <a:rPr lang="en-US" sz="1400" dirty="0" err="1" smtClean="0">
                <a:latin typeface="Comic Sans MS"/>
              </a:rPr>
              <a:t>CdS</a:t>
            </a:r>
            <a:r>
              <a:rPr lang="en-US" sz="1400" dirty="0" smtClean="0">
                <a:latin typeface="Comic Sans MS"/>
              </a:rPr>
              <a:t> – Lecce 6 </a:t>
            </a:r>
            <a:r>
              <a:rPr lang="en-US" sz="1400" dirty="0" err="1" smtClean="0">
                <a:latin typeface="Comic Sans MS"/>
              </a:rPr>
              <a:t>luglio</a:t>
            </a:r>
            <a:r>
              <a:rPr lang="en-US" sz="1400" dirty="0" smtClean="0">
                <a:latin typeface="Comic Sans MS"/>
              </a:rPr>
              <a:t> 2011   </a:t>
            </a:r>
            <a:endParaRPr lang="en-US" sz="14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3449" y="6416959"/>
            <a:ext cx="278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</a:rPr>
              <a:t>7</a:t>
            </a:r>
            <a:endParaRPr lang="en-US" sz="1200" dirty="0">
              <a:latin typeface="Comic Sans MS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05794"/>
            <a:ext cx="8915400" cy="593725"/>
          </a:xfrm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Attività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prevista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nel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047" y="853634"/>
            <a:ext cx="809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L’attività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sulla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struttura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/>
                <a:cs typeface="Comic Sans MS"/>
              </a:rPr>
              <a:t>meccanica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/>
                <a:cs typeface="Comic Sans MS"/>
              </a:rPr>
              <a:t>prevede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/>
                <a:cs typeface="Comic Sans MS"/>
              </a:rPr>
              <a:t>tre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fasi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:</a:t>
            </a:r>
            <a:endParaRPr lang="en-US" sz="24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endParaRPr lang="en-US" sz="2400" dirty="0" smtClean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63" y="1337908"/>
            <a:ext cx="8353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FF00"/>
                </a:solidFill>
                <a:latin typeface="Comic Sans MS"/>
                <a:cs typeface="Comic Sans MS"/>
              </a:rPr>
              <a:t>Fase</a:t>
            </a: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3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963" y="1691686"/>
            <a:ext cx="8122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Analisi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di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dettaglio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della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FF00"/>
                </a:solidFill>
                <a:latin typeface="Comic Sans MS"/>
                <a:cs typeface="Comic Sans MS"/>
              </a:rPr>
              <a:t>configurazione</a:t>
            </a:r>
            <a:r>
              <a:rPr lang="en-US" sz="2000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FF00"/>
                </a:solidFill>
                <a:latin typeface="Comic Sans MS"/>
                <a:cs typeface="Comic Sans MS"/>
              </a:rPr>
              <a:t>ottimale</a:t>
            </a: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.</a:t>
            </a:r>
            <a:endParaRPr lang="en-US" sz="2000" dirty="0">
              <a:solidFill>
                <a:srgbClr val="00FF00"/>
              </a:solidFill>
              <a:latin typeface="Comic Sans MS"/>
              <a:cs typeface="Comic Sans MS"/>
            </a:endParaRPr>
          </a:p>
          <a:p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A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partire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dai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risultati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Fase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1,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ed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adottando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il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modello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equivalente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piastra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forata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sarà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effettuata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un’analisi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numerica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di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dettaglio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dell’intero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sistema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per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verificare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la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risposta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strutturale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in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maniera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estremamente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accurata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: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nello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specifico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la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parti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in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materiale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composito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saranno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modellate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tenendo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conto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degli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effetti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produttivi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(i.e.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drappeggio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tessuti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). A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garanzia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robustezza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soluzione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ipotizzata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oggetto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analisi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nella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Fase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3,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sarà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sviluppata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un’attività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di Robust Design al fine di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valutare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gli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effetti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variabilità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alcuni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dati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progettuali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sulla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soluzione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ottimale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;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tra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questi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ad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esempio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le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condizioni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carico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(i.e.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effetti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variazione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direzione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singoli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fili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),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parametri</a:t>
            </a:r>
            <a:r>
              <a:rPr lang="en-US" sz="16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di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omogeneizzazione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del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modello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della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struttura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elementare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del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piatto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le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variabili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FFFF99"/>
                </a:solidFill>
                <a:latin typeface="Comic Sans MS"/>
                <a:cs typeface="Comic Sans MS"/>
              </a:rPr>
              <a:t>geometriche</a:t>
            </a:r>
            <a:r>
              <a:rPr lang="en-US" sz="1600" dirty="0">
                <a:solidFill>
                  <a:srgbClr val="FFFF99"/>
                </a:solidFill>
                <a:latin typeface="Comic Sans MS"/>
                <a:cs typeface="Comic Sans MS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66394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54" y="6420871"/>
            <a:ext cx="573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</a:rPr>
              <a:t>F. Grancagnolo                                          </a:t>
            </a:r>
            <a:r>
              <a:rPr lang="en-US" sz="1400" dirty="0" err="1" smtClean="0">
                <a:latin typeface="Comic Sans MS"/>
              </a:rPr>
              <a:t>CdS</a:t>
            </a:r>
            <a:r>
              <a:rPr lang="en-US" sz="1400" dirty="0" smtClean="0">
                <a:latin typeface="Comic Sans MS"/>
              </a:rPr>
              <a:t> – Lecce 6 </a:t>
            </a:r>
            <a:r>
              <a:rPr lang="en-US" sz="1400" dirty="0" err="1" smtClean="0">
                <a:latin typeface="Comic Sans MS"/>
              </a:rPr>
              <a:t>luglio</a:t>
            </a:r>
            <a:r>
              <a:rPr lang="en-US" sz="1400" dirty="0" smtClean="0">
                <a:latin typeface="Comic Sans MS"/>
              </a:rPr>
              <a:t> 2011   </a:t>
            </a:r>
            <a:endParaRPr lang="en-US" sz="14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3449" y="6416959"/>
            <a:ext cx="278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</a:rPr>
              <a:t>8</a:t>
            </a:r>
            <a:endParaRPr lang="en-US" sz="1200" dirty="0">
              <a:latin typeface="Comic Sans M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01302" y="1607719"/>
            <a:ext cx="4865363" cy="4435060"/>
            <a:chOff x="3601302" y="1607719"/>
            <a:chExt cx="4865363" cy="4435060"/>
          </a:xfrm>
        </p:grpSpPr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3601302" y="1607719"/>
              <a:ext cx="4865363" cy="44350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endParaRPr lang="it-IT" sz="800" dirty="0">
                <a:solidFill>
                  <a:srgbClr val="10222B"/>
                </a:solidFill>
              </a:endParaRPr>
            </a:p>
            <a:p>
              <a:pPr>
                <a:lnSpc>
                  <a:spcPct val="80000"/>
                </a:lnSpc>
              </a:pPr>
              <a:endParaRPr lang="it-IT" sz="1000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it-IT" sz="1600" b="1" noProof="1">
                  <a:solidFill>
                    <a:srgbClr val="10222B"/>
                  </a:solidFill>
                </a:rPr>
                <a:t>t</a:t>
              </a:r>
              <a:r>
                <a:rPr lang="it-IT" sz="1600" b="1" baseline="-25000" noProof="1">
                  <a:solidFill>
                    <a:srgbClr val="10222B"/>
                  </a:solidFill>
                </a:rPr>
                <a:t>0</a:t>
              </a:r>
              <a:r>
                <a:rPr lang="it-IT" sz="1600" b="1" noProof="1">
                  <a:solidFill>
                    <a:srgbClr val="10222B"/>
                  </a:solidFill>
                </a:rPr>
                <a:t> = t</a:t>
              </a:r>
              <a:r>
                <a:rPr lang="it-IT" sz="1600" b="1" baseline="-25000" noProof="1">
                  <a:solidFill>
                    <a:srgbClr val="10222B"/>
                  </a:solidFill>
                </a:rPr>
                <a:t>last</a:t>
              </a:r>
              <a:r>
                <a:rPr lang="it-IT" sz="1600" b="1" noProof="1">
                  <a:solidFill>
                    <a:srgbClr val="10222B"/>
                  </a:solidFill>
                </a:rPr>
                <a:t> </a:t>
              </a:r>
              <a:r>
                <a:rPr lang="it-IT" sz="1600" b="1" dirty="0">
                  <a:solidFill>
                    <a:srgbClr val="10222B"/>
                  </a:solidFill>
                </a:rPr>
                <a:t>–</a:t>
              </a:r>
              <a:r>
                <a:rPr lang="it-IT" sz="1600" b="1" noProof="1">
                  <a:solidFill>
                    <a:srgbClr val="10222B"/>
                  </a:solidFill>
                </a:rPr>
                <a:t> </a:t>
              </a:r>
              <a:r>
                <a:rPr lang="it-IT" sz="1600" b="1" dirty="0" err="1">
                  <a:solidFill>
                    <a:srgbClr val="10222B"/>
                  </a:solidFill>
                </a:rPr>
                <a:t>t</a:t>
              </a:r>
              <a:r>
                <a:rPr lang="it-IT" sz="1600" b="1" baseline="-25000" dirty="0" err="1">
                  <a:solidFill>
                    <a:srgbClr val="10222B"/>
                  </a:solidFill>
                </a:rPr>
                <a:t>max</a:t>
              </a:r>
              <a:r>
                <a:rPr lang="it-IT" sz="1600" b="1" dirty="0">
                  <a:solidFill>
                    <a:srgbClr val="10222B"/>
                  </a:solidFill>
                </a:rPr>
                <a:t>            </a:t>
              </a:r>
              <a:r>
                <a:rPr lang="it-IT" sz="1600" b="1" dirty="0" smtClean="0">
                  <a:solidFill>
                    <a:srgbClr val="10222B"/>
                  </a:solidFill>
                </a:rPr>
                <a:t>       </a:t>
              </a:r>
              <a:r>
                <a:rPr lang="it-IT" sz="1400" b="1" dirty="0" err="1" smtClean="0">
                  <a:solidFill>
                    <a:srgbClr val="10222B"/>
                  </a:solidFill>
                </a:rPr>
                <a:t>gives</a:t>
              </a:r>
              <a:r>
                <a:rPr lang="it-IT" sz="1400" b="1" dirty="0" smtClean="0">
                  <a:solidFill>
                    <a:srgbClr val="10222B"/>
                  </a:solidFill>
                </a:rPr>
                <a:t> </a:t>
              </a:r>
              <a:r>
                <a:rPr lang="it-IT" sz="1400" b="1" dirty="0">
                  <a:solidFill>
                    <a:srgbClr val="10222B"/>
                  </a:solidFill>
                </a:rPr>
                <a:t>the trigger time</a:t>
              </a:r>
              <a:endParaRPr lang="it-IT" sz="16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it-IT" sz="1200" b="1" dirty="0" smtClean="0">
                  <a:solidFill>
                    <a:srgbClr val="10222B"/>
                  </a:solidFill>
                </a:rPr>
                <a:t> </a:t>
              </a:r>
              <a:endParaRPr lang="it-IT" sz="12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it-IT" sz="1600" b="1" noProof="1">
                  <a:solidFill>
                    <a:srgbClr val="10222B"/>
                  </a:solidFill>
                </a:rPr>
                <a:t>b</a:t>
              </a:r>
              <a:r>
                <a:rPr lang="it-IT" sz="1600" b="1" baseline="-25000" noProof="1">
                  <a:solidFill>
                    <a:srgbClr val="10222B"/>
                  </a:solidFill>
                </a:rPr>
                <a:t>f</a:t>
              </a:r>
              <a:r>
                <a:rPr lang="it-IT" sz="1600" b="1" noProof="1">
                  <a:solidFill>
                    <a:srgbClr val="10222B"/>
                  </a:solidFill>
                </a:rPr>
                <a:t> = ∫ v(t) dt</a:t>
              </a:r>
              <a:r>
                <a:rPr lang="it-IT" sz="1600" b="1" dirty="0">
                  <a:solidFill>
                    <a:srgbClr val="10222B"/>
                  </a:solidFill>
                </a:rPr>
                <a:t>               </a:t>
              </a:r>
              <a:r>
                <a:rPr lang="it-IT" sz="1600" b="1" dirty="0" smtClean="0">
                  <a:solidFill>
                    <a:srgbClr val="10222B"/>
                  </a:solidFill>
                </a:rPr>
                <a:t>       f</a:t>
              </a:r>
              <a:r>
                <a:rPr lang="it-IT" sz="1400" b="1" dirty="0" smtClean="0">
                  <a:solidFill>
                    <a:srgbClr val="10222B"/>
                  </a:solidFill>
                </a:rPr>
                <a:t>irst </a:t>
              </a:r>
              <a:r>
                <a:rPr lang="it-IT" sz="1400" b="1" dirty="0">
                  <a:solidFill>
                    <a:srgbClr val="10222B"/>
                  </a:solidFill>
                </a:rPr>
                <a:t>approx. of impact parameter b</a:t>
              </a:r>
              <a:endParaRPr lang="it-IT" sz="16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it-IT" sz="8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it-IT" sz="8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it-IT" sz="1600" b="1" noProof="1">
                  <a:solidFill>
                    <a:srgbClr val="10222B"/>
                  </a:solidFill>
                </a:rPr>
                <a:t>(</a:t>
              </a:r>
              <a:r>
                <a:rPr lang="it-IT" sz="1600" b="1" dirty="0">
                  <a:solidFill>
                    <a:srgbClr val="10222B"/>
                  </a:solidFill>
                </a:rPr>
                <a:t>c</a:t>
              </a:r>
              <a:r>
                <a:rPr lang="it-IT" sz="1600" b="1" noProof="1">
                  <a:solidFill>
                    <a:srgbClr val="10222B"/>
                  </a:solidFill>
                </a:rPr>
                <a:t>/2)</a:t>
              </a:r>
              <a:r>
                <a:rPr lang="it-IT" sz="1600" b="1" baseline="30000" noProof="1">
                  <a:solidFill>
                    <a:srgbClr val="10222B"/>
                  </a:solidFill>
                </a:rPr>
                <a:t>2</a:t>
              </a:r>
              <a:r>
                <a:rPr lang="it-IT" sz="1600" b="1" noProof="1">
                  <a:solidFill>
                    <a:srgbClr val="10222B"/>
                  </a:solidFill>
                </a:rPr>
                <a:t> = r</a:t>
              </a:r>
              <a:r>
                <a:rPr lang="it-IT" sz="1600" b="1" baseline="30000" noProof="1">
                  <a:solidFill>
                    <a:srgbClr val="10222B"/>
                  </a:solidFill>
                </a:rPr>
                <a:t>2</a:t>
              </a:r>
              <a:r>
                <a:rPr lang="it-IT" sz="1600" b="1" noProof="1">
                  <a:solidFill>
                    <a:srgbClr val="10222B"/>
                  </a:solidFill>
                </a:rPr>
                <a:t> - b</a:t>
              </a:r>
              <a:r>
                <a:rPr lang="it-IT" sz="1600" b="1" baseline="-25000" noProof="1">
                  <a:solidFill>
                    <a:srgbClr val="10222B"/>
                  </a:solidFill>
                </a:rPr>
                <a:t>f</a:t>
              </a:r>
              <a:r>
                <a:rPr lang="it-IT" sz="1600" b="1" baseline="30000" noProof="1">
                  <a:solidFill>
                    <a:srgbClr val="10222B"/>
                  </a:solidFill>
                </a:rPr>
                <a:t>2</a:t>
              </a:r>
              <a:r>
                <a:rPr lang="it-IT" sz="1600" b="1" dirty="0">
                  <a:solidFill>
                    <a:srgbClr val="10222B"/>
                  </a:solidFill>
                </a:rPr>
                <a:t>           </a:t>
              </a:r>
              <a:r>
                <a:rPr lang="it-IT" sz="1600" b="1" dirty="0" smtClean="0">
                  <a:solidFill>
                    <a:srgbClr val="10222B"/>
                  </a:solidFill>
                </a:rPr>
                <a:t>       </a:t>
              </a:r>
              <a:r>
                <a:rPr lang="it-IT" sz="1400" b="1" dirty="0" err="1" smtClean="0">
                  <a:solidFill>
                    <a:srgbClr val="10222B"/>
                  </a:solidFill>
                </a:rPr>
                <a:t>length</a:t>
              </a:r>
              <a:r>
                <a:rPr lang="it-IT" sz="1400" b="1" dirty="0" smtClean="0">
                  <a:solidFill>
                    <a:srgbClr val="10222B"/>
                  </a:solidFill>
                </a:rPr>
                <a:t> </a:t>
              </a:r>
              <a:r>
                <a:rPr lang="it-IT" sz="1400" b="1" dirty="0">
                  <a:solidFill>
                    <a:srgbClr val="10222B"/>
                  </a:solidFill>
                </a:rPr>
                <a:t>of chord</a:t>
              </a:r>
              <a:endParaRPr lang="it-IT" sz="16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it-IT" sz="8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it-IT" sz="1600" b="1" noProof="1">
                  <a:solidFill>
                    <a:srgbClr val="FF0000"/>
                  </a:solidFill>
                </a:rPr>
                <a:t>N</a:t>
              </a:r>
              <a:r>
                <a:rPr lang="it-IT" sz="1600" b="1" baseline="-25000" noProof="1">
                  <a:solidFill>
                    <a:srgbClr val="FF0000"/>
                  </a:solidFill>
                </a:rPr>
                <a:t>cl</a:t>
              </a:r>
              <a:r>
                <a:rPr lang="it-IT" sz="1600" b="1" noProof="1">
                  <a:solidFill>
                    <a:srgbClr val="FF0000"/>
                  </a:solidFill>
                </a:rPr>
                <a:t> = </a:t>
              </a:r>
              <a:r>
                <a:rPr lang="it-IT" sz="1600" b="1" dirty="0">
                  <a:solidFill>
                    <a:srgbClr val="FF0000"/>
                  </a:solidFill>
                </a:rPr>
                <a:t>c </a:t>
              </a:r>
              <a:r>
                <a:rPr lang="it-IT" sz="1600" b="1" noProof="1" smtClean="0">
                  <a:solidFill>
                    <a:srgbClr val="FF0000"/>
                  </a:solidFill>
                </a:rPr>
                <a:t>/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(</a:t>
              </a:r>
              <a:r>
                <a:rPr lang="it-IT" sz="1600" b="1" noProof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it-IT" sz="1600" b="1" dirty="0">
                  <a:solidFill>
                    <a:srgbClr val="FF0000"/>
                  </a:solidFill>
                </a:rPr>
                <a:t>(</a:t>
              </a:r>
              <a:r>
                <a:rPr lang="it-IT" sz="1600" b="1" noProof="1">
                  <a:solidFill>
                    <a:srgbClr val="FF0000"/>
                  </a:solidFill>
                  <a:latin typeface="Symbol" pitchFamily="18" charset="2"/>
                </a:rPr>
                <a:t>bg</a:t>
              </a:r>
              <a:r>
                <a:rPr lang="it-IT" sz="1600" b="1" dirty="0">
                  <a:solidFill>
                    <a:srgbClr val="FF0000"/>
                  </a:solidFill>
                </a:rPr>
                <a:t>) </a:t>
              </a:r>
              <a:r>
                <a:rPr lang="it-IT" sz="1600" b="1" noProof="1">
                  <a:solidFill>
                    <a:srgbClr val="FF0000"/>
                  </a:solidFill>
                </a:rPr>
                <a:t>×</a:t>
              </a:r>
              <a:r>
                <a:rPr lang="it-IT" sz="1600" b="1" dirty="0">
                  <a:solidFill>
                    <a:srgbClr val="FF0000"/>
                  </a:solidFill>
                </a:rPr>
                <a:t> </a:t>
              </a:r>
              <a:r>
                <a:rPr lang="it-IT" sz="1600" b="1" noProof="1">
                  <a:solidFill>
                    <a:srgbClr val="FF0000"/>
                  </a:solidFill>
                </a:rPr>
                <a:t>sin</a:t>
              </a:r>
              <a:r>
                <a:rPr lang="it-IT" sz="1600" b="1" dirty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it-IT" sz="1600" b="1" dirty="0">
                  <a:solidFill>
                    <a:srgbClr val="FF0000"/>
                  </a:solidFill>
                </a:rPr>
                <a:t>)</a:t>
              </a:r>
              <a:r>
                <a:rPr lang="it-IT" sz="1600" b="1" dirty="0">
                  <a:solidFill>
                    <a:srgbClr val="FF0000"/>
                  </a:solidFill>
                  <a:latin typeface="Symbol" pitchFamily="18" charset="2"/>
                </a:rPr>
                <a:t> </a:t>
              </a:r>
              <a:r>
                <a:rPr lang="it-IT" sz="1600" b="1" dirty="0">
                  <a:solidFill>
                    <a:srgbClr val="FF0000"/>
                  </a:solidFill>
                </a:rPr>
                <a:t> 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    </a:t>
              </a:r>
              <a:r>
                <a:rPr lang="it-IT" sz="1400" b="1" dirty="0" err="1" smtClean="0">
                  <a:solidFill>
                    <a:srgbClr val="10222B"/>
                  </a:solidFill>
                </a:rPr>
                <a:t>expected</a:t>
              </a:r>
              <a:r>
                <a:rPr lang="it-IT" sz="1400" b="1" dirty="0" smtClean="0">
                  <a:solidFill>
                    <a:srgbClr val="10222B"/>
                  </a:solidFill>
                </a:rPr>
                <a:t> </a:t>
              </a:r>
              <a:r>
                <a:rPr lang="it-IT" sz="1400" b="1" dirty="0">
                  <a:solidFill>
                    <a:srgbClr val="10222B"/>
                  </a:solidFill>
                </a:rPr>
                <a:t>number of cluster</a:t>
              </a:r>
              <a:endParaRPr lang="it-IT" sz="16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it-IT" sz="8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it-IT" sz="1600" b="1" dirty="0">
                  <a:solidFill>
                    <a:srgbClr val="10222B"/>
                  </a:solidFill>
                </a:rPr>
                <a:t>N</a:t>
              </a:r>
              <a:r>
                <a:rPr lang="it-IT" sz="1600" b="1" baseline="-25000" dirty="0">
                  <a:solidFill>
                    <a:srgbClr val="10222B"/>
                  </a:solidFill>
                </a:rPr>
                <a:t>ele</a:t>
              </a:r>
              <a:r>
                <a:rPr lang="it-IT" sz="1600" b="1" dirty="0">
                  <a:solidFill>
                    <a:srgbClr val="10222B"/>
                  </a:solidFill>
                </a:rPr>
                <a:t> = 1.6 x </a:t>
              </a:r>
              <a:r>
                <a:rPr lang="it-IT" sz="1600" b="1" dirty="0" err="1">
                  <a:solidFill>
                    <a:srgbClr val="10222B"/>
                  </a:solidFill>
                </a:rPr>
                <a:t>N</a:t>
              </a:r>
              <a:r>
                <a:rPr lang="it-IT" sz="1600" b="1" baseline="-25000" dirty="0" err="1">
                  <a:solidFill>
                    <a:srgbClr val="10222B"/>
                  </a:solidFill>
                </a:rPr>
                <a:t>cl</a:t>
              </a:r>
              <a:r>
                <a:rPr lang="it-IT" sz="1600" b="1" dirty="0">
                  <a:solidFill>
                    <a:srgbClr val="10222B"/>
                  </a:solidFill>
                </a:rPr>
                <a:t>             </a:t>
              </a:r>
              <a:r>
                <a:rPr lang="it-IT" sz="1600" b="1" dirty="0" smtClean="0">
                  <a:solidFill>
                    <a:srgbClr val="10222B"/>
                  </a:solidFill>
                </a:rPr>
                <a:t>     </a:t>
              </a:r>
              <a:r>
                <a:rPr lang="it-IT" sz="1400" b="1" dirty="0" err="1" smtClean="0">
                  <a:solidFill>
                    <a:srgbClr val="10222B"/>
                  </a:solidFill>
                </a:rPr>
                <a:t>expected</a:t>
              </a:r>
              <a:r>
                <a:rPr lang="it-IT" sz="1400" b="1" dirty="0" smtClean="0">
                  <a:solidFill>
                    <a:srgbClr val="10222B"/>
                  </a:solidFill>
                </a:rPr>
                <a:t> </a:t>
              </a:r>
              <a:r>
                <a:rPr lang="it-IT" sz="1400" b="1" dirty="0">
                  <a:solidFill>
                    <a:srgbClr val="10222B"/>
                  </a:solidFill>
                </a:rPr>
                <a:t>number of electrons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it-IT" sz="1400" b="1" dirty="0">
                  <a:solidFill>
                    <a:srgbClr val="10222B"/>
                  </a:solidFill>
                </a:rPr>
                <a:t>		</a:t>
              </a:r>
              <a:endParaRPr lang="it-IT" sz="8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0000FF"/>
                  </a:solidFill>
                </a:rPr>
                <a:t>{</a:t>
              </a:r>
              <a:r>
                <a:rPr lang="en-US" sz="1600" b="1" dirty="0" err="1">
                  <a:solidFill>
                    <a:srgbClr val="0000FF"/>
                  </a:solidFill>
                </a:rPr>
                <a:t>t</a:t>
              </a:r>
              <a:r>
                <a:rPr lang="en-US" sz="1600" b="1" baseline="-25000" dirty="0" err="1">
                  <a:solidFill>
                    <a:srgbClr val="0000FF"/>
                  </a:solidFill>
                </a:rPr>
                <a:t>i</a:t>
              </a:r>
              <a:r>
                <a:rPr lang="en-US" sz="1600" b="1" baseline="-25000" dirty="0">
                  <a:solidFill>
                    <a:srgbClr val="0000FF"/>
                  </a:solidFill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</a:rPr>
                <a:t>} and {A</a:t>
              </a:r>
              <a:r>
                <a:rPr lang="en-US" sz="1600" b="1" baseline="-25000" dirty="0">
                  <a:solidFill>
                    <a:srgbClr val="0000FF"/>
                  </a:solidFill>
                </a:rPr>
                <a:t>i </a:t>
              </a:r>
              <a:r>
                <a:rPr lang="en-US" sz="1600" b="1" dirty="0">
                  <a:solidFill>
                    <a:srgbClr val="0000FF"/>
                  </a:solidFill>
                </a:rPr>
                <a:t>}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,  </a:t>
              </a:r>
              <a:r>
                <a:rPr lang="en-US" sz="1600" b="1" dirty="0" err="1">
                  <a:solidFill>
                    <a:srgbClr val="0000FF"/>
                  </a:solidFill>
                </a:rPr>
                <a:t>i</a:t>
              </a:r>
              <a:r>
                <a:rPr lang="en-US" sz="1600" b="1" dirty="0">
                  <a:solidFill>
                    <a:srgbClr val="0000FF"/>
                  </a:solidFill>
                </a:rPr>
                <a:t>=1,N</a:t>
              </a:r>
              <a:r>
                <a:rPr lang="en-US" sz="1600" b="1" baseline="-25000" dirty="0">
                  <a:solidFill>
                    <a:srgbClr val="0000FF"/>
                  </a:solidFill>
                </a:rPr>
                <a:t>ele</a:t>
              </a:r>
              <a:r>
                <a:rPr lang="en-US" sz="1600" b="1" dirty="0">
                  <a:solidFill>
                    <a:srgbClr val="0000FF"/>
                  </a:solidFill>
                </a:rPr>
                <a:t>  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  </a:t>
              </a:r>
              <a:r>
                <a:rPr lang="en-US" sz="1400" b="1" dirty="0" smtClean="0">
                  <a:solidFill>
                    <a:srgbClr val="10222B"/>
                  </a:solidFill>
                </a:rPr>
                <a:t>ordered </a:t>
              </a:r>
              <a:r>
                <a:rPr lang="en-US" sz="1400" b="1" dirty="0">
                  <a:solidFill>
                    <a:srgbClr val="10222B"/>
                  </a:solidFill>
                </a:rPr>
                <a:t>sequence of </a:t>
              </a:r>
              <a:r>
                <a:rPr lang="en-US" sz="1400" b="1" dirty="0" smtClean="0">
                  <a:solidFill>
                    <a:srgbClr val="10222B"/>
                  </a:solidFill>
                </a:rPr>
                <a:t>electron</a:t>
              </a:r>
              <a:endParaRPr lang="en-US" sz="14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rgbClr val="10222B"/>
                  </a:solidFill>
                </a:rPr>
                <a:t>                               </a:t>
              </a:r>
              <a:r>
                <a:rPr lang="en-US" sz="1400" b="1" dirty="0" smtClean="0">
                  <a:solidFill>
                    <a:srgbClr val="10222B"/>
                  </a:solidFill>
                </a:rPr>
                <a:t>	       </a:t>
              </a:r>
              <a:r>
                <a:rPr lang="en-US" sz="1400" b="1" dirty="0">
                  <a:solidFill>
                    <a:srgbClr val="10222B"/>
                  </a:solidFill>
                </a:rPr>
                <a:t>drift </a:t>
              </a:r>
              <a:r>
                <a:rPr lang="en-US" sz="1400" b="1" dirty="0" smtClean="0">
                  <a:solidFill>
                    <a:srgbClr val="10222B"/>
                  </a:solidFill>
                </a:rPr>
                <a:t>times and </a:t>
              </a:r>
              <a:r>
                <a:rPr lang="en-US" sz="1400" b="1" dirty="0">
                  <a:solidFill>
                    <a:srgbClr val="10222B"/>
                  </a:solidFill>
                </a:rPr>
                <a:t>amplitudes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it-IT" sz="8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it-IT" sz="1600" b="1" dirty="0">
                  <a:solidFill>
                    <a:srgbClr val="10222B"/>
                  </a:solidFill>
                </a:rPr>
                <a:t>P(i,j), </a:t>
              </a:r>
              <a:r>
                <a:rPr lang="it-IT" sz="1600" b="1" dirty="0" smtClean="0">
                  <a:solidFill>
                    <a:srgbClr val="10222B"/>
                  </a:solidFill>
                </a:rPr>
                <a:t>  i</a:t>
              </a:r>
              <a:r>
                <a:rPr lang="it-IT" sz="1600" b="1" dirty="0">
                  <a:solidFill>
                    <a:srgbClr val="10222B"/>
                  </a:solidFill>
                </a:rPr>
                <a:t>=1,N</a:t>
              </a:r>
              <a:r>
                <a:rPr lang="it-IT" sz="1600" b="1" baseline="-25000" dirty="0">
                  <a:solidFill>
                    <a:srgbClr val="10222B"/>
                  </a:solidFill>
                </a:rPr>
                <a:t>ele</a:t>
              </a:r>
              <a:r>
                <a:rPr lang="it-IT" sz="1600" b="1" dirty="0">
                  <a:solidFill>
                    <a:srgbClr val="10222B"/>
                  </a:solidFill>
                </a:rPr>
                <a:t>, j=1,N</a:t>
              </a:r>
              <a:r>
                <a:rPr lang="it-IT" sz="1600" b="1" baseline="-25000" dirty="0">
                  <a:solidFill>
                    <a:srgbClr val="10222B"/>
                  </a:solidFill>
                </a:rPr>
                <a:t>cl</a:t>
              </a:r>
              <a:r>
                <a:rPr lang="it-IT" sz="1600" b="1" dirty="0">
                  <a:solidFill>
                    <a:srgbClr val="10222B"/>
                  </a:solidFill>
                </a:rPr>
                <a:t>  </a:t>
              </a:r>
              <a:r>
                <a:rPr lang="it-IT" sz="1600" b="1" dirty="0" smtClean="0">
                  <a:solidFill>
                    <a:srgbClr val="10222B"/>
                  </a:solidFill>
                </a:rPr>
                <a:t>  </a:t>
              </a:r>
              <a:r>
                <a:rPr lang="it-IT" sz="1400" b="1" dirty="0" err="1" smtClean="0">
                  <a:solidFill>
                    <a:srgbClr val="10222B"/>
                  </a:solidFill>
                </a:rPr>
                <a:t>probability</a:t>
              </a:r>
              <a:r>
                <a:rPr lang="it-IT" sz="1400" b="1" dirty="0" smtClean="0">
                  <a:solidFill>
                    <a:srgbClr val="10222B"/>
                  </a:solidFill>
                </a:rPr>
                <a:t> </a:t>
              </a:r>
              <a:r>
                <a:rPr lang="it-IT" sz="1400" b="1" dirty="0">
                  <a:solidFill>
                    <a:srgbClr val="10222B"/>
                  </a:solidFill>
                </a:rPr>
                <a:t>i-th ele. </a:t>
              </a:r>
              <a:r>
                <a:rPr lang="it-IT" sz="1600" b="1" dirty="0">
                  <a:solidFill>
                    <a:srgbClr val="10222B"/>
                  </a:solidFill>
                  <a:sym typeface="Symbol" pitchFamily="18" charset="2"/>
                </a:rPr>
                <a:t></a:t>
              </a:r>
              <a:r>
                <a:rPr lang="it-IT" sz="1400" b="1" dirty="0">
                  <a:solidFill>
                    <a:srgbClr val="10222B"/>
                  </a:solidFill>
                </a:rPr>
                <a:t> to j-th cl.</a:t>
              </a:r>
              <a:endParaRPr lang="it-IT" sz="16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it-IT" sz="14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it-IT" sz="14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it-IT" sz="1600" b="1" dirty="0">
                  <a:solidFill>
                    <a:srgbClr val="008000"/>
                  </a:solidFill>
                </a:rPr>
                <a:t>D</a:t>
              </a:r>
              <a:r>
                <a:rPr lang="it-IT" sz="1600" b="1" baseline="-25000" dirty="0">
                  <a:solidFill>
                    <a:srgbClr val="008000"/>
                  </a:solidFill>
                </a:rPr>
                <a:t>i</a:t>
              </a:r>
              <a:r>
                <a:rPr lang="it-IT" sz="1600" b="1" dirty="0">
                  <a:solidFill>
                    <a:srgbClr val="008000"/>
                  </a:solidFill>
                </a:rPr>
                <a:t>  </a:t>
              </a:r>
              <a:r>
                <a:rPr lang="it-IT" sz="1600" b="1" dirty="0" smtClean="0">
                  <a:solidFill>
                    <a:srgbClr val="008000"/>
                  </a:solidFill>
                </a:rPr>
                <a:t>(</a:t>
              </a:r>
              <a:r>
                <a:rPr lang="it-IT" sz="1600" b="1" dirty="0">
                  <a:solidFill>
                    <a:srgbClr val="008000"/>
                  </a:solidFill>
                </a:rPr>
                <a:t>x) </a:t>
              </a:r>
              <a:r>
                <a:rPr lang="it-IT" sz="1600" b="1" dirty="0" smtClean="0">
                  <a:solidFill>
                    <a:srgbClr val="008000"/>
                  </a:solidFill>
                </a:rPr>
                <a:t>=              	(</a:t>
              </a:r>
              <a:r>
                <a:rPr lang="it-IT" sz="1600" b="1" dirty="0">
                  <a:solidFill>
                    <a:srgbClr val="008000"/>
                  </a:solidFill>
                </a:rPr>
                <a:t>1-x)     </a:t>
              </a:r>
              <a:r>
                <a:rPr lang="it-IT" sz="1600" b="1" dirty="0" smtClean="0">
                  <a:solidFill>
                    <a:srgbClr val="008000"/>
                  </a:solidFill>
                </a:rPr>
                <a:t> </a:t>
              </a:r>
              <a:r>
                <a:rPr lang="it-IT" sz="1600" b="1" dirty="0">
                  <a:solidFill>
                    <a:srgbClr val="008000"/>
                  </a:solidFill>
                </a:rPr>
                <a:t> </a:t>
              </a:r>
              <a:r>
                <a:rPr lang="it-IT" sz="1600" b="1" dirty="0" smtClean="0">
                  <a:solidFill>
                    <a:srgbClr val="008000"/>
                  </a:solidFill>
                </a:rPr>
                <a:t>x</a:t>
              </a:r>
              <a:endParaRPr lang="it-IT" sz="1600" b="1" dirty="0">
                <a:solidFill>
                  <a:srgbClr val="008000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it-IT" sz="16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it-IT" sz="1600" b="1" dirty="0">
                  <a:solidFill>
                    <a:srgbClr val="10222B"/>
                  </a:solidFill>
                </a:rPr>
                <a:t>                               </a:t>
              </a:r>
              <a:r>
                <a:rPr lang="it-IT" sz="1600" b="1" dirty="0" smtClean="0">
                  <a:solidFill>
                    <a:srgbClr val="10222B"/>
                  </a:solidFill>
                </a:rPr>
                <a:t>	   </a:t>
              </a:r>
              <a:r>
                <a:rPr lang="it-IT" sz="1600" b="1" dirty="0">
                  <a:solidFill>
                    <a:srgbClr val="10222B"/>
                  </a:solidFill>
                </a:rPr>
                <a:t> </a:t>
              </a:r>
              <a:r>
                <a:rPr lang="it-IT" sz="1400" b="1" dirty="0" err="1" smtClean="0">
                  <a:solidFill>
                    <a:srgbClr val="10222B"/>
                  </a:solidFill>
                </a:rPr>
                <a:t>probability</a:t>
              </a:r>
              <a:r>
                <a:rPr lang="it-IT" sz="1400" b="1" dirty="0" smtClean="0">
                  <a:solidFill>
                    <a:srgbClr val="10222B"/>
                  </a:solidFill>
                </a:rPr>
                <a:t> </a:t>
              </a:r>
              <a:r>
                <a:rPr lang="it-IT" sz="1400" b="1" dirty="0" err="1">
                  <a:solidFill>
                    <a:srgbClr val="10222B"/>
                  </a:solidFill>
                </a:rPr>
                <a:t>density</a:t>
              </a:r>
              <a:r>
                <a:rPr lang="it-IT" sz="1400" b="1" dirty="0">
                  <a:solidFill>
                    <a:srgbClr val="10222B"/>
                  </a:solidFill>
                </a:rPr>
                <a:t> </a:t>
              </a:r>
              <a:r>
                <a:rPr lang="it-IT" sz="1400" b="1" dirty="0" err="1">
                  <a:solidFill>
                    <a:srgbClr val="10222B"/>
                  </a:solidFill>
                </a:rPr>
                <a:t>function</a:t>
              </a:r>
              <a:r>
                <a:rPr lang="it-IT" sz="1400" b="1" dirty="0">
                  <a:solidFill>
                    <a:srgbClr val="10222B"/>
                  </a:solidFill>
                </a:rPr>
                <a:t> of 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it-IT" sz="1400" b="1" dirty="0">
                  <a:solidFill>
                    <a:srgbClr val="10222B"/>
                  </a:solidFill>
                </a:rPr>
                <a:t>	                              </a:t>
              </a:r>
              <a:r>
                <a:rPr lang="it-IT" sz="1400" b="1" dirty="0" err="1">
                  <a:solidFill>
                    <a:srgbClr val="10222B"/>
                  </a:solidFill>
                </a:rPr>
                <a:t>ionization</a:t>
              </a:r>
              <a:r>
                <a:rPr lang="it-IT" sz="1400" b="1" dirty="0">
                  <a:solidFill>
                    <a:srgbClr val="10222B"/>
                  </a:solidFill>
                </a:rPr>
                <a:t> </a:t>
              </a:r>
              <a:r>
                <a:rPr lang="it-IT" sz="1400" b="1" dirty="0" err="1">
                  <a:solidFill>
                    <a:srgbClr val="10222B"/>
                  </a:solidFill>
                </a:rPr>
                <a:t>along</a:t>
              </a:r>
              <a:r>
                <a:rPr lang="it-IT" sz="1400" b="1" dirty="0">
                  <a:solidFill>
                    <a:srgbClr val="10222B"/>
                  </a:solidFill>
                </a:rPr>
                <a:t> </a:t>
              </a:r>
              <a:r>
                <a:rPr lang="it-IT" sz="1400" b="1" dirty="0" err="1" smtClean="0">
                  <a:solidFill>
                    <a:srgbClr val="10222B"/>
                  </a:solidFill>
                </a:rPr>
                <a:t>track</a:t>
              </a:r>
              <a:endParaRPr lang="it-IT" sz="1400" b="1" dirty="0">
                <a:solidFill>
                  <a:srgbClr val="10222B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it-IT" sz="1400" b="1" dirty="0">
                <a:solidFill>
                  <a:srgbClr val="10222B"/>
                </a:solidFill>
              </a:endParaRP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3917215" y="2022057"/>
              <a:ext cx="5873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600" b="1" dirty="0">
                  <a:solidFill>
                    <a:srgbClr val="10222B"/>
                  </a:solidFill>
                  <a:latin typeface="Bradley Hand ITC" charset="0"/>
                  <a:ea typeface="ＭＳ Ｐゴシック" charset="0"/>
                </a:rPr>
                <a:t>  </a:t>
              </a:r>
              <a:r>
                <a:rPr sz="1200" b="1" noProof="1">
                  <a:solidFill>
                    <a:srgbClr val="10222B"/>
                  </a:solidFill>
                  <a:latin typeface="Comic Sans MS" charset="0"/>
                  <a:ea typeface="ＭＳ Ｐゴシック" charset="0"/>
                </a:rPr>
                <a:t>t</a:t>
              </a:r>
              <a:r>
                <a:rPr sz="1200" b="1" baseline="-25000" noProof="1">
                  <a:solidFill>
                    <a:srgbClr val="10222B"/>
                  </a:solidFill>
                  <a:latin typeface="Comic Sans MS" charset="0"/>
                  <a:ea typeface="ＭＳ Ｐゴシック" charset="0"/>
                </a:rPr>
                <a:t>first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3888640" y="2336382"/>
              <a:ext cx="4222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600" b="1" dirty="0">
                  <a:solidFill>
                    <a:srgbClr val="10222B"/>
                  </a:solidFill>
                  <a:latin typeface="Bradley Hand ITC" charset="0"/>
                  <a:ea typeface="ＭＳ Ｐゴシック" charset="0"/>
                </a:rPr>
                <a:t>  </a:t>
              </a:r>
              <a:r>
                <a:rPr lang="it-IT" sz="1200" b="1" dirty="0">
                  <a:solidFill>
                    <a:srgbClr val="10222B"/>
                  </a:solidFill>
                  <a:latin typeface="Comic Sans MS" charset="0"/>
                  <a:ea typeface="ＭＳ Ｐゴシック" charset="0"/>
                </a:rPr>
                <a:t>t</a:t>
              </a:r>
              <a:r>
                <a:rPr lang="it-IT" sz="1200" b="1" baseline="-25000" dirty="0">
                  <a:solidFill>
                    <a:srgbClr val="10222B"/>
                  </a:solidFill>
                  <a:latin typeface="Comic Sans MS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4734778" y="4676894"/>
              <a:ext cx="4778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600" b="1" dirty="0">
                  <a:solidFill>
                    <a:srgbClr val="008000"/>
                  </a:solidFill>
                  <a:ea typeface="ＭＳ Ｐゴシック" charset="0"/>
                </a:rPr>
                <a:t>N</a:t>
              </a:r>
              <a:r>
                <a:rPr lang="it-IT" sz="1600" b="1" baseline="-25000" dirty="0">
                  <a:solidFill>
                    <a:srgbClr val="008000"/>
                  </a:solidFill>
                  <a:ea typeface="ＭＳ Ｐゴシック" charset="0"/>
                </a:rPr>
                <a:t>cl</a:t>
              </a:r>
              <a:r>
                <a:rPr lang="it-IT" sz="1600" b="1" dirty="0">
                  <a:solidFill>
                    <a:srgbClr val="008000"/>
                  </a:solidFill>
                  <a:ea typeface="ＭＳ Ｐゴシック" charset="0"/>
                </a:rPr>
                <a:t>!</a:t>
              </a:r>
              <a:endParaRPr lang="en-US" sz="1600" b="1" baseline="-25000" dirty="0">
                <a:solidFill>
                  <a:srgbClr val="008000"/>
                </a:solidFill>
                <a:ea typeface="ＭＳ Ｐゴシック" charset="0"/>
              </a:endParaRPr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4364890" y="5029319"/>
              <a:ext cx="11763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600" b="1" dirty="0">
                  <a:solidFill>
                    <a:srgbClr val="008000"/>
                  </a:solidFill>
                  <a:ea typeface="ＭＳ Ｐゴシック" charset="0"/>
                </a:rPr>
                <a:t>(N</a:t>
              </a:r>
              <a:r>
                <a:rPr lang="it-IT" sz="1600" b="1" baseline="-25000" dirty="0">
                  <a:solidFill>
                    <a:srgbClr val="008000"/>
                  </a:solidFill>
                  <a:ea typeface="ＭＳ Ｐゴシック" charset="0"/>
                </a:rPr>
                <a:t>cl</a:t>
              </a:r>
              <a:r>
                <a:rPr lang="it-IT" sz="1600" b="1" dirty="0">
                  <a:solidFill>
                    <a:srgbClr val="008000"/>
                  </a:solidFill>
                  <a:ea typeface="ＭＳ Ｐゴシック" charset="0"/>
                </a:rPr>
                <a:t>-i)! (i-1)!</a:t>
              </a:r>
              <a:endParaRPr lang="en-US" sz="1600" b="1" dirty="0">
                <a:solidFill>
                  <a:srgbClr val="008000"/>
                </a:solidFill>
                <a:ea typeface="ＭＳ Ｐゴシック" charset="0"/>
              </a:endParaRPr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 flipV="1">
              <a:off x="4391878" y="5015032"/>
              <a:ext cx="1082675" cy="47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0222B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5819040" y="4753094"/>
              <a:ext cx="44132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 dirty="0">
                  <a:solidFill>
                    <a:srgbClr val="008000"/>
                  </a:solidFill>
                  <a:ea typeface="ＭＳ Ｐゴシック" charset="0"/>
                </a:rPr>
                <a:t>N</a:t>
              </a:r>
              <a:r>
                <a:rPr lang="it-IT" sz="1200" b="1" baseline="-25000" dirty="0">
                  <a:solidFill>
                    <a:srgbClr val="008000"/>
                  </a:solidFill>
                  <a:ea typeface="ＭＳ Ｐゴシック" charset="0"/>
                </a:rPr>
                <a:t>cl</a:t>
              </a:r>
              <a:r>
                <a:rPr lang="it-IT" sz="1200" b="1" dirty="0">
                  <a:solidFill>
                    <a:srgbClr val="008000"/>
                  </a:solidFill>
                  <a:ea typeface="ＭＳ Ｐゴシック" charset="0"/>
                </a:rPr>
                <a:t>-i</a:t>
              </a:r>
              <a:endParaRPr lang="en-US" sz="1200" b="1" dirty="0">
                <a:solidFill>
                  <a:srgbClr val="008000"/>
                </a:solidFill>
                <a:ea typeface="ＭＳ Ｐゴシック" charset="0"/>
              </a:endParaRPr>
            </a:p>
          </p:txBody>
        </p: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6258778" y="4768969"/>
              <a:ext cx="35083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 dirty="0">
                  <a:solidFill>
                    <a:srgbClr val="008000"/>
                  </a:solidFill>
                  <a:ea typeface="ＭＳ Ｐゴシック" charset="0"/>
                </a:rPr>
                <a:t>i-1</a:t>
              </a:r>
              <a:endParaRPr lang="en-US" sz="1200" b="1" dirty="0">
                <a:solidFill>
                  <a:srgbClr val="008000"/>
                </a:solidFill>
                <a:ea typeface="ＭＳ Ｐゴシック" charset="0"/>
              </a:endParaRPr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>
              <a:off x="3688615" y="4889083"/>
              <a:ext cx="354013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 dirty="0">
                  <a:solidFill>
                    <a:srgbClr val="008000"/>
                  </a:solidFill>
                  <a:ea typeface="ＭＳ Ｐゴシック" charset="0"/>
                </a:rPr>
                <a:t>N</a:t>
              </a:r>
              <a:r>
                <a:rPr lang="it-IT" sz="1200" b="1" baseline="-25000" dirty="0">
                  <a:solidFill>
                    <a:srgbClr val="008000"/>
                  </a:solidFill>
                  <a:ea typeface="ＭＳ Ｐゴシック" charset="0"/>
                </a:rPr>
                <a:t>cl</a:t>
              </a:r>
              <a:endParaRPr lang="en-US" sz="1200" b="1" baseline="-25000" dirty="0">
                <a:solidFill>
                  <a:srgbClr val="008000"/>
                </a:solidFill>
                <a:ea typeface="ＭＳ Ｐゴシック" charset="0"/>
              </a:endParaRPr>
            </a:p>
          </p:txBody>
        </p:sp>
      </p:grpSp>
      <p:pic>
        <p:nvPicPr>
          <p:cNvPr id="38" name="Picture 37" descr="drif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194" y="1607719"/>
            <a:ext cx="2814204" cy="247348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94" y="4045030"/>
            <a:ext cx="2825318" cy="19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124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Cluster </a:t>
            </a:r>
            <a:r>
              <a:rPr lang="en-US" sz="4800" dirty="0">
                <a:solidFill>
                  <a:srgbClr val="FF0000"/>
                </a:solidFill>
                <a:latin typeface="Comic Sans MS"/>
                <a:cs typeface="Comic Sans MS"/>
              </a:rPr>
              <a:t>Counting</a:t>
            </a:r>
            <a:r>
              <a:rPr lang="en-US" sz="4800" dirty="0">
                <a:solidFill>
                  <a:srgbClr val="FFFF00"/>
                </a:solidFill>
                <a:latin typeface="Comic Sans MS"/>
                <a:cs typeface="Comic Sans MS"/>
              </a:rPr>
              <a:t>/</a:t>
            </a:r>
            <a:r>
              <a:rPr lang="en-US" sz="4800" dirty="0" smtClean="0">
                <a:solidFill>
                  <a:srgbClr val="0000FF"/>
                </a:solidFill>
                <a:latin typeface="Comic Sans MS"/>
                <a:cs typeface="Comic Sans MS"/>
              </a:rPr>
              <a:t>Timing 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in </a:t>
            </a: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pillole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6"/>
          <p:cNvSpPr>
            <a:spLocks noGrp="1"/>
          </p:cNvSpPr>
          <p:nvPr>
            <p:ph type="title"/>
          </p:nvPr>
        </p:nvSpPr>
        <p:spPr>
          <a:xfrm>
            <a:off x="0" y="1124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Cluster </a:t>
            </a:r>
            <a:r>
              <a:rPr lang="en-US" sz="4800" dirty="0">
                <a:solidFill>
                  <a:srgbClr val="FF0000"/>
                </a:solidFill>
                <a:latin typeface="Comic Sans MS"/>
                <a:cs typeface="Comic Sans MS"/>
              </a:rPr>
              <a:t>Counting</a:t>
            </a:r>
            <a:r>
              <a:rPr lang="en-US" sz="4800" dirty="0">
                <a:solidFill>
                  <a:srgbClr val="FFFF00"/>
                </a:solidFill>
                <a:latin typeface="Comic Sans MS"/>
                <a:cs typeface="Comic Sans MS"/>
              </a:rPr>
              <a:t>/</a:t>
            </a:r>
            <a:r>
              <a:rPr lang="en-US" sz="4800" dirty="0" smtClean="0">
                <a:solidFill>
                  <a:srgbClr val="0000FF"/>
                </a:solidFill>
                <a:latin typeface="Comic Sans MS"/>
                <a:cs typeface="Comic Sans MS"/>
              </a:rPr>
              <a:t>Timing 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in </a:t>
            </a:r>
            <a:r>
              <a:rPr lang="en-US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pillole</a:t>
            </a:r>
            <a:r>
              <a:rPr lang="en-US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54" y="6420871"/>
            <a:ext cx="573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</a:rPr>
              <a:t>F. Grancagnolo                                          </a:t>
            </a:r>
            <a:r>
              <a:rPr lang="en-US" sz="1400" dirty="0" err="1" smtClean="0">
                <a:latin typeface="Comic Sans MS"/>
              </a:rPr>
              <a:t>CdS</a:t>
            </a:r>
            <a:r>
              <a:rPr lang="en-US" sz="1400" dirty="0" smtClean="0">
                <a:latin typeface="Comic Sans MS"/>
              </a:rPr>
              <a:t> – Lecce 6 </a:t>
            </a:r>
            <a:r>
              <a:rPr lang="en-US" sz="1400" dirty="0" err="1" smtClean="0">
                <a:latin typeface="Comic Sans MS"/>
              </a:rPr>
              <a:t>luglio</a:t>
            </a:r>
            <a:r>
              <a:rPr lang="en-US" sz="1400" dirty="0" smtClean="0">
                <a:latin typeface="Comic Sans MS"/>
              </a:rPr>
              <a:t> 2011   </a:t>
            </a:r>
            <a:endParaRPr lang="en-US" sz="14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3449" y="6416959"/>
            <a:ext cx="278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</a:rPr>
              <a:t>9</a:t>
            </a:r>
            <a:endParaRPr lang="en-US" sz="1200" dirty="0">
              <a:latin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481" y="1599264"/>
            <a:ext cx="85984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Il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Cluster Counting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dominato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da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fluttuazioni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di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natura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binomiale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,</a:t>
            </a:r>
          </a:p>
          <a:p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consente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di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misurare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la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ionizzazione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specifica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rilasciata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lungo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una</a:t>
            </a:r>
            <a:endParaRPr lang="en-US" sz="20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traccia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carica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con un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risoluzione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migliore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di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almeno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un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fattore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2 </a:t>
            </a:r>
          </a:p>
          <a:p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r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ispetto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ad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una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misura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tradizionale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di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/dx (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metodo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della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media </a:t>
            </a:r>
          </a:p>
          <a:p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troncata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),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dominata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dalle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fluttuazioni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di Landau.</a:t>
            </a:r>
          </a:p>
          <a:p>
            <a:endParaRPr lang="en-US" sz="20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Essenziale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per la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separazione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di </a:t>
            </a:r>
            <a:r>
              <a:rPr lang="en-US" sz="2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k, p, m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nel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range di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momento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di</a:t>
            </a:r>
          </a:p>
          <a:p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SuperB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non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coperto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dal Ring Imaging Cerenkov.</a:t>
            </a:r>
          </a:p>
          <a:p>
            <a:endParaRPr lang="en-US" sz="20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Il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Cluster Timing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consente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di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migliorare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la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risoluzione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spaziale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di </a:t>
            </a:r>
          </a:p>
          <a:p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una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camera a drift per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piccoli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parametri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d’impatto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, dove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il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contributo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dovuto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alle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fluttuazioni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di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ionizzazione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è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significativamente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dominante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.</a:t>
            </a:r>
            <a:endParaRPr lang="en-US" sz="20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endParaRPr lang="en-US" sz="20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Per un gas come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quello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di KLOE la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risoluzione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per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parametri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d’impatto</a:t>
            </a:r>
            <a:endParaRPr lang="en-US" sz="2000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dell’ordine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del mm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può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migliorare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fino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al 50%.</a:t>
            </a:r>
            <a:endParaRPr lang="en-US" sz="20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6814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2963</TotalTime>
  <Words>1273</Words>
  <Application>Microsoft Macintosh PowerPoint</Application>
  <PresentationFormat>On-screen Show (4:3)</PresentationFormat>
  <Paragraphs>164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 Black </vt:lpstr>
      <vt:lpstr>PowerPoint Presentation</vt:lpstr>
      <vt:lpstr>OUTLINE</vt:lpstr>
      <vt:lpstr>PowerPoint Presentation</vt:lpstr>
      <vt:lpstr>PowerPoint Presentation</vt:lpstr>
      <vt:lpstr>Attività prevista nel 2012</vt:lpstr>
      <vt:lpstr>Attività prevista nel 2012</vt:lpstr>
      <vt:lpstr>Attività prevista nel 2012</vt:lpstr>
      <vt:lpstr>Cluster Counting/Timing in pillole </vt:lpstr>
      <vt:lpstr>Cluster Counting/Timing in pillole </vt:lpstr>
      <vt:lpstr>Attività prevista nel 2012</vt:lpstr>
      <vt:lpstr>Attività prevista nel 2012</vt:lpstr>
      <vt:lpstr>Anagrafica SuperB</vt:lpstr>
      <vt:lpstr>Richieste finanziarie pMu2e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 Grancagnolo</dc:creator>
  <cp:lastModifiedBy>Franco Grancagnolo</cp:lastModifiedBy>
  <cp:revision>130</cp:revision>
  <dcterms:created xsi:type="dcterms:W3CDTF">2011-06-22T13:00:06Z</dcterms:created>
  <dcterms:modified xsi:type="dcterms:W3CDTF">2011-07-05T17:59:22Z</dcterms:modified>
</cp:coreProperties>
</file>