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2.jpg" ContentType="image/jpeg"/>
  <Override PartName="/ppt/notesSlides/notesSlide3.xml" ContentType="application/vnd.openxmlformats-officedocument.presentationml.notesSlide+xml"/>
  <Override PartName="/ppt/media/image2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64" r:id="rId4"/>
    <p:sldId id="265" r:id="rId5"/>
    <p:sldId id="266" r:id="rId6"/>
    <p:sldId id="267" r:id="rId7"/>
    <p:sldId id="284" r:id="rId8"/>
    <p:sldId id="285" r:id="rId9"/>
    <p:sldId id="286" r:id="rId10"/>
    <p:sldId id="280" r:id="rId11"/>
    <p:sldId id="268" r:id="rId12"/>
    <p:sldId id="281" r:id="rId13"/>
    <p:sldId id="282" r:id="rId14"/>
    <p:sldId id="283" r:id="rId15"/>
    <p:sldId id="287" r:id="rId16"/>
    <p:sldId id="269" r:id="rId17"/>
    <p:sldId id="288" r:id="rId18"/>
    <p:sldId id="263" r:id="rId19"/>
    <p:sldId id="258" r:id="rId20"/>
    <p:sldId id="262" r:id="rId21"/>
    <p:sldId id="260" r:id="rId22"/>
    <p:sldId id="259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86"/>
  </p:normalViewPr>
  <p:slideViewPr>
    <p:cSldViewPr snapToGrid="0">
      <p:cViewPr>
        <p:scale>
          <a:sx n="96" d="100"/>
          <a:sy n="96" d="100"/>
        </p:scale>
        <p:origin x="62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0E94B-B397-974E-BCB1-D2584DFAA5B8}" type="datetimeFigureOut">
              <a:rPr lang="en-US" smtClean="0"/>
              <a:t>1/10/24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ABB16-8ACE-744A-B30A-EB593DD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40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ABB16-8ACE-744A-B30A-EB593DDF00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95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ABB16-8ACE-744A-B30A-EB593DDF00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57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F0642-E084-4982-951D-062ED13395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5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C76E9-C283-83F6-776A-8914A2820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82EBE-90EB-6C52-A00F-11F9D1A25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4E8DA-B3AE-57F8-1AD3-CCB4A265C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221E-0567-DC46-AFE8-E29D26DC79A6}" type="datetime1">
              <a:rPr lang="en-GB" smtClean="0"/>
              <a:t>11/01/2024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AF7A6-A3AC-6AFE-E54A-292A05BC1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DA28E-7F3A-A3A9-954F-1BD0F2A9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5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ACB31-6D2B-BB88-94D2-A74A5B35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D6622-88DB-26F7-FD69-B138CD962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EB0EF-7447-7831-5F34-97B2EAEC8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8724-9182-FF45-BE07-1B42A5D5BE3B}" type="datetime1">
              <a:rPr lang="en-GB" smtClean="0"/>
              <a:t>11/01/2024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31173-721A-CBCD-A523-16DBD122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424C8-7C1B-9A62-5ECA-FBEB4BCAA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068305-6734-3F08-6ADB-3E2F0ED19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17F3C-BA85-46EC-7931-6E951EA3C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3150A-AA3F-D081-1BCB-313E4003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7075-732E-2D4C-97CF-772967134ACF}" type="datetime1">
              <a:rPr lang="en-GB" smtClean="0"/>
              <a:t>11/01/2024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4400C-CF5E-3C10-769F-B2F62670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BBCBA-DA92-CC7B-7467-1DBC4C8B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01795-82DA-BF6B-13BD-B4A811B62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B37F7-4954-7960-50C3-46F9DFBBD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ADE5-80F3-3B24-84BF-518224CA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1051-A692-E340-9610-6F746A62DF0E}" type="datetime1">
              <a:rPr lang="en-GB" smtClean="0"/>
              <a:t>11/01/2024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6651E-8928-62DE-0C19-9B55E3D9D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913FF-7FCD-C72B-870B-A94D3D7C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82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5C4B8-434F-449E-B2E4-5C2E01AA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45A1E-6D55-C3C9-94DF-4B2F01694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D41E8-E71E-581C-3A71-CA46F9E0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C359-60B7-E440-A6AD-87AB7169A0BC}" type="datetime1">
              <a:rPr lang="en-GB" smtClean="0"/>
              <a:t>11/01/2024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AC09A-3C77-DD0E-24A4-5F78F1EE4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C7581-D86F-FD6A-DE00-A7E781F0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73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CBF73-9800-29D7-7659-8D981D9F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E4865-D5CD-8E62-7B00-61BE0FFF7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68636-7E7F-0E6C-4D68-E9C33DB01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F277-22F9-B6A5-403F-7950B2A0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928E-02B3-7F47-8BF6-026C1B395157}" type="datetime1">
              <a:rPr lang="en-GB" smtClean="0"/>
              <a:t>11/01/2024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1AA6F-3FD2-7024-5EDF-E44CF809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7CDFF-7CEF-0623-ED4E-AB52D293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4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FE72-C946-EBB2-FD52-C931A4F1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6905A-DC53-2AF7-6160-834EBC48A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EB5CA-F06A-AB59-09CF-DB2CAA570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FBB0E-7865-4249-5A3D-705877260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45C02-2119-AD29-E85B-42D67A855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89DD34-CE7E-45CA-588D-4DA39BCC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E94C1-AD61-E045-A6C6-C60F237843E1}" type="datetime1">
              <a:rPr lang="en-GB" smtClean="0"/>
              <a:t>11/01/2024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17F7C-ACF5-4DEB-6208-EDF7BEE1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9EA17-B8A6-2B79-1273-F80BBEFF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8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8221-3E49-F748-873C-8AB0A457C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2CF46-2EE4-9148-1E9D-3A41D0F2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E4AA-A95B-0B44-8A85-8D1F4676E7F2}" type="datetime1">
              <a:rPr lang="en-GB" smtClean="0"/>
              <a:t>11/01/2024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3CFC3-DF73-6271-4FC7-07136D57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3B105-1584-465D-1A8D-5D351CE1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44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FBFC5-195F-BEEA-942A-837306C4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0BEB-931F-0140-9520-70A2391AA7AB}" type="datetime1">
              <a:rPr lang="en-GB" smtClean="0"/>
              <a:t>11/01/2024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051E3-7399-27FF-005F-17979A02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9C1AC-ACFE-3550-D5EF-6D523EFE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5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FDCB7-1EF9-F7A4-5BCE-2472D098B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7F6E-61B0-4566-F329-8BC0D1870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2D8CB-3752-C9E6-DA85-7959CDE2F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F810DC-EDF5-7B1C-8BD2-4AB1ECE6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BD92D-6124-5949-A148-E24E64036FE5}" type="datetime1">
              <a:rPr lang="en-GB" smtClean="0"/>
              <a:t>11/01/2024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DA62D-6B28-8102-28F9-6121EBC9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6ECF4-0F43-C06E-085F-918546D8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09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0A81A-1F21-D9E9-02C2-17377C319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7F9BF-9C3D-2AA5-91BF-2825C78BE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21AE3-6973-CDC7-7963-D4169746A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CC0A0-CE72-2359-C6AB-9072DEE06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1481-BBAE-AF46-AA5B-2FEBF17853ED}" type="datetime1">
              <a:rPr lang="en-GB" smtClean="0"/>
              <a:t>11/01/2024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2EDC3-2B59-05CC-CA38-46E72BDFE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B4AA8-80AD-46F4-5C55-62DBA005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0F612B-36A6-BD32-0F48-FC142EC0A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EBA5D-41B6-5172-2C97-B18E5D90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3039-DBF3-0372-0362-FB916B780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B965A-A309-FE4B-B770-05E7A95E051C}" type="datetime1">
              <a:rPr lang="en-GB" smtClean="0"/>
              <a:t>11/01/2024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63F63-C2FE-5C7B-D1A8-F358D3AAB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C56F8-9AF8-852A-D072-4136991C8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C980B-FA73-8F4D-895D-6F0485B5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4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23A8-CD31-5849-DD49-E39B7E6C4B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Technologies of High Power Lasers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040F-68E9-FD1A-0BA3-99453894CC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Catania, 11 Gennaio 2024 </a:t>
            </a:r>
          </a:p>
          <a:p>
            <a:r>
              <a:rPr lang="it-IT" dirty="0"/>
              <a:t>Jose Suarez, INFN-LNS</a:t>
            </a:r>
          </a:p>
        </p:txBody>
      </p:sp>
    </p:spTree>
    <p:extLst>
      <p:ext uri="{BB962C8B-B14F-4D97-AF65-F5344CB8AC3E}">
        <p14:creationId xmlns:p14="http://schemas.microsoft.com/office/powerpoint/2010/main" val="1275801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163B0-E23B-7C4B-8ED8-7F41EDF2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Cavità per impulsi brevi</a:t>
            </a:r>
          </a:p>
        </p:txBody>
      </p:sp>
      <p:pic>
        <p:nvPicPr>
          <p:cNvPr id="5" name="Picture 4" descr="A diagram of a diagram of a waveform&#10;&#10;Description automatically generated">
            <a:extLst>
              <a:ext uri="{FF2B5EF4-FFF2-40B4-BE49-F238E27FC236}">
                <a16:creationId xmlns:a16="http://schemas.microsoft.com/office/drawing/2014/main" id="{EB6D05E9-9A35-CF81-5B88-148FAB2A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18" y="1439704"/>
            <a:ext cx="4593365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204C9C-3C50-09C3-CF5F-E31AF1B9B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243052"/>
            <a:ext cx="7772400" cy="4663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B6CF97-C16D-D95D-8EED-998514075674}"/>
              </a:ext>
            </a:extLst>
          </p:cNvPr>
          <p:cNvSpPr txBox="1"/>
          <p:nvPr/>
        </p:nvSpPr>
        <p:spPr>
          <a:xfrm>
            <a:off x="6404113" y="5565507"/>
            <a:ext cx="3803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U. Keller et al. Nature 424, 831, 2003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67DEF-3E11-CC4C-EFC3-895ADC667AD4}"/>
              </a:ext>
            </a:extLst>
          </p:cNvPr>
          <p:cNvSpPr txBox="1"/>
          <p:nvPr/>
        </p:nvSpPr>
        <p:spPr>
          <a:xfrm>
            <a:off x="5357191" y="4321073"/>
            <a:ext cx="487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SESAM: SEmiconductor Saturable Absorber Mirror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D88C1-373A-6952-DE7B-EC299ABAA5CB}"/>
              </a:ext>
            </a:extLst>
          </p:cNvPr>
          <p:cNvSpPr txBox="1"/>
          <p:nvPr/>
        </p:nvSpPr>
        <p:spPr>
          <a:xfrm>
            <a:off x="9664032" y="1121159"/>
            <a:ext cx="18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 di Uscita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619B4-A96C-501A-2317-12E9CEC88DFF}"/>
              </a:ext>
            </a:extLst>
          </p:cNvPr>
          <p:cNvSpPr txBox="1"/>
          <p:nvPr/>
        </p:nvSpPr>
        <p:spPr>
          <a:xfrm>
            <a:off x="4665527" y="3059668"/>
            <a:ext cx="138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Mezzo attivo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B604B57-9DB5-8440-8C0D-F80E0F66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1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43051-3837-C9CE-6217-C008661E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Chirped pulse amplification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4EF7404-08B6-45C3-E333-F726B8FA33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72485"/>
            <a:ext cx="8976057" cy="492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DBFA8-399F-E593-54B4-AF668C93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99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454E-B40F-5086-1190-1CE7EDF2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Estensore Semplificato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1744A7-E236-57D8-BC8D-8F443061E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298" y="1825625"/>
            <a:ext cx="9889404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B73215-1DDF-DFAC-D946-EC29C1B9529D}"/>
              </a:ext>
            </a:extLst>
          </p:cNvPr>
          <p:cNvSpPr txBox="1"/>
          <p:nvPr/>
        </p:nvSpPr>
        <p:spPr>
          <a:xfrm>
            <a:off x="2584174" y="2120348"/>
            <a:ext cx="94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Reticolo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A49570-B6B2-F585-4044-BA61EA541F1A}"/>
              </a:ext>
            </a:extLst>
          </p:cNvPr>
          <p:cNvSpPr txBox="1"/>
          <p:nvPr/>
        </p:nvSpPr>
        <p:spPr>
          <a:xfrm>
            <a:off x="4209581" y="4179116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Specchio</a:t>
            </a:r>
          </a:p>
          <a:p>
            <a:pPr algn="ctr"/>
            <a:r>
              <a:rPr lang="it-IT" dirty="0"/>
              <a:t>Piano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5A4701-89C0-0EBE-5060-E69895357A45}"/>
              </a:ext>
            </a:extLst>
          </p:cNvPr>
          <p:cNvSpPr txBox="1"/>
          <p:nvPr/>
        </p:nvSpPr>
        <p:spPr>
          <a:xfrm>
            <a:off x="6802891" y="4868229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</a:t>
            </a:r>
          </a:p>
          <a:p>
            <a:r>
              <a:rPr lang="it-IT" dirty="0"/>
              <a:t>Concavo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8406F2-DCDA-68DD-9AC5-44DD59D22569}"/>
              </a:ext>
            </a:extLst>
          </p:cNvPr>
          <p:cNvSpPr txBox="1"/>
          <p:nvPr/>
        </p:nvSpPr>
        <p:spPr>
          <a:xfrm>
            <a:off x="2328019" y="1509824"/>
            <a:ext cx="1454426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it-IT"/>
              <a:t>vista dall'alto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E35DF5C-4D7E-CCC0-34BF-24CEACF23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2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D867-6C58-E022-E37E-904D2A6B2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Estensore Semplificato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FD6CC3-6F18-9EFE-4A28-0A2D9D6C3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298" y="1825625"/>
            <a:ext cx="9889404" cy="435133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B01862-6EE0-8466-8980-C3DB17402AE6}"/>
              </a:ext>
            </a:extLst>
          </p:cNvPr>
          <p:cNvSpPr txBox="1"/>
          <p:nvPr/>
        </p:nvSpPr>
        <p:spPr>
          <a:xfrm>
            <a:off x="2584174" y="2120348"/>
            <a:ext cx="94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Reticolo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51453A-0C52-750B-77A9-58A3A0EB7ED0}"/>
              </a:ext>
            </a:extLst>
          </p:cNvPr>
          <p:cNvSpPr txBox="1"/>
          <p:nvPr/>
        </p:nvSpPr>
        <p:spPr>
          <a:xfrm>
            <a:off x="614125" y="4317616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 piano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891890-1BB9-3971-6FB7-054B3C09A77A}"/>
              </a:ext>
            </a:extLst>
          </p:cNvPr>
          <p:cNvSpPr txBox="1"/>
          <p:nvPr/>
        </p:nvSpPr>
        <p:spPr>
          <a:xfrm>
            <a:off x="4209581" y="4179116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Specchio</a:t>
            </a:r>
          </a:p>
          <a:p>
            <a:pPr algn="ctr"/>
            <a:r>
              <a:rPr lang="it-IT" dirty="0"/>
              <a:t>Piano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B29E74-B778-E8FD-99BA-17DFA7A0C99A}"/>
              </a:ext>
            </a:extLst>
          </p:cNvPr>
          <p:cNvSpPr txBox="1"/>
          <p:nvPr/>
        </p:nvSpPr>
        <p:spPr>
          <a:xfrm>
            <a:off x="6802891" y="4868229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</a:t>
            </a:r>
          </a:p>
          <a:p>
            <a:r>
              <a:rPr lang="it-IT" dirty="0"/>
              <a:t>Concavo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E29D41-779B-CA6B-9FF7-3AB62F5AFDD5}"/>
              </a:ext>
            </a:extLst>
          </p:cNvPr>
          <p:cNvSpPr txBox="1"/>
          <p:nvPr/>
        </p:nvSpPr>
        <p:spPr>
          <a:xfrm>
            <a:off x="2328019" y="1509824"/>
            <a:ext cx="1454426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it-IT"/>
              <a:t>vista dall'alto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00A0F9-429A-58C8-CC1B-C3C081A072A4}"/>
              </a:ext>
            </a:extLst>
          </p:cNvPr>
          <p:cNvSpPr txBox="1"/>
          <p:nvPr/>
        </p:nvSpPr>
        <p:spPr>
          <a:xfrm>
            <a:off x="424085" y="2815916"/>
            <a:ext cx="1454426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vista laterale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70C8A5CC-B247-8AE2-9FBF-78F9A5EBE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30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65E4C-8D9A-ECF9-C661-E2F5FCC5B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Estensore Semplificato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CD2B1A-B543-BC98-387D-63A12E01C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298" y="1825625"/>
            <a:ext cx="988940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35FBC-4957-B35C-196E-0D6020F6F624}"/>
              </a:ext>
            </a:extLst>
          </p:cNvPr>
          <p:cNvSpPr txBox="1"/>
          <p:nvPr/>
        </p:nvSpPr>
        <p:spPr>
          <a:xfrm>
            <a:off x="2584174" y="2120348"/>
            <a:ext cx="94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Reticolo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494DD-C9D1-D223-B1D4-4B9B5C21D817}"/>
              </a:ext>
            </a:extLst>
          </p:cNvPr>
          <p:cNvSpPr txBox="1"/>
          <p:nvPr/>
        </p:nvSpPr>
        <p:spPr>
          <a:xfrm>
            <a:off x="614125" y="4317616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 piano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39B97-A058-4477-C129-A42CD3013285}"/>
              </a:ext>
            </a:extLst>
          </p:cNvPr>
          <p:cNvSpPr txBox="1"/>
          <p:nvPr/>
        </p:nvSpPr>
        <p:spPr>
          <a:xfrm>
            <a:off x="8568835" y="2631133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 Piano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4E6F1-4EE5-3E49-277B-610DB985557B}"/>
              </a:ext>
            </a:extLst>
          </p:cNvPr>
          <p:cNvSpPr txBox="1"/>
          <p:nvPr/>
        </p:nvSpPr>
        <p:spPr>
          <a:xfrm>
            <a:off x="9320804" y="5006729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 Piano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AB4406-4CCB-9D8F-FEC1-4240B81CCF01}"/>
              </a:ext>
            </a:extLst>
          </p:cNvPr>
          <p:cNvSpPr txBox="1"/>
          <p:nvPr/>
        </p:nvSpPr>
        <p:spPr>
          <a:xfrm>
            <a:off x="4209581" y="4179116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Specchio</a:t>
            </a:r>
          </a:p>
          <a:p>
            <a:pPr algn="ctr"/>
            <a:r>
              <a:rPr lang="it-IT" dirty="0"/>
              <a:t>Piano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E4A6B-77BF-D828-36C0-DFD7F2B93159}"/>
              </a:ext>
            </a:extLst>
          </p:cNvPr>
          <p:cNvSpPr txBox="1"/>
          <p:nvPr/>
        </p:nvSpPr>
        <p:spPr>
          <a:xfrm>
            <a:off x="6802891" y="4868229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</a:t>
            </a:r>
          </a:p>
          <a:p>
            <a:r>
              <a:rPr lang="it-IT" dirty="0"/>
              <a:t>Concavo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E463F5-BDD7-41E3-587D-B1537DF9D171}"/>
              </a:ext>
            </a:extLst>
          </p:cNvPr>
          <p:cNvSpPr txBox="1"/>
          <p:nvPr/>
        </p:nvSpPr>
        <p:spPr>
          <a:xfrm>
            <a:off x="2328019" y="1509824"/>
            <a:ext cx="1454426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it-IT"/>
              <a:t>vista dall'alto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68CB3-D490-FB49-9564-BAAC9C54EEC6}"/>
              </a:ext>
            </a:extLst>
          </p:cNvPr>
          <p:cNvSpPr txBox="1"/>
          <p:nvPr/>
        </p:nvSpPr>
        <p:spPr>
          <a:xfrm>
            <a:off x="424085" y="2815916"/>
            <a:ext cx="1454426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vista laterale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D0FC0E-0D91-789C-6530-7C2ED27CDF98}"/>
              </a:ext>
            </a:extLst>
          </p:cNvPr>
          <p:cNvSpPr txBox="1"/>
          <p:nvPr/>
        </p:nvSpPr>
        <p:spPr>
          <a:xfrm>
            <a:off x="10313489" y="3327620"/>
            <a:ext cx="1454426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vista laterale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061279E-DAD1-8969-1DE3-EE2D2296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95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F6E5-2690-F407-082C-0ADD3FB83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808" y="3068568"/>
            <a:ext cx="5257801" cy="1325563"/>
          </a:xfrm>
        </p:spPr>
        <p:txBody>
          <a:bodyPr/>
          <a:lstStyle/>
          <a:p>
            <a:pPr algn="ctr"/>
            <a:r>
              <a:rPr lang="it-IT" dirty="0"/>
              <a:t>Trasporto e Controllo del Fascio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FFF71-649B-5D6B-F555-11FBADF8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67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extLst>
              <a:ext uri="{FF2B5EF4-FFF2-40B4-BE49-F238E27FC236}">
                <a16:creationId xmlns:a16="http://schemas.microsoft.com/office/drawing/2014/main" id="{16C5CE29-92F6-BA68-007F-E297678F9D86}"/>
              </a:ext>
            </a:extLst>
          </p:cNvPr>
          <p:cNvSpPr/>
          <p:nvPr/>
        </p:nvSpPr>
        <p:spPr>
          <a:xfrm>
            <a:off x="1536904" y="3774654"/>
            <a:ext cx="1199012" cy="956963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Full</a:t>
            </a:r>
          </a:p>
          <a:p>
            <a:pPr algn="ctr"/>
            <a:r>
              <a:rPr lang="en-US" b="1"/>
              <a:t>Laser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9C9755-3BDC-742E-CBD2-2A80E849B9BF}"/>
              </a:ext>
            </a:extLst>
          </p:cNvPr>
          <p:cNvSpPr/>
          <p:nvPr/>
        </p:nvSpPr>
        <p:spPr>
          <a:xfrm>
            <a:off x="58060" y="3627770"/>
            <a:ext cx="1478844" cy="133773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Target Tower</a:t>
            </a:r>
          </a:p>
          <a:p>
            <a:pPr algn="ctr"/>
            <a:r>
              <a:rPr lang="en-US" b="1"/>
              <a:t>+</a:t>
            </a:r>
          </a:p>
          <a:p>
            <a:pPr algn="ctr"/>
            <a:r>
              <a:rPr lang="en-US" b="1"/>
              <a:t>Interaction</a:t>
            </a:r>
          </a:p>
          <a:p>
            <a:pPr algn="ctr"/>
            <a:r>
              <a:rPr lang="en-US" b="1"/>
              <a:t>Diagnostics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089014-97A6-0B02-DB98-CE483A5A28CC}"/>
              </a:ext>
            </a:extLst>
          </p:cNvPr>
          <p:cNvSpPr/>
          <p:nvPr/>
        </p:nvSpPr>
        <p:spPr>
          <a:xfrm>
            <a:off x="4165517" y="2559756"/>
            <a:ext cx="1478844" cy="8692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Alignment</a:t>
            </a:r>
          </a:p>
          <a:p>
            <a:pPr algn="ctr"/>
            <a:r>
              <a:rPr lang="en-US" b="1"/>
              <a:t>Station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CC4B89-E41A-DAF4-69BC-29C2FF30E135}"/>
              </a:ext>
            </a:extLst>
          </p:cNvPr>
          <p:cNvSpPr/>
          <p:nvPr/>
        </p:nvSpPr>
        <p:spPr>
          <a:xfrm>
            <a:off x="8039077" y="2593182"/>
            <a:ext cx="1478844" cy="8692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BDS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9B8B721-B862-8466-E97B-700E0D894F3E}"/>
              </a:ext>
            </a:extLst>
          </p:cNvPr>
          <p:cNvSpPr/>
          <p:nvPr/>
        </p:nvSpPr>
        <p:spPr>
          <a:xfrm>
            <a:off x="6046606" y="2575083"/>
            <a:ext cx="1478844" cy="8692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End Station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C7B9D1-4AE6-875B-9F7F-064A0AF0F7D6}"/>
              </a:ext>
            </a:extLst>
          </p:cNvPr>
          <p:cNvSpPr/>
          <p:nvPr/>
        </p:nvSpPr>
        <p:spPr>
          <a:xfrm>
            <a:off x="4265744" y="280464"/>
            <a:ext cx="3165121" cy="170902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Main Control System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06E4CBB-77F7-DA3C-DC65-4407D04D99AF}"/>
              </a:ext>
            </a:extLst>
          </p:cNvPr>
          <p:cNvSpPr/>
          <p:nvPr/>
        </p:nvSpPr>
        <p:spPr>
          <a:xfrm>
            <a:off x="2735916" y="3808254"/>
            <a:ext cx="1278387" cy="8692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OAP control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E94055B-4E40-8F14-11B6-3DBDE815AA0F}"/>
              </a:ext>
            </a:extLst>
          </p:cNvPr>
          <p:cNvSpPr/>
          <p:nvPr/>
        </p:nvSpPr>
        <p:spPr>
          <a:xfrm>
            <a:off x="9810043" y="3382715"/>
            <a:ext cx="2088445" cy="163689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Laser Control System</a:t>
            </a:r>
          </a:p>
          <a:p>
            <a:pPr algn="ctr"/>
            <a:r>
              <a:rPr lang="en-US" b="1"/>
              <a:t>+</a:t>
            </a:r>
          </a:p>
          <a:p>
            <a:pPr algn="ctr"/>
            <a:r>
              <a:rPr lang="en-US" b="1"/>
              <a:t>Laser Actuators</a:t>
            </a:r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904FE04F-E818-42D9-EB3F-AD0DAC53CA10}"/>
              </a:ext>
            </a:extLst>
          </p:cNvPr>
          <p:cNvCxnSpPr>
            <a:cxnSpLocks/>
            <a:stCxn id="3" idx="0"/>
            <a:endCxn id="9" idx="1"/>
          </p:cNvCxnSpPr>
          <p:nvPr/>
        </p:nvCxnSpPr>
        <p:spPr>
          <a:xfrm rot="5400000" flipH="1" flipV="1">
            <a:off x="1285218" y="647244"/>
            <a:ext cx="2492791" cy="3468262"/>
          </a:xfrm>
          <a:prstGeom prst="bentConnector2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96E38AD3-E336-C332-2345-697A19D9C5B9}"/>
              </a:ext>
            </a:extLst>
          </p:cNvPr>
          <p:cNvCxnSpPr>
            <a:cxnSpLocks/>
            <a:stCxn id="10" idx="0"/>
          </p:cNvCxnSpPr>
          <p:nvPr/>
        </p:nvCxnSpPr>
        <p:spPr>
          <a:xfrm rot="5400000" flipH="1" flipV="1">
            <a:off x="2661201" y="2215511"/>
            <a:ext cx="2306652" cy="878834"/>
          </a:xfrm>
          <a:prstGeom prst="bentConnector3">
            <a:avLst>
              <a:gd name="adj1" fmla="val 101534"/>
            </a:avLst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6FA4D5-F079-43CC-B49E-D2A4134B2F2B}"/>
              </a:ext>
            </a:extLst>
          </p:cNvPr>
          <p:cNvCxnSpPr>
            <a:cxnSpLocks/>
          </p:cNvCxnSpPr>
          <p:nvPr/>
        </p:nvCxnSpPr>
        <p:spPr>
          <a:xfrm>
            <a:off x="4928003" y="1989493"/>
            <a:ext cx="0" cy="570263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AE0C85C-D321-1B73-1EBE-F22EB635BAED}"/>
              </a:ext>
            </a:extLst>
          </p:cNvPr>
          <p:cNvCxnSpPr>
            <a:cxnSpLocks/>
          </p:cNvCxnSpPr>
          <p:nvPr/>
        </p:nvCxnSpPr>
        <p:spPr>
          <a:xfrm>
            <a:off x="6758567" y="1976353"/>
            <a:ext cx="0" cy="591429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27470C-0E4A-4B9B-F6DD-51D32C035A80}"/>
              </a:ext>
            </a:extLst>
          </p:cNvPr>
          <p:cNvCxnSpPr>
            <a:cxnSpLocks/>
            <a:stCxn id="6" idx="0"/>
          </p:cNvCxnSpPr>
          <p:nvPr/>
        </p:nvCxnSpPr>
        <p:spPr>
          <a:xfrm rot="16200000" flipV="1">
            <a:off x="7523871" y="1338553"/>
            <a:ext cx="1155980" cy="1353277"/>
          </a:xfrm>
          <a:prstGeom prst="bentConnector2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7">
            <a:extLst>
              <a:ext uri="{FF2B5EF4-FFF2-40B4-BE49-F238E27FC236}">
                <a16:creationId xmlns:a16="http://schemas.microsoft.com/office/drawing/2014/main" id="{D1C9DD16-F117-BF11-7A38-F9D4F55C57F2}"/>
              </a:ext>
            </a:extLst>
          </p:cNvPr>
          <p:cNvCxnSpPr>
            <a:cxnSpLocks/>
            <a:stCxn id="11" idx="0"/>
            <a:endCxn id="9" idx="3"/>
          </p:cNvCxnSpPr>
          <p:nvPr/>
        </p:nvCxnSpPr>
        <p:spPr>
          <a:xfrm rot="16200000" flipV="1">
            <a:off x="8018698" y="547146"/>
            <a:ext cx="2247736" cy="3423401"/>
          </a:xfrm>
          <a:prstGeom prst="bentConnector2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eft Arrow 1">
            <a:extLst>
              <a:ext uri="{FF2B5EF4-FFF2-40B4-BE49-F238E27FC236}">
                <a16:creationId xmlns:a16="http://schemas.microsoft.com/office/drawing/2014/main" id="{DCE89E72-4F5A-A380-2174-0EB62C7B7C57}"/>
              </a:ext>
            </a:extLst>
          </p:cNvPr>
          <p:cNvSpPr/>
          <p:nvPr/>
        </p:nvSpPr>
        <p:spPr>
          <a:xfrm>
            <a:off x="4014303" y="3588418"/>
            <a:ext cx="5783939" cy="1244600"/>
          </a:xfrm>
          <a:prstGeom prst="leftArrow">
            <a:avLst/>
          </a:prstGeom>
          <a:solidFill>
            <a:schemeClr val="accent4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Laser Beam Transport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0AC4DC7-04A5-A084-8BCD-9AF307E9B4B6}"/>
              </a:ext>
            </a:extLst>
          </p:cNvPr>
          <p:cNvSpPr/>
          <p:nvPr/>
        </p:nvSpPr>
        <p:spPr>
          <a:xfrm>
            <a:off x="58060" y="3382715"/>
            <a:ext cx="3956243" cy="18217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D4357B2-5610-F597-8DA5-EEC15D5C9F5C}"/>
              </a:ext>
            </a:extLst>
          </p:cNvPr>
          <p:cNvSpPr/>
          <p:nvPr/>
        </p:nvSpPr>
        <p:spPr>
          <a:xfrm>
            <a:off x="5024503" y="3429000"/>
            <a:ext cx="255273" cy="630238"/>
          </a:xfrm>
          <a:custGeom>
            <a:avLst/>
            <a:gdLst>
              <a:gd name="connsiteX0" fmla="*/ 95253 w 255273"/>
              <a:gd name="connsiteY0" fmla="*/ 630238 h 630238"/>
              <a:gd name="connsiteX1" fmla="*/ 102873 w 255273"/>
              <a:gd name="connsiteY1" fmla="*/ 475767 h 630238"/>
              <a:gd name="connsiteX2" fmla="*/ 3813 w 255273"/>
              <a:gd name="connsiteY2" fmla="*/ 426337 h 630238"/>
              <a:gd name="connsiteX3" fmla="*/ 255273 w 255273"/>
              <a:gd name="connsiteY3" fmla="*/ 346013 h 630238"/>
              <a:gd name="connsiteX4" fmla="*/ 3813 w 255273"/>
              <a:gd name="connsiteY4" fmla="*/ 296582 h 630238"/>
              <a:gd name="connsiteX5" fmla="*/ 247653 w 255273"/>
              <a:gd name="connsiteY5" fmla="*/ 203900 h 630238"/>
              <a:gd name="connsiteX6" fmla="*/ 118113 w 255273"/>
              <a:gd name="connsiteY6" fmla="*/ 123576 h 630238"/>
              <a:gd name="connsiteX7" fmla="*/ 110493 w 255273"/>
              <a:gd name="connsiteY7" fmla="*/ 43251 h 630238"/>
              <a:gd name="connsiteX8" fmla="*/ 118113 w 255273"/>
              <a:gd name="connsiteY8" fmla="*/ 0 h 63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3" h="630238" extrusionOk="0">
                <a:moveTo>
                  <a:pt x="95253" y="630238"/>
                </a:moveTo>
                <a:cubicBezTo>
                  <a:pt x="105031" y="568975"/>
                  <a:pt x="117318" y="510050"/>
                  <a:pt x="102873" y="475767"/>
                </a:cubicBezTo>
                <a:cubicBezTo>
                  <a:pt x="92637" y="442837"/>
                  <a:pt x="-27016" y="448136"/>
                  <a:pt x="3813" y="426337"/>
                </a:cubicBezTo>
                <a:cubicBezTo>
                  <a:pt x="27645" y="406242"/>
                  <a:pt x="254599" y="371362"/>
                  <a:pt x="255273" y="346013"/>
                </a:cubicBezTo>
                <a:cubicBezTo>
                  <a:pt x="254814" y="324136"/>
                  <a:pt x="6300" y="320849"/>
                  <a:pt x="3813" y="296582"/>
                </a:cubicBezTo>
                <a:cubicBezTo>
                  <a:pt x="2980" y="272949"/>
                  <a:pt x="228959" y="232001"/>
                  <a:pt x="247653" y="203900"/>
                </a:cubicBezTo>
                <a:cubicBezTo>
                  <a:pt x="266099" y="174973"/>
                  <a:pt x="136658" y="154412"/>
                  <a:pt x="118113" y="123576"/>
                </a:cubicBezTo>
                <a:cubicBezTo>
                  <a:pt x="94926" y="93683"/>
                  <a:pt x="109952" y="64599"/>
                  <a:pt x="110493" y="43251"/>
                </a:cubicBezTo>
                <a:cubicBezTo>
                  <a:pt x="112142" y="23578"/>
                  <a:pt x="118576" y="52212"/>
                  <a:pt x="118113" y="0"/>
                </a:cubicBezTo>
              </a:path>
            </a:pathLst>
          </a:custGeom>
          <a:noFill/>
          <a:ln w="63500" cap="rnd">
            <a:solidFill>
              <a:schemeClr val="accent4"/>
            </a:solidFill>
            <a:tailEnd type="triangle" w="lg" len="sm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95253 w 255273"/>
                      <a:gd name="connsiteY0" fmla="*/ 777240 h 777240"/>
                      <a:gd name="connsiteX1" fmla="*/ 102873 w 255273"/>
                      <a:gd name="connsiteY1" fmla="*/ 586740 h 777240"/>
                      <a:gd name="connsiteX2" fmla="*/ 3813 w 255273"/>
                      <a:gd name="connsiteY2" fmla="*/ 525780 h 777240"/>
                      <a:gd name="connsiteX3" fmla="*/ 255273 w 255273"/>
                      <a:gd name="connsiteY3" fmla="*/ 426720 h 777240"/>
                      <a:gd name="connsiteX4" fmla="*/ 3813 w 255273"/>
                      <a:gd name="connsiteY4" fmla="*/ 365760 h 777240"/>
                      <a:gd name="connsiteX5" fmla="*/ 247653 w 255273"/>
                      <a:gd name="connsiteY5" fmla="*/ 251460 h 777240"/>
                      <a:gd name="connsiteX6" fmla="*/ 118113 w 255273"/>
                      <a:gd name="connsiteY6" fmla="*/ 152400 h 777240"/>
                      <a:gd name="connsiteX7" fmla="*/ 110493 w 255273"/>
                      <a:gd name="connsiteY7" fmla="*/ 53340 h 777240"/>
                      <a:gd name="connsiteX8" fmla="*/ 118113 w 255273"/>
                      <a:gd name="connsiteY8" fmla="*/ 0 h 777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5273" h="777240">
                        <a:moveTo>
                          <a:pt x="95253" y="777240"/>
                        </a:moveTo>
                        <a:cubicBezTo>
                          <a:pt x="106683" y="702945"/>
                          <a:pt x="118113" y="628650"/>
                          <a:pt x="102873" y="586740"/>
                        </a:cubicBezTo>
                        <a:cubicBezTo>
                          <a:pt x="87633" y="544830"/>
                          <a:pt x="-21587" y="552450"/>
                          <a:pt x="3813" y="525780"/>
                        </a:cubicBezTo>
                        <a:cubicBezTo>
                          <a:pt x="29213" y="499110"/>
                          <a:pt x="255273" y="453390"/>
                          <a:pt x="255273" y="426720"/>
                        </a:cubicBezTo>
                        <a:cubicBezTo>
                          <a:pt x="255273" y="400050"/>
                          <a:pt x="5083" y="394970"/>
                          <a:pt x="3813" y="365760"/>
                        </a:cubicBezTo>
                        <a:cubicBezTo>
                          <a:pt x="2543" y="336550"/>
                          <a:pt x="228603" y="287020"/>
                          <a:pt x="247653" y="251460"/>
                        </a:cubicBezTo>
                        <a:cubicBezTo>
                          <a:pt x="266703" y="215900"/>
                          <a:pt x="140973" y="185420"/>
                          <a:pt x="118113" y="152400"/>
                        </a:cubicBezTo>
                        <a:cubicBezTo>
                          <a:pt x="95253" y="119380"/>
                          <a:pt x="110493" y="78740"/>
                          <a:pt x="110493" y="53340"/>
                        </a:cubicBezTo>
                        <a:cubicBezTo>
                          <a:pt x="110493" y="27940"/>
                          <a:pt x="115573" y="63500"/>
                          <a:pt x="118113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21A67EF-CC5F-9A91-3498-43D103ABE76F}"/>
              </a:ext>
            </a:extLst>
          </p:cNvPr>
          <p:cNvSpPr/>
          <p:nvPr/>
        </p:nvSpPr>
        <p:spPr>
          <a:xfrm>
            <a:off x="6843373" y="3451628"/>
            <a:ext cx="255273" cy="630238"/>
          </a:xfrm>
          <a:custGeom>
            <a:avLst/>
            <a:gdLst>
              <a:gd name="connsiteX0" fmla="*/ 95253 w 255273"/>
              <a:gd name="connsiteY0" fmla="*/ 630238 h 630238"/>
              <a:gd name="connsiteX1" fmla="*/ 102873 w 255273"/>
              <a:gd name="connsiteY1" fmla="*/ 475767 h 630238"/>
              <a:gd name="connsiteX2" fmla="*/ 3813 w 255273"/>
              <a:gd name="connsiteY2" fmla="*/ 426337 h 630238"/>
              <a:gd name="connsiteX3" fmla="*/ 255273 w 255273"/>
              <a:gd name="connsiteY3" fmla="*/ 346013 h 630238"/>
              <a:gd name="connsiteX4" fmla="*/ 3813 w 255273"/>
              <a:gd name="connsiteY4" fmla="*/ 296582 h 630238"/>
              <a:gd name="connsiteX5" fmla="*/ 247653 w 255273"/>
              <a:gd name="connsiteY5" fmla="*/ 203900 h 630238"/>
              <a:gd name="connsiteX6" fmla="*/ 118113 w 255273"/>
              <a:gd name="connsiteY6" fmla="*/ 123576 h 630238"/>
              <a:gd name="connsiteX7" fmla="*/ 110493 w 255273"/>
              <a:gd name="connsiteY7" fmla="*/ 43251 h 630238"/>
              <a:gd name="connsiteX8" fmla="*/ 118113 w 255273"/>
              <a:gd name="connsiteY8" fmla="*/ 0 h 63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3" h="630238" extrusionOk="0">
                <a:moveTo>
                  <a:pt x="95253" y="630238"/>
                </a:moveTo>
                <a:cubicBezTo>
                  <a:pt x="105031" y="568975"/>
                  <a:pt x="117318" y="510050"/>
                  <a:pt x="102873" y="475767"/>
                </a:cubicBezTo>
                <a:cubicBezTo>
                  <a:pt x="92637" y="442837"/>
                  <a:pt x="-27016" y="448136"/>
                  <a:pt x="3813" y="426337"/>
                </a:cubicBezTo>
                <a:cubicBezTo>
                  <a:pt x="27645" y="406242"/>
                  <a:pt x="254599" y="371362"/>
                  <a:pt x="255273" y="346013"/>
                </a:cubicBezTo>
                <a:cubicBezTo>
                  <a:pt x="254814" y="324136"/>
                  <a:pt x="6300" y="320849"/>
                  <a:pt x="3813" y="296582"/>
                </a:cubicBezTo>
                <a:cubicBezTo>
                  <a:pt x="2980" y="272949"/>
                  <a:pt x="228959" y="232001"/>
                  <a:pt x="247653" y="203900"/>
                </a:cubicBezTo>
                <a:cubicBezTo>
                  <a:pt x="266099" y="174973"/>
                  <a:pt x="136658" y="154412"/>
                  <a:pt x="118113" y="123576"/>
                </a:cubicBezTo>
                <a:cubicBezTo>
                  <a:pt x="94926" y="93683"/>
                  <a:pt x="109952" y="64599"/>
                  <a:pt x="110493" y="43251"/>
                </a:cubicBezTo>
                <a:cubicBezTo>
                  <a:pt x="112142" y="23578"/>
                  <a:pt x="118576" y="52212"/>
                  <a:pt x="118113" y="0"/>
                </a:cubicBezTo>
              </a:path>
            </a:pathLst>
          </a:custGeom>
          <a:noFill/>
          <a:ln w="63500" cap="rnd">
            <a:solidFill>
              <a:schemeClr val="accent4"/>
            </a:solidFill>
            <a:tailEnd type="triangle" w="lg" len="sm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95253 w 255273"/>
                      <a:gd name="connsiteY0" fmla="*/ 777240 h 777240"/>
                      <a:gd name="connsiteX1" fmla="*/ 102873 w 255273"/>
                      <a:gd name="connsiteY1" fmla="*/ 586740 h 777240"/>
                      <a:gd name="connsiteX2" fmla="*/ 3813 w 255273"/>
                      <a:gd name="connsiteY2" fmla="*/ 525780 h 777240"/>
                      <a:gd name="connsiteX3" fmla="*/ 255273 w 255273"/>
                      <a:gd name="connsiteY3" fmla="*/ 426720 h 777240"/>
                      <a:gd name="connsiteX4" fmla="*/ 3813 w 255273"/>
                      <a:gd name="connsiteY4" fmla="*/ 365760 h 777240"/>
                      <a:gd name="connsiteX5" fmla="*/ 247653 w 255273"/>
                      <a:gd name="connsiteY5" fmla="*/ 251460 h 777240"/>
                      <a:gd name="connsiteX6" fmla="*/ 118113 w 255273"/>
                      <a:gd name="connsiteY6" fmla="*/ 152400 h 777240"/>
                      <a:gd name="connsiteX7" fmla="*/ 110493 w 255273"/>
                      <a:gd name="connsiteY7" fmla="*/ 53340 h 777240"/>
                      <a:gd name="connsiteX8" fmla="*/ 118113 w 255273"/>
                      <a:gd name="connsiteY8" fmla="*/ 0 h 777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5273" h="777240">
                        <a:moveTo>
                          <a:pt x="95253" y="777240"/>
                        </a:moveTo>
                        <a:cubicBezTo>
                          <a:pt x="106683" y="702945"/>
                          <a:pt x="118113" y="628650"/>
                          <a:pt x="102873" y="586740"/>
                        </a:cubicBezTo>
                        <a:cubicBezTo>
                          <a:pt x="87633" y="544830"/>
                          <a:pt x="-21587" y="552450"/>
                          <a:pt x="3813" y="525780"/>
                        </a:cubicBezTo>
                        <a:cubicBezTo>
                          <a:pt x="29213" y="499110"/>
                          <a:pt x="255273" y="453390"/>
                          <a:pt x="255273" y="426720"/>
                        </a:cubicBezTo>
                        <a:cubicBezTo>
                          <a:pt x="255273" y="400050"/>
                          <a:pt x="5083" y="394970"/>
                          <a:pt x="3813" y="365760"/>
                        </a:cubicBezTo>
                        <a:cubicBezTo>
                          <a:pt x="2543" y="336550"/>
                          <a:pt x="228603" y="287020"/>
                          <a:pt x="247653" y="251460"/>
                        </a:cubicBezTo>
                        <a:cubicBezTo>
                          <a:pt x="266703" y="215900"/>
                          <a:pt x="140973" y="185420"/>
                          <a:pt x="118113" y="152400"/>
                        </a:cubicBezTo>
                        <a:cubicBezTo>
                          <a:pt x="95253" y="119380"/>
                          <a:pt x="110493" y="78740"/>
                          <a:pt x="110493" y="53340"/>
                        </a:cubicBezTo>
                        <a:cubicBezTo>
                          <a:pt x="110493" y="27940"/>
                          <a:pt x="115573" y="63500"/>
                          <a:pt x="118113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1F01330-ED4B-306F-258C-8F4AD370F39F}"/>
              </a:ext>
            </a:extLst>
          </p:cNvPr>
          <p:cNvSpPr/>
          <p:nvPr/>
        </p:nvSpPr>
        <p:spPr>
          <a:xfrm>
            <a:off x="8778499" y="3462362"/>
            <a:ext cx="255273" cy="630238"/>
          </a:xfrm>
          <a:custGeom>
            <a:avLst/>
            <a:gdLst>
              <a:gd name="connsiteX0" fmla="*/ 95253 w 255273"/>
              <a:gd name="connsiteY0" fmla="*/ 630238 h 630238"/>
              <a:gd name="connsiteX1" fmla="*/ 102873 w 255273"/>
              <a:gd name="connsiteY1" fmla="*/ 475767 h 630238"/>
              <a:gd name="connsiteX2" fmla="*/ 3813 w 255273"/>
              <a:gd name="connsiteY2" fmla="*/ 426337 h 630238"/>
              <a:gd name="connsiteX3" fmla="*/ 255273 w 255273"/>
              <a:gd name="connsiteY3" fmla="*/ 346013 h 630238"/>
              <a:gd name="connsiteX4" fmla="*/ 3813 w 255273"/>
              <a:gd name="connsiteY4" fmla="*/ 296582 h 630238"/>
              <a:gd name="connsiteX5" fmla="*/ 247653 w 255273"/>
              <a:gd name="connsiteY5" fmla="*/ 203900 h 630238"/>
              <a:gd name="connsiteX6" fmla="*/ 118113 w 255273"/>
              <a:gd name="connsiteY6" fmla="*/ 123576 h 630238"/>
              <a:gd name="connsiteX7" fmla="*/ 110493 w 255273"/>
              <a:gd name="connsiteY7" fmla="*/ 43251 h 630238"/>
              <a:gd name="connsiteX8" fmla="*/ 118113 w 255273"/>
              <a:gd name="connsiteY8" fmla="*/ 0 h 63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3" h="630238" extrusionOk="0">
                <a:moveTo>
                  <a:pt x="95253" y="630238"/>
                </a:moveTo>
                <a:cubicBezTo>
                  <a:pt x="105031" y="568975"/>
                  <a:pt x="117318" y="510050"/>
                  <a:pt x="102873" y="475767"/>
                </a:cubicBezTo>
                <a:cubicBezTo>
                  <a:pt x="92637" y="442837"/>
                  <a:pt x="-27016" y="448136"/>
                  <a:pt x="3813" y="426337"/>
                </a:cubicBezTo>
                <a:cubicBezTo>
                  <a:pt x="27645" y="406242"/>
                  <a:pt x="254599" y="371362"/>
                  <a:pt x="255273" y="346013"/>
                </a:cubicBezTo>
                <a:cubicBezTo>
                  <a:pt x="254814" y="324136"/>
                  <a:pt x="6300" y="320849"/>
                  <a:pt x="3813" y="296582"/>
                </a:cubicBezTo>
                <a:cubicBezTo>
                  <a:pt x="2980" y="272949"/>
                  <a:pt x="228959" y="232001"/>
                  <a:pt x="247653" y="203900"/>
                </a:cubicBezTo>
                <a:cubicBezTo>
                  <a:pt x="266099" y="174973"/>
                  <a:pt x="136658" y="154412"/>
                  <a:pt x="118113" y="123576"/>
                </a:cubicBezTo>
                <a:cubicBezTo>
                  <a:pt x="94926" y="93683"/>
                  <a:pt x="109952" y="64599"/>
                  <a:pt x="110493" y="43251"/>
                </a:cubicBezTo>
                <a:cubicBezTo>
                  <a:pt x="112142" y="23578"/>
                  <a:pt x="118576" y="52212"/>
                  <a:pt x="118113" y="0"/>
                </a:cubicBezTo>
              </a:path>
            </a:pathLst>
          </a:custGeom>
          <a:noFill/>
          <a:ln w="63500" cap="rnd">
            <a:solidFill>
              <a:schemeClr val="accent4"/>
            </a:solidFill>
            <a:tailEnd type="triangle" w="lg" len="sm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95253 w 255273"/>
                      <a:gd name="connsiteY0" fmla="*/ 777240 h 777240"/>
                      <a:gd name="connsiteX1" fmla="*/ 102873 w 255273"/>
                      <a:gd name="connsiteY1" fmla="*/ 586740 h 777240"/>
                      <a:gd name="connsiteX2" fmla="*/ 3813 w 255273"/>
                      <a:gd name="connsiteY2" fmla="*/ 525780 h 777240"/>
                      <a:gd name="connsiteX3" fmla="*/ 255273 w 255273"/>
                      <a:gd name="connsiteY3" fmla="*/ 426720 h 777240"/>
                      <a:gd name="connsiteX4" fmla="*/ 3813 w 255273"/>
                      <a:gd name="connsiteY4" fmla="*/ 365760 h 777240"/>
                      <a:gd name="connsiteX5" fmla="*/ 247653 w 255273"/>
                      <a:gd name="connsiteY5" fmla="*/ 251460 h 777240"/>
                      <a:gd name="connsiteX6" fmla="*/ 118113 w 255273"/>
                      <a:gd name="connsiteY6" fmla="*/ 152400 h 777240"/>
                      <a:gd name="connsiteX7" fmla="*/ 110493 w 255273"/>
                      <a:gd name="connsiteY7" fmla="*/ 53340 h 777240"/>
                      <a:gd name="connsiteX8" fmla="*/ 118113 w 255273"/>
                      <a:gd name="connsiteY8" fmla="*/ 0 h 777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5273" h="777240">
                        <a:moveTo>
                          <a:pt x="95253" y="777240"/>
                        </a:moveTo>
                        <a:cubicBezTo>
                          <a:pt x="106683" y="702945"/>
                          <a:pt x="118113" y="628650"/>
                          <a:pt x="102873" y="586740"/>
                        </a:cubicBezTo>
                        <a:cubicBezTo>
                          <a:pt x="87633" y="544830"/>
                          <a:pt x="-21587" y="552450"/>
                          <a:pt x="3813" y="525780"/>
                        </a:cubicBezTo>
                        <a:cubicBezTo>
                          <a:pt x="29213" y="499110"/>
                          <a:pt x="255273" y="453390"/>
                          <a:pt x="255273" y="426720"/>
                        </a:cubicBezTo>
                        <a:cubicBezTo>
                          <a:pt x="255273" y="400050"/>
                          <a:pt x="5083" y="394970"/>
                          <a:pt x="3813" y="365760"/>
                        </a:cubicBezTo>
                        <a:cubicBezTo>
                          <a:pt x="2543" y="336550"/>
                          <a:pt x="228603" y="287020"/>
                          <a:pt x="247653" y="251460"/>
                        </a:cubicBezTo>
                        <a:cubicBezTo>
                          <a:pt x="266703" y="215900"/>
                          <a:pt x="140973" y="185420"/>
                          <a:pt x="118113" y="152400"/>
                        </a:cubicBezTo>
                        <a:cubicBezTo>
                          <a:pt x="95253" y="119380"/>
                          <a:pt x="110493" y="78740"/>
                          <a:pt x="110493" y="53340"/>
                        </a:cubicBezTo>
                        <a:cubicBezTo>
                          <a:pt x="110493" y="27940"/>
                          <a:pt x="115573" y="63500"/>
                          <a:pt x="118113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3DD81FC-BEA1-0422-2146-79F18D144928}"/>
              </a:ext>
            </a:extLst>
          </p:cNvPr>
          <p:cNvSpPr txBox="1"/>
          <p:nvPr/>
        </p:nvSpPr>
        <p:spPr>
          <a:xfrm>
            <a:off x="5465244" y="5909476"/>
            <a:ext cx="619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Electrical control signals: </a:t>
            </a:r>
            <a:r>
              <a:rPr lang="en-US" dirty="0"/>
              <a:t>Images, time traces, spectra, </a:t>
            </a:r>
            <a:r>
              <a:rPr lang="en-US"/>
              <a:t>pos., etc.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2F936D-B9E5-BC65-E732-E05259BBCBAA}"/>
              </a:ext>
            </a:extLst>
          </p:cNvPr>
          <p:cNvSpPr txBox="1"/>
          <p:nvPr/>
        </p:nvSpPr>
        <p:spPr>
          <a:xfrm>
            <a:off x="5313544" y="3453328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Sample beams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31AAF22-6786-1D34-40AE-2C76971EFF99}"/>
              </a:ext>
            </a:extLst>
          </p:cNvPr>
          <p:cNvSpPr txBox="1"/>
          <p:nvPr/>
        </p:nvSpPr>
        <p:spPr>
          <a:xfrm>
            <a:off x="1510427" y="2782669"/>
            <a:ext cx="1494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Interaction Chamber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37CB139-F9C3-3700-A362-EC66DC10CF1F}"/>
              </a:ext>
            </a:extLst>
          </p:cNvPr>
          <p:cNvCxnSpPr>
            <a:cxnSpLocks/>
          </p:cNvCxnSpPr>
          <p:nvPr/>
        </p:nvCxnSpPr>
        <p:spPr>
          <a:xfrm>
            <a:off x="4449031" y="6119151"/>
            <a:ext cx="95794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63044FE-80D5-3F4C-8FB8-84B669901CF0}"/>
              </a:ext>
            </a:extLst>
          </p:cNvPr>
          <p:cNvCxnSpPr>
            <a:cxnSpLocks/>
          </p:cNvCxnSpPr>
          <p:nvPr/>
        </p:nvCxnSpPr>
        <p:spPr>
          <a:xfrm>
            <a:off x="4449031" y="6359724"/>
            <a:ext cx="957943" cy="0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992AF0A-96E9-4D3F-B44F-B7F5620D4F04}"/>
              </a:ext>
            </a:extLst>
          </p:cNvPr>
          <p:cNvCxnSpPr>
            <a:cxnSpLocks/>
          </p:cNvCxnSpPr>
          <p:nvPr/>
        </p:nvCxnSpPr>
        <p:spPr>
          <a:xfrm>
            <a:off x="4449031" y="6599572"/>
            <a:ext cx="95794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B029F6D-30C3-7B5C-F011-7DD7DF9C96A8}"/>
              </a:ext>
            </a:extLst>
          </p:cNvPr>
          <p:cNvSpPr txBox="1"/>
          <p:nvPr/>
        </p:nvSpPr>
        <p:spPr>
          <a:xfrm>
            <a:off x="5465246" y="6172183"/>
            <a:ext cx="461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Optical signals: </a:t>
            </a:r>
            <a:r>
              <a:rPr lang="en-US" dirty="0"/>
              <a:t>Full laser or sample beams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054048-AC0D-4208-2786-A076B4551BF1}"/>
              </a:ext>
            </a:extLst>
          </p:cNvPr>
          <p:cNvSpPr txBox="1"/>
          <p:nvPr/>
        </p:nvSpPr>
        <p:spPr>
          <a:xfrm>
            <a:off x="5465246" y="6391683"/>
            <a:ext cx="195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Vacuum </a:t>
            </a:r>
            <a:r>
              <a:rPr lang="en-US" b="1"/>
              <a:t>system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5F545-63E5-EA46-AE22-F97645FC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0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46A74A-35E6-04D2-CF2B-D29F2E810891}"/>
              </a:ext>
            </a:extLst>
          </p:cNvPr>
          <p:cNvSpPr txBox="1"/>
          <p:nvPr/>
        </p:nvSpPr>
        <p:spPr>
          <a:xfrm>
            <a:off x="2385391" y="631190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Schillaci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Quantum Beam Sci. 2022, 6, 30</a:t>
            </a:r>
          </a:p>
        </p:txBody>
      </p:sp>
      <p:pic>
        <p:nvPicPr>
          <p:cNvPr id="5" name="Picture 6" descr="page6image58213392">
            <a:extLst>
              <a:ext uri="{FF2B5EF4-FFF2-40B4-BE49-F238E27FC236}">
                <a16:creationId xmlns:a16="http://schemas.microsoft.com/office/drawing/2014/main" id="{EADB81ED-73D4-E648-1155-59EC9DC665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0" y="145990"/>
            <a:ext cx="8508448" cy="61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4F8E73-D7A6-B856-3989-B09AEC8F6842}"/>
              </a:ext>
            </a:extLst>
          </p:cNvPr>
          <p:cNvSpPr txBox="1"/>
          <p:nvPr/>
        </p:nvSpPr>
        <p:spPr>
          <a:xfrm>
            <a:off x="9078292" y="517699"/>
            <a:ext cx="29154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 BEAMLINES:</a:t>
            </a:r>
            <a:endParaRPr lang="en-GB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5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ELIMAIA Laser–Plasma</a:t>
            </a:r>
          </a:p>
          <a:p>
            <a:r>
              <a:rPr lang="en-GB" sz="25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Ion Accelerator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455253-14A0-333E-E072-2FFFF12C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94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A6C8-EBA5-5A69-CE80-178B5A4F1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718" y="2945486"/>
            <a:ext cx="7062564" cy="1325563"/>
          </a:xfrm>
        </p:spPr>
        <p:txBody>
          <a:bodyPr/>
          <a:lstStyle/>
          <a:p>
            <a:r>
              <a:rPr lang="it-IT" dirty="0"/>
              <a:t>Applicazioni di campi intensi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8AB3-FEEB-ECA8-CE96-7E8FE8C1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29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A4955-E3A6-EDFD-4965-96F342D7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Applicazioni di campi intensi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87CF5D-B909-CE80-F229-CD1ABBF90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066" y="2093842"/>
            <a:ext cx="4086961" cy="1953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BCDF2-D0E8-BCBD-E356-E5ECCDCD8B55}"/>
              </a:ext>
            </a:extLst>
          </p:cNvPr>
          <p:cNvSpPr txBox="1"/>
          <p:nvPr/>
        </p:nvSpPr>
        <p:spPr>
          <a:xfrm>
            <a:off x="1166191" y="4265611"/>
            <a:ext cx="5605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Wiehle et al. J. Mod. Optics, 451(2003)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0C06D-5AA9-F50F-BBF0-B0B2CAA85D73}"/>
              </a:ext>
            </a:extLst>
          </p:cNvPr>
          <p:cNvSpPr txBox="1"/>
          <p:nvPr/>
        </p:nvSpPr>
        <p:spPr>
          <a:xfrm>
            <a:off x="1166190" y="1799932"/>
            <a:ext cx="4086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Fotoionizzazione dell'argon in campi forti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351C9B-1A67-074C-23C8-EFDB65E6A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86" y="2093842"/>
            <a:ext cx="4096514" cy="23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C0A045-ECFF-700A-1A4C-821BCEF872F9}"/>
              </a:ext>
            </a:extLst>
          </p:cNvPr>
          <p:cNvSpPr txBox="1"/>
          <p:nvPr/>
        </p:nvSpPr>
        <p:spPr>
          <a:xfrm>
            <a:off x="7150286" y="4450277"/>
            <a:ext cx="462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Ablazione</a:t>
            </a:r>
            <a:r>
              <a:rPr lang="en-US" dirty="0"/>
              <a:t> laser di un </a:t>
            </a:r>
            <a:r>
              <a:rPr lang="en-US" dirty="0" err="1"/>
              <a:t>campione</a:t>
            </a:r>
            <a:r>
              <a:rPr lang="en-US" dirty="0"/>
              <a:t> di </a:t>
            </a:r>
            <a:r>
              <a:rPr lang="en-US" dirty="0" err="1"/>
              <a:t>asteroide</a:t>
            </a:r>
            <a:r>
              <a:rPr lang="en-US" dirty="0"/>
              <a:t>.</a:t>
            </a:r>
          </a:p>
          <a:p>
            <a:r>
              <a:rPr lang="en-US" dirty="0"/>
              <a:t>By Travis </a:t>
            </a:r>
            <a:r>
              <a:rPr lang="en-US" dirty="0" err="1"/>
              <a:t>Brashears</a:t>
            </a:r>
            <a:r>
              <a:rPr lang="en-US" dirty="0"/>
              <a:t> (CC BY 4.0)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2C3D25-E4CE-FAA9-0A53-0DB35BAB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03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878F-1A03-A236-E047-63B917CD7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10" y="2331711"/>
            <a:ext cx="10515600" cy="1325563"/>
          </a:xfrm>
        </p:spPr>
        <p:txBody>
          <a:bodyPr/>
          <a:lstStyle/>
          <a:p>
            <a:r>
              <a:rPr lang="it-IT" dirty="0"/>
              <a:t>Architetture di Laser ad Alta Potenza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ACF7-98E8-F772-C087-3A6358CE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32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E9AE-417D-E911-5D6E-B641F692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Applicazioni di campi intensi:</a:t>
            </a:r>
            <a:br>
              <a:rPr lang="it-IT" dirty="0"/>
            </a:br>
            <a:r>
              <a:rPr lang="it-IT" dirty="0"/>
              <a:t>Frequency </a:t>
            </a:r>
            <a:r>
              <a:rPr lang="it-IT" dirty="0" err="1"/>
              <a:t>comb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04FF7D-AEF2-1A9E-C245-2B6EF6F80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716" y="2315093"/>
            <a:ext cx="5069384" cy="35265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E55E5-2663-0EFA-4532-00CB6E7D5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448" y="4111131"/>
            <a:ext cx="4814212" cy="2749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AB63B-EDE5-3A8B-9082-9968E1904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348" y="1522143"/>
            <a:ext cx="3321720" cy="25889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DF26ED-5FFC-0D12-1EEE-A63AA39A6270}"/>
              </a:ext>
            </a:extLst>
          </p:cNvPr>
          <p:cNvSpPr txBox="1"/>
          <p:nvPr/>
        </p:nvSpPr>
        <p:spPr>
          <a:xfrm>
            <a:off x="10195912" y="2315093"/>
            <a:ext cx="1510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Pettine di </a:t>
            </a:r>
          </a:p>
          <a:p>
            <a:r>
              <a:rPr lang="it-IT" dirty="0"/>
              <a:t>Frequenza</a:t>
            </a:r>
          </a:p>
          <a:p>
            <a:r>
              <a:rPr lang="it-IT" dirty="0"/>
              <a:t>sperimentale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4444D-C7A8-D7C1-EA52-D9B6CF6895B7}"/>
              </a:ext>
            </a:extLst>
          </p:cNvPr>
          <p:cNvSpPr txBox="1"/>
          <p:nvPr/>
        </p:nvSpPr>
        <p:spPr>
          <a:xfrm>
            <a:off x="9843052" y="4689526"/>
            <a:ext cx="151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pettine per capelli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943DE4-5D41-C8F8-5A46-3CEC2D7E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3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1E9E5-CB4F-3129-CD00-F8DCD2C6C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Aplicazioni di campi intensi: </a:t>
            </a:r>
            <a:br>
              <a:rPr lang="it-IT"/>
            </a:br>
            <a:r>
              <a:rPr lang="it-IT"/>
              <a:t>Accelerazione laser di protoni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DE690E-BF20-351D-788E-CCF94DCE8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904" y="2774912"/>
            <a:ext cx="6826250" cy="314062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128C6C-59A4-6015-5558-8BA9757D7128}"/>
              </a:ext>
            </a:extLst>
          </p:cNvPr>
          <p:cNvSpPr txBox="1"/>
          <p:nvPr/>
        </p:nvSpPr>
        <p:spPr>
          <a:xfrm>
            <a:off x="1987822" y="5915541"/>
            <a:ext cx="8163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Makropoulou</a:t>
            </a:r>
            <a:r>
              <a:rPr lang="en-US" dirty="0"/>
              <a:t> M. Cancer and electromagnetic radiation therapy: Quo Vadis? (2016)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C9231-32CF-98B0-1A66-A3BC7E3F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94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4D260-A0A8-C8D6-490E-83E55B8E3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Applicazioni di campi intensi: </a:t>
            </a:r>
            <a:br>
              <a:rPr lang="it-IT" dirty="0"/>
            </a:br>
            <a:r>
              <a:rPr lang="en-US" dirty="0"/>
              <a:t>Laser </a:t>
            </a:r>
            <a:r>
              <a:rPr lang="en-US" dirty="0" err="1"/>
              <a:t>wakefield</a:t>
            </a:r>
            <a:r>
              <a:rPr lang="en-US" dirty="0"/>
              <a:t> Acceleration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B7667-DEF0-E54E-D812-4841C137F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06" y="2229458"/>
            <a:ext cx="4740734" cy="2437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6A5DD9-E437-EEE3-1DB4-202C1A2FE2F9}"/>
              </a:ext>
            </a:extLst>
          </p:cNvPr>
          <p:cNvSpPr txBox="1"/>
          <p:nvPr/>
        </p:nvSpPr>
        <p:spPr>
          <a:xfrm>
            <a:off x="689113" y="5021089"/>
            <a:ext cx="5605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Simulazione</a:t>
            </a:r>
            <a:r>
              <a:rPr lang="en-GB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Brad </a:t>
            </a:r>
            <a:r>
              <a:rPr lang="en-GB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Shadwick</a:t>
            </a:r>
            <a:r>
              <a:rPr lang="en-GB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Univeristy</a:t>
            </a:r>
            <a:r>
              <a:rPr lang="en-GB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Nebraska-Lincoln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FE2518-05EF-BBED-F839-A5217F591529}"/>
              </a:ext>
            </a:extLst>
          </p:cNvPr>
          <p:cNvSpPr txBox="1"/>
          <p:nvPr/>
        </p:nvSpPr>
        <p:spPr>
          <a:xfrm>
            <a:off x="6705600" y="51165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Wakesurf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dietro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una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Malibu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Wakesetter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2004”</a:t>
            </a:r>
          </a:p>
          <a:p>
            <a:r>
              <a:rPr lang="en-GB" dirty="0">
                <a:solidFill>
                  <a:srgbClr val="2021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By </a:t>
            </a:r>
            <a:r>
              <a:rPr lang="en-GB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Chatham Solutions (CC BY-SA 3.0)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C8B6580-3F39-A51C-4AF8-FDEB6A9A9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628" y="1441500"/>
            <a:ext cx="2540276" cy="33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743C2-734B-87A3-505C-D5E77C58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98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ED757-73A9-1ECC-658C-BF26F2CC4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Visualizzazione temporale del Campo Elettrico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08E010-4E11-7544-6C94-85FFEEF0E3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08E010-4E11-7544-6C94-85FFEEF0E3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5FC58D0-2BD9-71EB-00C0-DD0969202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302" y="1825625"/>
            <a:ext cx="7770498" cy="381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2C03B7-A0AB-798A-CF90-1670FAE2B7EE}"/>
              </a:ext>
            </a:extLst>
          </p:cNvPr>
          <p:cNvSpPr txBox="1"/>
          <p:nvPr/>
        </p:nvSpPr>
        <p:spPr>
          <a:xfrm>
            <a:off x="4988490" y="5722828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 Schultze et al 2007 New J. Phys. 9 243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D7265-D348-A478-DE37-6559B778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38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8231-60CF-2B3E-C5AB-B311E95D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significa alta intensità?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E51885-356A-919F-60AF-4067FE185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270676"/>
              </p:ext>
            </p:extLst>
          </p:nvPr>
        </p:nvGraphicFramePr>
        <p:xfrm>
          <a:off x="838200" y="3090754"/>
          <a:ext cx="466072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912">
                  <a:extLst>
                    <a:ext uri="{9D8B030D-6E8A-4147-A177-3AD203B41FA5}">
                      <a16:colId xmlns:a16="http://schemas.microsoft.com/office/drawing/2014/main" val="3399972284"/>
                    </a:ext>
                  </a:extLst>
                </a:gridCol>
                <a:gridCol w="3519814">
                  <a:extLst>
                    <a:ext uri="{9D8B030D-6E8A-4147-A177-3AD203B41FA5}">
                      <a16:colId xmlns:a16="http://schemas.microsoft.com/office/drawing/2014/main" val="2810004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aseline="0" noProof="0" dirty="0"/>
                        <a:t>Intensità </a:t>
                      </a:r>
                      <a:r>
                        <a:rPr lang="it-IT" baseline="0" noProof="0" dirty="0" err="1"/>
                        <a:t>W</a:t>
                      </a:r>
                      <a:r>
                        <a:rPr lang="it-IT" baseline="0" noProof="0" dirty="0"/>
                        <a:t>/cm</a:t>
                      </a:r>
                      <a:r>
                        <a:rPr lang="it-IT" baseline="30000" noProof="0" dirty="0"/>
                        <a:t>2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/>
                        <a:t>Fenomeno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182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/>
                        <a:t>10</a:t>
                      </a:r>
                      <a:r>
                        <a:rPr lang="it-IT" baseline="30000" noProof="0" dirty="0"/>
                        <a:t>-1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/>
                        <a:t>Intensità solare nel suolo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241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noProof="0" dirty="0"/>
                        <a:t>10</a:t>
                      </a:r>
                      <a:r>
                        <a:rPr lang="it-IT" baseline="30000" noProof="0" dirty="0"/>
                        <a:t>12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/>
                        <a:t>Ionizzazione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38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noProof="0"/>
                        <a:t>10</a:t>
                      </a:r>
                      <a:r>
                        <a:rPr lang="it-IT" baseline="30000" noProof="0"/>
                        <a:t>16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/>
                        <a:t>Saturazione della ionizzazione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622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noProof="0"/>
                        <a:t>10</a:t>
                      </a:r>
                      <a:r>
                        <a:rPr lang="it-IT" baseline="30000" noProof="0"/>
                        <a:t>18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/>
                        <a:t>Elettroni relativistici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081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noProof="0" dirty="0"/>
                        <a:t>10</a:t>
                      </a:r>
                      <a:r>
                        <a:rPr lang="it-IT" baseline="30000" noProof="0" dirty="0"/>
                        <a:t>25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/>
                        <a:t>U</a:t>
                      </a:r>
                      <a:r>
                        <a:rPr lang="it-IT" baseline="30000" noProof="0" dirty="0"/>
                        <a:t>92+</a:t>
                      </a:r>
                      <a:endParaRPr lang="it-IT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51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noProof="0"/>
                        <a:t>10</a:t>
                      </a:r>
                      <a:r>
                        <a:rPr lang="it-IT" baseline="30000" noProof="0"/>
                        <a:t>29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/>
                        <a:t>Produzione di coppia nel vuoto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5162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2B041A-6165-7455-FAAE-2927D4798D83}"/>
                  </a:ext>
                </a:extLst>
              </p:cNvPr>
              <p:cNvSpPr txBox="1"/>
              <p:nvPr/>
            </p:nvSpPr>
            <p:spPr>
              <a:xfrm>
                <a:off x="1716826" y="2030526"/>
                <a:ext cx="1810367" cy="720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5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m:rPr>
                              <m:sty m:val="p"/>
                            </m:rPr>
                            <a:rPr lang="el-GR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it-IT" sz="2500" b="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2B041A-6165-7455-FAAE-2927D4798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826" y="2030526"/>
                <a:ext cx="1810367" cy="720390"/>
              </a:xfrm>
              <a:prstGeom prst="rect">
                <a:avLst/>
              </a:prstGeom>
              <a:blipFill>
                <a:blip r:embed="rId2"/>
                <a:stretch>
                  <a:fillRect l="-3497" t="-1724" r="-2098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A78AF6A-13DD-2991-3EAD-5457F88C5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76" y="1493525"/>
            <a:ext cx="5151655" cy="44623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C333B3-4847-A955-372F-CA6F537E2013}"/>
              </a:ext>
            </a:extLst>
          </p:cNvPr>
          <p:cNvSpPr txBox="1"/>
          <p:nvPr/>
        </p:nvSpPr>
        <p:spPr>
          <a:xfrm>
            <a:off x="6829815" y="5952699"/>
            <a:ext cx="5151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Wheeler et Al. Rev. Accel. Sci. Tech. 9, 151-163 (2016)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9807D55-4E2C-4D43-6B5E-5AB5E1D2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8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5FCC-CA1C-A963-0C17-BAD63600F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Potenza di Picco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9FAF0B-849F-5835-82EC-D9C5A04B71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21" y="1798487"/>
            <a:ext cx="2526285" cy="141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tist's 3D impression of the Vulcan laser facility. ">
            <a:extLst>
              <a:ext uri="{FF2B5EF4-FFF2-40B4-BE49-F238E27FC236}">
                <a16:creationId xmlns:a16="http://schemas.microsoft.com/office/drawing/2014/main" id="{3E82612E-ECD4-E97C-1641-893FA3E03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96" y="4708875"/>
            <a:ext cx="3121720" cy="199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treme Light Infrastructure - Nuclear Physics (ELI-NP)">
            <a:extLst>
              <a:ext uri="{FF2B5EF4-FFF2-40B4-BE49-F238E27FC236}">
                <a16:creationId xmlns:a16="http://schemas.microsoft.com/office/drawing/2014/main" id="{BF20D4CF-2F57-B021-A9D5-9415E233B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813" y="3168968"/>
            <a:ext cx="2637066" cy="175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B3AE23-42AE-BE18-B1C4-C03846635C36}"/>
              </a:ext>
            </a:extLst>
          </p:cNvPr>
          <p:cNvSpPr txBox="1"/>
          <p:nvPr/>
        </p:nvSpPr>
        <p:spPr>
          <a:xfrm>
            <a:off x="5093918" y="1026948"/>
            <a:ext cx="20041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Luli2000</a:t>
            </a:r>
          </a:p>
          <a:p>
            <a:r>
              <a:rPr lang="en-US" sz="2500" dirty="0"/>
              <a:t>10</a:t>
            </a:r>
            <a:r>
              <a:rPr lang="en-US" sz="2500" baseline="30000" dirty="0"/>
              <a:t>12</a:t>
            </a:r>
            <a:r>
              <a:rPr lang="en-US" sz="2500" dirty="0"/>
              <a:t> 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FF9F5-C9B1-DEAE-ECBE-1972056C1ED4}"/>
              </a:ext>
            </a:extLst>
          </p:cNvPr>
          <p:cNvSpPr txBox="1"/>
          <p:nvPr/>
        </p:nvSpPr>
        <p:spPr>
          <a:xfrm>
            <a:off x="3577063" y="6106032"/>
            <a:ext cx="20041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Vulcan</a:t>
            </a:r>
          </a:p>
          <a:p>
            <a:r>
              <a:rPr lang="en-US" sz="2500" dirty="0"/>
              <a:t>10</a:t>
            </a:r>
            <a:r>
              <a:rPr lang="en-US" sz="2500" baseline="30000" dirty="0"/>
              <a:t>14</a:t>
            </a:r>
            <a:r>
              <a:rPr lang="en-US" sz="2500" dirty="0"/>
              <a:t> W</a:t>
            </a:r>
            <a:endParaRPr lang="en-US" sz="2500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878D8-F245-ECDE-7828-1F2B077F60D4}"/>
              </a:ext>
            </a:extLst>
          </p:cNvPr>
          <p:cNvSpPr txBox="1"/>
          <p:nvPr/>
        </p:nvSpPr>
        <p:spPr>
          <a:xfrm>
            <a:off x="9407209" y="2388453"/>
            <a:ext cx="20041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ELI-NP</a:t>
            </a:r>
          </a:p>
          <a:p>
            <a:r>
              <a:rPr lang="en-US" sz="2500" dirty="0"/>
              <a:t>10</a:t>
            </a:r>
            <a:r>
              <a:rPr lang="en-US" sz="2500" baseline="30000" dirty="0"/>
              <a:t>16</a:t>
            </a:r>
            <a:r>
              <a:rPr lang="en-US" sz="2500" dirty="0"/>
              <a:t> W</a:t>
            </a:r>
            <a:endParaRPr lang="en-US" sz="2500" baseline="300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2D1D5B3-743B-C77F-D940-8F3968A7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6" y="1617246"/>
            <a:ext cx="2029502" cy="253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CAF3B3-5120-0BDC-1A40-44B0C3C0635D}"/>
              </a:ext>
            </a:extLst>
          </p:cNvPr>
          <p:cNvSpPr txBox="1"/>
          <p:nvPr/>
        </p:nvSpPr>
        <p:spPr>
          <a:xfrm>
            <a:off x="838200" y="4370343"/>
            <a:ext cx="20041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Saturn V</a:t>
            </a:r>
          </a:p>
          <a:p>
            <a:r>
              <a:rPr lang="en-US" sz="2500" dirty="0"/>
              <a:t>10</a:t>
            </a:r>
            <a:r>
              <a:rPr lang="en-US" sz="2500" baseline="30000" dirty="0"/>
              <a:t>10</a:t>
            </a:r>
            <a:r>
              <a:rPr lang="en-US" sz="2500" dirty="0"/>
              <a:t> 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6597D8-97A3-38BC-FD80-C26727BE277D}"/>
              </a:ext>
            </a:extLst>
          </p:cNvPr>
          <p:cNvCxnSpPr>
            <a:cxnSpLocks/>
          </p:cNvCxnSpPr>
          <p:nvPr/>
        </p:nvCxnSpPr>
        <p:spPr>
          <a:xfrm flipV="1">
            <a:off x="2368069" y="2410332"/>
            <a:ext cx="2112277" cy="699257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68DAA2-756C-D473-CBF6-C78FF4DF84F4}"/>
              </a:ext>
            </a:extLst>
          </p:cNvPr>
          <p:cNvCxnSpPr>
            <a:cxnSpLocks/>
          </p:cNvCxnSpPr>
          <p:nvPr/>
        </p:nvCxnSpPr>
        <p:spPr>
          <a:xfrm>
            <a:off x="5581227" y="3217417"/>
            <a:ext cx="0" cy="1538466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3C39CE-C896-E74F-1524-3F12C3CF6283}"/>
              </a:ext>
            </a:extLst>
          </p:cNvPr>
          <p:cNvCxnSpPr>
            <a:cxnSpLocks/>
          </p:cNvCxnSpPr>
          <p:nvPr/>
        </p:nvCxnSpPr>
        <p:spPr>
          <a:xfrm flipV="1">
            <a:off x="7022084" y="4370343"/>
            <a:ext cx="1907729" cy="904671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A07C876-EED0-648A-9FA0-F35C2B1DBCB3}"/>
              </a:ext>
            </a:extLst>
          </p:cNvPr>
          <p:cNvSpPr txBox="1"/>
          <p:nvPr/>
        </p:nvSpPr>
        <p:spPr>
          <a:xfrm>
            <a:off x="5581227" y="3613484"/>
            <a:ext cx="106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9BC20B-128C-098D-2C94-316409ECC836}"/>
              </a:ext>
            </a:extLst>
          </p:cNvPr>
          <p:cNvSpPr txBox="1"/>
          <p:nvPr/>
        </p:nvSpPr>
        <p:spPr>
          <a:xfrm>
            <a:off x="2868260" y="2368408"/>
            <a:ext cx="106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100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97FB63-702D-A78D-9CD3-BB41939BA2FC}"/>
              </a:ext>
            </a:extLst>
          </p:cNvPr>
          <p:cNvSpPr txBox="1"/>
          <p:nvPr/>
        </p:nvSpPr>
        <p:spPr>
          <a:xfrm>
            <a:off x="7795581" y="4800455"/>
            <a:ext cx="106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100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E2A6B52-A1C3-B2C6-0E8D-B4C6861D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3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44AE-13E8-3AAE-8B62-253F50F39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Architettura generale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1F3B22-C59A-AC25-D389-20D12B881CB3}"/>
              </a:ext>
            </a:extLst>
          </p:cNvPr>
          <p:cNvCxnSpPr>
            <a:cxnSpLocks/>
          </p:cNvCxnSpPr>
          <p:nvPr/>
        </p:nvCxnSpPr>
        <p:spPr>
          <a:xfrm>
            <a:off x="2597786" y="3754150"/>
            <a:ext cx="1375874" cy="0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9CEE83-43E5-6641-9078-A5ACF5EDB677}"/>
              </a:ext>
            </a:extLst>
          </p:cNvPr>
          <p:cNvSpPr txBox="1"/>
          <p:nvPr/>
        </p:nvSpPr>
        <p:spPr>
          <a:xfrm>
            <a:off x="1039912" y="3428999"/>
            <a:ext cx="1557874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500"/>
              <a:t>Oscillatore Master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A169C-D3DA-1C75-2686-8078130D9855}"/>
              </a:ext>
            </a:extLst>
          </p:cNvPr>
          <p:cNvSpPr txBox="1"/>
          <p:nvPr/>
        </p:nvSpPr>
        <p:spPr>
          <a:xfrm>
            <a:off x="3973660" y="3428999"/>
            <a:ext cx="1932968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500" dirty="0"/>
              <a:t>Amplificatore di potenza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96045F-8DB9-AE64-702F-D3C902A8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124" y="2991663"/>
            <a:ext cx="381000" cy="647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1555D0-BD46-E623-D866-4276E81DA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775" y="2620809"/>
            <a:ext cx="1003300" cy="11684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DC94C3-6883-77C8-0167-9B97959B86B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906628" y="3859886"/>
            <a:ext cx="1253676" cy="0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B165E57-CE78-5FEE-55F9-A4A1B0A996FB}"/>
              </a:ext>
            </a:extLst>
          </p:cNvPr>
          <p:cNvSpPr txBox="1"/>
          <p:nvPr/>
        </p:nvSpPr>
        <p:spPr>
          <a:xfrm>
            <a:off x="2644282" y="2027936"/>
            <a:ext cx="57033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MOPA: Master Oscillator Power Amplifier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457415-DAE8-09CA-8A0F-1D95DA57CACA}"/>
              </a:ext>
            </a:extLst>
          </p:cNvPr>
          <p:cNvSpPr txBox="1"/>
          <p:nvPr/>
        </p:nvSpPr>
        <p:spPr>
          <a:xfrm>
            <a:off x="9291484" y="3141406"/>
            <a:ext cx="17698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/>
              <a:t>Osc</a:t>
            </a:r>
            <a:r>
              <a:rPr lang="en-US" sz="2500" dirty="0"/>
              <a:t>= 1nJ</a:t>
            </a:r>
          </a:p>
          <a:p>
            <a:r>
              <a:rPr lang="en-US" sz="2500" dirty="0"/>
              <a:t>Amp = 1J</a:t>
            </a:r>
          </a:p>
          <a:p>
            <a:r>
              <a:rPr lang="en-US" sz="2500" dirty="0"/>
              <a:t>G = 10</a:t>
            </a:r>
            <a:r>
              <a:rPr lang="en-US" sz="2500" baseline="30000" dirty="0"/>
              <a:t>9</a:t>
            </a:r>
          </a:p>
          <a:p>
            <a:r>
              <a:rPr lang="en-US" sz="2500" dirty="0"/>
              <a:t>     = 90 dB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2328A71-2A89-FB65-9189-12F92DB4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12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44AE-13E8-3AAE-8B62-253F50F39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Architettura Attuale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1F3B22-C59A-AC25-D389-20D12B881CB3}"/>
              </a:ext>
            </a:extLst>
          </p:cNvPr>
          <p:cNvCxnSpPr>
            <a:cxnSpLocks/>
          </p:cNvCxnSpPr>
          <p:nvPr/>
        </p:nvCxnSpPr>
        <p:spPr>
          <a:xfrm>
            <a:off x="2597786" y="3754150"/>
            <a:ext cx="1375874" cy="0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9CEE83-43E5-6641-9078-A5ACF5EDB677}"/>
              </a:ext>
            </a:extLst>
          </p:cNvPr>
          <p:cNvSpPr txBox="1"/>
          <p:nvPr/>
        </p:nvSpPr>
        <p:spPr>
          <a:xfrm>
            <a:off x="1039912" y="3428999"/>
            <a:ext cx="1557874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500"/>
              <a:t>Oscillatore Master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A169C-D3DA-1C75-2686-8078130D9855}"/>
              </a:ext>
            </a:extLst>
          </p:cNvPr>
          <p:cNvSpPr txBox="1"/>
          <p:nvPr/>
        </p:nvSpPr>
        <p:spPr>
          <a:xfrm>
            <a:off x="3973660" y="3428999"/>
            <a:ext cx="1932968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500"/>
              <a:t>elaborazione del impulso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DC94C3-6883-77C8-0167-9B97959B86B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906628" y="3859886"/>
            <a:ext cx="1253676" cy="0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B165E57-CE78-5FEE-55F9-A4A1B0A996FB}"/>
              </a:ext>
            </a:extLst>
          </p:cNvPr>
          <p:cNvSpPr txBox="1"/>
          <p:nvPr/>
        </p:nvSpPr>
        <p:spPr>
          <a:xfrm>
            <a:off x="2644282" y="2027936"/>
            <a:ext cx="66472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/>
              <a:t>MOPA + CPA (Chirped pulse amplification)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265A2-5B78-B9E8-716F-7C53D114AD31}"/>
              </a:ext>
            </a:extLst>
          </p:cNvPr>
          <p:cNvSpPr txBox="1"/>
          <p:nvPr/>
        </p:nvSpPr>
        <p:spPr>
          <a:xfrm>
            <a:off x="7160304" y="3621359"/>
            <a:ext cx="1585490" cy="477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500"/>
              <a:t>estensore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47C8D2-C6C1-D1FE-3B57-6AB664F5622D}"/>
              </a:ext>
            </a:extLst>
          </p:cNvPr>
          <p:cNvCxnSpPr>
            <a:cxnSpLocks/>
          </p:cNvCxnSpPr>
          <p:nvPr/>
        </p:nvCxnSpPr>
        <p:spPr>
          <a:xfrm>
            <a:off x="8745794" y="3859886"/>
            <a:ext cx="1578140" cy="0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23A97B-BA90-27DE-864C-30D3B2A8D404}"/>
              </a:ext>
            </a:extLst>
          </p:cNvPr>
          <p:cNvCxnSpPr>
            <a:cxnSpLocks/>
          </p:cNvCxnSpPr>
          <p:nvPr/>
        </p:nvCxnSpPr>
        <p:spPr>
          <a:xfrm>
            <a:off x="10294500" y="3862156"/>
            <a:ext cx="36784" cy="1213466"/>
          </a:xfrm>
          <a:prstGeom prst="line">
            <a:avLst/>
          </a:prstGeom>
          <a:ln w="63500">
            <a:tailEnd type="non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BB5B4FD-65E1-D25B-6E3E-B0229591A52C}"/>
              </a:ext>
            </a:extLst>
          </p:cNvPr>
          <p:cNvSpPr txBox="1"/>
          <p:nvPr/>
        </p:nvSpPr>
        <p:spPr>
          <a:xfrm>
            <a:off x="6443652" y="5954422"/>
            <a:ext cx="1932968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500" dirty="0" err="1"/>
              <a:t>Lasers</a:t>
            </a:r>
            <a:r>
              <a:rPr lang="it-IT" sz="2500" dirty="0"/>
              <a:t> di pompa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E653B1-FAC0-1FCD-95D1-A914A8A1D84B}"/>
              </a:ext>
            </a:extLst>
          </p:cNvPr>
          <p:cNvSpPr txBox="1"/>
          <p:nvPr/>
        </p:nvSpPr>
        <p:spPr>
          <a:xfrm>
            <a:off x="7800968" y="4644735"/>
            <a:ext cx="1932968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500" dirty="0"/>
              <a:t>Amplificatore rigenerativo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B1219F-5ED6-78AF-3E44-41ACB1468227}"/>
              </a:ext>
            </a:extLst>
          </p:cNvPr>
          <p:cNvSpPr txBox="1"/>
          <p:nvPr/>
        </p:nvSpPr>
        <p:spPr>
          <a:xfrm>
            <a:off x="3524212" y="4644735"/>
            <a:ext cx="3502913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500" dirty="0"/>
              <a:t>Catena di amplificatori</a:t>
            </a:r>
          </a:p>
          <a:p>
            <a:pPr algn="ctr"/>
            <a:r>
              <a:rPr lang="it-IT" sz="2500" dirty="0"/>
              <a:t>di potenza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31757D-0E42-D7ED-CE74-38084C2AE4CA}"/>
              </a:ext>
            </a:extLst>
          </p:cNvPr>
          <p:cNvSpPr txBox="1"/>
          <p:nvPr/>
        </p:nvSpPr>
        <p:spPr>
          <a:xfrm>
            <a:off x="1030680" y="4911493"/>
            <a:ext cx="1932968" cy="477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500"/>
              <a:t>Comprensore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AF4702-680B-2FE6-445C-AFCED98DF1E4}"/>
              </a:ext>
            </a:extLst>
          </p:cNvPr>
          <p:cNvCxnSpPr>
            <a:cxnSpLocks/>
          </p:cNvCxnSpPr>
          <p:nvPr/>
        </p:nvCxnSpPr>
        <p:spPr>
          <a:xfrm flipH="1">
            <a:off x="7019304" y="5092648"/>
            <a:ext cx="781664" cy="0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5E41E3-0238-E32F-AE59-84A13CCADFB8}"/>
              </a:ext>
            </a:extLst>
          </p:cNvPr>
          <p:cNvCxnSpPr>
            <a:cxnSpLocks/>
          </p:cNvCxnSpPr>
          <p:nvPr/>
        </p:nvCxnSpPr>
        <p:spPr>
          <a:xfrm flipH="1">
            <a:off x="2940928" y="5150020"/>
            <a:ext cx="594358" cy="0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18D58F-8226-4AFD-79C9-02B32B0C2E3B}"/>
              </a:ext>
            </a:extLst>
          </p:cNvPr>
          <p:cNvCxnSpPr>
            <a:cxnSpLocks/>
          </p:cNvCxnSpPr>
          <p:nvPr/>
        </p:nvCxnSpPr>
        <p:spPr>
          <a:xfrm flipH="1">
            <a:off x="9712278" y="5042961"/>
            <a:ext cx="611656" cy="0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87A568A-269C-4358-88F2-0CCB69F0BB7D}"/>
              </a:ext>
            </a:extLst>
          </p:cNvPr>
          <p:cNvCxnSpPr>
            <a:cxnSpLocks/>
          </p:cNvCxnSpPr>
          <p:nvPr/>
        </p:nvCxnSpPr>
        <p:spPr>
          <a:xfrm flipV="1">
            <a:off x="8012340" y="5485690"/>
            <a:ext cx="548776" cy="466490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B0AE85-86CE-E7F2-AF53-455D6215027B}"/>
              </a:ext>
            </a:extLst>
          </p:cNvPr>
          <p:cNvCxnSpPr>
            <a:cxnSpLocks/>
          </p:cNvCxnSpPr>
          <p:nvPr/>
        </p:nvCxnSpPr>
        <p:spPr>
          <a:xfrm flipH="1" flipV="1">
            <a:off x="5857009" y="5506509"/>
            <a:ext cx="1104118" cy="445671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7EDCEC9-7FCE-04C9-A449-DCCE06C9F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30" y="4334657"/>
            <a:ext cx="887247" cy="828655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7DABE1-D139-66B4-D74D-175B019C87A5}"/>
              </a:ext>
            </a:extLst>
          </p:cNvPr>
          <p:cNvCxnSpPr>
            <a:cxnSpLocks/>
          </p:cNvCxnSpPr>
          <p:nvPr/>
        </p:nvCxnSpPr>
        <p:spPr>
          <a:xfrm flipH="1">
            <a:off x="258248" y="5147207"/>
            <a:ext cx="781664" cy="0"/>
          </a:xfrm>
          <a:prstGeom prst="line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4B186E9B-C73A-858D-C19F-51AD4082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7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0E947C-23ED-9BBE-9B5E-ED684CE2C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033" y="397565"/>
            <a:ext cx="9223514" cy="576469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C07077-4804-38AF-3FA5-19E6541F28CF}"/>
              </a:ext>
            </a:extLst>
          </p:cNvPr>
          <p:cNvSpPr txBox="1"/>
          <p:nvPr/>
        </p:nvSpPr>
        <p:spPr>
          <a:xfrm>
            <a:off x="477078" y="6211669"/>
            <a:ext cx="3803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altLang="en-US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pitchFamily="2" charset="0"/>
                <a:sym typeface="Wingdings"/>
              </a:rPr>
              <a:t>Matter </a:t>
            </a:r>
            <a:r>
              <a:rPr lang="en-US" altLang="en-US" sz="18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pitchFamily="2" charset="0"/>
                <a:sym typeface="Wingdings"/>
              </a:rPr>
              <a:t>Radiat</a:t>
            </a:r>
            <a:r>
              <a:rPr lang="en-US" altLang="en-US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pitchFamily="2" charset="0"/>
                <a:sym typeface="Wingdings"/>
              </a:rPr>
              <a:t>. Extremes. 2020;5(2)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467BA-C64A-86EB-7B60-3E49CC6ED385}"/>
              </a:ext>
            </a:extLst>
          </p:cNvPr>
          <p:cNvSpPr txBox="1"/>
          <p:nvPr/>
        </p:nvSpPr>
        <p:spPr>
          <a:xfrm>
            <a:off x="9859617" y="384313"/>
            <a:ext cx="233238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it-IT" sz="2500" b="0" i="0" dirty="0">
                <a:solidFill>
                  <a:srgbClr val="1B1E25"/>
                </a:solidFill>
                <a:effectLst/>
                <a:latin typeface="-apple-system"/>
              </a:rPr>
              <a:t>HPLS/VEGA</a:t>
            </a:r>
          </a:p>
          <a:p>
            <a:pPr algn="l" rtl="0"/>
            <a:r>
              <a:rPr lang="it-IT" sz="2500" b="0" i="0" dirty="0">
                <a:solidFill>
                  <a:srgbClr val="1B1E25"/>
                </a:solidFill>
                <a:effectLst/>
                <a:latin typeface="-apple-system"/>
              </a:rPr>
              <a:t>presso l'ELI-NP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02799-225E-D98B-BBAC-89531676946D}"/>
              </a:ext>
            </a:extLst>
          </p:cNvPr>
          <p:cNvSpPr txBox="1"/>
          <p:nvPr/>
        </p:nvSpPr>
        <p:spPr>
          <a:xfrm>
            <a:off x="9738436" y="2319130"/>
            <a:ext cx="257474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𝛌 = 800 nm</a:t>
            </a:r>
          </a:p>
          <a:p>
            <a:r>
              <a:rPr lang="en-US" sz="2500" dirty="0"/>
              <a:t>E = 300 J @ 1/60 s</a:t>
            </a:r>
          </a:p>
          <a:p>
            <a:r>
              <a:rPr lang="en-US" sz="2500" dirty="0"/>
              <a:t>𝛕 = 30 fs</a:t>
            </a:r>
          </a:p>
          <a:p>
            <a:r>
              <a:rPr lang="en-US" sz="2500" dirty="0" err="1"/>
              <a:t>P</a:t>
            </a:r>
            <a:r>
              <a:rPr lang="en-US" sz="2500" baseline="-25000" dirty="0" err="1"/>
              <a:t>peak</a:t>
            </a:r>
            <a:r>
              <a:rPr lang="en-US" sz="2500" dirty="0"/>
              <a:t> = 10 PW x 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12CF3CB-C9E7-9EB3-83E9-A0488D223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6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2EFA0-2278-2AAD-8FA7-1991F51C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:Sapphire Laser</a:t>
            </a:r>
          </a:p>
        </p:txBody>
      </p:sp>
      <p:pic>
        <p:nvPicPr>
          <p:cNvPr id="7170" name="Picture 2" descr=" ">
            <a:extLst>
              <a:ext uri="{FF2B5EF4-FFF2-40B4-BE49-F238E27FC236}">
                <a16:creationId xmlns:a16="http://schemas.microsoft.com/office/drawing/2014/main" id="{0A2E1FF7-8A18-F5B9-1817-9B200992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80" y="821895"/>
            <a:ext cx="4710616" cy="252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364B56-D4E2-8CF3-BC7D-BD30D5205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8" y="2463523"/>
            <a:ext cx="3187700" cy="344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22F593-9F92-E0F3-B552-264710AA0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801" y="2335695"/>
            <a:ext cx="3048000" cy="396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B6ABE8-8C7D-1875-3FFC-0BBE2924B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435" y="3429000"/>
            <a:ext cx="4404136" cy="3303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0BB385-E5ED-5C19-3355-7852915DC30F}"/>
              </a:ext>
            </a:extLst>
          </p:cNvPr>
          <p:cNvSpPr txBox="1"/>
          <p:nvPr/>
        </p:nvSpPr>
        <p:spPr>
          <a:xfrm>
            <a:off x="8242852" y="509276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68D86D-EF44-7212-41F1-E224668C423B}"/>
              </a:ext>
            </a:extLst>
          </p:cNvPr>
          <p:cNvSpPr txBox="1"/>
          <p:nvPr/>
        </p:nvSpPr>
        <p:spPr>
          <a:xfrm>
            <a:off x="9828699" y="3993729"/>
            <a:ext cx="142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Rilassamento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vibrazionale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F8A4C2-EE97-CEEB-2B19-EA9AA6948499}"/>
              </a:ext>
            </a:extLst>
          </p:cNvPr>
          <p:cNvSpPr txBox="1"/>
          <p:nvPr/>
        </p:nvSpPr>
        <p:spPr>
          <a:xfrm>
            <a:off x="10060612" y="5701459"/>
            <a:ext cx="142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Rilassamento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vibrazionale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2AB5F8-DFA8-FDD2-CE3F-D3E5E89B50C8}"/>
              </a:ext>
            </a:extLst>
          </p:cNvPr>
          <p:cNvSpPr txBox="1"/>
          <p:nvPr/>
        </p:nvSpPr>
        <p:spPr>
          <a:xfrm>
            <a:off x="9903380" y="4847594"/>
            <a:ext cx="142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Radiazione laser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267453-4B23-737B-CE03-B92FC662049A}"/>
              </a:ext>
            </a:extLst>
          </p:cNvPr>
          <p:cNvSpPr txBox="1"/>
          <p:nvPr/>
        </p:nvSpPr>
        <p:spPr>
          <a:xfrm>
            <a:off x="8305800" y="346171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a 4 livelli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8D7EF6B-7EBD-6BFA-B89D-F59C30BA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41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49C1F-B6D5-DAF3-81A0-816ADA90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Oscillatore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36EE1D-3277-1239-B937-4D9BFF299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455" y="3005311"/>
            <a:ext cx="2956597" cy="1947600"/>
          </a:xfrm>
          <a:prstGeom prst="rect">
            <a:avLst/>
          </a:prstGeom>
        </p:spPr>
      </p:pic>
      <p:pic>
        <p:nvPicPr>
          <p:cNvPr id="8194" name="Picture 2" descr="5: Typical Kerr-lens mode-locked Ti: Sa laser with prism based configuration.">
            <a:extLst>
              <a:ext uri="{FF2B5EF4-FFF2-40B4-BE49-F238E27FC236}">
                <a16:creationId xmlns:a16="http://schemas.microsoft.com/office/drawing/2014/main" id="{6AABC637-3624-E1FE-854F-ABDE18CBF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848" y="2165833"/>
            <a:ext cx="6970625" cy="356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F8843-8769-C917-AB58-55800CE4F472}"/>
              </a:ext>
            </a:extLst>
          </p:cNvPr>
          <p:cNvSpPr txBox="1"/>
          <p:nvPr/>
        </p:nvSpPr>
        <p:spPr>
          <a:xfrm>
            <a:off x="715617" y="4952911"/>
            <a:ext cx="2270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Gecco</a:t>
            </a:r>
            <a:r>
              <a:rPr lang="it-IT" dirty="0"/>
              <a:t> One di Novanta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82EF6-E994-10D1-A879-7F12BD19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80B-FA73-8F4D-895D-6F0485B5E6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35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518</Words>
  <Application>Microsoft Macintosh PowerPoint</Application>
  <PresentationFormat>Widescreen</PresentationFormat>
  <Paragraphs>173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-apple-system</vt:lpstr>
      <vt:lpstr>Arial</vt:lpstr>
      <vt:lpstr>Calibri</vt:lpstr>
      <vt:lpstr>Calibri Light</vt:lpstr>
      <vt:lpstr>Cambria Math</vt:lpstr>
      <vt:lpstr>Helvetica</vt:lpstr>
      <vt:lpstr>Times New Roman</vt:lpstr>
      <vt:lpstr>Office Theme</vt:lpstr>
      <vt:lpstr>Technologies of High Power Lasers</vt:lpstr>
      <vt:lpstr>Architetture di Laser ad Alta Potenza</vt:lpstr>
      <vt:lpstr>Cosa significa alta intensità?</vt:lpstr>
      <vt:lpstr>Potenza di Picco</vt:lpstr>
      <vt:lpstr>Architettura generale</vt:lpstr>
      <vt:lpstr>Architettura Attuale</vt:lpstr>
      <vt:lpstr>PowerPoint Presentation</vt:lpstr>
      <vt:lpstr>Ti3+:Sapphire Laser</vt:lpstr>
      <vt:lpstr>Oscillatore</vt:lpstr>
      <vt:lpstr>Cavità per impulsi brevi</vt:lpstr>
      <vt:lpstr>Chirped pulse amplification</vt:lpstr>
      <vt:lpstr>Estensore Semplificato</vt:lpstr>
      <vt:lpstr>Estensore Semplificato</vt:lpstr>
      <vt:lpstr>Estensore Semplificato</vt:lpstr>
      <vt:lpstr>Trasporto e Controllo del Fascio</vt:lpstr>
      <vt:lpstr>PowerPoint Presentation</vt:lpstr>
      <vt:lpstr>PowerPoint Presentation</vt:lpstr>
      <vt:lpstr>Applicazioni di campi intensi</vt:lpstr>
      <vt:lpstr>Applicazioni di campi intensi</vt:lpstr>
      <vt:lpstr>Applicazioni di campi intensi: Frequency comb</vt:lpstr>
      <vt:lpstr>Aplicazioni di campi intensi:  Accelerazione laser di protoni</vt:lpstr>
      <vt:lpstr>Applicazioni di campi intensi:  Laser wakefield Acceleration</vt:lpstr>
      <vt:lpstr>Visualizzazione temporale del Campo Elettrico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</dc:creator>
  <cp:lastModifiedBy>J</cp:lastModifiedBy>
  <cp:revision>26</cp:revision>
  <dcterms:created xsi:type="dcterms:W3CDTF">2024-01-09T12:43:32Z</dcterms:created>
  <dcterms:modified xsi:type="dcterms:W3CDTF">2024-01-11T11:41:55Z</dcterms:modified>
</cp:coreProperties>
</file>