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erriweather Sans" pitchFamily="2" charset="77"/>
      <p:regular r:id="rId32"/>
      <p:bold r:id="rId33"/>
      <p:italic r:id="rId34"/>
      <p:boldItalic r:id="rId35"/>
    </p:embeddedFont>
    <p:embeddedFont>
      <p:font typeface="Montserrat" pitchFamily="2" charset="77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Q7cHeDJF7gL60AAM85R+6O9T8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21" d="100"/>
          <a:sy n="121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jp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IT"/>
              <a:t>Quantum Architectures for Analogues and Theory Applications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Dirac Equation</a:t>
            </a:r>
            <a:endParaRPr/>
          </a:p>
        </p:txBody>
      </p:sp>
      <p:sp>
        <p:nvSpPr>
          <p:cNvPr id="167" name="Google Shape;167;p10"/>
          <p:cNvSpPr txBox="1"/>
          <p:nvPr/>
        </p:nvSpPr>
        <p:spPr>
          <a:xfrm>
            <a:off x="838200" y="6354375"/>
            <a:ext cx="28947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Journal of Physics 15 (2013) 055008</a:t>
            </a:r>
            <a:endParaRPr/>
          </a:p>
        </p:txBody>
      </p:sp>
      <p:sp>
        <p:nvSpPr>
          <p:cNvPr id="168" name="Google Shape;168;p10"/>
          <p:cNvSpPr txBox="1"/>
          <p:nvPr/>
        </p:nvSpPr>
        <p:spPr>
          <a:xfrm>
            <a:off x="411644" y="1559346"/>
            <a:ext cx="425560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using three classical microwave drives, superconducting qubit strongly coupled to a resonator field mode can be used to simulate the dynamics of the 1+1 Dirac equation:</a:t>
            </a:r>
            <a:endParaRPr/>
          </a:p>
        </p:txBody>
      </p:sp>
      <p:pic>
        <p:nvPicPr>
          <p:cNvPr id="169" name="Google Shape;169;p10" descr="A math equation with black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644" y="4502202"/>
            <a:ext cx="5425200" cy="15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0" descr="A math equations on a whit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644" y="3429000"/>
            <a:ext cx="7772400" cy="135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5228311"/>
            <a:ext cx="5182942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0"/>
          <p:cNvSpPr txBox="1"/>
          <p:nvPr/>
        </p:nvSpPr>
        <p:spPr>
          <a:xfrm>
            <a:off x="1736435" y="5727090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</a:t>
            </a:r>
            <a:endParaRPr/>
          </a:p>
        </p:txBody>
      </p:sp>
      <p:sp>
        <p:nvSpPr>
          <p:cNvPr id="173" name="Google Shape;173;p10"/>
          <p:cNvSpPr txBox="1"/>
          <p:nvPr/>
        </p:nvSpPr>
        <p:spPr>
          <a:xfrm>
            <a:off x="2767783" y="5725740"/>
            <a:ext cx="8054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kinetic</a:t>
            </a:r>
            <a:endParaRPr/>
          </a:p>
        </p:txBody>
      </p:sp>
      <p:sp>
        <p:nvSpPr>
          <p:cNvPr id="174" name="Google Shape;174;p10"/>
          <p:cNvSpPr txBox="1"/>
          <p:nvPr/>
        </p:nvSpPr>
        <p:spPr>
          <a:xfrm>
            <a:off x="4433407" y="5725740"/>
            <a:ext cx="10312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</a:t>
            </a:r>
            <a:endParaRPr/>
          </a:p>
        </p:txBody>
      </p:sp>
      <p:pic>
        <p:nvPicPr>
          <p:cNvPr id="175" name="Google Shape;175;p10" descr="A red and yellow square with numbers and line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7249" y="1109140"/>
            <a:ext cx="7287976" cy="21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5613738" y="771798"/>
            <a:ext cx="601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m=0</a:t>
            </a:r>
            <a:endParaRPr/>
          </a:p>
        </p:txBody>
      </p:sp>
      <p:sp>
        <p:nvSpPr>
          <p:cNvPr id="177" name="Google Shape;177;p10"/>
          <p:cNvSpPr txBox="1"/>
          <p:nvPr/>
        </p:nvSpPr>
        <p:spPr>
          <a:xfrm>
            <a:off x="8008109" y="767755"/>
            <a:ext cx="6062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m=p</a:t>
            </a:r>
            <a:endParaRPr/>
          </a:p>
        </p:txBody>
      </p:sp>
      <p:sp>
        <p:nvSpPr>
          <p:cNvPr id="178" name="Google Shape;178;p10"/>
          <p:cNvSpPr txBox="1"/>
          <p:nvPr/>
        </p:nvSpPr>
        <p:spPr>
          <a:xfrm>
            <a:off x="10407289" y="803469"/>
            <a:ext cx="7216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m&gt;&gt;p</a:t>
            </a:r>
            <a:endParaRPr/>
          </a:p>
        </p:txBody>
      </p:sp>
      <p:sp>
        <p:nvSpPr>
          <p:cNvPr id="179" name="Google Shape;179;p10"/>
          <p:cNvSpPr txBox="1"/>
          <p:nvPr/>
        </p:nvSpPr>
        <p:spPr>
          <a:xfrm>
            <a:off x="4949029" y="3176654"/>
            <a:ext cx="47235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Wigner function W(x, p) of the field mode state inside the resonator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 l="64825"/>
          <a:stretch/>
        </p:blipFill>
        <p:spPr>
          <a:xfrm>
            <a:off x="3969019" y="2477426"/>
            <a:ext cx="3058893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Digital-Analog Simulations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Fermion Fermion Scattering</a:t>
            </a:r>
            <a:endParaRPr/>
          </a:p>
        </p:txBody>
      </p:sp>
      <p:pic>
        <p:nvPicPr>
          <p:cNvPr id="191" name="Google Shape;191;p12" descr="A diagram of a diagra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66819" y="2055448"/>
            <a:ext cx="5298970" cy="19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2"/>
          <p:cNvSpPr txBox="1"/>
          <p:nvPr/>
        </p:nvSpPr>
        <p:spPr>
          <a:xfrm>
            <a:off x="838200" y="6308209"/>
            <a:ext cx="6097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PRL 114, 070502 (2015)</a:t>
            </a:r>
            <a:endParaRPr/>
          </a:p>
        </p:txBody>
      </p:sp>
      <p:sp>
        <p:nvSpPr>
          <p:cNvPr id="193" name="Google Shape;193;p12"/>
          <p:cNvSpPr txBox="1"/>
          <p:nvPr/>
        </p:nvSpPr>
        <p:spPr>
          <a:xfrm>
            <a:off x="564045" y="2245122"/>
            <a:ext cx="519405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Analog-digital quantum simulation of fermion-fermion scattering mediated by a continuum of bosonic modes. Qubits simulate fermionic modes via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techniques, while the continuum of an open transmission line simulates bosonic modes in quantum field theory.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Optimal Control on a qudit</a:t>
            </a:r>
            <a:endParaRPr/>
          </a:p>
        </p:txBody>
      </p:sp>
      <p:pic>
        <p:nvPicPr>
          <p:cNvPr id="199" name="Google Shape;199;p13" descr="A diagram of a functio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14464" y="1474425"/>
            <a:ext cx="2803781" cy="15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"/>
          <p:cNvSpPr txBox="1"/>
          <p:nvPr/>
        </p:nvSpPr>
        <p:spPr>
          <a:xfrm>
            <a:off x="752889" y="6338986"/>
            <a:ext cx="424649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Pederiva et al. PHYSICAL REVIEW A 101, 062307 (2020)</a:t>
            </a:r>
            <a:endParaRPr/>
          </a:p>
        </p:txBody>
      </p:sp>
      <p:pic>
        <p:nvPicPr>
          <p:cNvPr id="201" name="Google Shape;201;p13" descr="A graph of a graph of a graph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1878" y="1422837"/>
            <a:ext cx="3678539" cy="25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 descr="A graph of different colored lines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9539" y="3998986"/>
            <a:ext cx="5323216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8456" y="3163055"/>
            <a:ext cx="3187700" cy="30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Analog Circuits</a:t>
            </a:r>
            <a:endParaRPr/>
          </a:p>
        </p:txBody>
      </p:sp>
      <p:pic>
        <p:nvPicPr>
          <p:cNvPr id="209" name="Google Shape;20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51491" y="2243172"/>
            <a:ext cx="6884551" cy="32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/>
          <p:nvPr/>
        </p:nvSpPr>
        <p:spPr>
          <a:xfrm>
            <a:off x="2251491" y="5999656"/>
            <a:ext cx="60976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REVIEWS OF MODERN PHYSICS, VOLUME 84, JANUARY–MARCH 2012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8284" y="2991563"/>
            <a:ext cx="3870585" cy="317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/>
          <p:cNvPicPr preferRelativeResize="0"/>
          <p:nvPr/>
        </p:nvPicPr>
        <p:blipFill rotWithShape="1">
          <a:blip r:embed="rId4">
            <a:alphaModFix/>
          </a:blip>
          <a:srcRect r="20446"/>
          <a:stretch/>
        </p:blipFill>
        <p:spPr>
          <a:xfrm>
            <a:off x="6469210" y="3208060"/>
            <a:ext cx="5164117" cy="309646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 txBox="1"/>
          <p:nvPr/>
        </p:nvSpPr>
        <p:spPr>
          <a:xfrm>
            <a:off x="489098" y="6444397"/>
            <a:ext cx="9895025" cy="3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G. Butera &amp; IC, </a:t>
            </a:r>
            <a:r>
              <a:rPr lang="en-IT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 fluctuations of the friction force induced by the dynamical Casimir emission,</a:t>
            </a:r>
            <a:r>
              <a:rPr lang="en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EPL 128, 24002 (2020).</a:t>
            </a:r>
            <a:endParaRPr dirty="0"/>
          </a:p>
        </p:txBody>
      </p:sp>
      <p:sp>
        <p:nvSpPr>
          <p:cNvPr id="218" name="Google Shape;218;p15"/>
          <p:cNvSpPr txBox="1"/>
          <p:nvPr/>
        </p:nvSpPr>
        <p:spPr>
          <a:xfrm>
            <a:off x="489098" y="2243137"/>
            <a:ext cx="59005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Baby toy model: friction force on dynamical Casimir emission</a:t>
            </a:r>
            <a:endParaRPr/>
          </a:p>
        </p:txBody>
      </p:sp>
      <p:sp>
        <p:nvSpPr>
          <p:cNvPr id="219" name="Google Shape;219;p15"/>
          <p:cNvSpPr txBox="1"/>
          <p:nvPr/>
        </p:nvSpPr>
        <p:spPr>
          <a:xfrm>
            <a:off x="489098" y="663714"/>
            <a:ext cx="623183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Possibility of transforming the virtual photons corresponding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the zero-point fluctuations into an observable quantum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vacuum radiation when the background on which the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 field lives is modulated in either space or time</a:t>
            </a:r>
            <a:endParaRPr/>
          </a:p>
        </p:txBody>
      </p:sp>
      <p:pic>
        <p:nvPicPr>
          <p:cNvPr id="220" name="Google Shape;220;p15" descr="A diagram of a physics equatio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2928" y="553472"/>
            <a:ext cx="4342688" cy="23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/>
          <p:nvPr/>
        </p:nvSpPr>
        <p:spPr>
          <a:xfrm>
            <a:off x="-55176" y="-6620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IT" sz="5200"/>
              <a:t>Superconducting Devices at INFN</a:t>
            </a:r>
            <a:endParaRPr/>
          </a:p>
        </p:txBody>
      </p:sp>
      <p:pic>
        <p:nvPicPr>
          <p:cNvPr id="227" name="Google Shape;227;p16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278" y="3186265"/>
            <a:ext cx="4003314" cy="24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3600" y="3691287"/>
            <a:ext cx="7086525" cy="14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7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3376" y="752420"/>
            <a:ext cx="4154770" cy="149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7"/>
          <p:cNvSpPr txBox="1">
            <a:spLocks noGrp="1"/>
          </p:cNvSpPr>
          <p:nvPr>
            <p:ph type="sldNum" idx="12"/>
          </p:nvPr>
        </p:nvSpPr>
        <p:spPr>
          <a:xfrm>
            <a:off x="8374842" y="5877388"/>
            <a:ext cx="2532975" cy="33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 sz="110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/>
          </a:p>
        </p:txBody>
      </p:sp>
      <p:pic>
        <p:nvPicPr>
          <p:cNvPr id="235" name="Google Shape;235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7946" y="643467"/>
            <a:ext cx="1665196" cy="147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7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7946" y="2739677"/>
            <a:ext cx="2137821" cy="69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7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5970" y="4502116"/>
            <a:ext cx="1671263" cy="142936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7"/>
          <p:cNvSpPr txBox="1"/>
          <p:nvPr/>
        </p:nvSpPr>
        <p:spPr>
          <a:xfrm>
            <a:off x="4126544" y="1780007"/>
            <a:ext cx="3242863" cy="347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656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CNR, </a:t>
            </a:r>
            <a:r>
              <a:rPr lang="en-IT" sz="1656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National</a:t>
            </a:r>
            <a:r>
              <a:rPr lang="en-IT" sz="1656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Research Council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7"/>
          <p:cNvSpPr txBox="1"/>
          <p:nvPr/>
        </p:nvSpPr>
        <p:spPr>
          <a:xfrm>
            <a:off x="7342161" y="3747589"/>
            <a:ext cx="3064685" cy="347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65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INRiM, Italian Metrology Institute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7"/>
          <p:cNvSpPr txBox="1"/>
          <p:nvPr/>
        </p:nvSpPr>
        <p:spPr>
          <a:xfrm>
            <a:off x="4242156" y="5507846"/>
            <a:ext cx="2880597" cy="347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65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FBK, Fondazione Bruno Kessler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7" descr="A picture containing text, indoo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3853" y="4028414"/>
            <a:ext cx="2792255" cy="209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7" descr="A building with lights on at night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14293" y="2436580"/>
            <a:ext cx="2731549" cy="179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7"/>
          <p:cNvPicPr preferRelativeResize="0"/>
          <p:nvPr/>
        </p:nvPicPr>
        <p:blipFill rotWithShape="1">
          <a:blip r:embed="rId9">
            <a:alphaModFix/>
          </a:blip>
          <a:srcRect r="59187"/>
          <a:stretch/>
        </p:blipFill>
        <p:spPr>
          <a:xfrm>
            <a:off x="4129706" y="908496"/>
            <a:ext cx="1760380" cy="33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7" descr="A picture containing logo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62506" y="2768991"/>
            <a:ext cx="2439345" cy="56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18</a:t>
            </a:fld>
            <a:endParaRPr/>
          </a:p>
        </p:txBody>
      </p:sp>
      <p:sp>
        <p:nvSpPr>
          <p:cNvPr id="250" name="Google Shape;250;p18"/>
          <p:cNvSpPr txBox="1"/>
          <p:nvPr/>
        </p:nvSpPr>
        <p:spPr>
          <a:xfrm>
            <a:off x="3581400" y="605041"/>
            <a:ext cx="47327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Realization of a Flux JPA</a:t>
            </a:r>
            <a:endParaRPr/>
          </a:p>
        </p:txBody>
      </p:sp>
      <p:pic>
        <p:nvPicPr>
          <p:cNvPr id="251" name="Google Shape;251;p18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5539" y="5502052"/>
            <a:ext cx="1052313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789" y="1954739"/>
            <a:ext cx="5318789" cy="35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8"/>
          <p:cNvPicPr preferRelativeResize="0"/>
          <p:nvPr/>
        </p:nvPicPr>
        <p:blipFill rotWithShape="1">
          <a:blip r:embed="rId5">
            <a:alphaModFix/>
          </a:blip>
          <a:srcRect r="6497"/>
          <a:stretch/>
        </p:blipFill>
        <p:spPr>
          <a:xfrm>
            <a:off x="1204313" y="2737137"/>
            <a:ext cx="2148716" cy="151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18"/>
          <p:cNvCxnSpPr/>
          <p:nvPr/>
        </p:nvCxnSpPr>
        <p:spPr>
          <a:xfrm>
            <a:off x="2072680" y="3598384"/>
            <a:ext cx="613551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55" name="Google Shape;255;p18"/>
          <p:cNvSpPr txBox="1"/>
          <p:nvPr/>
        </p:nvSpPr>
        <p:spPr>
          <a:xfrm>
            <a:off x="1972131" y="3598384"/>
            <a:ext cx="8146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2×5MHz</a:t>
            </a:r>
            <a:endParaRPr/>
          </a:p>
        </p:txBody>
      </p:sp>
      <p:sp>
        <p:nvSpPr>
          <p:cNvPr id="256" name="Google Shape;256;p18"/>
          <p:cNvSpPr txBox="1"/>
          <p:nvPr/>
        </p:nvSpPr>
        <p:spPr>
          <a:xfrm>
            <a:off x="1292633" y="5764368"/>
            <a:ext cx="4577535" cy="61561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828" t="-2039" r="-550" b="-1224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57" name="Google Shape;257;p18" descr="Graphical user interface, applicati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7884" y="1891626"/>
            <a:ext cx="4259803" cy="33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 descr="Graphical user interfac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54596" y="2925000"/>
            <a:ext cx="2089122" cy="10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9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 descr="A logo with text on i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4492" y="68797"/>
            <a:ext cx="437366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Outline</a:t>
            </a:r>
            <a:endParaRPr/>
          </a:p>
        </p:txBody>
      </p:sp>
      <p:sp>
        <p:nvSpPr>
          <p:cNvPr id="90" name="Google Shape;90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Digital Simulations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Spin Systems (</a:t>
            </a:r>
            <a:r>
              <a:rPr lang="en-IT" sz="1600" dirty="0"/>
              <a:t>PRL 112, 200501 (2014), Phys Rev X 5 021027 (2015)</a:t>
            </a:r>
            <a:r>
              <a:rPr lang="en-IT" dirty="0"/>
              <a:t>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Fermionic Systems (</a:t>
            </a:r>
            <a:r>
              <a:rPr lang="en-IT" sz="1600" dirty="0"/>
              <a:t>10.1038/ncomms8654</a:t>
            </a:r>
            <a:r>
              <a:rPr lang="en-IT" dirty="0"/>
              <a:t>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QG (</a:t>
            </a:r>
            <a:r>
              <a:rPr lang="en-IT" sz="1600" dirty="0"/>
              <a:t>PRL 119, 040501 (2017), Nature volume 612, pages 51–55 (2022)</a:t>
            </a:r>
            <a:r>
              <a:rPr lang="en-IT" dirty="0"/>
              <a:t>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Analog Simulations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GAAH Model (</a:t>
            </a:r>
            <a:r>
              <a:rPr lang="en-IT" sz="1600" dirty="0"/>
              <a:t>arXiv:2206.13107</a:t>
            </a:r>
            <a:r>
              <a:rPr lang="en-IT" dirty="0"/>
              <a:t>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Hawking Radiation (</a:t>
            </a:r>
            <a:r>
              <a:rPr lang="en-IT" sz="1600" dirty="0"/>
              <a:t>Nature Communications | ( 2023) 14:3263</a:t>
            </a:r>
            <a:r>
              <a:rPr lang="en-IT" dirty="0"/>
              <a:t>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Dirac Equation (</a:t>
            </a:r>
            <a:r>
              <a:rPr lang="en-IT" sz="1600" dirty="0"/>
              <a:t>New Journal of Physics 15 (2013) 055008</a:t>
            </a:r>
            <a:r>
              <a:rPr lang="en-IT" dirty="0"/>
              <a:t>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Digital Analog Simulations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Fermion Fermion scattering (</a:t>
            </a:r>
            <a:r>
              <a:rPr lang="en-IT" sz="1700" dirty="0"/>
              <a:t>PRL 114, 070502 (2015)</a:t>
            </a:r>
            <a:r>
              <a:rPr lang="en-IT" dirty="0"/>
              <a:t>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T" dirty="0"/>
              <a:t>Optimal Control (</a:t>
            </a:r>
            <a:r>
              <a:rPr lang="en-IT" sz="1700" dirty="0"/>
              <a:t>PHYSICAL REVIEW A 101, 062307 (2020)</a:t>
            </a:r>
            <a:r>
              <a:rPr lang="en-IT" dirty="0"/>
              <a:t>)</a:t>
            </a:r>
            <a:endParaRPr dirty="0"/>
          </a:p>
          <a:p>
            <a:pPr marL="228600" indent="-228600">
              <a:buSzPct val="100000"/>
            </a:pPr>
            <a:r>
              <a:rPr lang="en-IT" dirty="0"/>
              <a:t>Analog Circuits (</a:t>
            </a:r>
            <a:r>
              <a:rPr lang="en-IT" sz="1700" dirty="0"/>
              <a:t>REVIEWS OF MODERN PHYSICS 84 2012, </a:t>
            </a:r>
            <a:r>
              <a:rPr lang="en-GB" sz="1700" dirty="0"/>
              <a:t>EPL 128, 24002 (2020</a:t>
            </a:r>
            <a:r>
              <a:rPr lang="en-IT" dirty="0"/>
              <a:t>)</a:t>
            </a:r>
            <a:endParaRPr dirty="0"/>
          </a:p>
        </p:txBody>
      </p:sp>
      <p:sp>
        <p:nvSpPr>
          <p:cNvPr id="91" name="Google Shape;91;p2"/>
          <p:cNvSpPr txBox="1"/>
          <p:nvPr/>
        </p:nvSpPr>
        <p:spPr>
          <a:xfrm>
            <a:off x="341244" y="6311900"/>
            <a:ext cx="75703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Digital-Analog Quantum Simulations with Superconducting Circuits arxiv:1711.09810</a:t>
            </a:r>
            <a:endParaRPr/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1290" y="365125"/>
            <a:ext cx="6456469" cy="17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"/>
          <p:cNvSpPr txBox="1"/>
          <p:nvPr/>
        </p:nvSpPr>
        <p:spPr>
          <a:xfrm>
            <a:off x="838200" y="557188"/>
            <a:ext cx="10515600" cy="113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of 2D and 3D Superconducting Qubits</a:t>
            </a:r>
            <a:endParaRPr/>
          </a:p>
        </p:txBody>
      </p:sp>
      <p:pic>
        <p:nvPicPr>
          <p:cNvPr id="270" name="Google Shape;270;p20" descr="A diagram of a circui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888" y="2005663"/>
            <a:ext cx="1538948" cy="113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0" descr="A diagram of a machi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6756" y="4313877"/>
            <a:ext cx="1684687" cy="131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0" descr="A diagram of a magnetic fiel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837578" y="4658179"/>
            <a:ext cx="1324890" cy="60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0" descr="A graph of a normal distributi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9598" y="2048227"/>
            <a:ext cx="1847846" cy="110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0" descr="A blue and white cross with a rainbow spectrum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6999" y="2075722"/>
            <a:ext cx="1974512" cy="10406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20"/>
          <p:cNvGrpSpPr/>
          <p:nvPr/>
        </p:nvGrpSpPr>
        <p:grpSpPr>
          <a:xfrm>
            <a:off x="2164204" y="3248408"/>
            <a:ext cx="7635105" cy="501027"/>
            <a:chOff x="2238" y="0"/>
            <a:chExt cx="7635105" cy="501027"/>
          </a:xfrm>
        </p:grpSpPr>
        <p:sp>
          <p:nvSpPr>
            <p:cNvPr id="276" name="Google Shape;276;p20"/>
            <p:cNvSpPr/>
            <p:nvPr/>
          </p:nvSpPr>
          <p:spPr>
            <a:xfrm>
              <a:off x="2238" y="0"/>
              <a:ext cx="2245619" cy="501027"/>
            </a:xfrm>
            <a:prstGeom prst="homePlate">
              <a:avLst>
                <a:gd name="adj" fmla="val 5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 txBox="1"/>
            <p:nvPr/>
          </p:nvSpPr>
          <p:spPr>
            <a:xfrm>
              <a:off x="2238" y="0"/>
              <a:ext cx="2120362" cy="5010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40000" rIns="2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IT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Circuit Modeling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1798733" y="0"/>
              <a:ext cx="2245619" cy="501027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 txBox="1"/>
            <p:nvPr/>
          </p:nvSpPr>
          <p:spPr>
            <a:xfrm>
              <a:off x="2049247" y="0"/>
              <a:ext cx="1744592" cy="5010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40000" rIns="2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IT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Circuit Design  </a:t>
              </a: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3595229" y="0"/>
              <a:ext cx="2245619" cy="501027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 txBox="1"/>
            <p:nvPr/>
          </p:nvSpPr>
          <p:spPr>
            <a:xfrm>
              <a:off x="3845743" y="0"/>
              <a:ext cx="1744592" cy="5010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40000" rIns="2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IT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Electromagnetic Simulations</a:t>
              </a: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5391724" y="0"/>
              <a:ext cx="2245619" cy="501027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 txBox="1"/>
            <p:nvPr/>
          </p:nvSpPr>
          <p:spPr>
            <a:xfrm>
              <a:off x="5642238" y="0"/>
              <a:ext cx="1744592" cy="5010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40000" rIns="2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IT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Quantum Simulation</a:t>
              </a:r>
              <a:endParaRPr/>
            </a:p>
          </p:txBody>
        </p:sp>
      </p:grpSp>
      <p:pic>
        <p:nvPicPr>
          <p:cNvPr id="284" name="Google Shape;284;p20" descr="A rectangular object with text and numbers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7212" y="4393385"/>
            <a:ext cx="2488586" cy="113623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0"/>
          <p:cNvSpPr txBox="1"/>
          <p:nvPr/>
        </p:nvSpPr>
        <p:spPr>
          <a:xfrm>
            <a:off x="838200" y="2757344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2D Qubits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852153" y="4772809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Qubits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20" descr="A diagram of a graph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5682" y="4348161"/>
            <a:ext cx="1457967" cy="129854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0"/>
          <p:cNvSpPr txBox="1"/>
          <p:nvPr/>
        </p:nvSpPr>
        <p:spPr>
          <a:xfrm>
            <a:off x="1986365" y="3787292"/>
            <a:ext cx="25835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Connect physical elements (C, L, Ic, Z0)  to quantum-circuit properties (lifetime, frequency, couplings)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0"/>
          <p:cNvSpPr txBox="1"/>
          <p:nvPr/>
        </p:nvSpPr>
        <p:spPr>
          <a:xfrm>
            <a:off x="4569927" y="3786849"/>
            <a:ext cx="1383723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Design of circuit with first estimate of circuit element values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0"/>
          <p:cNvSpPr txBox="1"/>
          <p:nvPr/>
        </p:nvSpPr>
        <p:spPr>
          <a:xfrm>
            <a:off x="6045560" y="3797044"/>
            <a:ext cx="20615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Layout realization, E.M. simulation and design optimization.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0"/>
          <p:cNvSpPr txBox="1"/>
          <p:nvPr/>
        </p:nvSpPr>
        <p:spPr>
          <a:xfrm>
            <a:off x="8199053" y="3797119"/>
            <a:ext cx="1630451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Evolution of quantum Hamiltonian based on circuit parameters 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20" descr="A diagram of a desig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53522" y="4157852"/>
            <a:ext cx="2076489" cy="159072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0"/>
          <p:cNvSpPr txBox="1"/>
          <p:nvPr/>
        </p:nvSpPr>
        <p:spPr>
          <a:xfrm>
            <a:off x="9257294" y="5810199"/>
            <a:ext cx="2096506" cy="20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7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Y. Gao, PRX QUANTUM 2, 040202 (2021)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20" descr="A black text with numbers and letters&#10;&#10;Description automatically generated with medium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79813" y="2283589"/>
            <a:ext cx="2377896" cy="51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"/>
          <p:cNvSpPr txBox="1"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IT" sz="2800"/>
              <a:t>Manufactoring of 3D qubits with circular pads at CNR</a:t>
            </a:r>
            <a:br>
              <a:rPr lang="en-IT" sz="2800"/>
            </a:br>
            <a:endParaRPr sz="2800"/>
          </a:p>
        </p:txBody>
      </p:sp>
      <p:pic>
        <p:nvPicPr>
          <p:cNvPr id="300" name="Google Shape;300;p21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7145" y="1841005"/>
            <a:ext cx="3200000" cy="18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01" name="Google Shape;301;p21" descr="A screen 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7145" y="3792176"/>
            <a:ext cx="3200000" cy="18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302" name="Google Shape;302;p21"/>
          <p:cNvGrpSpPr/>
          <p:nvPr/>
        </p:nvGrpSpPr>
        <p:grpSpPr>
          <a:xfrm>
            <a:off x="495152" y="2022475"/>
            <a:ext cx="1746347" cy="3420000"/>
            <a:chOff x="799368" y="2328608"/>
            <a:chExt cx="1325091" cy="2595036"/>
          </a:xfrm>
        </p:grpSpPr>
        <p:sp>
          <p:nvSpPr>
            <p:cNvPr id="303" name="Google Shape;303;p21"/>
            <p:cNvSpPr/>
            <p:nvPr/>
          </p:nvSpPr>
          <p:spPr>
            <a:xfrm>
              <a:off x="950252" y="2328608"/>
              <a:ext cx="1005840" cy="100584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950252" y="3917804"/>
              <a:ext cx="1005840" cy="100584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5" name="Google Shape;305;p21"/>
            <p:cNvCxnSpPr/>
            <p:nvPr/>
          </p:nvCxnSpPr>
          <p:spPr>
            <a:xfrm>
              <a:off x="1282555" y="3347300"/>
              <a:ext cx="0" cy="217021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306" name="Google Shape;306;p21"/>
            <p:cNvSpPr txBox="1"/>
            <p:nvPr/>
          </p:nvSpPr>
          <p:spPr>
            <a:xfrm>
              <a:off x="1535415" y="2493080"/>
              <a:ext cx="5890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IT" sz="1800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1"/>
            <p:cNvSpPr txBox="1"/>
            <p:nvPr/>
          </p:nvSpPr>
          <p:spPr>
            <a:xfrm>
              <a:off x="799368" y="3211662"/>
              <a:ext cx="391932" cy="3427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en-IT" sz="1800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1422473" y="3334448"/>
              <a:ext cx="61392" cy="263994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1422473" y="3653810"/>
              <a:ext cx="61392" cy="263994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0" name="Google Shape;310;p21"/>
            <p:cNvCxnSpPr>
              <a:endCxn id="303" idx="6"/>
            </p:cNvCxnSpPr>
            <p:nvPr/>
          </p:nvCxnSpPr>
          <p:spPr>
            <a:xfrm>
              <a:off x="1443092" y="2831228"/>
              <a:ext cx="513000" cy="3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</p:grpSp>
      <p:pic>
        <p:nvPicPr>
          <p:cNvPr id="311" name="Google Shape;311;p21" descr="A close-up of a radiograph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7194" y="1936900"/>
            <a:ext cx="48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12" name="Google Shape;312;p21"/>
          <p:cNvSpPr txBox="1"/>
          <p:nvPr/>
        </p:nvSpPr>
        <p:spPr>
          <a:xfrm>
            <a:off x="6857194" y="5565093"/>
            <a:ext cx="4551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Aluminum JJ with area approx. 200 x  350 nm</a:t>
            </a:r>
            <a:endParaRPr/>
          </a:p>
        </p:txBody>
      </p:sp>
      <p:pic>
        <p:nvPicPr>
          <p:cNvPr id="313" name="Google Shape;313;p21" descr="A blue logo with white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0597" y="3993215"/>
            <a:ext cx="936000" cy="93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"/>
          <p:cNvSpPr txBox="1">
            <a:spLocks noGrp="1"/>
          </p:cNvSpPr>
          <p:nvPr>
            <p:ph type="title"/>
          </p:nvPr>
        </p:nvSpPr>
        <p:spPr>
          <a:xfrm>
            <a:off x="4483256" y="428080"/>
            <a:ext cx="2971800" cy="70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2d qubits</a:t>
            </a:r>
            <a:endParaRPr/>
          </a:p>
        </p:txBody>
      </p:sp>
      <p:pic>
        <p:nvPicPr>
          <p:cNvPr id="319" name="Google Shape;319;p22" descr="A circuit board with lines and dot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3087" y="23650"/>
            <a:ext cx="3434020" cy="3418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22"/>
          <p:cNvGrpSpPr/>
          <p:nvPr/>
        </p:nvGrpSpPr>
        <p:grpSpPr>
          <a:xfrm>
            <a:off x="8391525" y="3428999"/>
            <a:ext cx="3886564" cy="3216599"/>
            <a:chOff x="5629275" y="365125"/>
            <a:chExt cx="5361608" cy="4177592"/>
          </a:xfrm>
        </p:grpSpPr>
        <p:grpSp>
          <p:nvGrpSpPr>
            <p:cNvPr id="321" name="Google Shape;321;p22"/>
            <p:cNvGrpSpPr/>
            <p:nvPr/>
          </p:nvGrpSpPr>
          <p:grpSpPr>
            <a:xfrm>
              <a:off x="5629275" y="365125"/>
              <a:ext cx="5361608" cy="3854450"/>
              <a:chOff x="5031671" y="582016"/>
              <a:chExt cx="6797412" cy="5098059"/>
            </a:xfrm>
          </p:grpSpPr>
          <p:pic>
            <p:nvPicPr>
              <p:cNvPr id="322" name="Google Shape;322;p2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31671" y="582016"/>
                <a:ext cx="6797412" cy="509805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23" name="Google Shape;323;p22"/>
              <p:cNvCxnSpPr/>
              <p:nvPr/>
            </p:nvCxnSpPr>
            <p:spPr>
              <a:xfrm>
                <a:off x="7515958" y="3672987"/>
                <a:ext cx="2780567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triangle" w="med" len="med"/>
                <a:tailEnd type="triangle" w="med" len="med"/>
              </a:ln>
            </p:spPr>
          </p:cxnSp>
          <p:sp>
            <p:nvSpPr>
              <p:cNvPr id="324" name="Google Shape;324;p22"/>
              <p:cNvSpPr txBox="1"/>
              <p:nvPr/>
            </p:nvSpPr>
            <p:spPr>
              <a:xfrm>
                <a:off x="7206365" y="2946467"/>
                <a:ext cx="3694985" cy="634437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b="-11474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T" sz="18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/>
              </a:p>
            </p:txBody>
          </p:sp>
        </p:grpSp>
        <p:sp>
          <p:nvSpPr>
            <p:cNvPr id="325" name="Google Shape;325;p22"/>
            <p:cNvSpPr txBox="1"/>
            <p:nvPr/>
          </p:nvSpPr>
          <p:spPr>
            <a:xfrm rot="-5400000">
              <a:off x="5311742" y="1923975"/>
              <a:ext cx="1199186" cy="509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Bias [V]</a:t>
              </a:r>
              <a:endParaRPr/>
            </a:p>
          </p:txBody>
        </p:sp>
        <p:sp>
          <p:nvSpPr>
            <p:cNvPr id="326" name="Google Shape;326;p22"/>
            <p:cNvSpPr txBox="1"/>
            <p:nvPr/>
          </p:nvSpPr>
          <p:spPr>
            <a:xfrm>
              <a:off x="7502203" y="4120366"/>
              <a:ext cx="2193233" cy="4223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Frequency [Hz]</a:t>
              </a:r>
              <a:endParaRPr/>
            </a:p>
          </p:txBody>
        </p:sp>
      </p:grpSp>
      <p:sp>
        <p:nvSpPr>
          <p:cNvPr id="327" name="Google Shape;327;p22"/>
          <p:cNvSpPr txBox="1"/>
          <p:nvPr/>
        </p:nvSpPr>
        <p:spPr>
          <a:xfrm>
            <a:off x="4376951" y="1131724"/>
            <a:ext cx="327700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version fabricated @ NIST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Fab @ NIST currently under characterization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fab @ FBK</a:t>
            </a:r>
            <a:endParaRPr/>
          </a:p>
        </p:txBody>
      </p:sp>
      <p:sp>
        <p:nvSpPr>
          <p:cNvPr id="328" name="Google Shape;328;p22"/>
          <p:cNvSpPr txBox="1"/>
          <p:nvPr/>
        </p:nvSpPr>
        <p:spPr>
          <a:xfrm>
            <a:off x="9472661" y="3349927"/>
            <a:ext cx="1843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Avoided crossing</a:t>
            </a:r>
            <a:endParaRPr/>
          </a:p>
        </p:txBody>
      </p:sp>
      <p:sp>
        <p:nvSpPr>
          <p:cNvPr id="329" name="Google Shape;329;p22"/>
          <p:cNvSpPr txBox="1"/>
          <p:nvPr/>
        </p:nvSpPr>
        <p:spPr>
          <a:xfrm>
            <a:off x="9619732" y="97545"/>
            <a:ext cx="15525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Ramsey</a:t>
            </a:r>
            <a:endParaRPr/>
          </a:p>
        </p:txBody>
      </p:sp>
      <p:pic>
        <p:nvPicPr>
          <p:cNvPr id="330" name="Google Shape;33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0966" y="428080"/>
            <a:ext cx="3701304" cy="27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7">
            <a:alphaModFix/>
          </a:blip>
          <a:srcRect l="20000" t="35334" r="22518" b="22833"/>
          <a:stretch/>
        </p:blipFill>
        <p:spPr>
          <a:xfrm>
            <a:off x="-22595" y="3534790"/>
            <a:ext cx="3424715" cy="3323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22"/>
          <p:cNvGrpSpPr/>
          <p:nvPr/>
        </p:nvGrpSpPr>
        <p:grpSpPr>
          <a:xfrm>
            <a:off x="4034545" y="3006963"/>
            <a:ext cx="4045673" cy="3489468"/>
            <a:chOff x="4335954" y="3260905"/>
            <a:chExt cx="4045674" cy="3489468"/>
          </a:xfrm>
        </p:grpSpPr>
        <p:grpSp>
          <p:nvGrpSpPr>
            <p:cNvPr id="333" name="Google Shape;333;p22"/>
            <p:cNvGrpSpPr/>
            <p:nvPr/>
          </p:nvGrpSpPr>
          <p:grpSpPr>
            <a:xfrm>
              <a:off x="4368938" y="3677807"/>
              <a:ext cx="4012689" cy="2967791"/>
              <a:chOff x="6541474" y="2166144"/>
              <a:chExt cx="5624513" cy="3714750"/>
            </a:xfrm>
          </p:grpSpPr>
          <p:pic>
            <p:nvPicPr>
              <p:cNvPr id="334" name="Google Shape;334;p22"/>
              <p:cNvPicPr preferRelativeResize="0"/>
              <p:nvPr/>
            </p:nvPicPr>
            <p:blipFill rotWithShape="1">
              <a:blip r:embed="rId8">
                <a:alphaModFix/>
              </a:blip>
              <a:srcRect l="50000" r="-41"/>
              <a:stretch/>
            </p:blipFill>
            <p:spPr>
              <a:xfrm>
                <a:off x="6541474" y="2166144"/>
                <a:ext cx="5624513" cy="37147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5" name="Google Shape;335;p22"/>
              <p:cNvSpPr txBox="1"/>
              <p:nvPr/>
            </p:nvSpPr>
            <p:spPr>
              <a:xfrm>
                <a:off x="9548265" y="4897033"/>
                <a:ext cx="767442" cy="375944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38775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T" sz="18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/>
              </a:p>
            </p:txBody>
          </p:sp>
          <p:sp>
            <p:nvSpPr>
              <p:cNvPr id="336" name="Google Shape;336;p22"/>
              <p:cNvSpPr txBox="1"/>
              <p:nvPr/>
            </p:nvSpPr>
            <p:spPr>
              <a:xfrm>
                <a:off x="9056074" y="4202805"/>
                <a:ext cx="431540" cy="617092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 r="-25998" b="-16249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T" sz="18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/>
              </a:p>
            </p:txBody>
          </p:sp>
          <p:sp>
            <p:nvSpPr>
              <p:cNvPr id="337" name="Google Shape;337;p22"/>
              <p:cNvSpPr txBox="1"/>
              <p:nvPr/>
            </p:nvSpPr>
            <p:spPr>
              <a:xfrm>
                <a:off x="8383104" y="2656506"/>
                <a:ext cx="431540" cy="369332"/>
              </a:xfrm>
              <a:prstGeom prst="rect">
                <a:avLst/>
              </a:prstGeom>
              <a:blipFill rotWithShape="1">
                <a:blip r:embed="rId11">
                  <a:alphaModFix/>
                </a:blip>
                <a:stretch>
                  <a:fillRect l="-5999" r="-39999" b="-41665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T" sz="18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/>
              </a:p>
            </p:txBody>
          </p:sp>
        </p:grpSp>
        <p:sp>
          <p:nvSpPr>
            <p:cNvPr id="338" name="Google Shape;338;p22"/>
            <p:cNvSpPr txBox="1"/>
            <p:nvPr/>
          </p:nvSpPr>
          <p:spPr>
            <a:xfrm>
              <a:off x="5125753" y="3260905"/>
              <a:ext cx="20743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Qubit spectroscopy</a:t>
              </a:r>
              <a:endParaRPr/>
            </a:p>
          </p:txBody>
        </p:sp>
        <p:sp>
          <p:nvSpPr>
            <p:cNvPr id="339" name="Google Shape;339;p22"/>
            <p:cNvSpPr txBox="1"/>
            <p:nvPr/>
          </p:nvSpPr>
          <p:spPr>
            <a:xfrm rot="-5400000">
              <a:off x="3797062" y="4805443"/>
              <a:ext cx="1447115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Power [dBm]</a:t>
              </a:r>
              <a:endParaRPr/>
            </a:p>
          </p:txBody>
        </p:sp>
        <p:sp>
          <p:nvSpPr>
            <p:cNvPr id="340" name="Google Shape;340;p22"/>
            <p:cNvSpPr txBox="1"/>
            <p:nvPr/>
          </p:nvSpPr>
          <p:spPr>
            <a:xfrm>
              <a:off x="5580358" y="6425178"/>
              <a:ext cx="1589848" cy="32519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Frequency [Hz]</a:t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3"/>
          <p:cNvSpPr txBox="1"/>
          <p:nvPr/>
        </p:nvSpPr>
        <p:spPr>
          <a:xfrm>
            <a:off x="1371597" y="348865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IT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Cavity Fabrication</a:t>
            </a:r>
            <a:endParaRPr/>
          </a:p>
        </p:txBody>
      </p:sp>
      <p:sp>
        <p:nvSpPr>
          <p:cNvPr id="346" name="Google Shape;346;p23"/>
          <p:cNvSpPr txBox="1"/>
          <p:nvPr/>
        </p:nvSpPr>
        <p:spPr>
          <a:xfrm>
            <a:off x="1896563" y="3834815"/>
            <a:ext cx="1698141" cy="70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None/>
            </a:pPr>
            <a:r>
              <a:rPr lang="en-IT"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Mechanical </a:t>
            </a:r>
            <a:br>
              <a:rPr lang="en-IT"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IT"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23" descr="Immagine che contiene lavandino, abbandona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7883" y="4547455"/>
            <a:ext cx="3039098" cy="167841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348" name="Google Shape;348;p23" descr="Immagine che contiene metallo, argento, rotto, acciai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5133" y="4547454"/>
            <a:ext cx="2001002" cy="167841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349" name="Google Shape;349;p23" descr="Immagine che contiene argent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1861" y="4547454"/>
            <a:ext cx="2350295" cy="167841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350" name="Google Shape;350;p23" descr="Immagine che contiene verde, tazza, plastica, miscelatore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6338" y="2033067"/>
            <a:ext cx="2300166" cy="17251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351" name="Google Shape;351;p23" descr="Immagine che contiene macchina, Macchina utensile, ingegneria, acciaio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96248" y="2227921"/>
            <a:ext cx="1147703" cy="153027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352" name="Google Shape;352;p23" descr="Immagine che contiene macchina, strumento, Macchina utensile, motosega&#10;&#10;Descrizione generata automaticamente"/>
          <p:cNvPicPr preferRelativeResize="0"/>
          <p:nvPr/>
        </p:nvPicPr>
        <p:blipFill rotWithShape="1">
          <a:blip r:embed="rId8">
            <a:alphaModFix/>
          </a:blip>
          <a:srcRect l="25627" t="-782" r="6126" b="783"/>
          <a:stretch/>
        </p:blipFill>
        <p:spPr>
          <a:xfrm>
            <a:off x="1458395" y="2218388"/>
            <a:ext cx="1698141" cy="153027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353" name="Google Shape;353;p23"/>
          <p:cNvSpPr/>
          <p:nvPr/>
        </p:nvSpPr>
        <p:spPr>
          <a:xfrm>
            <a:off x="3827781" y="5186319"/>
            <a:ext cx="411955" cy="412188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3"/>
          <p:cNvSpPr/>
          <p:nvPr/>
        </p:nvSpPr>
        <p:spPr>
          <a:xfrm>
            <a:off x="6754042" y="5186319"/>
            <a:ext cx="411955" cy="412188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3"/>
          <p:cNvSpPr txBox="1"/>
          <p:nvPr/>
        </p:nvSpPr>
        <p:spPr>
          <a:xfrm>
            <a:off x="4407109" y="3972026"/>
            <a:ext cx="2179801" cy="40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221" marR="0" lvl="0" indent="-17122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Montserrat"/>
              <a:buChar char="▶"/>
            </a:pPr>
            <a:r>
              <a:rPr lang="en-IT" sz="1798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Vibro-tumbling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6" name="Google Shape;356;p23"/>
          <p:cNvSpPr txBox="1"/>
          <p:nvPr/>
        </p:nvSpPr>
        <p:spPr>
          <a:xfrm>
            <a:off x="7626338" y="3972026"/>
            <a:ext cx="2282185" cy="40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221" marR="0" lvl="0" indent="-17122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Montserrat"/>
              <a:buChar char="▶"/>
            </a:pPr>
            <a:r>
              <a:rPr lang="en-IT" sz="1798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Electropolishing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7" name="Google Shape;357;p23" descr="A computer screen shot of a computer scree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57031" t="26925" r="14660" b="18706"/>
          <a:stretch/>
        </p:blipFill>
        <p:spPr>
          <a:xfrm>
            <a:off x="5255671" y="2227921"/>
            <a:ext cx="1416486" cy="1530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"/>
          <p:cNvSpPr txBox="1"/>
          <p:nvPr/>
        </p:nvSpPr>
        <p:spPr>
          <a:xfrm>
            <a:off x="1294621" y="504289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dirty="0"/>
              <a:t>Qubit control with </a:t>
            </a:r>
            <a:r>
              <a:rPr lang="en-GB" sz="2400" dirty="0" err="1"/>
              <a:t>RFSoC</a:t>
            </a:r>
            <a:r>
              <a:rPr lang="en-GB" sz="2400" dirty="0"/>
              <a:t> hardware</a:t>
            </a:r>
            <a:endParaRPr sz="2400" dirty="0"/>
          </a:p>
        </p:txBody>
      </p:sp>
      <p:pic>
        <p:nvPicPr>
          <p:cNvPr id="363" name="Google Shape;36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0028" y="1702250"/>
            <a:ext cx="2423800" cy="323172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64" name="Google Shape;364;p24"/>
          <p:cNvSpPr txBox="1"/>
          <p:nvPr/>
        </p:nvSpPr>
        <p:spPr>
          <a:xfrm>
            <a:off x="2711427" y="1702250"/>
            <a:ext cx="5389800" cy="20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QICK is a kit of firmware and software done to use the Xilinx RFSoC to control quantum systems.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Firmware exists for the ZCU111, ZCU216, and RFSoC4x2 evaluation boards.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Extending use of QICK also to the ZCU208 board.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9874" y="339475"/>
            <a:ext cx="1096330" cy="11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4"/>
          <p:cNvSpPr/>
          <p:nvPr/>
        </p:nvSpPr>
        <p:spPr>
          <a:xfrm rot="10800000" flipH="1">
            <a:off x="8089675" y="1702250"/>
            <a:ext cx="1020300" cy="27096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24" descr="A close-up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38" y="1846926"/>
            <a:ext cx="2443166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4"/>
          <p:cNvSpPr/>
          <p:nvPr/>
        </p:nvSpPr>
        <p:spPr>
          <a:xfrm>
            <a:off x="73038" y="2613891"/>
            <a:ext cx="1119658" cy="1311563"/>
          </a:xfrm>
          <a:prstGeom prst="rect">
            <a:avLst/>
          </a:prstGeom>
          <a:noFill/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5" descr="A picture containing indoor, wall, meta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0262" r="-2" b="4185"/>
          <a:stretch/>
        </p:blipFill>
        <p:spPr>
          <a:xfrm>
            <a:off x="504130" y="283525"/>
            <a:ext cx="4100644" cy="2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5" descr="A picture containing indoor, floor, table, dining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-2" b="20978"/>
          <a:stretch/>
        </p:blipFill>
        <p:spPr>
          <a:xfrm>
            <a:off x="504130" y="2299525"/>
            <a:ext cx="4100253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5" descr="A picture containing in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24250" y="0"/>
            <a:ext cx="0" cy="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5"/>
          <p:cNvSpPr txBox="1"/>
          <p:nvPr/>
        </p:nvSpPr>
        <p:spPr>
          <a:xfrm>
            <a:off x="4775525" y="298693"/>
            <a:ext cx="720364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Resonator Coupled to a Superconducting Qubit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25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8622" b="11475"/>
          <a:stretch/>
        </p:blipFill>
        <p:spPr>
          <a:xfrm>
            <a:off x="593192" y="373525"/>
            <a:ext cx="1150999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5"/>
          <p:cNvSpPr txBox="1"/>
          <p:nvPr/>
        </p:nvSpPr>
        <p:spPr>
          <a:xfrm>
            <a:off x="4894226" y="6451119"/>
            <a:ext cx="43105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qubit manufactured at the Technology Innovation Institute of Abu Dhabi</a:t>
            </a:r>
            <a:endParaRPr/>
          </a:p>
        </p:txBody>
      </p:sp>
      <p:pic>
        <p:nvPicPr>
          <p:cNvPr id="379" name="Google Shape;37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18729" y="4290030"/>
            <a:ext cx="2917613" cy="2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86195" y="1753011"/>
            <a:ext cx="2850147" cy="21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5"/>
          <p:cNvSpPr txBox="1"/>
          <p:nvPr/>
        </p:nvSpPr>
        <p:spPr>
          <a:xfrm>
            <a:off x="9157911" y="3917399"/>
            <a:ext cx="17182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Rabi Oscillations</a:t>
            </a:r>
            <a:endParaRPr/>
          </a:p>
        </p:txBody>
      </p:sp>
      <p:sp>
        <p:nvSpPr>
          <p:cNvPr id="382" name="Google Shape;382;p25"/>
          <p:cNvSpPr txBox="1"/>
          <p:nvPr/>
        </p:nvSpPr>
        <p:spPr>
          <a:xfrm>
            <a:off x="8815426" y="1314148"/>
            <a:ext cx="22138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Ramsey Spectroscopy</a:t>
            </a:r>
            <a:endParaRPr/>
          </a:p>
        </p:txBody>
      </p:sp>
      <p:pic>
        <p:nvPicPr>
          <p:cNvPr id="383" name="Google Shape;383;p25" descr="Char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74110" y="1596739"/>
            <a:ext cx="3544619" cy="288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25"/>
          <p:cNvGrpSpPr/>
          <p:nvPr/>
        </p:nvGrpSpPr>
        <p:grpSpPr>
          <a:xfrm>
            <a:off x="4894226" y="4473767"/>
            <a:ext cx="3254776" cy="396385"/>
            <a:chOff x="4869783" y="4521738"/>
            <a:chExt cx="3254776" cy="396385"/>
          </a:xfrm>
        </p:grpSpPr>
        <p:cxnSp>
          <p:nvCxnSpPr>
            <p:cNvPr id="385" name="Google Shape;385;p25"/>
            <p:cNvCxnSpPr/>
            <p:nvPr/>
          </p:nvCxnSpPr>
          <p:spPr>
            <a:xfrm rot="10800000">
              <a:off x="5322491" y="4521738"/>
              <a:ext cx="2802068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386" name="Google Shape;386;p25"/>
            <p:cNvSpPr txBox="1"/>
            <p:nvPr/>
          </p:nvSpPr>
          <p:spPr>
            <a:xfrm>
              <a:off x="4869783" y="4622635"/>
              <a:ext cx="200651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T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Number of photons in cavity</a:t>
              </a:r>
              <a:endParaRPr/>
            </a:p>
          </p:txBody>
        </p:sp>
        <p:sp>
          <p:nvSpPr>
            <p:cNvPr id="387" name="Google Shape;387;p25"/>
            <p:cNvSpPr txBox="1"/>
            <p:nvPr/>
          </p:nvSpPr>
          <p:spPr>
            <a:xfrm>
              <a:off x="6744406" y="4641124"/>
              <a:ext cx="8595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T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4  3  2  1  0</a:t>
              </a:r>
              <a:endParaRPr/>
            </a:p>
          </p:txBody>
        </p:sp>
        <p:cxnSp>
          <p:nvCxnSpPr>
            <p:cNvPr id="388" name="Google Shape;388;p25"/>
            <p:cNvCxnSpPr/>
            <p:nvPr/>
          </p:nvCxnSpPr>
          <p:spPr>
            <a:xfrm rot="10800000">
              <a:off x="7475731" y="4539647"/>
              <a:ext cx="0" cy="1171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9" name="Google Shape;389;p25"/>
            <p:cNvCxnSpPr/>
            <p:nvPr/>
          </p:nvCxnSpPr>
          <p:spPr>
            <a:xfrm rot="10800000">
              <a:off x="7322973" y="4531696"/>
              <a:ext cx="0" cy="1171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0" name="Google Shape;390;p25"/>
            <p:cNvCxnSpPr/>
            <p:nvPr/>
          </p:nvCxnSpPr>
          <p:spPr>
            <a:xfrm rot="10800000">
              <a:off x="7174172" y="4523982"/>
              <a:ext cx="0" cy="1171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1" name="Google Shape;391;p25"/>
            <p:cNvCxnSpPr/>
            <p:nvPr/>
          </p:nvCxnSpPr>
          <p:spPr>
            <a:xfrm rot="10800000">
              <a:off x="7017799" y="4531696"/>
              <a:ext cx="0" cy="1171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" name="Google Shape;392;p25"/>
            <p:cNvCxnSpPr/>
            <p:nvPr/>
          </p:nvCxnSpPr>
          <p:spPr>
            <a:xfrm rot="10800000">
              <a:off x="6879975" y="4539647"/>
              <a:ext cx="0" cy="1171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3" name="Google Shape;393;p25"/>
          <p:cNvSpPr txBox="1"/>
          <p:nvPr/>
        </p:nvSpPr>
        <p:spPr>
          <a:xfrm>
            <a:off x="5276566" y="1314148"/>
            <a:ext cx="17656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Photon Counting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Digital Simulations</a:t>
            </a:r>
            <a:endParaRPr/>
          </a:p>
        </p:txBody>
      </p:sp>
      <p:pic>
        <p:nvPicPr>
          <p:cNvPr id="98" name="Google Shape;98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54658"/>
          <a:stretch/>
        </p:blipFill>
        <p:spPr>
          <a:xfrm>
            <a:off x="3543852" y="2522848"/>
            <a:ext cx="4182094" cy="25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Spin Systems</a:t>
            </a:r>
            <a:endParaRPr/>
          </a:p>
        </p:txBody>
      </p:sp>
      <p:pic>
        <p:nvPicPr>
          <p:cNvPr id="104" name="Google Shape;104;p4" descr="A diagram of a machin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9767" b="33228"/>
          <a:stretch/>
        </p:blipFill>
        <p:spPr>
          <a:xfrm>
            <a:off x="6398883" y="1777123"/>
            <a:ext cx="5258656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 descr="A black text with a plus and a plus symbol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851" y="1449070"/>
            <a:ext cx="5509268" cy="11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 txBox="1"/>
          <p:nvPr/>
        </p:nvSpPr>
        <p:spPr>
          <a:xfrm>
            <a:off x="413060" y="6354375"/>
            <a:ext cx="28351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 Rev X 5 021027 (2015)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4" descr="A black text on a whit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338" y="2659123"/>
            <a:ext cx="5560001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"/>
          <p:cNvSpPr txBox="1"/>
          <p:nvPr/>
        </p:nvSpPr>
        <p:spPr>
          <a:xfrm>
            <a:off x="413060" y="1407791"/>
            <a:ext cx="19095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Heisenberg Model</a:t>
            </a:r>
            <a:endParaRPr/>
          </a:p>
        </p:txBody>
      </p:sp>
      <p:sp>
        <p:nvSpPr>
          <p:cNvPr id="109" name="Google Shape;109;p4"/>
          <p:cNvSpPr txBox="1"/>
          <p:nvPr/>
        </p:nvSpPr>
        <p:spPr>
          <a:xfrm>
            <a:off x="387694" y="2491736"/>
            <a:ext cx="28332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Suzuki-Lie-Trotter expansion</a:t>
            </a:r>
            <a:endParaRPr/>
          </a:p>
        </p:txBody>
      </p:sp>
      <p:pic>
        <p:nvPicPr>
          <p:cNvPr id="110" name="Google Shape;110;p4" descr="A diagram of mathematical equation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8339" y="3748730"/>
            <a:ext cx="2481287" cy="27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 descr="A diagram of a circuit boar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0687" y="3764808"/>
            <a:ext cx="3556157" cy="24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Fermionic Systems</a:t>
            </a:r>
            <a:endParaRPr/>
          </a:p>
        </p:txBody>
      </p:sp>
      <p:pic>
        <p:nvPicPr>
          <p:cNvPr id="117" name="Google Shape;117;p5" descr="A diagram of a mathematical equatio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25162" y="538075"/>
            <a:ext cx="4576285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474593" y="6215876"/>
            <a:ext cx="30041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DOI: 10.1038/ncomms8654</a:t>
            </a:r>
            <a:endParaRPr/>
          </a:p>
        </p:txBody>
      </p:sp>
      <p:pic>
        <p:nvPicPr>
          <p:cNvPr id="119" name="Google Shape;119;p5" descr="A black and white math symbol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20" y="2273915"/>
            <a:ext cx="4583748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A math symbols and symbols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220" y="3661864"/>
            <a:ext cx="2495403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838200" y="1790720"/>
            <a:ext cx="22588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Fermi-Hubbard model</a:t>
            </a:r>
            <a:endParaRPr/>
          </a:p>
        </p:txBody>
      </p:sp>
      <p:sp>
        <p:nvSpPr>
          <p:cNvPr id="122" name="Google Shape;122;p5"/>
          <p:cNvSpPr txBox="1"/>
          <p:nvPr/>
        </p:nvSpPr>
        <p:spPr>
          <a:xfrm>
            <a:off x="871498" y="3190921"/>
            <a:ext cx="24241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Jordan-Wigner mapping</a:t>
            </a:r>
            <a:endParaRPr/>
          </a:p>
        </p:txBody>
      </p:sp>
      <p:pic>
        <p:nvPicPr>
          <p:cNvPr id="123" name="Google Shape;123;p5" descr="A diagram of a graph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0893" y="3087025"/>
            <a:ext cx="4484822" cy="3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Quantum Gravity</a:t>
            </a:r>
            <a:endParaRPr/>
          </a:p>
        </p:txBody>
      </p:sp>
      <p:pic>
        <p:nvPicPr>
          <p:cNvPr id="129" name="Google Shape;129;p6" descr="A black and white math symbol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5363" y="2303644"/>
            <a:ext cx="4565724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/>
          <p:nvPr/>
        </p:nvSpPr>
        <p:spPr>
          <a:xfrm>
            <a:off x="1027871" y="1903534"/>
            <a:ext cx="348118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Sachdev-Ye-Kitaev (SYK) model</a:t>
            </a:r>
            <a:endParaRPr/>
          </a:p>
        </p:txBody>
      </p:sp>
      <p:pic>
        <p:nvPicPr>
          <p:cNvPr id="131" name="Google Shape;131;p6" descr="A close up of a math proble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3978356"/>
            <a:ext cx="57696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385139" y="6215876"/>
            <a:ext cx="444231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PRL 119, 040501 (2017), Nature volume 612, pages 51–55 (2022)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7394712" y="4887389"/>
            <a:ext cx="375699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on the Google Sycamore superconducting qubit array with a nine-qubit circuit of 164 controlled-Z gates and 295 single-qubit gates</a:t>
            </a:r>
            <a:endParaRPr/>
          </a:p>
        </p:txBody>
      </p:sp>
      <p:pic>
        <p:nvPicPr>
          <p:cNvPr id="134" name="Google Shape;134;p6" descr="A diagram of a 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914" y="762828"/>
            <a:ext cx="4387331" cy="39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Analog Simulations</a:t>
            </a:r>
            <a:endParaRPr/>
          </a:p>
        </p:txBody>
      </p:sp>
      <p:pic>
        <p:nvPicPr>
          <p:cNvPr id="140" name="Google Shape;140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4643" r="35372"/>
          <a:stretch/>
        </p:blipFill>
        <p:spPr>
          <a:xfrm>
            <a:off x="4353339" y="2095466"/>
            <a:ext cx="2264577" cy="3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GAAH model</a:t>
            </a:r>
            <a:endParaRPr/>
          </a:p>
        </p:txBody>
      </p:sp>
      <p:pic>
        <p:nvPicPr>
          <p:cNvPr id="146" name="Google Shape;146;p8" descr="A diagram of a transmission lin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338607"/>
            <a:ext cx="5503906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/>
          <p:nvPr/>
        </p:nvSpPr>
        <p:spPr>
          <a:xfrm>
            <a:off x="512581" y="1506022"/>
            <a:ext cx="3890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Generalized Aubry André Harper model</a:t>
            </a:r>
            <a:endParaRPr/>
          </a:p>
        </p:txBody>
      </p:sp>
      <p:sp>
        <p:nvSpPr>
          <p:cNvPr id="148" name="Google Shape;148;p8"/>
          <p:cNvSpPr txBox="1"/>
          <p:nvPr/>
        </p:nvSpPr>
        <p:spPr>
          <a:xfrm>
            <a:off x="838200" y="6215876"/>
            <a:ext cx="15173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arXiv:2206.13107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8"/>
          <p:cNvSpPr txBox="1"/>
          <p:nvPr/>
        </p:nvSpPr>
        <p:spPr>
          <a:xfrm>
            <a:off x="7434470" y="5625841"/>
            <a:ext cx="31491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qubits with tunable couplers</a:t>
            </a:r>
            <a:endParaRPr/>
          </a:p>
        </p:txBody>
      </p:sp>
      <p:pic>
        <p:nvPicPr>
          <p:cNvPr id="150" name="Google Shape;150;p8" descr="A math equations and formula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581" y="3362818"/>
            <a:ext cx="4710585" cy="207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 descr="A math equations on a whit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834" y="1923599"/>
            <a:ext cx="3853479" cy="11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T"/>
              <a:t>Hawking Radiation</a:t>
            </a:r>
            <a:endParaRPr/>
          </a:p>
        </p:txBody>
      </p:sp>
      <p:pic>
        <p:nvPicPr>
          <p:cNvPr id="157" name="Google Shape;157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97244" y="1690688"/>
            <a:ext cx="6356556" cy="36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454715" y="6215876"/>
            <a:ext cx="60976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 Communications | ( 2023) 14:3263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9" descr="A math equation with square and square symbol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588" y="2365139"/>
            <a:ext cx="4587325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9"/>
          <p:cNvSpPr txBox="1"/>
          <p:nvPr/>
        </p:nvSpPr>
        <p:spPr>
          <a:xfrm>
            <a:off x="454715" y="1843247"/>
            <a:ext cx="31549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(1+1) Dira field on curved space</a:t>
            </a:r>
            <a:endParaRPr/>
          </a:p>
        </p:txBody>
      </p:sp>
      <p:pic>
        <p:nvPicPr>
          <p:cNvPr id="161" name="Google Shape;161;p9" descr="A black text on a whit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849425"/>
            <a:ext cx="456857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736</Words>
  <Application>Microsoft Macintosh PowerPoint</Application>
  <PresentationFormat>Widescreen</PresentationFormat>
  <Paragraphs>116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Merriweather Sans</vt:lpstr>
      <vt:lpstr>Montserrat</vt:lpstr>
      <vt:lpstr>Arial</vt:lpstr>
      <vt:lpstr>Roboto</vt:lpstr>
      <vt:lpstr>Calibri</vt:lpstr>
      <vt:lpstr>Office Theme</vt:lpstr>
      <vt:lpstr>Quantum Architectures for Analogues and Theory Applications</vt:lpstr>
      <vt:lpstr>Outline</vt:lpstr>
      <vt:lpstr>Digital Simulations</vt:lpstr>
      <vt:lpstr>Spin Systems</vt:lpstr>
      <vt:lpstr>Fermionic Systems</vt:lpstr>
      <vt:lpstr>Quantum Gravity</vt:lpstr>
      <vt:lpstr>Analog Simulations</vt:lpstr>
      <vt:lpstr>GAAH model</vt:lpstr>
      <vt:lpstr>Hawking Radiation</vt:lpstr>
      <vt:lpstr>Dirac Equation</vt:lpstr>
      <vt:lpstr>PowerPoint Presentation</vt:lpstr>
      <vt:lpstr>Fermion Fermion Scattering</vt:lpstr>
      <vt:lpstr>Optimal Control on a qudit</vt:lpstr>
      <vt:lpstr>Analog Circuits</vt:lpstr>
      <vt:lpstr>PowerPoint Presentation</vt:lpstr>
      <vt:lpstr>Superconducting Devices at INFN</vt:lpstr>
      <vt:lpstr>PowerPoint Presentation</vt:lpstr>
      <vt:lpstr>PowerPoint Presentation</vt:lpstr>
      <vt:lpstr>PowerPoint Presentation</vt:lpstr>
      <vt:lpstr>PowerPoint Presentation</vt:lpstr>
      <vt:lpstr>Manufactoring of 3D qubits with circular pads at CNR </vt:lpstr>
      <vt:lpstr>2d qubits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Architectures for Analogues and Theory Applications</dc:title>
  <dc:creator>Claudio Gatti</dc:creator>
  <cp:lastModifiedBy>Claudio Gatti</cp:lastModifiedBy>
  <cp:revision>5</cp:revision>
  <dcterms:created xsi:type="dcterms:W3CDTF">2023-12-10T10:14:47Z</dcterms:created>
  <dcterms:modified xsi:type="dcterms:W3CDTF">2023-12-14T10:25:37Z</dcterms:modified>
</cp:coreProperties>
</file>