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0" r:id="rId2"/>
    <p:sldId id="273" r:id="rId3"/>
    <p:sldId id="276" r:id="rId4"/>
    <p:sldId id="275" r:id="rId5"/>
    <p:sldId id="274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E2E3BF"/>
    <a:srgbClr val="D2E6C4"/>
    <a:srgbClr val="0066FF"/>
    <a:srgbClr val="CC0099"/>
    <a:srgbClr val="E3E2C3"/>
    <a:srgbClr val="A0CB83"/>
    <a:srgbClr val="00FF99"/>
    <a:srgbClr val="00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9"/>
    <p:restoredTop sz="92807" autoAdjust="0"/>
  </p:normalViewPr>
  <p:slideViewPr>
    <p:cSldViewPr snapToGrid="0">
      <p:cViewPr varScale="1">
        <p:scale>
          <a:sx n="71" d="100"/>
          <a:sy n="71" d="100"/>
        </p:scale>
        <p:origin x="11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4FD8189-610F-5533-636B-380F62551A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F4804BD-B255-FE74-D76A-9C7715ABF9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BF4D7-D67C-1749-ADF6-54E5F183DBF1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6B7A43-B925-371B-5B3B-B51FBC92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4C8641-EFCD-D081-DD1C-EBA0E6B5D6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76C4F-D206-6445-8582-EDC0E3B902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74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DFAD8-BA16-EC47-B76F-1597F2A4BB69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6719E-1A81-FD44-A800-439BA624A76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75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effectLst/>
              <a:latin typeface="Times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6719E-1A81-FD44-A800-439BA624A7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8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effectLst/>
              <a:latin typeface="Times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6719E-1A81-FD44-A800-439BA624A7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35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effectLst/>
              <a:latin typeface="Times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6719E-1A81-FD44-A800-439BA624A7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4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effectLst/>
              <a:latin typeface="Times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6719E-1A81-FD44-A800-439BA624A7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2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D7035-0612-AC5F-E748-915126E3D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602046-1AE5-E720-2738-28D1657F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E9A88F-145C-EE64-E88B-25A7AE5F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345-5B39-504E-8DCF-FDAF4885AAC6}" type="datetime1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87F063-7BCD-FA3F-817D-790B52CD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E88711-055D-2C86-0E01-4BD85323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6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621A9F-84BA-729B-C407-98795E51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17E985-F604-B886-C0AA-86DF8E1FA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199363-B8A8-493E-785D-6ED5E4DA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4332-0B6D-614C-8F1D-8969624D7A4B}" type="datetime1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865CC9-A038-CF06-EBF5-8CA57F20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E35908-BAEB-1068-E1F8-90C9DA04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7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245625D-591D-0E31-2E16-3B38D7E1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F387DC-877A-19B6-A771-A0AADFD6A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D85316-985E-EB0F-8CD9-7B18BF9C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E3CB-8029-E84A-8039-EC1B14A5384A}" type="datetime1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AA3525-A371-B724-A867-41A96A72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27F9F3-BDCB-191A-D883-ACA3CBA8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37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8F697-A4E3-8A21-99E8-755C4750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55C401-8E3F-2CA1-1EC6-2384B3A74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96CCE2-7B6E-080B-5992-8AD647662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9836-FC2C-5940-8DB5-96D1A0506745}" type="datetime1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ED5EE0-0DF1-4B57-70BC-11FC5D96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73E696-A882-62E6-4693-B2259D94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77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24AFF-93DC-EFCC-5D96-30C86B5C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3468B8-26A4-5208-056A-6EE323758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8A7E2F-C11A-F601-9EA2-ED57FEB7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B2B5-697F-E941-9AA2-5E98B82052F2}" type="datetime1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613C19-C630-A364-AAC9-68C74DE7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DF753F-07D8-56DB-FD79-8118D4C6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86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52F12-0FD3-90F8-DD9B-C9B5D578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3BD1D8-C968-D462-24C4-7E1936620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5555D3-0970-D86F-B2FC-17627B556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ECC321-B271-D025-AA5C-E7B77DF6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F76C-36B0-9B40-8BC4-AC0331DDB45C}" type="datetime1">
              <a:rPr lang="it-IT" smtClean="0"/>
              <a:t>14/06/2024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62D3FE-78A6-266E-C199-DED0109D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B87411-CBDC-A308-78E8-24813ED0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EFB0B-11B2-B25D-5E1A-3B5A7890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00F9AC-4139-8C53-63AB-4E680B871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6F9EEA-49E1-B507-B179-7366995DC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C05193-829E-5FD2-E236-260F2C235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0F33372-4C94-FA7C-5DF9-E7384170B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0F11814-0426-2773-87AE-CE8C6975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FEF1-70FB-FF45-8060-50784235B767}" type="datetime1">
              <a:rPr lang="it-IT" smtClean="0"/>
              <a:t>14/06/2024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CB65B4-840D-9F24-6D74-18FA8525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7F376C1-6804-FC62-80DF-0742A147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95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7DF98-0119-D539-DFE5-928CC361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79F76A-B424-6774-D1F4-6275C1E7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6F6-E4E7-1841-90E2-143BBC070EF5}" type="datetime1">
              <a:rPr lang="it-IT" smtClean="0"/>
              <a:t>14/06/2024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CE0D66-93A7-1613-2399-60AA4B91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F55E39-E607-DDC1-737A-91704D47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76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784B7F-FDD1-B652-EBF5-BAF2BD7A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16ED-AEE5-8247-B5DA-768AC4A5CB27}" type="datetime1">
              <a:rPr lang="it-IT" smtClean="0"/>
              <a:t>14/06/2024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AF96D1-126E-3B09-7DA9-58B1FCA2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B2E5E6-B467-F056-387A-E5C70E95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31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3CA77-3CB5-70F1-CBB2-A1D332FC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1A4874-460A-D4F7-7970-8EA6EBEE8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8A6784-E166-3125-B7DF-9D5EBFEF1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7C16ED-C08C-4B6F-20DC-B625B9BE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14A6-CB2E-3A40-B069-E8FAD79C5AFE}" type="datetime1">
              <a:rPr lang="it-IT" smtClean="0"/>
              <a:t>14/06/2024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4A1FEE-6741-67B7-FF78-E4EE9446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2665D2-FDAD-0EEE-961A-CB10CEFD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61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1BC04-946B-51CD-CA82-D7C78B5A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408C584-3164-D9E3-D14D-5604D6C0C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CC9E27-985A-1E8C-F8C3-F95E6E994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32EA73-2454-A87D-0EDA-26CF9477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C08B-3CFE-5D40-8407-7AEEBDF84568}" type="datetime1">
              <a:rPr lang="it-IT" smtClean="0"/>
              <a:t>14/06/2024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DDE842-8F9C-2912-29DA-CCC8926C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0A1CD3-4828-6945-37FE-10F216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64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8CF6CCF-A58E-984B-6054-127CF5F8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4C26FC-F27E-9D0D-16F8-3C82FB3B0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938F2A-7047-27F1-2A99-93662E033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BC8B-C201-E148-B3C1-A0540B7A80CB}" type="datetime1">
              <a:rPr lang="it-IT" smtClean="0"/>
              <a:t>14/06/2024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840AFB-E22A-46D0-498A-451822A8E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D8657E-0D54-F07B-E844-FABB28494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DFFC-1655-1246-B52A-430E9FB3CA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1.png"/><Relationship Id="rId3" Type="http://schemas.openxmlformats.org/officeDocument/2006/relationships/image" Target="../media/image9.png"/><Relationship Id="rId12" Type="http://schemas.openxmlformats.org/officeDocument/2006/relationships/image" Target="../media/image120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21.png"/><Relationship Id="rId5" Type="http://schemas.openxmlformats.org/officeDocument/2006/relationships/image" Target="../media/image22.png"/><Relationship Id="rId15" Type="http://schemas.openxmlformats.org/officeDocument/2006/relationships/image" Target="../media/image15.png"/><Relationship Id="rId10" Type="http://schemas.openxmlformats.org/officeDocument/2006/relationships/image" Target="../media/image130.png"/><Relationship Id="rId4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o 59"/>
          <p:cNvGrpSpPr/>
          <p:nvPr/>
        </p:nvGrpSpPr>
        <p:grpSpPr>
          <a:xfrm>
            <a:off x="8383001" y="3280515"/>
            <a:ext cx="1185677" cy="105"/>
            <a:chOff x="8383001" y="3238605"/>
            <a:chExt cx="1185677" cy="105"/>
          </a:xfrm>
        </p:grpSpPr>
        <p:cxnSp>
          <p:nvCxnSpPr>
            <p:cNvPr id="59" name="Connettore diritto 58"/>
            <p:cNvCxnSpPr/>
            <p:nvPr/>
          </p:nvCxnSpPr>
          <p:spPr>
            <a:xfrm>
              <a:off x="8383001" y="3238605"/>
              <a:ext cx="136159" cy="0"/>
            </a:xfrm>
            <a:prstGeom prst="line">
              <a:avLst/>
            </a:prstGeom>
            <a:ln w="34925">
              <a:solidFill>
                <a:srgbClr val="A0CB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/>
            <p:cNvCxnSpPr/>
            <p:nvPr/>
          </p:nvCxnSpPr>
          <p:spPr>
            <a:xfrm>
              <a:off x="8734522" y="3238710"/>
              <a:ext cx="136159" cy="0"/>
            </a:xfrm>
            <a:prstGeom prst="line">
              <a:avLst/>
            </a:prstGeom>
            <a:ln w="34925">
              <a:solidFill>
                <a:srgbClr val="A0CB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/>
            <p:cNvCxnSpPr/>
            <p:nvPr/>
          </p:nvCxnSpPr>
          <p:spPr>
            <a:xfrm>
              <a:off x="9080496" y="3238605"/>
              <a:ext cx="136159" cy="0"/>
            </a:xfrm>
            <a:prstGeom prst="line">
              <a:avLst/>
            </a:prstGeom>
            <a:ln w="34925">
              <a:solidFill>
                <a:srgbClr val="A0CB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/>
            <p:cNvCxnSpPr/>
            <p:nvPr/>
          </p:nvCxnSpPr>
          <p:spPr>
            <a:xfrm>
              <a:off x="9432519" y="3238605"/>
              <a:ext cx="136159" cy="0"/>
            </a:xfrm>
            <a:prstGeom prst="line">
              <a:avLst/>
            </a:prstGeom>
            <a:ln w="34925">
              <a:solidFill>
                <a:srgbClr val="A0CB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o 5"/>
          <p:cNvGrpSpPr/>
          <p:nvPr/>
        </p:nvGrpSpPr>
        <p:grpSpPr>
          <a:xfrm>
            <a:off x="10532077" y="25025"/>
            <a:ext cx="1659923" cy="1057527"/>
            <a:chOff x="-322100" y="24495"/>
            <a:chExt cx="1659923" cy="1057527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CB92106-8E38-1BF3-D033-6521422EBA96}"/>
                </a:ext>
              </a:extLst>
            </p:cNvPr>
            <p:cNvSpPr txBox="1"/>
            <p:nvPr/>
          </p:nvSpPr>
          <p:spPr>
            <a:xfrm>
              <a:off x="-322100" y="558802"/>
              <a:ext cx="1659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Marco </a:t>
              </a:r>
              <a:r>
                <a:rPr lang="en-GB" sz="1400" dirty="0" err="1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Pieruccini</a:t>
              </a:r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CNR-IMM</a:t>
              </a:r>
              <a:endParaRPr lang="en-GB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3EE459B-2E06-30B3-5C93-A1F7985F0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8" y="24495"/>
              <a:ext cx="1302187" cy="534714"/>
            </a:xfrm>
            <a:prstGeom prst="rect">
              <a:avLst/>
            </a:prstGeom>
          </p:spPr>
        </p:pic>
      </p:grpSp>
      <p:pic>
        <p:nvPicPr>
          <p:cNvPr id="9" name="Picture 4" descr="CNR-IMM - SHARPER Night">
            <a:extLst>
              <a:ext uri="{FF2B5EF4-FFF2-40B4-BE49-F238E27FC236}">
                <a16:creationId xmlns:a16="http://schemas.microsoft.com/office/drawing/2014/main" id="{A17B14F5-3137-319B-18A3-936AAD07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" y="6332644"/>
            <a:ext cx="2181190" cy="5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919C4710-08E5-4D74-9B04-8507C2AEC09D}"/>
              </a:ext>
            </a:extLst>
          </p:cNvPr>
          <p:cNvSpPr txBox="1">
            <a:spLocks/>
          </p:cNvSpPr>
          <p:nvPr/>
        </p:nvSpPr>
        <p:spPr>
          <a:xfrm>
            <a:off x="3138580" y="0"/>
            <a:ext cx="6478749" cy="86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  <a:tabLst>
                <a:tab pos="5240338" algn="l"/>
              </a:tabLst>
            </a:pPr>
            <a:r>
              <a:rPr lang="en-GB" sz="2800" b="1" dirty="0" smtClean="0">
                <a:solidFill>
                  <a:srgbClr val="01189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Substitutional Impurities in Solids</a:t>
            </a:r>
            <a:endParaRPr lang="en-GB" sz="2800" b="1" dirty="0">
              <a:solidFill>
                <a:srgbClr val="011893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/>
              <p:cNvSpPr txBox="1"/>
              <p:nvPr/>
            </p:nvSpPr>
            <p:spPr>
              <a:xfrm>
                <a:off x="6347305" y="984804"/>
                <a:ext cx="5165059" cy="413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 smtClean="0">
                    <a:solidFill>
                      <a:srgbClr val="0066FF"/>
                    </a:solidFill>
                  </a:rPr>
                  <a:t>Why substitution with impurities ?</a:t>
                </a:r>
                <a:endParaRPr lang="en-US" sz="1700" dirty="0" smtClean="0"/>
              </a:p>
              <a:p>
                <a:endParaRPr lang="en-US" sz="800" dirty="0"/>
              </a:p>
              <a:p>
                <a:pPr marL="342900" indent="-342900" algn="just">
                  <a:buAutoNum type="arabicParenR"/>
                </a:pPr>
                <a:r>
                  <a:rPr lang="en-US" sz="1700" dirty="0" smtClean="0"/>
                  <a:t>Doping of semiconductors; e.g. </a:t>
                </a:r>
                <a:r>
                  <a:rPr lang="en-US" sz="1700" b="1" i="1" dirty="0" smtClean="0">
                    <a:solidFill>
                      <a:srgbClr val="FF0000"/>
                    </a:solidFill>
                  </a:rPr>
                  <a:t>Al</a:t>
                </a:r>
                <a:r>
                  <a:rPr lang="en-US" sz="1700" dirty="0" smtClean="0"/>
                  <a:t> borrows </a:t>
                </a:r>
                <a:r>
                  <a:rPr lang="en-US" sz="1700" b="1" i="1" dirty="0" smtClean="0"/>
                  <a:t>one</a:t>
                </a:r>
                <a:r>
                  <a:rPr lang="en-US" sz="1700" dirty="0" smtClean="0"/>
                  <a:t> electron to build up </a:t>
                </a:r>
                <a:r>
                  <a:rPr lang="en-US" sz="1700" b="1" dirty="0" smtClean="0"/>
                  <a:t>four</a:t>
                </a:r>
                <a:r>
                  <a:rPr lang="en-US" sz="1700" dirty="0" smtClean="0"/>
                  <a:t> sp3 bonds: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en-US" sz="1700" dirty="0" smtClean="0"/>
                  <a:t> energy cost. </a:t>
                </a:r>
                <a:r>
                  <a:rPr lang="en-US" sz="1700" b="1" i="1" dirty="0" smtClean="0"/>
                  <a:t>Lattice </a:t>
                </a:r>
                <a:r>
                  <a:rPr lang="en-US" sz="1700" b="1" i="1" dirty="0"/>
                  <a:t>regularity </a:t>
                </a:r>
                <a:r>
                  <a:rPr lang="en-US" sz="1700" dirty="0"/>
                  <a:t>needed for appropriate level       </a:t>
                </a:r>
                <a:r>
                  <a:rPr lang="en-US" sz="1700" dirty="0" smtClean="0"/>
                  <a:t>formation</a:t>
                </a:r>
              </a:p>
              <a:p>
                <a:pPr marL="342900" indent="-342900" algn="just">
                  <a:buAutoNum type="arabicParenR"/>
                </a:pPr>
                <a:endParaRPr lang="en-US" sz="1700" dirty="0"/>
              </a:p>
              <a:p>
                <a:pPr marL="342900" indent="-342900" algn="just">
                  <a:buAutoNum type="arabicParenR"/>
                </a:pPr>
                <a:endParaRPr lang="en-US" sz="1700" dirty="0" smtClean="0"/>
              </a:p>
              <a:p>
                <a:pPr marL="342900" indent="-342900" algn="just">
                  <a:buAutoNum type="arabicParenR"/>
                </a:pPr>
                <a:endParaRPr lang="en-US" sz="1700" dirty="0"/>
              </a:p>
              <a:p>
                <a:pPr marL="342900" indent="-342900" algn="just">
                  <a:buAutoNum type="arabicParenR"/>
                </a:pPr>
                <a:endParaRPr lang="en-US" sz="1700" dirty="0" smtClean="0"/>
              </a:p>
              <a:p>
                <a:pPr marL="342900" indent="-342900" algn="just">
                  <a:buAutoNum type="arabicParenR"/>
                </a:pPr>
                <a:endParaRPr lang="en-US" sz="1700" dirty="0" smtClean="0"/>
              </a:p>
              <a:p>
                <a:pPr marL="342900" indent="-342900" algn="just">
                  <a:buAutoNum type="arabicParenR"/>
                </a:pPr>
                <a:endParaRPr lang="en-US" sz="1700" dirty="0"/>
              </a:p>
              <a:p>
                <a:pPr marL="342900" indent="-342900" algn="just">
                  <a:buFontTx/>
                  <a:buAutoNum type="arabicParenR"/>
                </a:pPr>
                <a:r>
                  <a:rPr lang="en-US" sz="1700" dirty="0"/>
                  <a:t>Other issues…  e.g. anchoring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Be</m:t>
                        </m:r>
                      </m:e>
                    </m:sPre>
                  </m:oMath>
                </a14:m>
                <a:r>
                  <a:rPr lang="en-US" sz="1700" dirty="0"/>
                  <a:t> ions in well defined conditions (again </a:t>
                </a:r>
                <a:r>
                  <a:rPr lang="en-US" sz="1700" b="1" i="1" dirty="0"/>
                  <a:t>lattice regularity</a:t>
                </a:r>
                <a:r>
                  <a:rPr lang="en-US" sz="1700" dirty="0"/>
                  <a:t>). </a:t>
                </a:r>
                <a:r>
                  <a:rPr lang="en-US" sz="1700" dirty="0"/>
                  <a:t>In this case </a:t>
                </a:r>
                <a:r>
                  <a:rPr lang="en-US" sz="1700" b="1" i="1" dirty="0"/>
                  <a:t>two</a:t>
                </a:r>
                <a:r>
                  <a:rPr lang="en-US" sz="1700" dirty="0"/>
                  <a:t> electrons are needed to </a:t>
                </a:r>
                <a:r>
                  <a:rPr lang="en-US" sz="1700" dirty="0" smtClean="0"/>
                  <a:t>build </a:t>
                </a:r>
                <a:r>
                  <a:rPr lang="en-US" sz="1700" dirty="0"/>
                  <a:t>the four bonds, with a cost of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2 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en-US" sz="1700" b="1" i="1" dirty="0" smtClean="0"/>
                  <a:t>.</a:t>
                </a:r>
                <a:endParaRPr lang="en-US" sz="1700" dirty="0"/>
              </a:p>
            </p:txBody>
          </p:sp>
        </mc:Choice>
        <mc:Fallback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05" y="984804"/>
                <a:ext cx="5165059" cy="4139595"/>
              </a:xfrm>
              <a:prstGeom prst="rect">
                <a:avLst/>
              </a:prstGeom>
              <a:blipFill>
                <a:blip r:embed="rId4"/>
                <a:stretch>
                  <a:fillRect l="-708" t="-589" r="-708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uppo 49"/>
          <p:cNvGrpSpPr/>
          <p:nvPr/>
        </p:nvGrpSpPr>
        <p:grpSpPr>
          <a:xfrm>
            <a:off x="7593911" y="2393165"/>
            <a:ext cx="3120319" cy="1451139"/>
            <a:chOff x="8360779" y="2739420"/>
            <a:chExt cx="3797796" cy="1910380"/>
          </a:xfrm>
        </p:grpSpPr>
        <p:grpSp>
          <p:nvGrpSpPr>
            <p:cNvPr id="20" name="Gruppo 19"/>
            <p:cNvGrpSpPr/>
            <p:nvPr/>
          </p:nvGrpSpPr>
          <p:grpSpPr>
            <a:xfrm>
              <a:off x="8774490" y="2739420"/>
              <a:ext cx="2090445" cy="1910380"/>
              <a:chOff x="1233668" y="1394012"/>
              <a:chExt cx="2090445" cy="1910380"/>
            </a:xfrm>
          </p:grpSpPr>
          <p:grpSp>
            <p:nvGrpSpPr>
              <p:cNvPr id="21" name="Gruppo 20"/>
              <p:cNvGrpSpPr/>
              <p:nvPr/>
            </p:nvGrpSpPr>
            <p:grpSpPr>
              <a:xfrm>
                <a:off x="1233668" y="1394012"/>
                <a:ext cx="2090445" cy="1910380"/>
                <a:chOff x="1233668" y="1394012"/>
                <a:chExt cx="2090445" cy="1910380"/>
              </a:xfrm>
            </p:grpSpPr>
            <p:grpSp>
              <p:nvGrpSpPr>
                <p:cNvPr id="23" name="Gruppo 22"/>
                <p:cNvGrpSpPr/>
                <p:nvPr/>
              </p:nvGrpSpPr>
              <p:grpSpPr>
                <a:xfrm>
                  <a:off x="1376979" y="1394012"/>
                  <a:ext cx="1947134" cy="1910380"/>
                  <a:chOff x="925158" y="1361739"/>
                  <a:chExt cx="1947134" cy="1910380"/>
                </a:xfrm>
              </p:grpSpPr>
              <p:sp>
                <p:nvSpPr>
                  <p:cNvPr id="25" name="Rettangolo 24"/>
                  <p:cNvSpPr/>
                  <p:nvPr/>
                </p:nvSpPr>
                <p:spPr>
                  <a:xfrm>
                    <a:off x="925158" y="1361739"/>
                    <a:ext cx="1947134" cy="613186"/>
                  </a:xfrm>
                  <a:prstGeom prst="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ttangolo 25"/>
                  <p:cNvSpPr/>
                  <p:nvPr/>
                </p:nvSpPr>
                <p:spPr>
                  <a:xfrm>
                    <a:off x="925158" y="2658932"/>
                    <a:ext cx="1947134" cy="613187"/>
                  </a:xfrm>
                  <a:prstGeom prst="rect">
                    <a:avLst/>
                  </a:prstGeom>
                  <a:solidFill>
                    <a:srgbClr val="FF01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" name="Connettore 2 26"/>
                  <p:cNvCxnSpPr/>
                  <p:nvPr/>
                </p:nvCxnSpPr>
                <p:spPr>
                  <a:xfrm flipH="1">
                    <a:off x="1101310" y="1978929"/>
                    <a:ext cx="4327" cy="680003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prstDash val="dash"/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Parentesi graffa aperta 23"/>
                <p:cNvSpPr/>
                <p:nvPr/>
              </p:nvSpPr>
              <p:spPr>
                <a:xfrm>
                  <a:off x="1233668" y="2011202"/>
                  <a:ext cx="109020" cy="680003"/>
                </a:xfrm>
                <a:prstGeom prst="leftBrace">
                  <a:avLst>
                    <a:gd name="adj1" fmla="val 49652"/>
                    <a:gd name="adj2" fmla="val 49553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Ovale 21"/>
              <p:cNvSpPr/>
              <p:nvPr/>
            </p:nvSpPr>
            <p:spPr>
              <a:xfrm>
                <a:off x="1520635" y="2689860"/>
                <a:ext cx="64326" cy="628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CasellaDiTesto 28"/>
            <p:cNvSpPr txBox="1"/>
            <p:nvPr/>
          </p:nvSpPr>
          <p:spPr>
            <a:xfrm>
              <a:off x="9171458" y="2896593"/>
              <a:ext cx="1439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Conduction Band</a:t>
              </a:r>
              <a:endParaRPr lang="en-US" sz="1400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9307105" y="4169551"/>
              <a:ext cx="11685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Valence Band</a:t>
              </a:r>
              <a:endParaRPr lang="en-US" sz="1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CasellaDiTesto 30"/>
                <p:cNvSpPr txBox="1"/>
                <p:nvPr/>
              </p:nvSpPr>
              <p:spPr>
                <a:xfrm>
                  <a:off x="8360779" y="3486024"/>
                  <a:ext cx="415882" cy="3252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1" name="CasellaDiTes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779" y="3486024"/>
                  <a:ext cx="415882" cy="325283"/>
                </a:xfrm>
                <a:prstGeom prst="rect">
                  <a:avLst/>
                </a:prstGeom>
                <a:blipFill>
                  <a:blip r:embed="rId5"/>
                  <a:stretch>
                    <a:fillRect b="-3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uppo 31"/>
            <p:cNvGrpSpPr/>
            <p:nvPr/>
          </p:nvGrpSpPr>
          <p:grpSpPr>
            <a:xfrm>
              <a:off x="10777091" y="2973811"/>
              <a:ext cx="1381484" cy="972429"/>
              <a:chOff x="4122221" y="1648624"/>
              <a:chExt cx="1381484" cy="972429"/>
            </a:xfrm>
          </p:grpSpPr>
          <p:cxnSp>
            <p:nvCxnSpPr>
              <p:cNvPr id="33" name="Connettore 2 32"/>
              <p:cNvCxnSpPr/>
              <p:nvPr/>
            </p:nvCxnSpPr>
            <p:spPr>
              <a:xfrm flipH="1">
                <a:off x="4122221" y="2318595"/>
                <a:ext cx="364284" cy="2320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sellaDiTesto 33"/>
              <p:cNvSpPr txBox="1"/>
              <p:nvPr/>
            </p:nvSpPr>
            <p:spPr>
              <a:xfrm>
                <a:off x="4431937" y="1648624"/>
                <a:ext cx="1071768" cy="97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Localized acceptor states</a:t>
                </a:r>
                <a:endParaRPr lang="en-US" sz="1400" dirty="0"/>
              </a:p>
            </p:txBody>
          </p:sp>
        </p:grpSp>
        <p:grpSp>
          <p:nvGrpSpPr>
            <p:cNvPr id="35" name="Gruppo 34"/>
            <p:cNvGrpSpPr/>
            <p:nvPr/>
          </p:nvGrpSpPr>
          <p:grpSpPr>
            <a:xfrm>
              <a:off x="9299694" y="4083008"/>
              <a:ext cx="1479416" cy="82529"/>
              <a:chOff x="5595795" y="2186338"/>
              <a:chExt cx="1479416" cy="82529"/>
            </a:xfrm>
          </p:grpSpPr>
          <p:sp>
            <p:nvSpPr>
              <p:cNvPr id="36" name="Freccia bidirezionale orizzontale 35"/>
              <p:cNvSpPr/>
              <p:nvPr/>
            </p:nvSpPr>
            <p:spPr>
              <a:xfrm>
                <a:off x="6019504" y="2190751"/>
                <a:ext cx="201930" cy="76940"/>
              </a:xfrm>
              <a:prstGeom prst="leftRightArrow">
                <a:avLst>
                  <a:gd name="adj1" fmla="val 30192"/>
                  <a:gd name="adj2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ccia bidirezionale orizzontale 36"/>
              <p:cNvSpPr/>
              <p:nvPr/>
            </p:nvSpPr>
            <p:spPr>
              <a:xfrm>
                <a:off x="5595795" y="2190050"/>
                <a:ext cx="201930" cy="76940"/>
              </a:xfrm>
              <a:prstGeom prst="leftRightArrow">
                <a:avLst>
                  <a:gd name="adj1" fmla="val 30192"/>
                  <a:gd name="adj2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ccia bidirezionale orizzontale 37"/>
              <p:cNvSpPr/>
              <p:nvPr/>
            </p:nvSpPr>
            <p:spPr>
              <a:xfrm>
                <a:off x="6447553" y="2191927"/>
                <a:ext cx="201930" cy="76940"/>
              </a:xfrm>
              <a:prstGeom prst="leftRightArrow">
                <a:avLst>
                  <a:gd name="adj1" fmla="val 30192"/>
                  <a:gd name="adj2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ccia bidirezionale orizzontale 38"/>
              <p:cNvSpPr/>
              <p:nvPr/>
            </p:nvSpPr>
            <p:spPr>
              <a:xfrm>
                <a:off x="6873281" y="2186338"/>
                <a:ext cx="201930" cy="76940"/>
              </a:xfrm>
              <a:prstGeom prst="leftRightArrow">
                <a:avLst>
                  <a:gd name="adj1" fmla="val 30192"/>
                  <a:gd name="adj2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uppo 39"/>
            <p:cNvGrpSpPr/>
            <p:nvPr/>
          </p:nvGrpSpPr>
          <p:grpSpPr>
            <a:xfrm>
              <a:off x="9368162" y="4036659"/>
              <a:ext cx="1340899" cy="63718"/>
              <a:chOff x="1829245" y="2546132"/>
              <a:chExt cx="1340899" cy="63718"/>
            </a:xfrm>
          </p:grpSpPr>
          <p:sp>
            <p:nvSpPr>
              <p:cNvPr id="41" name="Ovale 40"/>
              <p:cNvSpPr/>
              <p:nvPr/>
            </p:nvSpPr>
            <p:spPr>
              <a:xfrm>
                <a:off x="2254060" y="2546134"/>
                <a:ext cx="64326" cy="628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2681003" y="2546133"/>
                <a:ext cx="64326" cy="628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e 42"/>
              <p:cNvSpPr/>
              <p:nvPr/>
            </p:nvSpPr>
            <p:spPr>
              <a:xfrm>
                <a:off x="3105818" y="2546132"/>
                <a:ext cx="64326" cy="628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e 43"/>
              <p:cNvSpPr/>
              <p:nvPr/>
            </p:nvSpPr>
            <p:spPr>
              <a:xfrm>
                <a:off x="1829245" y="2546985"/>
                <a:ext cx="64326" cy="628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uppo 44"/>
            <p:cNvGrpSpPr/>
            <p:nvPr/>
          </p:nvGrpSpPr>
          <p:grpSpPr>
            <a:xfrm>
              <a:off x="9375782" y="3877645"/>
              <a:ext cx="1340899" cy="63718"/>
              <a:chOff x="1981645" y="3559592"/>
              <a:chExt cx="1340899" cy="63718"/>
            </a:xfrm>
          </p:grpSpPr>
          <p:sp>
            <p:nvSpPr>
              <p:cNvPr id="46" name="Ovale 45"/>
              <p:cNvSpPr/>
              <p:nvPr/>
            </p:nvSpPr>
            <p:spPr>
              <a:xfrm>
                <a:off x="2406460" y="3559594"/>
                <a:ext cx="64326" cy="628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e 46"/>
              <p:cNvSpPr/>
              <p:nvPr/>
            </p:nvSpPr>
            <p:spPr>
              <a:xfrm>
                <a:off x="2828765" y="3559593"/>
                <a:ext cx="64326" cy="628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e 47"/>
              <p:cNvSpPr/>
              <p:nvPr/>
            </p:nvSpPr>
            <p:spPr>
              <a:xfrm>
                <a:off x="3258218" y="3559592"/>
                <a:ext cx="64326" cy="628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e 48"/>
              <p:cNvSpPr/>
              <p:nvPr/>
            </p:nvSpPr>
            <p:spPr>
              <a:xfrm>
                <a:off x="1981645" y="3560445"/>
                <a:ext cx="64326" cy="6286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uppo 56"/>
          <p:cNvGrpSpPr/>
          <p:nvPr/>
        </p:nvGrpSpPr>
        <p:grpSpPr>
          <a:xfrm>
            <a:off x="127493" y="1095762"/>
            <a:ext cx="5715495" cy="4972822"/>
            <a:chOff x="414101" y="1082124"/>
            <a:chExt cx="5715495" cy="4972822"/>
          </a:xfrm>
        </p:grpSpPr>
        <p:grpSp>
          <p:nvGrpSpPr>
            <p:cNvPr id="52" name="Gruppo 51"/>
            <p:cNvGrpSpPr/>
            <p:nvPr/>
          </p:nvGrpSpPr>
          <p:grpSpPr>
            <a:xfrm>
              <a:off x="414101" y="1082124"/>
              <a:ext cx="5715495" cy="4972822"/>
              <a:chOff x="662459" y="1082124"/>
              <a:chExt cx="5715495" cy="4972822"/>
            </a:xfrm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459" y="2839027"/>
                <a:ext cx="5715495" cy="3215919"/>
              </a:xfrm>
              <a:prstGeom prst="rect">
                <a:avLst/>
              </a:prstGeom>
            </p:spPr>
          </p:pic>
          <p:pic>
            <p:nvPicPr>
              <p:cNvPr id="13" name="Immagin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2504" y="1082124"/>
                <a:ext cx="1457702" cy="1433805"/>
              </a:xfrm>
              <a:prstGeom prst="rect">
                <a:avLst/>
              </a:prstGeom>
            </p:spPr>
          </p:pic>
          <p:sp>
            <p:nvSpPr>
              <p:cNvPr id="15" name="Arco 14"/>
              <p:cNvSpPr/>
              <p:nvPr/>
            </p:nvSpPr>
            <p:spPr>
              <a:xfrm>
                <a:off x="1901269" y="1744177"/>
                <a:ext cx="3014155" cy="2065625"/>
              </a:xfrm>
              <a:prstGeom prst="arc">
                <a:avLst>
                  <a:gd name="adj1" fmla="val 16576713"/>
                  <a:gd name="adj2" fmla="val 0"/>
                </a:avLst>
              </a:prstGeom>
              <a:ln w="25400">
                <a:solidFill>
                  <a:schemeClr val="tx1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4289676" y="1530642"/>
                <a:ext cx="1251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Tetrahedral</a:t>
                </a:r>
              </a:p>
              <a:p>
                <a:pPr algn="r"/>
                <a:r>
                  <a:rPr lang="en-US" dirty="0" err="1" smtClean="0"/>
                  <a:t>Coord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1498695" y="1291194"/>
                <a:ext cx="56380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92D050"/>
                    </a:solidFill>
                  </a:rPr>
                  <a:t>Si,</a:t>
                </a:r>
              </a:p>
              <a:p>
                <a:r>
                  <a:rPr lang="en-US" sz="2000" b="1" i="1" dirty="0" smtClean="0">
                    <a:solidFill>
                      <a:srgbClr val="92D050"/>
                    </a:solidFill>
                  </a:rPr>
                  <a:t>SiC,</a:t>
                </a:r>
              </a:p>
              <a:p>
                <a:r>
                  <a:rPr lang="en-US" sz="2000" dirty="0" smtClean="0">
                    <a:solidFill>
                      <a:srgbClr val="92D050"/>
                    </a:solidFill>
                  </a:rPr>
                  <a:t>…</a:t>
                </a:r>
                <a:endParaRPr lang="en-US" sz="2000" dirty="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55" name="Ovale 54"/>
            <p:cNvSpPr/>
            <p:nvPr/>
          </p:nvSpPr>
          <p:spPr>
            <a:xfrm>
              <a:off x="4179570" y="3751876"/>
              <a:ext cx="342900" cy="34575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e 55"/>
            <p:cNvSpPr/>
            <p:nvPr/>
          </p:nvSpPr>
          <p:spPr>
            <a:xfrm>
              <a:off x="773430" y="3466126"/>
              <a:ext cx="342900" cy="34575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Immagin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357" y="4811566"/>
            <a:ext cx="1706209" cy="1835723"/>
          </a:xfrm>
          <a:prstGeom prst="rect">
            <a:avLst/>
          </a:prstGeom>
        </p:spPr>
      </p:pic>
      <p:sp>
        <p:nvSpPr>
          <p:cNvPr id="1024" name="CasellaDiTesto 1023"/>
          <p:cNvSpPr txBox="1"/>
          <p:nvPr/>
        </p:nvSpPr>
        <p:spPr>
          <a:xfrm>
            <a:off x="6669192" y="5300253"/>
            <a:ext cx="28609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>
                <a:solidFill>
                  <a:srgbClr val="C00000"/>
                </a:solidFill>
              </a:rPr>
              <a:t>Note the unbalance of electric charge around the impurity</a:t>
            </a:r>
            <a:endParaRPr lang="en-US" sz="17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NR-IMM - SHARPER Night">
            <a:extLst>
              <a:ext uri="{FF2B5EF4-FFF2-40B4-BE49-F238E27FC236}">
                <a16:creationId xmlns:a16="http://schemas.microsoft.com/office/drawing/2014/main" id="{A17B14F5-3137-319B-18A3-936AAD07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" y="32274"/>
            <a:ext cx="2181190" cy="5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olo 1">
            <a:extLst>
              <a:ext uri="{FF2B5EF4-FFF2-40B4-BE49-F238E27FC236}">
                <a16:creationId xmlns:a16="http://schemas.microsoft.com/office/drawing/2014/main" id="{919C4710-08E5-4D74-9B04-8507C2AE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580" y="0"/>
            <a:ext cx="6478749" cy="868589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  <a:tabLst>
                <a:tab pos="5240338" algn="l"/>
              </a:tabLst>
            </a:pPr>
            <a:r>
              <a:rPr lang="en-GB" sz="2800" b="1" dirty="0" smtClean="0">
                <a:solidFill>
                  <a:srgbClr val="01189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Ion Implantation in solids</a:t>
            </a:r>
            <a:endParaRPr lang="en-GB" sz="2800" b="1" dirty="0">
              <a:solidFill>
                <a:srgbClr val="011893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53" name="Gruppo 52"/>
          <p:cNvGrpSpPr/>
          <p:nvPr/>
        </p:nvGrpSpPr>
        <p:grpSpPr>
          <a:xfrm>
            <a:off x="176360" y="2893895"/>
            <a:ext cx="4009659" cy="3684783"/>
            <a:chOff x="161310" y="507036"/>
            <a:chExt cx="5803626" cy="5361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sellaDiTesto 54"/>
                <p:cNvSpPr txBox="1"/>
                <p:nvPr/>
              </p:nvSpPr>
              <p:spPr>
                <a:xfrm rot="16200000">
                  <a:off x="-285547" y="2898133"/>
                  <a:ext cx="1339193" cy="445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1.5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CasellaDiTesto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85547" y="2898133"/>
                  <a:ext cx="1339193" cy="445480"/>
                </a:xfrm>
                <a:prstGeom prst="rect">
                  <a:avLst/>
                </a:prstGeom>
                <a:blipFill>
                  <a:blip r:embed="rId5"/>
                  <a:stretch>
                    <a:fillRect r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uppo 55"/>
            <p:cNvGrpSpPr/>
            <p:nvPr/>
          </p:nvGrpSpPr>
          <p:grpSpPr>
            <a:xfrm>
              <a:off x="563880" y="507036"/>
              <a:ext cx="5401056" cy="5361888"/>
              <a:chOff x="563880" y="507036"/>
              <a:chExt cx="5401056" cy="5361888"/>
            </a:xfrm>
          </p:grpSpPr>
          <p:pic>
            <p:nvPicPr>
              <p:cNvPr id="57" name="Immagine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3544" y="1507236"/>
                <a:ext cx="5041392" cy="4361688"/>
              </a:xfrm>
              <a:prstGeom prst="rect">
                <a:avLst/>
              </a:prstGeom>
            </p:spPr>
          </p:pic>
          <p:cxnSp>
            <p:nvCxnSpPr>
              <p:cNvPr id="58" name="Connettore 2 57"/>
              <p:cNvCxnSpPr/>
              <p:nvPr/>
            </p:nvCxnSpPr>
            <p:spPr>
              <a:xfrm>
                <a:off x="563880" y="1645920"/>
                <a:ext cx="0" cy="28194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Freccia in giù 58"/>
              <p:cNvSpPr/>
              <p:nvPr/>
            </p:nvSpPr>
            <p:spPr>
              <a:xfrm>
                <a:off x="1203960" y="1022604"/>
                <a:ext cx="228600" cy="39471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ccia in giù 59"/>
              <p:cNvSpPr/>
              <p:nvPr/>
            </p:nvSpPr>
            <p:spPr>
              <a:xfrm>
                <a:off x="2026920" y="1022604"/>
                <a:ext cx="228600" cy="39471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ccia in giù 60"/>
              <p:cNvSpPr/>
              <p:nvPr/>
            </p:nvSpPr>
            <p:spPr>
              <a:xfrm>
                <a:off x="2849880" y="1022604"/>
                <a:ext cx="228600" cy="39471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ccia in giù 61"/>
              <p:cNvSpPr/>
              <p:nvPr/>
            </p:nvSpPr>
            <p:spPr>
              <a:xfrm>
                <a:off x="3672840" y="1022604"/>
                <a:ext cx="228600" cy="39471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asellaDiTesto 62"/>
              <p:cNvSpPr txBox="1"/>
              <p:nvPr/>
            </p:nvSpPr>
            <p:spPr>
              <a:xfrm>
                <a:off x="1736660" y="507036"/>
                <a:ext cx="2428421" cy="492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Implanted </a:t>
                </a:r>
                <a:r>
                  <a:rPr lang="en-US" sz="1600" b="1" dirty="0" smtClean="0"/>
                  <a:t>Si</a:t>
                </a:r>
                <a:r>
                  <a:rPr lang="en-US" sz="1600" dirty="0" smtClean="0"/>
                  <a:t> on </a:t>
                </a:r>
                <a:r>
                  <a:rPr lang="en-US" sz="1600" b="1" dirty="0" smtClean="0"/>
                  <a:t>Si</a:t>
                </a:r>
                <a:endParaRPr lang="en-US" sz="1600" b="1" dirty="0"/>
              </a:p>
            </p:txBody>
          </p:sp>
          <p:sp>
            <p:nvSpPr>
              <p:cNvPr id="64" name="CasellaDiTesto 63"/>
              <p:cNvSpPr txBox="1"/>
              <p:nvPr/>
            </p:nvSpPr>
            <p:spPr>
              <a:xfrm>
                <a:off x="1432561" y="3055619"/>
                <a:ext cx="480746" cy="4926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Si</a:t>
                </a:r>
                <a:endParaRPr lang="en-US" sz="1600" b="1" dirty="0"/>
              </a:p>
            </p:txBody>
          </p:sp>
        </p:grpSp>
      </p:grpSp>
      <p:sp>
        <p:nvSpPr>
          <p:cNvPr id="29" name="CasellaDiTesto 28"/>
          <p:cNvSpPr txBox="1"/>
          <p:nvPr/>
        </p:nvSpPr>
        <p:spPr>
          <a:xfrm flipH="1">
            <a:off x="3858942" y="930381"/>
            <a:ext cx="76570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66FF"/>
                </a:solidFill>
              </a:rPr>
              <a:t>Main Features</a:t>
            </a:r>
          </a:p>
          <a:p>
            <a:pPr algn="ctr"/>
            <a:endParaRPr lang="en-US" sz="15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1700" dirty="0" smtClean="0"/>
              <a:t>Controlling</a:t>
            </a:r>
            <a:r>
              <a:rPr lang="en-US" sz="1700" dirty="0" smtClean="0"/>
              <a:t>:    </a:t>
            </a:r>
            <a:r>
              <a:rPr lang="en-US" sz="1700" b="1" dirty="0" smtClean="0"/>
              <a:t>Profile</a:t>
            </a:r>
            <a:r>
              <a:rPr lang="en-US" sz="1700" dirty="0" smtClean="0"/>
              <a:t>    </a:t>
            </a:r>
            <a:r>
              <a:rPr lang="en-US" sz="1700" b="1" dirty="0" smtClean="0"/>
              <a:t>Localization</a:t>
            </a:r>
            <a:r>
              <a:rPr lang="en-US" sz="1700" dirty="0" smtClean="0"/>
              <a:t>    </a:t>
            </a:r>
            <a:r>
              <a:rPr lang="en-US" sz="1700" b="1" dirty="0" smtClean="0"/>
              <a:t>Dose</a:t>
            </a:r>
          </a:p>
          <a:p>
            <a:pPr marL="342900" indent="-342900" algn="just">
              <a:buFont typeface="+mj-lt"/>
              <a:buAutoNum type="arabicPeriod"/>
            </a:pPr>
            <a:endParaRPr lang="en-US" sz="7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1700" dirty="0"/>
              <a:t>I</a:t>
            </a:r>
            <a:r>
              <a:rPr lang="en-US" sz="1700" dirty="0" smtClean="0"/>
              <a:t>mplantation </a:t>
            </a:r>
            <a:r>
              <a:rPr lang="en-US" sz="1700" dirty="0" smtClean="0"/>
              <a:t>produces a </a:t>
            </a:r>
            <a:r>
              <a:rPr lang="en-US" sz="1700" b="1" dirty="0" smtClean="0"/>
              <a:t>metastable</a:t>
            </a:r>
            <a:r>
              <a:rPr lang="en-US" sz="1700" dirty="0" smtClean="0"/>
              <a:t> locally disordered material: an </a:t>
            </a:r>
            <a:r>
              <a:rPr lang="en-US" sz="1700" u="sng" dirty="0" smtClean="0">
                <a:solidFill>
                  <a:srgbClr val="FF0000"/>
                </a:solidFill>
              </a:rPr>
              <a:t>extremely viscous liquid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/>
              <a:t>which </a:t>
            </a:r>
            <a:r>
              <a:rPr lang="en-US" sz="1700" dirty="0" smtClean="0"/>
              <a:t>would tend </a:t>
            </a:r>
            <a:r>
              <a:rPr lang="en-US" sz="1700" dirty="0" smtClean="0"/>
              <a:t>to approach the thermodynamically more stable crystalline </a:t>
            </a:r>
            <a:r>
              <a:rPr lang="en-US" sz="1700" dirty="0" smtClean="0"/>
              <a:t>state</a:t>
            </a:r>
          </a:p>
          <a:p>
            <a:pPr marL="342900" indent="-342900" algn="just">
              <a:buFont typeface="+mj-lt"/>
              <a:buAutoNum type="arabicPeriod"/>
            </a:pPr>
            <a:endParaRPr lang="en-US" sz="7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1700" dirty="0" smtClean="0"/>
              <a:t>Lattice damage</a:t>
            </a:r>
            <a:endParaRPr lang="en-US" sz="17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700" b="1" i="1" dirty="0" smtClean="0"/>
              <a:t>Beneficial</a:t>
            </a:r>
            <a:r>
              <a:rPr lang="en-US" sz="1700" dirty="0" smtClean="0"/>
              <a:t>: enhances the probability of substitution (e.g. dangling bonds)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700" b="1" i="1" dirty="0" smtClean="0"/>
              <a:t>Drawback</a:t>
            </a:r>
            <a:r>
              <a:rPr lang="en-US" sz="1700" dirty="0" smtClean="0"/>
              <a:t>: </a:t>
            </a:r>
            <a:r>
              <a:rPr lang="en-US" sz="1700" dirty="0"/>
              <a:t>need </a:t>
            </a:r>
            <a:r>
              <a:rPr lang="en-US" sz="1700" dirty="0" smtClean="0"/>
              <a:t>to</a:t>
            </a:r>
            <a:r>
              <a:rPr lang="en-US" sz="1700" dirty="0" smtClean="0"/>
              <a:t> recover </a:t>
            </a:r>
            <a:r>
              <a:rPr lang="en-US" sz="1700" dirty="0"/>
              <a:t>crystal regularity </a:t>
            </a:r>
            <a:r>
              <a:rPr lang="en-US" sz="1700" dirty="0" smtClean="0"/>
              <a:t>(possible with low damage);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smtClean="0"/>
              <a:t>this can be done through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700" dirty="0" smtClean="0"/>
          </a:p>
          <a:p>
            <a:pPr marL="1257300" lvl="2" indent="-342900" algn="just">
              <a:buFont typeface="+mj-lt"/>
              <a:buAutoNum type="alphaLcParenR"/>
            </a:pPr>
            <a:r>
              <a:rPr lang="en-US" sz="1700" dirty="0" smtClean="0"/>
              <a:t>Control of implantation conditions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n-US" sz="1700" dirty="0" smtClean="0"/>
              <a:t>Post-implantation </a:t>
            </a:r>
            <a:r>
              <a:rPr lang="en-US" sz="1700" dirty="0" smtClean="0"/>
              <a:t>annealing</a:t>
            </a:r>
            <a:endParaRPr lang="en-US" sz="1700" dirty="0"/>
          </a:p>
        </p:txBody>
      </p:sp>
      <p:grpSp>
        <p:nvGrpSpPr>
          <p:cNvPr id="66" name="Gruppo 65"/>
          <p:cNvGrpSpPr/>
          <p:nvPr/>
        </p:nvGrpSpPr>
        <p:grpSpPr>
          <a:xfrm>
            <a:off x="10532077" y="25025"/>
            <a:ext cx="1659923" cy="1057527"/>
            <a:chOff x="-322100" y="24495"/>
            <a:chExt cx="1659923" cy="1057527"/>
          </a:xfrm>
        </p:grpSpPr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6CB92106-8E38-1BF3-D033-6521422EBA96}"/>
                </a:ext>
              </a:extLst>
            </p:cNvPr>
            <p:cNvSpPr txBox="1"/>
            <p:nvPr/>
          </p:nvSpPr>
          <p:spPr>
            <a:xfrm>
              <a:off x="-322100" y="558802"/>
              <a:ext cx="1659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Marco </a:t>
              </a:r>
              <a:r>
                <a:rPr lang="en-GB" sz="1400" dirty="0" err="1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Pieruccini</a:t>
              </a:r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CNR-IMM</a:t>
              </a:r>
              <a:endParaRPr lang="en-GB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69" name="Immagine 68">
              <a:extLst>
                <a:ext uri="{FF2B5EF4-FFF2-40B4-BE49-F238E27FC236}">
                  <a16:creationId xmlns:a16="http://schemas.microsoft.com/office/drawing/2014/main" id="{93EE459B-2E06-30B3-5C93-A1F7985F0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4495"/>
              <a:ext cx="1302187" cy="534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9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677735" y="4259763"/>
            <a:ext cx="5537196" cy="1857945"/>
            <a:chOff x="1104586" y="4388859"/>
            <a:chExt cx="4826227" cy="1857945"/>
          </a:xfrm>
        </p:grpSpPr>
        <p:sp>
          <p:nvSpPr>
            <p:cNvPr id="2" name="Rettangolo 1"/>
            <p:cNvSpPr/>
            <p:nvPr/>
          </p:nvSpPr>
          <p:spPr>
            <a:xfrm>
              <a:off x="2834090" y="5610578"/>
              <a:ext cx="1353289" cy="348354"/>
            </a:xfrm>
            <a:prstGeom prst="rect">
              <a:avLst/>
            </a:prstGeom>
            <a:solidFill>
              <a:srgbClr val="D3D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tangolo 54"/>
                <p:cNvSpPr/>
                <p:nvPr/>
              </p:nvSpPr>
              <p:spPr>
                <a:xfrm>
                  <a:off x="1104586" y="4388859"/>
                  <a:ext cx="4826227" cy="18579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700" dirty="0" smtClean="0"/>
                    <a:t>Ideal equilibrium is described by the </a:t>
                  </a:r>
                  <a:r>
                    <a:rPr lang="en-US" sz="1700" b="1" dirty="0" smtClean="0"/>
                    <a:t>red</a:t>
                  </a:r>
                  <a:r>
                    <a:rPr lang="en-US" sz="17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700" dirty="0" smtClean="0"/>
                    <a:t> line. </a:t>
                  </a:r>
                  <a:r>
                    <a:rPr lang="en-US" sz="1700" b="1" dirty="0" smtClean="0"/>
                    <a:t>Viscosity</a:t>
                  </a:r>
                  <a:r>
                    <a:rPr lang="en-US" sz="1700" dirty="0" smtClean="0"/>
                    <a:t> onset is accompanied by a reduction of the mean configurational entropy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𝑁𝑠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sz="1700" dirty="0" smtClean="0"/>
                    <a:t>.</a:t>
                  </a:r>
                </a:p>
                <a:p>
                  <a:pPr algn="just"/>
                  <a:r>
                    <a:rPr lang="en-US" sz="1700" dirty="0" smtClean="0"/>
                    <a:t>This regime is </a:t>
                  </a:r>
                  <a:r>
                    <a:rPr lang="en-US" sz="1700" b="1" dirty="0" smtClean="0"/>
                    <a:t>parametrized</a:t>
                  </a:r>
                  <a:r>
                    <a:rPr lang="en-US" sz="1700" dirty="0" smtClean="0"/>
                    <a:t> by the mean fluctuation</a:t>
                  </a:r>
                  <a:r>
                    <a:rPr lang="en-US" sz="17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𝑓𝑎𝑠𝑡</m:t>
                          </m:r>
                        </m:sub>
                      </m:sSub>
                    </m:oMath>
                  </a14:m>
                  <a:r>
                    <a:rPr lang="en-US" sz="1700" dirty="0" smtClean="0"/>
                    <a:t>:</a:t>
                  </a:r>
                </a:p>
                <a:p>
                  <a:pPr algn="just"/>
                  <a:endParaRPr lang="en-US" sz="10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𝑓𝑎𝑠𝑡</m:t>
                            </m:r>
                          </m:sub>
                        </m:sSub>
                        <m: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1700" dirty="0" smtClean="0"/>
                </a:p>
                <a:p>
                  <a:pPr algn="ctr"/>
                  <a:endParaRPr lang="en-US" sz="1700" dirty="0"/>
                </a:p>
              </p:txBody>
            </p:sp>
          </mc:Choice>
          <mc:Fallback xmlns="">
            <p:sp>
              <p:nvSpPr>
                <p:cNvPr id="55" name="Rettangolo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586" y="4388859"/>
                  <a:ext cx="4826227" cy="1857945"/>
                </a:xfrm>
                <a:prstGeom prst="rect">
                  <a:avLst/>
                </a:prstGeom>
                <a:blipFill>
                  <a:blip r:embed="rId3"/>
                  <a:stretch>
                    <a:fillRect l="-660" t="-1311" r="-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4" descr="CNR-IMM - SHARPER Night">
            <a:extLst>
              <a:ext uri="{FF2B5EF4-FFF2-40B4-BE49-F238E27FC236}">
                <a16:creationId xmlns:a16="http://schemas.microsoft.com/office/drawing/2014/main" id="{A17B14F5-3137-319B-18A3-936AAD07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" y="28398"/>
            <a:ext cx="2181190" cy="5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olo 1">
            <a:extLst>
              <a:ext uri="{FF2B5EF4-FFF2-40B4-BE49-F238E27FC236}">
                <a16:creationId xmlns:a16="http://schemas.microsoft.com/office/drawing/2014/main" id="{919C4710-08E5-4D74-9B04-8507C2AE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47" y="0"/>
            <a:ext cx="9832489" cy="868589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  <a:tabLst>
                <a:tab pos="5240338" algn="l"/>
              </a:tabLst>
            </a:pPr>
            <a:r>
              <a:rPr lang="en-GB" sz="2500" b="1" dirty="0" smtClean="0">
                <a:solidFill>
                  <a:srgbClr val="01189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Thermodynamics</a:t>
            </a:r>
            <a:r>
              <a:rPr lang="en-GB" sz="2800" b="1" dirty="0" smtClean="0">
                <a:solidFill>
                  <a:srgbClr val="01189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500" b="1" dirty="0" smtClean="0">
                <a:solidFill>
                  <a:srgbClr val="01189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of a Viscous Liquid</a:t>
            </a:r>
            <a:endParaRPr lang="en-GB" sz="2500" b="1" dirty="0">
              <a:solidFill>
                <a:srgbClr val="011893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6573653" y="3830327"/>
            <a:ext cx="3640974" cy="2617232"/>
            <a:chOff x="458586" y="1082040"/>
            <a:chExt cx="3640974" cy="2617232"/>
          </a:xfrm>
        </p:grpSpPr>
        <p:grpSp>
          <p:nvGrpSpPr>
            <p:cNvPr id="27" name="Gruppo 26"/>
            <p:cNvGrpSpPr/>
            <p:nvPr/>
          </p:nvGrpSpPr>
          <p:grpSpPr>
            <a:xfrm>
              <a:off x="845820" y="1082040"/>
              <a:ext cx="3253740" cy="2247900"/>
              <a:chOff x="845820" y="1082040"/>
              <a:chExt cx="3444240" cy="2506980"/>
            </a:xfrm>
          </p:grpSpPr>
          <p:cxnSp>
            <p:nvCxnSpPr>
              <p:cNvPr id="30" name="Connettore 2 29"/>
              <p:cNvCxnSpPr/>
              <p:nvPr/>
            </p:nvCxnSpPr>
            <p:spPr>
              <a:xfrm flipV="1">
                <a:off x="853440" y="1082040"/>
                <a:ext cx="0" cy="25069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2 30"/>
              <p:cNvCxnSpPr/>
              <p:nvPr/>
            </p:nvCxnSpPr>
            <p:spPr>
              <a:xfrm>
                <a:off x="845820" y="3589020"/>
                <a:ext cx="34442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asellaDiTesto 27"/>
            <p:cNvSpPr txBox="1"/>
            <p:nvPr/>
          </p:nvSpPr>
          <p:spPr>
            <a:xfrm rot="16200000">
              <a:off x="190500" y="2026920"/>
              <a:ext cx="905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Entropy</a:t>
              </a:r>
              <a:endParaRPr lang="en-US" i="1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2171700" y="3329940"/>
              <a:ext cx="13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Total Energy</a:t>
              </a:r>
              <a:endParaRPr lang="en-US" i="1" dirty="0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6878887" y="4333248"/>
            <a:ext cx="7481019" cy="5052060"/>
            <a:chOff x="2296506" y="4075049"/>
            <a:chExt cx="7481019" cy="5052060"/>
          </a:xfrm>
        </p:grpSpPr>
        <p:sp>
          <p:nvSpPr>
            <p:cNvPr id="33" name="Arco 32"/>
            <p:cNvSpPr/>
            <p:nvPr/>
          </p:nvSpPr>
          <p:spPr>
            <a:xfrm flipH="1">
              <a:off x="2296506" y="4075049"/>
              <a:ext cx="7481019" cy="5052060"/>
            </a:xfrm>
            <a:prstGeom prst="arc">
              <a:avLst>
                <a:gd name="adj1" fmla="val 17268484"/>
                <a:gd name="adj2" fmla="val 204322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2917990" y="4307245"/>
              <a:ext cx="101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equilibrium</a:t>
              </a:r>
            </a:p>
            <a:p>
              <a:r>
                <a:rPr lang="en-US" sz="1400" i="1" dirty="0" smtClean="0"/>
                <a:t>liquid</a:t>
              </a:r>
              <a:endParaRPr lang="en-US" sz="1400" i="1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7618339" y="5355361"/>
            <a:ext cx="1926774" cy="474919"/>
            <a:chOff x="3035958" y="5097162"/>
            <a:chExt cx="1926774" cy="474919"/>
          </a:xfrm>
        </p:grpSpPr>
        <p:cxnSp>
          <p:nvCxnSpPr>
            <p:cNvPr id="36" name="Connettore 2 35"/>
            <p:cNvCxnSpPr/>
            <p:nvPr/>
          </p:nvCxnSpPr>
          <p:spPr>
            <a:xfrm flipV="1">
              <a:off x="3035958" y="5097162"/>
              <a:ext cx="1926774" cy="339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/>
                <p:cNvSpPr txBox="1"/>
                <p:nvPr/>
              </p:nvSpPr>
              <p:spPr>
                <a:xfrm>
                  <a:off x="3043301" y="5180499"/>
                  <a:ext cx="1898725" cy="39158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i="1" dirty="0" smtClean="0">
                      <a:solidFill>
                        <a:schemeClr val="bg1"/>
                      </a:solidFill>
                      <a:latin typeface="Times" panose="02020603050405020304" pitchFamily="18" charset="0"/>
                      <a:ea typeface="Cambria Math" panose="02040503050406030204" pitchFamily="18" charset="0"/>
                    </a:rPr>
                    <a:t>WORK</a:t>
                  </a:r>
                  <a:r>
                    <a:rPr lang="en-US" b="0" dirty="0" smtClean="0">
                      <a:solidFill>
                        <a:srgbClr val="FFFFB9"/>
                      </a:solidFill>
                      <a:latin typeface="Times" panose="02020603050405020304" pitchFamily="18" charset="0"/>
                      <a:ea typeface="Cambria Math" panose="020405030504060302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B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FFFFB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B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B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B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𝑓𝑎𝑠𝑡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CasellaDiTes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3301" y="5180499"/>
                  <a:ext cx="1898725" cy="391582"/>
                </a:xfrm>
                <a:prstGeom prst="rect">
                  <a:avLst/>
                </a:prstGeom>
                <a:blipFill>
                  <a:blip r:embed="rId5"/>
                  <a:stretch>
                    <a:fillRect l="-2894" t="-7813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uppo 38"/>
          <p:cNvGrpSpPr/>
          <p:nvPr/>
        </p:nvGrpSpPr>
        <p:grpSpPr>
          <a:xfrm>
            <a:off x="8817118" y="4450837"/>
            <a:ext cx="2437336" cy="1508095"/>
            <a:chOff x="4242190" y="4181487"/>
            <a:chExt cx="2346239" cy="1508095"/>
          </a:xfrm>
        </p:grpSpPr>
        <p:sp>
          <p:nvSpPr>
            <p:cNvPr id="40" name="CasellaDiTesto 39"/>
            <p:cNvSpPr txBox="1"/>
            <p:nvPr/>
          </p:nvSpPr>
          <p:spPr>
            <a:xfrm>
              <a:off x="5431791" y="4950918"/>
              <a:ext cx="1156638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i="1" dirty="0" smtClean="0"/>
                <a:t>Quenching of SLOW modes: </a:t>
              </a:r>
              <a:r>
                <a:rPr lang="en-US" sz="1400" b="1" i="1" dirty="0" smtClean="0"/>
                <a:t>viscosity</a:t>
              </a:r>
              <a:endParaRPr lang="en-US" sz="1400" b="1" i="1" dirty="0"/>
            </a:p>
          </p:txBody>
        </p:sp>
        <p:cxnSp>
          <p:nvCxnSpPr>
            <p:cNvPr id="41" name="Connettore 2 40"/>
            <p:cNvCxnSpPr/>
            <p:nvPr/>
          </p:nvCxnSpPr>
          <p:spPr>
            <a:xfrm>
              <a:off x="4960118" y="4181487"/>
              <a:ext cx="7108" cy="882673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sellaDiTesto 41"/>
                <p:cNvSpPr txBox="1"/>
                <p:nvPr/>
              </p:nvSpPr>
              <p:spPr>
                <a:xfrm>
                  <a:off x="4242190" y="4407486"/>
                  <a:ext cx="7748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CasellaDiTes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2190" y="4407486"/>
                  <a:ext cx="77487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Connettore diritto 42"/>
            <p:cNvCxnSpPr/>
            <p:nvPr/>
          </p:nvCxnSpPr>
          <p:spPr>
            <a:xfrm>
              <a:off x="5431791" y="4950918"/>
              <a:ext cx="1152307" cy="1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o 43"/>
            <p:cNvSpPr/>
            <p:nvPr/>
          </p:nvSpPr>
          <p:spPr>
            <a:xfrm>
              <a:off x="4535951" y="4690628"/>
              <a:ext cx="1077968" cy="539202"/>
            </a:xfrm>
            <a:prstGeom prst="arc">
              <a:avLst>
                <a:gd name="adj1" fmla="val 16244584"/>
                <a:gd name="adj2" fmla="val 0"/>
              </a:avLst>
            </a:prstGeom>
            <a:ln w="25400">
              <a:solidFill>
                <a:schemeClr val="accent6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ccia in giù 44"/>
          <p:cNvSpPr/>
          <p:nvPr/>
        </p:nvSpPr>
        <p:spPr>
          <a:xfrm>
            <a:off x="9417967" y="4134006"/>
            <a:ext cx="286203" cy="273072"/>
          </a:xfrm>
          <a:prstGeom prst="downArrow">
            <a:avLst>
              <a:gd name="adj1" fmla="val 35478"/>
              <a:gd name="adj2" fmla="val 50000"/>
            </a:avLst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po 22"/>
          <p:cNvGrpSpPr/>
          <p:nvPr/>
        </p:nvGrpSpPr>
        <p:grpSpPr>
          <a:xfrm>
            <a:off x="1283137" y="1101615"/>
            <a:ext cx="3823957" cy="2728712"/>
            <a:chOff x="3559612" y="759748"/>
            <a:chExt cx="3823957" cy="2728712"/>
          </a:xfrm>
        </p:grpSpPr>
        <p:grpSp>
          <p:nvGrpSpPr>
            <p:cNvPr id="24" name="Gruppo 23"/>
            <p:cNvGrpSpPr/>
            <p:nvPr/>
          </p:nvGrpSpPr>
          <p:grpSpPr>
            <a:xfrm>
              <a:off x="3559612" y="759748"/>
              <a:ext cx="3498617" cy="2235981"/>
              <a:chOff x="1061426" y="1295400"/>
              <a:chExt cx="3498617" cy="2235981"/>
            </a:xfrm>
          </p:grpSpPr>
          <p:sp>
            <p:nvSpPr>
              <p:cNvPr id="47" name="Rettangolo 46"/>
              <p:cNvSpPr/>
              <p:nvPr/>
            </p:nvSpPr>
            <p:spPr>
              <a:xfrm>
                <a:off x="1061426" y="1295400"/>
                <a:ext cx="3498617" cy="2235981"/>
              </a:xfrm>
              <a:prstGeom prst="rect">
                <a:avLst/>
              </a:prstGeom>
              <a:pattFill prst="smGrid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e 47"/>
              <p:cNvSpPr/>
              <p:nvPr/>
            </p:nvSpPr>
            <p:spPr>
              <a:xfrm>
                <a:off x="1875741" y="1689435"/>
                <a:ext cx="2478545" cy="1641594"/>
              </a:xfrm>
              <a:prstGeom prst="ellipse">
                <a:avLst/>
              </a:prstGeom>
              <a:solidFill>
                <a:srgbClr val="BBDA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e 48"/>
              <p:cNvSpPr/>
              <p:nvPr/>
            </p:nvSpPr>
            <p:spPr>
              <a:xfrm>
                <a:off x="2714052" y="1836919"/>
                <a:ext cx="1454369" cy="1005784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1181170" y="1382487"/>
                <a:ext cx="1156512" cy="338554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Times" panose="02020603050405020304" pitchFamily="18" charset="0"/>
                  </a:rPr>
                  <a:t>Heat Bath</a:t>
                </a:r>
                <a:endParaRPr lang="en-US" sz="1600" b="1" dirty="0">
                  <a:latin typeface="Times" panose="02020603050405020304" pitchFamily="18" charset="0"/>
                </a:endParaRPr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2225463" y="2576040"/>
                <a:ext cx="18936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" panose="02020603050405020304" pitchFamily="18" charset="0"/>
                  </a:rPr>
                  <a:t>FAST</a:t>
                </a:r>
                <a:r>
                  <a:rPr lang="en-US" sz="1600" dirty="0" smtClean="0">
                    <a:latin typeface="Times" panose="02020603050405020304" pitchFamily="18" charset="0"/>
                  </a:rPr>
                  <a:t> </a:t>
                </a:r>
              </a:p>
              <a:p>
                <a:r>
                  <a:rPr lang="en-US" sz="1600" dirty="0" smtClean="0">
                    <a:latin typeface="Times" panose="02020603050405020304" pitchFamily="18" charset="0"/>
                  </a:rPr>
                  <a:t>deg. of freedom</a:t>
                </a:r>
                <a:endParaRPr lang="en-US" sz="1600" dirty="0">
                  <a:latin typeface="Times" panose="02020603050405020304" pitchFamily="18" charset="0"/>
                </a:endParaRPr>
              </a:p>
            </p:txBody>
          </p:sp>
          <p:sp>
            <p:nvSpPr>
              <p:cNvPr id="52" name="CasellaDiTesto 51"/>
              <p:cNvSpPr txBox="1"/>
              <p:nvPr/>
            </p:nvSpPr>
            <p:spPr>
              <a:xfrm>
                <a:off x="2714052" y="2024177"/>
                <a:ext cx="14042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dirty="0" smtClean="0">
                    <a:solidFill>
                      <a:srgbClr val="FFFF00"/>
                    </a:solidFill>
                    <a:latin typeface="Times" panose="02020603050405020304" pitchFamily="18" charset="0"/>
                  </a:rPr>
                  <a:t>SLOW</a:t>
                </a:r>
                <a:r>
                  <a:rPr lang="en-US" sz="1600" dirty="0" smtClean="0">
                    <a:solidFill>
                      <a:srgbClr val="FFFF00"/>
                    </a:solidFill>
                    <a:latin typeface="Times" panose="02020603050405020304" pitchFamily="18" charset="0"/>
                  </a:rPr>
                  <a:t> diffusive d.o.f.</a:t>
                </a:r>
                <a:endParaRPr lang="en-US" sz="1600" dirty="0">
                  <a:solidFill>
                    <a:srgbClr val="FFFF00"/>
                  </a:solidFill>
                  <a:latin typeface="Times" panose="02020603050405020304" pitchFamily="18" charset="0"/>
                </a:endParaRPr>
              </a:p>
            </p:txBody>
          </p:sp>
          <p:cxnSp>
            <p:nvCxnSpPr>
              <p:cNvPr id="53" name="Connettore 2 52"/>
              <p:cNvCxnSpPr/>
              <p:nvPr/>
            </p:nvCxnSpPr>
            <p:spPr>
              <a:xfrm flipV="1">
                <a:off x="1630892" y="2590610"/>
                <a:ext cx="525622" cy="216025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2 53"/>
              <p:cNvCxnSpPr/>
              <p:nvPr/>
            </p:nvCxnSpPr>
            <p:spPr>
              <a:xfrm>
                <a:off x="2612379" y="1942812"/>
                <a:ext cx="405694" cy="341581"/>
              </a:xfrm>
              <a:prstGeom prst="straightConnector1">
                <a:avLst/>
              </a:prstGeom>
              <a:ln w="50800">
                <a:solidFill>
                  <a:schemeClr val="accent2">
                    <a:lumMod val="20000"/>
                    <a:lumOff val="8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Connettore 2 24"/>
            <p:cNvCxnSpPr/>
            <p:nvPr/>
          </p:nvCxnSpPr>
          <p:spPr>
            <a:xfrm>
              <a:off x="6463854" y="2568412"/>
              <a:ext cx="313452" cy="569315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sellaDiTesto 45"/>
            <p:cNvSpPr txBox="1"/>
            <p:nvPr/>
          </p:nvSpPr>
          <p:spPr>
            <a:xfrm>
              <a:off x="6549577" y="3149906"/>
              <a:ext cx="833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" panose="02020603050405020304" pitchFamily="18" charset="0"/>
                </a:rPr>
                <a:t>WORK</a:t>
              </a:r>
              <a:endParaRPr lang="en-US" sz="1600" dirty="0">
                <a:latin typeface="Times" panose="02020603050405020304" pitchFamily="18" charset="0"/>
              </a:endParaRPr>
            </a:p>
          </p:txBody>
        </p:sp>
      </p:grpSp>
      <p:sp>
        <p:nvSpPr>
          <p:cNvPr id="6" name="Rettangolo 5"/>
          <p:cNvSpPr/>
          <p:nvPr/>
        </p:nvSpPr>
        <p:spPr>
          <a:xfrm>
            <a:off x="6022762" y="1177782"/>
            <a:ext cx="523872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/>
              <a:t>A system in contact with a Heat Bath consists of two </a:t>
            </a:r>
            <a:r>
              <a:rPr lang="en-US" sz="1700" b="1" dirty="0"/>
              <a:t>interpenetrating</a:t>
            </a:r>
            <a:r>
              <a:rPr lang="en-US" sz="1700" dirty="0"/>
              <a:t> </a:t>
            </a:r>
            <a:r>
              <a:rPr lang="en-US" sz="1700" b="1" dirty="0"/>
              <a:t>subsystems</a:t>
            </a:r>
            <a:r>
              <a:rPr lang="en-US" sz="1700" dirty="0"/>
              <a:t>: one made of </a:t>
            </a:r>
            <a:r>
              <a:rPr lang="en-US" sz="1700" b="1" i="1" dirty="0">
                <a:solidFill>
                  <a:srgbClr val="0066FF"/>
                </a:solidFill>
              </a:rPr>
              <a:t>FAST</a:t>
            </a:r>
            <a:r>
              <a:rPr lang="en-US" sz="1700" dirty="0"/>
              <a:t> d.o.f. (short wavelengths) and the other consisting of the </a:t>
            </a:r>
            <a:r>
              <a:rPr lang="en-US" sz="1700" b="1" i="1" dirty="0">
                <a:solidFill>
                  <a:srgbClr val="FF0000"/>
                </a:solidFill>
              </a:rPr>
              <a:t>SLOW</a:t>
            </a:r>
            <a:r>
              <a:rPr lang="en-US" sz="1700" dirty="0"/>
              <a:t> diffusive d.o.f. (long characteristic lengths</a:t>
            </a:r>
            <a:r>
              <a:rPr lang="en-US" sz="1700" dirty="0" smtClean="0"/>
              <a:t>).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1700" dirty="0" smtClean="0"/>
              <a:t>The subsystems </a:t>
            </a:r>
            <a:r>
              <a:rPr lang="en-US" sz="1700" b="1" dirty="0" smtClean="0"/>
              <a:t>are not physically distinct</a:t>
            </a:r>
            <a:r>
              <a:rPr lang="en-US" sz="1700" dirty="0" smtClean="0"/>
              <a:t> in the sense that in a given set of units whatsoever the d.o.f. are partitioned between the fast and slow classes.</a:t>
            </a:r>
            <a:endParaRPr lang="en-US" sz="1700" b="1" dirty="0"/>
          </a:p>
        </p:txBody>
      </p:sp>
      <p:grpSp>
        <p:nvGrpSpPr>
          <p:cNvPr id="58" name="Gruppo 57"/>
          <p:cNvGrpSpPr/>
          <p:nvPr/>
        </p:nvGrpSpPr>
        <p:grpSpPr>
          <a:xfrm>
            <a:off x="10532077" y="25025"/>
            <a:ext cx="1659923" cy="1057527"/>
            <a:chOff x="-322100" y="24495"/>
            <a:chExt cx="1659923" cy="1057527"/>
          </a:xfrm>
        </p:grpSpPr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6CB92106-8E38-1BF3-D033-6521422EBA96}"/>
                </a:ext>
              </a:extLst>
            </p:cNvPr>
            <p:cNvSpPr txBox="1"/>
            <p:nvPr/>
          </p:nvSpPr>
          <p:spPr>
            <a:xfrm>
              <a:off x="-322100" y="558802"/>
              <a:ext cx="1659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Marco </a:t>
              </a:r>
              <a:r>
                <a:rPr lang="en-GB" sz="1400" dirty="0" err="1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Pieruccini</a:t>
              </a:r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CNR-IMM</a:t>
              </a:r>
              <a:endParaRPr lang="en-GB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60" name="Immagine 59">
              <a:extLst>
                <a:ext uri="{FF2B5EF4-FFF2-40B4-BE49-F238E27FC236}">
                  <a16:creationId xmlns:a16="http://schemas.microsoft.com/office/drawing/2014/main" id="{93EE459B-2E06-30B3-5C93-A1F7985F0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4495"/>
              <a:ext cx="1302187" cy="534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9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 descr="CNR-IMM - SHARPER Night">
            <a:extLst>
              <a:ext uri="{FF2B5EF4-FFF2-40B4-BE49-F238E27FC236}">
                <a16:creationId xmlns:a16="http://schemas.microsoft.com/office/drawing/2014/main" id="{A17B14F5-3137-319B-18A3-936AAD07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11" y="6321657"/>
            <a:ext cx="2181190" cy="5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/>
              <p:cNvSpPr txBox="1"/>
              <p:nvPr/>
            </p:nvSpPr>
            <p:spPr>
              <a:xfrm>
                <a:off x="1115251" y="4724041"/>
                <a:ext cx="7902053" cy="1879361"/>
              </a:xfrm>
              <a:prstGeom prst="rect">
                <a:avLst/>
              </a:prstGeom>
              <a:solidFill>
                <a:srgbClr val="E3E2C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Cooling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 one has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/>
                  <a:t>that is</a:t>
                </a:r>
                <a:endParaRPr lang="en-US" dirty="0"/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algn="ctr"/>
                <a:endParaRPr lang="en-US" sz="1000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a unit succeeds crossing a </a:t>
                </a:r>
                <a:r>
                  <a:rPr lang="en-US" dirty="0" smtClean="0"/>
                  <a:t>barrier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en-US" dirty="0" smtClean="0"/>
                  <a:t> to </a:t>
                </a:r>
                <a:r>
                  <a:rPr lang="en-US" dirty="0"/>
                  <a:t>rearrange, then this energy redistributes among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other units in the form of configurational entropy</a:t>
                </a:r>
                <a:r>
                  <a:rPr lang="en-US" dirty="0" smtClean="0"/>
                  <a:t>.</a:t>
                </a:r>
              </a:p>
              <a:p>
                <a:endParaRPr lang="en-US" sz="500" i="1" dirty="0" smtClean="0"/>
              </a:p>
            </p:txBody>
          </p:sp>
        </mc:Choice>
        <mc:Fallback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51" y="4724041"/>
                <a:ext cx="7902053" cy="1879361"/>
              </a:xfrm>
              <a:prstGeom prst="rect">
                <a:avLst/>
              </a:prstGeom>
              <a:blipFill>
                <a:blip r:embed="rId3"/>
                <a:stretch>
                  <a:fillRect l="-694" t="-1623" r="-386" b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FFC-1655-1246-B52A-430E9FB3CA7E}" type="slidenum">
              <a:rPr lang="it-IT" smtClean="0"/>
              <a:t>6</a:t>
            </a:fld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540534" y="5127300"/>
            <a:ext cx="1258843" cy="735936"/>
          </a:xfrm>
          <a:prstGeom prst="ellipse">
            <a:avLst/>
          </a:prstGeom>
          <a:noFill/>
          <a:ln w="38100">
            <a:solidFill>
              <a:srgbClr val="CC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33" y="1615795"/>
            <a:ext cx="3434577" cy="2430966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571041" y="1026033"/>
            <a:ext cx="3995469" cy="3320851"/>
            <a:chOff x="571041" y="1086761"/>
            <a:chExt cx="3995469" cy="3320851"/>
          </a:xfrm>
        </p:grpSpPr>
        <p:grpSp>
          <p:nvGrpSpPr>
            <p:cNvPr id="9" name="Gruppo 8"/>
            <p:cNvGrpSpPr/>
            <p:nvPr/>
          </p:nvGrpSpPr>
          <p:grpSpPr>
            <a:xfrm>
              <a:off x="931770" y="1086761"/>
              <a:ext cx="3634740" cy="2922428"/>
              <a:chOff x="1182587" y="3652"/>
              <a:chExt cx="3634740" cy="2922428"/>
            </a:xfrm>
          </p:grpSpPr>
          <p:cxnSp>
            <p:nvCxnSpPr>
              <p:cNvPr id="12" name="Connettore 2 11"/>
              <p:cNvCxnSpPr/>
              <p:nvPr/>
            </p:nvCxnSpPr>
            <p:spPr>
              <a:xfrm>
                <a:off x="1182587" y="2926080"/>
                <a:ext cx="3634740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2"/>
              <p:cNvCxnSpPr/>
              <p:nvPr/>
            </p:nvCxnSpPr>
            <p:spPr>
              <a:xfrm flipH="1" flipV="1">
                <a:off x="1197437" y="3652"/>
                <a:ext cx="2" cy="291480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asellaDiTesto 9"/>
            <p:cNvSpPr txBox="1"/>
            <p:nvPr/>
          </p:nvSpPr>
          <p:spPr>
            <a:xfrm rot="16200000">
              <a:off x="343543" y="2317721"/>
              <a:ext cx="82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Energy</a:t>
              </a:r>
              <a:endParaRPr lang="en-US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/>
                <p:cNvSpPr txBox="1"/>
                <p:nvPr/>
              </p:nvSpPr>
              <p:spPr>
                <a:xfrm>
                  <a:off x="1193523" y="4038280"/>
                  <a:ext cx="30849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Configurations ( time arrow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i="1" dirty="0" smtClean="0"/>
                    <a:t>)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9" name="CasellaDiTes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523" y="4038280"/>
                  <a:ext cx="308494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79" t="-8197" r="-79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po 13"/>
          <p:cNvGrpSpPr/>
          <p:nvPr/>
        </p:nvGrpSpPr>
        <p:grpSpPr>
          <a:xfrm>
            <a:off x="1181304" y="2122041"/>
            <a:ext cx="3059225" cy="1355779"/>
            <a:chOff x="2314902" y="1104122"/>
            <a:chExt cx="5925117" cy="3059284"/>
          </a:xfrm>
        </p:grpSpPr>
        <p:sp>
          <p:nvSpPr>
            <p:cNvPr id="15" name="Figura a mano libera 14"/>
            <p:cNvSpPr/>
            <p:nvPr/>
          </p:nvSpPr>
          <p:spPr>
            <a:xfrm>
              <a:off x="2314902" y="3414211"/>
              <a:ext cx="606293" cy="749195"/>
            </a:xfrm>
            <a:custGeom>
              <a:avLst/>
              <a:gdLst>
                <a:gd name="connsiteX0" fmla="*/ 0 w 560070"/>
                <a:gd name="connsiteY0" fmla="*/ 739140 h 739140"/>
                <a:gd name="connsiteX1" fmla="*/ 72390 w 560070"/>
                <a:gd name="connsiteY1" fmla="*/ 708660 h 739140"/>
                <a:gd name="connsiteX2" fmla="*/ 140970 w 560070"/>
                <a:gd name="connsiteY2" fmla="*/ 624840 h 739140"/>
                <a:gd name="connsiteX3" fmla="*/ 205740 w 560070"/>
                <a:gd name="connsiteY3" fmla="*/ 510540 h 739140"/>
                <a:gd name="connsiteX4" fmla="*/ 255270 w 560070"/>
                <a:gd name="connsiteY4" fmla="*/ 415290 h 739140"/>
                <a:gd name="connsiteX5" fmla="*/ 312420 w 560070"/>
                <a:gd name="connsiteY5" fmla="*/ 297180 h 739140"/>
                <a:gd name="connsiteX6" fmla="*/ 373380 w 560070"/>
                <a:gd name="connsiteY6" fmla="*/ 194310 h 739140"/>
                <a:gd name="connsiteX7" fmla="*/ 438150 w 560070"/>
                <a:gd name="connsiteY7" fmla="*/ 95250 h 739140"/>
                <a:gd name="connsiteX8" fmla="*/ 480060 w 560070"/>
                <a:gd name="connsiteY8" fmla="*/ 49530 h 739140"/>
                <a:gd name="connsiteX9" fmla="*/ 514350 w 560070"/>
                <a:gd name="connsiteY9" fmla="*/ 19050 h 739140"/>
                <a:gd name="connsiteX10" fmla="*/ 541020 w 560070"/>
                <a:gd name="connsiteY10" fmla="*/ 3810 h 739140"/>
                <a:gd name="connsiteX11" fmla="*/ 560070 w 560070"/>
                <a:gd name="connsiteY11" fmla="*/ 0 h 739140"/>
                <a:gd name="connsiteX12" fmla="*/ 560070 w 560070"/>
                <a:gd name="connsiteY12" fmla="*/ 0 h 73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070" h="739140">
                  <a:moveTo>
                    <a:pt x="0" y="739140"/>
                  </a:moveTo>
                  <a:cubicBezTo>
                    <a:pt x="24447" y="733425"/>
                    <a:pt x="48895" y="727710"/>
                    <a:pt x="72390" y="708660"/>
                  </a:cubicBezTo>
                  <a:cubicBezTo>
                    <a:pt x="95885" y="689610"/>
                    <a:pt x="118745" y="657860"/>
                    <a:pt x="140970" y="624840"/>
                  </a:cubicBezTo>
                  <a:cubicBezTo>
                    <a:pt x="163195" y="591820"/>
                    <a:pt x="186690" y="545465"/>
                    <a:pt x="205740" y="510540"/>
                  </a:cubicBezTo>
                  <a:cubicBezTo>
                    <a:pt x="224790" y="475615"/>
                    <a:pt x="237490" y="450850"/>
                    <a:pt x="255270" y="415290"/>
                  </a:cubicBezTo>
                  <a:cubicBezTo>
                    <a:pt x="273050" y="379730"/>
                    <a:pt x="292735" y="334010"/>
                    <a:pt x="312420" y="297180"/>
                  </a:cubicBezTo>
                  <a:cubicBezTo>
                    <a:pt x="332105" y="260350"/>
                    <a:pt x="352425" y="227965"/>
                    <a:pt x="373380" y="194310"/>
                  </a:cubicBezTo>
                  <a:cubicBezTo>
                    <a:pt x="394335" y="160655"/>
                    <a:pt x="420370" y="119380"/>
                    <a:pt x="438150" y="95250"/>
                  </a:cubicBezTo>
                  <a:cubicBezTo>
                    <a:pt x="455930" y="71120"/>
                    <a:pt x="467360" y="62230"/>
                    <a:pt x="480060" y="49530"/>
                  </a:cubicBezTo>
                  <a:cubicBezTo>
                    <a:pt x="492760" y="36830"/>
                    <a:pt x="504190" y="26670"/>
                    <a:pt x="514350" y="19050"/>
                  </a:cubicBezTo>
                  <a:cubicBezTo>
                    <a:pt x="524510" y="11430"/>
                    <a:pt x="533400" y="6985"/>
                    <a:pt x="541020" y="3810"/>
                  </a:cubicBezTo>
                  <a:cubicBezTo>
                    <a:pt x="548640" y="635"/>
                    <a:pt x="560070" y="0"/>
                    <a:pt x="560070" y="0"/>
                  </a:cubicBezTo>
                  <a:lnTo>
                    <a:pt x="560070" y="0"/>
                  </a:lnTo>
                </a:path>
              </a:pathLst>
            </a:custGeom>
            <a:noFill/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5767318" y="2343803"/>
              <a:ext cx="897115" cy="1659487"/>
            </a:xfrm>
            <a:custGeom>
              <a:avLst/>
              <a:gdLst>
                <a:gd name="connsiteX0" fmla="*/ 0 w 876300"/>
                <a:gd name="connsiteY0" fmla="*/ 1567376 h 1567376"/>
                <a:gd name="connsiteX1" fmla="*/ 91440 w 876300"/>
                <a:gd name="connsiteY1" fmla="*/ 1536896 h 1567376"/>
                <a:gd name="connsiteX2" fmla="*/ 182880 w 876300"/>
                <a:gd name="connsiteY2" fmla="*/ 1453076 h 1567376"/>
                <a:gd name="connsiteX3" fmla="*/ 259080 w 876300"/>
                <a:gd name="connsiteY3" fmla="*/ 1342586 h 1567376"/>
                <a:gd name="connsiteX4" fmla="*/ 312420 w 876300"/>
                <a:gd name="connsiteY4" fmla="*/ 1239716 h 1567376"/>
                <a:gd name="connsiteX5" fmla="*/ 392430 w 876300"/>
                <a:gd name="connsiteY5" fmla="*/ 1068266 h 1567376"/>
                <a:gd name="connsiteX6" fmla="*/ 457200 w 876300"/>
                <a:gd name="connsiteY6" fmla="*/ 896816 h 1567376"/>
                <a:gd name="connsiteX7" fmla="*/ 533400 w 876300"/>
                <a:gd name="connsiteY7" fmla="*/ 683456 h 1567376"/>
                <a:gd name="connsiteX8" fmla="*/ 628650 w 876300"/>
                <a:gd name="connsiteY8" fmla="*/ 416756 h 1567376"/>
                <a:gd name="connsiteX9" fmla="*/ 685800 w 876300"/>
                <a:gd name="connsiteY9" fmla="*/ 268166 h 1567376"/>
                <a:gd name="connsiteX10" fmla="*/ 735330 w 876300"/>
                <a:gd name="connsiteY10" fmla="*/ 150056 h 1567376"/>
                <a:gd name="connsiteX11" fmla="*/ 784860 w 876300"/>
                <a:gd name="connsiteY11" fmla="*/ 62426 h 1567376"/>
                <a:gd name="connsiteX12" fmla="*/ 819150 w 876300"/>
                <a:gd name="connsiteY12" fmla="*/ 16706 h 1567376"/>
                <a:gd name="connsiteX13" fmla="*/ 853440 w 876300"/>
                <a:gd name="connsiteY13" fmla="*/ 1466 h 1567376"/>
                <a:gd name="connsiteX14" fmla="*/ 876300 w 876300"/>
                <a:gd name="connsiteY14" fmla="*/ 1466 h 15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6300" h="1567376">
                  <a:moveTo>
                    <a:pt x="0" y="1567376"/>
                  </a:moveTo>
                  <a:cubicBezTo>
                    <a:pt x="30480" y="1561661"/>
                    <a:pt x="60960" y="1555946"/>
                    <a:pt x="91440" y="1536896"/>
                  </a:cubicBezTo>
                  <a:cubicBezTo>
                    <a:pt x="121920" y="1517846"/>
                    <a:pt x="154940" y="1485461"/>
                    <a:pt x="182880" y="1453076"/>
                  </a:cubicBezTo>
                  <a:cubicBezTo>
                    <a:pt x="210820" y="1420691"/>
                    <a:pt x="237490" y="1378146"/>
                    <a:pt x="259080" y="1342586"/>
                  </a:cubicBezTo>
                  <a:cubicBezTo>
                    <a:pt x="280670" y="1307026"/>
                    <a:pt x="290195" y="1285436"/>
                    <a:pt x="312420" y="1239716"/>
                  </a:cubicBezTo>
                  <a:cubicBezTo>
                    <a:pt x="334645" y="1193996"/>
                    <a:pt x="368300" y="1125416"/>
                    <a:pt x="392430" y="1068266"/>
                  </a:cubicBezTo>
                  <a:cubicBezTo>
                    <a:pt x="416560" y="1011116"/>
                    <a:pt x="433705" y="960951"/>
                    <a:pt x="457200" y="896816"/>
                  </a:cubicBezTo>
                  <a:cubicBezTo>
                    <a:pt x="480695" y="832681"/>
                    <a:pt x="533400" y="683456"/>
                    <a:pt x="533400" y="683456"/>
                  </a:cubicBezTo>
                  <a:cubicBezTo>
                    <a:pt x="561975" y="603446"/>
                    <a:pt x="603250" y="485971"/>
                    <a:pt x="628650" y="416756"/>
                  </a:cubicBezTo>
                  <a:cubicBezTo>
                    <a:pt x="654050" y="347541"/>
                    <a:pt x="668020" y="312616"/>
                    <a:pt x="685800" y="268166"/>
                  </a:cubicBezTo>
                  <a:cubicBezTo>
                    <a:pt x="703580" y="223716"/>
                    <a:pt x="718820" y="184346"/>
                    <a:pt x="735330" y="150056"/>
                  </a:cubicBezTo>
                  <a:cubicBezTo>
                    <a:pt x="751840" y="115766"/>
                    <a:pt x="770890" y="84651"/>
                    <a:pt x="784860" y="62426"/>
                  </a:cubicBezTo>
                  <a:cubicBezTo>
                    <a:pt x="798830" y="40201"/>
                    <a:pt x="807720" y="26866"/>
                    <a:pt x="819150" y="16706"/>
                  </a:cubicBezTo>
                  <a:cubicBezTo>
                    <a:pt x="830580" y="6546"/>
                    <a:pt x="843915" y="4006"/>
                    <a:pt x="853440" y="1466"/>
                  </a:cubicBezTo>
                  <a:cubicBezTo>
                    <a:pt x="862965" y="-1074"/>
                    <a:pt x="869632" y="196"/>
                    <a:pt x="876300" y="1466"/>
                  </a:cubicBezTo>
                </a:path>
              </a:pathLst>
            </a:custGeom>
            <a:noFill/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igura a mano libera 16"/>
            <p:cNvSpPr/>
            <p:nvPr/>
          </p:nvSpPr>
          <p:spPr>
            <a:xfrm>
              <a:off x="3289612" y="1104122"/>
              <a:ext cx="1220635" cy="2809953"/>
            </a:xfrm>
            <a:custGeom>
              <a:avLst/>
              <a:gdLst>
                <a:gd name="connsiteX0" fmla="*/ 0 w 1211580"/>
                <a:gd name="connsiteY0" fmla="*/ 2866220 h 2866220"/>
                <a:gd name="connsiteX1" fmla="*/ 83820 w 1211580"/>
                <a:gd name="connsiteY1" fmla="*/ 2839550 h 2866220"/>
                <a:gd name="connsiteX2" fmla="*/ 156210 w 1211580"/>
                <a:gd name="connsiteY2" fmla="*/ 2755730 h 2866220"/>
                <a:gd name="connsiteX3" fmla="*/ 228600 w 1211580"/>
                <a:gd name="connsiteY3" fmla="*/ 2637620 h 2866220"/>
                <a:gd name="connsiteX4" fmla="*/ 285750 w 1211580"/>
                <a:gd name="connsiteY4" fmla="*/ 2511890 h 2866220"/>
                <a:gd name="connsiteX5" fmla="*/ 361950 w 1211580"/>
                <a:gd name="connsiteY5" fmla="*/ 2332820 h 2866220"/>
                <a:gd name="connsiteX6" fmla="*/ 441960 w 1211580"/>
                <a:gd name="connsiteY6" fmla="*/ 2115650 h 2866220"/>
                <a:gd name="connsiteX7" fmla="*/ 502920 w 1211580"/>
                <a:gd name="connsiteY7" fmla="*/ 1925150 h 2866220"/>
                <a:gd name="connsiteX8" fmla="*/ 582930 w 1211580"/>
                <a:gd name="connsiteY8" fmla="*/ 1692740 h 2866220"/>
                <a:gd name="connsiteX9" fmla="*/ 685800 w 1211580"/>
                <a:gd name="connsiteY9" fmla="*/ 1357460 h 2866220"/>
                <a:gd name="connsiteX10" fmla="*/ 781050 w 1211580"/>
                <a:gd name="connsiteY10" fmla="*/ 1041230 h 2866220"/>
                <a:gd name="connsiteX11" fmla="*/ 853440 w 1211580"/>
                <a:gd name="connsiteY11" fmla="*/ 797390 h 2866220"/>
                <a:gd name="connsiteX12" fmla="*/ 918210 w 1211580"/>
                <a:gd name="connsiteY12" fmla="*/ 561170 h 2866220"/>
                <a:gd name="connsiteX13" fmla="*/ 990600 w 1211580"/>
                <a:gd name="connsiteY13" fmla="*/ 332570 h 2866220"/>
                <a:gd name="connsiteX14" fmla="*/ 1040130 w 1211580"/>
                <a:gd name="connsiteY14" fmla="*/ 195410 h 2866220"/>
                <a:gd name="connsiteX15" fmla="*/ 1085850 w 1211580"/>
                <a:gd name="connsiteY15" fmla="*/ 103970 h 2866220"/>
                <a:gd name="connsiteX16" fmla="*/ 1112520 w 1211580"/>
                <a:gd name="connsiteY16" fmla="*/ 62060 h 2866220"/>
                <a:gd name="connsiteX17" fmla="*/ 1158240 w 1211580"/>
                <a:gd name="connsiteY17" fmla="*/ 12530 h 2866220"/>
                <a:gd name="connsiteX18" fmla="*/ 1188720 w 1211580"/>
                <a:gd name="connsiteY18" fmla="*/ 1100 h 2866220"/>
                <a:gd name="connsiteX19" fmla="*/ 1211580 w 1211580"/>
                <a:gd name="connsiteY19" fmla="*/ 1100 h 286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1580" h="2866220">
                  <a:moveTo>
                    <a:pt x="0" y="2866220"/>
                  </a:moveTo>
                  <a:cubicBezTo>
                    <a:pt x="28892" y="2862092"/>
                    <a:pt x="57785" y="2857965"/>
                    <a:pt x="83820" y="2839550"/>
                  </a:cubicBezTo>
                  <a:cubicBezTo>
                    <a:pt x="109855" y="2821135"/>
                    <a:pt x="132080" y="2789385"/>
                    <a:pt x="156210" y="2755730"/>
                  </a:cubicBezTo>
                  <a:cubicBezTo>
                    <a:pt x="180340" y="2722075"/>
                    <a:pt x="207010" y="2678260"/>
                    <a:pt x="228600" y="2637620"/>
                  </a:cubicBezTo>
                  <a:cubicBezTo>
                    <a:pt x="250190" y="2596980"/>
                    <a:pt x="263525" y="2562690"/>
                    <a:pt x="285750" y="2511890"/>
                  </a:cubicBezTo>
                  <a:cubicBezTo>
                    <a:pt x="307975" y="2461090"/>
                    <a:pt x="335915" y="2398860"/>
                    <a:pt x="361950" y="2332820"/>
                  </a:cubicBezTo>
                  <a:cubicBezTo>
                    <a:pt x="387985" y="2266780"/>
                    <a:pt x="418465" y="2183595"/>
                    <a:pt x="441960" y="2115650"/>
                  </a:cubicBezTo>
                  <a:cubicBezTo>
                    <a:pt x="465455" y="2047705"/>
                    <a:pt x="479425" y="1995635"/>
                    <a:pt x="502920" y="1925150"/>
                  </a:cubicBezTo>
                  <a:cubicBezTo>
                    <a:pt x="526415" y="1854665"/>
                    <a:pt x="552450" y="1787355"/>
                    <a:pt x="582930" y="1692740"/>
                  </a:cubicBezTo>
                  <a:cubicBezTo>
                    <a:pt x="613410" y="1598125"/>
                    <a:pt x="652780" y="1466045"/>
                    <a:pt x="685800" y="1357460"/>
                  </a:cubicBezTo>
                  <a:cubicBezTo>
                    <a:pt x="718820" y="1248875"/>
                    <a:pt x="753110" y="1134575"/>
                    <a:pt x="781050" y="1041230"/>
                  </a:cubicBezTo>
                  <a:cubicBezTo>
                    <a:pt x="808990" y="947885"/>
                    <a:pt x="830580" y="877400"/>
                    <a:pt x="853440" y="797390"/>
                  </a:cubicBezTo>
                  <a:cubicBezTo>
                    <a:pt x="876300" y="717380"/>
                    <a:pt x="895350" y="638640"/>
                    <a:pt x="918210" y="561170"/>
                  </a:cubicBezTo>
                  <a:cubicBezTo>
                    <a:pt x="941070" y="483700"/>
                    <a:pt x="970280" y="393530"/>
                    <a:pt x="990600" y="332570"/>
                  </a:cubicBezTo>
                  <a:cubicBezTo>
                    <a:pt x="1010920" y="271610"/>
                    <a:pt x="1024255" y="233510"/>
                    <a:pt x="1040130" y="195410"/>
                  </a:cubicBezTo>
                  <a:cubicBezTo>
                    <a:pt x="1056005" y="157310"/>
                    <a:pt x="1073785" y="126195"/>
                    <a:pt x="1085850" y="103970"/>
                  </a:cubicBezTo>
                  <a:cubicBezTo>
                    <a:pt x="1097915" y="81745"/>
                    <a:pt x="1100455" y="77300"/>
                    <a:pt x="1112520" y="62060"/>
                  </a:cubicBezTo>
                  <a:cubicBezTo>
                    <a:pt x="1124585" y="46820"/>
                    <a:pt x="1145540" y="22690"/>
                    <a:pt x="1158240" y="12530"/>
                  </a:cubicBezTo>
                  <a:cubicBezTo>
                    <a:pt x="1170940" y="2370"/>
                    <a:pt x="1179830" y="3005"/>
                    <a:pt x="1188720" y="1100"/>
                  </a:cubicBezTo>
                  <a:cubicBezTo>
                    <a:pt x="1197610" y="-805"/>
                    <a:pt x="1204595" y="147"/>
                    <a:pt x="1211580" y="1100"/>
                  </a:cubicBezTo>
                </a:path>
              </a:pathLst>
            </a:custGeom>
            <a:noFill/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7403665" y="2869952"/>
              <a:ext cx="836354" cy="777058"/>
            </a:xfrm>
            <a:custGeom>
              <a:avLst/>
              <a:gdLst>
                <a:gd name="connsiteX0" fmla="*/ 0 w 828040"/>
                <a:gd name="connsiteY0" fmla="*/ 694360 h 694360"/>
                <a:gd name="connsiteX1" fmla="*/ 116840 w 828040"/>
                <a:gd name="connsiteY1" fmla="*/ 686740 h 694360"/>
                <a:gd name="connsiteX2" fmla="*/ 226060 w 828040"/>
                <a:gd name="connsiteY2" fmla="*/ 656260 h 694360"/>
                <a:gd name="connsiteX3" fmla="*/ 322580 w 828040"/>
                <a:gd name="connsiteY3" fmla="*/ 597840 h 694360"/>
                <a:gd name="connsiteX4" fmla="*/ 388620 w 828040"/>
                <a:gd name="connsiteY4" fmla="*/ 539420 h 694360"/>
                <a:gd name="connsiteX5" fmla="*/ 449580 w 828040"/>
                <a:gd name="connsiteY5" fmla="*/ 478460 h 694360"/>
                <a:gd name="connsiteX6" fmla="*/ 497840 w 828040"/>
                <a:gd name="connsiteY6" fmla="*/ 407340 h 694360"/>
                <a:gd name="connsiteX7" fmla="*/ 548640 w 828040"/>
                <a:gd name="connsiteY7" fmla="*/ 323520 h 694360"/>
                <a:gd name="connsiteX8" fmla="*/ 599440 w 828040"/>
                <a:gd name="connsiteY8" fmla="*/ 229540 h 694360"/>
                <a:gd name="connsiteX9" fmla="*/ 645160 w 828040"/>
                <a:gd name="connsiteY9" fmla="*/ 145720 h 694360"/>
                <a:gd name="connsiteX10" fmla="*/ 693420 w 828040"/>
                <a:gd name="connsiteY10" fmla="*/ 72060 h 694360"/>
                <a:gd name="connsiteX11" fmla="*/ 726440 w 828040"/>
                <a:gd name="connsiteY11" fmla="*/ 36500 h 694360"/>
                <a:gd name="connsiteX12" fmla="*/ 751840 w 828040"/>
                <a:gd name="connsiteY12" fmla="*/ 13640 h 694360"/>
                <a:gd name="connsiteX13" fmla="*/ 779780 w 828040"/>
                <a:gd name="connsiteY13" fmla="*/ 940 h 694360"/>
                <a:gd name="connsiteX14" fmla="*/ 807720 w 828040"/>
                <a:gd name="connsiteY14" fmla="*/ 940 h 694360"/>
                <a:gd name="connsiteX15" fmla="*/ 828040 w 828040"/>
                <a:gd name="connsiteY15" fmla="*/ 940 h 6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8040" h="694360">
                  <a:moveTo>
                    <a:pt x="0" y="694360"/>
                  </a:moveTo>
                  <a:cubicBezTo>
                    <a:pt x="39581" y="693725"/>
                    <a:pt x="79163" y="693090"/>
                    <a:pt x="116840" y="686740"/>
                  </a:cubicBezTo>
                  <a:cubicBezTo>
                    <a:pt x="154517" y="680390"/>
                    <a:pt x="191770" y="671077"/>
                    <a:pt x="226060" y="656260"/>
                  </a:cubicBezTo>
                  <a:cubicBezTo>
                    <a:pt x="260350" y="641443"/>
                    <a:pt x="295487" y="617313"/>
                    <a:pt x="322580" y="597840"/>
                  </a:cubicBezTo>
                  <a:cubicBezTo>
                    <a:pt x="349673" y="578367"/>
                    <a:pt x="367453" y="559317"/>
                    <a:pt x="388620" y="539420"/>
                  </a:cubicBezTo>
                  <a:cubicBezTo>
                    <a:pt x="409787" y="519523"/>
                    <a:pt x="431377" y="500473"/>
                    <a:pt x="449580" y="478460"/>
                  </a:cubicBezTo>
                  <a:cubicBezTo>
                    <a:pt x="467783" y="456447"/>
                    <a:pt x="481330" y="433163"/>
                    <a:pt x="497840" y="407340"/>
                  </a:cubicBezTo>
                  <a:cubicBezTo>
                    <a:pt x="514350" y="381517"/>
                    <a:pt x="531707" y="353153"/>
                    <a:pt x="548640" y="323520"/>
                  </a:cubicBezTo>
                  <a:cubicBezTo>
                    <a:pt x="565573" y="293887"/>
                    <a:pt x="599440" y="229540"/>
                    <a:pt x="599440" y="229540"/>
                  </a:cubicBezTo>
                  <a:cubicBezTo>
                    <a:pt x="615527" y="199907"/>
                    <a:pt x="629497" y="171967"/>
                    <a:pt x="645160" y="145720"/>
                  </a:cubicBezTo>
                  <a:cubicBezTo>
                    <a:pt x="660823" y="119473"/>
                    <a:pt x="679873" y="90263"/>
                    <a:pt x="693420" y="72060"/>
                  </a:cubicBezTo>
                  <a:cubicBezTo>
                    <a:pt x="706967" y="53857"/>
                    <a:pt x="716703" y="46237"/>
                    <a:pt x="726440" y="36500"/>
                  </a:cubicBezTo>
                  <a:cubicBezTo>
                    <a:pt x="736177" y="26763"/>
                    <a:pt x="742950" y="19567"/>
                    <a:pt x="751840" y="13640"/>
                  </a:cubicBezTo>
                  <a:cubicBezTo>
                    <a:pt x="760730" y="7713"/>
                    <a:pt x="770467" y="3057"/>
                    <a:pt x="779780" y="940"/>
                  </a:cubicBezTo>
                  <a:cubicBezTo>
                    <a:pt x="789093" y="-1177"/>
                    <a:pt x="807720" y="940"/>
                    <a:pt x="807720" y="940"/>
                  </a:cubicBezTo>
                  <a:lnTo>
                    <a:pt x="828040" y="940"/>
                  </a:lnTo>
                </a:path>
              </a:pathLst>
            </a:custGeom>
            <a:noFill/>
            <a:ln w="50800">
              <a:solidFill>
                <a:srgbClr val="00B0F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4426469" y="1827986"/>
                <a:ext cx="2830296" cy="976486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b="1" i="1" dirty="0" smtClean="0"/>
                  <a:t>Random</a:t>
                </a:r>
                <a:r>
                  <a:rPr lang="en-US" sz="1400" i="1" dirty="0" smtClean="0"/>
                  <a:t> probing metastable states</a:t>
                </a:r>
                <a:endParaRPr lang="en-US" sz="1400" b="0" i="1" dirty="0" smtClean="0"/>
              </a:p>
              <a:p>
                <a:pPr algn="ctr"/>
                <a:r>
                  <a:rPr lang="en-US" sz="800" b="0" i="1" dirty="0" smtClean="0"/>
                  <a:t> </a:t>
                </a:r>
                <a:endParaRPr lang="en-US" sz="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469" y="1827986"/>
                <a:ext cx="2830296" cy="976486"/>
              </a:xfrm>
              <a:prstGeom prst="rect">
                <a:avLst/>
              </a:prstGeom>
              <a:blipFill>
                <a:blip r:embed="rId6"/>
                <a:stretch>
                  <a:fillRect l="-647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o 19"/>
          <p:cNvGrpSpPr/>
          <p:nvPr/>
        </p:nvGrpSpPr>
        <p:grpSpPr>
          <a:xfrm>
            <a:off x="1116968" y="1411968"/>
            <a:ext cx="3919858" cy="2376057"/>
            <a:chOff x="4393984" y="719527"/>
            <a:chExt cx="5478399" cy="1917488"/>
          </a:xfrm>
        </p:grpSpPr>
        <p:sp>
          <p:nvSpPr>
            <p:cNvPr id="21" name="Arco 20"/>
            <p:cNvSpPr/>
            <p:nvPr/>
          </p:nvSpPr>
          <p:spPr>
            <a:xfrm rot="10190833">
              <a:off x="4393984" y="719527"/>
              <a:ext cx="5478399" cy="1917488"/>
            </a:xfrm>
            <a:prstGeom prst="arc">
              <a:avLst>
                <a:gd name="adj1" fmla="val 11925534"/>
                <a:gd name="adj2" fmla="val 20751669"/>
              </a:avLst>
            </a:prstGeom>
            <a:ln w="15875">
              <a:solidFill>
                <a:srgbClr val="C2B88C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o 21"/>
            <p:cNvSpPr/>
            <p:nvPr/>
          </p:nvSpPr>
          <p:spPr>
            <a:xfrm rot="10800000">
              <a:off x="7269422" y="1690269"/>
              <a:ext cx="1714049" cy="770762"/>
            </a:xfrm>
            <a:prstGeom prst="arc">
              <a:avLst>
                <a:gd name="adj1" fmla="val 13587766"/>
                <a:gd name="adj2" fmla="val 20883204"/>
              </a:avLst>
            </a:prstGeom>
            <a:ln w="15875">
              <a:solidFill>
                <a:srgbClr val="C2B88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o 22"/>
            <p:cNvSpPr/>
            <p:nvPr/>
          </p:nvSpPr>
          <p:spPr>
            <a:xfrm rot="10452143">
              <a:off x="5487020" y="1019238"/>
              <a:ext cx="3756532" cy="1589037"/>
            </a:xfrm>
            <a:prstGeom prst="arc">
              <a:avLst>
                <a:gd name="adj1" fmla="val 15227324"/>
                <a:gd name="adj2" fmla="val 21079604"/>
              </a:avLst>
            </a:prstGeom>
            <a:ln w="15875">
              <a:solidFill>
                <a:srgbClr val="C2B88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o 23"/>
            <p:cNvSpPr/>
            <p:nvPr/>
          </p:nvSpPr>
          <p:spPr>
            <a:xfrm rot="8807465">
              <a:off x="8377147" y="1720123"/>
              <a:ext cx="1161834" cy="490793"/>
            </a:xfrm>
            <a:prstGeom prst="arc">
              <a:avLst>
                <a:gd name="adj1" fmla="val 15563184"/>
                <a:gd name="adj2" fmla="val 21046928"/>
              </a:avLst>
            </a:prstGeom>
            <a:ln w="15875">
              <a:solidFill>
                <a:srgbClr val="C2B88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1392057" y="2148715"/>
            <a:ext cx="769782" cy="1159887"/>
            <a:chOff x="4831458" y="1702067"/>
            <a:chExt cx="769782" cy="1159887"/>
          </a:xfrm>
        </p:grpSpPr>
        <p:cxnSp>
          <p:nvCxnSpPr>
            <p:cNvPr id="26" name="Connettore 2 25"/>
            <p:cNvCxnSpPr/>
            <p:nvPr/>
          </p:nvCxnSpPr>
          <p:spPr>
            <a:xfrm flipV="1">
              <a:off x="5125917" y="1702067"/>
              <a:ext cx="0" cy="1159887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o 26"/>
            <p:cNvGrpSpPr/>
            <p:nvPr/>
          </p:nvGrpSpPr>
          <p:grpSpPr>
            <a:xfrm>
              <a:off x="4831458" y="1702067"/>
              <a:ext cx="769782" cy="686817"/>
              <a:chOff x="4831458" y="1702067"/>
              <a:chExt cx="769782" cy="6868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asellaDiTesto 27"/>
                  <p:cNvSpPr txBox="1"/>
                  <p:nvPr/>
                </p:nvSpPr>
                <p:spPr>
                  <a:xfrm>
                    <a:off x="4831458" y="2019552"/>
                    <a:ext cx="3556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CasellaDiTesto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1458" y="2019552"/>
                    <a:ext cx="35561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Connettore diritto 28"/>
              <p:cNvCxnSpPr/>
              <p:nvPr/>
            </p:nvCxnSpPr>
            <p:spPr>
              <a:xfrm>
                <a:off x="5009263" y="1702067"/>
                <a:ext cx="591977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uppo 29"/>
          <p:cNvGrpSpPr/>
          <p:nvPr/>
        </p:nvGrpSpPr>
        <p:grpSpPr>
          <a:xfrm>
            <a:off x="1357145" y="1107556"/>
            <a:ext cx="663515" cy="1007862"/>
            <a:chOff x="5034519" y="727847"/>
            <a:chExt cx="663515" cy="1007862"/>
          </a:xfrm>
        </p:grpSpPr>
        <p:cxnSp>
          <p:nvCxnSpPr>
            <p:cNvPr id="31" name="Connettore 2 30"/>
            <p:cNvCxnSpPr/>
            <p:nvPr/>
          </p:nvCxnSpPr>
          <p:spPr>
            <a:xfrm flipV="1">
              <a:off x="5364374" y="727847"/>
              <a:ext cx="0" cy="1007862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tangolo 31"/>
                <p:cNvSpPr/>
                <p:nvPr/>
              </p:nvSpPr>
              <p:spPr>
                <a:xfrm>
                  <a:off x="5034519" y="1068217"/>
                  <a:ext cx="663515" cy="393826"/>
                </a:xfrm>
                <a:prstGeom prst="rect">
                  <a:avLst/>
                </a:prstGeom>
                <a:solidFill>
                  <a:srgbClr val="66FF99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ttangolo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519" y="1068217"/>
                  <a:ext cx="663515" cy="393826"/>
                </a:xfrm>
                <a:prstGeom prst="rect">
                  <a:avLst/>
                </a:prstGeom>
                <a:blipFill>
                  <a:blip r:embed="rId11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7924646" y="3442192"/>
                <a:ext cx="3179717" cy="41639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646" y="3442192"/>
                <a:ext cx="3179717" cy="416396"/>
              </a:xfrm>
              <a:prstGeom prst="rect">
                <a:avLst/>
              </a:prstGeom>
              <a:blipFill>
                <a:blip r:embed="rId1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o 39"/>
          <p:cNvSpPr/>
          <p:nvPr/>
        </p:nvSpPr>
        <p:spPr>
          <a:xfrm rot="11908939">
            <a:off x="6402552" y="1653079"/>
            <a:ext cx="4537946" cy="2596341"/>
          </a:xfrm>
          <a:prstGeom prst="arc">
            <a:avLst>
              <a:gd name="adj1" fmla="val 11261557"/>
              <a:gd name="adj2" fmla="val 20912587"/>
            </a:avLst>
          </a:prstGeom>
          <a:ln w="1587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uppo 51"/>
          <p:cNvGrpSpPr/>
          <p:nvPr/>
        </p:nvGrpSpPr>
        <p:grpSpPr>
          <a:xfrm>
            <a:off x="8794910" y="2480419"/>
            <a:ext cx="1272104" cy="633045"/>
            <a:chOff x="8657866" y="2604733"/>
            <a:chExt cx="1272104" cy="633045"/>
          </a:xfrm>
        </p:grpSpPr>
        <p:sp>
          <p:nvSpPr>
            <p:cNvPr id="43" name="Freccia in giù 42"/>
            <p:cNvSpPr/>
            <p:nvPr/>
          </p:nvSpPr>
          <p:spPr>
            <a:xfrm>
              <a:off x="8657866" y="2609151"/>
              <a:ext cx="1272104" cy="628627"/>
            </a:xfrm>
            <a:prstGeom prst="downArrow">
              <a:avLst/>
            </a:prstGeom>
            <a:solidFill>
              <a:srgbClr val="FFFFB9"/>
            </a:solidFill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tangolo 45"/>
                <p:cNvSpPr/>
                <p:nvPr/>
              </p:nvSpPr>
              <p:spPr>
                <a:xfrm rot="10800000" flipH="1" flipV="1">
                  <a:off x="9018268" y="2604733"/>
                  <a:ext cx="53001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Rettangolo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9018268" y="2604733"/>
                  <a:ext cx="530018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CasellaDiTesto 46"/>
          <p:cNvSpPr txBox="1"/>
          <p:nvPr/>
        </p:nvSpPr>
        <p:spPr>
          <a:xfrm>
            <a:off x="7986083" y="1378536"/>
            <a:ext cx="28551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smtClean="0"/>
              <a:t>Without a sufficient </a:t>
            </a:r>
            <a:r>
              <a:rPr lang="en-US" sz="1700" b="1" dirty="0" smtClean="0"/>
              <a:t>energy gain </a:t>
            </a:r>
            <a:r>
              <a:rPr lang="en-US" sz="1700" dirty="0" smtClean="0"/>
              <a:t>the variety of metastable states cannot be explored</a:t>
            </a:r>
            <a:endParaRPr lang="en-US" sz="1700" dirty="0"/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919C4710-08E5-4D74-9B04-8507C2AE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02092" cy="868589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  <a:tabLst>
                <a:tab pos="5240338" algn="l"/>
              </a:tabLst>
            </a:pPr>
            <a:r>
              <a:rPr lang="en-GB" sz="2800" b="1" dirty="0" smtClean="0">
                <a:solidFill>
                  <a:srgbClr val="01189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The mean-field specific pseudo-Potential for a Viscous Liquid</a:t>
            </a:r>
            <a:r>
              <a:rPr lang="en-GB" sz="2800" b="1" dirty="0" smtClean="0">
                <a:solidFill>
                  <a:srgbClr val="01189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GB" sz="2800" b="1" dirty="0" smtClean="0">
                <a:solidFill>
                  <a:srgbClr val="01189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200" dirty="0">
                <a:latin typeface="+mn-lt"/>
              </a:rPr>
              <a:t>(from a general minimization of the overall free energy</a:t>
            </a:r>
            <a:r>
              <a:rPr lang="en-US" sz="2200" dirty="0" smtClean="0">
                <a:latin typeface="+mn-lt"/>
              </a:rPr>
              <a:t>)</a:t>
            </a:r>
            <a:endParaRPr lang="en-GB" sz="2200" b="1" dirty="0">
              <a:solidFill>
                <a:srgbClr val="011893"/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8478329" y="3444239"/>
                <a:ext cx="952633" cy="416396"/>
              </a:xfrm>
              <a:prstGeom prst="rect">
                <a:avLst/>
              </a:prstGeom>
              <a:solidFill>
                <a:srgbClr val="66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329" y="3444239"/>
                <a:ext cx="952633" cy="416396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tangolo 40"/>
          <p:cNvSpPr/>
          <p:nvPr/>
        </p:nvSpPr>
        <p:spPr>
          <a:xfrm>
            <a:off x="8545830" y="3303574"/>
            <a:ext cx="1735612" cy="707654"/>
          </a:xfrm>
          <a:prstGeom prst="rect">
            <a:avLst/>
          </a:prstGeom>
          <a:noFill/>
          <a:ln w="22225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uppo 49"/>
          <p:cNvGrpSpPr/>
          <p:nvPr/>
        </p:nvGrpSpPr>
        <p:grpSpPr>
          <a:xfrm>
            <a:off x="8568075" y="3455875"/>
            <a:ext cx="5240259" cy="5167938"/>
            <a:chOff x="8568075" y="3455875"/>
            <a:chExt cx="5240259" cy="5167938"/>
          </a:xfrm>
        </p:grpSpPr>
        <p:grpSp>
          <p:nvGrpSpPr>
            <p:cNvPr id="49" name="Gruppo 48"/>
            <p:cNvGrpSpPr/>
            <p:nvPr/>
          </p:nvGrpSpPr>
          <p:grpSpPr>
            <a:xfrm>
              <a:off x="8568075" y="4051035"/>
              <a:ext cx="5240259" cy="4572778"/>
              <a:chOff x="8636315" y="4051035"/>
              <a:chExt cx="5240259" cy="4572778"/>
            </a:xfrm>
          </p:grpSpPr>
          <p:sp>
            <p:nvSpPr>
              <p:cNvPr id="48" name="Callout con freccia in su 47"/>
              <p:cNvSpPr/>
              <p:nvPr/>
            </p:nvSpPr>
            <p:spPr>
              <a:xfrm>
                <a:off x="8655014" y="4051035"/>
                <a:ext cx="2757414" cy="2670439"/>
              </a:xfrm>
              <a:prstGeom prst="upArrowCallout">
                <a:avLst>
                  <a:gd name="adj1" fmla="val 13011"/>
                  <a:gd name="adj2" fmla="val 19711"/>
                  <a:gd name="adj3" fmla="val 13720"/>
                  <a:gd name="adj4" fmla="val 77868"/>
                </a:avLst>
              </a:prstGeom>
              <a:solidFill>
                <a:srgbClr val="D2E6C4"/>
              </a:solidFill>
              <a:ln w="28575">
                <a:solidFill>
                  <a:srgbClr val="A0CB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uppo 66"/>
              <p:cNvGrpSpPr/>
              <p:nvPr/>
            </p:nvGrpSpPr>
            <p:grpSpPr>
              <a:xfrm>
                <a:off x="8636315" y="4832634"/>
                <a:ext cx="5240259" cy="3791179"/>
                <a:chOff x="8473474" y="812623"/>
                <a:chExt cx="5240259" cy="3791179"/>
              </a:xfrm>
            </p:grpSpPr>
            <p:sp>
              <p:nvSpPr>
                <p:cNvPr id="68" name="Arco 67"/>
                <p:cNvSpPr/>
                <p:nvPr/>
              </p:nvSpPr>
              <p:spPr>
                <a:xfrm flipH="1">
                  <a:off x="8714753" y="1155858"/>
                  <a:ext cx="4998980" cy="3447944"/>
                </a:xfrm>
                <a:prstGeom prst="arc">
                  <a:avLst>
                    <a:gd name="adj1" fmla="val 17268484"/>
                    <a:gd name="adj2" fmla="val 20432200"/>
                  </a:avLst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" name="Connettore 2 68"/>
                <p:cNvCxnSpPr/>
                <p:nvPr/>
              </p:nvCxnSpPr>
              <p:spPr>
                <a:xfrm flipV="1">
                  <a:off x="8778167" y="812623"/>
                  <a:ext cx="0" cy="153415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ttore 2 69"/>
                <p:cNvCxnSpPr/>
                <p:nvPr/>
              </p:nvCxnSpPr>
              <p:spPr>
                <a:xfrm>
                  <a:off x="8769547" y="2346776"/>
                  <a:ext cx="217422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CasellaDiTesto 70"/>
                <p:cNvSpPr txBox="1"/>
                <p:nvPr/>
              </p:nvSpPr>
              <p:spPr>
                <a:xfrm rot="16200000">
                  <a:off x="8321049" y="1515412"/>
                  <a:ext cx="510514" cy="20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Entropy</a:t>
                  </a:r>
                  <a:endParaRPr lang="en-US" sz="1400" i="1" dirty="0"/>
                </a:p>
              </p:txBody>
            </p:sp>
            <p:sp>
              <p:nvSpPr>
                <p:cNvPr id="72" name="CasellaDiTesto 71"/>
                <p:cNvSpPr txBox="1"/>
                <p:nvPr/>
              </p:nvSpPr>
              <p:spPr>
                <a:xfrm>
                  <a:off x="9655529" y="2346776"/>
                  <a:ext cx="456615" cy="2100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Energy</a:t>
                  </a:r>
                  <a:endParaRPr lang="en-US" sz="1400" i="1" dirty="0"/>
                </a:p>
              </p:txBody>
            </p:sp>
            <p:cxnSp>
              <p:nvCxnSpPr>
                <p:cNvPr id="92" name="Connettore 2 91"/>
                <p:cNvCxnSpPr/>
                <p:nvPr/>
              </p:nvCxnSpPr>
              <p:spPr>
                <a:xfrm>
                  <a:off x="10506890" y="1231100"/>
                  <a:ext cx="4750" cy="60240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ttore 2 92"/>
                <p:cNvCxnSpPr/>
                <p:nvPr/>
              </p:nvCxnSpPr>
              <p:spPr>
                <a:xfrm flipV="1">
                  <a:off x="9208871" y="1853433"/>
                  <a:ext cx="1287512" cy="231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CasellaDiTesto 93"/>
                    <p:cNvSpPr txBox="1"/>
                    <p:nvPr/>
                  </p:nvSpPr>
                  <p:spPr>
                    <a:xfrm>
                      <a:off x="10479446" y="1362986"/>
                      <a:ext cx="75475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𝑁𝑠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94" name="CasellaDiTesto 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79446" y="1362986"/>
                      <a:ext cx="754758" cy="338554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CasellaDiTesto 94"/>
                    <p:cNvSpPr txBox="1"/>
                    <p:nvPr/>
                  </p:nvSpPr>
                  <p:spPr>
                    <a:xfrm>
                      <a:off x="9453447" y="1840679"/>
                      <a:ext cx="954044" cy="3583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𝑓𝑎𝑠𝑡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95" name="CasellaDiTesto 9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53447" y="1840679"/>
                      <a:ext cx="954044" cy="358303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b="-678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sellaDiTesto 43"/>
                <p:cNvSpPr txBox="1"/>
                <p:nvPr/>
              </p:nvSpPr>
              <p:spPr>
                <a:xfrm>
                  <a:off x="9642192" y="3455875"/>
                  <a:ext cx="639249" cy="40075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𝜁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CasellaDiTes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192" y="3455875"/>
                  <a:ext cx="639249" cy="400751"/>
                </a:xfrm>
                <a:prstGeom prst="rect">
                  <a:avLst/>
                </a:prstGeom>
                <a:blipFill>
                  <a:blip r:embed="rId17"/>
                  <a:stretch>
                    <a:fillRect r="-2857"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uppo 53"/>
          <p:cNvGrpSpPr/>
          <p:nvPr/>
        </p:nvGrpSpPr>
        <p:grpSpPr>
          <a:xfrm>
            <a:off x="10532077" y="25025"/>
            <a:ext cx="1659923" cy="1057527"/>
            <a:chOff x="-322100" y="24495"/>
            <a:chExt cx="1659923" cy="1057527"/>
          </a:xfrm>
        </p:grpSpPr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6CB92106-8E38-1BF3-D033-6521422EBA96}"/>
                </a:ext>
              </a:extLst>
            </p:cNvPr>
            <p:cNvSpPr txBox="1"/>
            <p:nvPr/>
          </p:nvSpPr>
          <p:spPr>
            <a:xfrm>
              <a:off x="-322100" y="558802"/>
              <a:ext cx="1659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Marco </a:t>
              </a:r>
              <a:r>
                <a:rPr lang="en-GB" sz="1400" dirty="0" err="1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Pieruccini</a:t>
              </a:r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CNR-IMM</a:t>
              </a:r>
              <a:endParaRPr lang="en-GB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56" name="Immagine 55">
              <a:extLst>
                <a:ext uri="{FF2B5EF4-FFF2-40B4-BE49-F238E27FC236}">
                  <a16:creationId xmlns:a16="http://schemas.microsoft.com/office/drawing/2014/main" id="{93EE459B-2E06-30B3-5C93-A1F7985F0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758" y="24495"/>
              <a:ext cx="1302187" cy="534714"/>
            </a:xfrm>
            <a:prstGeom prst="rect">
              <a:avLst/>
            </a:prstGeom>
          </p:spPr>
        </p:pic>
      </p:grpSp>
      <p:sp>
        <p:nvSpPr>
          <p:cNvPr id="3" name="Arco 2"/>
          <p:cNvSpPr/>
          <p:nvPr/>
        </p:nvSpPr>
        <p:spPr>
          <a:xfrm rot="16200000">
            <a:off x="1670915" y="2167791"/>
            <a:ext cx="1251859" cy="693933"/>
          </a:xfrm>
          <a:prstGeom prst="arc">
            <a:avLst>
              <a:gd name="adj1" fmla="val 19883812"/>
              <a:gd name="adj2" fmla="val 2556119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19" grpId="1" animBg="1"/>
      <p:bldP spid="34" grpId="0" animBg="1"/>
      <p:bldP spid="40" grpId="0" animBg="1"/>
      <p:bldP spid="40" grpId="1" animBg="1"/>
      <p:bldP spid="47" grpId="0"/>
      <p:bldP spid="2" grpId="0" animBg="1"/>
      <p:bldP spid="2" grpId="1" animBg="1"/>
      <p:bldP spid="41" grpId="0" animBg="1"/>
      <p:bldP spid="3" grpId="0" animBg="1"/>
      <p:bldP spid="3" grpId="1" animBg="1"/>
      <p:bldP spid="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698909" y="977054"/>
            <a:ext cx="5641354" cy="1759328"/>
            <a:chOff x="698909" y="901748"/>
            <a:chExt cx="5641354" cy="1759328"/>
          </a:xfrm>
        </p:grpSpPr>
        <p:sp>
          <p:nvSpPr>
            <p:cNvPr id="2" name="Rettangolo 1"/>
            <p:cNvSpPr/>
            <p:nvPr/>
          </p:nvSpPr>
          <p:spPr>
            <a:xfrm>
              <a:off x="2700169" y="1582057"/>
              <a:ext cx="1613647" cy="677049"/>
            </a:xfrm>
            <a:prstGeom prst="rect">
              <a:avLst/>
            </a:prstGeom>
            <a:solidFill>
              <a:srgbClr val="FFE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CasellaDiTesto 3"/>
                <p:cNvSpPr txBox="1"/>
                <p:nvPr/>
              </p:nvSpPr>
              <p:spPr>
                <a:xfrm>
                  <a:off x="698909" y="901748"/>
                  <a:ext cx="5641354" cy="1759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1700" dirty="0" smtClean="0"/>
                    <a:t>A defect made of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1700" dirty="0" smtClean="0"/>
                    <a:t> atoms in a semiconductor just implanted is in a </a:t>
                  </a:r>
                  <a:r>
                    <a:rPr lang="en-US" sz="1700" b="1" dirty="0" smtClean="0"/>
                    <a:t>metastable state </a:t>
                  </a:r>
                  <a:r>
                    <a:rPr lang="en-US" sz="1700" dirty="0" smtClean="0"/>
                    <a:t>and in regime of </a:t>
                  </a:r>
                  <a:r>
                    <a:rPr lang="en-US" sz="1700" b="1" dirty="0" smtClean="0"/>
                    <a:t>strong confinement</a:t>
                  </a:r>
                  <a:r>
                    <a:rPr lang="en-US" sz="1700" dirty="0" smtClean="0"/>
                    <a:t>:</a:t>
                  </a:r>
                </a:p>
                <a:p>
                  <a:pPr algn="just"/>
                  <a:endParaRPr lang="en-US" sz="1000" dirty="0"/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sz="1000" b="0" i="1" dirty="0" smtClean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1700" dirty="0" smtClean="0"/>
                    <a:t> can’t be </a:t>
                  </a:r>
                  <a:r>
                    <a:rPr lang="en-US" sz="1700" dirty="0" smtClean="0"/>
                    <a:t>reached </a:t>
                  </a:r>
                  <a:r>
                    <a:rPr lang="en-US" sz="1700" dirty="0" smtClean="0"/>
                    <a:t>and the disordered spot keeps </a:t>
                  </a:r>
                  <a:r>
                    <a:rPr lang="en-US" sz="1700" b="1" dirty="0" smtClean="0"/>
                    <a:t>frozen</a:t>
                  </a:r>
                  <a:r>
                    <a:rPr lang="en-US" sz="1700" dirty="0" smtClean="0"/>
                    <a:t>.</a:t>
                  </a:r>
                  <a:endParaRPr lang="en-US" sz="1700" b="1" dirty="0" smtClean="0"/>
                </a:p>
              </p:txBody>
            </p:sp>
          </mc:Choice>
          <mc:Fallback>
            <p:sp>
              <p:nvSpPr>
                <p:cNvPr id="4" name="CasellaDiTes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909" y="901748"/>
                  <a:ext cx="5641354" cy="1759328"/>
                </a:xfrm>
                <a:prstGeom prst="rect">
                  <a:avLst/>
                </a:prstGeom>
                <a:blipFill>
                  <a:blip r:embed="rId3"/>
                  <a:stretch>
                    <a:fillRect l="-757" t="-346" r="-649" b="-3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4" descr="CNR-IMM - SHARPER Night">
            <a:extLst>
              <a:ext uri="{FF2B5EF4-FFF2-40B4-BE49-F238E27FC236}">
                <a16:creationId xmlns:a16="http://schemas.microsoft.com/office/drawing/2014/main" id="{A17B14F5-3137-319B-18A3-936AAD07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" y="6338298"/>
            <a:ext cx="2181190" cy="5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olo 1">
            <a:extLst>
              <a:ext uri="{FF2B5EF4-FFF2-40B4-BE49-F238E27FC236}">
                <a16:creationId xmlns:a16="http://schemas.microsoft.com/office/drawing/2014/main" id="{919C4710-08E5-4D74-9B04-8507C2AE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05" y="10574"/>
            <a:ext cx="8826415" cy="868589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  <a:tabLst>
                <a:tab pos="5240338" algn="l"/>
              </a:tabLst>
            </a:pPr>
            <a:r>
              <a:rPr lang="en-GB" sz="2800" b="1" dirty="0" smtClean="0">
                <a:solidFill>
                  <a:srgbClr val="01189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Escape from Metastable States in implanted </a:t>
            </a:r>
            <a:r>
              <a:rPr lang="en-GB" sz="2800" b="1" dirty="0" smtClean="0">
                <a:solidFill>
                  <a:srgbClr val="01189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solids…</a:t>
            </a:r>
            <a:endParaRPr lang="en-GB" sz="2800" b="1" dirty="0">
              <a:solidFill>
                <a:srgbClr val="011893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6490875" y="1139270"/>
            <a:ext cx="4621774" cy="1431161"/>
            <a:chOff x="6490875" y="1166566"/>
            <a:chExt cx="4621774" cy="1431161"/>
          </a:xfrm>
        </p:grpSpPr>
        <p:sp>
          <p:nvSpPr>
            <p:cNvPr id="5" name="Freccia in giù 4"/>
            <p:cNvSpPr/>
            <p:nvPr/>
          </p:nvSpPr>
          <p:spPr>
            <a:xfrm rot="16200000">
              <a:off x="6347573" y="1752655"/>
              <a:ext cx="559559" cy="272955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ttangolo 6"/>
                <p:cNvSpPr/>
                <p:nvPr/>
              </p:nvSpPr>
              <p:spPr>
                <a:xfrm>
                  <a:off x="6897605" y="1166566"/>
                  <a:ext cx="4215044" cy="1431161"/>
                </a:xfrm>
                <a:prstGeom prst="rect">
                  <a:avLst/>
                </a:prstGeom>
                <a:ln w="19050">
                  <a:solidFill>
                    <a:srgbClr val="D60093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1700" dirty="0" smtClean="0"/>
                    <a:t>Need of </a:t>
                  </a:r>
                  <a:r>
                    <a:rPr lang="en-US" sz="1700" b="1" dirty="0"/>
                    <a:t>high-</a:t>
                  </a:r>
                  <a14:m>
                    <m:oMath xmlns:m="http://schemas.openxmlformats.org/officeDocument/2006/math"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𝑻</m:t>
                      </m:r>
                    </m:oMath>
                  </a14:m>
                  <a:r>
                    <a:rPr lang="en-US" sz="1700" b="1" dirty="0"/>
                    <a:t> </a:t>
                  </a:r>
                  <a:r>
                    <a:rPr lang="en-US" sz="1700" dirty="0"/>
                    <a:t>post-implantation</a:t>
                  </a:r>
                  <a:r>
                    <a:rPr lang="en-US" sz="1700" b="1" dirty="0"/>
                    <a:t> </a:t>
                  </a:r>
                  <a:r>
                    <a:rPr lang="en-US" sz="1700" b="1" dirty="0" smtClean="0"/>
                    <a:t>annealing </a:t>
                  </a:r>
                  <a:r>
                    <a:rPr lang="en-US" sz="1700" dirty="0" smtClean="0"/>
                    <a:t>to reduce the theoretical threshold </a:t>
                  </a:r>
                  <a14:m>
                    <m:oMath xmlns:m="http://schemas.openxmlformats.org/officeDocument/2006/math"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1700" dirty="0" smtClean="0"/>
                    <a:t> …</a:t>
                  </a:r>
                </a:p>
                <a:p>
                  <a:endParaRPr lang="en-US" sz="800" dirty="0" smtClean="0"/>
                </a:p>
                <a:p>
                  <a:r>
                    <a:rPr lang="en-US" sz="1700" dirty="0" smtClean="0"/>
                    <a:t>… or wait for </a:t>
                  </a:r>
                  <a:r>
                    <a:rPr lang="en-US" sz="1700" dirty="0" smtClean="0"/>
                    <a:t>an energy supply (fluctuation)</a:t>
                  </a:r>
                  <a:endParaRPr lang="en-US" sz="1700" dirty="0" smtClean="0"/>
                </a:p>
                <a:p>
                  <a:endParaRPr lang="en-US" sz="5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 smtClean="0"/>
                </a:p>
                <a:p>
                  <a:pPr algn="ctr"/>
                  <a:endParaRPr lang="en-US" sz="500" dirty="0"/>
                </a:p>
              </p:txBody>
            </p:sp>
          </mc:Choice>
          <mc:Fallback>
            <p:sp>
              <p:nvSpPr>
                <p:cNvPr id="7" name="Rettango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7605" y="1166566"/>
                  <a:ext cx="4215044" cy="1431161"/>
                </a:xfrm>
                <a:prstGeom prst="rect">
                  <a:avLst/>
                </a:prstGeom>
                <a:blipFill>
                  <a:blip r:embed="rId5"/>
                  <a:stretch>
                    <a:fillRect l="-719" t="-1261" r="-576"/>
                  </a:stretch>
                </a:blipFill>
                <a:ln w="19050">
                  <a:solidFill>
                    <a:srgbClr val="D6009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ttangolo 8"/>
          <p:cNvSpPr/>
          <p:nvPr/>
        </p:nvSpPr>
        <p:spPr>
          <a:xfrm>
            <a:off x="5972984" y="3108832"/>
            <a:ext cx="54601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 smtClean="0">
                <a:solidFill>
                  <a:srgbClr val="01189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… and  </a:t>
            </a:r>
            <a:r>
              <a:rPr lang="en-GB" sz="2500" b="1" dirty="0" smtClean="0">
                <a:solidFill>
                  <a:srgbClr val="01189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Recover Crystal </a:t>
            </a:r>
            <a:r>
              <a:rPr lang="en-GB" sz="2500" b="1" dirty="0" smtClean="0">
                <a:solidFill>
                  <a:srgbClr val="01189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Regularity</a:t>
            </a:r>
            <a:endParaRPr lang="en-US" sz="2500" dirty="0">
              <a:latin typeface="Helvetica Neue" panose="020005030000000200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4905487" y="3736784"/>
                <a:ext cx="6441070" cy="88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700" dirty="0" smtClean="0"/>
                  <a:t>Lattice disorder is related to configurational entropy. </a:t>
                </a:r>
                <a:r>
                  <a:rPr lang="en-US" sz="1700" b="1" dirty="0" smtClean="0"/>
                  <a:t>Evolution</a:t>
                </a:r>
                <a:r>
                  <a:rPr lang="en-US" sz="1700" dirty="0" smtClean="0"/>
                  <a:t> towards thermodynamic stability (</a:t>
                </a:r>
                <a:r>
                  <a:rPr lang="en-US" sz="1700" b="1" dirty="0" smtClean="0"/>
                  <a:t>regular crystal lattice</a:t>
                </a:r>
                <a:r>
                  <a:rPr lang="en-US" sz="1700" dirty="0" smtClean="0"/>
                  <a:t>) implies a decrease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700" dirty="0" smtClean="0"/>
                  <a:t> in time (</a:t>
                </a:r>
                <a:r>
                  <a:rPr lang="en-US" sz="1700" b="1" dirty="0" smtClean="0">
                    <a:solidFill>
                      <a:srgbClr val="FF9900"/>
                    </a:solidFill>
                  </a:rPr>
                  <a:t>relaxation time approximation </a:t>
                </a:r>
                <a:r>
                  <a:rPr lang="en-US" sz="1700" dirty="0" smtClean="0"/>
                  <a:t>+ </a:t>
                </a:r>
                <a:r>
                  <a:rPr lang="en-US" sz="1700" b="1" dirty="0" smtClean="0">
                    <a:solidFill>
                      <a:srgbClr val="00B050"/>
                    </a:solidFill>
                  </a:rPr>
                  <a:t>cooperativity</a:t>
                </a:r>
                <a:r>
                  <a:rPr lang="en-US" sz="1700" dirty="0" smtClean="0"/>
                  <a:t>):</a:t>
                </a:r>
                <a:endParaRPr lang="en-US" sz="17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87" y="3736784"/>
                <a:ext cx="6441070" cy="886205"/>
              </a:xfrm>
              <a:prstGeom prst="rect">
                <a:avLst/>
              </a:prstGeom>
              <a:blipFill>
                <a:blip r:embed="rId6"/>
                <a:stretch>
                  <a:fillRect l="-663" t="-2759" r="-663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o 23"/>
          <p:cNvGrpSpPr/>
          <p:nvPr/>
        </p:nvGrpSpPr>
        <p:grpSpPr>
          <a:xfrm>
            <a:off x="5609757" y="4859601"/>
            <a:ext cx="5032530" cy="839096"/>
            <a:chOff x="6318747" y="4701092"/>
            <a:chExt cx="5032530" cy="839096"/>
          </a:xfrm>
        </p:grpSpPr>
        <p:sp>
          <p:nvSpPr>
            <p:cNvPr id="6" name="Rettangolo 5"/>
            <p:cNvSpPr/>
            <p:nvPr/>
          </p:nvSpPr>
          <p:spPr>
            <a:xfrm>
              <a:off x="6318747" y="4701092"/>
              <a:ext cx="5032530" cy="839096"/>
            </a:xfrm>
            <a:prstGeom prst="rect">
              <a:avLst/>
            </a:prstGeom>
            <a:solidFill>
              <a:srgbClr val="D3F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/>
                <p:cNvSpPr txBox="1"/>
                <p:nvPr/>
              </p:nvSpPr>
              <p:spPr>
                <a:xfrm>
                  <a:off x="6460577" y="4754882"/>
                  <a:ext cx="4864152" cy="673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ion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ion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CasellaDiTes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0577" y="4754882"/>
                  <a:ext cx="4864152" cy="6733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uppo 21"/>
          <p:cNvGrpSpPr/>
          <p:nvPr/>
        </p:nvGrpSpPr>
        <p:grpSpPr>
          <a:xfrm>
            <a:off x="1352312" y="2346018"/>
            <a:ext cx="5411518" cy="3648632"/>
            <a:chOff x="1352312" y="2346018"/>
            <a:chExt cx="5411518" cy="3648632"/>
          </a:xfrm>
        </p:grpSpPr>
        <p:grpSp>
          <p:nvGrpSpPr>
            <p:cNvPr id="16" name="Gruppo 15"/>
            <p:cNvGrpSpPr/>
            <p:nvPr/>
          </p:nvGrpSpPr>
          <p:grpSpPr>
            <a:xfrm>
              <a:off x="1723016" y="3867150"/>
              <a:ext cx="2590800" cy="1773557"/>
              <a:chOff x="2491740" y="4067173"/>
              <a:chExt cx="2590800" cy="1773557"/>
            </a:xfrm>
          </p:grpSpPr>
          <p:cxnSp>
            <p:nvCxnSpPr>
              <p:cNvPr id="13" name="Connettore 2 12"/>
              <p:cNvCxnSpPr/>
              <p:nvPr/>
            </p:nvCxnSpPr>
            <p:spPr>
              <a:xfrm flipH="1" flipV="1">
                <a:off x="2495550" y="4067173"/>
                <a:ext cx="3810" cy="17735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/>
              <p:cNvCxnSpPr/>
              <p:nvPr/>
            </p:nvCxnSpPr>
            <p:spPr>
              <a:xfrm>
                <a:off x="2491740" y="5840730"/>
                <a:ext cx="25908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Arco 18"/>
            <p:cNvSpPr/>
            <p:nvPr/>
          </p:nvSpPr>
          <p:spPr>
            <a:xfrm rot="10800000">
              <a:off x="1928812" y="2346018"/>
              <a:ext cx="4835018" cy="3189770"/>
            </a:xfrm>
            <a:prstGeom prst="arc">
              <a:avLst>
                <a:gd name="adj1" fmla="val 16713574"/>
                <a:gd name="adj2" fmla="val 21058035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2700169" y="5640707"/>
              <a:ext cx="59182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time</a:t>
              </a:r>
              <a:endParaRPr lang="en-US" sz="17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tangolo 20"/>
                <p:cNvSpPr/>
                <p:nvPr/>
              </p:nvSpPr>
              <p:spPr>
                <a:xfrm>
                  <a:off x="1352312" y="4535053"/>
                  <a:ext cx="434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ttangolo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312" y="4535053"/>
                  <a:ext cx="43467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3851858" y="5994564"/>
                <a:ext cx="83112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Finite number of attempts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b="1" dirty="0" smtClean="0"/>
                  <a:t> for damage recovery/substitution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58" y="5994564"/>
                <a:ext cx="8311250" cy="461665"/>
              </a:xfrm>
              <a:prstGeom prst="rect">
                <a:avLst/>
              </a:prstGeom>
              <a:blipFill>
                <a:blip r:embed="rId9"/>
                <a:stretch>
                  <a:fillRect l="-1174" t="-10526" r="-7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po 40"/>
          <p:cNvGrpSpPr/>
          <p:nvPr/>
        </p:nvGrpSpPr>
        <p:grpSpPr>
          <a:xfrm>
            <a:off x="2002269" y="2119256"/>
            <a:ext cx="3050145" cy="3344682"/>
            <a:chOff x="2002269" y="1941832"/>
            <a:chExt cx="3050145" cy="3344682"/>
          </a:xfrm>
        </p:grpSpPr>
        <p:grpSp>
          <p:nvGrpSpPr>
            <p:cNvPr id="34" name="Gruppo 33"/>
            <p:cNvGrpSpPr/>
            <p:nvPr/>
          </p:nvGrpSpPr>
          <p:grpSpPr>
            <a:xfrm>
              <a:off x="2002269" y="1941832"/>
              <a:ext cx="3050145" cy="3344682"/>
              <a:chOff x="2002269" y="1941832"/>
              <a:chExt cx="3050145" cy="3344682"/>
            </a:xfrm>
          </p:grpSpPr>
          <p:grpSp>
            <p:nvGrpSpPr>
              <p:cNvPr id="28" name="Gruppo 27"/>
              <p:cNvGrpSpPr/>
              <p:nvPr/>
            </p:nvGrpSpPr>
            <p:grpSpPr>
              <a:xfrm>
                <a:off x="2002269" y="1941832"/>
                <a:ext cx="3050145" cy="3344682"/>
                <a:chOff x="2002269" y="3197063"/>
                <a:chExt cx="3050145" cy="1996632"/>
              </a:xfrm>
            </p:grpSpPr>
            <p:sp>
              <p:nvSpPr>
                <p:cNvPr id="8" name="Arco 7"/>
                <p:cNvSpPr/>
                <p:nvPr/>
              </p:nvSpPr>
              <p:spPr>
                <a:xfrm flipH="1" flipV="1">
                  <a:off x="2002269" y="3197063"/>
                  <a:ext cx="3050145" cy="1996632"/>
                </a:xfrm>
                <a:prstGeom prst="arc">
                  <a:avLst>
                    <a:gd name="adj1" fmla="val 16357281"/>
                    <a:gd name="adj2" fmla="val 21024327"/>
                  </a:avLst>
                </a:prstGeom>
                <a:ln w="19050">
                  <a:solidFill>
                    <a:srgbClr val="0066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CasellaDiTesto 13"/>
                <p:cNvSpPr txBox="1"/>
                <p:nvPr/>
              </p:nvSpPr>
              <p:spPr>
                <a:xfrm>
                  <a:off x="2739394" y="4236534"/>
                  <a:ext cx="1215910" cy="30777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Faster process</a:t>
                  </a:r>
                  <a:endParaRPr lang="en-US" sz="1400" i="1" dirty="0"/>
                </a:p>
              </p:txBody>
            </p:sp>
            <p:cxnSp>
              <p:nvCxnSpPr>
                <p:cNvPr id="23" name="Connettore 2 22"/>
                <p:cNvCxnSpPr/>
                <p:nvPr/>
              </p:nvCxnSpPr>
              <p:spPr>
                <a:xfrm flipH="1">
                  <a:off x="2159742" y="4407367"/>
                  <a:ext cx="565660" cy="174882"/>
                </a:xfrm>
                <a:prstGeom prst="straightConnector1">
                  <a:avLst/>
                </a:prstGeom>
                <a:ln w="12700">
                  <a:solidFill>
                    <a:srgbClr val="0066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Connettore diritto 29"/>
              <p:cNvCxnSpPr/>
              <p:nvPr/>
            </p:nvCxnSpPr>
            <p:spPr>
              <a:xfrm>
                <a:off x="3504718" y="5285592"/>
                <a:ext cx="598652" cy="0"/>
              </a:xfrm>
              <a:prstGeom prst="line">
                <a:avLst/>
              </a:prstGeom>
              <a:ln w="19050">
                <a:solidFill>
                  <a:srgbClr val="0066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ttore diritto 38"/>
            <p:cNvCxnSpPr/>
            <p:nvPr/>
          </p:nvCxnSpPr>
          <p:spPr>
            <a:xfrm>
              <a:off x="2724795" y="3968569"/>
              <a:ext cx="1187134" cy="0"/>
            </a:xfrm>
            <a:prstGeom prst="line">
              <a:avLst/>
            </a:prstGeom>
            <a:ln w="127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o 43"/>
          <p:cNvGrpSpPr/>
          <p:nvPr/>
        </p:nvGrpSpPr>
        <p:grpSpPr>
          <a:xfrm>
            <a:off x="6961950" y="5118945"/>
            <a:ext cx="583878" cy="369332"/>
            <a:chOff x="4225343" y="2705665"/>
            <a:chExt cx="583878" cy="369332"/>
          </a:xfrm>
        </p:grpSpPr>
        <p:sp>
          <p:nvSpPr>
            <p:cNvPr id="43" name="Rettangolo 42"/>
            <p:cNvSpPr/>
            <p:nvPr/>
          </p:nvSpPr>
          <p:spPr>
            <a:xfrm>
              <a:off x="4314825" y="2802482"/>
              <a:ext cx="363855" cy="2308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tangolo 41"/>
                <p:cNvSpPr/>
                <p:nvPr/>
              </p:nvSpPr>
              <p:spPr>
                <a:xfrm>
                  <a:off x="4225343" y="2705665"/>
                  <a:ext cx="58387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ion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ttango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5343" y="2705665"/>
                  <a:ext cx="583878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uppo 34"/>
          <p:cNvGrpSpPr/>
          <p:nvPr/>
        </p:nvGrpSpPr>
        <p:grpSpPr>
          <a:xfrm>
            <a:off x="10532077" y="25025"/>
            <a:ext cx="1659923" cy="1057527"/>
            <a:chOff x="-322100" y="24495"/>
            <a:chExt cx="1659923" cy="1057527"/>
          </a:xfrm>
        </p:grpSpPr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CB92106-8E38-1BF3-D033-6521422EBA96}"/>
                </a:ext>
              </a:extLst>
            </p:cNvPr>
            <p:cNvSpPr txBox="1"/>
            <p:nvPr/>
          </p:nvSpPr>
          <p:spPr>
            <a:xfrm>
              <a:off x="-322100" y="558802"/>
              <a:ext cx="1659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Marco </a:t>
              </a:r>
              <a:r>
                <a:rPr lang="en-GB" sz="1400" dirty="0" err="1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Pieruccini</a:t>
              </a:r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CNR-IMM</a:t>
              </a:r>
              <a:endParaRPr lang="en-GB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93EE459B-2E06-30B3-5C93-A1F7985F0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58" y="24495"/>
              <a:ext cx="1302187" cy="534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6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NR-IMM - SHARPER Night">
            <a:extLst>
              <a:ext uri="{FF2B5EF4-FFF2-40B4-BE49-F238E27FC236}">
                <a16:creationId xmlns:a16="http://schemas.microsoft.com/office/drawing/2014/main" id="{A17B14F5-3137-319B-18A3-936AAD07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42" y="6318962"/>
            <a:ext cx="2181190" cy="5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itolo 1">
                <a:extLst>
                  <a:ext uri="{FF2B5EF4-FFF2-40B4-BE49-F238E27FC236}">
                    <a16:creationId xmlns:a16="http://schemas.microsoft.com/office/drawing/2014/main" id="{919C4710-08E5-4D74-9B04-8507C2AEC0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578" y="0"/>
                <a:ext cx="10861539" cy="868589"/>
              </a:xfrm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25000"/>
                  </a:lnSpc>
                  <a:tabLst>
                    <a:tab pos="5240338" algn="l"/>
                  </a:tabLst>
                </a:pPr>
                <a:r>
                  <a:rPr lang="en-GB" sz="2800" b="1" dirty="0" smtClean="0">
                    <a:solidFill>
                      <a:srgbClr val="011893"/>
                    </a:solidFill>
                    <a:latin typeface="Helvetica Neue" panose="02000503000000020004"/>
                    <a:ea typeface="Helvetica Neue" panose="02000503000000020004" pitchFamily="2" charset="0"/>
                    <a:cs typeface="Helvetica Neue" panose="02000503000000020004" pitchFamily="2" charset="0"/>
                  </a:rPr>
                  <a:t>Substitutional fraction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GB" sz="2800" b="1" dirty="0" smtClean="0">
                    <a:solidFill>
                      <a:srgbClr val="011893"/>
                    </a:solidFill>
                    <a:latin typeface="Helvetica Neue" panose="02000503000000020004"/>
                    <a:ea typeface="Helvetica Neue" panose="02000503000000020004" pitchFamily="2" charset="0"/>
                    <a:cs typeface="Helvetica Neue" panose="02000503000000020004" pitchFamily="2" charset="0"/>
                  </a:rPr>
                  <a:t> vs. Implantation/post-</a:t>
                </a:r>
                <a:r>
                  <a:rPr lang="en-GB" sz="2800" b="1" dirty="0" err="1" smtClean="0">
                    <a:solidFill>
                      <a:srgbClr val="011893"/>
                    </a:solidFill>
                    <a:latin typeface="Helvetica Neue" panose="02000503000000020004"/>
                    <a:ea typeface="Helvetica Neue" panose="02000503000000020004" pitchFamily="2" charset="0"/>
                    <a:cs typeface="Helvetica Neue" panose="02000503000000020004" pitchFamily="2" charset="0"/>
                  </a:rPr>
                  <a:t>impl</a:t>
                </a:r>
                <a:r>
                  <a:rPr lang="en-GB" sz="2800" b="1" dirty="0" smtClean="0">
                    <a:solidFill>
                      <a:srgbClr val="011893"/>
                    </a:solidFill>
                    <a:latin typeface="Helvetica Neue" panose="02000503000000020004"/>
                    <a:ea typeface="Helvetica Neue" panose="02000503000000020004" pitchFamily="2" charset="0"/>
                    <a:cs typeface="Helvetica Neue" panose="02000503000000020004" pitchFamily="2" charset="0"/>
                  </a:rPr>
                  <a:t>.-Annealing</a:t>
                </a:r>
                <a:endParaRPr lang="en-GB" sz="2800" b="1" dirty="0">
                  <a:solidFill>
                    <a:srgbClr val="011893"/>
                  </a:solidFill>
                  <a:latin typeface="Helvetica Neue" panose="02000503000000020004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38" name="Titolo 1">
                <a:extLst>
                  <a:ext uri="{FF2B5EF4-FFF2-40B4-BE49-F238E27FC236}">
                    <a16:creationId xmlns:a16="http://schemas.microsoft.com/office/drawing/2014/main" id="{919C4710-08E5-4D74-9B04-8507C2AEC0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578" y="0"/>
                <a:ext cx="10861539" cy="86858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753035" y="1318758"/>
                <a:ext cx="9785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1" i="1" dirty="0" smtClean="0">
                    <a:solidFill>
                      <a:srgbClr val="FF0000"/>
                    </a:solidFill>
                  </a:rPr>
                  <a:t>1)</a:t>
                </a:r>
                <a:r>
                  <a:rPr lang="en-US" sz="17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1700" b="1" dirty="0" smtClean="0"/>
                  <a:t>All attempts </a:t>
                </a:r>
                <a:r>
                  <a:rPr lang="en-US" sz="1700" dirty="0" smtClean="0"/>
                  <a:t>for substitution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700" dirty="0" smtClean="0"/>
                  <a:t>) occurred during </a:t>
                </a:r>
                <a:r>
                  <a:rPr lang="en-US" sz="1700" dirty="0" smtClean="0"/>
                  <a:t>implantation or annealing: </a:t>
                </a:r>
                <a:r>
                  <a:rPr lang="en-US" sz="1700" dirty="0" smtClean="0"/>
                  <a:t>	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>
                          <a:rPr lang="en-US" sz="17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7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7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/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𝑎𝑛𝑛</m:t>
                            </m:r>
                          </m:sub>
                        </m:sSub>
                      </m:sup>
                    </m:sSup>
                  </m:oMath>
                </a14:m>
                <a:endParaRPr lang="en-US" sz="1700" dirty="0"/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5" y="1318758"/>
                <a:ext cx="9785371" cy="369332"/>
              </a:xfrm>
              <a:prstGeom prst="rect">
                <a:avLst/>
              </a:prstGeom>
              <a:blipFill>
                <a:blip r:embed="rId5"/>
                <a:stretch>
                  <a:fillRect l="-436" t="-1639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o 30"/>
          <p:cNvGrpSpPr/>
          <p:nvPr/>
        </p:nvGrpSpPr>
        <p:grpSpPr>
          <a:xfrm>
            <a:off x="9419357" y="1267824"/>
            <a:ext cx="2562073" cy="1377657"/>
            <a:chOff x="8532914" y="989336"/>
            <a:chExt cx="2562073" cy="1377657"/>
          </a:xfrm>
        </p:grpSpPr>
        <p:grpSp>
          <p:nvGrpSpPr>
            <p:cNvPr id="29" name="Gruppo 28"/>
            <p:cNvGrpSpPr/>
            <p:nvPr/>
          </p:nvGrpSpPr>
          <p:grpSpPr>
            <a:xfrm>
              <a:off x="8532914" y="989336"/>
              <a:ext cx="515123" cy="516246"/>
              <a:chOff x="8532911" y="989336"/>
              <a:chExt cx="515123" cy="516246"/>
            </a:xfrm>
          </p:grpSpPr>
          <p:sp>
            <p:nvSpPr>
              <p:cNvPr id="23" name="Ovale 22"/>
              <p:cNvSpPr/>
              <p:nvPr/>
            </p:nvSpPr>
            <p:spPr>
              <a:xfrm>
                <a:off x="8532911" y="989336"/>
                <a:ext cx="270510" cy="348621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nettore 2 23"/>
              <p:cNvCxnSpPr>
                <a:endCxn id="23" idx="5"/>
              </p:cNvCxnSpPr>
              <p:nvPr/>
            </p:nvCxnSpPr>
            <p:spPr>
              <a:xfrm flipH="1" flipV="1">
                <a:off x="8763806" y="1286903"/>
                <a:ext cx="284228" cy="218679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/>
                <p:cNvSpPr txBox="1"/>
                <p:nvPr/>
              </p:nvSpPr>
              <p:spPr>
                <a:xfrm>
                  <a:off x="8956945" y="1412886"/>
                  <a:ext cx="213804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</m:oMath>
                  </a14:m>
                  <a:r>
                    <a:rPr lang="en-US" sz="1400" dirty="0"/>
                    <a:t> </a:t>
                  </a:r>
                  <a:r>
                    <a:rPr lang="en-US" sz="1400" i="1" dirty="0"/>
                    <a:t>for Al in </a:t>
                  </a:r>
                  <a:r>
                    <a:rPr lang="en-US" sz="1400" i="1" dirty="0" smtClean="0"/>
                    <a:t>4H-SiC, </a:t>
                  </a:r>
                  <a:r>
                    <a:rPr lang="en-US" sz="1400" dirty="0" smtClean="0"/>
                    <a:t>consistent with the density saturation value, for which 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𝑚𝑖𝑥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𝑇𝑆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400" i="1" dirty="0"/>
                </a:p>
              </p:txBody>
            </p:sp>
          </mc:Choice>
          <mc:Fallback xmlns="">
            <p:sp>
              <p:nvSpPr>
                <p:cNvPr id="30" name="CasellaDiTes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6945" y="1412886"/>
                  <a:ext cx="2138042" cy="954107"/>
                </a:xfrm>
                <a:prstGeom prst="rect">
                  <a:avLst/>
                </a:prstGeom>
                <a:blipFill>
                  <a:blip r:embed="rId6"/>
                  <a:stretch>
                    <a:fillRect l="-857" t="-637" r="-1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sellaDiTesto 32"/>
              <p:cNvSpPr txBox="1"/>
              <p:nvPr/>
            </p:nvSpPr>
            <p:spPr>
              <a:xfrm>
                <a:off x="753034" y="1917514"/>
                <a:ext cx="10084940" cy="371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1" i="1" dirty="0" smtClean="0">
                    <a:solidFill>
                      <a:srgbClr val="FF0000"/>
                    </a:solidFill>
                  </a:rPr>
                  <a:t>2)</a:t>
                </a:r>
                <a:r>
                  <a:rPr lang="en-US" sz="17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1700" b="1" dirty="0" smtClean="0"/>
                  <a:t>Few attempts </a:t>
                </a:r>
                <a:r>
                  <a:rPr lang="en-US" sz="1700" dirty="0" smtClean="0"/>
                  <a:t>for substitution occurred during </a:t>
                </a:r>
                <a:r>
                  <a:rPr lang="en-US" sz="1700" dirty="0" smtClean="0"/>
                  <a:t>implantation or annealing: </a:t>
                </a:r>
                <a:r>
                  <a:rPr lang="en-US" sz="1700" dirty="0" smtClean="0"/>
                  <a:t>	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𝑎𝑛𝑛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𝑎𝑛𝑛</m:t>
                            </m:r>
                          </m:sub>
                        </m:sSub>
                      </m:sup>
                    </m:sSup>
                  </m:oMath>
                </a14:m>
                <a:endParaRPr lang="en-US" sz="1700" dirty="0"/>
              </a:p>
            </p:txBody>
          </p:sp>
        </mc:Choice>
        <mc:Fallback>
          <p:sp>
            <p:nvSpPr>
              <p:cNvPr id="33" name="CasellaDiTes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4" y="1917514"/>
                <a:ext cx="10084940" cy="371705"/>
              </a:xfrm>
              <a:prstGeom prst="rect">
                <a:avLst/>
              </a:prstGeom>
              <a:blipFill>
                <a:blip r:embed="rId7"/>
                <a:stretch>
                  <a:fillRect l="-423" t="-1639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uppo 46"/>
          <p:cNvGrpSpPr/>
          <p:nvPr/>
        </p:nvGrpSpPr>
        <p:grpSpPr>
          <a:xfrm flipV="1">
            <a:off x="9631992" y="1881357"/>
            <a:ext cx="1798361" cy="705127"/>
            <a:chOff x="8717587" y="2194486"/>
            <a:chExt cx="1798361" cy="705127"/>
          </a:xfrm>
        </p:grpSpPr>
        <p:grpSp>
          <p:nvGrpSpPr>
            <p:cNvPr id="43" name="Gruppo 42"/>
            <p:cNvGrpSpPr/>
            <p:nvPr/>
          </p:nvGrpSpPr>
          <p:grpSpPr>
            <a:xfrm>
              <a:off x="8717587" y="2434513"/>
              <a:ext cx="1687523" cy="465100"/>
              <a:chOff x="8717587" y="2434513"/>
              <a:chExt cx="1687523" cy="465100"/>
            </a:xfrm>
          </p:grpSpPr>
          <p:sp>
            <p:nvSpPr>
              <p:cNvPr id="39" name="Ovale 38"/>
              <p:cNvSpPr/>
              <p:nvPr/>
            </p:nvSpPr>
            <p:spPr>
              <a:xfrm>
                <a:off x="8717587" y="2550992"/>
                <a:ext cx="302477" cy="348621"/>
              </a:xfrm>
              <a:prstGeom prst="ellips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Connettore 2 39"/>
              <p:cNvCxnSpPr>
                <a:endCxn id="39" idx="7"/>
              </p:cNvCxnSpPr>
              <p:nvPr/>
            </p:nvCxnSpPr>
            <p:spPr>
              <a:xfrm flipH="1">
                <a:off x="8975767" y="2434513"/>
                <a:ext cx="188111" cy="167533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diritto 41"/>
              <p:cNvCxnSpPr/>
              <p:nvPr/>
            </p:nvCxnSpPr>
            <p:spPr>
              <a:xfrm flipV="1">
                <a:off x="9166860" y="2434513"/>
                <a:ext cx="1238250" cy="2989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CasellaDiTesto 45"/>
            <p:cNvSpPr txBox="1"/>
            <p:nvPr/>
          </p:nvSpPr>
          <p:spPr>
            <a:xfrm flipV="1">
              <a:off x="9085428" y="2194486"/>
              <a:ext cx="1430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</a:t>
              </a:r>
              <a:r>
                <a:rPr lang="en-US" sz="1400" dirty="0" smtClean="0"/>
                <a:t>ntropy recovery</a:t>
              </a:r>
              <a:endParaRPr lang="en-US" sz="1400" dirty="0"/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10769" y="2379631"/>
            <a:ext cx="5761331" cy="4405243"/>
            <a:chOff x="87712" y="2994272"/>
            <a:chExt cx="5104146" cy="3797850"/>
          </a:xfrm>
        </p:grpSpPr>
        <p:grpSp>
          <p:nvGrpSpPr>
            <p:cNvPr id="48" name="Gruppo 47"/>
            <p:cNvGrpSpPr/>
            <p:nvPr/>
          </p:nvGrpSpPr>
          <p:grpSpPr>
            <a:xfrm>
              <a:off x="87712" y="2994272"/>
              <a:ext cx="5051759" cy="3797850"/>
              <a:chOff x="5936311" y="0"/>
              <a:chExt cx="5114602" cy="3563007"/>
            </a:xfrm>
          </p:grpSpPr>
          <p:pic>
            <p:nvPicPr>
              <p:cNvPr id="49" name="Immagine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6311" y="0"/>
                <a:ext cx="5114602" cy="3563007"/>
              </a:xfrm>
              <a:prstGeom prst="rect">
                <a:avLst/>
              </a:prstGeom>
            </p:spPr>
          </p:pic>
          <p:sp>
            <p:nvSpPr>
              <p:cNvPr id="50" name="CasellaDiTesto 49"/>
              <p:cNvSpPr txBox="1"/>
              <p:nvPr/>
            </p:nvSpPr>
            <p:spPr>
              <a:xfrm>
                <a:off x="9580928" y="1598254"/>
                <a:ext cx="65755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0.58 eV</a:t>
                </a:r>
                <a:endParaRPr lang="en-US" sz="1200" i="1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CasellaDiTesto 52"/>
                <p:cNvSpPr txBox="1"/>
                <p:nvPr/>
              </p:nvSpPr>
              <p:spPr>
                <a:xfrm>
                  <a:off x="3537699" y="3689475"/>
                  <a:ext cx="1413977" cy="307777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𝒂𝒏𝒏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1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oMath>
                    </m:oMathPara>
                  </a14:m>
                  <a:endParaRPr lang="en-US" sz="1400" b="1" dirty="0">
                    <a:solidFill>
                      <a:srgbClr val="0066FF"/>
                    </a:solidFill>
                  </a:endParaRPr>
                </a:p>
              </p:txBody>
            </p:sp>
          </mc:Choice>
          <mc:Fallback>
            <p:sp>
              <p:nvSpPr>
                <p:cNvPr id="53" name="CasellaDiTes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699" y="3689475"/>
                  <a:ext cx="1413977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CasellaDiTesto 53"/>
                <p:cNvSpPr txBox="1"/>
                <p:nvPr/>
              </p:nvSpPr>
              <p:spPr>
                <a:xfrm>
                  <a:off x="3885282" y="5693742"/>
                  <a:ext cx="1306576" cy="307777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𝒂𝒏𝒏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oMath>
                    </m:oMathPara>
                  </a14:m>
                  <a:endParaRPr lang="en-US" sz="1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54" name="CasellaDiTes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282" y="5693742"/>
                  <a:ext cx="1306576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uppo 51"/>
          <p:cNvGrpSpPr/>
          <p:nvPr/>
        </p:nvGrpSpPr>
        <p:grpSpPr>
          <a:xfrm>
            <a:off x="5401969" y="2915625"/>
            <a:ext cx="6494527" cy="2788883"/>
            <a:chOff x="4988153" y="3252640"/>
            <a:chExt cx="6504910" cy="2100096"/>
          </a:xfrm>
        </p:grpSpPr>
        <p:sp>
          <p:nvSpPr>
            <p:cNvPr id="51" name="Rettangolo 50"/>
            <p:cNvSpPr/>
            <p:nvPr/>
          </p:nvSpPr>
          <p:spPr>
            <a:xfrm>
              <a:off x="5003294" y="3252640"/>
              <a:ext cx="6436164" cy="2100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CasellaDiTesto 21"/>
                <p:cNvSpPr txBox="1"/>
                <p:nvPr/>
              </p:nvSpPr>
              <p:spPr>
                <a:xfrm>
                  <a:off x="4988153" y="3281259"/>
                  <a:ext cx="6504910" cy="1897638"/>
                </a:xfrm>
                <a:prstGeom prst="rect">
                  <a:avLst/>
                </a:prstGeom>
                <a:solidFill>
                  <a:srgbClr val="E2E3BF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7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 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</m:oMath>
                  </a14:m>
                  <a:r>
                    <a:rPr lang="en-US" sz="1700" dirty="0"/>
                    <a:t> </a:t>
                  </a:r>
                  <a:r>
                    <a:rPr lang="en-US" sz="1700" i="1" dirty="0"/>
                    <a:t>suggests Al-substitutions in </a:t>
                  </a:r>
                  <a:r>
                    <a:rPr lang="en-US" sz="1700" i="1" u="sng" dirty="0"/>
                    <a:t>damaged</a:t>
                  </a:r>
                  <a:r>
                    <a:rPr lang="en-US" sz="1700" i="1" dirty="0"/>
                    <a:t> </a:t>
                  </a:r>
                  <a:r>
                    <a:rPr lang="en-US" sz="1700" i="1" dirty="0" smtClean="0"/>
                    <a:t>sites (in regular ones it would be much higher)</a:t>
                  </a:r>
                  <a:endParaRPr lang="en-US" sz="1700" i="1" dirty="0"/>
                </a:p>
                <a:p>
                  <a:pPr marL="342900" indent="-342900">
                    <a:buFont typeface="+mj-lt"/>
                    <a:buAutoNum type="arabicPeriod"/>
                  </a:pPr>
                  <a:endParaRPr lang="en-US" sz="500" dirty="0" smtClean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1700" dirty="0" smtClean="0"/>
                    <a:t> </a:t>
                  </a:r>
                  <a:r>
                    <a:rPr lang="en-US" sz="1700" i="1" dirty="0" smtClean="0">
                      <a:solidFill>
                        <a:srgbClr val="FF0000"/>
                      </a:solidFill>
                    </a:rPr>
                    <a:t>High</a:t>
                  </a:r>
                  <a:r>
                    <a:rPr lang="en-US" sz="1700" i="1" dirty="0" smtClean="0"/>
                    <a:t> </a:t>
                  </a:r>
                  <a:r>
                    <a:rPr lang="en-US" sz="1700" i="1" dirty="0"/>
                    <a:t>implantation damage 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1400" i="1" dirty="0" smtClean="0">
                                    <a:solidFill>
                                      <a:srgbClr val="FF0000"/>
                                    </a:solidFill>
                                  </a:rPr>
                                  <m:t>high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probability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substitution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1" dirty="0" smtClean="0"/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1" dirty="0" smtClean="0"/>
                                  <m:t>fast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1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1" dirty="0" smtClean="0"/>
                                  <m:t>processes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1" dirty="0" smtClean="0"/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1400" i="1" dirty="0">
                                    <a:solidFill>
                                      <a:srgbClr val="FF0000"/>
                                    </a:solidFill>
                                  </a:rPr>
                                  <m:t>difficult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lattice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recovery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on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annealing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>
                                    <a:solidFill>
                                      <a:srgbClr val="FF0000"/>
                                    </a:solidFill>
                                  </a:rPr>
                                  <m:t>small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due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1" dirty="0" smtClean="0"/>
                                  <m:t>fast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1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1" dirty="0" smtClean="0"/>
                                  <m:t>kinetics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 dirty="0"/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sz="1400" b="0" i="1" dirty="0" smtClean="0">
                    <a:ea typeface="Cambria Math" panose="02040503050406030204" pitchFamily="18" charset="0"/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endParaRPr lang="en-US" sz="500" i="1" dirty="0" smtClean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1600" dirty="0" smtClean="0"/>
                    <a:t> </a:t>
                  </a:r>
                  <a:r>
                    <a:rPr lang="en-US" sz="1600" i="1" dirty="0" smtClean="0"/>
                    <a:t>Compromise is needed; </a:t>
                  </a:r>
                  <a:r>
                    <a:rPr lang="en-US" sz="1600" i="1" u="sng" dirty="0" smtClean="0"/>
                    <a:t>relevance of implantation conditions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endParaRPr lang="en-US" sz="500" i="1" u="sng" dirty="0" smtClean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1600" dirty="0" smtClean="0"/>
                    <a:t> </a:t>
                  </a:r>
                  <a:r>
                    <a:rPr lang="en-US" sz="1600" b="1" i="1" dirty="0" smtClean="0">
                      <a:solidFill>
                        <a:srgbClr val="0070C0"/>
                      </a:solidFill>
                    </a:rPr>
                    <a:t>For</a:t>
                  </a: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𝑩𝒆</m:t>
                          </m:r>
                        </m:e>
                      </m:sPre>
                    </m:oMath>
                  </a14:m>
                  <a:r>
                    <a:rPr lang="en-US" sz="1600" b="1" i="1" dirty="0">
                      <a:solidFill>
                        <a:srgbClr val="0070C0"/>
                      </a:solidFill>
                    </a:rPr>
                    <a:t> in 4H-SiC </a:t>
                  </a:r>
                  <a:r>
                    <a:rPr lang="en-US" sz="1600" i="1" dirty="0" smtClean="0">
                      <a:solidFill>
                        <a:srgbClr val="C0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≅2 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</m:oMath>
                  </a14:m>
                  <a:r>
                    <a:rPr lang="en-US" sz="1600" i="1" dirty="0" smtClean="0">
                      <a:solidFill>
                        <a:srgbClr val="C00000"/>
                      </a:solidFill>
                    </a:rPr>
                    <a:t>)</a:t>
                  </a:r>
                  <a:r>
                    <a:rPr lang="en-US" sz="1600" i="1" dirty="0" smtClean="0"/>
                    <a:t>: need </a:t>
                  </a:r>
                  <a:r>
                    <a:rPr lang="en-US" sz="1600" i="1" dirty="0"/>
                    <a:t>of high-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1600" i="1" dirty="0" smtClean="0"/>
                    <a:t> implantation due to limits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𝑎𝑛𝑛</m:t>
                          </m:r>
                        </m:sub>
                      </m:sSub>
                    </m:oMath>
                  </a14:m>
                  <a:endParaRPr lang="en-US" sz="1600" i="1" dirty="0"/>
                </a:p>
              </p:txBody>
            </p:sp>
          </mc:Choice>
          <mc:Fallback>
            <p:sp>
              <p:nvSpPr>
                <p:cNvPr id="22" name="CasellaDiTes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8153" y="3281259"/>
                  <a:ext cx="6504910" cy="1897638"/>
                </a:xfrm>
                <a:prstGeom prst="rect">
                  <a:avLst/>
                </a:prstGeom>
                <a:blipFill>
                  <a:blip r:embed="rId11"/>
                  <a:stretch>
                    <a:fillRect l="-563" t="-969" b="-3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po 25"/>
          <p:cNvGrpSpPr/>
          <p:nvPr/>
        </p:nvGrpSpPr>
        <p:grpSpPr>
          <a:xfrm>
            <a:off x="10532077" y="25025"/>
            <a:ext cx="1659923" cy="1057527"/>
            <a:chOff x="-322100" y="24495"/>
            <a:chExt cx="1659923" cy="1057527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CB92106-8E38-1BF3-D033-6521422EBA96}"/>
                </a:ext>
              </a:extLst>
            </p:cNvPr>
            <p:cNvSpPr txBox="1"/>
            <p:nvPr/>
          </p:nvSpPr>
          <p:spPr>
            <a:xfrm>
              <a:off x="-322100" y="558802"/>
              <a:ext cx="1659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Marco </a:t>
              </a:r>
              <a:r>
                <a:rPr lang="en-GB" sz="1400" dirty="0" err="1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Pieruccini</a:t>
              </a:r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CNR-IMM</a:t>
              </a:r>
              <a:endParaRPr lang="en-GB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93EE459B-2E06-30B3-5C93-A1F7985F0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58" y="24495"/>
              <a:ext cx="1302187" cy="534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1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19C4710-08E5-4D74-9B04-8507C2AE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889" y="2840018"/>
            <a:ext cx="1826976" cy="868589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  <a:tabLst>
                <a:tab pos="5240338" algn="l"/>
              </a:tabLst>
            </a:pPr>
            <a:r>
              <a:rPr lang="en-US" sz="4800" b="1" i="1" dirty="0" smtClean="0">
                <a:solidFill>
                  <a:srgbClr val="01189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END</a:t>
            </a:r>
            <a:endParaRPr lang="en-GB" sz="4800" b="1" i="1" dirty="0">
              <a:solidFill>
                <a:srgbClr val="01189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0532077" y="25025"/>
            <a:ext cx="1659923" cy="1057527"/>
            <a:chOff x="-322100" y="24495"/>
            <a:chExt cx="1659923" cy="1057527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CB92106-8E38-1BF3-D033-6521422EBA96}"/>
                </a:ext>
              </a:extLst>
            </p:cNvPr>
            <p:cNvSpPr txBox="1"/>
            <p:nvPr/>
          </p:nvSpPr>
          <p:spPr>
            <a:xfrm>
              <a:off x="-322100" y="558802"/>
              <a:ext cx="1659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Marco </a:t>
              </a:r>
              <a:r>
                <a:rPr lang="en-GB" sz="1400" dirty="0" err="1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Pieruccini</a:t>
              </a:r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CNR-IMM</a:t>
              </a:r>
              <a:endParaRPr lang="en-GB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3EE459B-2E06-30B3-5C93-A1F7985F0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8" y="24495"/>
              <a:ext cx="1302187" cy="534714"/>
            </a:xfrm>
            <a:prstGeom prst="rect">
              <a:avLst/>
            </a:prstGeom>
          </p:spPr>
        </p:pic>
      </p:grpSp>
      <p:pic>
        <p:nvPicPr>
          <p:cNvPr id="9" name="Picture 4" descr="CNR-IMM - SHARPER Night">
            <a:extLst>
              <a:ext uri="{FF2B5EF4-FFF2-40B4-BE49-F238E27FC236}">
                <a16:creationId xmlns:a16="http://schemas.microsoft.com/office/drawing/2014/main" id="{A17B14F5-3137-319B-18A3-936AAD07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" y="25025"/>
            <a:ext cx="2181190" cy="5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4706845" y="1382462"/>
            <a:ext cx="2465003" cy="1172367"/>
            <a:chOff x="4696088" y="1124292"/>
            <a:chExt cx="2465003" cy="11723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/>
                <p:cNvSpPr txBox="1"/>
                <p:nvPr/>
              </p:nvSpPr>
              <p:spPr>
                <a:xfrm>
                  <a:off x="5181417" y="1905077"/>
                  <a:ext cx="1514709" cy="391582"/>
                </a:xfrm>
                <a:prstGeom prst="rect">
                  <a:avLst/>
                </a:prstGeom>
                <a:solidFill>
                  <a:srgbClr val="FFE79B"/>
                </a:solidFill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𝑓𝑎𝑠𝑡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CasellaDiTes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417" y="1905077"/>
                  <a:ext cx="1514709" cy="391582"/>
                </a:xfrm>
                <a:prstGeom prst="rect">
                  <a:avLst/>
                </a:prstGeom>
                <a:blipFill>
                  <a:blip r:embed="rId2"/>
                  <a:stretch>
                    <a:fillRect b="-4348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Arco 8"/>
            <p:cNvSpPr/>
            <p:nvPr/>
          </p:nvSpPr>
          <p:spPr>
            <a:xfrm>
              <a:off x="4866725" y="1237539"/>
              <a:ext cx="2124751" cy="994507"/>
            </a:xfrm>
            <a:prstGeom prst="arc">
              <a:avLst>
                <a:gd name="adj1" fmla="val 9842398"/>
                <a:gd name="adj2" fmla="val 973624"/>
              </a:avLst>
            </a:prstGeom>
            <a:ln w="25400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 rot="1854955">
              <a:off x="6571442" y="1147862"/>
              <a:ext cx="5896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0066FF"/>
                  </a:solidFill>
                </a:rPr>
                <a:t>FAST</a:t>
              </a:r>
              <a:endParaRPr lang="en-US" sz="1600" dirty="0">
                <a:solidFill>
                  <a:srgbClr val="0066FF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 rot="19697167">
              <a:off x="4696088" y="1124292"/>
              <a:ext cx="6826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</a:rPr>
                <a:t>SLOW</a:t>
              </a:r>
              <a:endParaRPr lang="en-US" sz="1600" dirty="0"/>
            </a:p>
          </p:txBody>
        </p:sp>
      </p:grpSp>
      <p:sp>
        <p:nvSpPr>
          <p:cNvPr id="13" name="Rettangolo 12"/>
          <p:cNvSpPr/>
          <p:nvPr/>
        </p:nvSpPr>
        <p:spPr>
          <a:xfrm>
            <a:off x="1954182" y="630002"/>
            <a:ext cx="797134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Fluctuations in the slow d.o.f. subsystem are correlated with fluctuations in the fast d.o.f.</a:t>
            </a:r>
            <a:endParaRPr lang="en-US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4111471" y="2975739"/>
                <a:ext cx="3656770" cy="771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𝑓𝑎𝑠𝑡</m:t>
                          </m:r>
                        </m:sub>
                      </m:sSub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7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sz="17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𝑬</m:t>
                                      </m:r>
                                      <m:r>
                                        <a:rPr lang="en-US" sz="17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</m:t>
                                      </m:r>
                                      <m:r>
                                        <a:rPr lang="en-US" sz="17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𝜻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7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7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7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471" y="2975739"/>
                <a:ext cx="3656770" cy="771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1954181" y="4066862"/>
                <a:ext cx="7971350" cy="2458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700" dirty="0" smtClean="0"/>
                  <a:t>In an ensemble of </a:t>
                </a:r>
                <a14:m>
                  <m:oMath xmlns:m="http://schemas.openxmlformats.org/officeDocument/2006/math">
                    <m:r>
                      <a:rPr lang="en-US" sz="17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700" dirty="0" smtClean="0"/>
                  <a:t> independent oscillators,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1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  <m:r>
                          <a:rPr lang="en-US" sz="1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7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700" dirty="0" smtClean="0"/>
                  <a:t>, the fluctuations able to trigger a structural transition are those of sufficient energy </a:t>
                </a:r>
                <a14:m>
                  <m:oMath xmlns:m="http://schemas.openxmlformats.org/officeDocument/2006/math">
                    <m:r>
                      <m:rPr>
                        <m:brk m:alnAt="9"/>
                      </m:rPr>
                      <a:rPr lang="en-US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17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7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𝜻</m:t>
                    </m:r>
                  </m:oMath>
                </a14:m>
                <a:r>
                  <a:rPr lang="en-US" sz="1700" dirty="0" smtClean="0"/>
                  <a:t>. Alternative picture: cutoff of </a:t>
                </a:r>
                <a:r>
                  <a:rPr lang="en-US" sz="1700" b="1" i="1" dirty="0" smtClean="0">
                    <a:solidFill>
                      <a:srgbClr val="FF9900"/>
                    </a:solidFill>
                    <a:ea typeface="Cambria Math" panose="02040503050406030204" pitchFamily="18" charset="0"/>
                  </a:rPr>
                  <a:t>LONG-wavelength</a:t>
                </a:r>
                <a:r>
                  <a:rPr lang="en-US" sz="1700" i="1" dirty="0" smtClean="0">
                    <a:ea typeface="Cambria Math" panose="02040503050406030204" pitchFamily="18" charset="0"/>
                  </a:rPr>
                  <a:t>, </a:t>
                </a:r>
                <a:r>
                  <a:rPr lang="en-US" sz="1700" b="1" i="1" dirty="0" smtClean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LOW-energy</a:t>
                </a:r>
                <a:r>
                  <a:rPr lang="en-US" sz="1700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1700" dirty="0" smtClean="0">
                    <a:ea typeface="Cambria Math" panose="02040503050406030204" pitchFamily="18" charset="0"/>
                  </a:rPr>
                  <a:t>modes. </a:t>
                </a:r>
                <a:endParaRPr lang="en-US" sz="1700" dirty="0" smtClean="0">
                  <a:solidFill>
                    <a:srgbClr val="00B050"/>
                  </a:solidFill>
                </a:endParaRPr>
              </a:p>
              <a:p>
                <a:pPr algn="just"/>
                <a:endParaRPr lang="en-US" sz="800" dirty="0" smtClean="0"/>
              </a:p>
              <a:p>
                <a:pPr algn="just"/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700" dirty="0" smtClean="0"/>
                  <a:t> increases on cooling… because this way the density of states increases as well, which enhances the probability that the </a:t>
                </a:r>
                <a:r>
                  <a:rPr lang="en-US" sz="1700" b="1" dirty="0" smtClean="0"/>
                  <a:t>physical group of units </a:t>
                </a:r>
                <a:r>
                  <a:rPr lang="en-US" sz="1700" dirty="0" smtClean="0"/>
                  <a:t>attracts energy from the heat bath.</a:t>
                </a:r>
              </a:p>
              <a:p>
                <a:pPr algn="just"/>
                <a:endParaRPr lang="en-US" sz="800" dirty="0"/>
              </a:p>
              <a:p>
                <a:pPr algn="just"/>
                <a:r>
                  <a:rPr lang="en-US" sz="1700" dirty="0" smtClean="0"/>
                  <a:t>When the amplitude of the oscillations grows enough, then a structural change takes place.</a:t>
                </a:r>
                <a:endParaRPr lang="en-US" sz="1700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81" y="4066862"/>
                <a:ext cx="7971350" cy="2458750"/>
              </a:xfrm>
              <a:prstGeom prst="rect">
                <a:avLst/>
              </a:prstGeom>
              <a:blipFill>
                <a:blip r:embed="rId4"/>
                <a:stretch>
                  <a:fillRect l="-536" t="-15633" r="-536" b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CNR-IMM - SHARPER Night">
            <a:extLst>
              <a:ext uri="{FF2B5EF4-FFF2-40B4-BE49-F238E27FC236}">
                <a16:creationId xmlns:a16="http://schemas.microsoft.com/office/drawing/2014/main" id="{A17B14F5-3137-319B-18A3-936AAD07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" y="27078"/>
            <a:ext cx="2181190" cy="5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o 19"/>
          <p:cNvGrpSpPr/>
          <p:nvPr/>
        </p:nvGrpSpPr>
        <p:grpSpPr>
          <a:xfrm>
            <a:off x="10532077" y="25025"/>
            <a:ext cx="1659923" cy="842084"/>
            <a:chOff x="-322100" y="24495"/>
            <a:chExt cx="1659923" cy="842084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CB92106-8E38-1BF3-D033-6521422EBA96}"/>
                </a:ext>
              </a:extLst>
            </p:cNvPr>
            <p:cNvSpPr txBox="1"/>
            <p:nvPr/>
          </p:nvSpPr>
          <p:spPr>
            <a:xfrm>
              <a:off x="-322100" y="558802"/>
              <a:ext cx="1659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Marco </a:t>
              </a:r>
              <a:r>
                <a:rPr lang="en-GB" sz="1400" dirty="0" err="1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Pieruccini</a:t>
              </a:r>
              <a:r>
                <a:rPr lang="en-GB" sz="1400" dirty="0" smtClean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CNR-IMM</a:t>
              </a:r>
              <a:endParaRPr lang="en-GB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93EE459B-2E06-30B3-5C93-A1F7985F0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4495"/>
              <a:ext cx="1302187" cy="534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2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1350</Words>
  <Application>Microsoft Office PowerPoint</Application>
  <PresentationFormat>Widescreen</PresentationFormat>
  <Paragraphs>139</Paragraphs>
  <Slides>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Helvetica Neue</vt:lpstr>
      <vt:lpstr>Times</vt:lpstr>
      <vt:lpstr>Tema di Office</vt:lpstr>
      <vt:lpstr>Presentazione standard di PowerPoint</vt:lpstr>
      <vt:lpstr>Ion Implantation in solids</vt:lpstr>
      <vt:lpstr>Thermodynamics of a Viscous Liquid</vt:lpstr>
      <vt:lpstr>The mean-field specific pseudo-Potential for a Viscous Liquid (from a general minimization of the overall free energy)</vt:lpstr>
      <vt:lpstr>Escape from Metastable States in implanted solids…</vt:lpstr>
      <vt:lpstr>Substitutional fraction ϕ vs. Implantation/post-impl.-Annealing</vt:lpstr>
      <vt:lpstr>END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Virginia Boldrini</dc:creator>
  <cp:lastModifiedBy>Marco</cp:lastModifiedBy>
  <cp:revision>229</cp:revision>
  <dcterms:created xsi:type="dcterms:W3CDTF">2024-04-18T07:33:19Z</dcterms:created>
  <dcterms:modified xsi:type="dcterms:W3CDTF">2024-06-14T15:42:50Z</dcterms:modified>
</cp:coreProperties>
</file>