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7" r:id="rId2"/>
    <p:sldId id="471" r:id="rId3"/>
    <p:sldId id="473" r:id="rId4"/>
    <p:sldId id="474" r:id="rId5"/>
    <p:sldId id="475" r:id="rId6"/>
    <p:sldId id="476" r:id="rId7"/>
    <p:sldId id="477" r:id="rId8"/>
    <p:sldId id="478" r:id="rId9"/>
    <p:sldId id="479" r:id="rId10"/>
    <p:sldId id="481" r:id="rId11"/>
    <p:sldId id="484" r:id="rId12"/>
    <p:sldId id="494" r:id="rId13"/>
    <p:sldId id="432" r:id="rId14"/>
    <p:sldId id="489" r:id="rId15"/>
    <p:sldId id="490" r:id="rId16"/>
    <p:sldId id="492" r:id="rId17"/>
    <p:sldId id="493" r:id="rId18"/>
    <p:sldId id="436" r:id="rId19"/>
    <p:sldId id="528" r:id="rId20"/>
    <p:sldId id="529" r:id="rId21"/>
    <p:sldId id="505" r:id="rId22"/>
    <p:sldId id="506" r:id="rId23"/>
    <p:sldId id="507" r:id="rId24"/>
    <p:sldId id="510" r:id="rId25"/>
    <p:sldId id="509" r:id="rId26"/>
    <p:sldId id="504" r:id="rId27"/>
    <p:sldId id="513" r:id="rId28"/>
    <p:sldId id="502" r:id="rId29"/>
    <p:sldId id="497" r:id="rId30"/>
    <p:sldId id="498" r:id="rId31"/>
    <p:sldId id="499" r:id="rId32"/>
    <p:sldId id="500" r:id="rId33"/>
    <p:sldId id="514" r:id="rId34"/>
    <p:sldId id="454" r:id="rId35"/>
    <p:sldId id="455" r:id="rId36"/>
    <p:sldId id="516" r:id="rId37"/>
    <p:sldId id="456" r:id="rId38"/>
    <p:sldId id="518" r:id="rId39"/>
    <p:sldId id="458" r:id="rId40"/>
    <p:sldId id="459" r:id="rId41"/>
    <p:sldId id="461" r:id="rId42"/>
    <p:sldId id="460" r:id="rId43"/>
    <p:sldId id="517" r:id="rId44"/>
    <p:sldId id="531" r:id="rId45"/>
    <p:sldId id="470" r:id="rId46"/>
    <p:sldId id="463" r:id="rId47"/>
    <p:sldId id="527" r:id="rId48"/>
    <p:sldId id="520" r:id="rId49"/>
    <p:sldId id="521" r:id="rId50"/>
    <p:sldId id="525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6C"/>
    <a:srgbClr val="989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83273" autoAdjust="0"/>
  </p:normalViewPr>
  <p:slideViewPr>
    <p:cSldViewPr snapToGrid="0" snapToObjects="1">
      <p:cViewPr varScale="1">
        <p:scale>
          <a:sx n="74" d="100"/>
          <a:sy n="74" d="100"/>
        </p:scale>
        <p:origin x="101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NAONEW\Seminars%20and%20conferences\EITOC%2014%20-%20MedA\Trattamenti%20vs%20ann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cat>
            <c:numRef>
              <c:f>Sheet1!$C$3:$O$3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Sheet1!$C$4:$O$4</c:f>
              <c:numCache>
                <c:formatCode>General</c:formatCode>
                <c:ptCount val="13"/>
                <c:pt idx="0">
                  <c:v>4</c:v>
                </c:pt>
                <c:pt idx="1">
                  <c:v>41</c:v>
                </c:pt>
                <c:pt idx="2">
                  <c:v>130</c:v>
                </c:pt>
                <c:pt idx="3">
                  <c:v>230</c:v>
                </c:pt>
                <c:pt idx="4">
                  <c:v>308</c:v>
                </c:pt>
                <c:pt idx="5">
                  <c:v>355</c:v>
                </c:pt>
                <c:pt idx="6">
                  <c:v>506</c:v>
                </c:pt>
                <c:pt idx="7">
                  <c:v>522</c:v>
                </c:pt>
                <c:pt idx="8">
                  <c:v>501</c:v>
                </c:pt>
                <c:pt idx="9">
                  <c:v>546</c:v>
                </c:pt>
                <c:pt idx="10">
                  <c:v>562</c:v>
                </c:pt>
                <c:pt idx="11">
                  <c:v>557</c:v>
                </c:pt>
                <c:pt idx="12">
                  <c:v>538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026381856"/>
        <c:axId val="-1026378048"/>
      </c:barChart>
      <c:catAx>
        <c:axId val="-1026381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026378048"/>
        <c:crosses val="autoZero"/>
        <c:auto val="1"/>
        <c:lblAlgn val="ctr"/>
        <c:lblOffset val="100"/>
        <c:noMultiLvlLbl val="0"/>
      </c:catAx>
      <c:valAx>
        <c:axId val="-1026378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0263818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B8C2-1E86-44E9-8822-588AEE0F5A14}" type="datetimeFigureOut">
              <a:rPr lang="it-IT" smtClean="0"/>
              <a:t>05/04/2024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19CB8-96D8-4888-A24E-6BB8518B99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18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78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712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719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643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neutron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yield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8.9 × 10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[s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  <a:p>
                <a:r>
                  <a:rPr lang="en-GB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Avg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neutron energy 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0.55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0°</a:t>
                </a:r>
              </a:p>
              <a:p>
                <a:endParaRPr lang="en-GB" dirty="0" smtClean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l-GR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[/cell],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1.8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[m</a:t>
                </a:r>
                <a:r>
                  <a:rPr lang="en-US" altLang="ja-JP" sz="1200" baseline="30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(30 minutes irradiation by flux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[n/cm</a:t>
                </a:r>
                <a:r>
                  <a:rPr lang="en-US" altLang="ja-JP" sz="1050" baseline="3000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/s ])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Lucida Sans" panose="020B0602030504020204" pitchFamily="34" charset="0"/>
                  </a:rPr>
                  <a:t>:</a:t>
                </a:r>
                <a:endParaRPr lang="en-US" altLang="ja-JP" sz="1200" dirty="0" smtClean="0">
                  <a:solidFill>
                    <a:srgbClr val="C00000"/>
                  </a:solidFill>
                  <a:latin typeface="Lucida Sans" panose="020B0602030504020204" pitchFamily="34" charset="0"/>
                </a:endParaRPr>
              </a:p>
              <a:p>
                <a:pPr marL="357188"/>
                <a14:m>
                  <m:oMath xmlns:m="http://schemas.openxmlformats.org/officeDocument/2006/math"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(0)=</m:t>
                    </m:r>
                    <m:sSup>
                      <m:sSupPr>
                        <m:ctrlPr>
                          <a:rPr lang="en-US" altLang="ja-JP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−6.84</m:t>
                        </m:r>
                      </m:sup>
                    </m:sSup>
                    <m:r>
                      <a:rPr lang="en-US" altLang="ja-JP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0.001</m:t>
                    </m:r>
                  </m:oMath>
                </a14:m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(mostly fired)</a:t>
                </a:r>
                <a:endParaRPr lang="en-US" altLang="ja-JP" sz="1050" dirty="0"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  <a:p>
                <a:endParaRPr lang="en-GB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US" altLang="ja-JP" sz="12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ja-JP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!</m:t>
                        </m:r>
                      </m:den>
                    </m:f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</m:oMath>
                </a14:m>
                <a:r>
                  <a:rPr kumimoji="1" lang="en-US" altLang="ja-JP" sz="12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ja-JP" sz="1200" dirty="0"/>
                      <m:t>	</m:t>
                    </m:r>
                    <m:sSup>
                      <m:sSupPr>
                        <m:ctrlPr>
                          <a:rPr lang="en-US" altLang="ja-JP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ja-JP" altLang="en-US" sz="12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m:rPr>
                            <m:sty m:val="p"/>
                          </m:rPr>
                          <a:rPr lang="el-GR" altLang="ja-JP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sup>
                    </m:sSup>
                  </m:oMath>
                </a14:m>
                <a:endParaRPr lang="en-US" altLang="ja-JP" sz="1200" dirty="0" smtClean="0"/>
              </a:p>
              <a:p>
                <a:endParaRPr lang="en-GB" dirty="0" smtClean="0"/>
              </a:p>
              <a:p>
                <a:pPr marL="179388" lvl="0" indent="-1793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l-GR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[/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cell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], </m:t>
                    </m:r>
                    <m:r>
                      <m:rPr>
                        <m:sty m:val="p"/>
                      </m:rPr>
                      <a:rPr lang="el-GR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=1.8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[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ja-JP" sz="1200" baseline="30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]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(30 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minutes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irradiation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by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flux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altLang="ja-JP" sz="1050" baseline="3000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])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</a:rPr>
                      <m:t>:</m:t>
                    </m:r>
                  </m:oMath>
                </a14:m>
                <a:endParaRPr lang="en-US" altLang="ja-JP" sz="120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pPr marL="357188" lvl="0"/>
                <a14:m>
                  <m:oMath xmlns:m="http://schemas.openxmlformats.org/officeDocument/2006/math"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(0)=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−0.684</m:t>
                        </m:r>
                      </m:sup>
                    </m:sSup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=0.505</m:t>
                    </m:r>
                  </m:oMath>
                </a14:m>
                <a:r>
                  <a:rPr lang="en-US" altLang="ja-JP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(the half is not </a:t>
                </a:r>
                <a:r>
                  <a:rPr lang="en-US" altLang="ja-JP" sz="1050" dirty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fired)</a:t>
                </a:r>
                <a:endParaRPr lang="en-US" altLang="ja-JP" sz="105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neutron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yield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8.9 × 10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[s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  <a:p>
                <a:r>
                  <a:rPr lang="en-GB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Avg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neutron energy 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0.55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0°</a:t>
                </a:r>
              </a:p>
              <a:p>
                <a:endParaRPr lang="en-GB" dirty="0" smtClean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𝑁</a:t>
                </a:r>
                <a:r>
                  <a:rPr lang="en-US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altLang="ja-JP" sz="1200" i="0" smtClean="0">
                    <a:solidFill>
                      <a:srgbClr val="C00000"/>
                    </a:solidFill>
                    <a:latin typeface="Cambria Math"/>
                  </a:rPr>
                  <a:t>〖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10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/>
                  </a:rPr>
                  <a:t>〗^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9</a:t>
                </a:r>
                <a:r>
                  <a:rPr lang="el-GR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[/cell], </a:t>
                </a:r>
                <a:r>
                  <a:rPr lang="el-GR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1.8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[m</a:t>
                </a:r>
                <a:r>
                  <a:rPr lang="en-US" altLang="ja-JP" sz="1200" baseline="30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(30 minutes irradiation by flux 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[n/cm</a:t>
                </a:r>
                <a:r>
                  <a:rPr lang="en-US" altLang="ja-JP" sz="1050" baseline="3000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/s ])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Lucida Sans" panose="020B0602030504020204" pitchFamily="34" charset="0"/>
                  </a:rPr>
                  <a:t>:</a:t>
                </a:r>
                <a:endParaRPr lang="en-US" altLang="ja-JP" sz="1200" dirty="0" smtClean="0">
                  <a:solidFill>
                    <a:srgbClr val="C00000"/>
                  </a:solidFill>
                  <a:latin typeface="Lucida Sans" panose="020B0602030504020204" pitchFamily="34" charset="0"/>
                </a:endParaRPr>
              </a:p>
              <a:p>
                <a:pPr marL="357188"/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𝑃(0)=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𝑒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/>
                  </a:rPr>
                  <a:t>^(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−6.84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/>
                  </a:rPr>
                  <a:t>)</a:t>
                </a:r>
                <a:r>
                  <a:rPr lang="en-US" altLang="ja-JP" sz="1200" i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0.001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(mostly fired)</a:t>
                </a:r>
                <a:endParaRPr lang="en-US" altLang="ja-JP" sz="1050" dirty="0"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  <a:p>
                <a:endParaRPr lang="en-GB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𝑃</a:t>
                </a:r>
                <a:r>
                  <a:rPr kumimoji="1" lang="en-US" altLang="ja-JP" sz="1200" b="0" i="0" smtClean="0">
                    <a:latin typeface="Cambria Math"/>
                  </a:rPr>
                  <a:t>(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0</a:t>
                </a:r>
                <a:r>
                  <a:rPr kumimoji="1" lang="en-US" altLang="ja-JP" sz="1200" b="0" i="0" smtClean="0">
                    <a:latin typeface="Cambria Math"/>
                  </a:rPr>
                  <a:t>)</a:t>
                </a:r>
                <a:r>
                  <a:rPr kumimoji="1" lang="en-US" altLang="ja-JP" sz="1200" i="0" smtClean="0">
                    <a:latin typeface="Cambria Math" panose="02040503050406030204" pitchFamily="18" charset="0"/>
                  </a:rPr>
                  <a:t>=</a:t>
                </a:r>
                <a:r>
                  <a:rPr kumimoji="1" lang="en-US" altLang="ja-JP" sz="1200" i="0" smtClean="0">
                    <a:latin typeface="Cambria Math"/>
                  </a:rPr>
                  <a:t>(</a:t>
                </a:r>
                <a:r>
                  <a:rPr kumimoji="1" lang="en-US" altLang="ja-JP" sz="1200" i="0">
                    <a:latin typeface="Cambria Math"/>
                  </a:rPr>
                  <a:t>⟨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𝑛</a:t>
                </a:r>
                <a:r>
                  <a:rPr lang="en-US" altLang="ja-JP" sz="1200" i="0">
                    <a:latin typeface="Cambria Math"/>
                  </a:rPr>
                  <a:t>⟩</a:t>
                </a:r>
                <a:r>
                  <a:rPr kumimoji="1" lang="en-US" altLang="ja-JP" sz="1200" i="0" smtClean="0">
                    <a:latin typeface="Cambria Math"/>
                  </a:rPr>
                  <a:t>^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0</a:t>
                </a:r>
                <a:r>
                  <a:rPr kumimoji="1" lang="en-US" altLang="ja-JP" sz="1200" b="0" i="0" smtClean="0">
                    <a:latin typeface="Cambria Math"/>
                  </a:rPr>
                  <a:t> 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𝑒</a:t>
                </a:r>
                <a:r>
                  <a:rPr kumimoji="1" lang="en-US" altLang="ja-JP" sz="1200" b="0" i="0" smtClean="0">
                    <a:latin typeface="Cambria Math"/>
                  </a:rPr>
                  <a:t>^(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−</a:t>
                </a:r>
                <a:r>
                  <a:rPr kumimoji="1" lang="en-US" altLang="ja-JP" sz="1200" b="0" i="0" smtClean="0">
                    <a:latin typeface="Cambria Math"/>
                  </a:rPr>
                  <a:t>⟨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𝑛</a:t>
                </a:r>
                <a:r>
                  <a:rPr kumimoji="1" lang="en-US" altLang="ja-JP" sz="1200" b="0" i="0" smtClean="0">
                    <a:latin typeface="Cambria Math"/>
                  </a:rPr>
                  <a:t>⟩ ))/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0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!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𝑒</a:t>
                </a:r>
                <a:r>
                  <a:rPr kumimoji="1" lang="en-US" altLang="ja-JP" sz="1200" b="0" i="0" smtClean="0">
                    <a:latin typeface="Cambria Math"/>
                  </a:rPr>
                  <a:t>^(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−</a:t>
                </a:r>
                <a:r>
                  <a:rPr kumimoji="1" lang="en-US" altLang="ja-JP" sz="1200" b="0" i="0" smtClean="0">
                    <a:latin typeface="Cambria Math"/>
                  </a:rPr>
                  <a:t>⟨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𝑛</a:t>
                </a:r>
                <a:r>
                  <a:rPr kumimoji="1" lang="en-US" altLang="ja-JP" sz="1200" b="0" i="0" smtClean="0">
                    <a:latin typeface="Cambria Math"/>
                  </a:rPr>
                  <a:t>⟩ )</a:t>
                </a:r>
                <a:r>
                  <a:rPr kumimoji="1" lang="en-US" altLang="ja-JP" sz="1200" dirty="0" smtClean="0"/>
                  <a:t> </a:t>
                </a:r>
                <a:r>
                  <a:rPr kumimoji="1" lang="en-US" altLang="ja-JP" sz="1200" i="0" smtClean="0">
                    <a:latin typeface="Cambria Math" panose="02040503050406030204" pitchFamily="18" charset="0"/>
                  </a:rPr>
                  <a:t>=</a:t>
                </a:r>
                <a:r>
                  <a:rPr kumimoji="1" lang="en-US" altLang="ja-JP" sz="1200" i="0" dirty="0">
                    <a:latin typeface="Cambria Math" panose="02040503050406030204" pitchFamily="18" charset="0"/>
                  </a:rPr>
                  <a:t>"</a:t>
                </a:r>
                <a:r>
                  <a:rPr lang="en-US" altLang="ja-JP" sz="1200" i="0" dirty="0">
                    <a:latin typeface="Cambria Math"/>
                  </a:rPr>
                  <a:t>	</a:t>
                </a:r>
                <a:r>
                  <a:rPr lang="en-US" altLang="ja-JP" sz="1200" i="0" dirty="0" smtClean="0">
                    <a:latin typeface="Cambria Math"/>
                  </a:rPr>
                  <a:t>" </a:t>
                </a:r>
                <a:r>
                  <a:rPr lang="en-US" altLang="ja-JP" sz="1200" b="0" i="0" dirty="0" smtClean="0">
                    <a:latin typeface="Cambria Math" panose="02040503050406030204" pitchFamily="18" charset="0"/>
                  </a:rPr>
                  <a:t>𝑒</a:t>
                </a:r>
                <a:r>
                  <a:rPr lang="en-US" altLang="ja-JP" sz="1200" b="0" i="0" dirty="0" smtClean="0">
                    <a:latin typeface="Cambria Math"/>
                  </a:rPr>
                  <a:t>^(</a:t>
                </a:r>
                <a:r>
                  <a:rPr lang="en-US" altLang="ja-JP" sz="1200" b="0" i="0" dirty="0" smtClean="0">
                    <a:latin typeface="Cambria Math" panose="02040503050406030204" pitchFamily="18" charset="0"/>
                  </a:rPr>
                  <a:t>−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𝑁</a:t>
                </a:r>
                <a:r>
                  <a:rPr lang="ja-JP" altLang="en-US" sz="1200" i="0">
                    <a:latin typeface="Cambria Math" panose="02040503050406030204" pitchFamily="18" charset="0"/>
                  </a:rPr>
                  <a:t>𝜎</a:t>
                </a:r>
                <a:r>
                  <a:rPr lang="el-GR" altLang="ja-JP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en-US" altLang="ja-JP" sz="1200" i="0" dirty="0" smtClean="0">
                    <a:latin typeface="Cambria Math"/>
                    <a:ea typeface="Cambria Math" panose="02040503050406030204" pitchFamily="18" charset="0"/>
                  </a:rPr>
                  <a:t>)</a:t>
                </a:r>
                <a:endParaRPr lang="en-US" altLang="ja-JP" sz="1200" dirty="0" smtClean="0"/>
              </a:p>
              <a:p>
                <a:endParaRPr lang="en-GB" dirty="0" smtClean="0"/>
              </a:p>
              <a:p>
                <a:pPr marL="179388" lvl="0" indent="-179388">
                  <a:buFont typeface="Arial" panose="020B0604020202020204" pitchFamily="34" charset="0"/>
                  <a:buChar char="•"/>
                </a:pPr>
                <a:r>
                  <a:rPr lang="en-US" altLang="ja-JP" sz="1200" i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𝑁=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〖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10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〗^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9</a:t>
                </a:r>
                <a:r>
                  <a:rPr lang="el-GR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 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"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[/cell], </a:t>
                </a:r>
                <a:r>
                  <a:rPr lang="el-GR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" Φ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=1.8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"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 [m</a:t>
                </a:r>
                <a:r>
                  <a:rPr lang="en-US" altLang="ja-JP" sz="1200" i="0" baseline="3000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−2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] 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(30 minutes irradiation by flux 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" 〖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"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[n/cm</a:t>
                </a:r>
                <a:r>
                  <a:rPr lang="en-US" altLang="ja-JP" sz="1050" i="0" baseline="3000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/s ])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</a:rPr>
                  <a:t>:</a:t>
                </a:r>
                <a:r>
                  <a:rPr lang="it-IT" altLang="ja-JP" sz="1200" i="0" dirty="0">
                    <a:solidFill>
                      <a:prstClr val="black"/>
                    </a:solidFill>
                    <a:latin typeface="Lucida Sans" panose="020B0602030504020204" pitchFamily="34" charset="0"/>
                  </a:rPr>
                  <a:t>"</a:t>
                </a:r>
                <a:endParaRPr lang="en-US" altLang="ja-JP" sz="120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pPr marL="357188" lvl="0"/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𝑃(0)=𝑒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^(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−0.684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)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=0.505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(the half is not </a:t>
                </a:r>
                <a:r>
                  <a:rPr lang="en-US" altLang="ja-JP" sz="1050" dirty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fired)</a:t>
                </a:r>
                <a:endParaRPr lang="en-US" altLang="ja-JP" sz="105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endParaRPr lang="it-IT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446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STELLA PHARMA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launch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Steboronine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®, the World's First BNCT Drug, 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20, 2020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326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it-IT" dirty="0" smtClean="0"/>
              <a:t>I </a:t>
            </a:r>
            <a:r>
              <a:rPr lang="it-IT" dirty="0" err="1" smtClean="0"/>
              <a:t>limited</a:t>
            </a:r>
            <a:r>
              <a:rPr lang="it-IT" dirty="0" smtClean="0"/>
              <a:t> the talk to the </a:t>
            </a:r>
            <a:r>
              <a:rPr lang="it-IT" dirty="0" err="1" smtClean="0"/>
              <a:t>description</a:t>
            </a:r>
            <a:r>
              <a:rPr lang="it-IT" dirty="0" smtClean="0"/>
              <a:t> of the </a:t>
            </a:r>
            <a:r>
              <a:rPr lang="it-IT" dirty="0" err="1" smtClean="0"/>
              <a:t>facility</a:t>
            </a:r>
            <a:r>
              <a:rPr lang="it-IT" dirty="0" smtClean="0"/>
              <a:t> and </a:t>
            </a:r>
            <a:r>
              <a:rPr lang="it-IT" dirty="0" err="1" smtClean="0"/>
              <a:t>I’ve</a:t>
            </a:r>
            <a:r>
              <a:rPr lang="it-IT" dirty="0" smtClean="0"/>
              <a:t> </a:t>
            </a:r>
            <a:r>
              <a:rPr lang="it-IT" dirty="0" err="1" smtClean="0"/>
              <a:t>neglected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research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activities</a:t>
            </a:r>
            <a:r>
              <a:rPr lang="it-IT" baseline="0" dirty="0" smtClean="0"/>
              <a:t> from the </a:t>
            </a:r>
            <a:r>
              <a:rPr lang="it-IT" baseline="0" dirty="0" err="1" smtClean="0"/>
              <a:t>developments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accelerator</a:t>
            </a:r>
            <a:r>
              <a:rPr lang="it-IT" baseline="0" dirty="0" smtClean="0"/>
              <a:t> to the </a:t>
            </a:r>
            <a:r>
              <a:rPr lang="en-GB" baseline="0" dirty="0" smtClean="0"/>
              <a:t>r</a:t>
            </a:r>
            <a:r>
              <a:rPr lang="en-GB" dirty="0" smtClean="0"/>
              <a:t>ange verification,</a:t>
            </a:r>
          </a:p>
          <a:p>
            <a:pPr lvl="1"/>
            <a:r>
              <a:rPr lang="it-IT" dirty="0" smtClean="0"/>
              <a:t>Dose/LET/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</a:t>
            </a:r>
            <a:r>
              <a:rPr lang="it-IT" dirty="0" err="1" smtClean="0"/>
              <a:t>optimization</a:t>
            </a:r>
            <a:r>
              <a:rPr lang="it-IT" dirty="0" smtClean="0"/>
              <a:t>,</a:t>
            </a:r>
          </a:p>
          <a:p>
            <a:pPr lvl="1"/>
            <a:r>
              <a:rPr lang="en-GB" dirty="0" smtClean="0"/>
              <a:t>Improved beam measurement for improved beam distribution,</a:t>
            </a:r>
          </a:p>
          <a:p>
            <a:pPr lvl="1"/>
            <a:r>
              <a:rPr lang="en-GB" dirty="0" smtClean="0"/>
              <a:t>Basic physical data (e.g. foot)</a:t>
            </a:r>
            <a:endParaRPr lang="it-I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088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15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F12D18-9B2E-4787-B877-B6F02102B771}" type="datetime1">
              <a:rPr lang="it-IT" smtClean="0"/>
              <a:t>05/04/2024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="" xmlns:a16="http://schemas.microsoft.com/office/drawing/2014/main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831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=""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160000" y="6473654"/>
            <a:ext cx="43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LNF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Terza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Giornata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Acceleratori</a:t>
            </a:r>
            <a:endParaRPr lang="it-IT" sz="16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59558" y="6473654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4-5/04/2024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5691269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000"/>
            <a:ext cx="10972800" cy="9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6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7" descr="Immagine che contiene disegnando, tavolo&#10;&#10;Descrizione generata automaticamente">
            <a:extLst>
              <a:ext uri="{FF2B5EF4-FFF2-40B4-BE49-F238E27FC236}">
                <a16:creationId xmlns=""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60000" y="6473654"/>
            <a:ext cx="43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LNF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Terza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Giornata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Acceleratori</a:t>
            </a:r>
            <a:endParaRPr lang="it-IT" sz="16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59558" y="6473654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4-5/04/2024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456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000"/>
            <a:ext cx="10972800" cy="9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4224"/>
            <a:ext cx="10972800" cy="49419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=""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160000" y="6473654"/>
            <a:ext cx="43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LNF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Terza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Giornata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Acceleratori</a:t>
            </a:r>
            <a:endParaRPr lang="it-IT" sz="16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558" y="6473654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4-5/04/2024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68784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696" y="404366"/>
            <a:ext cx="931523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Title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696" y="2375899"/>
            <a:ext cx="8534400" cy="778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Author</a:t>
            </a:r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xmlns="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794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7" descr="Immagine che contiene disegnando, tavolo&#10;&#10;Descrizione generata automaticamente">
            <a:extLst>
              <a:ext uri="{FF2B5EF4-FFF2-40B4-BE49-F238E27FC236}">
                <a16:creationId xmlns=""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160000" y="6473654"/>
            <a:ext cx="43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LNF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Terza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Giornata</a:t>
            </a:r>
            <a:r>
              <a:rPr lang="en-GB" sz="1600" baseline="0" dirty="0" smtClean="0"/>
              <a:t> </a:t>
            </a:r>
            <a:r>
              <a:rPr lang="en-GB" sz="1600" baseline="0" dirty="0" err="1" smtClean="0"/>
              <a:t>Acceleratori</a:t>
            </a:r>
            <a:endParaRPr lang="it-IT" sz="16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59558" y="6473654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4-5/04/2024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73420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6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0.tmp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1F4CCF42-CA41-EE41-90F9-E5A54A8CF3C1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>
                <a:solidFill>
                  <a:srgbClr val="002E6C"/>
                </a:solidFill>
              </a:rPr>
              <a:t>LOREM IPSUM DOLOR </a:t>
            </a:r>
          </a:p>
          <a:p>
            <a:r>
              <a:rPr lang="it-IT" sz="5000" b="1" dirty="0">
                <a:solidFill>
                  <a:srgbClr val="002E6C"/>
                </a:solidFill>
              </a:rPr>
              <a:t>SIT AMET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33FE038F-E035-5748-A2AD-307237EA4807}"/>
              </a:ext>
            </a:extLst>
          </p:cNvPr>
          <p:cNvSpPr txBox="1"/>
          <p:nvPr/>
        </p:nvSpPr>
        <p:spPr>
          <a:xfrm>
            <a:off x="1139876" y="749028"/>
            <a:ext cx="916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</a:rPr>
              <a:t>CNAO stato e prospettive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9C24EB02-1E17-C243-B6FF-33CAB85111B4}"/>
              </a:ext>
            </a:extLst>
          </p:cNvPr>
          <p:cNvSpPr txBox="1"/>
          <p:nvPr/>
        </p:nvSpPr>
        <p:spPr>
          <a:xfrm>
            <a:off x="1139876" y="2566555"/>
            <a:ext cx="73567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M. Pullia</a:t>
            </a:r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About</a:t>
            </a:r>
            <a:r>
              <a:rPr lang="it-IT" dirty="0" smtClean="0"/>
              <a:t> 5000 </a:t>
            </a:r>
            <a:r>
              <a:rPr lang="it-IT" dirty="0" err="1" smtClean="0"/>
              <a:t>patients</a:t>
            </a:r>
            <a:r>
              <a:rPr lang="it-IT" dirty="0" smtClean="0"/>
              <a:t> </a:t>
            </a:r>
            <a:r>
              <a:rPr lang="it-IT" dirty="0" err="1" smtClean="0"/>
              <a:t>treated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8970714" y="1607947"/>
            <a:ext cx="2518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Increasing</a:t>
            </a:r>
            <a:r>
              <a:rPr lang="it-IT" dirty="0" smtClean="0"/>
              <a:t> </a:t>
            </a:r>
            <a:r>
              <a:rPr lang="it-IT" dirty="0" err="1" smtClean="0"/>
              <a:t>number</a:t>
            </a:r>
            <a:r>
              <a:rPr lang="it-IT" dirty="0" smtClean="0"/>
              <a:t> of</a:t>
            </a:r>
            <a:br>
              <a:rPr lang="it-IT" dirty="0" smtClean="0"/>
            </a:br>
            <a:r>
              <a:rPr lang="it-IT" dirty="0" err="1" smtClean="0"/>
              <a:t>paediatric</a:t>
            </a:r>
            <a:r>
              <a:rPr lang="it-IT" dirty="0" smtClean="0"/>
              <a:t> </a:t>
            </a:r>
            <a:r>
              <a:rPr lang="it-IT" dirty="0" err="1" smtClean="0"/>
              <a:t>patients</a:t>
            </a:r>
            <a:r>
              <a:rPr lang="it-IT" dirty="0" smtClean="0"/>
              <a:t>  </a:t>
            </a:r>
          </a:p>
          <a:p>
            <a:r>
              <a:rPr lang="it-IT" dirty="0" smtClean="0"/>
              <a:t>(</a:t>
            </a:r>
            <a:r>
              <a:rPr lang="it-IT" dirty="0" err="1" smtClean="0"/>
              <a:t>often</a:t>
            </a:r>
            <a:r>
              <a:rPr lang="it-IT" dirty="0" smtClean="0"/>
              <a:t> with </a:t>
            </a:r>
            <a:r>
              <a:rPr lang="it-IT" dirty="0" err="1" smtClean="0"/>
              <a:t>anaesthesia</a:t>
            </a:r>
            <a:r>
              <a:rPr lang="it-IT" dirty="0" smtClean="0"/>
              <a:t>) </a:t>
            </a:r>
          </a:p>
          <a:p>
            <a:r>
              <a:rPr lang="it-IT" dirty="0" err="1"/>
              <a:t>Longer</a:t>
            </a:r>
            <a:r>
              <a:rPr lang="it-IT" dirty="0"/>
              <a:t> time </a:t>
            </a:r>
            <a:r>
              <a:rPr lang="it-IT" dirty="0" err="1" smtClean="0"/>
              <a:t>required</a:t>
            </a:r>
            <a:endParaRPr lang="it-IT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967153" y="1607947"/>
          <a:ext cx="7772401" cy="396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88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do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36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/>
          </p:cNvGraphicFramePr>
          <p:nvPr>
            <p:extLst/>
          </p:nvPr>
        </p:nvGraphicFramePr>
        <p:xfrm>
          <a:off x="609601" y="573088"/>
          <a:ext cx="9751484" cy="548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Worksheet" r:id="rId3" imgW="11793600" imgH="9144000" progId="Excel.Sheet.8">
                  <p:embed/>
                </p:oleObj>
              </mc:Choice>
              <mc:Fallback>
                <p:oleObj name="Worksheet" r:id="rId3" imgW="11793600" imgH="91440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1" y="573088"/>
                        <a:ext cx="9751484" cy="548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080000" y="1076325"/>
            <a:ext cx="2360149" cy="40011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3300"/>
                </a:solidFill>
                <a:latin typeface="Times New Roman" pitchFamily="18" charset="0"/>
              </a:rPr>
              <a:t>Protons/Carbon</a:t>
            </a:r>
            <a:endParaRPr lang="en-US" sz="2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119669" y="3005139"/>
            <a:ext cx="1625600" cy="4159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  <a:latin typeface="Times New Roman" pitchFamily="18" charset="0"/>
              </a:rPr>
              <a:t>Electrons</a:t>
            </a:r>
            <a:endParaRPr lang="en-US" sz="16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112000" y="2933701"/>
            <a:ext cx="1422400" cy="4159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</a:rPr>
              <a:t>Photons</a:t>
            </a:r>
          </a:p>
        </p:txBody>
      </p:sp>
      <p:graphicFrame>
        <p:nvGraphicFramePr>
          <p:cNvPr id="5123" name="Object 9"/>
          <p:cNvGraphicFramePr>
            <a:graphicFrameLocks noChangeAspect="1"/>
          </p:cNvGraphicFramePr>
          <p:nvPr>
            <p:extLst/>
          </p:nvPr>
        </p:nvGraphicFramePr>
        <p:xfrm>
          <a:off x="8636000" y="2933701"/>
          <a:ext cx="1568451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5" imgW="736560" imgH="241200" progId="Equation.3">
                  <p:embed/>
                </p:oleObj>
              </mc:Choice>
              <mc:Fallback>
                <p:oleObj name="Equation" r:id="rId5" imgW="736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0" y="2933701"/>
                        <a:ext cx="1568451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Comparison of the depth dose profiles</a:t>
            </a:r>
          </a:p>
        </p:txBody>
      </p:sp>
      <p:pic>
        <p:nvPicPr>
          <p:cNvPr id="5130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6613" y="1638300"/>
            <a:ext cx="631401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135894" y="1501924"/>
            <a:ext cx="271533" cy="38884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519936" y="4166221"/>
            <a:ext cx="1422400" cy="41592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Tumour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1422400" y="5854700"/>
            <a:ext cx="7772400" cy="53340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6766" y="5930900"/>
            <a:ext cx="164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503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do at CNAO</a:t>
            </a:r>
            <a:endParaRPr lang="it-I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6959"/>
            <a:ext cx="7031038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81" y="3215821"/>
            <a:ext cx="2808287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0457768" y="5514979"/>
            <a:ext cx="1609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600" b="0" dirty="0"/>
              <a:t>The number of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600" b="0" dirty="0"/>
              <a:t>particles varies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sz="1600" b="0" dirty="0"/>
              <a:t>spot by spot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51428" y="6468609"/>
            <a:ext cx="2569029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dirty="0">
                <a:latin typeface="+mn-lt"/>
                <a:ea typeface="MS PGothic" pitchFamily="34" charset="-128"/>
              </a:rPr>
              <a:t>(courtesy of Siemens Medical)</a:t>
            </a:r>
          </a:p>
        </p:txBody>
      </p:sp>
      <p:pic>
        <p:nvPicPr>
          <p:cNvPr id="8" name="scanning_pat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5829" y="0"/>
            <a:ext cx="4746171" cy="35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Microscopical</a:t>
            </a:r>
            <a:r>
              <a:rPr lang="en-GB" dirty="0" smtClean="0"/>
              <a:t> advantage of C ions</a:t>
            </a:r>
            <a:endParaRPr lang="it-IT" dirty="0"/>
          </a:p>
        </p:txBody>
      </p:sp>
      <p:pic>
        <p:nvPicPr>
          <p:cNvPr id="3" name="Picture 2" descr="http://4.bp.blogspot.com/-i-D0b7fxBBs/T-QZVPQ1-HI/AAAAAAAAAiQ/zdiUcI3aAvg/s640/high+lLET+-+low+LET.JPG"/>
          <p:cNvPicPr>
            <a:picLocks noChangeAspect="1" noChangeArrowheads="1"/>
          </p:cNvPicPr>
          <p:nvPr/>
        </p:nvPicPr>
        <p:blipFill>
          <a:blip r:embed="rId2" cstate="print"/>
          <a:srcRect r="7484"/>
          <a:stretch>
            <a:fillRect/>
          </a:stretch>
        </p:blipFill>
        <p:spPr bwMode="auto">
          <a:xfrm>
            <a:off x="3058964" y="1806228"/>
            <a:ext cx="6357697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5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Microscopical</a:t>
            </a:r>
            <a:r>
              <a:rPr lang="en-GB" dirty="0"/>
              <a:t> advantage of C ions</a:t>
            </a:r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2568"/>
          <a:stretch>
            <a:fillRect/>
          </a:stretch>
        </p:blipFill>
        <p:spPr bwMode="auto">
          <a:xfrm>
            <a:off x="2237284" y="984896"/>
            <a:ext cx="7416800" cy="474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e 3"/>
          <p:cNvSpPr/>
          <p:nvPr/>
        </p:nvSpPr>
        <p:spPr>
          <a:xfrm>
            <a:off x="3965476" y="4873328"/>
            <a:ext cx="216024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3389412" y="4009232"/>
            <a:ext cx="216024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6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62391" y="375171"/>
            <a:ext cx="8535309" cy="6081713"/>
            <a:chOff x="381000" y="685800"/>
            <a:chExt cx="8535309" cy="6081713"/>
          </a:xfrm>
        </p:grpSpPr>
        <p:pic>
          <p:nvPicPr>
            <p:cNvPr id="4" name="Picture 4" descr="DNA_Belli"/>
            <p:cNvPicPr>
              <a:picLocks noChangeAspect="1" noChangeArrowheads="1"/>
            </p:cNvPicPr>
            <p:nvPr/>
          </p:nvPicPr>
          <p:blipFill>
            <a:blip r:embed="rId2" cstate="print"/>
            <a:srcRect l="20227" r="4022" b="13985"/>
            <a:stretch>
              <a:fillRect/>
            </a:stretch>
          </p:blipFill>
          <p:spPr bwMode="auto">
            <a:xfrm>
              <a:off x="381000" y="685800"/>
              <a:ext cx="3606800" cy="608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6"/>
            <p:cNvGrpSpPr>
              <a:grpSpLocks noChangeAspect="1"/>
            </p:cNvGrpSpPr>
            <p:nvPr/>
          </p:nvGrpSpPr>
          <p:grpSpPr bwMode="auto">
            <a:xfrm>
              <a:off x="4020458" y="1951224"/>
              <a:ext cx="4681538" cy="3365837"/>
              <a:chOff x="2592" y="720"/>
              <a:chExt cx="3120" cy="2243"/>
            </a:xfrm>
          </p:grpSpPr>
          <p:pic>
            <p:nvPicPr>
              <p:cNvPr id="8" name="Picture 7" descr="RBE_vs_LE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248" r="3717"/>
              <a:stretch>
                <a:fillRect/>
              </a:stretch>
            </p:blipFill>
            <p:spPr bwMode="auto">
              <a:xfrm>
                <a:off x="2592" y="844"/>
                <a:ext cx="3120" cy="2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3264" y="2064"/>
                <a:ext cx="1971" cy="2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9DC2EB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rPr>
                  <a:t>1              10           100     LET</a:t>
                </a:r>
              </a:p>
            </p:txBody>
          </p:sp>
          <p:sp>
            <p:nvSpPr>
              <p:cNvPr id="10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2964" y="913"/>
                <a:ext cx="408" cy="2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9DC2EB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rPr>
                  <a:t>RBE</a:t>
                </a:r>
              </a:p>
            </p:txBody>
          </p:sp>
          <p:sp>
            <p:nvSpPr>
              <p:cNvPr id="11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2888" y="720"/>
                <a:ext cx="189" cy="147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9DC2EB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rPr>
                  <a:t>4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9DC2EB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9DC2EB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rPr>
                  <a:t>3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9DC2EB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9DC2EB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rPr>
                  <a:t>2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9DC2EB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9DC2EB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rPr>
                  <a:t>1</a:t>
                </a:r>
              </a:p>
            </p:txBody>
          </p:sp>
          <p:sp>
            <p:nvSpPr>
              <p:cNvPr id="12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4032" y="864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9DC2EB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" name="Line 12"/>
              <p:cNvSpPr>
                <a:spLocks noChangeAspect="1" noChangeShapeType="1"/>
              </p:cNvSpPr>
              <p:nvPr/>
            </p:nvSpPr>
            <p:spPr bwMode="auto">
              <a:xfrm>
                <a:off x="4416" y="864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9DC2EB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6" name="Text Box 13"/>
            <p:cNvSpPr txBox="1">
              <a:spLocks noChangeAspect="1" noChangeArrowheads="1"/>
            </p:cNvSpPr>
            <p:nvPr/>
          </p:nvSpPr>
          <p:spPr bwMode="auto">
            <a:xfrm>
              <a:off x="4053796" y="5816599"/>
              <a:ext cx="4862513" cy="862013"/>
            </a:xfrm>
            <a:prstGeom prst="rect">
              <a:avLst/>
            </a:prstGeom>
            <a:noFill/>
            <a:ln w="38100">
              <a:solidFill>
                <a:srgbClr val="9DC2EB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10 – 20 keV/mm = 100 – 200 MeV/cm =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20 – 40  eV/(2 nm)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7" name="Line 14"/>
            <p:cNvSpPr>
              <a:spLocks noChangeShapeType="1"/>
            </p:cNvSpPr>
            <p:nvPr/>
          </p:nvSpPr>
          <p:spPr bwMode="auto">
            <a:xfrm flipV="1">
              <a:off x="6378307" y="5316536"/>
              <a:ext cx="0" cy="500061"/>
            </a:xfrm>
            <a:prstGeom prst="line">
              <a:avLst/>
            </a:prstGeom>
            <a:noFill/>
            <a:ln w="38100">
              <a:solidFill>
                <a:srgbClr val="9DC2EB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36" y="144522"/>
            <a:ext cx="10972800" cy="900000"/>
          </a:xfrm>
        </p:spPr>
        <p:txBody>
          <a:bodyPr/>
          <a:lstStyle/>
          <a:p>
            <a:r>
              <a:rPr lang="en-GB" dirty="0" err="1"/>
              <a:t>Microscopical</a:t>
            </a:r>
            <a:r>
              <a:rPr lang="en-GB" dirty="0"/>
              <a:t> advantage of C 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1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Carbon </a:t>
            </a:r>
            <a:r>
              <a:rPr lang="it-IT" dirty="0" err="1"/>
              <a:t>ions</a:t>
            </a:r>
            <a:r>
              <a:rPr lang="it-IT" dirty="0"/>
              <a:t>: high LET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needed</a:t>
            </a:r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29612" y="1574008"/>
            <a:ext cx="60563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4"/>
          <p:cNvSpPr/>
          <p:nvPr/>
        </p:nvSpPr>
        <p:spPr>
          <a:xfrm>
            <a:off x="3764903" y="4668054"/>
            <a:ext cx="3429024" cy="857256"/>
          </a:xfrm>
          <a:prstGeom prst="rect">
            <a:avLst/>
          </a:prstGeom>
          <a:solidFill>
            <a:srgbClr val="FFFF00">
              <a:alpha val="25000"/>
            </a:srgbClr>
          </a:solidFill>
          <a:ln w="25400" cap="flat" cmpd="sng" algn="ctr">
            <a:solidFill>
              <a:srgbClr val="006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Low LET</a:t>
            </a:r>
          </a:p>
        </p:txBody>
      </p:sp>
      <p:sp>
        <p:nvSpPr>
          <p:cNvPr id="5" name="Rettangolo 5"/>
          <p:cNvSpPr/>
          <p:nvPr/>
        </p:nvSpPr>
        <p:spPr>
          <a:xfrm>
            <a:off x="7193927" y="2096286"/>
            <a:ext cx="1285884" cy="3429024"/>
          </a:xfrm>
          <a:prstGeom prst="rect">
            <a:avLst/>
          </a:prstGeom>
          <a:solidFill>
            <a:srgbClr val="C00000">
              <a:alpha val="25000"/>
            </a:srgbClr>
          </a:solidFill>
          <a:ln w="25400" cap="flat" cmpd="sng" algn="ctr">
            <a:solidFill>
              <a:srgbClr val="006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High LET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0353" y="2491673"/>
            <a:ext cx="3453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Higher</a:t>
            </a: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LET – </a:t>
            </a:r>
            <a:r>
              <a:rPr lang="it-IT" sz="200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Higher</a:t>
            </a: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efficacy</a:t>
            </a:r>
            <a:endParaRPr lang="it-IT" sz="20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32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661988"/>
            <a:ext cx="11068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25642" y="5061623"/>
            <a:ext cx="705786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CMR8"/>
              </a:rPr>
              <a:t>Accelerated</a:t>
            </a:r>
            <a:r>
              <a:rPr lang="it-IT" dirty="0" smtClean="0">
                <a:latin typeface="CMR8"/>
              </a:rPr>
              <a:t> </a:t>
            </a:r>
            <a:r>
              <a:rPr lang="it-IT" dirty="0" err="1">
                <a:latin typeface="CMR8"/>
              </a:rPr>
              <a:t>ion</a:t>
            </a:r>
            <a:r>
              <a:rPr lang="it-IT" dirty="0">
                <a:latin typeface="CMR8"/>
              </a:rPr>
              <a:t> </a:t>
            </a:r>
            <a:r>
              <a:rPr lang="it-IT" dirty="0" smtClean="0">
                <a:latin typeface="CMR8"/>
              </a:rPr>
              <a:t>			p</a:t>
            </a:r>
            <a:r>
              <a:rPr lang="it-IT" dirty="0">
                <a:latin typeface="CMR8"/>
              </a:rPr>
              <a:t>, </a:t>
            </a:r>
            <a:r>
              <a:rPr lang="it-IT" dirty="0" smtClean="0">
                <a:latin typeface="CMR8"/>
              </a:rPr>
              <a:t>C</a:t>
            </a:r>
          </a:p>
          <a:p>
            <a:endParaRPr lang="it-IT" dirty="0">
              <a:latin typeface="CMR8"/>
            </a:endParaRPr>
          </a:p>
          <a:p>
            <a:r>
              <a:rPr lang="it-IT" dirty="0" smtClean="0">
                <a:latin typeface="CMR8"/>
              </a:rPr>
              <a:t>Energy </a:t>
            </a:r>
            <a:r>
              <a:rPr lang="it-IT" dirty="0" err="1">
                <a:latin typeface="CMR8"/>
              </a:rPr>
              <a:t>range</a:t>
            </a:r>
            <a:r>
              <a:rPr lang="it-IT" dirty="0">
                <a:latin typeface="CMR8"/>
              </a:rPr>
              <a:t> (</a:t>
            </a:r>
            <a:r>
              <a:rPr lang="it-IT" dirty="0" err="1">
                <a:latin typeface="CMR8"/>
              </a:rPr>
              <a:t>MeV</a:t>
            </a:r>
            <a:r>
              <a:rPr lang="it-IT" dirty="0">
                <a:latin typeface="CMR8"/>
              </a:rPr>
              <a:t>/u) </a:t>
            </a:r>
            <a:r>
              <a:rPr lang="it-IT" dirty="0" smtClean="0">
                <a:latin typeface="CMR8"/>
              </a:rPr>
              <a:t>		60–227 (250) </a:t>
            </a:r>
            <a:r>
              <a:rPr lang="it-IT" dirty="0">
                <a:latin typeface="CMR8"/>
              </a:rPr>
              <a:t>(p</a:t>
            </a:r>
            <a:r>
              <a:rPr lang="it-IT" dirty="0" smtClean="0">
                <a:latin typeface="CMR8"/>
              </a:rPr>
              <a:t>) (30-320mm)</a:t>
            </a:r>
            <a:endParaRPr lang="it-IT" dirty="0">
              <a:latin typeface="CMR8"/>
            </a:endParaRPr>
          </a:p>
          <a:p>
            <a:r>
              <a:rPr lang="it-IT" dirty="0" smtClean="0">
                <a:latin typeface="CMR8"/>
              </a:rPr>
              <a:t>				115–400 </a:t>
            </a:r>
            <a:r>
              <a:rPr lang="it-IT" dirty="0">
                <a:latin typeface="CMR8"/>
              </a:rPr>
              <a:t>(C</a:t>
            </a:r>
            <a:r>
              <a:rPr lang="it-IT" dirty="0" smtClean="0">
                <a:latin typeface="CMR8"/>
              </a:rPr>
              <a:t>) (30-270mm)</a:t>
            </a:r>
            <a:endParaRPr lang="it-IT" dirty="0">
              <a:latin typeface="CMR8"/>
            </a:endParaRPr>
          </a:p>
          <a:p>
            <a:endParaRPr lang="it-IT" dirty="0">
              <a:latin typeface="CMR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44000"/>
            <a:ext cx="10972800" cy="900000"/>
          </a:xfrm>
        </p:spPr>
        <p:txBody>
          <a:bodyPr/>
          <a:lstStyle/>
          <a:p>
            <a:r>
              <a:rPr lang="it-IT" dirty="0" smtClean="0"/>
              <a:t>CNAO </a:t>
            </a:r>
            <a:r>
              <a:rPr lang="it-IT" dirty="0" err="1" smtClean="0"/>
              <a:t>accelerator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52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4852684" y="4991100"/>
            <a:ext cx="3810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Strip chambers (X and Y):</a:t>
            </a:r>
          </a:p>
          <a:p>
            <a:pPr marL="174625" indent="-174625">
              <a:buFontTx/>
              <a:buChar char="•"/>
              <a:defRPr/>
            </a:pPr>
            <a:r>
              <a:rPr lang="en-US" sz="2000" dirty="0"/>
              <a:t>Beam position measure every 100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s, with 100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m of precision </a:t>
            </a:r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8393763" y="4991100"/>
            <a:ext cx="37982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Pixel chamber:</a:t>
            </a:r>
          </a:p>
          <a:p>
            <a:pPr marL="174625" indent="-174625">
              <a:buFontTx/>
              <a:buChar char="•"/>
              <a:defRPr/>
            </a:pPr>
            <a:r>
              <a:rPr lang="en-US" sz="2000" dirty="0"/>
              <a:t>Beam position and dimension measure every 100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s/1 </a:t>
            </a:r>
            <a:r>
              <a:rPr lang="en-US" sz="2000" dirty="0" err="1"/>
              <a:t>ms</a:t>
            </a:r>
            <a:r>
              <a:rPr lang="en-US" sz="2000" dirty="0"/>
              <a:t>, with 200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m of precision </a:t>
            </a:r>
          </a:p>
        </p:txBody>
      </p:sp>
      <p:sp>
        <p:nvSpPr>
          <p:cNvPr id="7" name="Text Box 75"/>
          <p:cNvSpPr txBox="1">
            <a:spLocks noChangeArrowheads="1"/>
          </p:cNvSpPr>
          <p:nvPr/>
        </p:nvSpPr>
        <p:spPr bwMode="auto">
          <a:xfrm>
            <a:off x="4856611" y="4008670"/>
            <a:ext cx="3124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 algn="l" eaLnBrk="1" hangingPunct="1"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Integral chamber:</a:t>
            </a:r>
          </a:p>
          <a:p>
            <a:pPr marL="174625" indent="-174625" algn="l" eaLnBrk="1" hangingPunct="1">
              <a:buFontTx/>
              <a:buChar char="•"/>
              <a:defRPr/>
            </a:pPr>
            <a:r>
              <a:rPr lang="en-US" sz="2000" dirty="0"/>
              <a:t>Beam Intensity measure every 1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s</a:t>
            </a:r>
            <a:endParaRPr lang="it-IT" sz="2000" dirty="0"/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8353425" y="4027544"/>
            <a:ext cx="388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 algn="l" eaLnBrk="1" hangingPunct="1"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Integral chamber:</a:t>
            </a:r>
          </a:p>
          <a:p>
            <a:pPr marL="174625" indent="-174625">
              <a:buFontTx/>
              <a:buChar char="•"/>
              <a:defRPr/>
            </a:pPr>
            <a:r>
              <a:rPr lang="en-US" sz="2000" dirty="0"/>
              <a:t>Beam Intensity measure   every 1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s</a:t>
            </a:r>
            <a:endParaRPr lang="it-IT" sz="2000" dirty="0"/>
          </a:p>
        </p:txBody>
      </p:sp>
      <p:grpSp>
        <p:nvGrpSpPr>
          <p:cNvPr id="9" name="Group 84"/>
          <p:cNvGrpSpPr>
            <a:grpSpLocks noChangeAspect="1"/>
          </p:cNvGrpSpPr>
          <p:nvPr/>
        </p:nvGrpSpPr>
        <p:grpSpPr bwMode="auto">
          <a:xfrm>
            <a:off x="5529527" y="1083192"/>
            <a:ext cx="5428973" cy="2728027"/>
            <a:chOff x="0" y="0"/>
            <a:chExt cx="5760" cy="2895"/>
          </a:xfrm>
        </p:grpSpPr>
        <p:grpSp>
          <p:nvGrpSpPr>
            <p:cNvPr id="10" name="Group 83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2895"/>
              <a:chOff x="0" y="0"/>
              <a:chExt cx="5760" cy="2895"/>
            </a:xfrm>
          </p:grpSpPr>
          <p:grpSp>
            <p:nvGrpSpPr>
              <p:cNvPr id="17" name="Group 2"/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1488" cy="2400"/>
                <a:chOff x="0" y="0"/>
                <a:chExt cx="1488" cy="2400"/>
              </a:xfrm>
            </p:grpSpPr>
            <p:pic>
              <p:nvPicPr>
                <p:cNvPr id="82" name="Picture 3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0" y="0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3" name="Text Box 4"/>
                <p:cNvSpPr txBox="1">
                  <a:spLocks noChangeAspect="1" noChangeArrowheads="1"/>
                </p:cNvSpPr>
                <p:nvPr/>
              </p:nvSpPr>
              <p:spPr bwMode="auto">
                <a:xfrm rot="-1711046">
                  <a:off x="229" y="1802"/>
                  <a:ext cx="94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1" hangingPunct="1"/>
                  <a:r>
                    <a:rPr lang="en-US" b="1"/>
                    <a:t>Integral 1</a:t>
                  </a:r>
                  <a:endParaRPr lang="it-IT" b="1"/>
                </a:p>
              </p:txBody>
            </p:sp>
            <p:sp>
              <p:nvSpPr>
                <p:cNvPr id="84" name="Line 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76" y="816"/>
                  <a:ext cx="432" cy="2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5" name="Line 6"/>
                <p:cNvSpPr>
                  <a:spLocks noChangeAspect="1" noChangeShapeType="1"/>
                </p:cNvSpPr>
                <p:nvPr/>
              </p:nvSpPr>
              <p:spPr bwMode="auto">
                <a:xfrm>
                  <a:off x="576" y="1056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6" name="Line 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76" y="1296"/>
                  <a:ext cx="432" cy="2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7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816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8" name="Group 9"/>
              <p:cNvGrpSpPr>
                <a:grpSpLocks noChangeAspect="1"/>
              </p:cNvGrpSpPr>
              <p:nvPr/>
            </p:nvGrpSpPr>
            <p:grpSpPr bwMode="auto">
              <a:xfrm>
                <a:off x="1056" y="0"/>
                <a:ext cx="1488" cy="2400"/>
                <a:chOff x="1056" y="0"/>
                <a:chExt cx="1488" cy="2400"/>
              </a:xfrm>
            </p:grpSpPr>
            <p:pic>
              <p:nvPicPr>
                <p:cNvPr id="70" name="Picture 10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1056" y="0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1" name="Text Box 11"/>
                <p:cNvSpPr txBox="1">
                  <a:spLocks noChangeAspect="1" noChangeArrowheads="1"/>
                </p:cNvSpPr>
                <p:nvPr/>
              </p:nvSpPr>
              <p:spPr bwMode="auto">
                <a:xfrm rot="-1711046">
                  <a:off x="1283" y="1852"/>
                  <a:ext cx="84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1" hangingPunct="1"/>
                  <a:r>
                    <a:rPr lang="en-US" b="1"/>
                    <a:t>STRIP X</a:t>
                  </a:r>
                  <a:endParaRPr lang="it-IT" b="1"/>
                </a:p>
              </p:txBody>
            </p:sp>
            <p:sp>
              <p:nvSpPr>
                <p:cNvPr id="72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632" y="1008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3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680" y="100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4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728" y="960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5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1776" y="912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6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91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7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1872" y="864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8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1920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9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1968" y="816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0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2016" y="768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1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68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9" name="Group 22"/>
              <p:cNvGrpSpPr>
                <a:grpSpLocks noChangeAspect="1"/>
              </p:cNvGrpSpPr>
              <p:nvPr/>
            </p:nvGrpSpPr>
            <p:grpSpPr bwMode="auto">
              <a:xfrm>
                <a:off x="2112" y="0"/>
                <a:ext cx="1488" cy="2400"/>
                <a:chOff x="2112" y="48"/>
                <a:chExt cx="1488" cy="2400"/>
              </a:xfrm>
            </p:grpSpPr>
            <p:pic>
              <p:nvPicPr>
                <p:cNvPr id="57" name="Picture 23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2112" y="48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8" name="Text Box 24"/>
                <p:cNvSpPr txBox="1">
                  <a:spLocks noChangeAspect="1" noChangeArrowheads="1"/>
                </p:cNvSpPr>
                <p:nvPr/>
              </p:nvSpPr>
              <p:spPr bwMode="auto">
                <a:xfrm rot="19888954">
                  <a:off x="2265" y="1877"/>
                  <a:ext cx="1208" cy="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b="1" dirty="0"/>
                    <a:t>STRIP Y</a:t>
                  </a:r>
                  <a:endParaRPr lang="it-IT" b="1" dirty="0"/>
                </a:p>
              </p:txBody>
            </p:sp>
            <p:sp>
              <p:nvSpPr>
                <p:cNvPr id="59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912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0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960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1" name="Line 2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008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2" name="Line 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056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3" name="Line 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10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4" name="Line 3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152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5" name="Line 3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200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6" name="Line 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248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7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296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8" name="Line 3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34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9" name="Line 3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86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20" name="Group 38"/>
              <p:cNvGrpSpPr>
                <a:grpSpLocks noChangeAspect="1"/>
              </p:cNvGrpSpPr>
              <p:nvPr/>
            </p:nvGrpSpPr>
            <p:grpSpPr bwMode="auto">
              <a:xfrm>
                <a:off x="3168" y="48"/>
                <a:ext cx="1700" cy="2400"/>
                <a:chOff x="3168" y="48"/>
                <a:chExt cx="1700" cy="2400"/>
              </a:xfrm>
            </p:grpSpPr>
            <p:pic>
              <p:nvPicPr>
                <p:cNvPr id="51" name="Picture 39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3168" y="48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" name="Text Box 40"/>
                <p:cNvSpPr txBox="1">
                  <a:spLocks noChangeAspect="1" noChangeArrowheads="1"/>
                </p:cNvSpPr>
                <p:nvPr/>
              </p:nvSpPr>
              <p:spPr bwMode="auto">
                <a:xfrm rot="19888954">
                  <a:off x="3293" y="1763"/>
                  <a:ext cx="1575" cy="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b="1" dirty="0"/>
                    <a:t>Integral 2</a:t>
                  </a:r>
                  <a:endParaRPr lang="it-IT" b="1" dirty="0"/>
                </a:p>
              </p:txBody>
            </p:sp>
            <p:sp>
              <p:nvSpPr>
                <p:cNvPr id="53" name="Line 4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44" y="864"/>
                  <a:ext cx="432" cy="2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4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3744" y="110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5" name="Line 4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44" y="1344"/>
                  <a:ext cx="432" cy="2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6" name="Line 44"/>
                <p:cNvSpPr>
                  <a:spLocks noChangeAspect="1" noChangeShapeType="1"/>
                </p:cNvSpPr>
                <p:nvPr/>
              </p:nvSpPr>
              <p:spPr bwMode="auto">
                <a:xfrm>
                  <a:off x="4176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21" name="Group 45"/>
              <p:cNvGrpSpPr>
                <a:grpSpLocks noChangeAspect="1"/>
              </p:cNvGrpSpPr>
              <p:nvPr/>
            </p:nvGrpSpPr>
            <p:grpSpPr bwMode="auto">
              <a:xfrm>
                <a:off x="4272" y="0"/>
                <a:ext cx="1488" cy="2400"/>
                <a:chOff x="4224" y="48"/>
                <a:chExt cx="1488" cy="2400"/>
              </a:xfrm>
            </p:grpSpPr>
            <p:pic>
              <p:nvPicPr>
                <p:cNvPr id="28" name="Picture 46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4224" y="48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" name="Text Box 47"/>
                <p:cNvSpPr txBox="1">
                  <a:spLocks noChangeAspect="1" noChangeArrowheads="1"/>
                </p:cNvSpPr>
                <p:nvPr/>
              </p:nvSpPr>
              <p:spPr bwMode="auto">
                <a:xfrm rot="-2124780">
                  <a:off x="4493" y="1898"/>
                  <a:ext cx="664" cy="2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1" hangingPunct="1"/>
                  <a:r>
                    <a:rPr lang="en-US" b="1" dirty="0"/>
                    <a:t>PIXEL</a:t>
                  </a:r>
                  <a:endParaRPr lang="it-IT" b="1" dirty="0"/>
                </a:p>
              </p:txBody>
            </p:sp>
            <p:sp>
              <p:nvSpPr>
                <p:cNvPr id="30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4800" y="1056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4848" y="1056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50"/>
                <p:cNvSpPr>
                  <a:spLocks noChangeAspect="1" noChangeShapeType="1"/>
                </p:cNvSpPr>
                <p:nvPr/>
              </p:nvSpPr>
              <p:spPr bwMode="auto">
                <a:xfrm>
                  <a:off x="4896" y="100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4944" y="960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4992" y="960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5040" y="912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6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5088" y="91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7" name="Line 55"/>
                <p:cNvSpPr>
                  <a:spLocks noChangeAspect="1" noChangeShapeType="1"/>
                </p:cNvSpPr>
                <p:nvPr/>
              </p:nvSpPr>
              <p:spPr bwMode="auto">
                <a:xfrm>
                  <a:off x="5136" y="864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8" name="Line 56"/>
                <p:cNvSpPr>
                  <a:spLocks noChangeAspect="1" noChangeShapeType="1"/>
                </p:cNvSpPr>
                <p:nvPr/>
              </p:nvSpPr>
              <p:spPr bwMode="auto">
                <a:xfrm>
                  <a:off x="5184" y="816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9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5232" y="816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0" name="Line 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912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1" name="Line 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960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2" name="Line 6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008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" name="Line 6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056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" name="Line 6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10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" name="Line 6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152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6" name="Line 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200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7" name="Line 6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248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8" name="Line 6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296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9" name="Line 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34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0" name="Line 6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86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22" name="Group 69"/>
              <p:cNvGrpSpPr>
                <a:grpSpLocks noChangeAspect="1"/>
              </p:cNvGrpSpPr>
              <p:nvPr/>
            </p:nvGrpSpPr>
            <p:grpSpPr bwMode="auto">
              <a:xfrm>
                <a:off x="96" y="2352"/>
                <a:ext cx="2400" cy="509"/>
                <a:chOff x="96" y="2352"/>
                <a:chExt cx="2400" cy="509"/>
              </a:xfrm>
            </p:grpSpPr>
            <p:sp>
              <p:nvSpPr>
                <p:cNvPr id="26" name="AutoShape 70"/>
                <p:cNvSpPr>
                  <a:spLocks noChangeAspect="1"/>
                </p:cNvSpPr>
                <p:nvPr/>
              </p:nvSpPr>
              <p:spPr bwMode="auto">
                <a:xfrm rot="5400000">
                  <a:off x="1176" y="1272"/>
                  <a:ext cx="240" cy="2400"/>
                </a:xfrm>
                <a:prstGeom prst="rightBrace">
                  <a:avLst>
                    <a:gd name="adj1" fmla="val 83333"/>
                    <a:gd name="adj2" fmla="val 49954"/>
                  </a:avLst>
                </a:prstGeom>
                <a:noFill/>
                <a:ln w="38100">
                  <a:solidFill>
                    <a:srgbClr val="FFCCFF"/>
                  </a:solidFill>
                  <a:prstDash val="sysDot"/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Text Box 7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008" y="2549"/>
                  <a:ext cx="612" cy="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1" hangingPunct="1">
                    <a:defRPr/>
                  </a:pPr>
                  <a:r>
                    <a:rPr lang="en-US" sz="2000" b="1">
                      <a:solidFill>
                        <a:srgbClr val="FFCC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Box 1</a:t>
                  </a:r>
                  <a:endParaRPr lang="it-IT" sz="2000" b="1">
                    <a:solidFill>
                      <a:srgbClr val="FF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</p:grpSp>
          <p:grpSp>
            <p:nvGrpSpPr>
              <p:cNvPr id="23" name="Group 72"/>
              <p:cNvGrpSpPr>
                <a:grpSpLocks noChangeAspect="1"/>
              </p:cNvGrpSpPr>
              <p:nvPr/>
            </p:nvGrpSpPr>
            <p:grpSpPr bwMode="auto">
              <a:xfrm>
                <a:off x="3072" y="2352"/>
                <a:ext cx="2016" cy="543"/>
                <a:chOff x="3072" y="2352"/>
                <a:chExt cx="2016" cy="543"/>
              </a:xfrm>
            </p:grpSpPr>
            <p:sp>
              <p:nvSpPr>
                <p:cNvPr id="24" name="AutoShape 73"/>
                <p:cNvSpPr>
                  <a:spLocks noChangeAspect="1"/>
                </p:cNvSpPr>
                <p:nvPr/>
              </p:nvSpPr>
              <p:spPr bwMode="auto">
                <a:xfrm rot="5400000">
                  <a:off x="3959" y="1449"/>
                  <a:ext cx="241" cy="2016"/>
                </a:xfrm>
                <a:prstGeom prst="rightBrace">
                  <a:avLst>
                    <a:gd name="adj1" fmla="val 70000"/>
                    <a:gd name="adj2" fmla="val 49954"/>
                  </a:avLst>
                </a:prstGeom>
                <a:noFill/>
                <a:ln w="38100">
                  <a:solidFill>
                    <a:srgbClr val="FFCCFF"/>
                  </a:solidFill>
                  <a:prstDash val="sysDot"/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Text Box 7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840" y="2580"/>
                  <a:ext cx="627" cy="3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1" hangingPunct="1">
                    <a:defRPr/>
                  </a:pPr>
                  <a:r>
                    <a:rPr lang="en-US" sz="2000" b="1">
                      <a:solidFill>
                        <a:srgbClr val="FFCC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Box 2</a:t>
                  </a:r>
                  <a:endParaRPr lang="it-IT" sz="2000" b="1">
                    <a:solidFill>
                      <a:srgbClr val="FF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</p:grpSp>
        </p:grpSp>
        <p:grpSp>
          <p:nvGrpSpPr>
            <p:cNvPr id="11" name="Group 77"/>
            <p:cNvGrpSpPr>
              <a:grpSpLocks noChangeAspect="1"/>
            </p:cNvGrpSpPr>
            <p:nvPr/>
          </p:nvGrpSpPr>
          <p:grpSpPr bwMode="auto">
            <a:xfrm>
              <a:off x="720" y="1104"/>
              <a:ext cx="4656" cy="240"/>
              <a:chOff x="720" y="1104"/>
              <a:chExt cx="4656" cy="240"/>
            </a:xfrm>
          </p:grpSpPr>
          <p:sp>
            <p:nvSpPr>
              <p:cNvPr id="12" name="AutoShape 78"/>
              <p:cNvSpPr>
                <a:spLocks noChangeAspect="1" noChangeArrowheads="1"/>
              </p:cNvSpPr>
              <p:nvPr/>
            </p:nvSpPr>
            <p:spPr bwMode="auto">
              <a:xfrm>
                <a:off x="720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0"/>
                    </a:moveTo>
                    <a:lnTo>
                      <a:pt x="21600" y="0"/>
                    </a:lnTo>
                    <a:lnTo>
                      <a:pt x="3375" y="0"/>
                    </a:lnTo>
                    <a:lnTo>
                      <a:pt x="3375" y="21600"/>
                    </a:lnTo>
                    <a:lnTo>
                      <a:pt x="216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0"/>
                    </a:moveTo>
                    <a:lnTo>
                      <a:pt x="1350" y="21600"/>
                    </a:lnTo>
                    <a:lnTo>
                      <a:pt x="2700" y="21600"/>
                    </a:lnTo>
                    <a:lnTo>
                      <a:pt x="2700" y="0"/>
                    </a:lnTo>
                    <a:close/>
                  </a:path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675" y="21600"/>
                    </a:ln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" name="AutoShape 79"/>
              <p:cNvSpPr>
                <a:spLocks noChangeAspect="1" noChangeArrowheads="1"/>
              </p:cNvSpPr>
              <p:nvPr/>
            </p:nvSpPr>
            <p:spPr bwMode="auto">
              <a:xfrm>
                <a:off x="1776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0"/>
                    </a:moveTo>
                    <a:lnTo>
                      <a:pt x="21600" y="0"/>
                    </a:lnTo>
                    <a:lnTo>
                      <a:pt x="3375" y="0"/>
                    </a:lnTo>
                    <a:lnTo>
                      <a:pt x="3375" y="21600"/>
                    </a:lnTo>
                    <a:lnTo>
                      <a:pt x="216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0"/>
                    </a:moveTo>
                    <a:lnTo>
                      <a:pt x="1350" y="21600"/>
                    </a:lnTo>
                    <a:lnTo>
                      <a:pt x="2700" y="21600"/>
                    </a:lnTo>
                    <a:lnTo>
                      <a:pt x="2700" y="0"/>
                    </a:lnTo>
                    <a:close/>
                  </a:path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675" y="21600"/>
                    </a:ln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" name="AutoShape 80"/>
              <p:cNvSpPr>
                <a:spLocks noChangeAspect="1" noChangeArrowheads="1"/>
              </p:cNvSpPr>
              <p:nvPr/>
            </p:nvSpPr>
            <p:spPr bwMode="auto">
              <a:xfrm>
                <a:off x="2784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0 h 21600"/>
                  <a:gd name="T14" fmla="*/ 20644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0644" y="0"/>
                    </a:moveTo>
                    <a:lnTo>
                      <a:pt x="20644" y="0"/>
                    </a:lnTo>
                    <a:lnTo>
                      <a:pt x="3375" y="0"/>
                    </a:lnTo>
                    <a:lnTo>
                      <a:pt x="3375" y="21600"/>
                    </a:lnTo>
                    <a:lnTo>
                      <a:pt x="20644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0"/>
                    </a:moveTo>
                    <a:lnTo>
                      <a:pt x="1350" y="21600"/>
                    </a:lnTo>
                    <a:lnTo>
                      <a:pt x="2700" y="21600"/>
                    </a:lnTo>
                    <a:lnTo>
                      <a:pt x="2700" y="0"/>
                    </a:lnTo>
                    <a:close/>
                  </a:path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675" y="21600"/>
                    </a:ln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" name="AutoShape 81"/>
              <p:cNvSpPr>
                <a:spLocks noChangeAspect="1" noChangeArrowheads="1"/>
              </p:cNvSpPr>
              <p:nvPr/>
            </p:nvSpPr>
            <p:spPr bwMode="auto">
              <a:xfrm>
                <a:off x="3936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1260 h 21600"/>
                  <a:gd name="T14" fmla="*/ 20756 w 21600"/>
                  <a:gd name="T15" fmla="*/ 20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0644" y="0"/>
                    </a:moveTo>
                    <a:lnTo>
                      <a:pt x="20644" y="1260"/>
                    </a:lnTo>
                    <a:lnTo>
                      <a:pt x="3375" y="1260"/>
                    </a:lnTo>
                    <a:lnTo>
                      <a:pt x="3375" y="20340"/>
                    </a:lnTo>
                    <a:lnTo>
                      <a:pt x="20644" y="20340"/>
                    </a:lnTo>
                    <a:lnTo>
                      <a:pt x="20644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1260"/>
                    </a:moveTo>
                    <a:lnTo>
                      <a:pt x="1350" y="20340"/>
                    </a:lnTo>
                    <a:lnTo>
                      <a:pt x="2700" y="20340"/>
                    </a:lnTo>
                    <a:lnTo>
                      <a:pt x="2700" y="1260"/>
                    </a:lnTo>
                    <a:close/>
                  </a:path>
                  <a:path w="21600" h="21600">
                    <a:moveTo>
                      <a:pt x="0" y="1260"/>
                    </a:moveTo>
                    <a:lnTo>
                      <a:pt x="0" y="20340"/>
                    </a:lnTo>
                    <a:lnTo>
                      <a:pt x="675" y="20340"/>
                    </a:lnTo>
                    <a:lnTo>
                      <a:pt x="675" y="126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AutoShape 82"/>
              <p:cNvSpPr>
                <a:spLocks noChangeAspect="1" noChangeArrowheads="1"/>
              </p:cNvSpPr>
              <p:nvPr/>
            </p:nvSpPr>
            <p:spPr bwMode="auto">
              <a:xfrm>
                <a:off x="4992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1170 h 21600"/>
                  <a:gd name="T14" fmla="*/ 15750 w 21600"/>
                  <a:gd name="T15" fmla="*/ 2043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5019" y="0"/>
                    </a:moveTo>
                    <a:lnTo>
                      <a:pt x="15019" y="1170"/>
                    </a:lnTo>
                    <a:lnTo>
                      <a:pt x="3375" y="1170"/>
                    </a:lnTo>
                    <a:lnTo>
                      <a:pt x="3375" y="20430"/>
                    </a:lnTo>
                    <a:lnTo>
                      <a:pt x="15019" y="20430"/>
                    </a:lnTo>
                    <a:lnTo>
                      <a:pt x="15019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1170"/>
                    </a:moveTo>
                    <a:lnTo>
                      <a:pt x="1350" y="20430"/>
                    </a:lnTo>
                    <a:lnTo>
                      <a:pt x="2700" y="20430"/>
                    </a:lnTo>
                    <a:lnTo>
                      <a:pt x="2700" y="1170"/>
                    </a:lnTo>
                    <a:close/>
                  </a:path>
                  <a:path w="21600" h="21600">
                    <a:moveTo>
                      <a:pt x="0" y="1170"/>
                    </a:moveTo>
                    <a:lnTo>
                      <a:pt x="0" y="20430"/>
                    </a:lnTo>
                    <a:lnTo>
                      <a:pt x="675" y="20430"/>
                    </a:lnTo>
                    <a:lnTo>
                      <a:pt x="675" y="117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9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Dose Delivery System: in house development</a:t>
            </a:r>
            <a:endParaRPr lang="en-GB" dirty="0"/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775" y="1092465"/>
            <a:ext cx="4081462" cy="272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TextBox 6"/>
          <p:cNvSpPr txBox="1"/>
          <p:nvPr/>
        </p:nvSpPr>
        <p:spPr>
          <a:xfrm>
            <a:off x="791775" y="3967599"/>
            <a:ext cx="36589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 smtClean="0"/>
              <a:t>Dose driven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 smtClean="0"/>
              <a:t>Real time measurement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 smtClean="0"/>
              <a:t>Feedback on scanning magnets</a:t>
            </a:r>
            <a:endParaRPr lang="it-IT" sz="2000" dirty="0"/>
          </a:p>
        </p:txBody>
      </p:sp>
      <p:pic>
        <p:nvPicPr>
          <p:cNvPr id="88" name="Immagine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C6E9E030-D194-42B8-9C64-352C72BA8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r="11263"/>
          <a:stretch/>
        </p:blipFill>
        <p:spPr>
          <a:xfrm>
            <a:off x="567948" y="5465825"/>
            <a:ext cx="1639925" cy="10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CNAO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20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7941" y="733706"/>
            <a:ext cx="7523163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positioning and position verification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42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Need</a:t>
            </a:r>
            <a:r>
              <a:rPr lang="it-IT" dirty="0" smtClean="0"/>
              <a:t> for </a:t>
            </a:r>
            <a:r>
              <a:rPr lang="it-IT" dirty="0" err="1" smtClean="0"/>
              <a:t>access</a:t>
            </a:r>
            <a:r>
              <a:rPr lang="it-IT" dirty="0" smtClean="0"/>
              <a:t> to </a:t>
            </a:r>
            <a:r>
              <a:rPr lang="it-IT" dirty="0" err="1" smtClean="0"/>
              <a:t>suitable</a:t>
            </a:r>
            <a:r>
              <a:rPr lang="it-IT" dirty="0" smtClean="0"/>
              <a:t> </a:t>
            </a:r>
            <a:r>
              <a:rPr lang="it-IT" dirty="0" err="1" smtClean="0"/>
              <a:t>beamlines</a:t>
            </a:r>
            <a:endParaRPr lang="it-IT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At clinical facilities beam available during nights and weekends</a:t>
            </a:r>
          </a:p>
          <a:p>
            <a:r>
              <a:rPr lang="en-GB" dirty="0" smtClean="0"/>
              <a:t>Treatment rooms to be left when clinical activities start again</a:t>
            </a:r>
            <a:br>
              <a:rPr lang="en-GB" dirty="0" smtClean="0"/>
            </a:br>
            <a:r>
              <a:rPr lang="en-GB" dirty="0" smtClean="0"/>
              <a:t>(experiment to be removed)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1706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1011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Experimental room</a:t>
            </a:r>
            <a:endParaRPr lang="en-GB" dirty="0"/>
          </a:p>
        </p:txBody>
      </p:sp>
      <p:grpSp>
        <p:nvGrpSpPr>
          <p:cNvPr id="7" name="Gruppo 7"/>
          <p:cNvGrpSpPr>
            <a:grpSpLocks/>
          </p:cNvGrpSpPr>
          <p:nvPr/>
        </p:nvGrpSpPr>
        <p:grpSpPr bwMode="auto">
          <a:xfrm>
            <a:off x="657728" y="865075"/>
            <a:ext cx="3730756" cy="2591045"/>
            <a:chOff x="899592" y="3501008"/>
            <a:chExt cx="4536504" cy="316835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43608" y="3645619"/>
              <a:ext cx="4244340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tangolo 6"/>
            <p:cNvSpPr/>
            <p:nvPr/>
          </p:nvSpPr>
          <p:spPr>
            <a:xfrm>
              <a:off x="899592" y="3501008"/>
              <a:ext cx="4536504" cy="3168352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91530" y="5657417"/>
            <a:ext cx="2595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>
                <a:solidFill>
                  <a:srgbClr val="FF0000"/>
                </a:solidFill>
              </a:rPr>
              <a:t>+1 </a:t>
            </a:r>
            <a:r>
              <a:rPr lang="it-IT" sz="2000" b="1" dirty="0" err="1" smtClean="0">
                <a:solidFill>
                  <a:srgbClr val="FF0000"/>
                </a:solidFill>
              </a:rPr>
              <a:t>Experimental</a:t>
            </a:r>
            <a:r>
              <a:rPr lang="it-IT" sz="2000" b="1" dirty="0" smtClean="0">
                <a:solidFill>
                  <a:srgbClr val="FF0000"/>
                </a:solidFill>
              </a:rPr>
              <a:t> Room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38225" y="4178419"/>
            <a:ext cx="22109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/>
              <a:t>3 Treatment rooms</a:t>
            </a:r>
          </a:p>
          <a:p>
            <a:pPr algn="ctr" eaLnBrk="1" hangingPunct="1"/>
            <a:r>
              <a:rPr lang="it-IT" sz="2000" b="1" dirty="0" smtClean="0"/>
              <a:t>2 H</a:t>
            </a:r>
          </a:p>
          <a:p>
            <a:pPr algn="ctr" eaLnBrk="1" hangingPunct="1"/>
            <a:r>
              <a:rPr lang="it-IT" sz="2000" b="1" dirty="0" smtClean="0"/>
              <a:t>1 H+V</a:t>
            </a:r>
            <a:endParaRPr lang="en-GB" sz="2000" b="1" dirty="0"/>
          </a:p>
        </p:txBody>
      </p:sp>
      <p:pic>
        <p:nvPicPr>
          <p:cNvPr id="12" name="Immagine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C6E9E030-D194-42B8-9C64-352C72BA8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r="11263"/>
          <a:stretch/>
        </p:blipFill>
        <p:spPr>
          <a:xfrm>
            <a:off x="9381061" y="5771747"/>
            <a:ext cx="1639925" cy="10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Facility (XPR + Lab)</a:t>
            </a:r>
            <a:endParaRPr lang="it-IT" dirty="0"/>
          </a:p>
        </p:txBody>
      </p:sp>
      <p:grpSp>
        <p:nvGrpSpPr>
          <p:cNvPr id="5" name="Gruppo 7"/>
          <p:cNvGrpSpPr>
            <a:grpSpLocks/>
          </p:cNvGrpSpPr>
          <p:nvPr/>
        </p:nvGrpSpPr>
        <p:grpSpPr bwMode="auto">
          <a:xfrm>
            <a:off x="619125" y="3439008"/>
            <a:ext cx="3730756" cy="2591045"/>
            <a:chOff x="899592" y="3501008"/>
            <a:chExt cx="4536504" cy="3168352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3608" y="3645619"/>
              <a:ext cx="4244340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ttangolo 6"/>
            <p:cNvSpPr/>
            <p:nvPr/>
          </p:nvSpPr>
          <p:spPr>
            <a:xfrm>
              <a:off x="899592" y="3501008"/>
              <a:ext cx="4536504" cy="3168352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49881" y="3919165"/>
            <a:ext cx="35132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Multiple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Accessible during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Experiments can be installed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   for many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DDS customization possible</a:t>
            </a:r>
            <a:endParaRPr lang="it-IT" sz="2000" dirty="0"/>
          </a:p>
        </p:txBody>
      </p:sp>
      <p:grpSp>
        <p:nvGrpSpPr>
          <p:cNvPr id="9" name="Gruppo 16"/>
          <p:cNvGrpSpPr/>
          <p:nvPr/>
        </p:nvGrpSpPr>
        <p:grpSpPr>
          <a:xfrm>
            <a:off x="7221060" y="595911"/>
            <a:ext cx="4501494" cy="2876509"/>
            <a:chOff x="28052371" y="8857134"/>
            <a:chExt cx="5281281" cy="4032448"/>
          </a:xfrm>
        </p:grpSpPr>
        <p:pic>
          <p:nvPicPr>
            <p:cNvPr id="10" name="Immagine 6" descr="P1000216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3" t="8490" r="3117" b="-1573"/>
            <a:stretch/>
          </p:blipFill>
          <p:spPr bwMode="auto">
            <a:xfrm>
              <a:off x="30709820" y="8857134"/>
              <a:ext cx="2617281" cy="1950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371" y="8857134"/>
              <a:ext cx="2591461" cy="1907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r="-2206" b="3074"/>
            <a:stretch/>
          </p:blipFill>
          <p:spPr bwMode="auto">
            <a:xfrm>
              <a:off x="28052371" y="10910010"/>
              <a:ext cx="2664000" cy="1979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6371" y="10910010"/>
              <a:ext cx="2617281" cy="1979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8221560" y="3659676"/>
            <a:ext cx="3786999" cy="25545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B</a:t>
            </a:r>
            <a:r>
              <a:rPr lang="en-GB" sz="2000" dirty="0" smtClean="0"/>
              <a:t>iological </a:t>
            </a:r>
            <a:r>
              <a:rPr lang="en-GB" sz="2000" dirty="0"/>
              <a:t>laboratory with all the </a:t>
            </a:r>
            <a:endParaRPr lang="en-GB" sz="2000" dirty="0" smtClean="0"/>
          </a:p>
          <a:p>
            <a:r>
              <a:rPr lang="en-GB" sz="2000" dirty="0" smtClean="0"/>
              <a:t>necessary </a:t>
            </a:r>
            <a:r>
              <a:rPr lang="en-GB" sz="2000" dirty="0"/>
              <a:t>equipment to prepare </a:t>
            </a:r>
            <a:endParaRPr lang="en-GB" sz="2000" dirty="0" smtClean="0"/>
          </a:p>
          <a:p>
            <a:r>
              <a:rPr lang="en-GB" sz="2000" dirty="0" smtClean="0"/>
              <a:t>and </a:t>
            </a:r>
            <a:r>
              <a:rPr lang="en-GB" sz="2000" dirty="0"/>
              <a:t>process cell samples  is </a:t>
            </a:r>
            <a:endParaRPr lang="en-GB" sz="2000" dirty="0" smtClean="0"/>
          </a:p>
          <a:p>
            <a:r>
              <a:rPr lang="en-GB" sz="2000" dirty="0" smtClean="0"/>
              <a:t>available on site.</a:t>
            </a:r>
          </a:p>
          <a:p>
            <a:r>
              <a:rPr lang="en-GB" sz="2000" dirty="0" smtClean="0"/>
              <a:t>Small animal irradiation is possible</a:t>
            </a:r>
          </a:p>
          <a:p>
            <a:r>
              <a:rPr lang="en-GB" sz="2000" dirty="0" smtClean="0"/>
              <a:t>taking </a:t>
            </a:r>
            <a:r>
              <a:rPr lang="en-GB" sz="2000" dirty="0"/>
              <a:t>advantage of the nearby </a:t>
            </a:r>
            <a:endParaRPr lang="en-GB" sz="2000" dirty="0" smtClean="0"/>
          </a:p>
          <a:p>
            <a:r>
              <a:rPr lang="en-GB" sz="2000" dirty="0" smtClean="0"/>
              <a:t>animal </a:t>
            </a:r>
            <a:r>
              <a:rPr lang="en-GB" sz="2000" dirty="0"/>
              <a:t>house facility of the </a:t>
            </a:r>
            <a:endParaRPr lang="en-GB" sz="2000" dirty="0" smtClean="0"/>
          </a:p>
          <a:p>
            <a:r>
              <a:rPr lang="en-GB" sz="2000" dirty="0" smtClean="0"/>
              <a:t>University </a:t>
            </a:r>
            <a:r>
              <a:rPr lang="en-GB" sz="2000" dirty="0"/>
              <a:t>of </a:t>
            </a:r>
            <a:r>
              <a:rPr lang="en-GB" sz="2000" dirty="0" smtClean="0"/>
              <a:t>Pavia</a:t>
            </a:r>
            <a:endParaRPr lang="en-GB" sz="2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848066"/>
            <a:ext cx="4886325" cy="25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1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room open to external users</a:t>
            </a:r>
            <a:endParaRPr lang="it-IT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573457"/>
            <a:ext cx="95234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7162800" y="4419599"/>
            <a:ext cx="1852246" cy="656492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/>
          <p:cNvSpPr/>
          <p:nvPr/>
        </p:nvSpPr>
        <p:spPr>
          <a:xfrm>
            <a:off x="4858818" y="3440722"/>
            <a:ext cx="809686" cy="1822937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/>
          <p:cNvSpPr/>
          <p:nvPr/>
        </p:nvSpPr>
        <p:spPr>
          <a:xfrm>
            <a:off x="5321483" y="3440723"/>
            <a:ext cx="1852246" cy="656492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513508" y="2789983"/>
            <a:ext cx="2582054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Monitoring system on rail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6432992" y="2485237"/>
            <a:ext cx="1386918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Modular line</a:t>
            </a:r>
            <a:endParaRPr lang="it-IT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909971" y="2936578"/>
            <a:ext cx="198498" cy="586154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501662" y="3247293"/>
            <a:ext cx="357156" cy="586154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47606" y="5415953"/>
            <a:ext cx="1645450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Magnets on rail</a:t>
            </a:r>
            <a:endParaRPr lang="it-IT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962328" y="4882501"/>
            <a:ext cx="198498" cy="586154"/>
          </a:xfrm>
          <a:prstGeom prst="straightConnector1">
            <a:avLst/>
          </a:prstGeom>
          <a:ln w="3175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C6E9E030-D194-42B8-9C64-352C72BA8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r="11263"/>
          <a:stretch/>
        </p:blipFill>
        <p:spPr>
          <a:xfrm>
            <a:off x="9369389" y="5969140"/>
            <a:ext cx="1431962" cy="8888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75410" y="2000066"/>
            <a:ext cx="2787494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Vacuum extension chamber</a:t>
            </a:r>
            <a:endParaRPr lang="it-IT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120549" y="2369398"/>
            <a:ext cx="127057" cy="1012763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1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Available beams</a:t>
            </a:r>
            <a:endParaRPr lang="it-IT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781435" y="1561899"/>
            <a:ext cx="2678629" cy="27601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 err="1" smtClean="0"/>
              <a:t>Protons</a:t>
            </a: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60-227 </a:t>
            </a:r>
            <a:r>
              <a:rPr lang="it-IT" sz="2400" dirty="0" err="1" smtClean="0"/>
              <a:t>MeV</a:t>
            </a: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&lt; 10</a:t>
            </a:r>
            <a:r>
              <a:rPr lang="it-IT" sz="2400" baseline="30000" dirty="0" smtClean="0"/>
              <a:t>10</a:t>
            </a:r>
            <a:r>
              <a:rPr lang="it-IT" sz="2400" dirty="0" smtClean="0"/>
              <a:t> p/</a:t>
            </a:r>
            <a:r>
              <a:rPr lang="it-IT" sz="2400" dirty="0" err="1" smtClean="0"/>
              <a:t>spill</a:t>
            </a:r>
            <a:endParaRPr lang="en-GB" sz="24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gray">
          <a:xfrm>
            <a:off x="9147967" y="1561899"/>
            <a:ext cx="2927640" cy="27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 b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3810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3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47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2400" kern="0" dirty="0" smtClean="0"/>
              <a:t>Carbon</a:t>
            </a:r>
          </a:p>
          <a:p>
            <a:pPr marL="0" indent="0">
              <a:buNone/>
            </a:pPr>
            <a:r>
              <a:rPr lang="it-IT" sz="2400" kern="0" dirty="0" smtClean="0"/>
              <a:t>115-400 </a:t>
            </a:r>
            <a:r>
              <a:rPr lang="it-IT" sz="2400" kern="0" dirty="0" err="1" smtClean="0"/>
              <a:t>MeV</a:t>
            </a:r>
            <a:r>
              <a:rPr lang="it-IT" sz="2400" kern="0" dirty="0" smtClean="0"/>
              <a:t>/u</a:t>
            </a:r>
          </a:p>
          <a:p>
            <a:pPr marL="0" indent="0">
              <a:buNone/>
            </a:pPr>
            <a:r>
              <a:rPr lang="it-IT" sz="2400" kern="0" dirty="0" smtClean="0"/>
              <a:t>&lt; 4 x 10</a:t>
            </a:r>
            <a:r>
              <a:rPr lang="it-IT" sz="2400" kern="0" baseline="30000" dirty="0" smtClean="0"/>
              <a:t>8</a:t>
            </a:r>
            <a:r>
              <a:rPr lang="it-IT" sz="2400" kern="0" dirty="0" smtClean="0"/>
              <a:t> C/</a:t>
            </a:r>
            <a:r>
              <a:rPr lang="it-IT" sz="2400" kern="0" dirty="0" err="1" smtClean="0"/>
              <a:t>spill</a:t>
            </a:r>
            <a:endParaRPr lang="en-GB" sz="2400" kern="0" dirty="0"/>
          </a:p>
        </p:txBody>
      </p:sp>
      <p:grpSp>
        <p:nvGrpSpPr>
          <p:cNvPr id="7" name="Group 6"/>
          <p:cNvGrpSpPr/>
          <p:nvPr/>
        </p:nvGrpSpPr>
        <p:grpSpPr>
          <a:xfrm>
            <a:off x="4764587" y="3091397"/>
            <a:ext cx="6262995" cy="2122671"/>
            <a:chOff x="1037691" y="3878078"/>
            <a:chExt cx="6262995" cy="2122671"/>
          </a:xfrm>
        </p:grpSpPr>
        <p:grpSp>
          <p:nvGrpSpPr>
            <p:cNvPr id="8" name="Group 1"/>
            <p:cNvGrpSpPr>
              <a:grpSpLocks/>
            </p:cNvGrpSpPr>
            <p:nvPr/>
          </p:nvGrpSpPr>
          <p:grpSpPr bwMode="auto">
            <a:xfrm>
              <a:off x="1037691" y="3878078"/>
              <a:ext cx="6262995" cy="2122671"/>
              <a:chOff x="1170" y="6466"/>
              <a:chExt cx="5157" cy="1132"/>
            </a:xfrm>
          </p:grpSpPr>
          <p:sp>
            <p:nvSpPr>
              <p:cNvPr id="12" name="Text Box 14"/>
              <p:cNvSpPr txBox="1">
                <a:spLocks noChangeArrowheads="1"/>
              </p:cNvSpPr>
              <p:nvPr/>
            </p:nvSpPr>
            <p:spPr bwMode="auto">
              <a:xfrm>
                <a:off x="4340" y="6774"/>
                <a:ext cx="730" cy="4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~2s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5880" y="7394"/>
                <a:ext cx="447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t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AutoShape 12"/>
              <p:cNvSpPr>
                <a:spLocks noChangeShapeType="1"/>
              </p:cNvSpPr>
              <p:nvPr/>
            </p:nvSpPr>
            <p:spPr bwMode="auto">
              <a:xfrm flipV="1">
                <a:off x="1225" y="6540"/>
                <a:ext cx="0" cy="105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1170" y="6466"/>
                <a:ext cx="447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 I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1831" y="6649"/>
                <a:ext cx="624" cy="9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3532" y="6649"/>
                <a:ext cx="624" cy="9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5233" y="6649"/>
                <a:ext cx="624" cy="9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AutoShape 7"/>
              <p:cNvSpPr>
                <a:spLocks noChangeShapeType="1"/>
              </p:cNvSpPr>
              <p:nvPr/>
            </p:nvSpPr>
            <p:spPr bwMode="auto">
              <a:xfrm flipH="1">
                <a:off x="2464" y="6991"/>
                <a:ext cx="34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AutoShape 6"/>
              <p:cNvSpPr>
                <a:spLocks noChangeShapeType="1"/>
              </p:cNvSpPr>
              <p:nvPr/>
            </p:nvSpPr>
            <p:spPr bwMode="auto">
              <a:xfrm>
                <a:off x="1502" y="6991"/>
                <a:ext cx="34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Text Box 5"/>
              <p:cNvSpPr txBox="1">
                <a:spLocks noChangeArrowheads="1"/>
              </p:cNvSpPr>
              <p:nvPr/>
            </p:nvSpPr>
            <p:spPr bwMode="auto">
              <a:xfrm>
                <a:off x="1864" y="6774"/>
                <a:ext cx="556" cy="4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~1s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AutoShape 4"/>
              <p:cNvSpPr>
                <a:spLocks noChangeShapeType="1"/>
              </p:cNvSpPr>
              <p:nvPr/>
            </p:nvSpPr>
            <p:spPr bwMode="auto">
              <a:xfrm flipH="1">
                <a:off x="4146" y="6991"/>
                <a:ext cx="28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AutoShape 3"/>
              <p:cNvSpPr>
                <a:spLocks noChangeShapeType="1"/>
              </p:cNvSpPr>
              <p:nvPr/>
            </p:nvSpPr>
            <p:spPr bwMode="auto">
              <a:xfrm>
                <a:off x="4902" y="6991"/>
                <a:ext cx="28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AutoShape 2"/>
              <p:cNvSpPr>
                <a:spLocks noChangeShapeType="1"/>
              </p:cNvSpPr>
              <p:nvPr/>
            </p:nvSpPr>
            <p:spPr bwMode="auto">
              <a:xfrm>
                <a:off x="1221" y="7595"/>
                <a:ext cx="5102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867274" y="5110990"/>
              <a:ext cx="727420" cy="7988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En.1</a:t>
              </a:r>
              <a:endParaRPr kumimoji="0" lang="it-IT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924409" y="5110990"/>
              <a:ext cx="727420" cy="7988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En.2</a:t>
              </a:r>
              <a:endParaRPr kumimoji="0" lang="it-IT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5957311" y="5110990"/>
              <a:ext cx="727420" cy="7988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En.3</a:t>
              </a:r>
              <a:endParaRPr kumimoji="0" lang="it-IT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09600" y="1362189"/>
            <a:ext cx="268753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FWHM ~10 mm</a:t>
            </a:r>
            <a:br>
              <a:rPr lang="en-GB" sz="2400" dirty="0" smtClean="0"/>
            </a:br>
            <a:r>
              <a:rPr lang="en-GB" sz="2400" dirty="0" smtClean="0"/>
              <a:t>(particle and energy</a:t>
            </a:r>
            <a:br>
              <a:rPr lang="en-GB" sz="2400" dirty="0" smtClean="0"/>
            </a:br>
            <a:r>
              <a:rPr lang="en-GB" sz="2400" dirty="0" smtClean="0"/>
              <a:t>dependent)</a:t>
            </a:r>
          </a:p>
          <a:p>
            <a:endParaRPr lang="en-GB" sz="2400" dirty="0"/>
          </a:p>
          <a:p>
            <a:r>
              <a:rPr lang="en-GB" sz="2400" dirty="0" smtClean="0"/>
              <a:t>Irradiation field</a:t>
            </a:r>
            <a:endParaRPr lang="en-GB" sz="2400" dirty="0"/>
          </a:p>
          <a:p>
            <a:r>
              <a:rPr lang="en-GB" sz="2400" dirty="0" smtClean="0"/>
              <a:t>&lt; 200 x 200 mm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[iso4]</a:t>
            </a:r>
          </a:p>
          <a:p>
            <a:endParaRPr lang="en-GB" sz="2400" dirty="0" smtClean="0"/>
          </a:p>
          <a:p>
            <a:r>
              <a:rPr lang="en-GB" sz="2400" dirty="0" smtClean="0"/>
              <a:t>Max distance </a:t>
            </a:r>
            <a:br>
              <a:rPr lang="en-GB" sz="2400" dirty="0" smtClean="0"/>
            </a:br>
            <a:r>
              <a:rPr lang="en-GB" sz="2400" dirty="0" smtClean="0"/>
              <a:t>downstream target</a:t>
            </a:r>
            <a:br>
              <a:rPr lang="en-GB" sz="2400" dirty="0" smtClean="0"/>
            </a:br>
            <a:r>
              <a:rPr lang="en-GB" sz="2400" dirty="0" smtClean="0"/>
              <a:t>&lt; 5.5 m </a:t>
            </a:r>
          </a:p>
          <a:p>
            <a:r>
              <a:rPr lang="en-GB" sz="2400" dirty="0" smtClean="0"/>
              <a:t>[iso1]</a:t>
            </a:r>
            <a:endParaRPr lang="it-IT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552713" y="5404432"/>
            <a:ext cx="4627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Low intensities (10</a:t>
            </a:r>
            <a:r>
              <a:rPr lang="en-GB" sz="2400" baseline="30000" dirty="0" smtClean="0"/>
              <a:t>3</a:t>
            </a:r>
            <a:r>
              <a:rPr lang="en-GB" sz="2400" dirty="0" smtClean="0"/>
              <a:t> part/s) possible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514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Research</a:t>
            </a:r>
            <a:r>
              <a:rPr lang="it-IT" dirty="0" smtClean="0"/>
              <a:t> and </a:t>
            </a:r>
            <a:r>
              <a:rPr lang="it-IT" dirty="0" err="1" smtClean="0"/>
              <a:t>development</a:t>
            </a:r>
            <a:r>
              <a:rPr lang="it-IT" dirty="0" smtClean="0"/>
              <a:t> </a:t>
            </a:r>
            <a:r>
              <a:rPr lang="it-IT" dirty="0" err="1" smtClean="0"/>
              <a:t>activities</a:t>
            </a:r>
            <a:endParaRPr lang="it-IT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59295" y="1379741"/>
            <a:ext cx="11073409" cy="50210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Reasearch</a:t>
            </a:r>
            <a:r>
              <a:rPr lang="en-GB" dirty="0" smtClean="0"/>
              <a:t> </a:t>
            </a:r>
            <a:r>
              <a:rPr lang="en-GB" dirty="0" smtClean="0"/>
              <a:t>activities on technical, preclinical and translational subjects</a:t>
            </a:r>
          </a:p>
          <a:p>
            <a:r>
              <a:rPr lang="en-GB" dirty="0" smtClean="0"/>
              <a:t>Typical research subjects carried out at CNAO are aimed at improving treatment</a:t>
            </a:r>
          </a:p>
          <a:p>
            <a:pPr lvl="1"/>
            <a:r>
              <a:rPr lang="en-GB" dirty="0"/>
              <a:t>Improving the technical performance of the accelerator system </a:t>
            </a:r>
          </a:p>
          <a:p>
            <a:pPr lvl="1"/>
            <a:r>
              <a:rPr lang="en-GB" dirty="0"/>
              <a:t>Improving the technical performance of the dose delivery</a:t>
            </a:r>
          </a:p>
          <a:p>
            <a:pPr lvl="1"/>
            <a:r>
              <a:rPr lang="en-GB" dirty="0" smtClean="0"/>
              <a:t>Improving the understanding of biological mechanisms</a:t>
            </a:r>
          </a:p>
          <a:p>
            <a:pPr lvl="1"/>
            <a:r>
              <a:rPr lang="en-GB" dirty="0" smtClean="0"/>
              <a:t>Improving the knowledge of basic physical processes</a:t>
            </a:r>
          </a:p>
          <a:p>
            <a:pPr lvl="1"/>
            <a:r>
              <a:rPr lang="en-GB" dirty="0" smtClean="0"/>
              <a:t>Providing new types of radiation (new weapons to the clinician)</a:t>
            </a:r>
          </a:p>
          <a:p>
            <a:r>
              <a:rPr lang="en-GB" dirty="0" smtClean="0"/>
              <a:t>Collaborations with many institutions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18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Machine </a:t>
            </a:r>
            <a:r>
              <a:rPr lang="it-IT" dirty="0" err="1" smtClean="0"/>
              <a:t>development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013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398" y="3377652"/>
            <a:ext cx="4227479" cy="352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Treatment execution</a:t>
            </a:r>
            <a:endParaRPr lang="en-GB" dirty="0"/>
          </a:p>
        </p:txBody>
      </p:sp>
      <p:grpSp>
        <p:nvGrpSpPr>
          <p:cNvPr id="6" name="Group 1"/>
          <p:cNvGrpSpPr/>
          <p:nvPr/>
        </p:nvGrpSpPr>
        <p:grpSpPr>
          <a:xfrm>
            <a:off x="2356591" y="2550825"/>
            <a:ext cx="5943600" cy="923509"/>
            <a:chOff x="1261093" y="2983265"/>
            <a:chExt cx="5943600" cy="923509"/>
          </a:xfrm>
        </p:grpSpPr>
        <p:grpSp>
          <p:nvGrpSpPr>
            <p:cNvPr id="7" name="Group 40"/>
            <p:cNvGrpSpPr>
              <a:grpSpLocks/>
            </p:cNvGrpSpPr>
            <p:nvPr/>
          </p:nvGrpSpPr>
          <p:grpSpPr bwMode="auto">
            <a:xfrm>
              <a:off x="5223493" y="2984436"/>
              <a:ext cx="1981200" cy="922338"/>
              <a:chOff x="432" y="2544"/>
              <a:chExt cx="2256" cy="960"/>
            </a:xfrm>
          </p:grpSpPr>
          <p:grpSp>
            <p:nvGrpSpPr>
              <p:cNvPr id="32" name="Group 41"/>
              <p:cNvGrpSpPr>
                <a:grpSpLocks/>
              </p:cNvGrpSpPr>
              <p:nvPr/>
            </p:nvGrpSpPr>
            <p:grpSpPr bwMode="auto">
              <a:xfrm>
                <a:off x="432" y="3456"/>
                <a:ext cx="192" cy="48"/>
                <a:chOff x="432" y="3312"/>
                <a:chExt cx="192" cy="192"/>
              </a:xfrm>
            </p:grpSpPr>
            <p:sp>
              <p:nvSpPr>
                <p:cNvPr id="41" name="Arc 42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2" name="Arc 43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3" name="Line 44"/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34" name="Line 45"/>
              <p:cNvSpPr>
                <a:spLocks noChangeShapeType="1"/>
              </p:cNvSpPr>
              <p:nvPr/>
            </p:nvSpPr>
            <p:spPr bwMode="auto">
              <a:xfrm>
                <a:off x="1440" y="3072"/>
                <a:ext cx="528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720" y="3072"/>
                <a:ext cx="768" cy="384"/>
                <a:chOff x="1296" y="3528"/>
                <a:chExt cx="732" cy="264"/>
              </a:xfrm>
            </p:grpSpPr>
            <p:sp>
              <p:nvSpPr>
                <p:cNvPr id="39" name="Arc 47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0" name="Arc 48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6" name="Line 49"/>
              <p:cNvSpPr>
                <a:spLocks noChangeShapeType="1"/>
              </p:cNvSpPr>
              <p:nvPr/>
            </p:nvSpPr>
            <p:spPr bwMode="auto">
              <a:xfrm flipV="1">
                <a:off x="1968" y="2544"/>
                <a:ext cx="288" cy="528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37" name="Line 50"/>
              <p:cNvSpPr>
                <a:spLocks noChangeShapeType="1"/>
              </p:cNvSpPr>
              <p:nvPr/>
            </p:nvSpPr>
            <p:spPr bwMode="auto">
              <a:xfrm>
                <a:off x="2256" y="2544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38" name="Line 51"/>
              <p:cNvSpPr>
                <a:spLocks noChangeShapeType="1"/>
              </p:cNvSpPr>
              <p:nvPr/>
            </p:nvSpPr>
            <p:spPr bwMode="auto">
              <a:xfrm>
                <a:off x="2352" y="2544"/>
                <a:ext cx="336" cy="96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8" name="Group 52"/>
            <p:cNvGrpSpPr>
              <a:grpSpLocks/>
            </p:cNvGrpSpPr>
            <p:nvPr/>
          </p:nvGrpSpPr>
          <p:grpSpPr bwMode="auto">
            <a:xfrm>
              <a:off x="3242293" y="2983265"/>
              <a:ext cx="1981200" cy="922338"/>
              <a:chOff x="2688" y="2544"/>
              <a:chExt cx="2256" cy="960"/>
            </a:xfrm>
          </p:grpSpPr>
          <p:grpSp>
            <p:nvGrpSpPr>
              <p:cNvPr id="21" name="Group 53"/>
              <p:cNvGrpSpPr>
                <a:grpSpLocks/>
              </p:cNvGrpSpPr>
              <p:nvPr/>
            </p:nvGrpSpPr>
            <p:grpSpPr bwMode="auto">
              <a:xfrm>
                <a:off x="2688" y="3456"/>
                <a:ext cx="192" cy="48"/>
                <a:chOff x="432" y="3312"/>
                <a:chExt cx="192" cy="192"/>
              </a:xfrm>
            </p:grpSpPr>
            <p:sp>
              <p:nvSpPr>
                <p:cNvPr id="30" name="Arc 54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" name="Arc 55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2" name="Line 56"/>
              <p:cNvSpPr>
                <a:spLocks noChangeShapeType="1"/>
              </p:cNvSpPr>
              <p:nvPr/>
            </p:nvSpPr>
            <p:spPr bwMode="auto">
              <a:xfrm>
                <a:off x="2880" y="3456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23" name="Line 57"/>
              <p:cNvSpPr>
                <a:spLocks noChangeShapeType="1"/>
              </p:cNvSpPr>
              <p:nvPr/>
            </p:nvSpPr>
            <p:spPr bwMode="auto">
              <a:xfrm>
                <a:off x="3696" y="3192"/>
                <a:ext cx="528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24" name="Group 58"/>
              <p:cNvGrpSpPr>
                <a:grpSpLocks/>
              </p:cNvGrpSpPr>
              <p:nvPr/>
            </p:nvGrpSpPr>
            <p:grpSpPr bwMode="auto">
              <a:xfrm>
                <a:off x="2976" y="3192"/>
                <a:ext cx="732" cy="264"/>
                <a:chOff x="1296" y="3528"/>
                <a:chExt cx="732" cy="264"/>
              </a:xfrm>
            </p:grpSpPr>
            <p:sp>
              <p:nvSpPr>
                <p:cNvPr id="28" name="Arc 59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" name="Arc 60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5" name="Line 61"/>
              <p:cNvSpPr>
                <a:spLocks noChangeShapeType="1"/>
              </p:cNvSpPr>
              <p:nvPr/>
            </p:nvSpPr>
            <p:spPr bwMode="auto">
              <a:xfrm flipV="1">
                <a:off x="4224" y="2544"/>
                <a:ext cx="288" cy="648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26" name="Line 62"/>
              <p:cNvSpPr>
                <a:spLocks noChangeShapeType="1"/>
              </p:cNvSpPr>
              <p:nvPr/>
            </p:nvSpPr>
            <p:spPr bwMode="auto">
              <a:xfrm>
                <a:off x="4512" y="2544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27" name="Line 63"/>
              <p:cNvSpPr>
                <a:spLocks noChangeShapeType="1"/>
              </p:cNvSpPr>
              <p:nvPr/>
            </p:nvSpPr>
            <p:spPr bwMode="auto">
              <a:xfrm>
                <a:off x="4608" y="2544"/>
                <a:ext cx="336" cy="96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9" name="Group 76"/>
            <p:cNvGrpSpPr>
              <a:grpSpLocks/>
            </p:cNvGrpSpPr>
            <p:nvPr/>
          </p:nvGrpSpPr>
          <p:grpSpPr bwMode="auto">
            <a:xfrm>
              <a:off x="1261093" y="2983265"/>
              <a:ext cx="1981200" cy="922338"/>
              <a:chOff x="1728" y="2640"/>
              <a:chExt cx="1248" cy="581"/>
            </a:xfrm>
          </p:grpSpPr>
          <p:grpSp>
            <p:nvGrpSpPr>
              <p:cNvPr id="10" name="Group 65"/>
              <p:cNvGrpSpPr>
                <a:grpSpLocks/>
              </p:cNvGrpSpPr>
              <p:nvPr/>
            </p:nvGrpSpPr>
            <p:grpSpPr bwMode="auto">
              <a:xfrm>
                <a:off x="1728" y="3192"/>
                <a:ext cx="106" cy="29"/>
                <a:chOff x="432" y="3312"/>
                <a:chExt cx="192" cy="192"/>
              </a:xfrm>
            </p:grpSpPr>
            <p:sp>
              <p:nvSpPr>
                <p:cNvPr id="19" name="Arc 66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" name="Arc 67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1" name="Line 68"/>
              <p:cNvSpPr>
                <a:spLocks noChangeShapeType="1"/>
              </p:cNvSpPr>
              <p:nvPr/>
            </p:nvSpPr>
            <p:spPr bwMode="auto">
              <a:xfrm>
                <a:off x="1834" y="3192"/>
                <a:ext cx="53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" name="Line 69"/>
              <p:cNvSpPr>
                <a:spLocks noChangeShapeType="1"/>
              </p:cNvSpPr>
              <p:nvPr/>
            </p:nvSpPr>
            <p:spPr bwMode="auto">
              <a:xfrm>
                <a:off x="2286" y="3072"/>
                <a:ext cx="258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13" name="Group 70"/>
              <p:cNvGrpSpPr>
                <a:grpSpLocks/>
              </p:cNvGrpSpPr>
              <p:nvPr/>
            </p:nvGrpSpPr>
            <p:grpSpPr bwMode="auto">
              <a:xfrm>
                <a:off x="1887" y="3072"/>
                <a:ext cx="417" cy="120"/>
                <a:chOff x="1296" y="3528"/>
                <a:chExt cx="732" cy="264"/>
              </a:xfrm>
            </p:grpSpPr>
            <p:sp>
              <p:nvSpPr>
                <p:cNvPr id="17" name="Arc 71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8" name="Arc 72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4" name="Line 73"/>
              <p:cNvSpPr>
                <a:spLocks noChangeShapeType="1"/>
              </p:cNvSpPr>
              <p:nvPr/>
            </p:nvSpPr>
            <p:spPr bwMode="auto">
              <a:xfrm flipV="1">
                <a:off x="2544" y="2640"/>
                <a:ext cx="193" cy="432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5" name="Line 74"/>
              <p:cNvSpPr>
                <a:spLocks noChangeShapeType="1"/>
              </p:cNvSpPr>
              <p:nvPr/>
            </p:nvSpPr>
            <p:spPr bwMode="auto">
              <a:xfrm>
                <a:off x="2737" y="2640"/>
                <a:ext cx="53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6" name="Line 75"/>
              <p:cNvSpPr>
                <a:spLocks noChangeShapeType="1"/>
              </p:cNvSpPr>
              <p:nvPr/>
            </p:nvSpPr>
            <p:spPr bwMode="auto">
              <a:xfrm>
                <a:off x="2790" y="2640"/>
                <a:ext cx="186" cy="581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sp>
        <p:nvSpPr>
          <p:cNvPr id="44" name="Line 38"/>
          <p:cNvSpPr>
            <a:spLocks noChangeShapeType="1"/>
          </p:cNvSpPr>
          <p:nvPr/>
        </p:nvSpPr>
        <p:spPr bwMode="auto">
          <a:xfrm flipH="1">
            <a:off x="2451387" y="317381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67" name="Text Box 165"/>
          <p:cNvSpPr txBox="1">
            <a:spLocks noChangeArrowheads="1"/>
          </p:cNvSpPr>
          <p:nvPr/>
        </p:nvSpPr>
        <p:spPr bwMode="auto">
          <a:xfrm>
            <a:off x="6879904" y="237606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/>
              <a:t>Sync</a:t>
            </a:r>
            <a:endParaRPr lang="en-GB" dirty="0"/>
          </a:p>
        </p:txBody>
      </p:sp>
      <p:cxnSp>
        <p:nvCxnSpPr>
          <p:cNvPr id="73" name="Straight Connector 78"/>
          <p:cNvCxnSpPr/>
          <p:nvPr/>
        </p:nvCxnSpPr>
        <p:spPr>
          <a:xfrm>
            <a:off x="5194587" y="2715785"/>
            <a:ext cx="457200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148"/>
          <p:cNvSpPr txBox="1">
            <a:spLocks noChangeArrowheads="1"/>
          </p:cNvSpPr>
          <p:nvPr/>
        </p:nvSpPr>
        <p:spPr bwMode="auto">
          <a:xfrm>
            <a:off x="5199419" y="2334785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smtClean="0"/>
              <a:t>1 -3 </a:t>
            </a:r>
            <a:r>
              <a:rPr lang="it-IT" dirty="0"/>
              <a:t>s</a:t>
            </a:r>
            <a:endParaRPr lang="en-GB" dirty="0"/>
          </a:p>
        </p:txBody>
      </p:sp>
      <p:cxnSp>
        <p:nvCxnSpPr>
          <p:cNvPr id="75" name="Straight Connector 81"/>
          <p:cNvCxnSpPr/>
          <p:nvPr/>
        </p:nvCxnSpPr>
        <p:spPr>
          <a:xfrm rot="5400000">
            <a:off x="5118387" y="2944385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82"/>
          <p:cNvCxnSpPr/>
          <p:nvPr/>
        </p:nvCxnSpPr>
        <p:spPr>
          <a:xfrm rot="5400000">
            <a:off x="5499387" y="2944385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Line 164"/>
          <p:cNvSpPr>
            <a:spLocks noChangeShapeType="1"/>
          </p:cNvSpPr>
          <p:nvPr/>
        </p:nvSpPr>
        <p:spPr bwMode="auto">
          <a:xfrm flipV="1">
            <a:off x="1421787" y="3485724"/>
            <a:ext cx="846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80" name="Rectangle 84"/>
          <p:cNvSpPr/>
          <p:nvPr/>
        </p:nvSpPr>
        <p:spPr>
          <a:xfrm>
            <a:off x="3241962" y="4473465"/>
            <a:ext cx="4572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ectangle 86"/>
          <p:cNvSpPr/>
          <p:nvPr/>
        </p:nvSpPr>
        <p:spPr>
          <a:xfrm>
            <a:off x="5273962" y="4473465"/>
            <a:ext cx="4572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ctangle 87"/>
          <p:cNvSpPr/>
          <p:nvPr/>
        </p:nvSpPr>
        <p:spPr>
          <a:xfrm>
            <a:off x="7293262" y="4473465"/>
            <a:ext cx="4572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Text Box 166"/>
          <p:cNvSpPr txBox="1">
            <a:spLocks noChangeArrowheads="1"/>
          </p:cNvSpPr>
          <p:nvPr/>
        </p:nvSpPr>
        <p:spPr bwMode="auto">
          <a:xfrm>
            <a:off x="6251862" y="4054365"/>
            <a:ext cx="1644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 smtClean="0"/>
              <a:t>Extracted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en-GB" dirty="0"/>
          </a:p>
        </p:txBody>
      </p:sp>
      <p:sp>
        <p:nvSpPr>
          <p:cNvPr id="84" name="Line 164"/>
          <p:cNvSpPr>
            <a:spLocks noChangeShapeType="1"/>
          </p:cNvSpPr>
          <p:nvPr/>
        </p:nvSpPr>
        <p:spPr bwMode="auto">
          <a:xfrm flipV="1">
            <a:off x="1421787" y="4856052"/>
            <a:ext cx="846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86" name="Text Box 166"/>
          <p:cNvSpPr txBox="1">
            <a:spLocks noChangeArrowheads="1"/>
          </p:cNvSpPr>
          <p:nvPr/>
        </p:nvSpPr>
        <p:spPr bwMode="auto">
          <a:xfrm>
            <a:off x="488518" y="2419994"/>
            <a:ext cx="933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B ~ p~ E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89" name="Connettore 1 88"/>
          <p:cNvCxnSpPr/>
          <p:nvPr/>
        </p:nvCxnSpPr>
        <p:spPr>
          <a:xfrm flipV="1">
            <a:off x="3651991" y="2011680"/>
            <a:ext cx="0" cy="123089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V="1">
            <a:off x="2375460" y="2011680"/>
            <a:ext cx="0" cy="147404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1 91"/>
          <p:cNvCxnSpPr/>
          <p:nvPr/>
        </p:nvCxnSpPr>
        <p:spPr>
          <a:xfrm flipV="1">
            <a:off x="3230351" y="2011680"/>
            <a:ext cx="0" cy="123089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1 92"/>
          <p:cNvCxnSpPr/>
          <p:nvPr/>
        </p:nvCxnSpPr>
        <p:spPr>
          <a:xfrm flipV="1">
            <a:off x="4346500" y="2011680"/>
            <a:ext cx="0" cy="147404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Parentesi graffa aperta 94"/>
          <p:cNvSpPr/>
          <p:nvPr/>
        </p:nvSpPr>
        <p:spPr>
          <a:xfrm rot="5400000">
            <a:off x="2724186" y="1453438"/>
            <a:ext cx="150906" cy="801959"/>
          </a:xfrm>
          <a:prstGeom prst="lef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Parentesi graffa aperta 95"/>
          <p:cNvSpPr/>
          <p:nvPr/>
        </p:nvSpPr>
        <p:spPr>
          <a:xfrm rot="5400000">
            <a:off x="3151105" y="1428989"/>
            <a:ext cx="580131" cy="421640"/>
          </a:xfrm>
          <a:prstGeom prst="lef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Parentesi graffa aperta 96"/>
          <p:cNvSpPr/>
          <p:nvPr/>
        </p:nvSpPr>
        <p:spPr>
          <a:xfrm rot="5400000">
            <a:off x="3925414" y="1508790"/>
            <a:ext cx="150910" cy="691262"/>
          </a:xfrm>
          <a:prstGeom prst="lef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166"/>
          <p:cNvSpPr txBox="1">
            <a:spLocks noChangeArrowheads="1"/>
          </p:cNvSpPr>
          <p:nvPr/>
        </p:nvSpPr>
        <p:spPr bwMode="auto">
          <a:xfrm>
            <a:off x="1898383" y="1223676"/>
            <a:ext cx="1331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 smtClean="0"/>
              <a:t>acceleration</a:t>
            </a:r>
            <a:endParaRPr lang="en-GB" dirty="0"/>
          </a:p>
        </p:txBody>
      </p:sp>
      <p:sp>
        <p:nvSpPr>
          <p:cNvPr id="99" name="Text Box 166"/>
          <p:cNvSpPr txBox="1">
            <a:spLocks noChangeArrowheads="1"/>
          </p:cNvSpPr>
          <p:nvPr/>
        </p:nvSpPr>
        <p:spPr bwMode="auto">
          <a:xfrm>
            <a:off x="2905086" y="888817"/>
            <a:ext cx="1130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 smtClean="0"/>
              <a:t>extraction</a:t>
            </a:r>
            <a:endParaRPr lang="en-GB" dirty="0"/>
          </a:p>
        </p:txBody>
      </p:sp>
      <p:sp>
        <p:nvSpPr>
          <p:cNvPr id="100" name="Text Box 166"/>
          <p:cNvSpPr txBox="1">
            <a:spLocks noChangeArrowheads="1"/>
          </p:cNvSpPr>
          <p:nvPr/>
        </p:nvSpPr>
        <p:spPr bwMode="auto">
          <a:xfrm>
            <a:off x="3524169" y="1303224"/>
            <a:ext cx="2307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 smtClean="0"/>
              <a:t>hysteresis</a:t>
            </a:r>
            <a:r>
              <a:rPr lang="it-IT" dirty="0" smtClean="0"/>
              <a:t> ("</a:t>
            </a:r>
            <a:r>
              <a:rPr lang="it-IT" dirty="0" err="1" smtClean="0"/>
              <a:t>washing</a:t>
            </a:r>
            <a:r>
              <a:rPr lang="it-IT" dirty="0"/>
              <a:t> </a:t>
            </a:r>
            <a:r>
              <a:rPr lang="it-IT" dirty="0" smtClean="0"/>
              <a:t>")</a:t>
            </a:r>
            <a:endParaRPr lang="en-GB" dirty="0"/>
          </a:p>
        </p:txBody>
      </p:sp>
      <p:cxnSp>
        <p:nvCxnSpPr>
          <p:cNvPr id="45" name="Straight Arrow Connector 44"/>
          <p:cNvCxnSpPr>
            <a:stCxn id="79" idx="0"/>
          </p:cNvCxnSpPr>
          <p:nvPr/>
        </p:nvCxnSpPr>
        <p:spPr>
          <a:xfrm flipV="1">
            <a:off x="1421787" y="1778964"/>
            <a:ext cx="0" cy="1706760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3441170" y="3265637"/>
            <a:ext cx="7094520" cy="3322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5359677" y="3188240"/>
            <a:ext cx="5375221" cy="3322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7349706" y="3082341"/>
            <a:ext cx="3485753" cy="3322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7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98" grpId="0"/>
      <p:bldP spid="99" grpId="0"/>
      <p:bldP spid="1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Treatment </a:t>
            </a:r>
            <a:r>
              <a:rPr lang="it-IT" dirty="0" err="1" smtClean="0"/>
              <a:t>execution</a:t>
            </a:r>
            <a:r>
              <a:rPr lang="it-IT" dirty="0" smtClean="0"/>
              <a:t> with Multi Energy </a:t>
            </a:r>
            <a:r>
              <a:rPr lang="it-IT" dirty="0" err="1" smtClean="0"/>
              <a:t>Extraction</a:t>
            </a:r>
            <a:endParaRPr lang="en-GB" dirty="0"/>
          </a:p>
        </p:txBody>
      </p:sp>
      <p:sp>
        <p:nvSpPr>
          <p:cNvPr id="92" name="Line 164"/>
          <p:cNvSpPr>
            <a:spLocks noChangeShapeType="1"/>
          </p:cNvSpPr>
          <p:nvPr/>
        </p:nvSpPr>
        <p:spPr bwMode="auto">
          <a:xfrm flipV="1">
            <a:off x="2402164" y="5667995"/>
            <a:ext cx="91102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grpSp>
        <p:nvGrpSpPr>
          <p:cNvPr id="3" name="Group 2"/>
          <p:cNvGrpSpPr/>
          <p:nvPr/>
        </p:nvGrpSpPr>
        <p:grpSpPr>
          <a:xfrm>
            <a:off x="2563706" y="4106751"/>
            <a:ext cx="7924800" cy="1549855"/>
            <a:chOff x="1664305" y="3896891"/>
            <a:chExt cx="8863995" cy="1549855"/>
          </a:xfrm>
        </p:grpSpPr>
        <p:grpSp>
          <p:nvGrpSpPr>
            <p:cNvPr id="2" name="Group 1"/>
            <p:cNvGrpSpPr/>
            <p:nvPr/>
          </p:nvGrpSpPr>
          <p:grpSpPr>
            <a:xfrm>
              <a:off x="1664305" y="4523237"/>
              <a:ext cx="7924800" cy="923509"/>
              <a:chOff x="1261093" y="2983265"/>
              <a:chExt cx="5943600" cy="923509"/>
            </a:xfrm>
          </p:grpSpPr>
          <p:grpSp>
            <p:nvGrpSpPr>
              <p:cNvPr id="69" name="Group 40"/>
              <p:cNvGrpSpPr>
                <a:grpSpLocks/>
              </p:cNvGrpSpPr>
              <p:nvPr/>
            </p:nvGrpSpPr>
            <p:grpSpPr bwMode="auto">
              <a:xfrm>
                <a:off x="5223493" y="2984436"/>
                <a:ext cx="1981200" cy="922338"/>
                <a:chOff x="432" y="2544"/>
                <a:chExt cx="2256" cy="960"/>
              </a:xfrm>
            </p:grpSpPr>
            <p:grpSp>
              <p:nvGrpSpPr>
                <p:cNvPr id="70" name="Group 41"/>
                <p:cNvGrpSpPr>
                  <a:grpSpLocks/>
                </p:cNvGrpSpPr>
                <p:nvPr/>
              </p:nvGrpSpPr>
              <p:grpSpPr bwMode="auto">
                <a:xfrm>
                  <a:off x="432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81" name="Arc 42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84" name="Arc 43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71" name="Line 44"/>
                <p:cNvSpPr>
                  <a:spLocks noChangeShapeType="1"/>
                </p:cNvSpPr>
                <p:nvPr/>
              </p:nvSpPr>
              <p:spPr bwMode="auto">
                <a:xfrm>
                  <a:off x="624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2" name="Line 45"/>
                <p:cNvSpPr>
                  <a:spLocks noChangeShapeType="1"/>
                </p:cNvSpPr>
                <p:nvPr/>
              </p:nvSpPr>
              <p:spPr bwMode="auto">
                <a:xfrm>
                  <a:off x="1440" y="307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73" name="Group 46"/>
                <p:cNvGrpSpPr>
                  <a:grpSpLocks/>
                </p:cNvGrpSpPr>
                <p:nvPr/>
              </p:nvGrpSpPr>
              <p:grpSpPr bwMode="auto">
                <a:xfrm>
                  <a:off x="720" y="3072"/>
                  <a:ext cx="768" cy="384"/>
                  <a:chOff x="1296" y="3528"/>
                  <a:chExt cx="732" cy="264"/>
                </a:xfrm>
              </p:grpSpPr>
              <p:sp>
                <p:nvSpPr>
                  <p:cNvPr id="77" name="Arc 47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8" name="Arc 48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74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968" y="2544"/>
                  <a:ext cx="288" cy="52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5" name="Line 50"/>
                <p:cNvSpPr>
                  <a:spLocks noChangeShapeType="1"/>
                </p:cNvSpPr>
                <p:nvPr/>
              </p:nvSpPr>
              <p:spPr bwMode="auto">
                <a:xfrm>
                  <a:off x="2256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6" name="Line 51"/>
                <p:cNvSpPr>
                  <a:spLocks noChangeShapeType="1"/>
                </p:cNvSpPr>
                <p:nvPr/>
              </p:nvSpPr>
              <p:spPr bwMode="auto">
                <a:xfrm>
                  <a:off x="2352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96" name="Group 52"/>
              <p:cNvGrpSpPr>
                <a:grpSpLocks/>
              </p:cNvGrpSpPr>
              <p:nvPr/>
            </p:nvGrpSpPr>
            <p:grpSpPr bwMode="auto">
              <a:xfrm>
                <a:off x="3242293" y="2983265"/>
                <a:ext cx="1981200" cy="922338"/>
                <a:chOff x="2688" y="2544"/>
                <a:chExt cx="2256" cy="960"/>
              </a:xfrm>
            </p:grpSpPr>
            <p:grpSp>
              <p:nvGrpSpPr>
                <p:cNvPr id="97" name="Group 53"/>
                <p:cNvGrpSpPr>
                  <a:grpSpLocks/>
                </p:cNvGrpSpPr>
                <p:nvPr/>
              </p:nvGrpSpPr>
              <p:grpSpPr bwMode="auto">
                <a:xfrm>
                  <a:off x="2688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106" name="Arc 54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7" name="Arc 55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98" name="Line 56"/>
                <p:cNvSpPr>
                  <a:spLocks noChangeShapeType="1"/>
                </p:cNvSpPr>
                <p:nvPr/>
              </p:nvSpPr>
              <p:spPr bwMode="auto">
                <a:xfrm>
                  <a:off x="2880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99" name="Line 57"/>
                <p:cNvSpPr>
                  <a:spLocks noChangeShapeType="1"/>
                </p:cNvSpPr>
                <p:nvPr/>
              </p:nvSpPr>
              <p:spPr bwMode="auto">
                <a:xfrm>
                  <a:off x="3696" y="319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100" name="Group 58"/>
                <p:cNvGrpSpPr>
                  <a:grpSpLocks/>
                </p:cNvGrpSpPr>
                <p:nvPr/>
              </p:nvGrpSpPr>
              <p:grpSpPr bwMode="auto">
                <a:xfrm>
                  <a:off x="2976" y="3192"/>
                  <a:ext cx="732" cy="264"/>
                  <a:chOff x="1296" y="3528"/>
                  <a:chExt cx="732" cy="264"/>
                </a:xfrm>
              </p:grpSpPr>
              <p:sp>
                <p:nvSpPr>
                  <p:cNvPr id="104" name="Arc 59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5" name="Arc 60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224" y="2544"/>
                  <a:ext cx="288" cy="64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2" name="Line 62"/>
                <p:cNvSpPr>
                  <a:spLocks noChangeShapeType="1"/>
                </p:cNvSpPr>
                <p:nvPr/>
              </p:nvSpPr>
              <p:spPr bwMode="auto">
                <a:xfrm>
                  <a:off x="4512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3" name="Line 63"/>
                <p:cNvSpPr>
                  <a:spLocks noChangeShapeType="1"/>
                </p:cNvSpPr>
                <p:nvPr/>
              </p:nvSpPr>
              <p:spPr bwMode="auto">
                <a:xfrm>
                  <a:off x="4608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8" name="Group 76"/>
              <p:cNvGrpSpPr>
                <a:grpSpLocks/>
              </p:cNvGrpSpPr>
              <p:nvPr/>
            </p:nvGrpSpPr>
            <p:grpSpPr bwMode="auto">
              <a:xfrm>
                <a:off x="1261093" y="2983265"/>
                <a:ext cx="1981200" cy="922338"/>
                <a:chOff x="1728" y="2640"/>
                <a:chExt cx="1248" cy="581"/>
              </a:xfrm>
            </p:grpSpPr>
            <p:grpSp>
              <p:nvGrpSpPr>
                <p:cNvPr id="109" name="Group 65"/>
                <p:cNvGrpSpPr>
                  <a:grpSpLocks/>
                </p:cNvGrpSpPr>
                <p:nvPr/>
              </p:nvGrpSpPr>
              <p:grpSpPr bwMode="auto">
                <a:xfrm>
                  <a:off x="1728" y="3192"/>
                  <a:ext cx="106" cy="29"/>
                  <a:chOff x="432" y="3312"/>
                  <a:chExt cx="192" cy="192"/>
                </a:xfrm>
              </p:grpSpPr>
              <p:sp>
                <p:nvSpPr>
                  <p:cNvPr id="118" name="Arc 66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9" name="Arc 67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0" name="Line 68"/>
                <p:cNvSpPr>
                  <a:spLocks noChangeShapeType="1"/>
                </p:cNvSpPr>
                <p:nvPr/>
              </p:nvSpPr>
              <p:spPr bwMode="auto">
                <a:xfrm>
                  <a:off x="1834" y="3192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1" name="Line 69"/>
                <p:cNvSpPr>
                  <a:spLocks noChangeShapeType="1"/>
                </p:cNvSpPr>
                <p:nvPr/>
              </p:nvSpPr>
              <p:spPr bwMode="auto">
                <a:xfrm>
                  <a:off x="2286" y="3072"/>
                  <a:ext cx="25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112" name="Group 70"/>
                <p:cNvGrpSpPr>
                  <a:grpSpLocks/>
                </p:cNvGrpSpPr>
                <p:nvPr/>
              </p:nvGrpSpPr>
              <p:grpSpPr bwMode="auto">
                <a:xfrm>
                  <a:off x="1887" y="3072"/>
                  <a:ext cx="417" cy="120"/>
                  <a:chOff x="1296" y="3528"/>
                  <a:chExt cx="732" cy="264"/>
                </a:xfrm>
              </p:grpSpPr>
              <p:sp>
                <p:nvSpPr>
                  <p:cNvPr id="116" name="Arc 71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7" name="Arc 72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2544" y="2640"/>
                  <a:ext cx="193" cy="432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4" name="Line 74"/>
                <p:cNvSpPr>
                  <a:spLocks noChangeShapeType="1"/>
                </p:cNvSpPr>
                <p:nvPr/>
              </p:nvSpPr>
              <p:spPr bwMode="auto">
                <a:xfrm>
                  <a:off x="2737" y="2640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5" name="Line 75"/>
                <p:cNvSpPr>
                  <a:spLocks noChangeShapeType="1"/>
                </p:cNvSpPr>
                <p:nvPr/>
              </p:nvSpPr>
              <p:spPr bwMode="auto">
                <a:xfrm>
                  <a:off x="2790" y="2640"/>
                  <a:ext cx="186" cy="581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sp>
          <p:nvSpPr>
            <p:cNvPr id="66598" name="Line 38"/>
            <p:cNvSpPr>
              <a:spLocks noChangeShapeType="1"/>
            </p:cNvSpPr>
            <p:nvPr/>
          </p:nvSpPr>
          <p:spPr bwMode="auto">
            <a:xfrm flipH="1">
              <a:off x="1790700" y="5146221"/>
              <a:ext cx="8737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25" name="Text Box 165"/>
            <p:cNvSpPr txBox="1">
              <a:spLocks noChangeArrowheads="1"/>
            </p:cNvSpPr>
            <p:nvPr/>
          </p:nvSpPr>
          <p:spPr bwMode="auto">
            <a:xfrm>
              <a:off x="7695390" y="4348471"/>
              <a:ext cx="6114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err="1"/>
                <a:t>Sync</a:t>
              </a:r>
              <a:endParaRPr lang="en-GB" dirty="0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5448300" y="4688196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 Box 148"/>
            <p:cNvSpPr txBox="1">
              <a:spLocks noChangeArrowheads="1"/>
            </p:cNvSpPr>
            <p:nvPr/>
          </p:nvSpPr>
          <p:spPr bwMode="auto">
            <a:xfrm>
              <a:off x="5454743" y="4307196"/>
              <a:ext cx="4443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smtClean="0"/>
                <a:t>1 </a:t>
              </a:r>
              <a:r>
                <a:rPr lang="it-IT" dirty="0"/>
                <a:t>s</a:t>
              </a:r>
              <a:endParaRPr lang="en-GB" dirty="0"/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5400000">
              <a:off x="5397500" y="4916796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5905500" y="4916796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689100" y="3896891"/>
              <a:ext cx="7924800" cy="1549368"/>
              <a:chOff x="1266825" y="1126395"/>
              <a:chExt cx="5943600" cy="1549368"/>
            </a:xfrm>
          </p:grpSpPr>
          <p:sp>
            <p:nvSpPr>
              <p:cNvPr id="66605" name="Line 45"/>
              <p:cNvSpPr>
                <a:spLocks noChangeShapeType="1"/>
              </p:cNvSpPr>
              <p:nvPr/>
            </p:nvSpPr>
            <p:spPr bwMode="auto">
              <a:xfrm>
                <a:off x="6114442" y="2260711"/>
                <a:ext cx="4636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5" name="Group 46"/>
              <p:cNvGrpSpPr>
                <a:grpSpLocks/>
              </p:cNvGrpSpPr>
              <p:nvPr/>
            </p:nvGrpSpPr>
            <p:grpSpPr bwMode="auto">
              <a:xfrm>
                <a:off x="5482144" y="2260711"/>
                <a:ext cx="674451" cy="115293"/>
                <a:chOff x="1296" y="3528"/>
                <a:chExt cx="732" cy="264"/>
              </a:xfrm>
            </p:grpSpPr>
            <p:sp>
              <p:nvSpPr>
                <p:cNvPr id="66607" name="Arc 47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08" name="Arc 48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6609" name="Line 49"/>
              <p:cNvSpPr>
                <a:spLocks noChangeShapeType="1"/>
              </p:cNvSpPr>
              <p:nvPr/>
            </p:nvSpPr>
            <p:spPr bwMode="auto">
              <a:xfrm flipV="1">
                <a:off x="6578127" y="1753425"/>
                <a:ext cx="252919" cy="50728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10" name="Line 50"/>
              <p:cNvSpPr>
                <a:spLocks noChangeShapeType="1"/>
              </p:cNvSpPr>
              <p:nvPr/>
            </p:nvSpPr>
            <p:spPr bwMode="auto">
              <a:xfrm>
                <a:off x="6831046" y="1753425"/>
                <a:ext cx="8430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11" name="Line 51"/>
              <p:cNvSpPr>
                <a:spLocks noChangeShapeType="1"/>
              </p:cNvSpPr>
              <p:nvPr/>
            </p:nvSpPr>
            <p:spPr bwMode="auto">
              <a:xfrm>
                <a:off x="6915353" y="1753425"/>
                <a:ext cx="295072" cy="9223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17" name="Line 57"/>
              <p:cNvSpPr>
                <a:spLocks noChangeShapeType="1"/>
              </p:cNvSpPr>
              <p:nvPr/>
            </p:nvSpPr>
            <p:spPr bwMode="auto">
              <a:xfrm>
                <a:off x="4133242" y="2376003"/>
                <a:ext cx="4636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8" name="Group 58"/>
              <p:cNvGrpSpPr>
                <a:grpSpLocks/>
              </p:cNvGrpSpPr>
              <p:nvPr/>
            </p:nvGrpSpPr>
            <p:grpSpPr bwMode="auto">
              <a:xfrm>
                <a:off x="3500944" y="2376004"/>
                <a:ext cx="642836" cy="63222"/>
                <a:chOff x="1296" y="3528"/>
                <a:chExt cx="732" cy="264"/>
              </a:xfrm>
            </p:grpSpPr>
            <p:sp>
              <p:nvSpPr>
                <p:cNvPr id="66619" name="Arc 59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20" name="Arc 60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0" name="Group 65"/>
              <p:cNvGrpSpPr>
                <a:grpSpLocks/>
              </p:cNvGrpSpPr>
              <p:nvPr/>
            </p:nvGrpSpPr>
            <p:grpSpPr bwMode="auto">
              <a:xfrm>
                <a:off x="1266825" y="2629725"/>
                <a:ext cx="168275" cy="46038"/>
                <a:chOff x="432" y="3312"/>
                <a:chExt cx="192" cy="192"/>
              </a:xfrm>
            </p:grpSpPr>
            <p:sp>
              <p:nvSpPr>
                <p:cNvPr id="66626" name="Arc 66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27" name="Arc 67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6628" name="Line 68"/>
              <p:cNvSpPr>
                <a:spLocks noChangeShapeType="1"/>
              </p:cNvSpPr>
              <p:nvPr/>
            </p:nvSpPr>
            <p:spPr bwMode="auto">
              <a:xfrm>
                <a:off x="1435100" y="2629725"/>
                <a:ext cx="8413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29" name="Line 69"/>
              <p:cNvSpPr>
                <a:spLocks noChangeShapeType="1"/>
              </p:cNvSpPr>
              <p:nvPr/>
            </p:nvSpPr>
            <p:spPr bwMode="auto">
              <a:xfrm>
                <a:off x="2152650" y="2439225"/>
                <a:ext cx="40957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11" name="Group 70"/>
              <p:cNvGrpSpPr>
                <a:grpSpLocks/>
              </p:cNvGrpSpPr>
              <p:nvPr/>
            </p:nvGrpSpPr>
            <p:grpSpPr bwMode="auto">
              <a:xfrm>
                <a:off x="1519238" y="2439225"/>
                <a:ext cx="661988" cy="190500"/>
                <a:chOff x="1296" y="3528"/>
                <a:chExt cx="732" cy="264"/>
              </a:xfrm>
            </p:grpSpPr>
            <p:sp>
              <p:nvSpPr>
                <p:cNvPr id="66631" name="Arc 71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32" name="Arc 72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2562225" y="1856636"/>
                <a:ext cx="93871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3" name="Text Box 148"/>
              <p:cNvSpPr txBox="1">
                <a:spLocks noChangeArrowheads="1"/>
              </p:cNvSpPr>
              <p:nvPr/>
            </p:nvSpPr>
            <p:spPr bwMode="auto">
              <a:xfrm>
                <a:off x="2557739" y="1126395"/>
                <a:ext cx="55231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Saved</a:t>
                </a:r>
                <a:endParaRPr lang="it-IT" dirty="0" smtClean="0"/>
              </a:p>
              <a:p>
                <a:r>
                  <a:rPr lang="it-IT" dirty="0" smtClean="0"/>
                  <a:t>time</a:t>
                </a:r>
                <a:endParaRPr lang="en-GB" dirty="0"/>
              </a:p>
            </p:txBody>
          </p:sp>
          <p:cxnSp>
            <p:nvCxnSpPr>
              <p:cNvPr id="94" name="Straight Arrow Connector 93"/>
              <p:cNvCxnSpPr/>
              <p:nvPr/>
            </p:nvCxnSpPr>
            <p:spPr bwMode="auto">
              <a:xfrm>
                <a:off x="4620829" y="1860521"/>
                <a:ext cx="93871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Text Box 148"/>
              <p:cNvSpPr txBox="1">
                <a:spLocks noChangeArrowheads="1"/>
              </p:cNvSpPr>
              <p:nvPr/>
            </p:nvSpPr>
            <p:spPr bwMode="auto">
              <a:xfrm>
                <a:off x="4616343" y="1130280"/>
                <a:ext cx="55231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Saved</a:t>
                </a:r>
                <a:endParaRPr lang="it-IT" dirty="0" smtClean="0"/>
              </a:p>
              <a:p>
                <a:r>
                  <a:rPr lang="it-IT" dirty="0" smtClean="0"/>
                  <a:t>time</a:t>
                </a:r>
                <a:endParaRPr lang="en-GB" dirty="0"/>
              </a:p>
            </p:txBody>
          </p:sp>
        </p:grpSp>
      </p:grpSp>
      <p:pic>
        <p:nvPicPr>
          <p:cNvPr id="1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56189" r="3249" b="2285"/>
          <a:stretch/>
        </p:blipFill>
        <p:spPr bwMode="auto">
          <a:xfrm>
            <a:off x="3142866" y="1305345"/>
            <a:ext cx="7474783" cy="25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8312132" y="3798053"/>
            <a:ext cx="29694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(</a:t>
            </a:r>
            <a:r>
              <a:rPr lang="en-GB" sz="1600" dirty="0" smtClean="0"/>
              <a:t>Courtesy K. Noda – CAS Medical)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293495"/>
            <a:ext cx="2026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Use remaining beam after slice completion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5436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CNAO National Center for </a:t>
            </a:r>
            <a:r>
              <a:rPr lang="it-IT" dirty="0" err="1" smtClean="0"/>
              <a:t>Oncological</a:t>
            </a:r>
            <a:r>
              <a:rPr lang="it-IT" dirty="0" smtClean="0"/>
              <a:t> </a:t>
            </a:r>
            <a:r>
              <a:rPr lang="it-IT" dirty="0" err="1" smtClean="0"/>
              <a:t>Hadrontherapy</a:t>
            </a:r>
            <a:endParaRPr lang="it-IT" dirty="0"/>
          </a:p>
        </p:txBody>
      </p:sp>
      <p:pic>
        <p:nvPicPr>
          <p:cNvPr id="3" name="Immagine 22" descr="IMG_01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" y="894222"/>
            <a:ext cx="7806136" cy="588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7969103" y="899019"/>
            <a:ext cx="4125431" cy="248744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altLang="it-IT" sz="2000" kern="0" dirty="0" err="1" smtClean="0">
                <a:latin typeface="Trebuchet MS" pitchFamily="34" charset="0"/>
              </a:rPr>
              <a:t>Not</a:t>
            </a:r>
            <a:r>
              <a:rPr lang="it-IT" altLang="it-IT" sz="2000" kern="0" dirty="0" smtClean="0">
                <a:latin typeface="Trebuchet MS" pitchFamily="34" charset="0"/>
              </a:rPr>
              <a:t>-for-profit </a:t>
            </a:r>
            <a:r>
              <a:rPr lang="it-IT" altLang="it-IT" sz="2000" kern="0" dirty="0">
                <a:latin typeface="Trebuchet MS" pitchFamily="34" charset="0"/>
              </a:rPr>
              <a:t>private </a:t>
            </a:r>
            <a:r>
              <a:rPr lang="it-IT" altLang="it-IT" sz="2000" kern="0" dirty="0" err="1" smtClean="0">
                <a:latin typeface="Trebuchet MS" pitchFamily="34" charset="0"/>
              </a:rPr>
              <a:t>foundation</a:t>
            </a:r>
            <a:r>
              <a:rPr lang="it-IT" altLang="it-IT" sz="2000" kern="0" dirty="0">
                <a:latin typeface="Trebuchet MS" pitchFamily="34" charset="0"/>
              </a:rPr>
              <a:t/>
            </a:r>
            <a:br>
              <a:rPr lang="it-IT" altLang="it-IT" sz="2000" kern="0" dirty="0">
                <a:latin typeface="Trebuchet MS" pitchFamily="34" charset="0"/>
              </a:rPr>
            </a:br>
            <a:r>
              <a:rPr lang="it-IT" altLang="it-IT" sz="2000" kern="0" dirty="0">
                <a:latin typeface="Trebuchet MS" pitchFamily="34" charset="0"/>
              </a:rPr>
              <a:t/>
            </a:r>
            <a:br>
              <a:rPr lang="it-IT" altLang="it-IT" sz="2000" kern="0" dirty="0">
                <a:latin typeface="Trebuchet MS" pitchFamily="34" charset="0"/>
              </a:rPr>
            </a:br>
            <a:r>
              <a:rPr lang="it-IT" altLang="it-IT" sz="2000" kern="0" dirty="0" err="1">
                <a:latin typeface="Trebuchet MS" pitchFamily="34" charset="0"/>
              </a:rPr>
              <a:t>Created</a:t>
            </a:r>
            <a:r>
              <a:rPr lang="it-IT" altLang="it-IT" sz="2000" kern="0" dirty="0">
                <a:latin typeface="Trebuchet MS" pitchFamily="34" charset="0"/>
              </a:rPr>
              <a:t> by the </a:t>
            </a:r>
            <a:r>
              <a:rPr lang="it-IT" altLang="it-IT" sz="2000" kern="0" dirty="0" err="1">
                <a:latin typeface="Trebuchet MS" pitchFamily="34" charset="0"/>
              </a:rPr>
              <a:t>Italian</a:t>
            </a:r>
            <a:r>
              <a:rPr lang="it-IT" altLang="it-IT" sz="2000" kern="0" dirty="0">
                <a:latin typeface="Trebuchet MS" pitchFamily="34" charset="0"/>
              </a:rPr>
              <a:t> </a:t>
            </a:r>
            <a:r>
              <a:rPr lang="it-IT" altLang="it-IT" sz="2000" kern="0" dirty="0" err="1">
                <a:latin typeface="Trebuchet MS" pitchFamily="34" charset="0"/>
              </a:rPr>
              <a:t>Ministry</a:t>
            </a:r>
            <a:r>
              <a:rPr lang="it-IT" altLang="it-IT" sz="2000" kern="0" dirty="0">
                <a:latin typeface="Trebuchet MS" pitchFamily="34" charset="0"/>
              </a:rPr>
              <a:t> of </a:t>
            </a:r>
            <a:r>
              <a:rPr lang="it-IT" altLang="it-IT" sz="2000" kern="0" dirty="0" err="1">
                <a:latin typeface="Trebuchet MS" pitchFamily="34" charset="0"/>
              </a:rPr>
              <a:t>Health</a:t>
            </a:r>
            <a:r>
              <a:rPr lang="it-IT" altLang="it-IT" sz="2000" kern="0" dirty="0">
                <a:latin typeface="Trebuchet MS" pitchFamily="34" charset="0"/>
              </a:rPr>
              <a:t> </a:t>
            </a:r>
            <a:r>
              <a:rPr lang="it-IT" altLang="it-IT" sz="2000" kern="0" dirty="0" smtClean="0">
                <a:latin typeface="Trebuchet MS" pitchFamily="34" charset="0"/>
              </a:rPr>
              <a:t>in </a:t>
            </a:r>
            <a:r>
              <a:rPr lang="it-IT" altLang="it-IT" sz="2000" kern="0" dirty="0">
                <a:latin typeface="Trebuchet MS" pitchFamily="34" charset="0"/>
              </a:rPr>
              <a:t>2001</a:t>
            </a:r>
            <a:br>
              <a:rPr lang="it-IT" altLang="it-IT" sz="2000" kern="0" dirty="0">
                <a:latin typeface="Trebuchet MS" pitchFamily="34" charset="0"/>
              </a:rPr>
            </a:br>
            <a:r>
              <a:rPr lang="it-IT" altLang="it-IT" sz="2000" kern="0" dirty="0">
                <a:latin typeface="Trebuchet MS" pitchFamily="34" charset="0"/>
              </a:rPr>
              <a:t/>
            </a:r>
            <a:br>
              <a:rPr lang="it-IT" altLang="it-IT" sz="2000" kern="0" dirty="0">
                <a:latin typeface="Trebuchet MS" pitchFamily="34" charset="0"/>
              </a:rPr>
            </a:br>
            <a:r>
              <a:rPr lang="en-US" altLang="it-IT" sz="2000" kern="0" dirty="0" smtClean="0">
                <a:latin typeface="Trebuchet MS" pitchFamily="34" charset="0"/>
              </a:rPr>
              <a:t>“to </a:t>
            </a:r>
            <a:r>
              <a:rPr lang="en-US" altLang="it-IT" sz="2000" kern="0" dirty="0">
                <a:latin typeface="Trebuchet MS" pitchFamily="34" charset="0"/>
              </a:rPr>
              <a:t>build the National Center for </a:t>
            </a:r>
            <a:r>
              <a:rPr lang="en-US" altLang="it-IT" sz="2000" kern="0" dirty="0" err="1">
                <a:latin typeface="Trebuchet MS" pitchFamily="34" charset="0"/>
              </a:rPr>
              <a:t>Hadrontherapy</a:t>
            </a:r>
            <a:r>
              <a:rPr lang="en-US" altLang="it-IT" sz="2000" kern="0" dirty="0">
                <a:latin typeface="Trebuchet MS" pitchFamily="34" charset="0"/>
              </a:rPr>
              <a:t> designed by TERA </a:t>
            </a:r>
            <a:r>
              <a:rPr lang="en-US" altLang="it-IT" sz="2000" kern="0" dirty="0" smtClean="0">
                <a:latin typeface="Trebuchet MS" pitchFamily="34" charset="0"/>
              </a:rPr>
              <a:t>Foundation”</a:t>
            </a:r>
            <a:endParaRPr lang="en-US" altLang="it-IT" sz="2000" kern="0" dirty="0">
              <a:latin typeface="Trebuchet MS" pitchFamily="34" charset="0"/>
            </a:endParaRPr>
          </a:p>
        </p:txBody>
      </p:sp>
      <p:sp>
        <p:nvSpPr>
          <p:cNvPr id="5" name="CasellaDiTesto 6"/>
          <p:cNvSpPr txBox="1"/>
          <p:nvPr/>
        </p:nvSpPr>
        <p:spPr>
          <a:xfrm>
            <a:off x="7963789" y="3459319"/>
            <a:ext cx="4157330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Trebuchet MS" panose="020B0603020202020204" pitchFamily="34" charset="0"/>
                <a:cs typeface="Arial" charset="0"/>
              </a:rPr>
              <a:t>The Board is formed by 14 Institutions: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5 hospitals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3 universities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2 research institutes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2 public entities (Ministry of Health and Town of Pavia)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2 bank foundations</a:t>
            </a:r>
          </a:p>
        </p:txBody>
      </p:sp>
      <p:sp>
        <p:nvSpPr>
          <p:cNvPr id="6" name="CasellaDiTesto 1"/>
          <p:cNvSpPr txBox="1"/>
          <p:nvPr/>
        </p:nvSpPr>
        <p:spPr>
          <a:xfrm>
            <a:off x="400050" y="1074420"/>
            <a:ext cx="357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Located in Pavia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64039"/>
            <a:ext cx="4154536" cy="23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714368" y="1351182"/>
            <a:ext cx="3483440" cy="4950185"/>
            <a:chOff x="2895600" y="1351181"/>
            <a:chExt cx="2612580" cy="4950185"/>
          </a:xfrm>
        </p:grpSpPr>
        <p:sp>
          <p:nvSpPr>
            <p:cNvPr id="57399" name="Rectangle 4"/>
            <p:cNvSpPr>
              <a:spLocks noChangeAspect="1" noChangeArrowheads="1"/>
            </p:cNvSpPr>
            <p:nvPr/>
          </p:nvSpPr>
          <p:spPr bwMode="auto">
            <a:xfrm>
              <a:off x="4059458" y="3369592"/>
              <a:ext cx="627144" cy="40604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1" name="Freeform 6"/>
            <p:cNvSpPr>
              <a:spLocks noChangeAspect="1"/>
            </p:cNvSpPr>
            <p:nvPr/>
          </p:nvSpPr>
          <p:spPr bwMode="auto">
            <a:xfrm>
              <a:off x="3624841" y="2431686"/>
              <a:ext cx="836828" cy="134966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60000 65536"/>
                <a:gd name="T7" fmla="*/ 0 60000 65536"/>
                <a:gd name="T8" fmla="*/ 0 60000 65536"/>
                <a:gd name="T9" fmla="*/ 0 w 20000"/>
                <a:gd name="T10" fmla="*/ 0 h 20000"/>
                <a:gd name="T11" fmla="*/ 20000 w 20000"/>
                <a:gd name="T12" fmla="*/ 20000 h 200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00" h="20000">
                  <a:moveTo>
                    <a:pt x="0" y="0"/>
                  </a:moveTo>
                  <a:lnTo>
                    <a:pt x="9991" y="19989"/>
                  </a:lnTo>
                  <a:lnTo>
                    <a:pt x="19982" y="0"/>
                  </a:lnTo>
                </a:path>
              </a:pathLst>
            </a:custGeom>
            <a:solidFill>
              <a:srgbClr val="FF9191"/>
            </a:solidFill>
            <a:ln w="9525">
              <a:noFill/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7" name="Line 12"/>
            <p:cNvSpPr>
              <a:spLocks noChangeAspect="1" noChangeShapeType="1"/>
            </p:cNvSpPr>
            <p:nvPr/>
          </p:nvSpPr>
          <p:spPr bwMode="auto">
            <a:xfrm>
              <a:off x="3601967" y="1894106"/>
              <a:ext cx="1906" cy="21808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8" name="Line 13"/>
            <p:cNvSpPr>
              <a:spLocks noChangeAspect="1" noChangeShapeType="1"/>
            </p:cNvSpPr>
            <p:nvPr/>
          </p:nvSpPr>
          <p:spPr bwMode="auto">
            <a:xfrm flipH="1">
              <a:off x="3415158" y="3781355"/>
              <a:ext cx="18566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15" name="Rectangle 20"/>
            <p:cNvSpPr>
              <a:spLocks noChangeAspect="1" noChangeArrowheads="1"/>
            </p:cNvSpPr>
            <p:nvPr/>
          </p:nvSpPr>
          <p:spPr bwMode="auto">
            <a:xfrm>
              <a:off x="4983971" y="3794699"/>
              <a:ext cx="524209" cy="40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Symbol" pitchFamily="18" charset="2"/>
                </a:rPr>
                <a:t>D</a:t>
              </a:r>
              <a:r>
                <a:rPr lang="en-US" i="1">
                  <a:latin typeface="Times New Roman" pitchFamily="18" charset="0"/>
                </a:rPr>
                <a:t>p</a:t>
              </a:r>
              <a:r>
                <a:rPr lang="en-US">
                  <a:latin typeface="Times New Roman" pitchFamily="18" charset="0"/>
                </a:rPr>
                <a:t>/</a:t>
              </a:r>
              <a:r>
                <a:rPr lang="en-US" i="1">
                  <a:latin typeface="Times New Roman" pitchFamily="18" charset="0"/>
                </a:rPr>
                <a:t>p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7416" name="Rectangle 21"/>
            <p:cNvSpPr>
              <a:spLocks noChangeAspect="1" noChangeArrowheads="1"/>
            </p:cNvSpPr>
            <p:nvPr/>
          </p:nvSpPr>
          <p:spPr bwMode="auto">
            <a:xfrm>
              <a:off x="3624841" y="1951295"/>
              <a:ext cx="941669" cy="40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Times New Roman" pitchFamily="18" charset="0"/>
                </a:rPr>
                <a:t>Amplitude</a:t>
              </a:r>
            </a:p>
          </p:txBody>
        </p:sp>
        <p:sp>
          <p:nvSpPr>
            <p:cNvPr id="57419" name="Line 24"/>
            <p:cNvSpPr>
              <a:spLocks noChangeAspect="1" noChangeShapeType="1"/>
            </p:cNvSpPr>
            <p:nvPr/>
          </p:nvSpPr>
          <p:spPr bwMode="auto">
            <a:xfrm>
              <a:off x="3624841" y="2431686"/>
              <a:ext cx="419367" cy="1349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0" name="Line 25"/>
            <p:cNvSpPr>
              <a:spLocks noChangeAspect="1" noChangeShapeType="1"/>
            </p:cNvSpPr>
            <p:nvPr/>
          </p:nvSpPr>
          <p:spPr bwMode="auto">
            <a:xfrm flipH="1">
              <a:off x="4042302" y="2431686"/>
              <a:ext cx="419367" cy="1349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1" name="Line 26"/>
            <p:cNvSpPr>
              <a:spLocks noChangeAspect="1" noChangeShapeType="1"/>
            </p:cNvSpPr>
            <p:nvPr/>
          </p:nvSpPr>
          <p:spPr bwMode="auto">
            <a:xfrm flipH="1">
              <a:off x="4244361" y="3583099"/>
              <a:ext cx="31452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none" w="sm" len="med"/>
              <a:tailEnd type="triangl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7" name="Rectangle 32"/>
            <p:cNvSpPr>
              <a:spLocks noChangeAspect="1" noChangeArrowheads="1"/>
            </p:cNvSpPr>
            <p:nvPr/>
          </p:nvSpPr>
          <p:spPr bwMode="auto">
            <a:xfrm>
              <a:off x="4566511" y="2565128"/>
              <a:ext cx="314525" cy="40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Times New Roman" pitchFamily="18" charset="0"/>
                </a:rPr>
                <a:t>(</a:t>
              </a:r>
              <a:r>
                <a:rPr lang="en-US" i="1">
                  <a:latin typeface="Times New Roman" pitchFamily="18" charset="0"/>
                </a:rPr>
                <a:t>b</a:t>
              </a:r>
              <a:r>
                <a:rPr lang="en-US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57348" name="Text Box 35"/>
            <p:cNvSpPr txBox="1">
              <a:spLocks noChangeArrowheads="1"/>
            </p:cNvSpPr>
            <p:nvPr/>
          </p:nvSpPr>
          <p:spPr bwMode="auto">
            <a:xfrm>
              <a:off x="2895600" y="1351181"/>
              <a:ext cx="2286000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dirty="0">
                  <a:solidFill>
                    <a:schemeClr val="accent1"/>
                  </a:solidFill>
                  <a:latin typeface="Times New Roman" pitchFamily="18" charset="0"/>
                </a:rPr>
                <a:t>Amplitude-momentum</a:t>
              </a:r>
            </a:p>
            <a:p>
              <a:r>
                <a:rPr lang="en-US" dirty="0">
                  <a:solidFill>
                    <a:schemeClr val="accent1"/>
                  </a:solidFill>
                  <a:latin typeface="Times New Roman" pitchFamily="18" charset="0"/>
                </a:rPr>
                <a:t>selection</a:t>
              </a:r>
            </a:p>
          </p:txBody>
        </p:sp>
        <p:grpSp>
          <p:nvGrpSpPr>
            <p:cNvPr id="4" name="Group 38"/>
            <p:cNvGrpSpPr>
              <a:grpSpLocks noChangeAspect="1"/>
            </p:cNvGrpSpPr>
            <p:nvPr/>
          </p:nvGrpSpPr>
          <p:grpSpPr bwMode="auto">
            <a:xfrm>
              <a:off x="3210179" y="4147996"/>
              <a:ext cx="2186750" cy="2153370"/>
              <a:chOff x="2435" y="2508"/>
              <a:chExt cx="1063" cy="1047"/>
            </a:xfrm>
          </p:grpSpPr>
          <p:sp>
            <p:nvSpPr>
              <p:cNvPr id="57387" name="AutoShape 39"/>
              <p:cNvSpPr>
                <a:spLocks noChangeAspect="1" noChangeArrowheads="1"/>
              </p:cNvSpPr>
              <p:nvPr/>
            </p:nvSpPr>
            <p:spPr bwMode="auto">
              <a:xfrm rot="8908249">
                <a:off x="2831" y="2931"/>
                <a:ext cx="276" cy="311"/>
              </a:xfrm>
              <a:prstGeom prst="triangle">
                <a:avLst>
                  <a:gd name="adj" fmla="val 21016"/>
                </a:avLst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8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966" y="2514"/>
                <a:ext cx="0" cy="104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9" name="Line 41"/>
              <p:cNvSpPr>
                <a:spLocks noChangeAspect="1" noChangeShapeType="1"/>
              </p:cNvSpPr>
              <p:nvPr/>
            </p:nvSpPr>
            <p:spPr bwMode="auto">
              <a:xfrm>
                <a:off x="2435" y="3034"/>
                <a:ext cx="106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0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2989" y="2508"/>
                <a:ext cx="95" cy="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US" i="1">
                    <a:latin typeface="Times New Roman" pitchFamily="18" charset="0"/>
                  </a:rPr>
                  <a:t>X’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57391" name="Line 43"/>
              <p:cNvSpPr>
                <a:spLocks noChangeAspect="1" noChangeShapeType="1"/>
              </p:cNvSpPr>
              <p:nvPr/>
            </p:nvSpPr>
            <p:spPr bwMode="auto">
              <a:xfrm>
                <a:off x="3226" y="2543"/>
                <a:ext cx="0" cy="9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2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3233" y="3037"/>
                <a:ext cx="215" cy="1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US" i="1" dirty="0">
                    <a:latin typeface="Times New Roman" pitchFamily="18" charset="0"/>
                  </a:rPr>
                  <a:t>X</a:t>
                </a:r>
                <a:r>
                  <a:rPr lang="en-US" baseline="-25000" dirty="0">
                    <a:latin typeface="Times New Roman" pitchFamily="18" charset="0"/>
                  </a:rPr>
                  <a:t>ES</a:t>
                </a:r>
                <a:endParaRPr lang="en-US" dirty="0">
                  <a:latin typeface="Times New Roman" pitchFamily="18" charset="0"/>
                </a:endParaRPr>
              </a:p>
            </p:txBody>
          </p:sp>
          <p:sp>
            <p:nvSpPr>
              <p:cNvPr id="57393" name="Line 45"/>
              <p:cNvSpPr>
                <a:spLocks noChangeAspect="1" noChangeShapeType="1"/>
              </p:cNvSpPr>
              <p:nvPr/>
            </p:nvSpPr>
            <p:spPr bwMode="auto">
              <a:xfrm flipV="1">
                <a:off x="2793" y="2599"/>
                <a:ext cx="536" cy="45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4" name="Line 4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454" y="2948"/>
                <a:ext cx="643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5" name="Line 47"/>
              <p:cNvSpPr>
                <a:spLocks noChangeAspect="1" noChangeShapeType="1"/>
              </p:cNvSpPr>
              <p:nvPr/>
            </p:nvSpPr>
            <p:spPr bwMode="auto">
              <a:xfrm>
                <a:off x="3015" y="2863"/>
                <a:ext cx="157" cy="5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6" name="Line 48"/>
              <p:cNvSpPr>
                <a:spLocks noChangeAspect="1" noChangeShapeType="1"/>
              </p:cNvSpPr>
              <p:nvPr/>
            </p:nvSpPr>
            <p:spPr bwMode="auto">
              <a:xfrm flipV="1">
                <a:off x="2961" y="2713"/>
                <a:ext cx="377" cy="32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7" name="Line 49"/>
              <p:cNvSpPr>
                <a:spLocks noChangeAspect="1" noChangeShapeType="1"/>
              </p:cNvSpPr>
              <p:nvPr/>
            </p:nvSpPr>
            <p:spPr bwMode="auto">
              <a:xfrm>
                <a:off x="2961" y="3034"/>
                <a:ext cx="117" cy="38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8" name="Line 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474" y="2879"/>
                <a:ext cx="490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326501" y="1351182"/>
            <a:ext cx="2915667" cy="4937845"/>
            <a:chOff x="6326501" y="1351182"/>
            <a:chExt cx="2915667" cy="4937845"/>
          </a:xfrm>
        </p:grpSpPr>
        <p:sp>
          <p:nvSpPr>
            <p:cNvPr id="56" name="AutoShape 39"/>
            <p:cNvSpPr>
              <a:spLocks noChangeAspect="1" noChangeArrowheads="1"/>
            </p:cNvSpPr>
            <p:nvPr/>
          </p:nvSpPr>
          <p:spPr bwMode="auto">
            <a:xfrm rot="8908249">
              <a:off x="7532424" y="5074302"/>
              <a:ext cx="511286" cy="432000"/>
            </a:xfrm>
            <a:prstGeom prst="triangle">
              <a:avLst>
                <a:gd name="adj" fmla="val 2101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326501" y="1351182"/>
              <a:ext cx="2915667" cy="4937845"/>
              <a:chOff x="5604700" y="1351181"/>
              <a:chExt cx="2186750" cy="4937845"/>
            </a:xfrm>
          </p:grpSpPr>
          <p:sp>
            <p:nvSpPr>
              <p:cNvPr id="57400" name="Rectangle 5"/>
              <p:cNvSpPr>
                <a:spLocks noChangeAspect="1" noChangeArrowheads="1"/>
              </p:cNvSpPr>
              <p:nvPr/>
            </p:nvSpPr>
            <p:spPr bwMode="auto">
              <a:xfrm>
                <a:off x="5820799" y="2298244"/>
                <a:ext cx="1465878" cy="539486"/>
              </a:xfrm>
              <a:prstGeom prst="rect">
                <a:avLst/>
              </a:prstGeom>
              <a:solidFill>
                <a:srgbClr val="FF919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5" name="Line 10"/>
              <p:cNvSpPr>
                <a:spLocks noChangeAspect="1" noChangeShapeType="1"/>
              </p:cNvSpPr>
              <p:nvPr/>
            </p:nvSpPr>
            <p:spPr bwMode="auto">
              <a:xfrm>
                <a:off x="5799831" y="1894106"/>
                <a:ext cx="0" cy="21808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6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5611116" y="3781355"/>
                <a:ext cx="18566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7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7179929" y="3787074"/>
                <a:ext cx="524209" cy="406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pPr algn="l"/>
                <a:r>
                  <a:rPr lang="en-US">
                    <a:latin typeface="Symbol" pitchFamily="18" charset="2"/>
                  </a:rPr>
                  <a:t>D</a:t>
                </a:r>
                <a:r>
                  <a:rPr lang="en-US" i="1">
                    <a:latin typeface="Times New Roman" pitchFamily="18" charset="0"/>
                  </a:rPr>
                  <a:t>p</a:t>
                </a:r>
                <a:r>
                  <a:rPr lang="en-US">
                    <a:latin typeface="Times New Roman" pitchFamily="18" charset="0"/>
                  </a:rPr>
                  <a:t>/</a:t>
                </a:r>
                <a:r>
                  <a:rPr lang="en-US" i="1">
                    <a:latin typeface="Times New Roman" pitchFamily="18" charset="0"/>
                  </a:rPr>
                  <a:t>p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57418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5820799" y="1943670"/>
                <a:ext cx="941669" cy="404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pPr algn="l"/>
                <a:r>
                  <a:rPr lang="en-US">
                    <a:latin typeface="Times New Roman" pitchFamily="18" charset="0"/>
                  </a:rPr>
                  <a:t>Amplitude</a:t>
                </a:r>
              </a:p>
            </p:txBody>
          </p:sp>
          <p:sp>
            <p:nvSpPr>
              <p:cNvPr id="57422" name="Line 27"/>
              <p:cNvSpPr>
                <a:spLocks noChangeAspect="1" noChangeShapeType="1"/>
              </p:cNvSpPr>
              <p:nvPr/>
            </p:nvSpPr>
            <p:spPr bwMode="auto">
              <a:xfrm>
                <a:off x="5820799" y="2837731"/>
                <a:ext cx="146587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3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6343102" y="3239963"/>
                <a:ext cx="106748" cy="5413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4" name="Line 29"/>
              <p:cNvSpPr>
                <a:spLocks noChangeAspect="1" noChangeShapeType="1"/>
              </p:cNvSpPr>
              <p:nvPr/>
            </p:nvSpPr>
            <p:spPr bwMode="auto">
              <a:xfrm>
                <a:off x="6400288" y="2837731"/>
                <a:ext cx="0" cy="53948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 type="triangl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5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6343102" y="2702382"/>
                <a:ext cx="106748" cy="53948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8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6762469" y="2971173"/>
                <a:ext cx="314525" cy="406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pPr algn="l"/>
                <a:r>
                  <a:rPr lang="en-US">
                    <a:latin typeface="Times New Roman" pitchFamily="18" charset="0"/>
                  </a:rPr>
                  <a:t>(</a:t>
                </a:r>
                <a:r>
                  <a:rPr lang="en-US" i="1">
                    <a:latin typeface="Times New Roman" pitchFamily="18" charset="0"/>
                  </a:rPr>
                  <a:t>c</a:t>
                </a:r>
                <a:r>
                  <a:rPr lang="en-US">
                    <a:latin typeface="Times New Roman" pitchFamily="18" charset="0"/>
                  </a:rPr>
                  <a:t>)</a:t>
                </a:r>
              </a:p>
            </p:txBody>
          </p:sp>
          <p:sp>
            <p:nvSpPr>
              <p:cNvPr id="57349" name="Text Box 36"/>
              <p:cNvSpPr txBox="1">
                <a:spLocks noChangeArrowheads="1"/>
              </p:cNvSpPr>
              <p:nvPr/>
            </p:nvSpPr>
            <p:spPr bwMode="auto">
              <a:xfrm>
                <a:off x="5638800" y="1351181"/>
                <a:ext cx="1323975" cy="504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solidFill>
                      <a:schemeClr val="accent1"/>
                    </a:solidFill>
                    <a:latin typeface="Times New Roman" pitchFamily="18" charset="0"/>
                  </a:rPr>
                  <a:t>RF-KO</a:t>
                </a:r>
              </a:p>
            </p:txBody>
          </p:sp>
          <p:grpSp>
            <p:nvGrpSpPr>
              <p:cNvPr id="5" name="Group 51"/>
              <p:cNvGrpSpPr>
                <a:grpSpLocks noChangeAspect="1"/>
              </p:cNvGrpSpPr>
              <p:nvPr/>
            </p:nvGrpSpPr>
            <p:grpSpPr bwMode="auto">
              <a:xfrm>
                <a:off x="5604700" y="4135656"/>
                <a:ext cx="2186750" cy="2153370"/>
                <a:chOff x="3599" y="2502"/>
                <a:chExt cx="1063" cy="1047"/>
              </a:xfrm>
            </p:grpSpPr>
            <p:sp>
              <p:nvSpPr>
                <p:cNvPr id="57376" name="Line 5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130" y="2508"/>
                  <a:ext cx="0" cy="104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77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3599" y="3028"/>
                  <a:ext cx="106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78" name="Rectangl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4153" y="2502"/>
                  <a:ext cx="95" cy="8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12700" tIns="12700" rIns="12700" bIns="12700"/>
                <a:lstStyle/>
                <a:p>
                  <a:r>
                    <a:rPr lang="en-US" i="1">
                      <a:latin typeface="Times New Roman" pitchFamily="18" charset="0"/>
                    </a:rPr>
                    <a:t>X’</a:t>
                  </a:r>
                  <a:endParaRPr lang="en-US">
                    <a:latin typeface="Times New Roman" pitchFamily="18" charset="0"/>
                  </a:endParaRPr>
                </a:p>
              </p:txBody>
            </p:sp>
            <p:sp>
              <p:nvSpPr>
                <p:cNvPr id="57379" name="Line 56"/>
                <p:cNvSpPr>
                  <a:spLocks noChangeAspect="1" noChangeShapeType="1"/>
                </p:cNvSpPr>
                <p:nvPr/>
              </p:nvSpPr>
              <p:spPr bwMode="auto">
                <a:xfrm>
                  <a:off x="4390" y="2537"/>
                  <a:ext cx="0" cy="9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0" name="Rectangl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4397" y="3031"/>
                  <a:ext cx="222" cy="18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12700" tIns="12700" rIns="12700" bIns="12700"/>
                <a:lstStyle/>
                <a:p>
                  <a:r>
                    <a:rPr lang="en-US" i="1" dirty="0">
                      <a:latin typeface="Times New Roman" pitchFamily="18" charset="0"/>
                    </a:rPr>
                    <a:t>X</a:t>
                  </a:r>
                  <a:r>
                    <a:rPr lang="en-US" baseline="-25000" dirty="0">
                      <a:latin typeface="Times New Roman" pitchFamily="18" charset="0"/>
                    </a:rPr>
                    <a:t>ES</a:t>
                  </a:r>
                  <a:endParaRPr lang="en-US" dirty="0">
                    <a:latin typeface="Times New Roman" pitchFamily="18" charset="0"/>
                  </a:endParaRPr>
                </a:p>
              </p:txBody>
            </p:sp>
            <p:sp>
              <p:nvSpPr>
                <p:cNvPr id="57381" name="Line 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57" y="2593"/>
                  <a:ext cx="536" cy="4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2" name="Line 5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3618" y="2942"/>
                  <a:ext cx="643" cy="20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3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4179" y="2857"/>
                  <a:ext cx="157" cy="5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4" name="Line 61"/>
                <p:cNvSpPr>
                  <a:spLocks noChangeAspect="1" noChangeShapeType="1"/>
                </p:cNvSpPr>
                <p:nvPr/>
              </p:nvSpPr>
              <p:spPr bwMode="auto">
                <a:xfrm rot="10800000">
                  <a:off x="4079" y="2955"/>
                  <a:ext cx="54" cy="5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5" name="Line 62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4094" y="3036"/>
                  <a:ext cx="27" cy="5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6" name="Line 63"/>
                <p:cNvSpPr>
                  <a:spLocks noChangeAspect="1" noChangeShapeType="1"/>
                </p:cNvSpPr>
                <p:nvPr/>
              </p:nvSpPr>
              <p:spPr bwMode="auto">
                <a:xfrm rot="10800000" flipH="1">
                  <a:off x="4139" y="2989"/>
                  <a:ext cx="72" cy="2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57355" name="Line 84"/>
              <p:cNvSpPr>
                <a:spLocks noChangeShapeType="1"/>
              </p:cNvSpPr>
              <p:nvPr/>
            </p:nvSpPr>
            <p:spPr bwMode="auto">
              <a:xfrm flipV="1">
                <a:off x="6019800" y="2503706"/>
                <a:ext cx="762000" cy="685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sp>
        <p:nvSpPr>
          <p:cNvPr id="206933" name="Rectangle 8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err="1" smtClean="0"/>
              <a:t>Implementation</a:t>
            </a:r>
            <a:r>
              <a:rPr lang="it-IT" dirty="0" smtClean="0"/>
              <a:t> of RFKO in </a:t>
            </a:r>
            <a:r>
              <a:rPr lang="it-IT" dirty="0" err="1" smtClean="0"/>
              <a:t>addition</a:t>
            </a:r>
            <a:r>
              <a:rPr lang="it-IT" dirty="0" smtClean="0"/>
              <a:t> to </a:t>
            </a:r>
            <a:r>
              <a:rPr lang="it-IT" dirty="0" err="1" smtClean="0"/>
              <a:t>betatron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0293" y="2153365"/>
            <a:ext cx="200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Standard </a:t>
            </a:r>
            <a:r>
              <a:rPr lang="it-IT" sz="2000" dirty="0" err="1" smtClean="0"/>
              <a:t>method</a:t>
            </a:r>
            <a:endParaRPr lang="it-IT" sz="2000" dirty="0" smtClean="0"/>
          </a:p>
          <a:p>
            <a:r>
              <a:rPr lang="it-IT" sz="2000" dirty="0" err="1" smtClean="0"/>
              <a:t>at</a:t>
            </a:r>
            <a:r>
              <a:rPr lang="it-IT" sz="2000" dirty="0" smtClean="0"/>
              <a:t> CNAO</a:t>
            </a:r>
            <a:endParaRPr lang="en-GB" sz="2000" dirty="0"/>
          </a:p>
        </p:txBody>
      </p:sp>
      <p:sp>
        <p:nvSpPr>
          <p:cNvPr id="88" name="TextBox 87"/>
          <p:cNvSpPr txBox="1"/>
          <p:nvPr/>
        </p:nvSpPr>
        <p:spPr>
          <a:xfrm>
            <a:off x="9124224" y="2013891"/>
            <a:ext cx="22810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Being</a:t>
            </a:r>
            <a:r>
              <a:rPr lang="it-IT" sz="2000" dirty="0" smtClean="0"/>
              <a:t> </a:t>
            </a:r>
            <a:r>
              <a:rPr lang="it-IT" sz="2000" dirty="0" err="1" smtClean="0"/>
              <a:t>implemented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for multi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</a:t>
            </a:r>
            <a:endParaRPr lang="it-IT" sz="2000" dirty="0"/>
          </a:p>
          <a:p>
            <a:r>
              <a:rPr lang="it-IT" sz="2000" dirty="0" err="1" smtClean="0"/>
              <a:t>extraction</a:t>
            </a:r>
            <a:r>
              <a:rPr lang="it-IT" sz="2000" dirty="0" smtClean="0"/>
              <a:t> </a:t>
            </a:r>
            <a:r>
              <a:rPr lang="it-IT" sz="2000" dirty="0" err="1" smtClean="0"/>
              <a:t>studies</a:t>
            </a:r>
            <a:endParaRPr lang="it-IT" sz="2000" dirty="0" smtClean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0050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RFKO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95634"/>
            <a:ext cx="6283569" cy="2473376"/>
          </a:xfrm>
        </p:spPr>
        <p:txBody>
          <a:bodyPr/>
          <a:lstStyle/>
          <a:p>
            <a:r>
              <a:rPr lang="it-IT" dirty="0" smtClean="0"/>
              <a:t>RFKO for </a:t>
            </a:r>
            <a:r>
              <a:rPr lang="it-IT" dirty="0" err="1" smtClean="0"/>
              <a:t>protons</a:t>
            </a:r>
            <a:r>
              <a:rPr lang="it-IT" dirty="0" smtClean="0"/>
              <a:t> under </a:t>
            </a:r>
            <a:r>
              <a:rPr lang="it-IT" dirty="0" err="1" smtClean="0"/>
              <a:t>validation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by </a:t>
            </a:r>
            <a:r>
              <a:rPr lang="it-IT" dirty="0" err="1" smtClean="0"/>
              <a:t>medical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crew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RFKO for carbon in </a:t>
            </a:r>
            <a:r>
              <a:rPr lang="it-IT" dirty="0" err="1" smtClean="0"/>
              <a:t>final</a:t>
            </a:r>
            <a:r>
              <a:rPr lang="it-IT" dirty="0" smtClean="0"/>
              <a:t> </a:t>
            </a:r>
            <a:r>
              <a:rPr lang="it-IT" dirty="0" err="1" smtClean="0"/>
              <a:t>preparation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phase</a:t>
            </a:r>
            <a:r>
              <a:rPr lang="it-IT" dirty="0" smtClean="0"/>
              <a:t> by </a:t>
            </a:r>
            <a:r>
              <a:rPr lang="it-IT" dirty="0" err="1" smtClean="0"/>
              <a:t>operation</a:t>
            </a:r>
            <a:endParaRPr lang="it-IT" dirty="0"/>
          </a:p>
        </p:txBody>
      </p:sp>
      <p:pic>
        <p:nvPicPr>
          <p:cNvPr id="4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8"/>
          <a:stretch>
            <a:fillRect/>
          </a:stretch>
        </p:blipFill>
        <p:spPr bwMode="auto">
          <a:xfrm>
            <a:off x="7445375" y="1760660"/>
            <a:ext cx="42703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0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20862"/>
            <a:ext cx="5562600" cy="2816276"/>
          </a:xfrm>
        </p:spPr>
        <p:txBody>
          <a:bodyPr>
            <a:normAutofit/>
          </a:bodyPr>
          <a:lstStyle/>
          <a:p>
            <a:r>
              <a:rPr lang="it-IT" dirty="0" err="1" smtClean="0"/>
              <a:t>Delivered</a:t>
            </a:r>
            <a:r>
              <a:rPr lang="it-IT" dirty="0" smtClean="0"/>
              <a:t> to CNAO</a:t>
            </a:r>
          </a:p>
          <a:p>
            <a:r>
              <a:rPr lang="it-IT" dirty="0" smtClean="0"/>
              <a:t>Assembly and </a:t>
            </a:r>
            <a:r>
              <a:rPr lang="it-IT" dirty="0" err="1" smtClean="0"/>
              <a:t>commissioning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in progress</a:t>
            </a:r>
          </a:p>
          <a:p>
            <a:r>
              <a:rPr lang="it-IT" dirty="0" err="1" smtClean="0"/>
              <a:t>Tests</a:t>
            </a:r>
            <a:r>
              <a:rPr lang="it-IT" dirty="0" smtClean="0"/>
              <a:t> of </a:t>
            </a:r>
            <a:r>
              <a:rPr lang="it-IT" dirty="0" err="1" smtClean="0"/>
              <a:t>controls</a:t>
            </a:r>
            <a:r>
              <a:rPr lang="it-IT" dirty="0" smtClean="0"/>
              <a:t> and </a:t>
            </a:r>
            <a:r>
              <a:rPr lang="it-IT" dirty="0" err="1" smtClean="0"/>
              <a:t>motion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ongoing</a:t>
            </a:r>
            <a:endParaRPr lang="it-IT" dirty="0" smtClean="0"/>
          </a:p>
          <a:p>
            <a:endParaRPr lang="it-IT" dirty="0" err="1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510" b="8027"/>
          <a:stretch/>
        </p:blipFill>
        <p:spPr>
          <a:xfrm>
            <a:off x="6661120" y="0"/>
            <a:ext cx="4143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Electrostatic</a:t>
            </a:r>
            <a:r>
              <a:rPr lang="it-IT" dirty="0" smtClean="0"/>
              <a:t> </a:t>
            </a:r>
            <a:r>
              <a:rPr lang="it-IT" dirty="0" err="1" smtClean="0"/>
              <a:t>septum</a:t>
            </a:r>
            <a:endParaRPr lang="it-IT" dirty="0"/>
          </a:p>
        </p:txBody>
      </p:sp>
      <p:pic>
        <p:nvPicPr>
          <p:cNvPr id="5" name="Immagine 10" descr="sistema-sanitario-lombardi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125" y="6391068"/>
            <a:ext cx="12858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85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Dose delivery </a:t>
            </a:r>
            <a:r>
              <a:rPr lang="it-IT" dirty="0" err="1" smtClean="0"/>
              <a:t>development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9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DDS </a:t>
            </a:r>
            <a:r>
              <a:rPr lang="it-IT" dirty="0" err="1" smtClean="0"/>
              <a:t>developments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16361" y="859826"/>
            <a:ext cx="10167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new </a:t>
            </a:r>
            <a:r>
              <a:rPr lang="it-IT" dirty="0" err="1" smtClean="0"/>
              <a:t>version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developed</a:t>
            </a:r>
            <a:r>
              <a:rPr lang="it-IT" dirty="0" smtClean="0"/>
              <a:t> in </a:t>
            </a:r>
            <a:r>
              <a:rPr lang="it-IT" dirty="0" err="1" smtClean="0"/>
              <a:t>collaboration</a:t>
            </a:r>
            <a:r>
              <a:rPr lang="it-IT" dirty="0" smtClean="0"/>
              <a:t> with GSI.</a:t>
            </a:r>
          </a:p>
          <a:p>
            <a:r>
              <a:rPr lang="it-IT" dirty="0" smtClean="0"/>
              <a:t>Multi-</a:t>
            </a:r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treatments</a:t>
            </a:r>
            <a:r>
              <a:rPr lang="it-IT" dirty="0" smtClean="0"/>
              <a:t> can be </a:t>
            </a:r>
            <a:r>
              <a:rPr lang="it-IT" dirty="0" err="1" smtClean="0"/>
              <a:t>delivered</a:t>
            </a:r>
            <a:r>
              <a:rPr lang="it-IT" dirty="0" smtClean="0"/>
              <a:t>.</a:t>
            </a:r>
          </a:p>
          <a:p>
            <a:r>
              <a:rPr lang="it-IT" dirty="0" smtClean="0"/>
              <a:t>For </a:t>
            </a:r>
            <a:r>
              <a:rPr lang="it-IT" dirty="0" err="1" smtClean="0"/>
              <a:t>moving</a:t>
            </a:r>
            <a:r>
              <a:rPr lang="it-IT" dirty="0" smtClean="0"/>
              <a:t> </a:t>
            </a:r>
            <a:r>
              <a:rPr lang="it-IT" dirty="0" err="1" smtClean="0"/>
              <a:t>organs</a:t>
            </a:r>
            <a:r>
              <a:rPr lang="it-IT" dirty="0" smtClean="0"/>
              <a:t> </a:t>
            </a:r>
            <a:r>
              <a:rPr lang="it-IT" dirty="0" err="1" smtClean="0"/>
              <a:t>multipe</a:t>
            </a:r>
            <a:r>
              <a:rPr lang="it-IT" dirty="0" smtClean="0"/>
              <a:t> </a:t>
            </a:r>
            <a:r>
              <a:rPr lang="it-IT" dirty="0" err="1" smtClean="0"/>
              <a:t>treatments</a:t>
            </a:r>
            <a:r>
              <a:rPr lang="it-IT" dirty="0" smtClean="0"/>
              <a:t> are </a:t>
            </a:r>
            <a:r>
              <a:rPr lang="it-IT" dirty="0" err="1" smtClean="0"/>
              <a:t>build</a:t>
            </a:r>
            <a:r>
              <a:rPr lang="it-IT" dirty="0" smtClean="0"/>
              <a:t> to </a:t>
            </a:r>
            <a:r>
              <a:rPr lang="it-IT" dirty="0" err="1" smtClean="0"/>
              <a:t>treat</a:t>
            </a:r>
            <a:r>
              <a:rPr lang="it-IT" dirty="0" smtClean="0"/>
              <a:t> the target in </a:t>
            </a:r>
            <a:r>
              <a:rPr lang="it-IT" dirty="0" err="1" smtClean="0"/>
              <a:t>different</a:t>
            </a:r>
            <a:r>
              <a:rPr lang="it-IT" dirty="0" smtClean="0"/>
              <a:t> positions.</a:t>
            </a:r>
          </a:p>
          <a:p>
            <a:r>
              <a:rPr lang="it-IT" dirty="0" smtClean="0"/>
              <a:t>DDS </a:t>
            </a:r>
            <a:r>
              <a:rPr lang="it-IT" dirty="0" err="1" smtClean="0"/>
              <a:t>switches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plan</a:t>
            </a:r>
            <a:r>
              <a:rPr lang="it-IT" dirty="0" smtClean="0"/>
              <a:t> in real-time </a:t>
            </a:r>
            <a:r>
              <a:rPr lang="it-IT" dirty="0" err="1" smtClean="0"/>
              <a:t>avoiding</a:t>
            </a:r>
            <a:r>
              <a:rPr lang="it-IT" dirty="0" smtClean="0"/>
              <a:t> time </a:t>
            </a:r>
            <a:r>
              <a:rPr lang="it-IT" dirty="0" err="1" smtClean="0"/>
              <a:t>waste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in </a:t>
            </a:r>
            <a:r>
              <a:rPr lang="it-IT" dirty="0" err="1" smtClean="0"/>
              <a:t>gated</a:t>
            </a:r>
            <a:r>
              <a:rPr lang="it-IT" dirty="0" smtClean="0"/>
              <a:t> </a:t>
            </a:r>
            <a:r>
              <a:rPr lang="it-IT" dirty="0" err="1" smtClean="0"/>
              <a:t>modality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Additional</a:t>
            </a:r>
            <a:r>
              <a:rPr lang="it-IT" dirty="0" smtClean="0"/>
              <a:t> x and y </a:t>
            </a:r>
            <a:r>
              <a:rPr lang="it-IT" dirty="0" err="1" smtClean="0"/>
              <a:t>tracking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implemented</a:t>
            </a:r>
            <a:r>
              <a:rPr lang="it-IT" dirty="0" smtClean="0"/>
              <a:t>.</a:t>
            </a:r>
          </a:p>
          <a:p>
            <a:r>
              <a:rPr lang="it-IT" dirty="0" smtClean="0"/>
              <a:t>Energy </a:t>
            </a:r>
            <a:r>
              <a:rPr lang="it-IT" dirty="0" err="1" smtClean="0"/>
              <a:t>layers</a:t>
            </a:r>
            <a:r>
              <a:rPr lang="it-IT" dirty="0" smtClean="0"/>
              <a:t> </a:t>
            </a:r>
            <a:r>
              <a:rPr lang="it-IT" dirty="0" err="1" smtClean="0"/>
              <a:t>scan</a:t>
            </a:r>
            <a:r>
              <a:rPr lang="it-IT" dirty="0" smtClean="0"/>
              <a:t> </a:t>
            </a:r>
            <a:r>
              <a:rPr lang="it-IT" dirty="0" err="1" smtClean="0"/>
              <a:t>kept</a:t>
            </a:r>
            <a:r>
              <a:rPr lang="it-IT" dirty="0" smtClean="0"/>
              <a:t> (</a:t>
            </a:r>
            <a:r>
              <a:rPr lang="it-IT" dirty="0" err="1" smtClean="0"/>
              <a:t>synchrotron</a:t>
            </a:r>
            <a:r>
              <a:rPr lang="it-IT" dirty="0" smtClean="0"/>
              <a:t>).</a:t>
            </a:r>
          </a:p>
          <a:p>
            <a:r>
              <a:rPr lang="it-IT" dirty="0" err="1" smtClean="0"/>
              <a:t>Faster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r>
              <a:rPr lang="it-IT" dirty="0" smtClean="0"/>
              <a:t> for </a:t>
            </a:r>
            <a:r>
              <a:rPr lang="it-IT" dirty="0" err="1" smtClean="0"/>
              <a:t>multienergy</a:t>
            </a:r>
            <a:r>
              <a:rPr lang="it-IT" dirty="0" smtClean="0"/>
              <a:t> </a:t>
            </a:r>
            <a:r>
              <a:rPr lang="it-IT" dirty="0" err="1" smtClean="0"/>
              <a:t>extraction</a:t>
            </a:r>
            <a:r>
              <a:rPr lang="it-IT" dirty="0" smtClean="0"/>
              <a:t>.</a:t>
            </a:r>
            <a:endParaRPr lang="it-IT" dirty="0"/>
          </a:p>
          <a:p>
            <a:endParaRPr lang="it-IT" dirty="0" smtClean="0"/>
          </a:p>
        </p:txBody>
      </p:sp>
      <p:pic>
        <p:nvPicPr>
          <p:cNvPr id="4" name="image3.png"/>
          <p:cNvPicPr>
            <a:picLocks noChangeAspect="1"/>
          </p:cNvPicPr>
          <p:nvPr/>
        </p:nvPicPr>
        <p:blipFill>
          <a:blip r:embed="rId2"/>
          <a:srcRect l="1319" t="771" r="9027" b="8179"/>
          <a:stretch>
            <a:fillRect/>
          </a:stretch>
        </p:blipFill>
        <p:spPr>
          <a:xfrm>
            <a:off x="7438676" y="3312956"/>
            <a:ext cx="4716969" cy="3230617"/>
          </a:xfrm>
          <a:prstGeom prst="rect">
            <a:avLst/>
          </a:prstGeom>
          <a:ln/>
        </p:spPr>
      </p:pic>
      <p:grpSp>
        <p:nvGrpSpPr>
          <p:cNvPr id="28" name="Gruppo 27"/>
          <p:cNvGrpSpPr/>
          <p:nvPr/>
        </p:nvGrpSpPr>
        <p:grpSpPr>
          <a:xfrm>
            <a:off x="346096" y="2868878"/>
            <a:ext cx="6609045" cy="3631190"/>
            <a:chOff x="259572" y="3110178"/>
            <a:chExt cx="4956784" cy="3631190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4185721" y="4984898"/>
              <a:ext cx="690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DDS 4.0</a:t>
              </a:r>
              <a:endParaRPr lang="it-IT" dirty="0"/>
            </a:p>
          </p:txBody>
        </p:sp>
        <p:grpSp>
          <p:nvGrpSpPr>
            <p:cNvPr id="17" name="Gruppo 16"/>
            <p:cNvGrpSpPr/>
            <p:nvPr/>
          </p:nvGrpSpPr>
          <p:grpSpPr>
            <a:xfrm>
              <a:off x="648928" y="3233014"/>
              <a:ext cx="3044952" cy="2480310"/>
              <a:chOff x="899592" y="2132856"/>
              <a:chExt cx="3044952" cy="2480310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2132856"/>
                <a:ext cx="3044952" cy="248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Ovale 18"/>
              <p:cNvSpPr/>
              <p:nvPr/>
            </p:nvSpPr>
            <p:spPr>
              <a:xfrm>
                <a:off x="1564814" y="3906614"/>
                <a:ext cx="576064" cy="5760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19"/>
              <p:cNvSpPr/>
              <p:nvPr/>
            </p:nvSpPr>
            <p:spPr>
              <a:xfrm>
                <a:off x="1719221" y="2650173"/>
                <a:ext cx="390484" cy="72283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1" name="Gruppo 20"/>
            <p:cNvGrpSpPr/>
            <p:nvPr/>
          </p:nvGrpSpPr>
          <p:grpSpPr>
            <a:xfrm>
              <a:off x="2171404" y="4096981"/>
              <a:ext cx="3044952" cy="2480310"/>
              <a:chOff x="5883024" y="2161456"/>
              <a:chExt cx="3044952" cy="2480310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3024" y="2161456"/>
                <a:ext cx="3044952" cy="248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Ovale 22"/>
              <p:cNvSpPr/>
              <p:nvPr/>
            </p:nvSpPr>
            <p:spPr>
              <a:xfrm>
                <a:off x="6574930" y="3906614"/>
                <a:ext cx="576064" cy="5760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Ovale 23"/>
              <p:cNvSpPr/>
              <p:nvPr/>
            </p:nvSpPr>
            <p:spPr>
              <a:xfrm>
                <a:off x="6719675" y="2650173"/>
                <a:ext cx="390484" cy="72283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5" name="CasellaDiTesto 24"/>
            <p:cNvSpPr txBox="1"/>
            <p:nvPr/>
          </p:nvSpPr>
          <p:spPr>
            <a:xfrm>
              <a:off x="259572" y="3110178"/>
              <a:ext cx="90673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Single </a:t>
              </a:r>
              <a:r>
                <a:rPr lang="it-IT" dirty="0" err="1" smtClean="0"/>
                <a:t>field</a:t>
              </a:r>
              <a:endParaRPr lang="it-IT" dirty="0" smtClean="0"/>
            </a:p>
            <a:p>
              <a:r>
                <a:rPr lang="it-IT" dirty="0" smtClean="0"/>
                <a:t>(</a:t>
              </a:r>
              <a:r>
                <a:rPr lang="it-IT" dirty="0" err="1" smtClean="0"/>
                <a:t>interplay</a:t>
              </a:r>
              <a:r>
                <a:rPr lang="it-IT" dirty="0" smtClean="0"/>
                <a:t>)</a:t>
              </a:r>
              <a:endParaRPr lang="it-IT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1314150" y="6095037"/>
              <a:ext cx="98729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Multi-</a:t>
              </a:r>
              <a:r>
                <a:rPr lang="it-IT" dirty="0" err="1" smtClean="0"/>
                <a:t>phase</a:t>
              </a:r>
              <a:endParaRPr lang="it-IT" dirty="0" smtClean="0"/>
            </a:p>
            <a:p>
              <a:r>
                <a:rPr lang="it-IT" dirty="0" smtClean="0"/>
                <a:t>4D delivery</a:t>
              </a:r>
              <a:endParaRPr lang="it-IT" dirty="0"/>
            </a:p>
          </p:txBody>
        </p:sp>
        <p:sp>
          <p:nvSpPr>
            <p:cNvPr id="27" name="Freccia a destra 26"/>
            <p:cNvSpPr/>
            <p:nvPr/>
          </p:nvSpPr>
          <p:spPr>
            <a:xfrm rot="1750314">
              <a:off x="1887431" y="5402616"/>
              <a:ext cx="1034802" cy="621418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</p:grpSp>
      <p:pic>
        <p:nvPicPr>
          <p:cNvPr id="29" name="Bild 6" descr="GSI_Logo_rgb.png">
            <a:extLst>
              <a:ext uri="{FF2B5EF4-FFF2-40B4-BE49-F238E27FC236}">
                <a16:creationId xmlns:a16="http://schemas.microsoft.com/office/drawing/2014/main" xmlns="" id="{0E0D4DB1-EEDA-A644-B002-75EBF9968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859" y="6396611"/>
            <a:ext cx="1129081" cy="37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Motion-synchronized plan libraries </a:t>
            </a:r>
            <a:endParaRPr lang="it-IT" dirty="0"/>
          </a:p>
        </p:txBody>
      </p:sp>
      <p:pic>
        <p:nvPicPr>
          <p:cNvPr id="18" name="Grafi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73" y="2009963"/>
            <a:ext cx="3626805" cy="2819423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1840886" y="1780166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 plan changes, same mechanism as new spot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0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644" y="2814844"/>
            <a:ext cx="1909985" cy="2121918"/>
          </a:xfrm>
          <a:prstGeom prst="rect">
            <a:avLst/>
          </a:prstGeom>
        </p:spPr>
      </p:pic>
      <p:sp>
        <p:nvSpPr>
          <p:cNvPr id="21" name="Eingekerbter Pfeil nach rechts 43"/>
          <p:cNvSpPr/>
          <p:nvPr/>
        </p:nvSpPr>
        <p:spPr>
          <a:xfrm>
            <a:off x="5761998" y="3139428"/>
            <a:ext cx="1423859" cy="733165"/>
          </a:xfrm>
          <a:prstGeom prst="notchedRightArrow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uppieren 9"/>
          <p:cNvGrpSpPr/>
          <p:nvPr/>
        </p:nvGrpSpPr>
        <p:grpSpPr>
          <a:xfrm>
            <a:off x="2071441" y="5070302"/>
            <a:ext cx="2834456" cy="570265"/>
            <a:chOff x="438072" y="5933464"/>
            <a:chExt cx="3199572" cy="591143"/>
          </a:xfrm>
        </p:grpSpPr>
        <p:sp>
          <p:nvSpPr>
            <p:cNvPr id="23" name="Textfeld 20"/>
            <p:cNvSpPr txBox="1"/>
            <p:nvPr/>
          </p:nvSpPr>
          <p:spPr>
            <a:xfrm>
              <a:off x="438072" y="6173658"/>
              <a:ext cx="3156115" cy="35094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one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IES, E=224.8 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MeV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/u</a:t>
              </a:r>
            </a:p>
          </p:txBody>
        </p:sp>
        <p:sp>
          <p:nvSpPr>
            <p:cNvPr id="24" name="Textfeld 3"/>
            <p:cNvSpPr txBox="1"/>
            <p:nvPr/>
          </p:nvSpPr>
          <p:spPr>
            <a:xfrm>
              <a:off x="1391172" y="5933464"/>
              <a:ext cx="1598143" cy="35094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motion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phase</a:t>
              </a: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5" name="Gerade Verbindung mit Pfeil 5"/>
            <p:cNvCxnSpPr/>
            <p:nvPr/>
          </p:nvCxnSpPr>
          <p:spPr>
            <a:xfrm>
              <a:off x="1107020" y="5939429"/>
              <a:ext cx="253062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pic>
        <p:nvPicPr>
          <p:cNvPr id="26" name="Plot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7304" y="2721305"/>
            <a:ext cx="1911232" cy="2123045"/>
          </a:xfrm>
          <a:prstGeom prst="rect">
            <a:avLst/>
          </a:prstGeom>
        </p:spPr>
      </p:pic>
      <p:sp>
        <p:nvSpPr>
          <p:cNvPr id="27" name="Rechteck 11"/>
          <p:cNvSpPr/>
          <p:nvPr/>
        </p:nvSpPr>
        <p:spPr>
          <a:xfrm>
            <a:off x="2845824" y="4829386"/>
            <a:ext cx="2065449" cy="107376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 descr="Screen Clipping"/>
          <p:cNvPicPr>
            <a:picLocks noChangeAspect="1"/>
          </p:cNvPicPr>
          <p:nvPr/>
        </p:nvPicPr>
        <p:blipFill rotWithShape="1">
          <a:blip r:embed="rId7"/>
          <a:srcRect l="31718" r="35105"/>
          <a:stretch/>
        </p:blipFill>
        <p:spPr>
          <a:xfrm>
            <a:off x="1661031" y="2071233"/>
            <a:ext cx="903044" cy="1414918"/>
          </a:xfrm>
          <a:prstGeom prst="rect">
            <a:avLst/>
          </a:prstGeom>
        </p:spPr>
      </p:pic>
      <p:sp>
        <p:nvSpPr>
          <p:cNvPr id="29" name="Bent Arrow 28"/>
          <p:cNvSpPr/>
          <p:nvPr/>
        </p:nvSpPr>
        <p:spPr>
          <a:xfrm rot="5400000">
            <a:off x="2817255" y="2398624"/>
            <a:ext cx="398582" cy="502835"/>
          </a:xfrm>
          <a:prstGeom prst="bentArrow">
            <a:avLst/>
          </a:prstGeom>
          <a:solidFill>
            <a:srgbClr val="FBA305"/>
          </a:solidFill>
          <a:ln w="25400" cap="flat" cmpd="sng" algn="ctr">
            <a:solidFill>
              <a:srgbClr val="CC7E1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ight Arrow 29"/>
          <p:cNvSpPr/>
          <p:nvPr/>
        </p:nvSpPr>
        <p:spPr>
          <a:xfrm rot="10800000">
            <a:off x="3184282" y="2175428"/>
            <a:ext cx="4001576" cy="214523"/>
          </a:xfrm>
          <a:prstGeom prst="rightArrow">
            <a:avLst/>
          </a:prstGeom>
          <a:solidFill>
            <a:srgbClr val="FBA305"/>
          </a:solidFill>
          <a:ln w="25400" cap="flat" cmpd="sng" algn="ctr">
            <a:solidFill>
              <a:srgbClr val="CC7E1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hteck 20"/>
          <p:cNvSpPr/>
          <p:nvPr/>
        </p:nvSpPr>
        <p:spPr>
          <a:xfrm>
            <a:off x="5802387" y="4936762"/>
            <a:ext cx="47221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motion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phase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without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 (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remaining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) beam 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spots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: beam 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gate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until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next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phase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with</a:t>
            </a:r>
            <a:r>
              <a:rPr lang="de-DE" sz="16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600" dirty="0" err="1" smtClean="0">
                <a:solidFill>
                  <a:srgbClr val="333333"/>
                </a:solidFill>
                <a:latin typeface="Arial"/>
                <a:cs typeface="Arial"/>
              </a:rPr>
              <a:t>spots</a:t>
            </a:r>
            <a:endParaRPr lang="de-DE" sz="16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94443" y="5987534"/>
            <a:ext cx="2127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C. Graeff</a:t>
            </a:r>
            <a:endParaRPr lang="it-IT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34600" y="5987534"/>
            <a:ext cx="20574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851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Upgrades</a:t>
            </a:r>
            <a:r>
              <a:rPr lang="it-IT" dirty="0" smtClean="0"/>
              <a:t> and </a:t>
            </a:r>
            <a:r>
              <a:rPr lang="it-IT" dirty="0" err="1" smtClean="0"/>
              <a:t>expansion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65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source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C8215F68-AAC2-4C58-B160-B232F3796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0" y="1971675"/>
            <a:ext cx="7210425" cy="4210050"/>
          </a:xfrm>
          <a:prstGeom prst="rect">
            <a:avLst/>
          </a:prstGeom>
        </p:spPr>
      </p:pic>
      <p:pic>
        <p:nvPicPr>
          <p:cNvPr id="6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595" y="1971675"/>
            <a:ext cx="5009405" cy="463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1866" y="1400737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Aisha</a:t>
            </a:r>
            <a:r>
              <a:rPr lang="it-IT" sz="2000" dirty="0" smtClean="0"/>
              <a:t> 1 in INFN LNS</a:t>
            </a:r>
            <a:endParaRPr lang="it-IT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366000" y="6422509"/>
            <a:ext cx="216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L. Celona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901602" y="1400737"/>
            <a:ext cx="3351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Aisha</a:t>
            </a:r>
            <a:r>
              <a:rPr lang="it-IT" sz="2000" dirty="0" smtClean="0"/>
              <a:t> 2 </a:t>
            </a:r>
            <a:r>
              <a:rPr lang="it-IT" sz="2000" dirty="0" err="1" smtClean="0"/>
              <a:t>at</a:t>
            </a:r>
            <a:r>
              <a:rPr lang="it-IT" sz="2000" dirty="0" smtClean="0"/>
              <a:t> CNAO – He, Li, O, Fe</a:t>
            </a:r>
            <a:endParaRPr lang="it-IT" sz="2000" dirty="0"/>
          </a:p>
        </p:txBody>
      </p:sp>
      <p:pic>
        <p:nvPicPr>
          <p:cNvPr id="10" name="Immagine 5">
            <a:extLst>
              <a:ext uri="{FF2B5EF4-FFF2-40B4-BE49-F238E27FC236}">
                <a16:creationId xmlns:lc="http://schemas.openxmlformats.org/drawingml/2006/lockedCanvas" xmlns="" xmlns:a16="http://schemas.microsoft.com/office/drawing/2014/main" id="{4C25C979-9C16-4354-80DD-0ACEC74552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4" t="2611" r="9541" b="75001"/>
          <a:stretch/>
        </p:blipFill>
        <p:spPr>
          <a:xfrm>
            <a:off x="5532387" y="22834"/>
            <a:ext cx="6659613" cy="1041820"/>
          </a:xfrm>
          <a:prstGeom prst="rect">
            <a:avLst/>
          </a:prstGeom>
        </p:spPr>
      </p:pic>
      <p:pic>
        <p:nvPicPr>
          <p:cNvPr id="11" name="Immagine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C6E9E030-D194-42B8-9C64-352C72BA8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r="11263"/>
          <a:stretch/>
        </p:blipFill>
        <p:spPr>
          <a:xfrm>
            <a:off x="11068595" y="1343334"/>
            <a:ext cx="1027609" cy="637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7334" y="674668"/>
            <a:ext cx="253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Waiting</a:t>
            </a:r>
            <a:r>
              <a:rPr lang="it-IT" dirty="0" smtClean="0"/>
              <a:t> for </a:t>
            </a:r>
            <a:r>
              <a:rPr lang="it-IT" dirty="0" err="1" smtClean="0"/>
              <a:t>authorization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73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source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68400"/>
            <a:ext cx="9092165" cy="511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8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CNAO Expansion </a:t>
            </a:r>
            <a:r>
              <a:rPr lang="en-GB" dirty="0" smtClean="0">
                <a:solidFill>
                  <a:srgbClr val="0070C0"/>
                </a:solidFill>
              </a:rPr>
              <a:t>phase 1 (ongoing)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93" y="1014187"/>
            <a:ext cx="75819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714698" y="1908925"/>
            <a:ext cx="1207031" cy="1308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355965" y="3229010"/>
            <a:ext cx="1751116" cy="15994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8553" y="4028722"/>
            <a:ext cx="1938351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Carbon </a:t>
            </a:r>
            <a:r>
              <a:rPr lang="it-IT" b="1" dirty="0" err="1" smtClean="0">
                <a:solidFill>
                  <a:srgbClr val="FF0000"/>
                </a:solidFill>
              </a:rPr>
              <a:t>gantry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3584" y="1977801"/>
            <a:ext cx="1055545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New XPR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727200"/>
            <a:ext cx="2150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BNCT:</a:t>
            </a:r>
          </a:p>
          <a:p>
            <a:r>
              <a:rPr lang="it-IT" dirty="0" smtClean="0"/>
              <a:t>1 treatment room</a:t>
            </a:r>
          </a:p>
          <a:p>
            <a:r>
              <a:rPr lang="it-IT" dirty="0" smtClean="0"/>
              <a:t>1 </a:t>
            </a:r>
            <a:r>
              <a:rPr lang="it-IT" dirty="0" err="1" smtClean="0"/>
              <a:t>experimental</a:t>
            </a:r>
            <a:r>
              <a:rPr lang="it-IT" dirty="0" smtClean="0"/>
              <a:t> room</a:t>
            </a:r>
          </a:p>
          <a:p>
            <a:endParaRPr lang="it-IT" dirty="0"/>
          </a:p>
          <a:p>
            <a:endParaRPr lang="it-IT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695852" y="1843712"/>
            <a:ext cx="2494570" cy="258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6338381" y="3204528"/>
            <a:ext cx="1838465" cy="16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329189" y="744262"/>
            <a:ext cx="3811503" cy="3205741"/>
            <a:chOff x="973120" y="7170758"/>
            <a:chExt cx="4764379" cy="4007179"/>
          </a:xfrm>
        </p:grpSpPr>
        <p:pic>
          <p:nvPicPr>
            <p:cNvPr id="19" name="Immagin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12"/>
            <a:stretch>
              <a:fillRect/>
            </a:stretch>
          </p:blipFill>
          <p:spPr bwMode="auto">
            <a:xfrm>
              <a:off x="973120" y="7460012"/>
              <a:ext cx="4294341" cy="371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Connettore 2 3"/>
            <p:cNvCxnSpPr/>
            <p:nvPr/>
          </p:nvCxnSpPr>
          <p:spPr bwMode="auto">
            <a:xfrm>
              <a:off x="973120" y="7399898"/>
              <a:ext cx="409257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CasellaDiTesto 4"/>
            <p:cNvSpPr txBox="1"/>
            <p:nvPr/>
          </p:nvSpPr>
          <p:spPr>
            <a:xfrm>
              <a:off x="2539043" y="7170758"/>
              <a:ext cx="7371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200" dirty="0" smtClean="0">
                  <a:solidFill>
                    <a:srgbClr val="000000"/>
                  </a:solidFill>
                </a:rPr>
                <a:t>48 m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17" name="Connettore 2 17"/>
            <p:cNvCxnSpPr/>
            <p:nvPr/>
          </p:nvCxnSpPr>
          <p:spPr bwMode="auto">
            <a:xfrm flipV="1">
              <a:off x="5151615" y="7460012"/>
              <a:ext cx="0" cy="30353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CasellaDiTesto 20"/>
            <p:cNvSpPr txBox="1"/>
            <p:nvPr/>
          </p:nvSpPr>
          <p:spPr>
            <a:xfrm>
              <a:off x="5000381" y="9107840"/>
              <a:ext cx="7371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200" dirty="0" smtClean="0">
                  <a:solidFill>
                    <a:srgbClr val="000000"/>
                  </a:solidFill>
                </a:rPr>
                <a:t>37 m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16734" y="1799799"/>
            <a:ext cx="1237455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p </a:t>
            </a:r>
            <a:r>
              <a:rPr lang="it-IT" sz="2400" b="1" dirty="0" err="1" smtClean="0">
                <a:solidFill>
                  <a:srgbClr val="0070C0"/>
                </a:solidFill>
              </a:rPr>
              <a:t>gantry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3991" y="1999854"/>
            <a:ext cx="877035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BNCT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30" y="15354"/>
            <a:ext cx="4246846" cy="2743904"/>
          </a:xfrm>
          <a:prstGeom prst="rect">
            <a:avLst/>
          </a:prstGeom>
        </p:spPr>
      </p:pic>
      <p:pic>
        <p:nvPicPr>
          <p:cNvPr id="5" name="Immagine 3" descr="P10002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3719" r="3117"/>
          <a:stretch>
            <a:fillRect/>
          </a:stretch>
        </p:blipFill>
        <p:spPr bwMode="auto">
          <a:xfrm>
            <a:off x="1485643" y="1768733"/>
            <a:ext cx="2519525" cy="197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10002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88" y="3662846"/>
            <a:ext cx="2425959" cy="181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ig.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99DE4CEA-0BA6-2C44-BB21-BF5C2279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817" y="5015786"/>
            <a:ext cx="4667271" cy="18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BD989AEB-8C37-3041-B761-4C483F616E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88"/>
          <a:stretch/>
        </p:blipFill>
        <p:spPr>
          <a:xfrm>
            <a:off x="7444720" y="3644186"/>
            <a:ext cx="3116424" cy="2827176"/>
          </a:xfrm>
          <a:prstGeom prst="rect">
            <a:avLst/>
          </a:prstGeom>
        </p:spPr>
      </p:pic>
      <p:grpSp>
        <p:nvGrpSpPr>
          <p:cNvPr id="9" name="Gruppo 5"/>
          <p:cNvGrpSpPr/>
          <p:nvPr/>
        </p:nvGrpSpPr>
        <p:grpSpPr>
          <a:xfrm>
            <a:off x="7383320" y="-22746"/>
            <a:ext cx="3252470" cy="2825115"/>
            <a:chOff x="6164826" y="1446640"/>
            <a:chExt cx="3252470" cy="2825115"/>
          </a:xfrm>
        </p:grpSpPr>
        <p:grpSp>
          <p:nvGrpSpPr>
            <p:cNvPr id="10" name="Group 50"/>
            <p:cNvGrpSpPr>
              <a:grpSpLocks/>
            </p:cNvGrpSpPr>
            <p:nvPr/>
          </p:nvGrpSpPr>
          <p:grpSpPr bwMode="auto">
            <a:xfrm>
              <a:off x="6164826" y="1446640"/>
              <a:ext cx="3252470" cy="2825115"/>
              <a:chOff x="3110" y="-484"/>
              <a:chExt cx="5122" cy="4449"/>
            </a:xfrm>
          </p:grpSpPr>
          <p:pic>
            <p:nvPicPr>
              <p:cNvPr id="15" name="Picture 6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6" y="2144"/>
                <a:ext cx="2086" cy="1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Freeform 63"/>
              <p:cNvSpPr>
                <a:spLocks/>
              </p:cNvSpPr>
              <p:nvPr/>
            </p:nvSpPr>
            <p:spPr bwMode="auto">
              <a:xfrm>
                <a:off x="6232" y="2226"/>
                <a:ext cx="1914" cy="1657"/>
              </a:xfrm>
              <a:custGeom>
                <a:avLst/>
                <a:gdLst>
                  <a:gd name="T0" fmla="+- 0 7681 6233"/>
                  <a:gd name="T1" fmla="*/ T0 w 1914"/>
                  <a:gd name="T2" fmla="+- 0 2227 2227"/>
                  <a:gd name="T3" fmla="*/ 2227 h 1657"/>
                  <a:gd name="T4" fmla="+- 0 6698 6233"/>
                  <a:gd name="T5" fmla="*/ T4 w 1914"/>
                  <a:gd name="T6" fmla="+- 0 2227 2227"/>
                  <a:gd name="T7" fmla="*/ 2227 h 1657"/>
                  <a:gd name="T8" fmla="+- 0 6233 6233"/>
                  <a:gd name="T9" fmla="*/ T8 w 1914"/>
                  <a:gd name="T10" fmla="+- 0 3055 2227"/>
                  <a:gd name="T11" fmla="*/ 3055 h 1657"/>
                  <a:gd name="T12" fmla="+- 0 6698 6233"/>
                  <a:gd name="T13" fmla="*/ T12 w 1914"/>
                  <a:gd name="T14" fmla="+- 0 3884 2227"/>
                  <a:gd name="T15" fmla="*/ 3884 h 1657"/>
                  <a:gd name="T16" fmla="+- 0 7681 6233"/>
                  <a:gd name="T17" fmla="*/ T16 w 1914"/>
                  <a:gd name="T18" fmla="+- 0 3884 2227"/>
                  <a:gd name="T19" fmla="*/ 3884 h 1657"/>
                  <a:gd name="T20" fmla="+- 0 8146 6233"/>
                  <a:gd name="T21" fmla="*/ T20 w 1914"/>
                  <a:gd name="T22" fmla="+- 0 3055 2227"/>
                  <a:gd name="T23" fmla="*/ 3055 h 1657"/>
                  <a:gd name="T24" fmla="+- 0 7681 6233"/>
                  <a:gd name="T25" fmla="*/ T24 w 1914"/>
                  <a:gd name="T26" fmla="+- 0 2227 2227"/>
                  <a:gd name="T27" fmla="*/ 2227 h 16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14" h="1657">
                    <a:moveTo>
                      <a:pt x="1448" y="0"/>
                    </a:moveTo>
                    <a:lnTo>
                      <a:pt x="465" y="0"/>
                    </a:lnTo>
                    <a:lnTo>
                      <a:pt x="0" y="828"/>
                    </a:lnTo>
                    <a:lnTo>
                      <a:pt x="465" y="1657"/>
                    </a:lnTo>
                    <a:lnTo>
                      <a:pt x="1448" y="1657"/>
                    </a:lnTo>
                    <a:lnTo>
                      <a:pt x="1913" y="828"/>
                    </a:lnTo>
                    <a:lnTo>
                      <a:pt x="1448" y="0"/>
                    </a:lnTo>
                    <a:close/>
                  </a:path>
                </a:pathLst>
              </a:custGeom>
              <a:solidFill>
                <a:srgbClr val="059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62"/>
              <p:cNvSpPr>
                <a:spLocks/>
              </p:cNvSpPr>
              <p:nvPr/>
            </p:nvSpPr>
            <p:spPr bwMode="auto">
              <a:xfrm>
                <a:off x="6232" y="2226"/>
                <a:ext cx="1914" cy="1657"/>
              </a:xfrm>
              <a:custGeom>
                <a:avLst/>
                <a:gdLst>
                  <a:gd name="T0" fmla="+- 0 6233 6233"/>
                  <a:gd name="T1" fmla="*/ T0 w 1914"/>
                  <a:gd name="T2" fmla="+- 0 3055 2227"/>
                  <a:gd name="T3" fmla="*/ 3055 h 1657"/>
                  <a:gd name="T4" fmla="+- 0 6698 6233"/>
                  <a:gd name="T5" fmla="*/ T4 w 1914"/>
                  <a:gd name="T6" fmla="+- 0 2227 2227"/>
                  <a:gd name="T7" fmla="*/ 2227 h 1657"/>
                  <a:gd name="T8" fmla="+- 0 7681 6233"/>
                  <a:gd name="T9" fmla="*/ T8 w 1914"/>
                  <a:gd name="T10" fmla="+- 0 2227 2227"/>
                  <a:gd name="T11" fmla="*/ 2227 h 1657"/>
                  <a:gd name="T12" fmla="+- 0 8146 6233"/>
                  <a:gd name="T13" fmla="*/ T12 w 1914"/>
                  <a:gd name="T14" fmla="+- 0 3055 2227"/>
                  <a:gd name="T15" fmla="*/ 3055 h 1657"/>
                  <a:gd name="T16" fmla="+- 0 7681 6233"/>
                  <a:gd name="T17" fmla="*/ T16 w 1914"/>
                  <a:gd name="T18" fmla="+- 0 3884 2227"/>
                  <a:gd name="T19" fmla="*/ 3884 h 1657"/>
                  <a:gd name="T20" fmla="+- 0 6698 6233"/>
                  <a:gd name="T21" fmla="*/ T20 w 1914"/>
                  <a:gd name="T22" fmla="+- 0 3884 2227"/>
                  <a:gd name="T23" fmla="*/ 3884 h 1657"/>
                  <a:gd name="T24" fmla="+- 0 6233 6233"/>
                  <a:gd name="T25" fmla="*/ T24 w 1914"/>
                  <a:gd name="T26" fmla="+- 0 3055 2227"/>
                  <a:gd name="T27" fmla="*/ 3055 h 16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14" h="1657">
                    <a:moveTo>
                      <a:pt x="0" y="828"/>
                    </a:moveTo>
                    <a:lnTo>
                      <a:pt x="465" y="0"/>
                    </a:lnTo>
                    <a:lnTo>
                      <a:pt x="1448" y="0"/>
                    </a:lnTo>
                    <a:lnTo>
                      <a:pt x="1913" y="828"/>
                    </a:lnTo>
                    <a:lnTo>
                      <a:pt x="1448" y="1657"/>
                    </a:lnTo>
                    <a:lnTo>
                      <a:pt x="465" y="1657"/>
                    </a:lnTo>
                    <a:lnTo>
                      <a:pt x="0" y="828"/>
                    </a:lnTo>
                    <a:close/>
                  </a:path>
                </a:pathLst>
              </a:custGeom>
              <a:noFill/>
              <a:ln w="2670">
                <a:solidFill>
                  <a:srgbClr val="2F528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61"/>
              <p:cNvSpPr>
                <a:spLocks/>
              </p:cNvSpPr>
              <p:nvPr/>
            </p:nvSpPr>
            <p:spPr bwMode="auto">
              <a:xfrm>
                <a:off x="5678" y="2182"/>
                <a:ext cx="951" cy="833"/>
              </a:xfrm>
              <a:custGeom>
                <a:avLst/>
                <a:gdLst>
                  <a:gd name="T0" fmla="+- 0 5679 5679"/>
                  <a:gd name="T1" fmla="*/ T0 w 951"/>
                  <a:gd name="T2" fmla="+- 0 2183 2183"/>
                  <a:gd name="T3" fmla="*/ 2183 h 833"/>
                  <a:gd name="T4" fmla="+- 0 6138 5679"/>
                  <a:gd name="T5" fmla="*/ T4 w 951"/>
                  <a:gd name="T6" fmla="+- 0 3015 2183"/>
                  <a:gd name="T7" fmla="*/ 3015 h 833"/>
                  <a:gd name="T8" fmla="+- 0 6629 5679"/>
                  <a:gd name="T9" fmla="*/ T8 w 951"/>
                  <a:gd name="T10" fmla="+- 0 2189 2183"/>
                  <a:gd name="T11" fmla="*/ 2189 h 833"/>
                  <a:gd name="T12" fmla="+- 0 5679 5679"/>
                  <a:gd name="T13" fmla="*/ T12 w 951"/>
                  <a:gd name="T14" fmla="+- 0 2183 2183"/>
                  <a:gd name="T15" fmla="*/ 2183 h 8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51" h="833">
                    <a:moveTo>
                      <a:pt x="0" y="0"/>
                    </a:moveTo>
                    <a:lnTo>
                      <a:pt x="459" y="832"/>
                    </a:lnTo>
                    <a:lnTo>
                      <a:pt x="95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59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60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0" y="2144"/>
                <a:ext cx="2086" cy="1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Freeform 59"/>
              <p:cNvSpPr>
                <a:spLocks/>
              </p:cNvSpPr>
              <p:nvPr/>
            </p:nvSpPr>
            <p:spPr bwMode="auto">
              <a:xfrm>
                <a:off x="3196" y="2226"/>
                <a:ext cx="1914" cy="1657"/>
              </a:xfrm>
              <a:custGeom>
                <a:avLst/>
                <a:gdLst>
                  <a:gd name="T0" fmla="+- 0 4645 3197"/>
                  <a:gd name="T1" fmla="*/ T0 w 1914"/>
                  <a:gd name="T2" fmla="+- 0 2227 2227"/>
                  <a:gd name="T3" fmla="*/ 2227 h 1657"/>
                  <a:gd name="T4" fmla="+- 0 3662 3197"/>
                  <a:gd name="T5" fmla="*/ T4 w 1914"/>
                  <a:gd name="T6" fmla="+- 0 2227 2227"/>
                  <a:gd name="T7" fmla="*/ 2227 h 1657"/>
                  <a:gd name="T8" fmla="+- 0 3197 3197"/>
                  <a:gd name="T9" fmla="*/ T8 w 1914"/>
                  <a:gd name="T10" fmla="+- 0 3055 2227"/>
                  <a:gd name="T11" fmla="*/ 3055 h 1657"/>
                  <a:gd name="T12" fmla="+- 0 3662 3197"/>
                  <a:gd name="T13" fmla="*/ T12 w 1914"/>
                  <a:gd name="T14" fmla="+- 0 3884 2227"/>
                  <a:gd name="T15" fmla="*/ 3884 h 1657"/>
                  <a:gd name="T16" fmla="+- 0 4645 3197"/>
                  <a:gd name="T17" fmla="*/ T16 w 1914"/>
                  <a:gd name="T18" fmla="+- 0 3884 2227"/>
                  <a:gd name="T19" fmla="*/ 3884 h 1657"/>
                  <a:gd name="T20" fmla="+- 0 5110 3197"/>
                  <a:gd name="T21" fmla="*/ T20 w 1914"/>
                  <a:gd name="T22" fmla="+- 0 3055 2227"/>
                  <a:gd name="T23" fmla="*/ 3055 h 1657"/>
                  <a:gd name="T24" fmla="+- 0 4645 3197"/>
                  <a:gd name="T25" fmla="*/ T24 w 1914"/>
                  <a:gd name="T26" fmla="+- 0 2227 2227"/>
                  <a:gd name="T27" fmla="*/ 2227 h 16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14" h="1657">
                    <a:moveTo>
                      <a:pt x="1448" y="0"/>
                    </a:moveTo>
                    <a:lnTo>
                      <a:pt x="465" y="0"/>
                    </a:lnTo>
                    <a:lnTo>
                      <a:pt x="0" y="828"/>
                    </a:lnTo>
                    <a:lnTo>
                      <a:pt x="465" y="1657"/>
                    </a:lnTo>
                    <a:lnTo>
                      <a:pt x="1448" y="1657"/>
                    </a:lnTo>
                    <a:lnTo>
                      <a:pt x="1913" y="828"/>
                    </a:lnTo>
                    <a:lnTo>
                      <a:pt x="1448" y="0"/>
                    </a:ln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8"/>
              <p:cNvSpPr>
                <a:spLocks/>
              </p:cNvSpPr>
              <p:nvPr/>
            </p:nvSpPr>
            <p:spPr bwMode="auto">
              <a:xfrm>
                <a:off x="3196" y="2226"/>
                <a:ext cx="1914" cy="1657"/>
              </a:xfrm>
              <a:custGeom>
                <a:avLst/>
                <a:gdLst>
                  <a:gd name="T0" fmla="+- 0 3197 3197"/>
                  <a:gd name="T1" fmla="*/ T0 w 1914"/>
                  <a:gd name="T2" fmla="+- 0 3055 2227"/>
                  <a:gd name="T3" fmla="*/ 3055 h 1657"/>
                  <a:gd name="T4" fmla="+- 0 3662 3197"/>
                  <a:gd name="T5" fmla="*/ T4 w 1914"/>
                  <a:gd name="T6" fmla="+- 0 2227 2227"/>
                  <a:gd name="T7" fmla="*/ 2227 h 1657"/>
                  <a:gd name="T8" fmla="+- 0 4645 3197"/>
                  <a:gd name="T9" fmla="*/ T8 w 1914"/>
                  <a:gd name="T10" fmla="+- 0 2227 2227"/>
                  <a:gd name="T11" fmla="*/ 2227 h 1657"/>
                  <a:gd name="T12" fmla="+- 0 5110 3197"/>
                  <a:gd name="T13" fmla="*/ T12 w 1914"/>
                  <a:gd name="T14" fmla="+- 0 3055 2227"/>
                  <a:gd name="T15" fmla="*/ 3055 h 1657"/>
                  <a:gd name="T16" fmla="+- 0 4645 3197"/>
                  <a:gd name="T17" fmla="*/ T16 w 1914"/>
                  <a:gd name="T18" fmla="+- 0 3884 2227"/>
                  <a:gd name="T19" fmla="*/ 3884 h 1657"/>
                  <a:gd name="T20" fmla="+- 0 3662 3197"/>
                  <a:gd name="T21" fmla="*/ T20 w 1914"/>
                  <a:gd name="T22" fmla="+- 0 3884 2227"/>
                  <a:gd name="T23" fmla="*/ 3884 h 1657"/>
                  <a:gd name="T24" fmla="+- 0 3197 3197"/>
                  <a:gd name="T25" fmla="*/ T24 w 1914"/>
                  <a:gd name="T26" fmla="+- 0 3055 2227"/>
                  <a:gd name="T27" fmla="*/ 3055 h 16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14" h="1657">
                    <a:moveTo>
                      <a:pt x="0" y="828"/>
                    </a:moveTo>
                    <a:lnTo>
                      <a:pt x="465" y="0"/>
                    </a:lnTo>
                    <a:lnTo>
                      <a:pt x="1448" y="0"/>
                    </a:lnTo>
                    <a:lnTo>
                      <a:pt x="1913" y="828"/>
                    </a:lnTo>
                    <a:lnTo>
                      <a:pt x="1448" y="1657"/>
                    </a:lnTo>
                    <a:lnTo>
                      <a:pt x="465" y="1657"/>
                    </a:lnTo>
                    <a:lnTo>
                      <a:pt x="0" y="828"/>
                    </a:lnTo>
                    <a:close/>
                  </a:path>
                </a:pathLst>
              </a:custGeom>
              <a:noFill/>
              <a:ln w="2670">
                <a:solidFill>
                  <a:srgbClr val="2F528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7"/>
              <p:cNvSpPr>
                <a:spLocks/>
              </p:cNvSpPr>
              <p:nvPr/>
            </p:nvSpPr>
            <p:spPr bwMode="auto">
              <a:xfrm>
                <a:off x="4727" y="2161"/>
                <a:ext cx="951" cy="840"/>
              </a:xfrm>
              <a:custGeom>
                <a:avLst/>
                <a:gdLst>
                  <a:gd name="T0" fmla="+- 0 4728 4728"/>
                  <a:gd name="T1" fmla="*/ T0 w 951"/>
                  <a:gd name="T2" fmla="+- 0 2162 2162"/>
                  <a:gd name="T3" fmla="*/ 2162 h 840"/>
                  <a:gd name="T4" fmla="+- 0 5197 4728"/>
                  <a:gd name="T5" fmla="*/ T4 w 951"/>
                  <a:gd name="T6" fmla="+- 0 3001 2162"/>
                  <a:gd name="T7" fmla="*/ 3001 h 840"/>
                  <a:gd name="T8" fmla="+- 0 5678 4728"/>
                  <a:gd name="T9" fmla="*/ T8 w 951"/>
                  <a:gd name="T10" fmla="+- 0 2181 2162"/>
                  <a:gd name="T11" fmla="*/ 2181 h 840"/>
                  <a:gd name="T12" fmla="+- 0 4728 4728"/>
                  <a:gd name="T13" fmla="*/ T12 w 951"/>
                  <a:gd name="T14" fmla="+- 0 2162 2162"/>
                  <a:gd name="T15" fmla="*/ 2162 h 8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51" h="840">
                    <a:moveTo>
                      <a:pt x="0" y="0"/>
                    </a:moveTo>
                    <a:lnTo>
                      <a:pt x="469" y="839"/>
                    </a:lnTo>
                    <a:lnTo>
                      <a:pt x="95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5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2" y="-484"/>
                <a:ext cx="2086" cy="1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Freeform 55"/>
              <p:cNvSpPr>
                <a:spLocks/>
              </p:cNvSpPr>
              <p:nvPr/>
            </p:nvSpPr>
            <p:spPr bwMode="auto">
              <a:xfrm>
                <a:off x="4718" y="-402"/>
                <a:ext cx="1914" cy="1657"/>
              </a:xfrm>
              <a:custGeom>
                <a:avLst/>
                <a:gdLst>
                  <a:gd name="T0" fmla="+- 0 6167 4719"/>
                  <a:gd name="T1" fmla="*/ T0 w 1914"/>
                  <a:gd name="T2" fmla="+- 0 -401 -401"/>
                  <a:gd name="T3" fmla="*/ -401 h 1657"/>
                  <a:gd name="T4" fmla="+- 0 5184 4719"/>
                  <a:gd name="T5" fmla="*/ T4 w 1914"/>
                  <a:gd name="T6" fmla="+- 0 -401 -401"/>
                  <a:gd name="T7" fmla="*/ -401 h 1657"/>
                  <a:gd name="T8" fmla="+- 0 4719 4719"/>
                  <a:gd name="T9" fmla="*/ T8 w 1914"/>
                  <a:gd name="T10" fmla="+- 0 427 -401"/>
                  <a:gd name="T11" fmla="*/ 427 h 1657"/>
                  <a:gd name="T12" fmla="+- 0 5184 4719"/>
                  <a:gd name="T13" fmla="*/ T12 w 1914"/>
                  <a:gd name="T14" fmla="+- 0 1255 -401"/>
                  <a:gd name="T15" fmla="*/ 1255 h 1657"/>
                  <a:gd name="T16" fmla="+- 0 6167 4719"/>
                  <a:gd name="T17" fmla="*/ T16 w 1914"/>
                  <a:gd name="T18" fmla="+- 0 1255 -401"/>
                  <a:gd name="T19" fmla="*/ 1255 h 1657"/>
                  <a:gd name="T20" fmla="+- 0 6632 4719"/>
                  <a:gd name="T21" fmla="*/ T20 w 1914"/>
                  <a:gd name="T22" fmla="+- 0 427 -401"/>
                  <a:gd name="T23" fmla="*/ 427 h 1657"/>
                  <a:gd name="T24" fmla="+- 0 6167 4719"/>
                  <a:gd name="T25" fmla="*/ T24 w 1914"/>
                  <a:gd name="T26" fmla="+- 0 -401 -401"/>
                  <a:gd name="T27" fmla="*/ -401 h 16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14" h="1657">
                    <a:moveTo>
                      <a:pt x="1448" y="0"/>
                    </a:moveTo>
                    <a:lnTo>
                      <a:pt x="465" y="0"/>
                    </a:lnTo>
                    <a:lnTo>
                      <a:pt x="0" y="828"/>
                    </a:lnTo>
                    <a:lnTo>
                      <a:pt x="465" y="1656"/>
                    </a:lnTo>
                    <a:lnTo>
                      <a:pt x="1448" y="1656"/>
                    </a:lnTo>
                    <a:lnTo>
                      <a:pt x="1913" y="828"/>
                    </a:lnTo>
                    <a:lnTo>
                      <a:pt x="1448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4"/>
              <p:cNvSpPr>
                <a:spLocks/>
              </p:cNvSpPr>
              <p:nvPr/>
            </p:nvSpPr>
            <p:spPr bwMode="auto">
              <a:xfrm>
                <a:off x="4718" y="-402"/>
                <a:ext cx="1914" cy="1657"/>
              </a:xfrm>
              <a:custGeom>
                <a:avLst/>
                <a:gdLst>
                  <a:gd name="T0" fmla="+- 0 4719 4719"/>
                  <a:gd name="T1" fmla="*/ T0 w 1914"/>
                  <a:gd name="T2" fmla="+- 0 427 -401"/>
                  <a:gd name="T3" fmla="*/ 427 h 1657"/>
                  <a:gd name="T4" fmla="+- 0 5184 4719"/>
                  <a:gd name="T5" fmla="*/ T4 w 1914"/>
                  <a:gd name="T6" fmla="+- 0 -401 -401"/>
                  <a:gd name="T7" fmla="*/ -401 h 1657"/>
                  <a:gd name="T8" fmla="+- 0 6167 4719"/>
                  <a:gd name="T9" fmla="*/ T8 w 1914"/>
                  <a:gd name="T10" fmla="+- 0 -401 -401"/>
                  <a:gd name="T11" fmla="*/ -401 h 1657"/>
                  <a:gd name="T12" fmla="+- 0 6632 4719"/>
                  <a:gd name="T13" fmla="*/ T12 w 1914"/>
                  <a:gd name="T14" fmla="+- 0 427 -401"/>
                  <a:gd name="T15" fmla="*/ 427 h 1657"/>
                  <a:gd name="T16" fmla="+- 0 6167 4719"/>
                  <a:gd name="T17" fmla="*/ T16 w 1914"/>
                  <a:gd name="T18" fmla="+- 0 1255 -401"/>
                  <a:gd name="T19" fmla="*/ 1255 h 1657"/>
                  <a:gd name="T20" fmla="+- 0 5184 4719"/>
                  <a:gd name="T21" fmla="*/ T20 w 1914"/>
                  <a:gd name="T22" fmla="+- 0 1255 -401"/>
                  <a:gd name="T23" fmla="*/ 1255 h 1657"/>
                  <a:gd name="T24" fmla="+- 0 4719 4719"/>
                  <a:gd name="T25" fmla="*/ T24 w 1914"/>
                  <a:gd name="T26" fmla="+- 0 427 -401"/>
                  <a:gd name="T27" fmla="*/ 427 h 16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14" h="1657">
                    <a:moveTo>
                      <a:pt x="0" y="828"/>
                    </a:moveTo>
                    <a:lnTo>
                      <a:pt x="465" y="0"/>
                    </a:lnTo>
                    <a:lnTo>
                      <a:pt x="1448" y="0"/>
                    </a:lnTo>
                    <a:lnTo>
                      <a:pt x="1913" y="828"/>
                    </a:lnTo>
                    <a:lnTo>
                      <a:pt x="1448" y="1656"/>
                    </a:lnTo>
                    <a:lnTo>
                      <a:pt x="465" y="1656"/>
                    </a:lnTo>
                    <a:lnTo>
                      <a:pt x="0" y="828"/>
                    </a:lnTo>
                    <a:close/>
                  </a:path>
                </a:pathLst>
              </a:custGeom>
              <a:noFill/>
              <a:ln w="2670">
                <a:solidFill>
                  <a:srgbClr val="2F528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3"/>
              <p:cNvSpPr>
                <a:spLocks/>
              </p:cNvSpPr>
              <p:nvPr/>
            </p:nvSpPr>
            <p:spPr bwMode="auto">
              <a:xfrm>
                <a:off x="5196" y="1358"/>
                <a:ext cx="963" cy="820"/>
              </a:xfrm>
              <a:custGeom>
                <a:avLst/>
                <a:gdLst>
                  <a:gd name="T0" fmla="+- 0 6159 5196"/>
                  <a:gd name="T1" fmla="*/ T0 w 963"/>
                  <a:gd name="T2" fmla="+- 0 1358 1358"/>
                  <a:gd name="T3" fmla="*/ 1358 h 820"/>
                  <a:gd name="T4" fmla="+- 0 5196 5196"/>
                  <a:gd name="T5" fmla="*/ T4 w 963"/>
                  <a:gd name="T6" fmla="+- 0 1358 1358"/>
                  <a:gd name="T7" fmla="*/ 1358 h 820"/>
                  <a:gd name="T8" fmla="+- 0 5678 5196"/>
                  <a:gd name="T9" fmla="*/ T8 w 963"/>
                  <a:gd name="T10" fmla="+- 0 2178 1358"/>
                  <a:gd name="T11" fmla="*/ 2178 h 820"/>
                  <a:gd name="T12" fmla="+- 0 6159 5196"/>
                  <a:gd name="T13" fmla="*/ T12 w 963"/>
                  <a:gd name="T14" fmla="+- 0 1358 1358"/>
                  <a:gd name="T15" fmla="*/ 1358 h 8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3" h="820">
                    <a:moveTo>
                      <a:pt x="963" y="0"/>
                    </a:moveTo>
                    <a:lnTo>
                      <a:pt x="0" y="0"/>
                    </a:lnTo>
                    <a:lnTo>
                      <a:pt x="482" y="820"/>
                    </a:lnTo>
                    <a:lnTo>
                      <a:pt x="963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2"/>
              <p:cNvSpPr>
                <a:spLocks/>
              </p:cNvSpPr>
              <p:nvPr/>
            </p:nvSpPr>
            <p:spPr bwMode="auto">
              <a:xfrm>
                <a:off x="4712" y="1349"/>
                <a:ext cx="1914" cy="1657"/>
              </a:xfrm>
              <a:custGeom>
                <a:avLst/>
                <a:gdLst>
                  <a:gd name="T0" fmla="+- 0 6161 4713"/>
                  <a:gd name="T1" fmla="*/ T0 w 1914"/>
                  <a:gd name="T2" fmla="+- 0 1350 1350"/>
                  <a:gd name="T3" fmla="*/ 1350 h 1657"/>
                  <a:gd name="T4" fmla="+- 0 5178 4713"/>
                  <a:gd name="T5" fmla="*/ T4 w 1914"/>
                  <a:gd name="T6" fmla="+- 0 1350 1350"/>
                  <a:gd name="T7" fmla="*/ 1350 h 1657"/>
                  <a:gd name="T8" fmla="+- 0 4713 4713"/>
                  <a:gd name="T9" fmla="*/ T8 w 1914"/>
                  <a:gd name="T10" fmla="+- 0 2178 1350"/>
                  <a:gd name="T11" fmla="*/ 2178 h 1657"/>
                  <a:gd name="T12" fmla="+- 0 5178 4713"/>
                  <a:gd name="T13" fmla="*/ T12 w 1914"/>
                  <a:gd name="T14" fmla="+- 0 3007 1350"/>
                  <a:gd name="T15" fmla="*/ 3007 h 1657"/>
                  <a:gd name="T16" fmla="+- 0 6161 4713"/>
                  <a:gd name="T17" fmla="*/ T16 w 1914"/>
                  <a:gd name="T18" fmla="+- 0 3007 1350"/>
                  <a:gd name="T19" fmla="*/ 3007 h 1657"/>
                  <a:gd name="T20" fmla="+- 0 6626 4713"/>
                  <a:gd name="T21" fmla="*/ T20 w 1914"/>
                  <a:gd name="T22" fmla="+- 0 2178 1350"/>
                  <a:gd name="T23" fmla="*/ 2178 h 1657"/>
                  <a:gd name="T24" fmla="+- 0 6161 4713"/>
                  <a:gd name="T25" fmla="*/ T24 w 1914"/>
                  <a:gd name="T26" fmla="+- 0 1350 1350"/>
                  <a:gd name="T27" fmla="*/ 1350 h 16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14" h="1657">
                    <a:moveTo>
                      <a:pt x="1448" y="0"/>
                    </a:moveTo>
                    <a:lnTo>
                      <a:pt x="465" y="0"/>
                    </a:lnTo>
                    <a:lnTo>
                      <a:pt x="0" y="828"/>
                    </a:lnTo>
                    <a:lnTo>
                      <a:pt x="465" y="1657"/>
                    </a:lnTo>
                    <a:lnTo>
                      <a:pt x="1448" y="1657"/>
                    </a:lnTo>
                    <a:lnTo>
                      <a:pt x="1913" y="828"/>
                    </a:lnTo>
                    <a:lnTo>
                      <a:pt x="1448" y="0"/>
                    </a:lnTo>
                    <a:close/>
                  </a:path>
                </a:pathLst>
              </a:custGeom>
              <a:solidFill>
                <a:srgbClr val="FFFFFF">
                  <a:alpha val="8118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51"/>
              <p:cNvSpPr>
                <a:spLocks/>
              </p:cNvSpPr>
              <p:nvPr/>
            </p:nvSpPr>
            <p:spPr bwMode="auto">
              <a:xfrm>
                <a:off x="4712" y="1349"/>
                <a:ext cx="1914" cy="1657"/>
              </a:xfrm>
              <a:custGeom>
                <a:avLst/>
                <a:gdLst>
                  <a:gd name="T0" fmla="+- 0 4713 4713"/>
                  <a:gd name="T1" fmla="*/ T0 w 1914"/>
                  <a:gd name="T2" fmla="+- 0 2178 1350"/>
                  <a:gd name="T3" fmla="*/ 2178 h 1657"/>
                  <a:gd name="T4" fmla="+- 0 5178 4713"/>
                  <a:gd name="T5" fmla="*/ T4 w 1914"/>
                  <a:gd name="T6" fmla="+- 0 1350 1350"/>
                  <a:gd name="T7" fmla="*/ 1350 h 1657"/>
                  <a:gd name="T8" fmla="+- 0 6161 4713"/>
                  <a:gd name="T9" fmla="*/ T8 w 1914"/>
                  <a:gd name="T10" fmla="+- 0 1350 1350"/>
                  <a:gd name="T11" fmla="*/ 1350 h 1657"/>
                  <a:gd name="T12" fmla="+- 0 6626 4713"/>
                  <a:gd name="T13" fmla="*/ T12 w 1914"/>
                  <a:gd name="T14" fmla="+- 0 2178 1350"/>
                  <a:gd name="T15" fmla="*/ 2178 h 1657"/>
                  <a:gd name="T16" fmla="+- 0 6161 4713"/>
                  <a:gd name="T17" fmla="*/ T16 w 1914"/>
                  <a:gd name="T18" fmla="+- 0 3007 1350"/>
                  <a:gd name="T19" fmla="*/ 3007 h 1657"/>
                  <a:gd name="T20" fmla="+- 0 5178 4713"/>
                  <a:gd name="T21" fmla="*/ T20 w 1914"/>
                  <a:gd name="T22" fmla="+- 0 3007 1350"/>
                  <a:gd name="T23" fmla="*/ 3007 h 1657"/>
                  <a:gd name="T24" fmla="+- 0 4713 4713"/>
                  <a:gd name="T25" fmla="*/ T24 w 1914"/>
                  <a:gd name="T26" fmla="+- 0 2178 1350"/>
                  <a:gd name="T27" fmla="*/ 2178 h 16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14" h="1657">
                    <a:moveTo>
                      <a:pt x="0" y="828"/>
                    </a:moveTo>
                    <a:lnTo>
                      <a:pt x="465" y="0"/>
                    </a:lnTo>
                    <a:lnTo>
                      <a:pt x="1448" y="0"/>
                    </a:lnTo>
                    <a:lnTo>
                      <a:pt x="1913" y="828"/>
                    </a:lnTo>
                    <a:lnTo>
                      <a:pt x="1448" y="1657"/>
                    </a:lnTo>
                    <a:lnTo>
                      <a:pt x="465" y="1657"/>
                    </a:lnTo>
                    <a:lnTo>
                      <a:pt x="0" y="828"/>
                    </a:lnTo>
                    <a:close/>
                  </a:path>
                </a:pathLst>
              </a:custGeom>
              <a:noFill/>
              <a:ln w="16022">
                <a:solidFill>
                  <a:srgbClr val="5959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CasellaDiTesto 4"/>
            <p:cNvSpPr txBox="1"/>
            <p:nvPr/>
          </p:nvSpPr>
          <p:spPr>
            <a:xfrm>
              <a:off x="7259216" y="2621903"/>
              <a:ext cx="106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err="1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Risk</a:t>
              </a: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and </a:t>
              </a:r>
              <a:r>
                <a:rPr lang="it-IT" sz="1200" dirty="0" err="1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complexity</a:t>
              </a: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in high-tech </a:t>
              </a:r>
              <a:r>
                <a:rPr lang="it-IT" sz="1200" dirty="0" err="1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medical</a:t>
              </a: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innovation</a:t>
              </a:r>
              <a:endParaRPr lang="it-IT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2" name="CasellaDiTesto 53"/>
            <p:cNvSpPr txBox="1"/>
            <p:nvPr/>
          </p:nvSpPr>
          <p:spPr>
            <a:xfrm>
              <a:off x="7252995" y="1803919"/>
              <a:ext cx="1063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Medicine and </a:t>
              </a:r>
              <a:r>
                <a:rPr lang="it-IT" sz="1200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Biology</a:t>
              </a:r>
              <a:endParaRPr lang="it-IT" sz="12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3" name="CasellaDiTesto 54"/>
            <p:cNvSpPr txBox="1"/>
            <p:nvPr/>
          </p:nvSpPr>
          <p:spPr>
            <a:xfrm>
              <a:off x="6285721" y="3458547"/>
              <a:ext cx="1063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Physics</a:t>
              </a:r>
              <a:r>
                <a:rPr lang="it-IT" sz="1200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 and </a:t>
              </a:r>
              <a:r>
                <a:rPr lang="it-IT" sz="1200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Engineering</a:t>
              </a:r>
              <a:endParaRPr lang="it-IT" sz="12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4" name="CasellaDiTesto 55"/>
            <p:cNvSpPr txBox="1"/>
            <p:nvPr/>
          </p:nvSpPr>
          <p:spPr>
            <a:xfrm>
              <a:off x="8238929" y="3377682"/>
              <a:ext cx="106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Management and </a:t>
              </a:r>
              <a:r>
                <a:rPr lang="it-IT" sz="1200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Innovation</a:t>
              </a:r>
              <a:endParaRPr lang="it-IT" sz="12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uppo 2"/>
          <p:cNvGrpSpPr/>
          <p:nvPr/>
        </p:nvGrpSpPr>
        <p:grpSpPr>
          <a:xfrm>
            <a:off x="3637831" y="1544802"/>
            <a:ext cx="4101162" cy="3594266"/>
            <a:chOff x="1742957" y="1111913"/>
            <a:chExt cx="5140672" cy="4634031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xmlns="" id="{7FCB1FB8-5D24-408B-A7F4-6B36CD45DD39}"/>
                </a:ext>
              </a:extLst>
            </p:cNvPr>
            <p:cNvSpPr>
              <a:spLocks/>
            </p:cNvSpPr>
            <p:nvPr/>
          </p:nvSpPr>
          <p:spPr bwMode="auto">
            <a:xfrm rot="14352306">
              <a:off x="2380186" y="928883"/>
              <a:ext cx="2204276" cy="3478733"/>
            </a:xfrm>
            <a:custGeom>
              <a:avLst/>
              <a:gdLst>
                <a:gd name="T0" fmla="*/ 1153 w 1342"/>
                <a:gd name="T1" fmla="*/ 2104 h 2108"/>
                <a:gd name="T2" fmla="*/ 1204 w 1342"/>
                <a:gd name="T3" fmla="*/ 2007 h 2108"/>
                <a:gd name="T4" fmla="*/ 1247 w 1342"/>
                <a:gd name="T5" fmla="*/ 1909 h 2108"/>
                <a:gd name="T6" fmla="*/ 1283 w 1342"/>
                <a:gd name="T7" fmla="*/ 1809 h 2108"/>
                <a:gd name="T8" fmla="*/ 1310 w 1342"/>
                <a:gd name="T9" fmla="*/ 1708 h 2108"/>
                <a:gd name="T10" fmla="*/ 1329 w 1342"/>
                <a:gd name="T11" fmla="*/ 1605 h 2108"/>
                <a:gd name="T12" fmla="*/ 1339 w 1342"/>
                <a:gd name="T13" fmla="*/ 1500 h 2108"/>
                <a:gd name="T14" fmla="*/ 1342 w 1342"/>
                <a:gd name="T15" fmla="*/ 1395 h 2108"/>
                <a:gd name="T16" fmla="*/ 1336 w 1342"/>
                <a:gd name="T17" fmla="*/ 1288 h 2108"/>
                <a:gd name="T18" fmla="*/ 1323 w 1342"/>
                <a:gd name="T19" fmla="*/ 1179 h 2108"/>
                <a:gd name="T20" fmla="*/ 1305 w 1342"/>
                <a:gd name="T21" fmla="*/ 1083 h 2108"/>
                <a:gd name="T22" fmla="*/ 1280 w 1342"/>
                <a:gd name="T23" fmla="*/ 988 h 2108"/>
                <a:gd name="T24" fmla="*/ 1249 w 1342"/>
                <a:gd name="T25" fmla="*/ 898 h 2108"/>
                <a:gd name="T26" fmla="*/ 1213 w 1342"/>
                <a:gd name="T27" fmla="*/ 810 h 2108"/>
                <a:gd name="T28" fmla="*/ 1170 w 1342"/>
                <a:gd name="T29" fmla="*/ 727 h 2108"/>
                <a:gd name="T30" fmla="*/ 1123 w 1342"/>
                <a:gd name="T31" fmla="*/ 645 h 2108"/>
                <a:gd name="T32" fmla="*/ 1068 w 1342"/>
                <a:gd name="T33" fmla="*/ 568 h 2108"/>
                <a:gd name="T34" fmla="*/ 1009 w 1342"/>
                <a:gd name="T35" fmla="*/ 493 h 2108"/>
                <a:gd name="T36" fmla="*/ 942 w 1342"/>
                <a:gd name="T37" fmla="*/ 421 h 2108"/>
                <a:gd name="T38" fmla="*/ 872 w 1342"/>
                <a:gd name="T39" fmla="*/ 353 h 2108"/>
                <a:gd name="T40" fmla="*/ 796 w 1342"/>
                <a:gd name="T41" fmla="*/ 291 h 2108"/>
                <a:gd name="T42" fmla="*/ 717 w 1342"/>
                <a:gd name="T43" fmla="*/ 233 h 2108"/>
                <a:gd name="T44" fmla="*/ 636 w 1342"/>
                <a:gd name="T45" fmla="*/ 183 h 2108"/>
                <a:gd name="T46" fmla="*/ 554 w 1342"/>
                <a:gd name="T47" fmla="*/ 137 h 2108"/>
                <a:gd name="T48" fmla="*/ 467 w 1342"/>
                <a:gd name="T49" fmla="*/ 99 h 2108"/>
                <a:gd name="T50" fmla="*/ 379 w 1342"/>
                <a:gd name="T51" fmla="*/ 67 h 2108"/>
                <a:gd name="T52" fmla="*/ 288 w 1342"/>
                <a:gd name="T53" fmla="*/ 41 h 2108"/>
                <a:gd name="T54" fmla="*/ 195 w 1342"/>
                <a:gd name="T55" fmla="*/ 21 h 2108"/>
                <a:gd name="T56" fmla="*/ 98 w 1342"/>
                <a:gd name="T57" fmla="*/ 7 h 2108"/>
                <a:gd name="T58" fmla="*/ 0 w 1342"/>
                <a:gd name="T59" fmla="*/ 0 h 2108"/>
                <a:gd name="T60" fmla="*/ 90 w 1342"/>
                <a:gd name="T61" fmla="*/ 247 h 2108"/>
                <a:gd name="T62" fmla="*/ 0 w 1342"/>
                <a:gd name="T63" fmla="*/ 493 h 2108"/>
                <a:gd name="T64" fmla="*/ 78 w 1342"/>
                <a:gd name="T65" fmla="*/ 503 h 2108"/>
                <a:gd name="T66" fmla="*/ 154 w 1342"/>
                <a:gd name="T67" fmla="*/ 517 h 2108"/>
                <a:gd name="T68" fmla="*/ 228 w 1342"/>
                <a:gd name="T69" fmla="*/ 538 h 2108"/>
                <a:gd name="T70" fmla="*/ 298 w 1342"/>
                <a:gd name="T71" fmla="*/ 564 h 2108"/>
                <a:gd name="T72" fmla="*/ 366 w 1342"/>
                <a:gd name="T73" fmla="*/ 597 h 2108"/>
                <a:gd name="T74" fmla="*/ 431 w 1342"/>
                <a:gd name="T75" fmla="*/ 636 h 2108"/>
                <a:gd name="T76" fmla="*/ 493 w 1342"/>
                <a:gd name="T77" fmla="*/ 682 h 2108"/>
                <a:gd name="T78" fmla="*/ 554 w 1342"/>
                <a:gd name="T79" fmla="*/ 733 h 2108"/>
                <a:gd name="T80" fmla="*/ 610 w 1342"/>
                <a:gd name="T81" fmla="*/ 788 h 2108"/>
                <a:gd name="T82" fmla="*/ 660 w 1342"/>
                <a:gd name="T83" fmla="*/ 847 h 2108"/>
                <a:gd name="T84" fmla="*/ 704 w 1342"/>
                <a:gd name="T85" fmla="*/ 908 h 2108"/>
                <a:gd name="T86" fmla="*/ 742 w 1342"/>
                <a:gd name="T87" fmla="*/ 974 h 2108"/>
                <a:gd name="T88" fmla="*/ 775 w 1342"/>
                <a:gd name="T89" fmla="*/ 1042 h 2108"/>
                <a:gd name="T90" fmla="*/ 801 w 1342"/>
                <a:gd name="T91" fmla="*/ 1113 h 2108"/>
                <a:gd name="T92" fmla="*/ 822 w 1342"/>
                <a:gd name="T93" fmla="*/ 1187 h 2108"/>
                <a:gd name="T94" fmla="*/ 836 w 1342"/>
                <a:gd name="T95" fmla="*/ 1265 h 2108"/>
                <a:gd name="T96" fmla="*/ 847 w 1342"/>
                <a:gd name="T97" fmla="*/ 1354 h 2108"/>
                <a:gd name="T98" fmla="*/ 847 w 1342"/>
                <a:gd name="T99" fmla="*/ 1443 h 2108"/>
                <a:gd name="T100" fmla="*/ 840 w 1342"/>
                <a:gd name="T101" fmla="*/ 1528 h 2108"/>
                <a:gd name="T102" fmla="*/ 825 w 1342"/>
                <a:gd name="T103" fmla="*/ 1613 h 2108"/>
                <a:gd name="T104" fmla="*/ 800 w 1342"/>
                <a:gd name="T105" fmla="*/ 1695 h 2108"/>
                <a:gd name="T106" fmla="*/ 767 w 1342"/>
                <a:gd name="T107" fmla="*/ 1778 h 2108"/>
                <a:gd name="T108" fmla="*/ 725 w 1342"/>
                <a:gd name="T109" fmla="*/ 1858 h 2108"/>
                <a:gd name="T110" fmla="*/ 719 w 1342"/>
                <a:gd name="T111" fmla="*/ 1852 h 2108"/>
                <a:gd name="T112" fmla="*/ 893 w 1342"/>
                <a:gd name="T113" fmla="*/ 2060 h 2108"/>
                <a:gd name="T114" fmla="*/ 1160 w 1342"/>
                <a:gd name="T115" fmla="*/ 2108 h 2108"/>
                <a:gd name="T116" fmla="*/ 1153 w 1342"/>
                <a:gd name="T117" fmla="*/ 2104 h 2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42" h="2108">
                  <a:moveTo>
                    <a:pt x="1153" y="2104"/>
                  </a:moveTo>
                  <a:lnTo>
                    <a:pt x="1204" y="2007"/>
                  </a:lnTo>
                  <a:lnTo>
                    <a:pt x="1247" y="1909"/>
                  </a:lnTo>
                  <a:lnTo>
                    <a:pt x="1283" y="1809"/>
                  </a:lnTo>
                  <a:lnTo>
                    <a:pt x="1310" y="1708"/>
                  </a:lnTo>
                  <a:lnTo>
                    <a:pt x="1329" y="1605"/>
                  </a:lnTo>
                  <a:lnTo>
                    <a:pt x="1339" y="1500"/>
                  </a:lnTo>
                  <a:lnTo>
                    <a:pt x="1342" y="1395"/>
                  </a:lnTo>
                  <a:lnTo>
                    <a:pt x="1336" y="1288"/>
                  </a:lnTo>
                  <a:lnTo>
                    <a:pt x="1323" y="1179"/>
                  </a:lnTo>
                  <a:lnTo>
                    <a:pt x="1305" y="1083"/>
                  </a:lnTo>
                  <a:lnTo>
                    <a:pt x="1280" y="988"/>
                  </a:lnTo>
                  <a:lnTo>
                    <a:pt x="1249" y="898"/>
                  </a:lnTo>
                  <a:lnTo>
                    <a:pt x="1213" y="810"/>
                  </a:lnTo>
                  <a:lnTo>
                    <a:pt x="1170" y="727"/>
                  </a:lnTo>
                  <a:lnTo>
                    <a:pt x="1123" y="645"/>
                  </a:lnTo>
                  <a:lnTo>
                    <a:pt x="1068" y="568"/>
                  </a:lnTo>
                  <a:lnTo>
                    <a:pt x="1009" y="493"/>
                  </a:lnTo>
                  <a:lnTo>
                    <a:pt x="942" y="421"/>
                  </a:lnTo>
                  <a:lnTo>
                    <a:pt x="872" y="353"/>
                  </a:lnTo>
                  <a:lnTo>
                    <a:pt x="796" y="291"/>
                  </a:lnTo>
                  <a:lnTo>
                    <a:pt x="717" y="233"/>
                  </a:lnTo>
                  <a:lnTo>
                    <a:pt x="636" y="183"/>
                  </a:lnTo>
                  <a:lnTo>
                    <a:pt x="554" y="137"/>
                  </a:lnTo>
                  <a:lnTo>
                    <a:pt x="467" y="99"/>
                  </a:lnTo>
                  <a:lnTo>
                    <a:pt x="379" y="67"/>
                  </a:lnTo>
                  <a:lnTo>
                    <a:pt x="288" y="41"/>
                  </a:lnTo>
                  <a:lnTo>
                    <a:pt x="195" y="21"/>
                  </a:lnTo>
                  <a:lnTo>
                    <a:pt x="98" y="7"/>
                  </a:lnTo>
                  <a:lnTo>
                    <a:pt x="0" y="0"/>
                  </a:lnTo>
                  <a:lnTo>
                    <a:pt x="90" y="247"/>
                  </a:lnTo>
                  <a:lnTo>
                    <a:pt x="0" y="493"/>
                  </a:lnTo>
                  <a:lnTo>
                    <a:pt x="78" y="503"/>
                  </a:lnTo>
                  <a:lnTo>
                    <a:pt x="154" y="517"/>
                  </a:lnTo>
                  <a:lnTo>
                    <a:pt x="228" y="538"/>
                  </a:lnTo>
                  <a:lnTo>
                    <a:pt x="298" y="564"/>
                  </a:lnTo>
                  <a:lnTo>
                    <a:pt x="366" y="597"/>
                  </a:lnTo>
                  <a:lnTo>
                    <a:pt x="431" y="636"/>
                  </a:lnTo>
                  <a:lnTo>
                    <a:pt x="493" y="682"/>
                  </a:lnTo>
                  <a:lnTo>
                    <a:pt x="554" y="733"/>
                  </a:lnTo>
                  <a:lnTo>
                    <a:pt x="610" y="788"/>
                  </a:lnTo>
                  <a:lnTo>
                    <a:pt x="660" y="847"/>
                  </a:lnTo>
                  <a:lnTo>
                    <a:pt x="704" y="908"/>
                  </a:lnTo>
                  <a:lnTo>
                    <a:pt x="742" y="974"/>
                  </a:lnTo>
                  <a:lnTo>
                    <a:pt x="775" y="1042"/>
                  </a:lnTo>
                  <a:lnTo>
                    <a:pt x="801" y="1113"/>
                  </a:lnTo>
                  <a:lnTo>
                    <a:pt x="822" y="1187"/>
                  </a:lnTo>
                  <a:lnTo>
                    <a:pt x="836" y="1265"/>
                  </a:lnTo>
                  <a:lnTo>
                    <a:pt x="847" y="1354"/>
                  </a:lnTo>
                  <a:lnTo>
                    <a:pt x="847" y="1443"/>
                  </a:lnTo>
                  <a:lnTo>
                    <a:pt x="840" y="1528"/>
                  </a:lnTo>
                  <a:lnTo>
                    <a:pt x="825" y="1613"/>
                  </a:lnTo>
                  <a:lnTo>
                    <a:pt x="800" y="1695"/>
                  </a:lnTo>
                  <a:lnTo>
                    <a:pt x="767" y="1778"/>
                  </a:lnTo>
                  <a:lnTo>
                    <a:pt x="725" y="1858"/>
                  </a:lnTo>
                  <a:lnTo>
                    <a:pt x="719" y="1852"/>
                  </a:lnTo>
                  <a:lnTo>
                    <a:pt x="893" y="2060"/>
                  </a:lnTo>
                  <a:lnTo>
                    <a:pt x="1160" y="2108"/>
                  </a:lnTo>
                  <a:lnTo>
                    <a:pt x="1153" y="2104"/>
                  </a:lnTo>
                  <a:close/>
                </a:path>
              </a:pathLst>
            </a:custGeom>
            <a:solidFill>
              <a:srgbClr val="8E8E9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58293" tIns="29147" rIns="58293" bIns="29147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xmlns="" id="{F224669E-8B07-4D24-9CC9-FE1DA5CA9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262" y="4171602"/>
              <a:ext cx="3951927" cy="1574342"/>
            </a:xfrm>
            <a:custGeom>
              <a:avLst/>
              <a:gdLst>
                <a:gd name="T0" fmla="*/ 7 w 2406"/>
                <a:gd name="T1" fmla="*/ 250 h 954"/>
                <a:gd name="T2" fmla="*/ 59 w 2406"/>
                <a:gd name="T3" fmla="*/ 333 h 954"/>
                <a:gd name="T4" fmla="*/ 116 w 2406"/>
                <a:gd name="T5" fmla="*/ 413 h 954"/>
                <a:gd name="T6" fmla="*/ 176 w 2406"/>
                <a:gd name="T7" fmla="*/ 487 h 954"/>
                <a:gd name="T8" fmla="*/ 241 w 2406"/>
                <a:gd name="T9" fmla="*/ 555 h 954"/>
                <a:gd name="T10" fmla="*/ 311 w 2406"/>
                <a:gd name="T11" fmla="*/ 619 h 954"/>
                <a:gd name="T12" fmla="*/ 385 w 2406"/>
                <a:gd name="T13" fmla="*/ 678 h 954"/>
                <a:gd name="T14" fmla="*/ 462 w 2406"/>
                <a:gd name="T15" fmla="*/ 730 h 954"/>
                <a:gd name="T16" fmla="*/ 545 w 2406"/>
                <a:gd name="T17" fmla="*/ 779 h 954"/>
                <a:gd name="T18" fmla="*/ 633 w 2406"/>
                <a:gd name="T19" fmla="*/ 822 h 954"/>
                <a:gd name="T20" fmla="*/ 723 w 2406"/>
                <a:gd name="T21" fmla="*/ 860 h 954"/>
                <a:gd name="T22" fmla="*/ 826 w 2406"/>
                <a:gd name="T23" fmla="*/ 895 h 954"/>
                <a:gd name="T24" fmla="*/ 931 w 2406"/>
                <a:gd name="T25" fmla="*/ 923 h 954"/>
                <a:gd name="T26" fmla="*/ 1034 w 2406"/>
                <a:gd name="T27" fmla="*/ 941 h 954"/>
                <a:gd name="T28" fmla="*/ 1139 w 2406"/>
                <a:gd name="T29" fmla="*/ 951 h 954"/>
                <a:gd name="T30" fmla="*/ 1244 w 2406"/>
                <a:gd name="T31" fmla="*/ 954 h 954"/>
                <a:gd name="T32" fmla="*/ 1349 w 2406"/>
                <a:gd name="T33" fmla="*/ 949 h 954"/>
                <a:gd name="T34" fmla="*/ 1453 w 2406"/>
                <a:gd name="T35" fmla="*/ 934 h 954"/>
                <a:gd name="T36" fmla="*/ 1558 w 2406"/>
                <a:gd name="T37" fmla="*/ 912 h 954"/>
                <a:gd name="T38" fmla="*/ 1664 w 2406"/>
                <a:gd name="T39" fmla="*/ 881 h 954"/>
                <a:gd name="T40" fmla="*/ 1756 w 2406"/>
                <a:gd name="T41" fmla="*/ 847 h 954"/>
                <a:gd name="T42" fmla="*/ 1845 w 2406"/>
                <a:gd name="T43" fmla="*/ 807 h 954"/>
                <a:gd name="T44" fmla="*/ 1930 w 2406"/>
                <a:gd name="T45" fmla="*/ 763 h 954"/>
                <a:gd name="T46" fmla="*/ 2010 w 2406"/>
                <a:gd name="T47" fmla="*/ 713 h 954"/>
                <a:gd name="T48" fmla="*/ 2086 w 2406"/>
                <a:gd name="T49" fmla="*/ 658 h 954"/>
                <a:gd name="T50" fmla="*/ 2159 w 2406"/>
                <a:gd name="T51" fmla="*/ 598 h 954"/>
                <a:gd name="T52" fmla="*/ 2227 w 2406"/>
                <a:gd name="T53" fmla="*/ 532 h 954"/>
                <a:gd name="T54" fmla="*/ 2290 w 2406"/>
                <a:gd name="T55" fmla="*/ 462 h 954"/>
                <a:gd name="T56" fmla="*/ 2350 w 2406"/>
                <a:gd name="T57" fmla="*/ 386 h 954"/>
                <a:gd name="T58" fmla="*/ 2406 w 2406"/>
                <a:gd name="T59" fmla="*/ 303 h 954"/>
                <a:gd name="T60" fmla="*/ 2147 w 2406"/>
                <a:gd name="T61" fmla="*/ 258 h 954"/>
                <a:gd name="T62" fmla="*/ 1978 w 2406"/>
                <a:gd name="T63" fmla="*/ 57 h 954"/>
                <a:gd name="T64" fmla="*/ 1931 w 2406"/>
                <a:gd name="T65" fmla="*/ 120 h 954"/>
                <a:gd name="T66" fmla="*/ 1880 w 2406"/>
                <a:gd name="T67" fmla="*/ 179 h 954"/>
                <a:gd name="T68" fmla="*/ 1826 w 2406"/>
                <a:gd name="T69" fmla="*/ 231 h 954"/>
                <a:gd name="T70" fmla="*/ 1768 w 2406"/>
                <a:gd name="T71" fmla="*/ 280 h 954"/>
                <a:gd name="T72" fmla="*/ 1706 w 2406"/>
                <a:gd name="T73" fmla="*/ 322 h 954"/>
                <a:gd name="T74" fmla="*/ 1639 w 2406"/>
                <a:gd name="T75" fmla="*/ 358 h 954"/>
                <a:gd name="T76" fmla="*/ 1569 w 2406"/>
                <a:gd name="T77" fmla="*/ 390 h 954"/>
                <a:gd name="T78" fmla="*/ 1494 w 2406"/>
                <a:gd name="T79" fmla="*/ 417 h 954"/>
                <a:gd name="T80" fmla="*/ 1408 w 2406"/>
                <a:gd name="T81" fmla="*/ 439 h 954"/>
                <a:gd name="T82" fmla="*/ 1321 w 2406"/>
                <a:gd name="T83" fmla="*/ 454 h 954"/>
                <a:gd name="T84" fmla="*/ 1235 w 2406"/>
                <a:gd name="T85" fmla="*/ 459 h 954"/>
                <a:gd name="T86" fmla="*/ 1148 w 2406"/>
                <a:gd name="T87" fmla="*/ 457 h 954"/>
                <a:gd name="T88" fmla="*/ 1062 w 2406"/>
                <a:gd name="T89" fmla="*/ 445 h 954"/>
                <a:gd name="T90" fmla="*/ 977 w 2406"/>
                <a:gd name="T91" fmla="*/ 425 h 954"/>
                <a:gd name="T92" fmla="*/ 892 w 2406"/>
                <a:gd name="T93" fmla="*/ 396 h 954"/>
                <a:gd name="T94" fmla="*/ 820 w 2406"/>
                <a:gd name="T95" fmla="*/ 365 h 954"/>
                <a:gd name="T96" fmla="*/ 752 w 2406"/>
                <a:gd name="T97" fmla="*/ 328 h 954"/>
                <a:gd name="T98" fmla="*/ 688 w 2406"/>
                <a:gd name="T99" fmla="*/ 286 h 954"/>
                <a:gd name="T100" fmla="*/ 629 w 2406"/>
                <a:gd name="T101" fmla="*/ 239 h 954"/>
                <a:gd name="T102" fmla="*/ 574 w 2406"/>
                <a:gd name="T103" fmla="*/ 188 h 954"/>
                <a:gd name="T104" fmla="*/ 523 w 2406"/>
                <a:gd name="T105" fmla="*/ 132 h 954"/>
                <a:gd name="T106" fmla="*/ 477 w 2406"/>
                <a:gd name="T107" fmla="*/ 70 h 954"/>
                <a:gd name="T108" fmla="*/ 435 w 2406"/>
                <a:gd name="T109" fmla="*/ 4 h 954"/>
                <a:gd name="T110" fmla="*/ 441 w 2406"/>
                <a:gd name="T111" fmla="*/ 0 h 954"/>
                <a:gd name="T112" fmla="*/ 174 w 2406"/>
                <a:gd name="T113" fmla="*/ 47 h 954"/>
                <a:gd name="T114" fmla="*/ 0 w 2406"/>
                <a:gd name="T115" fmla="*/ 254 h 954"/>
                <a:gd name="T116" fmla="*/ 7 w 2406"/>
                <a:gd name="T117" fmla="*/ 250 h 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6" h="954">
                  <a:moveTo>
                    <a:pt x="7" y="250"/>
                  </a:moveTo>
                  <a:lnTo>
                    <a:pt x="59" y="333"/>
                  </a:lnTo>
                  <a:lnTo>
                    <a:pt x="116" y="413"/>
                  </a:lnTo>
                  <a:lnTo>
                    <a:pt x="176" y="487"/>
                  </a:lnTo>
                  <a:lnTo>
                    <a:pt x="241" y="555"/>
                  </a:lnTo>
                  <a:lnTo>
                    <a:pt x="311" y="619"/>
                  </a:lnTo>
                  <a:lnTo>
                    <a:pt x="385" y="678"/>
                  </a:lnTo>
                  <a:lnTo>
                    <a:pt x="462" y="730"/>
                  </a:lnTo>
                  <a:lnTo>
                    <a:pt x="545" y="779"/>
                  </a:lnTo>
                  <a:lnTo>
                    <a:pt x="633" y="822"/>
                  </a:lnTo>
                  <a:lnTo>
                    <a:pt x="723" y="860"/>
                  </a:lnTo>
                  <a:lnTo>
                    <a:pt x="826" y="895"/>
                  </a:lnTo>
                  <a:lnTo>
                    <a:pt x="931" y="923"/>
                  </a:lnTo>
                  <a:lnTo>
                    <a:pt x="1034" y="941"/>
                  </a:lnTo>
                  <a:lnTo>
                    <a:pt x="1139" y="951"/>
                  </a:lnTo>
                  <a:lnTo>
                    <a:pt x="1244" y="954"/>
                  </a:lnTo>
                  <a:lnTo>
                    <a:pt x="1349" y="949"/>
                  </a:lnTo>
                  <a:lnTo>
                    <a:pt x="1453" y="934"/>
                  </a:lnTo>
                  <a:lnTo>
                    <a:pt x="1558" y="912"/>
                  </a:lnTo>
                  <a:lnTo>
                    <a:pt x="1664" y="881"/>
                  </a:lnTo>
                  <a:lnTo>
                    <a:pt x="1756" y="847"/>
                  </a:lnTo>
                  <a:lnTo>
                    <a:pt x="1845" y="807"/>
                  </a:lnTo>
                  <a:lnTo>
                    <a:pt x="1930" y="763"/>
                  </a:lnTo>
                  <a:lnTo>
                    <a:pt x="2010" y="713"/>
                  </a:lnTo>
                  <a:lnTo>
                    <a:pt x="2086" y="658"/>
                  </a:lnTo>
                  <a:lnTo>
                    <a:pt x="2159" y="598"/>
                  </a:lnTo>
                  <a:lnTo>
                    <a:pt x="2227" y="532"/>
                  </a:lnTo>
                  <a:lnTo>
                    <a:pt x="2290" y="462"/>
                  </a:lnTo>
                  <a:lnTo>
                    <a:pt x="2350" y="386"/>
                  </a:lnTo>
                  <a:lnTo>
                    <a:pt x="2406" y="303"/>
                  </a:lnTo>
                  <a:lnTo>
                    <a:pt x="2147" y="258"/>
                  </a:lnTo>
                  <a:lnTo>
                    <a:pt x="1978" y="57"/>
                  </a:lnTo>
                  <a:lnTo>
                    <a:pt x="1931" y="120"/>
                  </a:lnTo>
                  <a:lnTo>
                    <a:pt x="1880" y="179"/>
                  </a:lnTo>
                  <a:lnTo>
                    <a:pt x="1826" y="231"/>
                  </a:lnTo>
                  <a:lnTo>
                    <a:pt x="1768" y="280"/>
                  </a:lnTo>
                  <a:lnTo>
                    <a:pt x="1706" y="322"/>
                  </a:lnTo>
                  <a:lnTo>
                    <a:pt x="1639" y="358"/>
                  </a:lnTo>
                  <a:lnTo>
                    <a:pt x="1569" y="390"/>
                  </a:lnTo>
                  <a:lnTo>
                    <a:pt x="1494" y="417"/>
                  </a:lnTo>
                  <a:lnTo>
                    <a:pt x="1408" y="439"/>
                  </a:lnTo>
                  <a:lnTo>
                    <a:pt x="1321" y="454"/>
                  </a:lnTo>
                  <a:lnTo>
                    <a:pt x="1235" y="459"/>
                  </a:lnTo>
                  <a:lnTo>
                    <a:pt x="1148" y="457"/>
                  </a:lnTo>
                  <a:lnTo>
                    <a:pt x="1062" y="445"/>
                  </a:lnTo>
                  <a:lnTo>
                    <a:pt x="977" y="425"/>
                  </a:lnTo>
                  <a:lnTo>
                    <a:pt x="892" y="396"/>
                  </a:lnTo>
                  <a:lnTo>
                    <a:pt x="820" y="365"/>
                  </a:lnTo>
                  <a:lnTo>
                    <a:pt x="752" y="328"/>
                  </a:lnTo>
                  <a:lnTo>
                    <a:pt x="688" y="286"/>
                  </a:lnTo>
                  <a:lnTo>
                    <a:pt x="629" y="239"/>
                  </a:lnTo>
                  <a:lnTo>
                    <a:pt x="574" y="188"/>
                  </a:lnTo>
                  <a:lnTo>
                    <a:pt x="523" y="132"/>
                  </a:lnTo>
                  <a:lnTo>
                    <a:pt x="477" y="70"/>
                  </a:lnTo>
                  <a:lnTo>
                    <a:pt x="435" y="4"/>
                  </a:lnTo>
                  <a:lnTo>
                    <a:pt x="441" y="0"/>
                  </a:lnTo>
                  <a:lnTo>
                    <a:pt x="174" y="47"/>
                  </a:lnTo>
                  <a:lnTo>
                    <a:pt x="0" y="254"/>
                  </a:lnTo>
                  <a:lnTo>
                    <a:pt x="7" y="250"/>
                  </a:lnTo>
                  <a:close/>
                </a:path>
              </a:pathLst>
            </a:custGeom>
            <a:solidFill>
              <a:srgbClr val="EE000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58293" tIns="29147" rIns="58293" bIns="29147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2" name="Rectangle 5">
              <a:extLst>
                <a:ext uri="{FF2B5EF4-FFF2-40B4-BE49-F238E27FC236}">
                  <a16:creationId xmlns:a16="http://schemas.microsoft.com/office/drawing/2014/main" xmlns="" id="{53A13A29-D3E2-4C9A-958D-EEEC4949602B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3427866" y="4881321"/>
              <a:ext cx="2222724" cy="461665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spcFirstLastPara="1" wrap="none" lIns="0" tIns="0" rIns="0" bIns="0" numCol="1" anchor="ctr">
              <a:prstTxWarp prst="textArchDown">
                <a:avLst>
                  <a:gd name="adj" fmla="val 200243"/>
                </a:avLst>
              </a:prstTxWarp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alibri" panose="020F0502020204030204"/>
                  <a:cs typeface="Calibri" panose="020F0502020204030204" pitchFamily="34" charset="0"/>
                  <a:sym typeface="Trebuchet MS" panose="020B0603020202020204" pitchFamily="34" charset="0"/>
                </a:rPr>
                <a:t>Clinical Activities</a:t>
              </a:r>
            </a:p>
          </p:txBody>
        </p:sp>
        <p:pic>
          <p:nvPicPr>
            <p:cNvPr id="33" name="Immagine 16">
              <a:extLst>
                <a:ext uri="{FF2B5EF4-FFF2-40B4-BE49-F238E27FC236}">
                  <a16:creationId xmlns:a16="http://schemas.microsoft.com/office/drawing/2014/main" xmlns="" id="{C9C1D3B5-416D-47CD-9C03-8481E45C1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1102" y="3061045"/>
              <a:ext cx="2481797" cy="735911"/>
            </a:xfrm>
            <a:prstGeom prst="rect">
              <a:avLst/>
            </a:prstGeom>
          </p:spPr>
        </p:pic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68BA510E-92DD-47FB-B1CF-D079CC70A1EA}"/>
                </a:ext>
              </a:extLst>
            </p:cNvPr>
            <p:cNvSpPr>
              <a:spLocks/>
            </p:cNvSpPr>
            <p:nvPr/>
          </p:nvSpPr>
          <p:spPr bwMode="auto">
            <a:xfrm rot="21587725">
              <a:off x="4679353" y="1111913"/>
              <a:ext cx="2204276" cy="3478733"/>
            </a:xfrm>
            <a:custGeom>
              <a:avLst/>
              <a:gdLst>
                <a:gd name="T0" fmla="*/ 1153 w 1342"/>
                <a:gd name="T1" fmla="*/ 2104 h 2108"/>
                <a:gd name="T2" fmla="*/ 1204 w 1342"/>
                <a:gd name="T3" fmla="*/ 2007 h 2108"/>
                <a:gd name="T4" fmla="*/ 1247 w 1342"/>
                <a:gd name="T5" fmla="*/ 1909 h 2108"/>
                <a:gd name="T6" fmla="*/ 1283 w 1342"/>
                <a:gd name="T7" fmla="*/ 1809 h 2108"/>
                <a:gd name="T8" fmla="*/ 1310 w 1342"/>
                <a:gd name="T9" fmla="*/ 1708 h 2108"/>
                <a:gd name="T10" fmla="*/ 1329 w 1342"/>
                <a:gd name="T11" fmla="*/ 1605 h 2108"/>
                <a:gd name="T12" fmla="*/ 1339 w 1342"/>
                <a:gd name="T13" fmla="*/ 1500 h 2108"/>
                <a:gd name="T14" fmla="*/ 1342 w 1342"/>
                <a:gd name="T15" fmla="*/ 1395 h 2108"/>
                <a:gd name="T16" fmla="*/ 1336 w 1342"/>
                <a:gd name="T17" fmla="*/ 1288 h 2108"/>
                <a:gd name="T18" fmla="*/ 1323 w 1342"/>
                <a:gd name="T19" fmla="*/ 1179 h 2108"/>
                <a:gd name="T20" fmla="*/ 1305 w 1342"/>
                <a:gd name="T21" fmla="*/ 1083 h 2108"/>
                <a:gd name="T22" fmla="*/ 1280 w 1342"/>
                <a:gd name="T23" fmla="*/ 988 h 2108"/>
                <a:gd name="T24" fmla="*/ 1249 w 1342"/>
                <a:gd name="T25" fmla="*/ 898 h 2108"/>
                <a:gd name="T26" fmla="*/ 1213 w 1342"/>
                <a:gd name="T27" fmla="*/ 810 h 2108"/>
                <a:gd name="T28" fmla="*/ 1170 w 1342"/>
                <a:gd name="T29" fmla="*/ 727 h 2108"/>
                <a:gd name="T30" fmla="*/ 1123 w 1342"/>
                <a:gd name="T31" fmla="*/ 645 h 2108"/>
                <a:gd name="T32" fmla="*/ 1068 w 1342"/>
                <a:gd name="T33" fmla="*/ 568 h 2108"/>
                <a:gd name="T34" fmla="*/ 1009 w 1342"/>
                <a:gd name="T35" fmla="*/ 493 h 2108"/>
                <a:gd name="T36" fmla="*/ 942 w 1342"/>
                <a:gd name="T37" fmla="*/ 421 h 2108"/>
                <a:gd name="T38" fmla="*/ 872 w 1342"/>
                <a:gd name="T39" fmla="*/ 353 h 2108"/>
                <a:gd name="T40" fmla="*/ 796 w 1342"/>
                <a:gd name="T41" fmla="*/ 291 h 2108"/>
                <a:gd name="T42" fmla="*/ 717 w 1342"/>
                <a:gd name="T43" fmla="*/ 233 h 2108"/>
                <a:gd name="T44" fmla="*/ 636 w 1342"/>
                <a:gd name="T45" fmla="*/ 183 h 2108"/>
                <a:gd name="T46" fmla="*/ 554 w 1342"/>
                <a:gd name="T47" fmla="*/ 137 h 2108"/>
                <a:gd name="T48" fmla="*/ 467 w 1342"/>
                <a:gd name="T49" fmla="*/ 99 h 2108"/>
                <a:gd name="T50" fmla="*/ 379 w 1342"/>
                <a:gd name="T51" fmla="*/ 67 h 2108"/>
                <a:gd name="T52" fmla="*/ 288 w 1342"/>
                <a:gd name="T53" fmla="*/ 41 h 2108"/>
                <a:gd name="T54" fmla="*/ 195 w 1342"/>
                <a:gd name="T55" fmla="*/ 21 h 2108"/>
                <a:gd name="T56" fmla="*/ 98 w 1342"/>
                <a:gd name="T57" fmla="*/ 7 h 2108"/>
                <a:gd name="T58" fmla="*/ 0 w 1342"/>
                <a:gd name="T59" fmla="*/ 0 h 2108"/>
                <a:gd name="T60" fmla="*/ 90 w 1342"/>
                <a:gd name="T61" fmla="*/ 247 h 2108"/>
                <a:gd name="T62" fmla="*/ 0 w 1342"/>
                <a:gd name="T63" fmla="*/ 493 h 2108"/>
                <a:gd name="T64" fmla="*/ 78 w 1342"/>
                <a:gd name="T65" fmla="*/ 503 h 2108"/>
                <a:gd name="T66" fmla="*/ 154 w 1342"/>
                <a:gd name="T67" fmla="*/ 517 h 2108"/>
                <a:gd name="T68" fmla="*/ 228 w 1342"/>
                <a:gd name="T69" fmla="*/ 538 h 2108"/>
                <a:gd name="T70" fmla="*/ 298 w 1342"/>
                <a:gd name="T71" fmla="*/ 564 h 2108"/>
                <a:gd name="T72" fmla="*/ 366 w 1342"/>
                <a:gd name="T73" fmla="*/ 597 h 2108"/>
                <a:gd name="T74" fmla="*/ 431 w 1342"/>
                <a:gd name="T75" fmla="*/ 636 h 2108"/>
                <a:gd name="T76" fmla="*/ 493 w 1342"/>
                <a:gd name="T77" fmla="*/ 682 h 2108"/>
                <a:gd name="T78" fmla="*/ 554 w 1342"/>
                <a:gd name="T79" fmla="*/ 733 h 2108"/>
                <a:gd name="T80" fmla="*/ 610 w 1342"/>
                <a:gd name="T81" fmla="*/ 788 h 2108"/>
                <a:gd name="T82" fmla="*/ 660 w 1342"/>
                <a:gd name="T83" fmla="*/ 847 h 2108"/>
                <a:gd name="T84" fmla="*/ 704 w 1342"/>
                <a:gd name="T85" fmla="*/ 908 h 2108"/>
                <a:gd name="T86" fmla="*/ 742 w 1342"/>
                <a:gd name="T87" fmla="*/ 974 h 2108"/>
                <a:gd name="T88" fmla="*/ 775 w 1342"/>
                <a:gd name="T89" fmla="*/ 1042 h 2108"/>
                <a:gd name="T90" fmla="*/ 801 w 1342"/>
                <a:gd name="T91" fmla="*/ 1113 h 2108"/>
                <a:gd name="T92" fmla="*/ 822 w 1342"/>
                <a:gd name="T93" fmla="*/ 1187 h 2108"/>
                <a:gd name="T94" fmla="*/ 836 w 1342"/>
                <a:gd name="T95" fmla="*/ 1265 h 2108"/>
                <a:gd name="T96" fmla="*/ 847 w 1342"/>
                <a:gd name="T97" fmla="*/ 1354 h 2108"/>
                <a:gd name="T98" fmla="*/ 847 w 1342"/>
                <a:gd name="T99" fmla="*/ 1443 h 2108"/>
                <a:gd name="T100" fmla="*/ 840 w 1342"/>
                <a:gd name="T101" fmla="*/ 1528 h 2108"/>
                <a:gd name="T102" fmla="*/ 825 w 1342"/>
                <a:gd name="T103" fmla="*/ 1613 h 2108"/>
                <a:gd name="T104" fmla="*/ 800 w 1342"/>
                <a:gd name="T105" fmla="*/ 1695 h 2108"/>
                <a:gd name="T106" fmla="*/ 767 w 1342"/>
                <a:gd name="T107" fmla="*/ 1778 h 2108"/>
                <a:gd name="T108" fmla="*/ 725 w 1342"/>
                <a:gd name="T109" fmla="*/ 1858 h 2108"/>
                <a:gd name="T110" fmla="*/ 719 w 1342"/>
                <a:gd name="T111" fmla="*/ 1852 h 2108"/>
                <a:gd name="T112" fmla="*/ 893 w 1342"/>
                <a:gd name="T113" fmla="*/ 2060 h 2108"/>
                <a:gd name="T114" fmla="*/ 1160 w 1342"/>
                <a:gd name="T115" fmla="*/ 2108 h 2108"/>
                <a:gd name="T116" fmla="*/ 1153 w 1342"/>
                <a:gd name="T117" fmla="*/ 2104 h 2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42" h="2108">
                  <a:moveTo>
                    <a:pt x="1153" y="2104"/>
                  </a:moveTo>
                  <a:lnTo>
                    <a:pt x="1204" y="2007"/>
                  </a:lnTo>
                  <a:lnTo>
                    <a:pt x="1247" y="1909"/>
                  </a:lnTo>
                  <a:lnTo>
                    <a:pt x="1283" y="1809"/>
                  </a:lnTo>
                  <a:lnTo>
                    <a:pt x="1310" y="1708"/>
                  </a:lnTo>
                  <a:lnTo>
                    <a:pt x="1329" y="1605"/>
                  </a:lnTo>
                  <a:lnTo>
                    <a:pt x="1339" y="1500"/>
                  </a:lnTo>
                  <a:lnTo>
                    <a:pt x="1342" y="1395"/>
                  </a:lnTo>
                  <a:lnTo>
                    <a:pt x="1336" y="1288"/>
                  </a:lnTo>
                  <a:lnTo>
                    <a:pt x="1323" y="1179"/>
                  </a:lnTo>
                  <a:lnTo>
                    <a:pt x="1305" y="1083"/>
                  </a:lnTo>
                  <a:lnTo>
                    <a:pt x="1280" y="988"/>
                  </a:lnTo>
                  <a:lnTo>
                    <a:pt x="1249" y="898"/>
                  </a:lnTo>
                  <a:lnTo>
                    <a:pt x="1213" y="810"/>
                  </a:lnTo>
                  <a:lnTo>
                    <a:pt x="1170" y="727"/>
                  </a:lnTo>
                  <a:lnTo>
                    <a:pt x="1123" y="645"/>
                  </a:lnTo>
                  <a:lnTo>
                    <a:pt x="1068" y="568"/>
                  </a:lnTo>
                  <a:lnTo>
                    <a:pt x="1009" y="493"/>
                  </a:lnTo>
                  <a:lnTo>
                    <a:pt x="942" y="421"/>
                  </a:lnTo>
                  <a:lnTo>
                    <a:pt x="872" y="353"/>
                  </a:lnTo>
                  <a:lnTo>
                    <a:pt x="796" y="291"/>
                  </a:lnTo>
                  <a:lnTo>
                    <a:pt x="717" y="233"/>
                  </a:lnTo>
                  <a:lnTo>
                    <a:pt x="636" y="183"/>
                  </a:lnTo>
                  <a:lnTo>
                    <a:pt x="554" y="137"/>
                  </a:lnTo>
                  <a:lnTo>
                    <a:pt x="467" y="99"/>
                  </a:lnTo>
                  <a:lnTo>
                    <a:pt x="379" y="67"/>
                  </a:lnTo>
                  <a:lnTo>
                    <a:pt x="288" y="41"/>
                  </a:lnTo>
                  <a:lnTo>
                    <a:pt x="195" y="21"/>
                  </a:lnTo>
                  <a:lnTo>
                    <a:pt x="98" y="7"/>
                  </a:lnTo>
                  <a:lnTo>
                    <a:pt x="0" y="0"/>
                  </a:lnTo>
                  <a:lnTo>
                    <a:pt x="90" y="247"/>
                  </a:lnTo>
                  <a:lnTo>
                    <a:pt x="0" y="493"/>
                  </a:lnTo>
                  <a:lnTo>
                    <a:pt x="78" y="503"/>
                  </a:lnTo>
                  <a:lnTo>
                    <a:pt x="154" y="517"/>
                  </a:lnTo>
                  <a:lnTo>
                    <a:pt x="228" y="538"/>
                  </a:lnTo>
                  <a:lnTo>
                    <a:pt x="298" y="564"/>
                  </a:lnTo>
                  <a:lnTo>
                    <a:pt x="366" y="597"/>
                  </a:lnTo>
                  <a:lnTo>
                    <a:pt x="431" y="636"/>
                  </a:lnTo>
                  <a:lnTo>
                    <a:pt x="493" y="682"/>
                  </a:lnTo>
                  <a:lnTo>
                    <a:pt x="554" y="733"/>
                  </a:lnTo>
                  <a:lnTo>
                    <a:pt x="610" y="788"/>
                  </a:lnTo>
                  <a:lnTo>
                    <a:pt x="660" y="847"/>
                  </a:lnTo>
                  <a:lnTo>
                    <a:pt x="704" y="908"/>
                  </a:lnTo>
                  <a:lnTo>
                    <a:pt x="742" y="974"/>
                  </a:lnTo>
                  <a:lnTo>
                    <a:pt x="775" y="1042"/>
                  </a:lnTo>
                  <a:lnTo>
                    <a:pt x="801" y="1113"/>
                  </a:lnTo>
                  <a:lnTo>
                    <a:pt x="822" y="1187"/>
                  </a:lnTo>
                  <a:lnTo>
                    <a:pt x="836" y="1265"/>
                  </a:lnTo>
                  <a:lnTo>
                    <a:pt x="847" y="1354"/>
                  </a:lnTo>
                  <a:lnTo>
                    <a:pt x="847" y="1443"/>
                  </a:lnTo>
                  <a:lnTo>
                    <a:pt x="840" y="1528"/>
                  </a:lnTo>
                  <a:lnTo>
                    <a:pt x="825" y="1613"/>
                  </a:lnTo>
                  <a:lnTo>
                    <a:pt x="800" y="1695"/>
                  </a:lnTo>
                  <a:lnTo>
                    <a:pt x="767" y="1778"/>
                  </a:lnTo>
                  <a:lnTo>
                    <a:pt x="725" y="1858"/>
                  </a:lnTo>
                  <a:lnTo>
                    <a:pt x="719" y="1852"/>
                  </a:lnTo>
                  <a:lnTo>
                    <a:pt x="893" y="2060"/>
                  </a:lnTo>
                  <a:lnTo>
                    <a:pt x="1160" y="2108"/>
                  </a:lnTo>
                  <a:lnTo>
                    <a:pt x="1153" y="2104"/>
                  </a:lnTo>
                  <a:close/>
                </a:path>
              </a:pathLst>
            </a:custGeom>
            <a:solidFill>
              <a:srgbClr val="002B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58293" tIns="29147" rIns="58293" bIns="29147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9CED0E2-D4D2-44A5-A8D7-30380E9BCCDA}"/>
                </a:ext>
              </a:extLst>
            </p:cNvPr>
            <p:cNvSpPr/>
            <p:nvPr/>
          </p:nvSpPr>
          <p:spPr>
            <a:xfrm rot="3900427">
              <a:off x="4616951" y="2402639"/>
              <a:ext cx="2329079" cy="897282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1198953"/>
                </a:avLst>
              </a:prstTxWarp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ln w="0"/>
                  <a:solidFill>
                    <a:srgbClr val="FFFFFF"/>
                  </a:solidFill>
                  <a:latin typeface="Calibri" panose="020F0502020204030204"/>
                  <a:cs typeface="Calibri" panose="020F0502020204030204" pitchFamily="34" charset="0"/>
                </a:rPr>
                <a:t>Post-graduate Education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C1B6D11-22A3-46B2-A30B-BC2FE068724C}"/>
                </a:ext>
              </a:extLst>
            </p:cNvPr>
            <p:cNvSpPr/>
            <p:nvPr/>
          </p:nvSpPr>
          <p:spPr>
            <a:xfrm rot="18265008">
              <a:off x="2317783" y="2219609"/>
              <a:ext cx="2329079" cy="897282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1198953"/>
                </a:avLst>
              </a:prstTxWarp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ln w="0"/>
                  <a:solidFill>
                    <a:srgbClr val="FFFFFF"/>
                  </a:solidFill>
                  <a:latin typeface="Calibri" panose="020F0502020204030204"/>
                  <a:cs typeface="Calibri" panose="020F0502020204030204" pitchFamily="34" charset="0"/>
                </a:rPr>
                <a:t>Research</a:t>
              </a:r>
            </a:p>
          </p:txBody>
        </p:sp>
      </p:grpSp>
      <p:sp>
        <p:nvSpPr>
          <p:cNvPr id="37" name="CasellaDiTesto 6"/>
          <p:cNvSpPr txBox="1"/>
          <p:nvPr/>
        </p:nvSpPr>
        <p:spPr>
          <a:xfrm>
            <a:off x="6203747" y="817011"/>
            <a:ext cx="25379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The </a:t>
            </a:r>
            <a:r>
              <a:rPr lang="it-IT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Hadron</a:t>
            </a:r>
            <a:r>
              <a:rPr lang="it-IT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Academy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(</a:t>
            </a:r>
            <a:r>
              <a:rPr lang="it-IT" sz="1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PhD</a:t>
            </a:r>
            <a:r>
              <a:rPr lang="it-IT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Courses IUSS-CNAO)</a:t>
            </a:r>
          </a:p>
        </p:txBody>
      </p:sp>
    </p:spTree>
    <p:extLst>
      <p:ext uri="{BB962C8B-B14F-4D97-AF65-F5344CB8AC3E}">
        <p14:creationId xmlns:p14="http://schemas.microsoft.com/office/powerpoint/2010/main" val="40963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3251200"/>
            <a:ext cx="41624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424"/>
            <a:ext cx="10972800" cy="900000"/>
          </a:xfrm>
        </p:spPr>
        <p:txBody>
          <a:bodyPr/>
          <a:lstStyle/>
          <a:p>
            <a:r>
              <a:rPr lang="en-GB" dirty="0" smtClean="0"/>
              <a:t>Single room facility with gantry for protons</a:t>
            </a:r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538"/>
            <a:ext cx="53387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2" y="3394075"/>
            <a:ext cx="5443537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5"/>
          <p:cNvSpPr txBox="1"/>
          <p:nvPr/>
        </p:nvSpPr>
        <p:spPr>
          <a:xfrm>
            <a:off x="1058863" y="782638"/>
            <a:ext cx="2246312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Synchrotron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room</a:t>
            </a:r>
          </a:p>
        </p:txBody>
      </p:sp>
      <p:sp>
        <p:nvSpPr>
          <p:cNvPr id="6" name="CasellaDiTesto 6"/>
          <p:cNvSpPr txBox="1"/>
          <p:nvPr/>
        </p:nvSpPr>
        <p:spPr>
          <a:xfrm>
            <a:off x="6313487" y="3439832"/>
            <a:ext cx="2246312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Treatment room</a:t>
            </a:r>
          </a:p>
        </p:txBody>
      </p:sp>
      <p:sp>
        <p:nvSpPr>
          <p:cNvPr id="7" name="CasellaDiTesto 3"/>
          <p:cNvSpPr txBox="1">
            <a:spLocks noChangeArrowheads="1"/>
          </p:cNvSpPr>
          <p:nvPr/>
        </p:nvSpPr>
        <p:spPr bwMode="auto">
          <a:xfrm>
            <a:off x="5694363" y="1323975"/>
            <a:ext cx="4416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  <a:t>Contract signed with Hitachi: </a:t>
            </a:r>
            <a:b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  <a:t>December 5</a:t>
            </a:r>
            <a:r>
              <a:rPr lang="en-GB" altLang="it-IT" b="0" baseline="30000" dirty="0">
                <a:solidFill>
                  <a:srgbClr val="000000"/>
                </a:solidFill>
                <a:cs typeface="Arial" pitchFamily="34" charset="0"/>
              </a:rPr>
              <a:t>th</a:t>
            </a:r>
            <a: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GB" altLang="it-IT" b="0" dirty="0" smtClean="0">
                <a:solidFill>
                  <a:srgbClr val="000000"/>
                </a:solidFill>
                <a:cs typeface="Arial" pitchFamily="34" charset="0"/>
              </a:rPr>
              <a:t>2019</a:t>
            </a:r>
            <a:endParaRPr lang="en-GB" altLang="it-IT" b="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8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7"/>
          <a:stretch>
            <a:fillRect/>
          </a:stretch>
        </p:blipFill>
        <p:spPr bwMode="auto">
          <a:xfrm>
            <a:off x="-11113" y="3984625"/>
            <a:ext cx="31273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9"/>
          <p:cNvSpPr txBox="1"/>
          <p:nvPr/>
        </p:nvSpPr>
        <p:spPr>
          <a:xfrm>
            <a:off x="0" y="6135688"/>
            <a:ext cx="2795587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360°isocentric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gantry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/>
            </a:r>
            <a:b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(Field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size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: 30x40 cm</a:t>
            </a:r>
            <a:r>
              <a:rPr lang="it-IT" b="1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95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based BNCT</a:t>
            </a:r>
            <a:endParaRPr lang="it-IT" dirty="0"/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20" y="7096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07" y="5746750"/>
            <a:ext cx="307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20" y="4695825"/>
            <a:ext cx="40163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3"/>
          <p:cNvSpPr txBox="1">
            <a:spLocks noChangeArrowheads="1"/>
          </p:cNvSpPr>
          <p:nvPr/>
        </p:nvSpPr>
        <p:spPr bwMode="auto">
          <a:xfrm>
            <a:off x="797859" y="4557881"/>
            <a:ext cx="3586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it-IT" altLang="it-IT" dirty="0"/>
              <a:t>Proton </a:t>
            </a:r>
            <a:r>
              <a:rPr lang="it-IT" altLang="it-IT" dirty="0" err="1"/>
              <a:t>energy</a:t>
            </a:r>
            <a:r>
              <a:rPr lang="it-IT" altLang="it-IT" dirty="0"/>
              <a:t> 2.5 </a:t>
            </a:r>
            <a:r>
              <a:rPr lang="it-IT" altLang="it-IT" dirty="0" err="1"/>
              <a:t>MeV</a:t>
            </a:r>
            <a:endParaRPr lang="it-IT" altLang="it-IT" dirty="0"/>
          </a:p>
          <a:p>
            <a:r>
              <a:rPr lang="it-IT" altLang="it-IT" dirty="0" err="1"/>
              <a:t>Intensity</a:t>
            </a:r>
            <a:r>
              <a:rPr lang="it-IT" altLang="it-IT" dirty="0"/>
              <a:t> 10-15 </a:t>
            </a:r>
            <a:r>
              <a:rPr lang="it-IT" altLang="it-IT" dirty="0" err="1"/>
              <a:t>mA</a:t>
            </a:r>
            <a:endParaRPr lang="it-IT" altLang="it-IT" dirty="0"/>
          </a:p>
          <a:p>
            <a:r>
              <a:rPr lang="it-IT" altLang="it-IT" dirty="0"/>
              <a:t>p-Li </a:t>
            </a:r>
            <a:r>
              <a:rPr lang="it-IT" altLang="it-IT" dirty="0" err="1"/>
              <a:t>reaction</a:t>
            </a:r>
            <a:endParaRPr lang="it-IT" altLang="it-IT" dirty="0"/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6160807" y="854075"/>
            <a:ext cx="44164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  <a:t>Collaboration agreement signed September 2020 </a:t>
            </a:r>
            <a:b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</a:br>
            <a:endParaRPr lang="en-GB" altLang="it-IT" b="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BNCT</a:t>
            </a:r>
            <a:endParaRPr lang="it-IT" dirty="0"/>
          </a:p>
        </p:txBody>
      </p:sp>
      <p:grpSp>
        <p:nvGrpSpPr>
          <p:cNvPr id="3" name="Gruppo 1"/>
          <p:cNvGrpSpPr>
            <a:grpSpLocks/>
          </p:cNvGrpSpPr>
          <p:nvPr/>
        </p:nvGrpSpPr>
        <p:grpSpPr bwMode="auto">
          <a:xfrm>
            <a:off x="3794077" y="757398"/>
            <a:ext cx="7086600" cy="5351463"/>
            <a:chOff x="47625" y="1247775"/>
            <a:chExt cx="5332413" cy="535146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2693988"/>
              <a:ext cx="5332413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Saetta 4"/>
            <p:cNvSpPr>
              <a:spLocks noChangeArrowheads="1"/>
            </p:cNvSpPr>
            <p:nvPr/>
          </p:nvSpPr>
          <p:spPr bwMode="auto">
            <a:xfrm rot="6580172">
              <a:off x="246857" y="2315369"/>
              <a:ext cx="1570037" cy="75882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rgbClr val="00B05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CasellaDiTesto 234"/>
            <p:cNvSpPr txBox="1">
              <a:spLocks noChangeArrowheads="1"/>
            </p:cNvSpPr>
            <p:nvPr/>
          </p:nvSpPr>
          <p:spPr bwMode="auto">
            <a:xfrm>
              <a:off x="760413" y="1247775"/>
              <a:ext cx="2663825" cy="107632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Boronated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drug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that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selectively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reaches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 the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tumour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cells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and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avoids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the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healthy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tissues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7" name="CasellaDiTesto 234"/>
          <p:cNvSpPr txBox="1">
            <a:spLocks noChangeArrowheads="1"/>
          </p:cNvSpPr>
          <p:nvPr/>
        </p:nvSpPr>
        <p:spPr bwMode="auto">
          <a:xfrm>
            <a:off x="8448627" y="757398"/>
            <a:ext cx="3538537" cy="58578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b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Accelerator driven neutron production</a:t>
            </a:r>
          </a:p>
        </p:txBody>
      </p:sp>
      <p:sp>
        <p:nvSpPr>
          <p:cNvPr id="8" name="Saetta 4"/>
          <p:cNvSpPr>
            <a:spLocks noChangeArrowheads="1"/>
          </p:cNvSpPr>
          <p:nvPr/>
        </p:nvSpPr>
        <p:spPr bwMode="auto">
          <a:xfrm rot="6580172">
            <a:off x="9382535" y="2357484"/>
            <a:ext cx="2732088" cy="676275"/>
          </a:xfrm>
          <a:prstGeom prst="lightningBolt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b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7598" y="1833723"/>
            <a:ext cx="2609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First Approved </a:t>
            </a:r>
            <a:r>
              <a:rPr lang="en-GB" dirty="0"/>
              <a:t>BNCT </a:t>
            </a:r>
            <a:r>
              <a:rPr lang="en-GB" dirty="0" smtClean="0"/>
              <a:t>Drug (in Japan), May 2020</a:t>
            </a:r>
            <a:endParaRPr lang="it-IT" dirty="0"/>
          </a:p>
        </p:txBody>
      </p:sp>
      <p:pic>
        <p:nvPicPr>
          <p:cNvPr id="12" name="図 2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486296"/>
            <a:ext cx="3215891" cy="32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56062" cy="4475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70" y="2172285"/>
            <a:ext cx="10158730" cy="4685714"/>
          </a:xfrm>
          <a:prstGeom prst="rect">
            <a:avLst/>
          </a:prstGeom>
        </p:spPr>
      </p:pic>
      <p:sp>
        <p:nvSpPr>
          <p:cNvPr id="7" name="CasellaDiTesto 2"/>
          <p:cNvSpPr txBox="1"/>
          <p:nvPr/>
        </p:nvSpPr>
        <p:spPr>
          <a:xfrm>
            <a:off x="0" y="4549676"/>
            <a:ext cx="6953693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Building </a:t>
            </a:r>
            <a:r>
              <a:rPr lang="it-IT" sz="2400" b="1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completed</a:t>
            </a: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summer</a:t>
            </a: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2024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Hitachi </a:t>
            </a:r>
            <a:r>
              <a:rPr lang="it-IT" sz="2400" b="1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installation</a:t>
            </a: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starts</a:t>
            </a: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spring</a:t>
            </a: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2024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TLS </a:t>
            </a:r>
            <a:r>
              <a:rPr lang="it-IT" sz="2400" b="1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installation</a:t>
            </a: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starts</a:t>
            </a: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summer</a:t>
            </a: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2024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New </a:t>
            </a:r>
            <a:r>
              <a:rPr lang="it-IT" sz="2400" b="1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technologies</a:t>
            </a:r>
            <a:r>
              <a:rPr lang="it-IT" sz="24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ready by middle 2025</a:t>
            </a:r>
            <a:endParaRPr lang="it-IT" sz="24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Leo </a:t>
            </a:r>
            <a:r>
              <a:rPr lang="it-IT" dirty="0" err="1" smtClean="0"/>
              <a:t>Cancer</a:t>
            </a:r>
            <a:r>
              <a:rPr lang="it-IT" dirty="0" smtClean="0"/>
              <a:t> Care </a:t>
            </a:r>
            <a:r>
              <a:rPr lang="it-IT" dirty="0" err="1" smtClean="0"/>
              <a:t>chair</a:t>
            </a:r>
            <a:r>
              <a:rPr lang="it-IT" dirty="0" smtClean="0"/>
              <a:t> + </a:t>
            </a:r>
            <a:r>
              <a:rPr lang="it-IT" dirty="0" err="1" smtClean="0"/>
              <a:t>vertical</a:t>
            </a:r>
            <a:r>
              <a:rPr lang="it-IT" dirty="0" smtClean="0"/>
              <a:t> CT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Gantry</a:t>
            </a:r>
            <a:r>
              <a:rPr lang="it-IT" dirty="0" smtClean="0"/>
              <a:t> surrogate</a:t>
            </a:r>
          </a:p>
          <a:p>
            <a:endParaRPr lang="it-IT" dirty="0"/>
          </a:p>
          <a:p>
            <a:r>
              <a:rPr lang="it-IT" dirty="0" smtClean="0"/>
              <a:t>To be </a:t>
            </a:r>
            <a:r>
              <a:rPr lang="it-IT" dirty="0" err="1" smtClean="0"/>
              <a:t>installed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in room #3</a:t>
            </a:r>
            <a:endParaRPr lang="it-IT" dirty="0"/>
          </a:p>
        </p:txBody>
      </p:sp>
      <p:pic>
        <p:nvPicPr>
          <p:cNvPr id="3074" name="Picture 2" descr="https://images.squarespace-cdn.com/content/v1/5d70575a93a2350001d22770/643fb043-3840-4590-93aa-1677840ae58b/Marie+with+Patient+2.jpg?format=1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39" y="1184224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021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CNAO Expansion </a:t>
            </a:r>
            <a:r>
              <a:rPr lang="en-GB" dirty="0" smtClean="0">
                <a:solidFill>
                  <a:srgbClr val="0070C0"/>
                </a:solidFill>
              </a:rPr>
              <a:t>phase 1</a:t>
            </a:r>
            <a:r>
              <a:rPr lang="en-GB" dirty="0" smtClean="0">
                <a:solidFill>
                  <a:srgbClr val="FF0000"/>
                </a:solidFill>
              </a:rPr>
              <a:t>-2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93" y="1014187"/>
            <a:ext cx="75819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714698" y="1908925"/>
            <a:ext cx="1207031" cy="1308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355965" y="3229010"/>
            <a:ext cx="1751116" cy="15994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8553" y="4028722"/>
            <a:ext cx="1938351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Carbon </a:t>
            </a:r>
            <a:r>
              <a:rPr lang="it-IT" b="1" dirty="0" err="1" smtClean="0">
                <a:solidFill>
                  <a:srgbClr val="FF0000"/>
                </a:solidFill>
              </a:rPr>
              <a:t>gantry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3584" y="1977801"/>
            <a:ext cx="1055545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New XPR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727200"/>
            <a:ext cx="2150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BNCT:</a:t>
            </a:r>
          </a:p>
          <a:p>
            <a:r>
              <a:rPr lang="it-IT" dirty="0" smtClean="0"/>
              <a:t>1 treatment room</a:t>
            </a:r>
          </a:p>
          <a:p>
            <a:r>
              <a:rPr lang="it-IT" dirty="0" smtClean="0"/>
              <a:t>1 </a:t>
            </a:r>
            <a:r>
              <a:rPr lang="it-IT" dirty="0" err="1" smtClean="0"/>
              <a:t>experimental</a:t>
            </a:r>
            <a:r>
              <a:rPr lang="it-IT" dirty="0" smtClean="0"/>
              <a:t> room</a:t>
            </a:r>
          </a:p>
          <a:p>
            <a:endParaRPr lang="it-IT" dirty="0"/>
          </a:p>
          <a:p>
            <a:endParaRPr lang="it-IT" dirty="0" smtClean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329189" y="744262"/>
            <a:ext cx="3811503" cy="3205741"/>
            <a:chOff x="973120" y="7170758"/>
            <a:chExt cx="4764379" cy="4007179"/>
          </a:xfrm>
        </p:grpSpPr>
        <p:pic>
          <p:nvPicPr>
            <p:cNvPr id="19" name="Immagin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12"/>
            <a:stretch>
              <a:fillRect/>
            </a:stretch>
          </p:blipFill>
          <p:spPr bwMode="auto">
            <a:xfrm>
              <a:off x="973120" y="7460012"/>
              <a:ext cx="4294341" cy="371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Connettore 2 3"/>
            <p:cNvCxnSpPr/>
            <p:nvPr/>
          </p:nvCxnSpPr>
          <p:spPr bwMode="auto">
            <a:xfrm>
              <a:off x="973120" y="7399898"/>
              <a:ext cx="409257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CasellaDiTesto 4"/>
            <p:cNvSpPr txBox="1"/>
            <p:nvPr/>
          </p:nvSpPr>
          <p:spPr>
            <a:xfrm>
              <a:off x="2539043" y="7170758"/>
              <a:ext cx="7371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200" dirty="0" smtClean="0">
                  <a:solidFill>
                    <a:srgbClr val="000000"/>
                  </a:solidFill>
                </a:rPr>
                <a:t>48 m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17" name="Connettore 2 17"/>
            <p:cNvCxnSpPr/>
            <p:nvPr/>
          </p:nvCxnSpPr>
          <p:spPr bwMode="auto">
            <a:xfrm flipV="1">
              <a:off x="5151615" y="7460012"/>
              <a:ext cx="0" cy="30353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CasellaDiTesto 20"/>
            <p:cNvSpPr txBox="1"/>
            <p:nvPr/>
          </p:nvSpPr>
          <p:spPr>
            <a:xfrm>
              <a:off x="5000381" y="9107840"/>
              <a:ext cx="7371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200" dirty="0" smtClean="0">
                  <a:solidFill>
                    <a:srgbClr val="000000"/>
                  </a:solidFill>
                </a:rPr>
                <a:t>37 m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16734" y="1799799"/>
            <a:ext cx="1237455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p </a:t>
            </a:r>
            <a:r>
              <a:rPr lang="it-IT" sz="2400" b="1" dirty="0" err="1" smtClean="0">
                <a:solidFill>
                  <a:srgbClr val="0070C0"/>
                </a:solidFill>
              </a:rPr>
              <a:t>gantry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3991" y="1999854"/>
            <a:ext cx="877035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BNCT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689298" y="1908925"/>
            <a:ext cx="1207031" cy="1308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330565" y="3229010"/>
            <a:ext cx="1751116" cy="15994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3153" y="4028722"/>
            <a:ext cx="1938351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Carbon </a:t>
            </a:r>
            <a:r>
              <a:rPr lang="it-IT" b="1" dirty="0" err="1" smtClean="0">
                <a:solidFill>
                  <a:srgbClr val="FF0000"/>
                </a:solidFill>
              </a:rPr>
              <a:t>gantry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58184" y="1977801"/>
            <a:ext cx="1055545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New XPR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 </a:t>
            </a:r>
            <a:r>
              <a:rPr lang="it-IT" dirty="0" err="1" smtClean="0"/>
              <a:t>Gantry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315080"/>
            <a:ext cx="5902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/>
              <a:t>EuroSIG</a:t>
            </a:r>
            <a:endParaRPr lang="en-GB" sz="2400" b="1" dirty="0" smtClean="0"/>
          </a:p>
          <a:p>
            <a:r>
              <a:rPr lang="en-GB" sz="2400" b="1" dirty="0" smtClean="0"/>
              <a:t>CNAO-CERN-INFN-</a:t>
            </a:r>
            <a:r>
              <a:rPr lang="en-GB" sz="2400" b="1" dirty="0" err="1" smtClean="0"/>
              <a:t>MedAustron</a:t>
            </a:r>
            <a:r>
              <a:rPr lang="en-GB" sz="2400" b="1" dirty="0" smtClean="0"/>
              <a:t> collaboration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HITRI+ and IFAST</a:t>
            </a:r>
            <a:endParaRPr lang="it-IT" sz="2400" b="1" dirty="0"/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"/>
          <a:stretch/>
        </p:blipFill>
        <p:spPr>
          <a:xfrm>
            <a:off x="3549316" y="2438137"/>
            <a:ext cx="8642684" cy="44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527"/>
            <a:ext cx="12192000" cy="58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04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Summarizing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4224"/>
            <a:ext cx="11371118" cy="4941940"/>
          </a:xfrm>
        </p:spPr>
        <p:txBody>
          <a:bodyPr>
            <a:normAutofit/>
          </a:bodyPr>
          <a:lstStyle/>
          <a:p>
            <a:r>
              <a:rPr lang="it-IT" dirty="0" smtClean="0"/>
              <a:t>CNAO </a:t>
            </a:r>
            <a:r>
              <a:rPr lang="it-IT" dirty="0" err="1" smtClean="0"/>
              <a:t>treatments</a:t>
            </a:r>
            <a:r>
              <a:rPr lang="it-IT" dirty="0" smtClean="0"/>
              <a:t> </a:t>
            </a:r>
            <a:r>
              <a:rPr lang="it-IT" dirty="0" err="1" smtClean="0"/>
              <a:t>daily</a:t>
            </a:r>
            <a:r>
              <a:rPr lang="it-IT" dirty="0" smtClean="0"/>
              <a:t> (5000 </a:t>
            </a:r>
            <a:r>
              <a:rPr lang="it-IT" dirty="0" err="1" smtClean="0"/>
              <a:t>patients</a:t>
            </a:r>
            <a:r>
              <a:rPr lang="it-IT" dirty="0" smtClean="0"/>
              <a:t> </a:t>
            </a:r>
            <a:r>
              <a:rPr lang="it-IT" dirty="0" err="1" smtClean="0"/>
              <a:t>treated</a:t>
            </a:r>
            <a:r>
              <a:rPr lang="it-IT" dirty="0" smtClean="0"/>
              <a:t> so far)</a:t>
            </a:r>
          </a:p>
          <a:p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second</a:t>
            </a:r>
            <a:r>
              <a:rPr lang="it-IT" dirty="0" smtClean="0"/>
              <a:t> pillar </a:t>
            </a:r>
            <a:r>
              <a:rPr lang="it-IT" dirty="0" err="1" smtClean="0"/>
              <a:t>at</a:t>
            </a:r>
            <a:r>
              <a:rPr lang="it-IT" dirty="0" smtClean="0"/>
              <a:t> CNAO</a:t>
            </a:r>
          </a:p>
          <a:p>
            <a:r>
              <a:rPr lang="it-IT" dirty="0" err="1" smtClean="0"/>
              <a:t>Education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third</a:t>
            </a:r>
            <a:r>
              <a:rPr lang="it-IT" dirty="0" smtClean="0"/>
              <a:t> pillar </a:t>
            </a:r>
            <a:r>
              <a:rPr lang="it-IT" dirty="0" err="1" smtClean="0"/>
              <a:t>at</a:t>
            </a:r>
            <a:r>
              <a:rPr lang="it-IT" dirty="0" smtClean="0"/>
              <a:t> CNAO. </a:t>
            </a:r>
            <a:r>
              <a:rPr lang="it-IT" dirty="0" err="1"/>
              <a:t>D</a:t>
            </a:r>
            <a:r>
              <a:rPr lang="it-IT" dirty="0" err="1" smtClean="0"/>
              <a:t>octoral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(with IUSS and </a:t>
            </a:r>
            <a:r>
              <a:rPr lang="it-IT" dirty="0" err="1" smtClean="0"/>
              <a:t>UniCA</a:t>
            </a:r>
            <a:r>
              <a:rPr lang="it-IT" dirty="0" smtClean="0"/>
              <a:t>)</a:t>
            </a:r>
          </a:p>
          <a:p>
            <a:r>
              <a:rPr lang="it-IT" dirty="0" smtClean="0"/>
              <a:t>A </a:t>
            </a:r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facility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available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CNAO </a:t>
            </a:r>
            <a:r>
              <a:rPr lang="it-IT" dirty="0" err="1" smtClean="0"/>
              <a:t>that</a:t>
            </a:r>
            <a:r>
              <a:rPr lang="it-IT" dirty="0" smtClean="0"/>
              <a:t> can be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without</a:t>
            </a:r>
            <a:r>
              <a:rPr lang="it-IT" dirty="0" smtClean="0"/>
              <a:t> </a:t>
            </a:r>
            <a:r>
              <a:rPr lang="it-IT" dirty="0" err="1" smtClean="0"/>
              <a:t>interference</a:t>
            </a:r>
            <a:r>
              <a:rPr lang="it-IT" dirty="0" smtClean="0"/>
              <a:t> with </a:t>
            </a:r>
            <a:r>
              <a:rPr lang="it-IT" dirty="0" err="1" smtClean="0"/>
              <a:t>treatments</a:t>
            </a:r>
            <a:endParaRPr lang="it-IT" dirty="0" smtClean="0"/>
          </a:p>
          <a:p>
            <a:r>
              <a:rPr lang="it-IT" dirty="0" smtClean="0"/>
              <a:t>CNAO </a:t>
            </a:r>
            <a:r>
              <a:rPr lang="it-IT" dirty="0" err="1" smtClean="0"/>
              <a:t>offers</a:t>
            </a:r>
            <a:r>
              <a:rPr lang="it-IT" dirty="0" smtClean="0"/>
              <a:t> a large </a:t>
            </a:r>
            <a:r>
              <a:rPr lang="it-IT" dirty="0" err="1" smtClean="0"/>
              <a:t>variety</a:t>
            </a:r>
            <a:r>
              <a:rPr lang="it-IT" dirty="0" smtClean="0"/>
              <a:t> of </a:t>
            </a:r>
            <a:r>
              <a:rPr lang="it-IT" dirty="0" err="1" smtClean="0"/>
              <a:t>beams</a:t>
            </a:r>
            <a:r>
              <a:rPr lang="it-IT" dirty="0" smtClean="0"/>
              <a:t> and </a:t>
            </a:r>
            <a:r>
              <a:rPr lang="it-IT" dirty="0" err="1" smtClean="0"/>
              <a:t>irradiation</a:t>
            </a:r>
            <a:r>
              <a:rPr lang="it-IT" dirty="0" smtClean="0"/>
              <a:t> </a:t>
            </a:r>
            <a:r>
              <a:rPr lang="it-IT" dirty="0" err="1" smtClean="0"/>
              <a:t>possibilities</a:t>
            </a:r>
            <a:endParaRPr lang="it-IT" dirty="0" smtClean="0"/>
          </a:p>
          <a:p>
            <a:r>
              <a:rPr lang="it-IT" dirty="0" smtClean="0"/>
              <a:t>He, Li, O and Fe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added</a:t>
            </a:r>
            <a:r>
              <a:rPr lang="it-IT" dirty="0" smtClean="0"/>
              <a:t> to the </a:t>
            </a:r>
            <a:r>
              <a:rPr lang="it-IT" dirty="0" err="1" smtClean="0"/>
              <a:t>already</a:t>
            </a:r>
            <a:r>
              <a:rPr lang="it-IT" dirty="0" smtClean="0"/>
              <a:t> </a:t>
            </a:r>
            <a:r>
              <a:rPr lang="it-IT" dirty="0" err="1" smtClean="0"/>
              <a:t>available</a:t>
            </a:r>
            <a:r>
              <a:rPr lang="it-IT" dirty="0" smtClean="0"/>
              <a:t> p and C</a:t>
            </a:r>
          </a:p>
          <a:p>
            <a:r>
              <a:rPr lang="it-IT" dirty="0" smtClean="0"/>
              <a:t>DDS </a:t>
            </a:r>
            <a:r>
              <a:rPr lang="it-IT" dirty="0" err="1" smtClean="0"/>
              <a:t>customizations</a:t>
            </a:r>
            <a:r>
              <a:rPr lang="it-IT" dirty="0" smtClean="0"/>
              <a:t> are </a:t>
            </a:r>
            <a:r>
              <a:rPr lang="it-IT" dirty="0" err="1" smtClean="0"/>
              <a:t>possible</a:t>
            </a:r>
            <a:endParaRPr lang="it-IT" dirty="0" smtClean="0"/>
          </a:p>
          <a:p>
            <a:r>
              <a:rPr lang="it-IT" dirty="0" smtClean="0"/>
              <a:t>A BNCT room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soon</a:t>
            </a:r>
            <a:r>
              <a:rPr lang="it-IT" dirty="0" smtClean="0"/>
              <a:t> be </a:t>
            </a:r>
            <a:r>
              <a:rPr lang="it-IT" dirty="0" err="1" smtClean="0"/>
              <a:t>available</a:t>
            </a:r>
            <a:r>
              <a:rPr lang="it-IT" dirty="0" smtClean="0"/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26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must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Research</a:t>
            </a:r>
            <a:r>
              <a:rPr lang="it-IT" dirty="0" smtClean="0"/>
              <a:t> and </a:t>
            </a:r>
            <a:r>
              <a:rPr lang="it-IT" dirty="0" err="1" smtClean="0"/>
              <a:t>development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mandatory</a:t>
            </a:r>
            <a:r>
              <a:rPr lang="it-IT" dirty="0" smtClean="0"/>
              <a:t> to </a:t>
            </a:r>
            <a:r>
              <a:rPr lang="it-IT" dirty="0" err="1" smtClean="0"/>
              <a:t>keep</a:t>
            </a:r>
            <a:r>
              <a:rPr lang="it-IT" dirty="0" smtClean="0"/>
              <a:t> a large </a:t>
            </a:r>
            <a:r>
              <a:rPr lang="it-IT" dirty="0" err="1" smtClean="0"/>
              <a:t>investment</a:t>
            </a:r>
            <a:r>
              <a:rPr lang="it-IT" dirty="0" smtClean="0"/>
              <a:t> up to date</a:t>
            </a:r>
          </a:p>
          <a:p>
            <a:r>
              <a:rPr lang="it-IT" dirty="0" err="1" smtClean="0"/>
              <a:t>Being</a:t>
            </a:r>
            <a:r>
              <a:rPr lang="it-IT" dirty="0" smtClean="0"/>
              <a:t> </a:t>
            </a:r>
            <a:r>
              <a:rPr lang="it-IT" dirty="0" err="1" smtClean="0"/>
              <a:t>able</a:t>
            </a:r>
            <a:r>
              <a:rPr lang="it-IT" dirty="0" smtClean="0"/>
              <a:t> to </a:t>
            </a:r>
            <a:r>
              <a:rPr lang="it-IT" dirty="0" err="1" smtClean="0"/>
              <a:t>make</a:t>
            </a:r>
            <a:r>
              <a:rPr lang="it-IT" dirty="0" smtClean="0"/>
              <a:t> the </a:t>
            </a:r>
            <a:r>
              <a:rPr lang="it-IT" dirty="0" err="1" smtClean="0"/>
              <a:t>system</a:t>
            </a:r>
            <a:r>
              <a:rPr lang="it-IT" dirty="0" smtClean="0"/>
              <a:t> evolve </a:t>
            </a:r>
            <a:r>
              <a:rPr lang="it-IT" dirty="0" err="1" smtClean="0"/>
              <a:t>requires</a:t>
            </a:r>
            <a:r>
              <a:rPr lang="it-IT" dirty="0" smtClean="0"/>
              <a:t> </a:t>
            </a:r>
            <a:r>
              <a:rPr lang="it-IT" dirty="0" err="1" smtClean="0"/>
              <a:t>knowing</a:t>
            </a:r>
            <a:r>
              <a:rPr lang="it-IT" dirty="0" smtClean="0"/>
              <a:t> the </a:t>
            </a:r>
            <a:r>
              <a:rPr lang="it-IT" dirty="0" err="1" smtClean="0"/>
              <a:t>system</a:t>
            </a:r>
            <a:r>
              <a:rPr lang="it-IT" dirty="0" smtClean="0"/>
              <a:t> in </a:t>
            </a:r>
            <a:r>
              <a:rPr lang="it-IT" dirty="0" err="1" smtClean="0"/>
              <a:t>its</a:t>
            </a:r>
            <a:r>
              <a:rPr lang="it-IT" dirty="0" smtClean="0"/>
              <a:t> intimate </a:t>
            </a:r>
            <a:r>
              <a:rPr lang="it-IT" dirty="0" err="1" smtClean="0"/>
              <a:t>details</a:t>
            </a:r>
            <a:endParaRPr lang="it-IT" dirty="0" smtClean="0"/>
          </a:p>
          <a:p>
            <a:r>
              <a:rPr lang="it-IT" dirty="0" err="1" smtClean="0"/>
              <a:t>Being</a:t>
            </a:r>
            <a:r>
              <a:rPr lang="it-IT" dirty="0" smtClean="0"/>
              <a:t> </a:t>
            </a:r>
            <a:r>
              <a:rPr lang="it-IT" dirty="0" err="1" smtClean="0"/>
              <a:t>able</a:t>
            </a:r>
            <a:r>
              <a:rPr lang="it-IT" dirty="0" smtClean="0"/>
              <a:t> to </a:t>
            </a:r>
            <a:r>
              <a:rPr lang="it-IT" dirty="0" err="1" smtClean="0"/>
              <a:t>make</a:t>
            </a:r>
            <a:r>
              <a:rPr lang="it-IT" dirty="0" smtClean="0"/>
              <a:t> the </a:t>
            </a:r>
            <a:r>
              <a:rPr lang="it-IT" dirty="0" err="1" smtClean="0"/>
              <a:t>system</a:t>
            </a:r>
            <a:r>
              <a:rPr lang="it-IT" dirty="0" smtClean="0"/>
              <a:t> evolve </a:t>
            </a:r>
            <a:r>
              <a:rPr lang="it-IT" dirty="0" err="1" smtClean="0"/>
              <a:t>requires</a:t>
            </a:r>
            <a:r>
              <a:rPr lang="it-IT" dirty="0" smtClean="0"/>
              <a:t> </a:t>
            </a:r>
            <a:r>
              <a:rPr lang="it-IT" dirty="0" err="1" smtClean="0"/>
              <a:t>being</a:t>
            </a:r>
            <a:r>
              <a:rPr lang="it-IT" dirty="0" smtClean="0"/>
              <a:t> </a:t>
            </a:r>
            <a:r>
              <a:rPr lang="it-IT" dirty="0" err="1" smtClean="0"/>
              <a:t>allowed</a:t>
            </a:r>
            <a:r>
              <a:rPr lang="it-IT" dirty="0" smtClean="0"/>
              <a:t> to </a:t>
            </a:r>
            <a:r>
              <a:rPr lang="it-IT" dirty="0" err="1" smtClean="0"/>
              <a:t>change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(CE </a:t>
            </a:r>
            <a:r>
              <a:rPr lang="it-IT" dirty="0" err="1" smtClean="0"/>
              <a:t>label</a:t>
            </a:r>
            <a:r>
              <a:rPr lang="it-IT" dirty="0" smtClean="0"/>
              <a:t> and </a:t>
            </a:r>
            <a:r>
              <a:rPr lang="it-IT" dirty="0" err="1" smtClean="0"/>
              <a:t>equivalent</a:t>
            </a:r>
            <a:r>
              <a:rPr lang="it-IT" dirty="0" smtClean="0"/>
              <a:t> </a:t>
            </a:r>
            <a:r>
              <a:rPr lang="it-IT" dirty="0" err="1" smtClean="0"/>
              <a:t>certifications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There</a:t>
            </a:r>
            <a:r>
              <a:rPr lang="it-IT" dirty="0" smtClean="0"/>
              <a:t> are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fields</a:t>
            </a:r>
            <a:r>
              <a:rPr lang="it-IT" dirty="0" smtClean="0"/>
              <a:t> </a:t>
            </a:r>
            <a:r>
              <a:rPr lang="it-IT" dirty="0" err="1" smtClean="0"/>
              <a:t>along</a:t>
            </a:r>
            <a:r>
              <a:rPr lang="it-IT" dirty="0" smtClean="0"/>
              <a:t> the </a:t>
            </a:r>
            <a:r>
              <a:rPr lang="it-IT" dirty="0" err="1" smtClean="0"/>
              <a:t>system</a:t>
            </a:r>
            <a:r>
              <a:rPr lang="it-IT" dirty="0"/>
              <a:t>:</a:t>
            </a:r>
            <a:r>
              <a:rPr lang="it-IT" dirty="0" smtClean="0"/>
              <a:t> from the source to the dose delivery,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research</a:t>
            </a:r>
            <a:r>
              <a:rPr lang="it-IT" dirty="0" smtClean="0"/>
              <a:t>, </a:t>
            </a:r>
            <a:r>
              <a:rPr lang="it-IT" dirty="0" err="1" smtClean="0"/>
              <a:t>development</a:t>
            </a:r>
            <a:r>
              <a:rPr lang="it-IT" dirty="0" smtClean="0"/>
              <a:t> and </a:t>
            </a:r>
            <a:r>
              <a:rPr lang="it-IT" dirty="0" err="1" smtClean="0"/>
              <a:t>innovation</a:t>
            </a:r>
            <a:r>
              <a:rPr lang="it-IT" dirty="0" smtClean="0"/>
              <a:t> can be </a:t>
            </a:r>
            <a:r>
              <a:rPr lang="it-IT" dirty="0" err="1" smtClean="0"/>
              <a:t>beneficial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40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 descr="G:\Macusers\a\amaldi\Centro_Teleterapia02 copy.jpg"/>
          <p:cNvPicPr>
            <a:picLocks noChangeAspect="1" noChangeArrowheads="1"/>
          </p:cNvPicPr>
          <p:nvPr/>
        </p:nvPicPr>
        <p:blipFill>
          <a:blip r:embed="rId2" cstate="print"/>
          <a:srcRect l="6009" r="4286"/>
          <a:stretch>
            <a:fillRect/>
          </a:stretch>
        </p:blipFill>
        <p:spPr bwMode="auto">
          <a:xfrm>
            <a:off x="5467350" y="-27721"/>
            <a:ext cx="4357688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9" descr="IMG_1608.JPG"/>
          <p:cNvPicPr>
            <a:picLocks noChangeAspect="1"/>
          </p:cNvPicPr>
          <p:nvPr/>
        </p:nvPicPr>
        <p:blipFill>
          <a:blip r:embed="rId3" cstate="print"/>
          <a:srcRect l="2084" r="50671"/>
          <a:stretch>
            <a:fillRect/>
          </a:stretch>
        </p:blipFill>
        <p:spPr bwMode="auto">
          <a:xfrm>
            <a:off x="609600" y="-2321"/>
            <a:ext cx="485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20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6"/>
          <p:cNvSpPr txBox="1">
            <a:spLocks/>
          </p:cNvSpPr>
          <p:nvPr/>
        </p:nvSpPr>
        <p:spPr>
          <a:xfrm>
            <a:off x="844681" y="368196"/>
            <a:ext cx="9181164" cy="5795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800" dirty="0" smtClean="0">
              <a:latin typeface="Arial" pitchFamily="34" charset="0"/>
            </a:endParaRPr>
          </a:p>
          <a:p>
            <a:pPr>
              <a:defRPr/>
            </a:pPr>
            <a:endParaRPr lang="en-US" sz="2800" dirty="0">
              <a:latin typeface="Arial" pitchFamily="34" charset="0"/>
            </a:endParaRPr>
          </a:p>
          <a:p>
            <a:pPr>
              <a:defRPr/>
            </a:pPr>
            <a:endParaRPr lang="en-US" sz="2800" dirty="0" smtClean="0">
              <a:latin typeface="Arial" pitchFamily="34" charset="0"/>
            </a:endParaRPr>
          </a:p>
          <a:p>
            <a:pPr>
              <a:defRPr/>
            </a:pPr>
            <a:endParaRPr lang="en-US" sz="2800" dirty="0" smtClean="0">
              <a:latin typeface="Arial" pitchFamily="34" charset="0"/>
            </a:endParaRPr>
          </a:p>
          <a:p>
            <a:pPr>
              <a:defRPr/>
            </a:pPr>
            <a:endParaRPr lang="en-US" sz="2800" dirty="0" smtClean="0">
              <a:latin typeface="Arial" pitchFamily="34" charset="0"/>
            </a:endParaRPr>
          </a:p>
          <a:p>
            <a:pPr>
              <a:defRPr/>
            </a:pPr>
            <a:r>
              <a:rPr lang="en-US" sz="2800" dirty="0" smtClean="0">
                <a:latin typeface="Arial" pitchFamily="34" charset="0"/>
              </a:rPr>
              <a:t>“If </a:t>
            </a:r>
            <a:r>
              <a:rPr lang="en-US" sz="2800" dirty="0">
                <a:latin typeface="Arial" pitchFamily="34" charset="0"/>
              </a:rPr>
              <a:t>you think research is expensive, try disease</a:t>
            </a:r>
            <a:r>
              <a:rPr lang="en-US" sz="2800" dirty="0" smtClean="0">
                <a:latin typeface="Arial" pitchFamily="34" charset="0"/>
              </a:rPr>
              <a:t>!”</a:t>
            </a:r>
            <a:endParaRPr lang="en-US" sz="2800" dirty="0">
              <a:latin typeface="Arial" pitchFamily="34" charset="0"/>
            </a:endParaRPr>
          </a:p>
          <a:p>
            <a:pPr algn="r">
              <a:defRPr/>
            </a:pPr>
            <a:r>
              <a:rPr lang="en-US" sz="2800" dirty="0">
                <a:latin typeface="Arial" pitchFamily="34" charset="0"/>
              </a:rPr>
              <a:t>Mary </a:t>
            </a:r>
            <a:r>
              <a:rPr lang="en-US" sz="2800" dirty="0" err="1">
                <a:latin typeface="Arial" pitchFamily="34" charset="0"/>
              </a:rPr>
              <a:t>Lasker</a:t>
            </a:r>
            <a:endParaRPr lang="it-IT" sz="2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8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Origins</a:t>
            </a:r>
            <a:r>
              <a:rPr lang="it-IT" dirty="0" smtClean="0"/>
              <a:t> - </a:t>
            </a:r>
            <a:r>
              <a:rPr lang="it-IT" dirty="0" err="1" smtClean="0"/>
              <a:t>history</a:t>
            </a:r>
            <a:endParaRPr lang="it-IT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96143" y="1764323"/>
            <a:ext cx="1009201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57263" indent="-957263" algn="l">
              <a:lnSpc>
                <a:spcPct val="150000"/>
              </a:lnSpc>
            </a:pPr>
            <a:r>
              <a:rPr lang="it-IT" sz="2400" dirty="0"/>
              <a:t>1990 – U. </a:t>
            </a:r>
            <a:r>
              <a:rPr lang="it-IT" sz="2400" dirty="0" err="1"/>
              <a:t>Amaldi</a:t>
            </a:r>
            <a:r>
              <a:rPr lang="it-IT" sz="2400" dirty="0"/>
              <a:t> and G. Tosi </a:t>
            </a:r>
            <a:r>
              <a:rPr lang="it-IT" sz="2400" dirty="0" err="1"/>
              <a:t>have</a:t>
            </a:r>
            <a:r>
              <a:rPr lang="it-IT" sz="2400" dirty="0"/>
              <a:t> the idea of </a:t>
            </a:r>
            <a:r>
              <a:rPr lang="it-IT" sz="2400" dirty="0" err="1"/>
              <a:t>promoting</a:t>
            </a:r>
            <a:r>
              <a:rPr lang="it-IT" sz="2400" dirty="0"/>
              <a:t> hadrontherapy in </a:t>
            </a:r>
            <a:r>
              <a:rPr lang="it-IT" sz="2400" dirty="0" smtClean="0"/>
              <a:t>Italy</a:t>
            </a:r>
          </a:p>
          <a:p>
            <a:pPr marL="957263" indent="-957263">
              <a:lnSpc>
                <a:spcPct val="150000"/>
              </a:lnSpc>
            </a:pPr>
            <a:r>
              <a:rPr lang="it-IT" sz="2400" dirty="0" smtClean="0"/>
              <a:t>1991 – U. </a:t>
            </a:r>
            <a:r>
              <a:rPr lang="it-IT" sz="2400" dirty="0" err="1" smtClean="0"/>
              <a:t>Amaldi</a:t>
            </a:r>
            <a:r>
              <a:rPr lang="it-IT" sz="2400" dirty="0" smtClean="0"/>
              <a:t> and G. Tosi, “Per un centro di </a:t>
            </a:r>
            <a:r>
              <a:rPr lang="it-IT" sz="2400" dirty="0" err="1" smtClean="0"/>
              <a:t>teleterapia</a:t>
            </a:r>
            <a:r>
              <a:rPr lang="it-IT" sz="2400" dirty="0" smtClean="0"/>
              <a:t> con </a:t>
            </a:r>
            <a:r>
              <a:rPr lang="it-IT" sz="2400" dirty="0" err="1" smtClean="0"/>
              <a:t>adroni</a:t>
            </a:r>
            <a:r>
              <a:rPr lang="it-IT" sz="2400" dirty="0" smtClean="0"/>
              <a:t>”</a:t>
            </a:r>
          </a:p>
          <a:p>
            <a:pPr marL="957263" indent="-957263">
              <a:lnSpc>
                <a:spcPct val="150000"/>
              </a:lnSpc>
            </a:pPr>
            <a:r>
              <a:rPr lang="it-IT" sz="2400" dirty="0" smtClean="0"/>
              <a:t>1991 – ATER </a:t>
            </a:r>
            <a:r>
              <a:rPr lang="it-IT" sz="2400" dirty="0" err="1" smtClean="0"/>
              <a:t>experiment</a:t>
            </a:r>
            <a:r>
              <a:rPr lang="it-IT" sz="2400" dirty="0" smtClean="0"/>
              <a:t> at INFN</a:t>
            </a:r>
          </a:p>
          <a:p>
            <a:pPr marL="957263" indent="-957263">
              <a:lnSpc>
                <a:spcPct val="150000"/>
              </a:lnSpc>
            </a:pPr>
            <a:r>
              <a:rPr lang="it-IT" sz="2400" dirty="0" smtClean="0"/>
              <a:t>1992 – </a:t>
            </a:r>
            <a:r>
              <a:rPr lang="it-IT" sz="2400" b="1" dirty="0" smtClean="0"/>
              <a:t>TERA</a:t>
            </a:r>
            <a:r>
              <a:rPr lang="it-IT" sz="2400" dirty="0" smtClean="0"/>
              <a:t> Foundation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founded</a:t>
            </a: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39353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PIMMS (Proton </a:t>
            </a:r>
            <a:r>
              <a:rPr lang="it-IT" dirty="0" err="1" smtClean="0"/>
              <a:t>Ion</a:t>
            </a:r>
            <a:r>
              <a:rPr lang="it-IT" dirty="0" smtClean="0"/>
              <a:t> </a:t>
            </a:r>
            <a:r>
              <a:rPr lang="it-IT" dirty="0" err="1" smtClean="0"/>
              <a:t>Medical</a:t>
            </a:r>
            <a:r>
              <a:rPr lang="it-IT" dirty="0" smtClean="0"/>
              <a:t> Machine </a:t>
            </a:r>
            <a:r>
              <a:rPr lang="it-IT" dirty="0" err="1" smtClean="0"/>
              <a:t>Study</a:t>
            </a:r>
            <a:r>
              <a:rPr lang="it-IT" dirty="0" smtClean="0"/>
              <a:t>, 1996-1999)</a:t>
            </a:r>
            <a:endParaRPr lang="it-IT" dirty="0"/>
          </a:p>
        </p:txBody>
      </p:sp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920" r="1894"/>
          <a:stretch>
            <a:fillRect/>
          </a:stretch>
        </p:blipFill>
        <p:spPr bwMode="auto">
          <a:xfrm>
            <a:off x="1478575" y="1295967"/>
            <a:ext cx="9097962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4824046" y="6409957"/>
            <a:ext cx="723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it-IT" sz="140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Objective: define the optimal hadrontherapy centre without constraints</a:t>
            </a:r>
            <a:r>
              <a:rPr lang="en-GB" altLang="it-IT" sz="1400" b="0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Box 1032"/>
          <p:cNvSpPr txBox="1">
            <a:spLocks noChangeArrowheads="1"/>
          </p:cNvSpPr>
          <p:nvPr/>
        </p:nvSpPr>
        <p:spPr bwMode="auto">
          <a:xfrm>
            <a:off x="905608" y="3532188"/>
            <a:ext cx="35671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it-IT" sz="1600" b="0" dirty="0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CERN-GSI-MedAUSTRON-Oncology2000-TERA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it-IT" sz="1600" b="0" dirty="0" smtClean="0">
              <a:solidFill>
                <a:srgbClr val="FF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it-IT" sz="1600" b="0" dirty="0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PL: P. Bryant (</a:t>
            </a:r>
            <a:r>
              <a:rPr lang="en-US" altLang="it-IT" sz="1600" b="0" dirty="0" err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CERN+experts</a:t>
            </a:r>
            <a:r>
              <a:rPr lang="en-US" altLang="it-IT" sz="1600" b="0" dirty="0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it-IT" sz="1600" b="0" dirty="0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PAC: G. </a:t>
            </a:r>
            <a:r>
              <a:rPr lang="en-US" altLang="it-IT" sz="1600" b="0" dirty="0" err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Brianti</a:t>
            </a:r>
            <a:r>
              <a:rPr lang="en-US" altLang="it-IT" sz="1600" b="0" dirty="0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chairman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it-IT" sz="1600" b="0" dirty="0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TERA:  25 </a:t>
            </a: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man</a:t>
            </a: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yrs</a:t>
            </a:r>
            <a:endParaRPr lang="en-US" altLang="it-IT" sz="1600" b="0" dirty="0" smtClean="0">
              <a:solidFill>
                <a:srgbClr val="FF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MedA</a:t>
            </a:r>
            <a:r>
              <a:rPr lang="en-US" altLang="it-IT" sz="1600" b="0" dirty="0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.: 10 </a:t>
            </a: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man</a:t>
            </a: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yrs</a:t>
            </a:r>
            <a:endParaRPr lang="en-US" altLang="it-IT" sz="1600" b="0" dirty="0" smtClean="0">
              <a:solidFill>
                <a:srgbClr val="FF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it-IT" sz="1600" b="0" dirty="0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O2000:   3  </a:t>
            </a: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man</a:t>
            </a: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it-IT" sz="1600" b="0" dirty="0" err="1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yrs</a:t>
            </a:r>
            <a:endParaRPr lang="en-US" altLang="it-IT" sz="1600" b="0" dirty="0" smtClean="0">
              <a:solidFill>
                <a:srgbClr val="FF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it-IT" sz="1600" b="0" dirty="0" smtClean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GSI: experts advices</a:t>
            </a:r>
            <a:endParaRPr lang="en-US" altLang="it-IT" sz="1600" b="0" dirty="0" smtClean="0">
              <a:solidFill>
                <a:srgbClr val="008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2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Origins</a:t>
            </a:r>
            <a:r>
              <a:rPr lang="it-IT" dirty="0" smtClean="0"/>
              <a:t> - </a:t>
            </a:r>
            <a:r>
              <a:rPr lang="it-IT" dirty="0" err="1" smtClean="0"/>
              <a:t>history</a:t>
            </a:r>
            <a:endParaRPr lang="it-IT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96143" y="1764323"/>
            <a:ext cx="1009201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57263" indent="-957263" algn="l">
              <a:lnSpc>
                <a:spcPct val="150000"/>
              </a:lnSpc>
            </a:pPr>
            <a:r>
              <a:rPr lang="it-IT" sz="2400" dirty="0"/>
              <a:t>1990 – U. </a:t>
            </a:r>
            <a:r>
              <a:rPr lang="it-IT" sz="2400" dirty="0" err="1"/>
              <a:t>Amaldi</a:t>
            </a:r>
            <a:r>
              <a:rPr lang="it-IT" sz="2400" dirty="0"/>
              <a:t> and G. Tosi </a:t>
            </a:r>
            <a:r>
              <a:rPr lang="it-IT" sz="2400" dirty="0" err="1"/>
              <a:t>have</a:t>
            </a:r>
            <a:r>
              <a:rPr lang="it-IT" sz="2400" dirty="0"/>
              <a:t> the idea of </a:t>
            </a:r>
            <a:r>
              <a:rPr lang="it-IT" sz="2400" dirty="0" err="1"/>
              <a:t>promoting</a:t>
            </a:r>
            <a:r>
              <a:rPr lang="it-IT" sz="2400" dirty="0"/>
              <a:t> hadrontherapy in </a:t>
            </a:r>
            <a:r>
              <a:rPr lang="it-IT" sz="2400" dirty="0" smtClean="0"/>
              <a:t>Italy</a:t>
            </a:r>
          </a:p>
          <a:p>
            <a:pPr marL="957263" indent="-957263">
              <a:lnSpc>
                <a:spcPct val="150000"/>
              </a:lnSpc>
            </a:pPr>
            <a:r>
              <a:rPr lang="it-IT" sz="2400" dirty="0" smtClean="0"/>
              <a:t>1991 – U. </a:t>
            </a:r>
            <a:r>
              <a:rPr lang="it-IT" sz="2400" dirty="0" err="1" smtClean="0"/>
              <a:t>Amaldi</a:t>
            </a:r>
            <a:r>
              <a:rPr lang="it-IT" sz="2400" dirty="0" smtClean="0"/>
              <a:t> and G. Tosi, “Per un centro di </a:t>
            </a:r>
            <a:r>
              <a:rPr lang="it-IT" sz="2400" dirty="0" err="1" smtClean="0"/>
              <a:t>teleterapia</a:t>
            </a:r>
            <a:r>
              <a:rPr lang="it-IT" sz="2400" dirty="0" smtClean="0"/>
              <a:t> con </a:t>
            </a:r>
            <a:r>
              <a:rPr lang="it-IT" sz="2400" dirty="0" err="1" smtClean="0"/>
              <a:t>adroni</a:t>
            </a:r>
            <a:r>
              <a:rPr lang="it-IT" sz="2400" dirty="0" smtClean="0"/>
              <a:t>”</a:t>
            </a:r>
          </a:p>
          <a:p>
            <a:pPr marL="957263" indent="-957263">
              <a:lnSpc>
                <a:spcPct val="150000"/>
              </a:lnSpc>
            </a:pPr>
            <a:r>
              <a:rPr lang="it-IT" sz="2400" dirty="0" smtClean="0"/>
              <a:t>1991 – ATER </a:t>
            </a:r>
            <a:r>
              <a:rPr lang="it-IT" sz="2400" dirty="0" err="1" smtClean="0"/>
              <a:t>experiment</a:t>
            </a:r>
            <a:r>
              <a:rPr lang="it-IT" sz="2400" dirty="0" smtClean="0"/>
              <a:t> at INFN</a:t>
            </a:r>
          </a:p>
          <a:p>
            <a:pPr marL="957263" indent="-957263">
              <a:lnSpc>
                <a:spcPct val="150000"/>
              </a:lnSpc>
            </a:pPr>
            <a:r>
              <a:rPr lang="it-IT" sz="2400" dirty="0" smtClean="0"/>
              <a:t>1992 – </a:t>
            </a:r>
            <a:r>
              <a:rPr lang="it-IT" sz="2400" b="1" dirty="0" smtClean="0"/>
              <a:t>TERA</a:t>
            </a:r>
            <a:r>
              <a:rPr lang="it-IT" sz="2400" dirty="0" smtClean="0"/>
              <a:t> </a:t>
            </a:r>
            <a:r>
              <a:rPr lang="it-IT" sz="2400" dirty="0" err="1" smtClean="0"/>
              <a:t>Foundation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founded</a:t>
            </a:r>
            <a:endParaRPr lang="it-IT" sz="2400" dirty="0" smtClean="0"/>
          </a:p>
          <a:p>
            <a:pPr marL="957263" indent="-957263">
              <a:lnSpc>
                <a:spcPct val="150000"/>
              </a:lnSpc>
            </a:pPr>
            <a:r>
              <a:rPr lang="it-IT" sz="2400" dirty="0" smtClean="0"/>
              <a:t>1996 – PIMMS </a:t>
            </a:r>
            <a:r>
              <a:rPr lang="it-IT" sz="2400" dirty="0" err="1" smtClean="0"/>
              <a:t>starts</a:t>
            </a:r>
            <a:r>
              <a:rPr lang="it-IT" sz="2400" dirty="0" smtClean="0"/>
              <a:t> (TERA+CERN+MedAustron+Onkologie2000+GSI)</a:t>
            </a:r>
          </a:p>
          <a:p>
            <a:pPr marL="957263" indent="-957263">
              <a:lnSpc>
                <a:spcPct val="150000"/>
              </a:lnSpc>
            </a:pPr>
            <a:r>
              <a:rPr lang="it-IT" sz="2400" dirty="0" smtClean="0"/>
              <a:t>2000 – 2001 the </a:t>
            </a:r>
            <a:r>
              <a:rPr lang="it-IT" sz="2400" b="1" dirty="0" smtClean="0"/>
              <a:t>CNAO</a:t>
            </a:r>
            <a:r>
              <a:rPr lang="it-IT" sz="2400" dirty="0" smtClean="0"/>
              <a:t> </a:t>
            </a:r>
            <a:r>
              <a:rPr lang="it-IT" sz="2400" dirty="0" err="1" smtClean="0"/>
              <a:t>foundation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created</a:t>
            </a:r>
            <a:r>
              <a:rPr lang="it-IT" sz="2400" dirty="0" smtClean="0"/>
              <a:t> </a:t>
            </a:r>
            <a:r>
              <a:rPr lang="it-IT" sz="2400" dirty="0" err="1" smtClean="0"/>
              <a:t>within</a:t>
            </a:r>
            <a:r>
              <a:rPr lang="it-IT" sz="2400" dirty="0" smtClean="0"/>
              <a:t> the Financial </a:t>
            </a:r>
            <a:r>
              <a:rPr lang="it-IT" sz="2400" dirty="0" err="1" smtClean="0"/>
              <a:t>Law</a:t>
            </a:r>
            <a:r>
              <a:rPr lang="it-IT" sz="2400" dirty="0" smtClean="0"/>
              <a:t> </a:t>
            </a:r>
          </a:p>
          <a:p>
            <a:pPr marL="957263" indent="-957263">
              <a:lnSpc>
                <a:spcPct val="150000"/>
              </a:lnSpc>
            </a:pPr>
            <a:r>
              <a:rPr lang="it-IT" sz="2400" dirty="0" smtClean="0"/>
              <a:t>2003 – CNAO </a:t>
            </a:r>
            <a:r>
              <a:rPr lang="it-IT" sz="2400" dirty="0" err="1" smtClean="0"/>
              <a:t>gets</a:t>
            </a:r>
            <a:r>
              <a:rPr lang="it-IT" sz="2400" dirty="0" smtClean="0"/>
              <a:t> the project and </a:t>
            </a:r>
            <a:r>
              <a:rPr lang="it-IT" sz="2400" dirty="0" err="1" smtClean="0"/>
              <a:t>hires</a:t>
            </a:r>
            <a:r>
              <a:rPr lang="it-IT" sz="2400" dirty="0" smtClean="0"/>
              <a:t> the design </a:t>
            </a:r>
            <a:r>
              <a:rPr lang="it-IT" sz="2400" dirty="0" err="1" smtClean="0"/>
              <a:t>group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0737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CNAO </a:t>
            </a:r>
            <a:r>
              <a:rPr lang="it-IT" dirty="0" err="1" smtClean="0"/>
              <a:t>phases</a:t>
            </a:r>
            <a:endParaRPr lang="it-IT" dirty="0"/>
          </a:p>
        </p:txBody>
      </p:sp>
      <p:grpSp>
        <p:nvGrpSpPr>
          <p:cNvPr id="26" name="Group 25"/>
          <p:cNvGrpSpPr/>
          <p:nvPr/>
        </p:nvGrpSpPr>
        <p:grpSpPr>
          <a:xfrm>
            <a:off x="1259445" y="1945174"/>
            <a:ext cx="9069372" cy="571500"/>
            <a:chOff x="1173666" y="2541985"/>
            <a:chExt cx="9069372" cy="571500"/>
          </a:xfrm>
        </p:grpSpPr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1173666" y="2565798"/>
              <a:ext cx="44291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Phase 1: construction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6814046" y="2566125"/>
              <a:ext cx="342899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Years: 2005 - 2009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  <p:sp>
          <p:nvSpPr>
            <p:cNvPr id="5" name="Freccia a destra 11"/>
            <p:cNvSpPr>
              <a:spLocks noChangeArrowheads="1"/>
            </p:cNvSpPr>
            <p:nvPr/>
          </p:nvSpPr>
          <p:spPr bwMode="auto">
            <a:xfrm>
              <a:off x="5622303" y="2541985"/>
              <a:ext cx="1071570" cy="571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 smtClean="0">
                <a:solidFill>
                  <a:srgbClr val="0047D6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59445" y="3747522"/>
            <a:ext cx="9064609" cy="571500"/>
            <a:chOff x="1173666" y="4427697"/>
            <a:chExt cx="9064609" cy="571500"/>
          </a:xfrm>
        </p:grpSpPr>
        <p:sp>
          <p:nvSpPr>
            <p:cNvPr id="8" name="Freccia a destra 14"/>
            <p:cNvSpPr>
              <a:spLocks noChangeArrowheads="1"/>
            </p:cNvSpPr>
            <p:nvPr/>
          </p:nvSpPr>
          <p:spPr bwMode="auto">
            <a:xfrm>
              <a:off x="5622303" y="4427697"/>
              <a:ext cx="1071563" cy="571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 smtClean="0">
                <a:solidFill>
                  <a:srgbClr val="0047D6"/>
                </a:solidFill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1173666" y="4451510"/>
              <a:ext cx="49291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Phase 3: running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6814046" y="4451837"/>
              <a:ext cx="342422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Years : 2014 …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59445" y="2846348"/>
            <a:ext cx="9064618" cy="571500"/>
            <a:chOff x="1173666" y="3481351"/>
            <a:chExt cx="9064618" cy="571500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173666" y="3505164"/>
              <a:ext cx="49291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Phase 2: experimentation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6814046" y="3505164"/>
              <a:ext cx="342423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Years: 2010 - 2013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  <p:sp>
          <p:nvSpPr>
            <p:cNvPr id="11" name="Freccia a destra 17"/>
            <p:cNvSpPr>
              <a:spLocks noChangeArrowheads="1"/>
            </p:cNvSpPr>
            <p:nvPr/>
          </p:nvSpPr>
          <p:spPr bwMode="auto">
            <a:xfrm>
              <a:off x="5622303" y="3481351"/>
              <a:ext cx="1071570" cy="571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 smtClean="0">
                <a:solidFill>
                  <a:srgbClr val="0047D6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59445" y="1044000"/>
            <a:ext cx="9069372" cy="571500"/>
            <a:chOff x="1173666" y="1621672"/>
            <a:chExt cx="9069372" cy="571500"/>
          </a:xfrm>
        </p:grpSpPr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1173666" y="1645485"/>
              <a:ext cx="44291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Phase 0: organisation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6814046" y="1645812"/>
              <a:ext cx="342899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Years: 2002 - 2004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  <p:sp>
          <p:nvSpPr>
            <p:cNvPr id="14" name="Freccia a destra 11"/>
            <p:cNvSpPr>
              <a:spLocks noChangeArrowheads="1"/>
            </p:cNvSpPr>
            <p:nvPr/>
          </p:nvSpPr>
          <p:spPr bwMode="auto">
            <a:xfrm>
              <a:off x="5622303" y="1621672"/>
              <a:ext cx="1071570" cy="571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 smtClean="0">
                <a:solidFill>
                  <a:srgbClr val="0047D6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56260" y="4648696"/>
            <a:ext cx="8167794" cy="571500"/>
            <a:chOff x="2070481" y="5361955"/>
            <a:chExt cx="8167794" cy="571500"/>
          </a:xfrm>
        </p:grpSpPr>
        <p:sp>
          <p:nvSpPr>
            <p:cNvPr id="20" name="Freccia a destra 14"/>
            <p:cNvSpPr>
              <a:spLocks noChangeArrowheads="1"/>
            </p:cNvSpPr>
            <p:nvPr/>
          </p:nvSpPr>
          <p:spPr bwMode="auto">
            <a:xfrm>
              <a:off x="5622303" y="5361955"/>
              <a:ext cx="1071563" cy="571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 smtClean="0">
                <a:solidFill>
                  <a:srgbClr val="0047D6"/>
                </a:solidFill>
              </a:endParaRPr>
            </a:p>
          </p:txBody>
        </p:sp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2070481" y="5385768"/>
              <a:ext cx="372365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err="1" smtClean="0">
                  <a:solidFill>
                    <a:srgbClr val="0047D6"/>
                  </a:solidFill>
                </a:rPr>
                <a:t>Hadrontherapy</a:t>
              </a:r>
              <a:r>
                <a:rPr lang="en-GB" sz="2800" dirty="0" smtClean="0">
                  <a:solidFill>
                    <a:srgbClr val="0047D6"/>
                  </a:solidFill>
                </a:rPr>
                <a:t> in LEA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6814046" y="5386095"/>
              <a:ext cx="342422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Years : 2017 …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59445" y="5549872"/>
            <a:ext cx="9064609" cy="571500"/>
            <a:chOff x="1173666" y="4427697"/>
            <a:chExt cx="9064609" cy="571500"/>
          </a:xfrm>
        </p:grpSpPr>
        <p:sp>
          <p:nvSpPr>
            <p:cNvPr id="29" name="Freccia a destra 14"/>
            <p:cNvSpPr>
              <a:spLocks noChangeArrowheads="1"/>
            </p:cNvSpPr>
            <p:nvPr/>
          </p:nvSpPr>
          <p:spPr bwMode="auto">
            <a:xfrm>
              <a:off x="5622303" y="4427697"/>
              <a:ext cx="1071563" cy="571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 smtClean="0">
                <a:solidFill>
                  <a:srgbClr val="0047D6"/>
                </a:solidFill>
              </a:endParaRPr>
            </a:p>
          </p:txBody>
        </p:sp>
        <p:sp>
          <p:nvSpPr>
            <p:cNvPr id="30" name="Text Box 3"/>
            <p:cNvSpPr txBox="1">
              <a:spLocks noChangeArrowheads="1"/>
            </p:cNvSpPr>
            <p:nvPr/>
          </p:nvSpPr>
          <p:spPr bwMode="auto">
            <a:xfrm>
              <a:off x="1173666" y="4451510"/>
              <a:ext cx="49291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Phase 4: expansion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  <p:sp>
          <p:nvSpPr>
            <p:cNvPr id="31" name="Text Box 3"/>
            <p:cNvSpPr txBox="1">
              <a:spLocks noChangeArrowheads="1"/>
            </p:cNvSpPr>
            <p:nvPr/>
          </p:nvSpPr>
          <p:spPr bwMode="auto">
            <a:xfrm>
              <a:off x="6814046" y="4451837"/>
              <a:ext cx="342422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0047D6"/>
                  </a:solidFill>
                </a:rPr>
                <a:t>Years : 2019 …</a:t>
              </a:r>
              <a:endParaRPr lang="en-GB" sz="2800" u="sng" dirty="0" smtClean="0">
                <a:solidFill>
                  <a:srgbClr val="0047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8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8420</TotalTime>
  <Words>1439</Words>
  <Application>Microsoft Office PowerPoint</Application>
  <PresentationFormat>Widescreen</PresentationFormat>
  <Paragraphs>345</Paragraphs>
  <Slides>50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ＭＳ Ｐゴシック</vt:lpstr>
      <vt:lpstr>ＭＳ Ｐゴシック</vt:lpstr>
      <vt:lpstr>Arial</vt:lpstr>
      <vt:lpstr>Calibri</vt:lpstr>
      <vt:lpstr>Calibri Light</vt:lpstr>
      <vt:lpstr>Cambria Math</vt:lpstr>
      <vt:lpstr>CMR8</vt:lpstr>
      <vt:lpstr>Garamond</vt:lpstr>
      <vt:lpstr>Lucida Sans</vt:lpstr>
      <vt:lpstr>Symbol</vt:lpstr>
      <vt:lpstr>Times New Roman</vt:lpstr>
      <vt:lpstr>Trebuchet MS</vt:lpstr>
      <vt:lpstr>Wingdings</vt:lpstr>
      <vt:lpstr>Tema di Office</vt:lpstr>
      <vt:lpstr>Worksheet</vt:lpstr>
      <vt:lpstr>Equation</vt:lpstr>
      <vt:lpstr>PowerPoint Presentation</vt:lpstr>
      <vt:lpstr>What is CNAO</vt:lpstr>
      <vt:lpstr>CNAO National Center for Oncological Hadrontherapy</vt:lpstr>
      <vt:lpstr>PowerPoint Presentation</vt:lpstr>
      <vt:lpstr>PowerPoint Presentation</vt:lpstr>
      <vt:lpstr>Origins - history</vt:lpstr>
      <vt:lpstr>PIMMS (Proton Ion Medical Machine Study, 1996-1999)</vt:lpstr>
      <vt:lpstr>Origins - history</vt:lpstr>
      <vt:lpstr>The CNAO phases</vt:lpstr>
      <vt:lpstr>About 5000 patients treated</vt:lpstr>
      <vt:lpstr>What we do</vt:lpstr>
      <vt:lpstr>Comparison of the depth dose profiles</vt:lpstr>
      <vt:lpstr>What we do at CNAO</vt:lpstr>
      <vt:lpstr>Microscopical advantage of C ions</vt:lpstr>
      <vt:lpstr>Microscopical advantage of C ions</vt:lpstr>
      <vt:lpstr>Microscopical advantage of C ions</vt:lpstr>
      <vt:lpstr>Carbon ions: high LET where needed</vt:lpstr>
      <vt:lpstr>CNAO accelerator system</vt:lpstr>
      <vt:lpstr>PowerPoint Presentation</vt:lpstr>
      <vt:lpstr>Patient positioning and position verification</vt:lpstr>
      <vt:lpstr>Need for access to suitable beamlines</vt:lpstr>
      <vt:lpstr>PowerPoint Presentation</vt:lpstr>
      <vt:lpstr>Experimental Facility (XPR + Lab)</vt:lpstr>
      <vt:lpstr>Experimental room open to external users</vt:lpstr>
      <vt:lpstr>Available beams</vt:lpstr>
      <vt:lpstr>Research and development activities</vt:lpstr>
      <vt:lpstr>Machine development</vt:lpstr>
      <vt:lpstr>PowerPoint Presentation</vt:lpstr>
      <vt:lpstr>Treatment execution with Multi Energy Extraction</vt:lpstr>
      <vt:lpstr>Implementation of RFKO in addition to betatron</vt:lpstr>
      <vt:lpstr>RFKO </vt:lpstr>
      <vt:lpstr>Electrostatic septum</vt:lpstr>
      <vt:lpstr>Dose delivery development</vt:lpstr>
      <vt:lpstr>DDS developments</vt:lpstr>
      <vt:lpstr>Motion-synchronized plan libraries </vt:lpstr>
      <vt:lpstr>Upgrades and expansion</vt:lpstr>
      <vt:lpstr>New source</vt:lpstr>
      <vt:lpstr>New source</vt:lpstr>
      <vt:lpstr>CNAO Expansion phase 1 (ongoing)</vt:lpstr>
      <vt:lpstr>Single room facility with gantry for protons</vt:lpstr>
      <vt:lpstr>Accelerator based BNCT</vt:lpstr>
      <vt:lpstr>BNCT</vt:lpstr>
      <vt:lpstr>PowerPoint Presentation</vt:lpstr>
      <vt:lpstr>Leo Cancer Care chair + vertical CT</vt:lpstr>
      <vt:lpstr>CNAO Expansion phase 1-2</vt:lpstr>
      <vt:lpstr>SC Gantry</vt:lpstr>
      <vt:lpstr>PowerPoint Presentation</vt:lpstr>
      <vt:lpstr>Summarizing</vt:lpstr>
      <vt:lpstr>Research is a must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Pullia Marco</cp:lastModifiedBy>
  <cp:revision>195</cp:revision>
  <dcterms:created xsi:type="dcterms:W3CDTF">2019-12-09T11:54:53Z</dcterms:created>
  <dcterms:modified xsi:type="dcterms:W3CDTF">2024-04-05T05:39:30Z</dcterms:modified>
</cp:coreProperties>
</file>