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63" r:id="rId2"/>
    <p:sldId id="1117" r:id="rId3"/>
    <p:sldId id="983" r:id="rId4"/>
    <p:sldId id="934" r:id="rId5"/>
    <p:sldId id="1018" r:id="rId6"/>
    <p:sldId id="998" r:id="rId7"/>
    <p:sldId id="1019" r:id="rId8"/>
    <p:sldId id="982" r:id="rId9"/>
    <p:sldId id="261" r:id="rId10"/>
    <p:sldId id="1030" r:id="rId11"/>
    <p:sldId id="981" r:id="rId12"/>
    <p:sldId id="1074" r:id="rId13"/>
    <p:sldId id="1063" r:id="rId14"/>
    <p:sldId id="392" r:id="rId15"/>
    <p:sldId id="1023" r:id="rId16"/>
    <p:sldId id="1097" r:id="rId17"/>
    <p:sldId id="1091" r:id="rId18"/>
    <p:sldId id="1119" r:id="rId19"/>
    <p:sldId id="1092" r:id="rId20"/>
    <p:sldId id="1118" r:id="rId21"/>
    <p:sldId id="278" r:id="rId22"/>
    <p:sldId id="1113" r:id="rId23"/>
    <p:sldId id="1115" r:id="rId24"/>
    <p:sldId id="1124" r:id="rId25"/>
    <p:sldId id="1102" r:id="rId26"/>
    <p:sldId id="267" r:id="rId27"/>
    <p:sldId id="1098" r:id="rId28"/>
    <p:sldId id="270" r:id="rId29"/>
    <p:sldId id="272" r:id="rId30"/>
    <p:sldId id="1099" r:id="rId31"/>
    <p:sldId id="1116" r:id="rId32"/>
    <p:sldId id="1125" r:id="rId33"/>
    <p:sldId id="1070" r:id="rId34"/>
    <p:sldId id="441" r:id="rId35"/>
    <p:sldId id="1078" r:id="rId36"/>
    <p:sldId id="1120" r:id="rId37"/>
    <p:sldId id="1122" r:id="rId38"/>
    <p:sldId id="1080" r:id="rId39"/>
    <p:sldId id="1121" r:id="rId40"/>
    <p:sldId id="256" r:id="rId41"/>
    <p:sldId id="257" r:id="rId42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9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9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9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9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igi Palumbo" initials="MOU" lastIdx="0" clrIdx="0"/>
  <p:cmAuthor id="2" name="Luigi Palumbo" initials="MOU [2]" lastIdx="0" clrIdx="1"/>
  <p:cmAuthor id="3" name="Luigi Palumbo" initials="MOU [3]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778"/>
    <a:srgbClr val="822433"/>
    <a:srgbClr val="000000"/>
    <a:srgbClr val="F9054B"/>
    <a:srgbClr val="790022"/>
    <a:srgbClr val="830022"/>
    <a:srgbClr val="78364B"/>
    <a:srgbClr val="AAC9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88" autoAdjust="0"/>
    <p:restoredTop sz="95781" autoAdjust="0"/>
  </p:normalViewPr>
  <p:slideViewPr>
    <p:cSldViewPr snapToGrid="0">
      <p:cViewPr varScale="1">
        <p:scale>
          <a:sx n="111" d="100"/>
          <a:sy n="111" d="100"/>
        </p:scale>
        <p:origin x="1536" y="-192"/>
      </p:cViewPr>
      <p:guideLst>
        <p:guide orient="horz" pos="2160"/>
        <p:guide pos="2880"/>
      </p:guideLst>
    </p:cSldViewPr>
  </p:slideViewPr>
  <p:outlineViewPr>
    <p:cViewPr>
      <p:scale>
        <a:sx n="66" d="100"/>
        <a:sy n="66" d="100"/>
      </p:scale>
      <p:origin x="0" y="-120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notesViewPr>
    <p:cSldViewPr snapToGrid="0">
      <p:cViewPr>
        <p:scale>
          <a:sx n="230" d="100"/>
          <a:sy n="230" d="100"/>
        </p:scale>
        <p:origin x="624" y="14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55AE0D67-A477-4125-9181-69E760B240F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A37AE65B-B899-413B-8653-7084648EAC4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906F65D7-8178-4BE1-A5A8-00B7C579477D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9CEBD7CC-6798-49C3-9022-7E31B4ECD2CE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6758E3B-85E7-426F-A79F-3BF48BF9DDCF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977028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2576C35C-1FF0-4D35-B3FE-DA5E884B9B5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1ED15A1A-5773-4B71-82BA-B2F174B92D6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F445A122-1321-4206-B2B5-5FFA786B9A46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E6BE7D95-AE81-41E2-9334-C906BEA44D8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noProof="0"/>
              <a:t>Fare clic per modificare gli stili del testo dello schema</a:t>
            </a:r>
          </a:p>
          <a:p>
            <a:pPr lvl="1"/>
            <a:r>
              <a:rPr lang="it-IT" altLang="it-IT" noProof="0"/>
              <a:t>Secondo livello</a:t>
            </a:r>
          </a:p>
          <a:p>
            <a:pPr lvl="2"/>
            <a:r>
              <a:rPr lang="it-IT" altLang="it-IT" noProof="0"/>
              <a:t>Terzo livello</a:t>
            </a:r>
          </a:p>
          <a:p>
            <a:pPr lvl="3"/>
            <a:r>
              <a:rPr lang="it-IT" altLang="it-IT" noProof="0"/>
              <a:t>Quarto livello</a:t>
            </a:r>
          </a:p>
          <a:p>
            <a:pPr lvl="4"/>
            <a:r>
              <a:rPr lang="it-IT" altLang="it-IT" noProof="0"/>
              <a:t>Quinto livello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CECE216C-A955-4510-ACE9-AEE0F2511A4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FBF14FED-2A2A-4329-82F0-4C9FD07EC2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AA372FA-1F2B-4B89-9C02-156191F050A3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898943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D23BF44B-6E5B-4E5A-8EF7-A0FBCCC546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6F8D841-F7BF-488C-9AEE-A2D395ECFCB5}" type="slidenum">
              <a:rPr lang="it-IT" altLang="it-IT" sz="1200" smtClean="0">
                <a:solidFill>
                  <a:schemeClr val="tx1"/>
                </a:solidFill>
              </a:rPr>
              <a:pPr/>
              <a:t>1</a:t>
            </a:fld>
            <a:endParaRPr lang="it-IT" altLang="it-IT" sz="1200">
              <a:solidFill>
                <a:schemeClr val="tx1"/>
              </a:solidFill>
            </a:endParaRP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5E75A0E7-3CF9-4060-A277-84EA99FF67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6D3A1614-931F-4644-AA30-37EBBA7012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1870733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1" name="Google Shape;361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28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4" name="Google Shape;454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30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C3E7E9-873B-4148-9475-77317C81F30E}" type="slidenum">
              <a:rPr lang="it-IT"/>
              <a:pPr/>
              <a:t>34</a:t>
            </a:fld>
            <a:endParaRPr lang="it-IT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noProof="0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0601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AA372FA-1F2B-4B89-9C02-156191F050A3}" type="slidenum">
              <a:rPr lang="it-IT" altLang="it-IT" smtClean="0"/>
              <a:pPr>
                <a:defRPr/>
              </a:pPr>
              <a:t>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50172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AA372FA-1F2B-4B89-9C02-156191F050A3}" type="slidenum">
              <a:rPr lang="it-IT" altLang="it-IT" smtClean="0"/>
              <a:pPr>
                <a:defRPr/>
              </a:pPr>
              <a:t>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96531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AA372FA-1F2B-4B89-9C02-156191F050A3}" type="slidenum">
              <a:rPr lang="it-IT" altLang="it-IT" smtClean="0"/>
              <a:pPr>
                <a:defRPr/>
              </a:pPr>
              <a:t>8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17319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30379-EB2D-3245-821C-EE7EDDA79ADA}" type="slidenum">
              <a:rPr lang="it-IT" smtClean="0"/>
              <a:pPr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6924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C3E7E9-873B-4148-9475-77317C81F30E}" type="slidenum">
              <a:rPr lang="it-IT"/>
              <a:pPr/>
              <a:t>22</a:t>
            </a:fld>
            <a:endParaRPr lang="it-IT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noProof="0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47498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DDEB4B-C4D1-4D82-B97A-B263B4EBE9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440B02A-0C3F-4F2B-B862-F6EA1F2E7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0592419-898E-4B39-9451-B5F0936FC6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43FB0B0-13F1-4C92-AC74-9B1B9B95F8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INFN Acceleratori - LNF, 4-5 aprile 2024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125DBA6-D87E-4D00-A3EB-AF4A066557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Pagina </a:t>
            </a:r>
            <a:fld id="{4B268F3B-758B-4CC4-B463-A1586F38974F}" type="slidenum">
              <a:rPr lang="it-IT" altLang="it-IT" smtClean="0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2149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E12087-8289-4665-B309-F4C6B97AD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9E974EF-8032-40E4-917B-FB454D1178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8AC6F48-B931-40B0-B960-88513E2C74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D41A2C2-53BA-43BF-9573-20D3E213FF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INFN Acceleratori - LNF, 4-5 aprile 2024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81F6E18-DE37-45C7-A681-6E01288266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Pagina </a:t>
            </a:r>
            <a:fld id="{667A1B7F-BACA-4653-AB59-CC84EE6678E8}" type="slidenum">
              <a:rPr lang="it-IT" altLang="it-IT" smtClean="0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35750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382E9DB-0F42-42E1-B248-EEE0913AA0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786563" y="409575"/>
            <a:ext cx="1889125" cy="545782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FD27287-E646-484F-8F61-DFBB4C2937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6013" y="409575"/>
            <a:ext cx="5518150" cy="545782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C847784-EB3A-43CF-A936-3AD92C8809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9C6ADB1-BFBF-443A-A604-48450752E7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INFN Acceleratori - LNF, 4-5 aprile 2024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6D364E2-FACC-499B-9607-0546EA6D31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Pagina </a:t>
            </a:r>
            <a:fld id="{39D450B2-ACB7-44F6-9F65-3A6FCB3FE56A}" type="slidenum">
              <a:rPr lang="it-IT" altLang="it-IT" smtClean="0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04634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B2A706-92C9-44CA-BB59-917244231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409575"/>
            <a:ext cx="7559675" cy="50482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5B58071-F67C-4802-8581-9DD924AB640A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116013" y="1752600"/>
            <a:ext cx="3703637" cy="41148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4E7D4DE-35EB-467E-AFE2-44680AA688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72050" y="1752600"/>
            <a:ext cx="3703638" cy="41148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86CD53-5A86-4643-A358-FE2D4CB83C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6DB8C1-D0DD-4047-B558-D99241CEA3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INFN Acceleratori - LNF, 4-5 aprile 2024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4A7E37-7EE7-44C2-954D-B8A0557EC5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Pagina </a:t>
            </a:r>
            <a:fld id="{E051F917-3162-4A17-8A34-3EB3A9A2BFE8}" type="slidenum">
              <a:rPr lang="it-IT" altLang="it-IT" smtClean="0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647501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1B01BD-139E-474D-A6EC-A520B3FD7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409575"/>
            <a:ext cx="7559675" cy="50482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abella 2">
            <a:extLst>
              <a:ext uri="{FF2B5EF4-FFF2-40B4-BE49-F238E27FC236}">
                <a16:creationId xmlns:a16="http://schemas.microsoft.com/office/drawing/2014/main" id="{E5E87BD2-3D1D-4275-9C72-0F6E8711BA8F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1116013" y="1752600"/>
            <a:ext cx="7559675" cy="41148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846F1E2-E3CB-4F3A-864B-94FBCFFB2A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B3F0AD4-354B-4846-8039-2FDB734D2E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INFN Acceleratori - LNF, 4-5 aprile 2024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B0BB602-5B11-401A-B3F5-C7FD1FE805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Pagina </a:t>
            </a:r>
            <a:fld id="{A901118E-6DE7-4AAA-96B0-B98DC46CA3BB}" type="slidenum">
              <a:rPr lang="it-IT" altLang="it-IT" smtClean="0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68643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126B22-A689-4140-BD1C-68623AE10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409575"/>
            <a:ext cx="7559675" cy="50482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grafico 2">
            <a:extLst>
              <a:ext uri="{FF2B5EF4-FFF2-40B4-BE49-F238E27FC236}">
                <a16:creationId xmlns:a16="http://schemas.microsoft.com/office/drawing/2014/main" id="{43B96DA5-D332-4280-8E4E-64ED72CAF034}"/>
              </a:ext>
            </a:extLst>
          </p:cNvPr>
          <p:cNvSpPr>
            <a:spLocks noGrp="1"/>
          </p:cNvSpPr>
          <p:nvPr>
            <p:ph type="chart" idx="1"/>
          </p:nvPr>
        </p:nvSpPr>
        <p:spPr>
          <a:xfrm>
            <a:off x="1116013" y="1752600"/>
            <a:ext cx="7559675" cy="41148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E3EC031-DC38-4AE4-909D-FC8039F4AD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ED55670-2BB0-43BA-ACCE-4979CCC9AE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INFN Acceleratori - LNF, 4-5 aprile 2024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74C575D-A1B4-48A4-AD37-D882F2A4D1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Pagina </a:t>
            </a:r>
            <a:fld id="{4AD2D47F-33C6-4EA3-B759-AA0CD3C86303}" type="slidenum">
              <a:rPr lang="it-IT" altLang="it-IT" smtClean="0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94057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143000" y="609318"/>
            <a:ext cx="6826566" cy="862584"/>
          </a:xfrm>
        </p:spPr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1" y="1940410"/>
            <a:ext cx="6807242" cy="3774337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2712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59240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4485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6032DA-BA1E-45B5-85C5-FE53EF119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C1F7CCF-A5CC-4D23-8C52-89AF5A6694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39FFEEE-B4E9-4667-97E8-DB7416A673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020F346-56B5-48C0-B10F-17D3E7A2A3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INFN Acceleratori - LNF, 4-5 aprile 2024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1C962E2-0B61-4827-A8D0-8E7935BA86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Pagina </a:t>
            </a:r>
            <a:fld id="{99F93ADF-C203-46DC-9479-698135C8D2A7}" type="slidenum">
              <a:rPr lang="it-IT" altLang="it-IT" smtClean="0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28043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1DF406-ADD3-495A-8385-D06327C31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8AEE442-95FA-471D-8B4E-5881EC308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33A5898-CE0E-41D6-AF81-062312F3AB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5C8DBD9-AFF1-43B6-A22D-CC0B642CD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INFN Acceleratori - LNF, 4-5 aprile 2024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B9DD405-1BD2-43B8-A202-DA763E0BDB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Pagina </a:t>
            </a:r>
            <a:fld id="{FC359671-9DA2-4591-9385-1EA10654B046}" type="slidenum">
              <a:rPr lang="it-IT" altLang="it-IT" smtClean="0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69354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B5B3C4-D312-45B4-9C87-8FAE92904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AE6EF5E-2B92-4545-B7D5-5F5F444EB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6013" y="1752600"/>
            <a:ext cx="3703637" cy="41148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BC17290-E64F-4CB5-AC3C-B9D3E77CED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72050" y="1752600"/>
            <a:ext cx="3703638" cy="41148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62D4B3-C9DF-47C4-815F-F5C5E559BD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A3ABE5-89C3-41E3-856B-C0EFD60EB0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INFN Acceleratori - LNF, 4-5 aprile 2024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BC9E3E-ED44-4E01-A542-76E294BB5D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Pagina </a:t>
            </a:r>
            <a:fld id="{4BC5F660-1B0A-4AC9-B914-FA8E8B229F27}" type="slidenum">
              <a:rPr lang="it-IT" altLang="it-IT" smtClean="0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71962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AB4339-5ED0-4DE9-B0ED-B8CDBC2AC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BBEABC7-5574-46F7-B2E4-16B24932E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1E48D39-1256-44BC-B5F5-FCD71A729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180B7F9-B79B-4182-904E-1FCA9ACE18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53FAED8-8698-4D0B-9F5F-ECE9E579CE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DE0973A-6B99-4D65-8DAE-5A82E3CA7F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32CAD39-3D1F-488A-B966-5F85903382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INFN Acceleratori - LNF, 4-5 aprile 2024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09BF33E-440C-4A83-836E-6706AAA3E1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Pagina </a:t>
            </a:r>
            <a:fld id="{476372D4-00D2-45C0-B3F0-6499C8D5BB5B}" type="slidenum">
              <a:rPr lang="it-IT" altLang="it-IT" smtClean="0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95141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21B40E-EDE5-412B-B0F9-7136EFC7F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267870C-90D8-46FD-951D-7329EA0E1E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A8D8A11-826A-4F49-954C-0AB3F34DED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INFN Acceleratori - LNF, 4-5 aprile 2024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3516E48-81BE-43EA-81DB-6E91F91EA6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Pagina </a:t>
            </a:r>
            <a:fld id="{0DC850FF-C246-4AC1-A98E-8C200AA1CBB3}" type="slidenum">
              <a:rPr lang="it-IT" altLang="it-IT" smtClean="0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78189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57ADB3E-AD17-487A-B1EC-3012B3A164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9D18601-B6AE-4B57-B265-B619E4727E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INFN Acceleratori - LNF, 4-5 aprile 2024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DB23479-A6C7-42E8-A759-C590BC4170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Pagina </a:t>
            </a:r>
            <a:fld id="{28A0049E-8C59-4E25-AC64-0089E41D6428}" type="slidenum">
              <a:rPr lang="it-IT" altLang="it-IT" smtClean="0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8827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5151CD-3385-40C9-8659-ED3DCCF19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6E3CD55-2F28-4E95-8C2F-4C6436AA5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254B08F-D08D-419A-9750-31D00B1FAA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87EE08-5E2E-4C6D-8FA0-D2482BFE6F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4D6A89-D818-47E6-A6DE-8911401162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INFN Acceleratori - LNF, 4-5 aprile 2024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CE1894-2D8F-49F8-8AF4-3EAF5A586B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Pagina </a:t>
            </a:r>
            <a:fld id="{7516DD76-689B-43B1-8AE2-97048DB13ACA}" type="slidenum">
              <a:rPr lang="it-IT" altLang="it-IT" smtClean="0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99527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0C5471-7C72-4FFB-A8F7-E3F1190DA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B974DC9-6A7A-45A6-B222-A7CB07D310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9E00141-9737-429F-B724-367805DC2F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18B7A7-D352-4AF0-8277-2A6E0D2954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DE6771-9941-4965-86B4-AD43B5A52B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INFN Acceleratori - LNF, 4-5 aprile 2024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7CCB91-BC74-4778-A1CB-EADBB3E6FB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Pagina </a:t>
            </a:r>
            <a:fld id="{BB6CA65C-114B-4286-AB9C-E72823ED89F3}" type="slidenum">
              <a:rPr lang="it-IT" altLang="it-IT" smtClean="0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2060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5">
            <a:extLst>
              <a:ext uri="{FF2B5EF4-FFF2-40B4-BE49-F238E27FC236}">
                <a16:creationId xmlns:a16="http://schemas.microsoft.com/office/drawing/2014/main" id="{2BB37A30-E03A-457C-A5D7-93970F7120E6}"/>
              </a:ext>
            </a:extLst>
          </p:cNvPr>
          <p:cNvGrpSpPr>
            <a:grpSpLocks/>
          </p:cNvGrpSpPr>
          <p:nvPr/>
        </p:nvGrpSpPr>
        <p:grpSpPr bwMode="auto">
          <a:xfrm>
            <a:off x="0" y="6096000"/>
            <a:ext cx="9144000" cy="762000"/>
            <a:chOff x="0" y="3840"/>
            <a:chExt cx="5760" cy="480"/>
          </a:xfrm>
        </p:grpSpPr>
        <p:sp>
          <p:nvSpPr>
            <p:cNvPr id="1032" name="Rectangle 13">
              <a:extLst>
                <a:ext uri="{FF2B5EF4-FFF2-40B4-BE49-F238E27FC236}">
                  <a16:creationId xmlns:a16="http://schemas.microsoft.com/office/drawing/2014/main" id="{C7E164B4-1B2D-4FFA-A7CF-410EF8B4ABF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0" y="3984"/>
              <a:ext cx="5760" cy="336"/>
            </a:xfrm>
            <a:prstGeom prst="rect">
              <a:avLst/>
            </a:prstGeom>
            <a:solidFill>
              <a:srgbClr val="8224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endParaRPr lang="it-IT" altLang="it-IT"/>
            </a:p>
          </p:txBody>
        </p:sp>
        <p:sp>
          <p:nvSpPr>
            <p:cNvPr id="1033" name="Rectangle 14">
              <a:extLst>
                <a:ext uri="{FF2B5EF4-FFF2-40B4-BE49-F238E27FC236}">
                  <a16:creationId xmlns:a16="http://schemas.microsoft.com/office/drawing/2014/main" id="{A367C735-B445-4DA3-B032-BAB5B2AD7C6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68" y="3840"/>
              <a:ext cx="4992" cy="480"/>
            </a:xfrm>
            <a:prstGeom prst="rect">
              <a:avLst/>
            </a:prstGeom>
            <a:solidFill>
              <a:srgbClr val="8224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endParaRPr lang="it-IT" altLang="it-IT"/>
            </a:p>
          </p:txBody>
        </p:sp>
      </p:grpSp>
      <p:sp>
        <p:nvSpPr>
          <p:cNvPr id="1027" name="Rectangle 2">
            <a:extLst>
              <a:ext uri="{FF2B5EF4-FFF2-40B4-BE49-F238E27FC236}">
                <a16:creationId xmlns:a16="http://schemas.microsoft.com/office/drawing/2014/main" id="{DE88D8A3-385B-4A65-93A1-3C0F690E34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16013" y="409575"/>
            <a:ext cx="75596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stile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22E18650-279F-4790-9C6C-176100ACE4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116013" y="1752600"/>
            <a:ext cx="75596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325342A3-B2BE-4A06-8980-F9321BA6C7E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146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4D386CA-17E8-4FEB-A8B4-251BC2B99E9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19200" y="61468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pPr>
              <a:defRPr/>
            </a:pPr>
            <a:r>
              <a:rPr lang="it-IT" altLang="it-IT"/>
              <a:t>INFN Acceleratori - LNF, 4-5 aprile 2024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45A62F3-4C8E-4751-B58F-AF0512C3F1F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46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pPr>
              <a:defRPr/>
            </a:pPr>
            <a:r>
              <a:rPr lang="it-IT" altLang="it-IT"/>
              <a:t>Pagina </a:t>
            </a:r>
            <a:fld id="{6165021B-A70F-4605-AEC6-417984A5146B}" type="slidenum">
              <a:rPr lang="it-IT" altLang="it-IT" smtClean="0"/>
              <a:pPr>
                <a:defRPr/>
              </a:pPr>
              <a:t>‹#›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6" r:id="rId16"/>
    <p:sldLayoutId id="2147483667" r:id="rId17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rgbClr val="82243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anose="020B0604020202020204" pitchFamily="34" charset="0"/>
          <a:ea typeface="ＭＳ Ｐゴシック" panose="020B0600070205080204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anose="020B0604020202020204" pitchFamily="34" charset="0"/>
          <a:ea typeface="ＭＳ Ｐゴシック" panose="020B0600070205080204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anose="020B0604020202020204" pitchFamily="34" charset="0"/>
          <a:ea typeface="ＭＳ Ｐゴシック" panose="020B0600070205080204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anose="020B0604020202020204" pitchFamily="34" charset="0"/>
          <a:ea typeface="ＭＳ Ｐゴシック" panose="020B0600070205080204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822433"/>
        </a:buClr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 kern="1200">
          <a:solidFill>
            <a:srgbClr val="000000"/>
          </a:solidFill>
          <a:latin typeface="+mn-lt"/>
          <a:ea typeface="+mn-ea"/>
          <a:cs typeface="+mn-cs"/>
        </a:defRPr>
      </a:lvl3pPr>
      <a:lvl4pPr marL="15621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 kern="1200">
          <a:solidFill>
            <a:srgbClr val="000000"/>
          </a:solidFill>
          <a:latin typeface="+mn-lt"/>
          <a:ea typeface="+mn-ea"/>
          <a:cs typeface="+mn-cs"/>
        </a:defRPr>
      </a:lvl4pPr>
      <a:lvl5pPr marL="1981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4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4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10" Type="http://schemas.openxmlformats.org/officeDocument/2006/relationships/image" Target="../media/image4.tiff"/><Relationship Id="rId4" Type="http://schemas.openxmlformats.org/officeDocument/2006/relationships/image" Target="../media/image32.jpg"/><Relationship Id="rId9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7.gif"/><Relationship Id="rId7" Type="http://schemas.openxmlformats.org/officeDocument/2006/relationships/image" Target="../media/image4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iff"/><Relationship Id="rId5" Type="http://schemas.openxmlformats.org/officeDocument/2006/relationships/image" Target="../media/image39.gif"/><Relationship Id="rId10" Type="http://schemas.openxmlformats.org/officeDocument/2006/relationships/image" Target="../media/image42.png"/><Relationship Id="rId4" Type="http://schemas.openxmlformats.org/officeDocument/2006/relationships/image" Target="../media/image38.emf"/><Relationship Id="rId9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4.tif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iff"/><Relationship Id="rId3" Type="http://schemas.openxmlformats.org/officeDocument/2006/relationships/image" Target="../media/image46.png"/><Relationship Id="rId7" Type="http://schemas.openxmlformats.org/officeDocument/2006/relationships/image" Target="../media/image2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iff"/><Relationship Id="rId3" Type="http://schemas.openxmlformats.org/officeDocument/2006/relationships/image" Target="../media/image50.pn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3.png"/><Relationship Id="rId5" Type="http://schemas.openxmlformats.org/officeDocument/2006/relationships/image" Target="../media/image52.jpg"/><Relationship Id="rId10" Type="http://schemas.openxmlformats.org/officeDocument/2006/relationships/image" Target="../media/image55.jpeg"/><Relationship Id="rId4" Type="http://schemas.openxmlformats.org/officeDocument/2006/relationships/image" Target="../media/image51.jpg"/><Relationship Id="rId9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13" Type="http://schemas.openxmlformats.org/officeDocument/2006/relationships/image" Target="../media/image63.png"/><Relationship Id="rId3" Type="http://schemas.openxmlformats.org/officeDocument/2006/relationships/image" Target="../media/image56.jpg"/><Relationship Id="rId7" Type="http://schemas.openxmlformats.org/officeDocument/2006/relationships/image" Target="../media/image21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.tif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3.png"/><Relationship Id="rId11" Type="http://schemas.openxmlformats.org/officeDocument/2006/relationships/image" Target="../media/image62.jpg"/><Relationship Id="rId5" Type="http://schemas.openxmlformats.org/officeDocument/2006/relationships/image" Target="../media/image58.png"/><Relationship Id="rId15" Type="http://schemas.openxmlformats.org/officeDocument/2006/relationships/image" Target="../media/image2.jpeg"/><Relationship Id="rId10" Type="http://schemas.openxmlformats.org/officeDocument/2006/relationships/image" Target="../media/image61.png"/><Relationship Id="rId4" Type="http://schemas.openxmlformats.org/officeDocument/2006/relationships/image" Target="../media/image57.gif"/><Relationship Id="rId9" Type="http://schemas.openxmlformats.org/officeDocument/2006/relationships/image" Target="../media/image60.jpg"/><Relationship Id="rId1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image" Target="../media/image51.jpg"/><Relationship Id="rId7" Type="http://schemas.openxmlformats.org/officeDocument/2006/relationships/image" Target="../media/image6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7.jpg"/><Relationship Id="rId11" Type="http://schemas.openxmlformats.org/officeDocument/2006/relationships/image" Target="../media/image4.tiff"/><Relationship Id="rId5" Type="http://schemas.openxmlformats.org/officeDocument/2006/relationships/image" Target="../media/image66.png"/><Relationship Id="rId10" Type="http://schemas.openxmlformats.org/officeDocument/2006/relationships/image" Target="../media/image2.jpeg"/><Relationship Id="rId4" Type="http://schemas.openxmlformats.org/officeDocument/2006/relationships/image" Target="../media/image65.png"/><Relationship Id="rId9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59.jp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.tiff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73.jp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4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2.jpeg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iff"/><Relationship Id="rId5" Type="http://schemas.openxmlformats.org/officeDocument/2006/relationships/image" Target="../media/image84.jpeg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png"/><Relationship Id="rId5" Type="http://schemas.openxmlformats.org/officeDocument/2006/relationships/image" Target="../media/image4.tiff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.tiff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jpeg"/><Relationship Id="rId7" Type="http://schemas.openxmlformats.org/officeDocument/2006/relationships/image" Target="../media/image15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f"/><Relationship Id="rId5" Type="http://schemas.openxmlformats.org/officeDocument/2006/relationships/image" Target="../media/image4.tiff"/><Relationship Id="rId4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1">
            <a:extLst>
              <a:ext uri="{FF2B5EF4-FFF2-40B4-BE49-F238E27FC236}">
                <a16:creationId xmlns:a16="http://schemas.microsoft.com/office/drawing/2014/main" id="{A6260E41-0481-44C3-A5A3-E3B0B346FD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154" y="-24775"/>
            <a:ext cx="9155154" cy="4691107"/>
          </a:xfrm>
          <a:prstGeom prst="rect">
            <a:avLst/>
          </a:prstGeom>
          <a:solidFill>
            <a:schemeClr val="accent1">
              <a:lumMod val="25000"/>
            </a:schemeClr>
          </a:solidFill>
          <a:ln>
            <a:noFill/>
          </a:ln>
          <a:effectLst/>
        </p:spPr>
        <p:txBody>
          <a:bodyPr wrap="none" anchor="ctr"/>
          <a:lstStyle>
            <a:lvl1pPr marL="228600"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it-IT" altLang="it-IT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Baghdad"/>
              </a:rPr>
              <a:t> 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3AD4D47-ADD4-924F-9815-28840160C851}"/>
              </a:ext>
            </a:extLst>
          </p:cNvPr>
          <p:cNvGrpSpPr/>
          <p:nvPr/>
        </p:nvGrpSpPr>
        <p:grpSpPr>
          <a:xfrm>
            <a:off x="-120332" y="3635298"/>
            <a:ext cx="9391677" cy="3888829"/>
            <a:chOff x="-109182" y="4128210"/>
            <a:chExt cx="9391677" cy="4000265"/>
          </a:xfrm>
        </p:grpSpPr>
        <p:pic>
          <p:nvPicPr>
            <p:cNvPr id="4104" name="Picture 15" descr="Fondino">
              <a:extLst>
                <a:ext uri="{FF2B5EF4-FFF2-40B4-BE49-F238E27FC236}">
                  <a16:creationId xmlns:a16="http://schemas.microsoft.com/office/drawing/2014/main" id="{56553BBA-70A9-43B5-A7EC-6D47B6E91C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" y="4696300"/>
              <a:ext cx="9188606" cy="343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5" name="Picture 13" descr="logo +marchio">
              <a:extLst>
                <a:ext uri="{FF2B5EF4-FFF2-40B4-BE49-F238E27FC236}">
                  <a16:creationId xmlns:a16="http://schemas.microsoft.com/office/drawing/2014/main" id="{4CB83BB6-9995-4251-A8B0-F2ACA093D2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9182" y="5947129"/>
              <a:ext cx="6728977" cy="999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6" name="Picture 16" descr="fascia">
              <a:extLst>
                <a:ext uri="{FF2B5EF4-FFF2-40B4-BE49-F238E27FC236}">
                  <a16:creationId xmlns:a16="http://schemas.microsoft.com/office/drawing/2014/main" id="{1B7B235C-7D5B-4E04-A498-45BC0861CB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" y="4128210"/>
              <a:ext cx="9282499" cy="680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02" name="CasellaDiTesto 1">
            <a:extLst>
              <a:ext uri="{FF2B5EF4-FFF2-40B4-BE49-F238E27FC236}">
                <a16:creationId xmlns:a16="http://schemas.microsoft.com/office/drawing/2014/main" id="{8F6D2DE8-258C-4612-9EC3-467EA7612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420" y="3867773"/>
            <a:ext cx="14157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 sz="1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L. Palumbo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5530309-B613-9A44-A2B8-F83BD6BA19A9}"/>
              </a:ext>
            </a:extLst>
          </p:cNvPr>
          <p:cNvSpPr/>
          <p:nvPr/>
        </p:nvSpPr>
        <p:spPr>
          <a:xfrm>
            <a:off x="1193125" y="2222296"/>
            <a:ext cx="6515100" cy="915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GB" sz="2400" b="1" i="0" dirty="0" err="1">
                <a:effectLst/>
                <a:latin typeface="Roboto" panose="02000000000000000000" pitchFamily="2" charset="0"/>
              </a:rPr>
              <a:t>Attività</a:t>
            </a:r>
            <a:r>
              <a:rPr lang="en-GB" sz="2400" b="1" i="0" dirty="0">
                <a:effectLst/>
                <a:latin typeface="Roboto" panose="02000000000000000000" pitchFamily="2" charset="0"/>
              </a:rPr>
              <a:t> Sapienza </a:t>
            </a:r>
            <a:r>
              <a:rPr lang="en-GB" sz="2400" b="1" i="0" dirty="0" err="1">
                <a:effectLst/>
                <a:latin typeface="Roboto" panose="02000000000000000000" pitchFamily="2" charset="0"/>
              </a:rPr>
              <a:t>su</a:t>
            </a:r>
            <a:r>
              <a:rPr lang="en-GB" sz="2400" b="1" i="0" dirty="0">
                <a:effectLst/>
                <a:latin typeface="Roboto" panose="02000000000000000000" pitchFamily="2" charset="0"/>
              </a:rPr>
              <a:t> </a:t>
            </a:r>
            <a:r>
              <a:rPr lang="en-GB" sz="2400" b="1" i="0" dirty="0" err="1">
                <a:effectLst/>
                <a:latin typeface="Roboto" panose="02000000000000000000" pitchFamily="2" charset="0"/>
              </a:rPr>
              <a:t>acceleratori</a:t>
            </a:r>
            <a:r>
              <a:rPr lang="en-GB" sz="2400" b="1" i="0" dirty="0">
                <a:effectLst/>
                <a:latin typeface="Roboto" panose="02000000000000000000" pitchFamily="2" charset="0"/>
              </a:rPr>
              <a:t> e PNRR: </a:t>
            </a:r>
            <a:r>
              <a:rPr lang="en-GB" sz="2400" b="1" i="0" dirty="0" err="1">
                <a:effectLst/>
                <a:latin typeface="Roboto" panose="02000000000000000000" pitchFamily="2" charset="0"/>
              </a:rPr>
              <a:t>stato</a:t>
            </a:r>
            <a:r>
              <a:rPr lang="en-GB" sz="2400" b="1" i="0" dirty="0">
                <a:effectLst/>
                <a:latin typeface="Roboto" panose="02000000000000000000" pitchFamily="2" charset="0"/>
              </a:rPr>
              <a:t> e </a:t>
            </a:r>
            <a:r>
              <a:rPr lang="en-GB" sz="2400" b="1" i="0" dirty="0" err="1">
                <a:effectLst/>
                <a:latin typeface="Roboto" panose="02000000000000000000" pitchFamily="2" charset="0"/>
              </a:rPr>
              <a:t>prospettive</a:t>
            </a:r>
            <a:endParaRPr lang="en-IT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89A525-74A8-3642-ADFC-5D6AABF352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2006" y="5715707"/>
            <a:ext cx="1139887" cy="63033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40FA3F-7306-C342-A9C1-1D2A40B67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268F3B-758B-4CC4-B463-A1586F38974F}" type="slidenum">
              <a:rPr lang="it-IT" altLang="it-IT" smtClean="0"/>
              <a:pPr>
                <a:defRPr/>
              </a:pPr>
              <a:t>1</a:t>
            </a:fld>
            <a:endParaRPr lang="it-IT" altLang="it-IT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79B23D-162E-3C05-22D9-1CD3839D28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230464"/>
            <a:ext cx="9153639" cy="82013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71693-0C96-52D5-9F92-B4E1D7558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16506" y="6569661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it-IT" altLang="it-IT" dirty="0"/>
              <a:t>INFN Acceleratori - LNF, 4-5 aprile 2024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44147D-7915-15BE-6C69-BFA3F2498115}"/>
              </a:ext>
            </a:extLst>
          </p:cNvPr>
          <p:cNvSpPr txBox="1"/>
          <p:nvPr/>
        </p:nvSpPr>
        <p:spPr>
          <a:xfrm>
            <a:off x="464685" y="4372081"/>
            <a:ext cx="82034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200" dirty="0"/>
              <a:t>D. </a:t>
            </a:r>
            <a:r>
              <a:rPr lang="it-IT" sz="1200" dirty="0" err="1"/>
              <a:t>Alesini</a:t>
            </a:r>
            <a:r>
              <a:rPr lang="it-IT" sz="1200" dirty="0"/>
              <a:t>, G. Bisogni, </a:t>
            </a:r>
            <a:r>
              <a:rPr lang="it-IT" sz="1200" dirty="0" err="1"/>
              <a:t>F</a:t>
            </a:r>
            <a:r>
              <a:rPr lang="it-IT" sz="1200" dirty="0"/>
              <a:t>. Bosco, </a:t>
            </a:r>
            <a:r>
              <a:rPr lang="it-IT" sz="1200" dirty="0" err="1"/>
              <a:t>F</a:t>
            </a:r>
            <a:r>
              <a:rPr lang="it-IT" sz="1200" dirty="0"/>
              <a:t>. Cardelli, M. </a:t>
            </a:r>
            <a:r>
              <a:rPr lang="it-IT" sz="1200" dirty="0" err="1"/>
              <a:t>Carillol</a:t>
            </a:r>
            <a:r>
              <a:rPr lang="it-IT" sz="1200" dirty="0"/>
              <a:t>, E. </a:t>
            </a:r>
            <a:r>
              <a:rPr lang="it-IT" sz="1200" dirty="0" err="1"/>
              <a:t>Chiadroni</a:t>
            </a:r>
            <a:r>
              <a:rPr lang="it-IT" sz="1200" dirty="0"/>
              <a:t>, G. Cuttone, D. De </a:t>
            </a:r>
            <a:r>
              <a:rPr lang="it-IT" sz="1200" dirty="0" err="1"/>
              <a:t>Arcangelis</a:t>
            </a:r>
            <a:r>
              <a:rPr lang="it-IT" sz="1200" dirty="0"/>
              <a:t>, A. Di Gregorio, </a:t>
            </a:r>
            <a:r>
              <a:rPr lang="it-IT" sz="1200" dirty="0" err="1"/>
              <a:t>R</a:t>
            </a:r>
            <a:r>
              <a:rPr lang="it-IT" sz="1200" dirty="0"/>
              <a:t>. Di </a:t>
            </a:r>
            <a:r>
              <a:rPr lang="it-IT" sz="1200" dirty="0" err="1"/>
              <a:t>Raddo</a:t>
            </a:r>
            <a:r>
              <a:rPr lang="it-IT" sz="1200" dirty="0"/>
              <a:t>, L. </a:t>
            </a:r>
            <a:r>
              <a:rPr lang="it-IT" sz="1200" dirty="0" err="1"/>
              <a:t>Faillace</a:t>
            </a:r>
            <a:r>
              <a:rPr lang="it-IT" sz="1200" dirty="0"/>
              <a:t>, L. Ficcadenti, G. </a:t>
            </a:r>
            <a:r>
              <a:rPr lang="it-IT" sz="1200" dirty="0" err="1"/>
              <a:t>Franciosini</a:t>
            </a:r>
            <a:r>
              <a:rPr lang="it-IT" sz="1200" dirty="0"/>
              <a:t>, G. Franzini,  A. Gallo, L. Giuliano, V. Lollo, M. Magi, M.  Migliorati, A. Mostacci, P. </a:t>
            </a:r>
            <a:r>
              <a:rPr lang="it-IT" sz="1200" dirty="0" err="1"/>
              <a:t>Cirrone</a:t>
            </a:r>
            <a:r>
              <a:rPr lang="it-IT" sz="1200" dirty="0"/>
              <a:t>, L. Palumbo, V. Patera, L. Piersanti, S. Pioli, </a:t>
            </a:r>
            <a:r>
              <a:rPr lang="it-IT" sz="1200" dirty="0" err="1"/>
              <a:t>R</a:t>
            </a:r>
            <a:r>
              <a:rPr lang="it-IT" sz="1200" dirty="0"/>
              <a:t>. </a:t>
            </a:r>
            <a:r>
              <a:rPr lang="it-IT" sz="1200" dirty="0" err="1"/>
              <a:t>Remetti</a:t>
            </a:r>
            <a:r>
              <a:rPr lang="it-IT" sz="1200" dirty="0"/>
              <a:t>, A.  Sarti,  B. Spataro, </a:t>
            </a:r>
            <a:r>
              <a:rPr lang="it-IT" sz="1200" dirty="0" err="1"/>
              <a:t>G.Torrisi</a:t>
            </a:r>
            <a:r>
              <a:rPr lang="it-IT" sz="1200" dirty="0"/>
              <a:t>, A. </a:t>
            </a:r>
            <a:r>
              <a:rPr lang="it-IT" sz="1200" dirty="0" err="1"/>
              <a:t>Vannozzi</a:t>
            </a:r>
            <a:r>
              <a:rPr lang="it-IT" sz="1200" dirty="0"/>
              <a:t> </a:t>
            </a:r>
          </a:p>
          <a:p>
            <a:pPr algn="just"/>
            <a:endParaRPr lang="it-IT" sz="1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655CEC-C619-704B-BD56-37EC5121A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13" descr="logo +marchio">
            <a:extLst>
              <a:ext uri="{FF2B5EF4-FFF2-40B4-BE49-F238E27FC236}">
                <a16:creationId xmlns:a16="http://schemas.microsoft.com/office/drawing/2014/main" id="{61ADB2E9-71C2-D942-9064-F452D6ED5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85357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66A6E0CD-60BA-684E-92FC-867BD252CB61}"/>
              </a:ext>
            </a:extLst>
          </p:cNvPr>
          <p:cNvSpPr txBox="1">
            <a:spLocks/>
          </p:cNvSpPr>
          <p:nvPr/>
        </p:nvSpPr>
        <p:spPr>
          <a:xfrm>
            <a:off x="367078" y="2291491"/>
            <a:ext cx="8241593" cy="820133"/>
          </a:xfrm>
          <a:prstGeom prst="rect">
            <a:avLst/>
          </a:prstGeom>
          <a:solidFill>
            <a:schemeClr val="accent5"/>
          </a:solidFill>
          <a:ln w="38100" cmpd="sng">
            <a:noFill/>
          </a:ln>
          <a:effectLst/>
        </p:spPr>
        <p:txBody>
          <a:bodyPr vert="horz" lIns="68580" tIns="34290" rIns="68580" bIns="34290" rtlCol="0" anchor="t" anchorCtr="0">
            <a:noAutofit/>
          </a:bodyPr>
          <a:lstStyle>
            <a:defPPr>
              <a:defRPr lang="it-IT"/>
            </a:defPPr>
            <a:lvl1pPr marL="0" indent="0" algn="ctr" defTabSz="914400" eaLnBrk="1" latinLnBrk="0" hangingPunct="1"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2800" b="0" i="0">
                <a:ln w="0"/>
                <a:solidFill>
                  <a:srgbClr val="79002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+mj-ea"/>
                <a:cs typeface="Arial" panose="020B060402020202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b="1" dirty="0">
                <a:solidFill>
                  <a:srgbClr val="8224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TOWARD</a:t>
            </a:r>
            <a:r>
              <a:rPr lang="en-US" sz="3600" b="1" dirty="0">
                <a:solidFill>
                  <a:srgbClr val="822433"/>
                </a:solidFill>
              </a:rPr>
              <a:t> VHEE LINACS </a:t>
            </a:r>
          </a:p>
          <a:p>
            <a:r>
              <a:rPr lang="en-US" sz="3600" b="1" dirty="0">
                <a:solidFill>
                  <a:srgbClr val="822433"/>
                </a:solidFill>
              </a:rPr>
              <a:t>FOR DEEP TUMORS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AB2799-A240-2649-A36E-155C5DCFD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405" y="6223479"/>
            <a:ext cx="749772" cy="414609"/>
          </a:xfrm>
          <a:prstGeom prst="rect">
            <a:avLst/>
          </a:prstGeom>
        </p:spPr>
      </p:pic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2BBFE995-0D17-8067-8B0E-6D32397E5BE3}"/>
              </a:ext>
            </a:extLst>
          </p:cNvPr>
          <p:cNvSpPr txBox="1">
            <a:spLocks/>
          </p:cNvSpPr>
          <p:nvPr/>
        </p:nvSpPr>
        <p:spPr>
          <a:xfrm>
            <a:off x="3124200" y="6309868"/>
            <a:ext cx="2895600" cy="4572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it-IT" altLang="it-IT"/>
              <a:t>INFN Acceleratori - LNF, 4-5 aprile 2024</a:t>
            </a:r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282164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logo +marchio">
            <a:extLst>
              <a:ext uri="{FF2B5EF4-FFF2-40B4-BE49-F238E27FC236}">
                <a16:creationId xmlns:a16="http://schemas.microsoft.com/office/drawing/2014/main" id="{26F1A1AB-B15F-9D4D-97D3-66F46CEBB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627" y="6095968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DA0F4E-BB11-7C44-B298-25A7008E0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2638" y="6223479"/>
            <a:ext cx="749772" cy="41460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01B2E7-F07F-F24D-867D-779A4AD6B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7DAEE5-DFD3-4E94-8BAB-BD1B7DF7D3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6506" y="-92680"/>
            <a:ext cx="5096108" cy="61121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813967-93FC-F9FB-436D-2FA3247234C0}"/>
              </a:ext>
            </a:extLst>
          </p:cNvPr>
          <p:cNvSpPr txBox="1"/>
          <p:nvPr/>
        </p:nvSpPr>
        <p:spPr>
          <a:xfrm>
            <a:off x="6059095" y="990486"/>
            <a:ext cx="1681614" cy="954107"/>
          </a:xfrm>
          <a:prstGeom prst="rect">
            <a:avLst/>
          </a:prstGeom>
          <a:noFill/>
          <a:ln>
            <a:solidFill>
              <a:schemeClr val="accent5">
                <a:lumMod val="1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IT" sz="1400" dirty="0">
                <a:solidFill>
                  <a:srgbClr val="002060"/>
                </a:solidFill>
              </a:rPr>
              <a:t>JOINT</a:t>
            </a:r>
          </a:p>
          <a:p>
            <a:pPr algn="ctr"/>
            <a:r>
              <a:rPr lang="en-IT" sz="1400" dirty="0">
                <a:solidFill>
                  <a:srgbClr val="002060"/>
                </a:solidFill>
              </a:rPr>
              <a:t>STUDY GROUP</a:t>
            </a:r>
          </a:p>
          <a:p>
            <a:pPr algn="ctr"/>
            <a:r>
              <a:rPr lang="en-IT" sz="1400" dirty="0">
                <a:solidFill>
                  <a:srgbClr val="002060"/>
                </a:solidFill>
              </a:rPr>
              <a:t>SAPIENZA – INFN</a:t>
            </a:r>
          </a:p>
          <a:p>
            <a:pPr algn="ctr"/>
            <a:r>
              <a:rPr lang="en-IT" sz="1400" dirty="0">
                <a:solidFill>
                  <a:srgbClr val="002060"/>
                </a:solidFill>
              </a:rPr>
              <a:t>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01CDA8-6729-2481-2CAA-68886BD364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8241" y="3508182"/>
            <a:ext cx="4084574" cy="16425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6CB06A-504E-3E58-893E-4584A34D484F}"/>
              </a:ext>
            </a:extLst>
          </p:cNvPr>
          <p:cNvSpPr txBox="1"/>
          <p:nvPr/>
        </p:nvSpPr>
        <p:spPr>
          <a:xfrm>
            <a:off x="1980546" y="3261686"/>
            <a:ext cx="524503" cy="276999"/>
          </a:xfrm>
          <a:prstGeom prst="rect">
            <a:avLst/>
          </a:prstGeom>
          <a:noFill/>
          <a:ln>
            <a:solidFill>
              <a:schemeClr val="accent5">
                <a:lumMod val="1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rgbClr val="002060"/>
                </a:solidFill>
              </a:rPr>
              <a:t>2022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A107A6-7177-9236-DF45-12D5064AB8F5}"/>
              </a:ext>
            </a:extLst>
          </p:cNvPr>
          <p:cNvSpPr txBox="1"/>
          <p:nvPr/>
        </p:nvSpPr>
        <p:spPr>
          <a:xfrm>
            <a:off x="8195948" y="3197952"/>
            <a:ext cx="524503" cy="276999"/>
          </a:xfrm>
          <a:prstGeom prst="rect">
            <a:avLst/>
          </a:prstGeom>
          <a:noFill/>
          <a:ln>
            <a:solidFill>
              <a:schemeClr val="accent5">
                <a:lumMod val="1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rgbClr val="002060"/>
                </a:solidFill>
              </a:rPr>
              <a:t>2022</a:t>
            </a: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D8AE08D8-C0B7-E046-FCC6-26E94507C14F}"/>
              </a:ext>
            </a:extLst>
          </p:cNvPr>
          <p:cNvSpPr txBox="1">
            <a:spLocks/>
          </p:cNvSpPr>
          <p:nvPr/>
        </p:nvSpPr>
        <p:spPr>
          <a:xfrm>
            <a:off x="3124200" y="6309868"/>
            <a:ext cx="2895600" cy="4572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it-IT" altLang="it-IT"/>
              <a:t>INFN Acceleratori - LNF, 4-5 aprile 2024</a:t>
            </a:r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537991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0FB2A37E-6342-104D-8051-DBE20631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319" y="1588914"/>
            <a:ext cx="6239362" cy="646938"/>
          </a:xfrm>
        </p:spPr>
        <p:txBody>
          <a:bodyPr/>
          <a:lstStyle/>
          <a:p>
            <a:pPr algn="ctr"/>
            <a:br>
              <a:rPr lang="it-IT" sz="3200" b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it-IT" sz="3200" b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3200" b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it-IT" sz="3200" b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range of energy ?</a:t>
            </a:r>
            <a:br>
              <a:rPr lang="it-IT" sz="3200" b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IT" sz="3200" b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3" descr="logo +marchio">
            <a:extLst>
              <a:ext uri="{FF2B5EF4-FFF2-40B4-BE49-F238E27FC236}">
                <a16:creationId xmlns:a16="http://schemas.microsoft.com/office/drawing/2014/main" id="{86098FCC-35FE-1442-BC89-350519FD3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4451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48A7DE-12C3-5540-981B-A865F1E17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595653-168D-9E4B-ACBD-4DDBBB362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405" y="6223479"/>
            <a:ext cx="749772" cy="41460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1EEDA29-FE4D-7B9C-731C-8397EBD4013F}"/>
              </a:ext>
            </a:extLst>
          </p:cNvPr>
          <p:cNvSpPr txBox="1">
            <a:spLocks/>
          </p:cNvSpPr>
          <p:nvPr/>
        </p:nvSpPr>
        <p:spPr>
          <a:xfrm>
            <a:off x="3124200" y="6309868"/>
            <a:ext cx="2895600" cy="4572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it-IT" altLang="it-IT"/>
              <a:t>INFN Acceleratori - LNF, 4-5 aprile 2024</a:t>
            </a:r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11561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761708-C309-4995-838E-4CD3280BA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PDD </a:t>
            </a:r>
            <a:r>
              <a:rPr lang="it-IT" dirty="0" err="1"/>
              <a:t>Integrated</a:t>
            </a:r>
            <a:r>
              <a:rPr lang="it-IT" dirty="0"/>
              <a:t> Dose – 9 MeV, 80 MeV, 130 MeV </a:t>
            </a:r>
            <a:endParaRPr lang="en-US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1F2CDD9-3B69-4902-82BD-6ADB48921B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70" y="1371600"/>
            <a:ext cx="7984518" cy="4062955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FA298C-6511-2B4A-8BFF-E87ED0699CDE}"/>
              </a:ext>
            </a:extLst>
          </p:cNvPr>
          <p:cNvSpPr txBox="1"/>
          <p:nvPr/>
        </p:nvSpPr>
        <p:spPr>
          <a:xfrm>
            <a:off x="3883843" y="1178351"/>
            <a:ext cx="21672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,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35085577-8105-354C-8E92-B78A846E9C02}"/>
              </a:ext>
            </a:extLst>
          </p:cNvPr>
          <p:cNvSpPr txBox="1">
            <a:spLocks/>
          </p:cNvSpPr>
          <p:nvPr/>
        </p:nvSpPr>
        <p:spPr bwMode="auto">
          <a:xfrm>
            <a:off x="1645485" y="3965051"/>
            <a:ext cx="86204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8224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sz="1400" dirty="0"/>
              <a:t>9 </a:t>
            </a:r>
            <a:r>
              <a:rPr lang="it-IT" sz="1400" dirty="0" err="1"/>
              <a:t>MeV</a:t>
            </a:r>
            <a:endParaRPr lang="en-US" sz="1400" dirty="0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D070ADDD-FCBE-0D4C-95BD-5FFA48E06581}"/>
              </a:ext>
            </a:extLst>
          </p:cNvPr>
          <p:cNvSpPr txBox="1">
            <a:spLocks/>
          </p:cNvSpPr>
          <p:nvPr/>
        </p:nvSpPr>
        <p:spPr bwMode="auto">
          <a:xfrm>
            <a:off x="3238524" y="3965050"/>
            <a:ext cx="86204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8224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sz="1400" dirty="0"/>
              <a:t>80 </a:t>
            </a:r>
            <a:r>
              <a:rPr lang="it-IT" sz="1400" dirty="0" err="1"/>
              <a:t>MeV</a:t>
            </a:r>
            <a:endParaRPr lang="en-US" sz="1400" dirty="0"/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D8A59BB3-DC96-D849-BEEA-E5546B5860DA}"/>
              </a:ext>
            </a:extLst>
          </p:cNvPr>
          <p:cNvSpPr txBox="1">
            <a:spLocks/>
          </p:cNvSpPr>
          <p:nvPr/>
        </p:nvSpPr>
        <p:spPr bwMode="auto">
          <a:xfrm>
            <a:off x="5104674" y="3965050"/>
            <a:ext cx="95483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8224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sz="1400" dirty="0"/>
              <a:t>130 </a:t>
            </a:r>
            <a:r>
              <a:rPr lang="it-IT" sz="1400" dirty="0" err="1"/>
              <a:t>MeV</a:t>
            </a:r>
            <a:endParaRPr lang="en-US" sz="1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DC923E-D3E7-6741-BB21-63349244D262}"/>
              </a:ext>
            </a:extLst>
          </p:cNvPr>
          <p:cNvSpPr/>
          <p:nvPr/>
        </p:nvSpPr>
        <p:spPr bwMode="auto">
          <a:xfrm>
            <a:off x="8088198" y="1178351"/>
            <a:ext cx="763571" cy="456257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D590A1-B87F-1D48-BC8C-867FD9911A91}"/>
              </a:ext>
            </a:extLst>
          </p:cNvPr>
          <p:cNvSpPr/>
          <p:nvPr/>
        </p:nvSpPr>
        <p:spPr bwMode="auto">
          <a:xfrm>
            <a:off x="404756" y="1293767"/>
            <a:ext cx="763571" cy="456257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6709C991-E068-8A4E-866E-C872D7607746}"/>
              </a:ext>
            </a:extLst>
          </p:cNvPr>
          <p:cNvSpPr txBox="1">
            <a:spLocks/>
          </p:cNvSpPr>
          <p:nvPr/>
        </p:nvSpPr>
        <p:spPr bwMode="auto">
          <a:xfrm rot="16200000">
            <a:off x="279155" y="3178684"/>
            <a:ext cx="2430023" cy="352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8224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sz="1400" dirty="0" err="1"/>
              <a:t>Integrated</a:t>
            </a:r>
            <a:r>
              <a:rPr lang="it-IT" sz="1400" dirty="0"/>
              <a:t> Relative Dose</a:t>
            </a:r>
            <a:endParaRPr lang="en-US" sz="1400" dirty="0"/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5CDEF2C2-EA5D-B040-9733-9A979255EAA0}"/>
              </a:ext>
            </a:extLst>
          </p:cNvPr>
          <p:cNvSpPr txBox="1">
            <a:spLocks/>
          </p:cNvSpPr>
          <p:nvPr/>
        </p:nvSpPr>
        <p:spPr bwMode="auto">
          <a:xfrm>
            <a:off x="1781831" y="5011967"/>
            <a:ext cx="343762" cy="352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8224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sz="1400" dirty="0"/>
              <a:t>1 </a:t>
            </a:r>
            <a:endParaRPr lang="en-US" sz="1400" dirty="0"/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51096D79-AED4-E140-8001-2A58BBA72D09}"/>
              </a:ext>
            </a:extLst>
          </p:cNvPr>
          <p:cNvSpPr txBox="1">
            <a:spLocks/>
          </p:cNvSpPr>
          <p:nvPr/>
        </p:nvSpPr>
        <p:spPr bwMode="auto">
          <a:xfrm>
            <a:off x="7308137" y="5003599"/>
            <a:ext cx="593725" cy="352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8224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sz="1400" dirty="0"/>
              <a:t> cm </a:t>
            </a:r>
            <a:endParaRPr lang="en-US" sz="1400" dirty="0"/>
          </a:p>
        </p:txBody>
      </p:sp>
      <p:sp>
        <p:nvSpPr>
          <p:cNvPr id="16" name="Titolo 1">
            <a:extLst>
              <a:ext uri="{FF2B5EF4-FFF2-40B4-BE49-F238E27FC236}">
                <a16:creationId xmlns:a16="http://schemas.microsoft.com/office/drawing/2014/main" id="{27CE6E67-C71F-0B4C-B77F-4883BAA6BA42}"/>
              </a:ext>
            </a:extLst>
          </p:cNvPr>
          <p:cNvSpPr txBox="1">
            <a:spLocks/>
          </p:cNvSpPr>
          <p:nvPr/>
        </p:nvSpPr>
        <p:spPr bwMode="auto">
          <a:xfrm>
            <a:off x="1803842" y="5034975"/>
            <a:ext cx="343762" cy="3210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8224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sz="1400" dirty="0"/>
              <a:t>1 </a:t>
            </a:r>
            <a:endParaRPr lang="en-US" sz="1400" dirty="0"/>
          </a:p>
        </p:txBody>
      </p:sp>
      <p:sp>
        <p:nvSpPr>
          <p:cNvPr id="17" name="Titolo 1">
            <a:extLst>
              <a:ext uri="{FF2B5EF4-FFF2-40B4-BE49-F238E27FC236}">
                <a16:creationId xmlns:a16="http://schemas.microsoft.com/office/drawing/2014/main" id="{1BABFFFF-6F8F-2D44-B0C5-46A189EF1A51}"/>
              </a:ext>
            </a:extLst>
          </p:cNvPr>
          <p:cNvSpPr txBox="1">
            <a:spLocks/>
          </p:cNvSpPr>
          <p:nvPr/>
        </p:nvSpPr>
        <p:spPr bwMode="auto">
          <a:xfrm>
            <a:off x="2739096" y="5082130"/>
            <a:ext cx="499427" cy="352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8224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sz="1400" dirty="0"/>
              <a:t>10 </a:t>
            </a:r>
            <a:endParaRPr lang="en-US" sz="1400" dirty="0"/>
          </a:p>
        </p:txBody>
      </p:sp>
      <p:sp>
        <p:nvSpPr>
          <p:cNvPr id="18" name="Titolo 1">
            <a:extLst>
              <a:ext uri="{FF2B5EF4-FFF2-40B4-BE49-F238E27FC236}">
                <a16:creationId xmlns:a16="http://schemas.microsoft.com/office/drawing/2014/main" id="{9DA36339-FC09-E942-AC04-1F3DA1401B49}"/>
              </a:ext>
            </a:extLst>
          </p:cNvPr>
          <p:cNvSpPr txBox="1">
            <a:spLocks/>
          </p:cNvSpPr>
          <p:nvPr/>
        </p:nvSpPr>
        <p:spPr bwMode="auto">
          <a:xfrm>
            <a:off x="3680144" y="5022157"/>
            <a:ext cx="474139" cy="342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8224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sz="1400" dirty="0"/>
              <a:t>20 </a:t>
            </a:r>
            <a:endParaRPr lang="en-US" sz="1400" dirty="0"/>
          </a:p>
        </p:txBody>
      </p:sp>
      <p:sp>
        <p:nvSpPr>
          <p:cNvPr id="19" name="Titolo 1">
            <a:extLst>
              <a:ext uri="{FF2B5EF4-FFF2-40B4-BE49-F238E27FC236}">
                <a16:creationId xmlns:a16="http://schemas.microsoft.com/office/drawing/2014/main" id="{F67B2B46-6676-C648-9C9C-742C9F8A188C}"/>
              </a:ext>
            </a:extLst>
          </p:cNvPr>
          <p:cNvSpPr txBox="1">
            <a:spLocks/>
          </p:cNvSpPr>
          <p:nvPr/>
        </p:nvSpPr>
        <p:spPr bwMode="auto">
          <a:xfrm>
            <a:off x="4566995" y="5011025"/>
            <a:ext cx="457690" cy="344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8224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sz="1400" dirty="0"/>
              <a:t>30 </a:t>
            </a:r>
            <a:endParaRPr lang="en-US" sz="1400" dirty="0"/>
          </a:p>
        </p:txBody>
      </p:sp>
      <p:sp>
        <p:nvSpPr>
          <p:cNvPr id="20" name="Titolo 1">
            <a:extLst>
              <a:ext uri="{FF2B5EF4-FFF2-40B4-BE49-F238E27FC236}">
                <a16:creationId xmlns:a16="http://schemas.microsoft.com/office/drawing/2014/main" id="{000FFCE8-0154-4041-AFA7-471C409B7EA2}"/>
              </a:ext>
            </a:extLst>
          </p:cNvPr>
          <p:cNvSpPr txBox="1">
            <a:spLocks/>
          </p:cNvSpPr>
          <p:nvPr/>
        </p:nvSpPr>
        <p:spPr bwMode="auto">
          <a:xfrm>
            <a:off x="5548444" y="5005459"/>
            <a:ext cx="457690" cy="434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8224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sz="1400" dirty="0"/>
              <a:t>40 </a:t>
            </a:r>
            <a:endParaRPr lang="en-US" sz="1400" dirty="0"/>
          </a:p>
        </p:txBody>
      </p:sp>
      <p:sp>
        <p:nvSpPr>
          <p:cNvPr id="21" name="Titolo 1">
            <a:extLst>
              <a:ext uri="{FF2B5EF4-FFF2-40B4-BE49-F238E27FC236}">
                <a16:creationId xmlns:a16="http://schemas.microsoft.com/office/drawing/2014/main" id="{E36623C2-C302-2946-9997-314A1120C213}"/>
              </a:ext>
            </a:extLst>
          </p:cNvPr>
          <p:cNvSpPr txBox="1">
            <a:spLocks/>
          </p:cNvSpPr>
          <p:nvPr/>
        </p:nvSpPr>
        <p:spPr bwMode="auto">
          <a:xfrm>
            <a:off x="6462257" y="5005459"/>
            <a:ext cx="457690" cy="350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8224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sz="1400" dirty="0"/>
              <a:t>50 </a:t>
            </a:r>
            <a:endParaRPr lang="en-US" sz="1400" dirty="0"/>
          </a:p>
        </p:txBody>
      </p:sp>
      <p:sp>
        <p:nvSpPr>
          <p:cNvPr id="22" name="Titolo 1">
            <a:extLst>
              <a:ext uri="{FF2B5EF4-FFF2-40B4-BE49-F238E27FC236}">
                <a16:creationId xmlns:a16="http://schemas.microsoft.com/office/drawing/2014/main" id="{FAA43A1D-EEDA-FC4F-900F-67BAB76DE656}"/>
              </a:ext>
            </a:extLst>
          </p:cNvPr>
          <p:cNvSpPr txBox="1">
            <a:spLocks/>
          </p:cNvSpPr>
          <p:nvPr/>
        </p:nvSpPr>
        <p:spPr bwMode="auto">
          <a:xfrm>
            <a:off x="2671493" y="5013029"/>
            <a:ext cx="499427" cy="352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8224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sz="1400" dirty="0"/>
              <a:t>10 </a:t>
            </a:r>
            <a:endParaRPr lang="en-US" sz="1400" dirty="0"/>
          </a:p>
        </p:txBody>
      </p:sp>
      <p:sp>
        <p:nvSpPr>
          <p:cNvPr id="24" name="Titolo 1">
            <a:extLst>
              <a:ext uri="{FF2B5EF4-FFF2-40B4-BE49-F238E27FC236}">
                <a16:creationId xmlns:a16="http://schemas.microsoft.com/office/drawing/2014/main" id="{B9D1B3A1-DBCA-4641-93C1-88FCBF9C2AF0}"/>
              </a:ext>
            </a:extLst>
          </p:cNvPr>
          <p:cNvSpPr txBox="1">
            <a:spLocks/>
          </p:cNvSpPr>
          <p:nvPr/>
        </p:nvSpPr>
        <p:spPr bwMode="auto">
          <a:xfrm>
            <a:off x="1065229" y="1867048"/>
            <a:ext cx="617964" cy="352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8224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sz="1200" dirty="0"/>
              <a:t>100% </a:t>
            </a:r>
            <a:endParaRPr lang="en-US" sz="12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C1D84E6-08E5-494E-B501-3D1F75408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405" y="6223479"/>
            <a:ext cx="749772" cy="414609"/>
          </a:xfrm>
          <a:prstGeom prst="rect">
            <a:avLst/>
          </a:prstGeom>
        </p:spPr>
      </p:pic>
      <p:pic>
        <p:nvPicPr>
          <p:cNvPr id="26" name="Picture 13" descr="logo +marchio">
            <a:extLst>
              <a:ext uri="{FF2B5EF4-FFF2-40B4-BE49-F238E27FC236}">
                <a16:creationId xmlns:a16="http://schemas.microsoft.com/office/drawing/2014/main" id="{F44DB8EE-AC3C-7744-B128-53114DC53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2766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F98751D3-647B-7D46-8279-5B98F04935E8}"/>
              </a:ext>
            </a:extLst>
          </p:cNvPr>
          <p:cNvSpPr/>
          <p:nvPr/>
        </p:nvSpPr>
        <p:spPr bwMode="auto">
          <a:xfrm>
            <a:off x="969816" y="1293767"/>
            <a:ext cx="192377" cy="122776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11721B-DFBC-6A45-8FAB-EBDB296679A0}"/>
              </a:ext>
            </a:extLst>
          </p:cNvPr>
          <p:cNvSpPr txBox="1"/>
          <p:nvPr/>
        </p:nvSpPr>
        <p:spPr>
          <a:xfrm>
            <a:off x="5777289" y="2322077"/>
            <a:ext cx="12955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>
                <a:solidFill>
                  <a:srgbClr val="002060"/>
                </a:solidFill>
              </a:rPr>
              <a:t>Beam</a:t>
            </a:r>
            <a:r>
              <a:rPr lang="it-IT" sz="1200" dirty="0">
                <a:solidFill>
                  <a:srgbClr val="002060"/>
                </a:solidFill>
              </a:rPr>
              <a:t> spot 3 cm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C04A4FE-3EBC-264B-87EF-B481BE1086C7}"/>
              </a:ext>
            </a:extLst>
          </p:cNvPr>
          <p:cNvSpPr/>
          <p:nvPr/>
        </p:nvSpPr>
        <p:spPr>
          <a:xfrm>
            <a:off x="1635542" y="5622308"/>
            <a:ext cx="49208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77190" algn="just"/>
            <a:r>
              <a:rPr lang="it-IT" sz="1400" b="1" dirty="0" err="1">
                <a:solidFill>
                  <a:srgbClr val="822433"/>
                </a:solidFill>
                <a:cs typeface="Arial" panose="020B0604020202020204" pitchFamily="34" charset="0"/>
              </a:rPr>
              <a:t>Never</a:t>
            </a:r>
            <a:r>
              <a:rPr lang="it-IT" sz="1400" b="1" dirty="0">
                <a:solidFill>
                  <a:srgbClr val="822433"/>
                </a:solidFill>
                <a:cs typeface="Arial" panose="020B0604020202020204" pitchFamily="34" charset="0"/>
              </a:rPr>
              <a:t> </a:t>
            </a:r>
            <a:r>
              <a:rPr lang="it-IT" sz="1400" b="1" dirty="0" err="1">
                <a:solidFill>
                  <a:srgbClr val="822433"/>
                </a:solidFill>
                <a:cs typeface="Arial" panose="020B0604020202020204" pitchFamily="34" charset="0"/>
              </a:rPr>
              <a:t>introduced</a:t>
            </a:r>
            <a:r>
              <a:rPr lang="it-IT" sz="1400" b="1" dirty="0">
                <a:solidFill>
                  <a:srgbClr val="822433"/>
                </a:solidFill>
                <a:cs typeface="Arial" panose="020B0604020202020204" pitchFamily="34" charset="0"/>
              </a:rPr>
              <a:t> </a:t>
            </a:r>
            <a:r>
              <a:rPr lang="it-IT" sz="1400" b="1" dirty="0" err="1">
                <a:solidFill>
                  <a:srgbClr val="822433"/>
                </a:solidFill>
                <a:cs typeface="Arial" panose="020B0604020202020204" pitchFamily="34" charset="0"/>
              </a:rPr>
              <a:t>such</a:t>
            </a:r>
            <a:r>
              <a:rPr lang="it-IT" sz="1400" b="1" dirty="0">
                <a:solidFill>
                  <a:srgbClr val="822433"/>
                </a:solidFill>
                <a:cs typeface="Arial" panose="020B0604020202020204" pitchFamily="34" charset="0"/>
              </a:rPr>
              <a:t> VHEE in </a:t>
            </a:r>
            <a:r>
              <a:rPr lang="it-IT" sz="1400" b="1" dirty="0" err="1">
                <a:solidFill>
                  <a:srgbClr val="822433"/>
                </a:solidFill>
                <a:cs typeface="Arial" panose="020B0604020202020204" pitchFamily="34" charset="0"/>
              </a:rPr>
              <a:t>clinical</a:t>
            </a:r>
            <a:r>
              <a:rPr lang="it-IT" sz="1400" b="1" dirty="0">
                <a:solidFill>
                  <a:srgbClr val="822433"/>
                </a:solidFill>
                <a:cs typeface="Arial" panose="020B0604020202020204" pitchFamily="34" charset="0"/>
              </a:rPr>
              <a:t> RT </a:t>
            </a:r>
            <a:r>
              <a:rPr lang="it-IT" sz="1400" b="1" dirty="0" err="1">
                <a:solidFill>
                  <a:srgbClr val="822433"/>
                </a:solidFill>
                <a:cs typeface="Arial" panose="020B0604020202020204" pitchFamily="34" charset="0"/>
              </a:rPr>
              <a:t>till</a:t>
            </a:r>
            <a:r>
              <a:rPr lang="it-IT" sz="1400" b="1" dirty="0">
                <a:solidFill>
                  <a:srgbClr val="822433"/>
                </a:solidFill>
                <a:cs typeface="Arial" panose="020B0604020202020204" pitchFamily="34" charset="0"/>
              </a:rPr>
              <a:t> </a:t>
            </a:r>
            <a:r>
              <a:rPr lang="it-IT" sz="1400" b="1" dirty="0" err="1">
                <a:solidFill>
                  <a:srgbClr val="822433"/>
                </a:solidFill>
                <a:cs typeface="Arial" panose="020B0604020202020204" pitchFamily="34" charset="0"/>
              </a:rPr>
              <a:t>now</a:t>
            </a:r>
            <a:r>
              <a:rPr lang="it-IT" sz="1400" b="1" dirty="0">
                <a:solidFill>
                  <a:srgbClr val="822433"/>
                </a:solidFill>
                <a:cs typeface="Arial" panose="020B0604020202020204" pitchFamily="34" charset="0"/>
              </a:rPr>
              <a:t>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AFC57E-71BC-7D98-1300-1EBFD78365F2}"/>
              </a:ext>
            </a:extLst>
          </p:cNvPr>
          <p:cNvSpPr txBox="1"/>
          <p:nvPr/>
        </p:nvSpPr>
        <p:spPr>
          <a:xfrm>
            <a:off x="1645485" y="1472476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</a:rPr>
              <a:t>P</a:t>
            </a:r>
            <a:r>
              <a:rPr lang="en-GB" sz="1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ercentage </a:t>
            </a:r>
            <a:r>
              <a:rPr lang="en-GB" sz="1400" b="1" dirty="0">
                <a:solidFill>
                  <a:srgbClr val="002060"/>
                </a:solidFill>
              </a:rPr>
              <a:t>D</a:t>
            </a:r>
            <a:r>
              <a:rPr lang="en-GB" sz="1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epth </a:t>
            </a:r>
            <a:r>
              <a:rPr lang="en-GB" sz="1400" b="1" dirty="0">
                <a:solidFill>
                  <a:srgbClr val="002060"/>
                </a:solidFill>
              </a:rPr>
              <a:t>D</a:t>
            </a:r>
            <a:r>
              <a:rPr lang="en-GB" sz="1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ose curve</a:t>
            </a:r>
            <a:r>
              <a:rPr lang="en-GB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</a:t>
            </a:r>
            <a:endParaRPr lang="en-IT" sz="1400" dirty="0">
              <a:solidFill>
                <a:srgbClr val="002060"/>
              </a:solidFill>
            </a:endParaRP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4FA4DF95-0C2E-15AE-B5F3-5998D9468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altLang="it-IT"/>
              <a:t>Pagina </a:t>
            </a:r>
            <a:fld id="{99F93ADF-C203-46DC-9479-698135C8D2A7}" type="slidenum">
              <a:rPr lang="it-IT" altLang="it-IT" smtClean="0"/>
              <a:pPr>
                <a:defRPr/>
              </a:pPr>
              <a:t>13</a:t>
            </a:fld>
            <a:endParaRPr lang="it-IT" altLang="it-IT"/>
          </a:p>
        </p:txBody>
      </p:sp>
      <p:sp>
        <p:nvSpPr>
          <p:cNvPr id="29" name="Footer Placeholder 1">
            <a:extLst>
              <a:ext uri="{FF2B5EF4-FFF2-40B4-BE49-F238E27FC236}">
                <a16:creationId xmlns:a16="http://schemas.microsoft.com/office/drawing/2014/main" id="{742AD3A6-2CC3-2D99-554A-47B43160B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09868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it-IT" altLang="it-IT" dirty="0"/>
              <a:t>INFN Acceleratori - LNF, 4-5 aprile 2024</a:t>
            </a:r>
          </a:p>
        </p:txBody>
      </p:sp>
    </p:spTree>
    <p:extLst>
      <p:ext uri="{BB962C8B-B14F-4D97-AF65-F5344CB8AC3E}">
        <p14:creationId xmlns:p14="http://schemas.microsoft.com/office/powerpoint/2010/main" val="16100386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A72264C2-2273-0B46-9A2A-252FE6DFCA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1019" y="2663307"/>
            <a:ext cx="7262965" cy="646938"/>
          </a:xfrm>
          <a:prstGeom prst="rect">
            <a:avLst/>
          </a:prstGeom>
          <a:ln w="38100" cmpd="sng">
            <a:noFill/>
          </a:ln>
          <a:effectLst/>
        </p:spPr>
        <p:txBody>
          <a:bodyPr vert="horz" lIns="68580" tIns="34290" rIns="68580" bIns="3429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3600" b="1" i="0" kern="120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000" b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1. VHEE BETTER THAT PHOTONS EVEN WITHOUT FLASH</a:t>
            </a:r>
          </a:p>
        </p:txBody>
      </p:sp>
      <p:pic>
        <p:nvPicPr>
          <p:cNvPr id="10" name="Picture 13" descr="logo +marchio">
            <a:extLst>
              <a:ext uri="{FF2B5EF4-FFF2-40B4-BE49-F238E27FC236}">
                <a16:creationId xmlns:a16="http://schemas.microsoft.com/office/drawing/2014/main" id="{7DA75987-5034-1E42-A4BD-A63F27C4B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7123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A68728-968A-B14C-8317-8DFC82B4C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E4EB19-5E73-EA46-ACCA-DA5F5C5F3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405" y="6223479"/>
            <a:ext cx="749772" cy="414609"/>
          </a:xfrm>
          <a:prstGeom prst="rect">
            <a:avLst/>
          </a:prstGeom>
        </p:spPr>
      </p:pic>
      <p:sp>
        <p:nvSpPr>
          <p:cNvPr id="15" name="Title 2">
            <a:extLst>
              <a:ext uri="{FF2B5EF4-FFF2-40B4-BE49-F238E27FC236}">
                <a16:creationId xmlns:a16="http://schemas.microsoft.com/office/drawing/2014/main" id="{2549FF81-462C-204B-9ED0-C410F056EC2F}"/>
              </a:ext>
            </a:extLst>
          </p:cNvPr>
          <p:cNvSpPr txBox="1">
            <a:spLocks/>
          </p:cNvSpPr>
          <p:nvPr/>
        </p:nvSpPr>
        <p:spPr bwMode="auto">
          <a:xfrm>
            <a:off x="273936" y="3374033"/>
            <a:ext cx="8060756" cy="646938"/>
          </a:xfrm>
          <a:prstGeom prst="rect">
            <a:avLst/>
          </a:prstGeom>
          <a:noFill/>
          <a:ln w="38100" cmpd="sng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3600" b="1" i="0" kern="120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sz="2000" b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2. VHEE COMPARABLE WITH PROTONS IN CASE OF FLASH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9707B479-F0C7-51C4-060D-8200A5ADD954}"/>
              </a:ext>
            </a:extLst>
          </p:cNvPr>
          <p:cNvSpPr txBox="1">
            <a:spLocks/>
          </p:cNvSpPr>
          <p:nvPr/>
        </p:nvSpPr>
        <p:spPr bwMode="auto">
          <a:xfrm>
            <a:off x="672831" y="1689019"/>
            <a:ext cx="7262965" cy="646938"/>
          </a:xfrm>
          <a:prstGeom prst="rect">
            <a:avLst/>
          </a:prstGeom>
          <a:noFill/>
          <a:ln w="38100" cmpd="sng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3600" b="1" i="0" kern="120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sz="2000" b="0" u="sng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SIMULATIONS WITH MONTECARLO CODE SHOW THAT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6D234B-A2CD-E66F-DCF0-5F49720BE8AC}"/>
              </a:ext>
            </a:extLst>
          </p:cNvPr>
          <p:cNvSpPr txBox="1"/>
          <p:nvPr/>
        </p:nvSpPr>
        <p:spPr>
          <a:xfrm>
            <a:off x="3633135" y="4058974"/>
            <a:ext cx="13423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dirty="0">
                <a:solidFill>
                  <a:srgbClr val="002060"/>
                </a:solidFill>
              </a:rPr>
              <a:t>(V. PATERA)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7971DB0-AE2C-908F-4F0D-B689B8A8560D}"/>
              </a:ext>
            </a:extLst>
          </p:cNvPr>
          <p:cNvSpPr txBox="1">
            <a:spLocks/>
          </p:cNvSpPr>
          <p:nvPr/>
        </p:nvSpPr>
        <p:spPr>
          <a:xfrm>
            <a:off x="3124200" y="6309868"/>
            <a:ext cx="2895600" cy="4572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it-IT" altLang="it-IT"/>
              <a:t>INFN Acceleratori - LNF, 4-5 aprile 2024</a:t>
            </a:r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223488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D3CA59-CCB6-6448-A759-A4A0EF44F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028" name="Picture 4" descr="https://lh4.googleusercontent.com/Wixyy0wWOEyiCz62JLwQh7JG8HpjcAdCKx1X68XOkUTlFcet1khcNpls_CWlhY-uoC2cNgab-iAeUZoX7eOcCyNtJOgn8kR_q2aY6RRTxrEPMgGb1jLnOH9imKIwvg">
            <a:extLst>
              <a:ext uri="{FF2B5EF4-FFF2-40B4-BE49-F238E27FC236}">
                <a16:creationId xmlns:a16="http://schemas.microsoft.com/office/drawing/2014/main" id="{E7E2E758-9662-4143-BD10-3A7964FE0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9" y="782272"/>
            <a:ext cx="9144000" cy="426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 descr="logo +marchio">
            <a:extLst>
              <a:ext uri="{FF2B5EF4-FFF2-40B4-BE49-F238E27FC236}">
                <a16:creationId xmlns:a16="http://schemas.microsoft.com/office/drawing/2014/main" id="{F3CBD1E0-99B7-C54C-9957-FA41F8D50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4909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147E05-8FAB-E044-AD18-74B9A32DEE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0405" y="6223479"/>
            <a:ext cx="749772" cy="414609"/>
          </a:xfrm>
          <a:prstGeom prst="rect">
            <a:avLst/>
          </a:prstGeom>
        </p:spPr>
      </p:pic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DD3AC144-1085-2CA5-3899-E21EF044C3FA}"/>
              </a:ext>
            </a:extLst>
          </p:cNvPr>
          <p:cNvSpPr txBox="1">
            <a:spLocks/>
          </p:cNvSpPr>
          <p:nvPr/>
        </p:nvSpPr>
        <p:spPr>
          <a:xfrm>
            <a:off x="3124200" y="6309868"/>
            <a:ext cx="2895600" cy="4572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it-IT" altLang="it-IT"/>
              <a:t>INFN Acceleratori - LNF, 4-5 aprile 2024</a:t>
            </a:r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6977235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928-567F-BDB4-9731-38032BAA4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964" y="637838"/>
            <a:ext cx="7559675" cy="504825"/>
          </a:xfrm>
        </p:spPr>
        <p:txBody>
          <a:bodyPr/>
          <a:lstStyle/>
          <a:p>
            <a:r>
              <a:rPr lang="en-IT"/>
              <a:t> </a:t>
            </a:r>
            <a:r>
              <a:rPr lang="en-IT" dirty="0"/>
              <a:t>SCHEME FOR 100 MeV Linac</a:t>
            </a:r>
            <a:br>
              <a:rPr lang="en-IT" dirty="0"/>
            </a:br>
            <a:r>
              <a:rPr lang="en-IT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0F25A0-F8D0-BD67-3EB5-AE31B71B0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altLang="it-IT"/>
              <a:t>Pagina </a:t>
            </a:r>
            <a:fld id="{99F93ADF-C203-46DC-9479-698135C8D2A7}" type="slidenum">
              <a:rPr lang="it-IT" altLang="it-IT" smtClean="0"/>
              <a:pPr>
                <a:defRPr/>
              </a:pPr>
              <a:t>16</a:t>
            </a:fld>
            <a:endParaRPr lang="it-IT" altLang="it-IT"/>
          </a:p>
        </p:txBody>
      </p:sp>
      <p:pic>
        <p:nvPicPr>
          <p:cNvPr id="48" name="Picture 13" descr="logo +marchio">
            <a:extLst>
              <a:ext uri="{FF2B5EF4-FFF2-40B4-BE49-F238E27FC236}">
                <a16:creationId xmlns:a16="http://schemas.microsoft.com/office/drawing/2014/main" id="{F26C5241-6678-561F-7178-1C248A669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9033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680E21C-DE3B-2C0C-AB44-A90A532CA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1986" y="6154246"/>
            <a:ext cx="749772" cy="4146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8BB437-CDF2-C2A1-ABB0-E385D709DD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772"/>
          <a:stretch/>
        </p:blipFill>
        <p:spPr>
          <a:xfrm>
            <a:off x="6326363" y="489858"/>
            <a:ext cx="2358673" cy="73859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A3B2584-5A3F-43A5-92F9-B60575300F22}"/>
              </a:ext>
            </a:extLst>
          </p:cNvPr>
          <p:cNvGrpSpPr/>
          <p:nvPr/>
        </p:nvGrpSpPr>
        <p:grpSpPr>
          <a:xfrm>
            <a:off x="126010" y="1566455"/>
            <a:ext cx="5958124" cy="3572564"/>
            <a:chOff x="1152988" y="13118564"/>
            <a:chExt cx="10540969" cy="666165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BC19686-373B-C73A-553C-D52807FEF6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821" t="4231"/>
            <a:stretch/>
          </p:blipFill>
          <p:spPr>
            <a:xfrm>
              <a:off x="1159713" y="13123232"/>
              <a:ext cx="10534244" cy="6656986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C1660C3-9C93-78D9-DD8D-989652B97573}"/>
                </a:ext>
              </a:extLst>
            </p:cNvPr>
            <p:cNvSpPr/>
            <p:nvPr/>
          </p:nvSpPr>
          <p:spPr>
            <a:xfrm>
              <a:off x="1152988" y="13118564"/>
              <a:ext cx="3742092" cy="19678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45" dirty="0"/>
            </a:p>
          </p:txBody>
        </p:sp>
      </p:grpSp>
      <p:sp>
        <p:nvSpPr>
          <p:cNvPr id="5" name="Arrow: Down 3">
            <a:extLst>
              <a:ext uri="{FF2B5EF4-FFF2-40B4-BE49-F238E27FC236}">
                <a16:creationId xmlns:a16="http://schemas.microsoft.com/office/drawing/2014/main" id="{69F91258-BF5D-BD62-406D-52DF507AA7CC}"/>
              </a:ext>
            </a:extLst>
          </p:cNvPr>
          <p:cNvSpPr/>
          <p:nvPr/>
        </p:nvSpPr>
        <p:spPr>
          <a:xfrm rot="10800000">
            <a:off x="1080175" y="4976111"/>
            <a:ext cx="206829" cy="46829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2E7923-5B13-35BC-FC68-812701F6A3DF}"/>
              </a:ext>
            </a:extLst>
          </p:cNvPr>
          <p:cNvSpPr txBox="1"/>
          <p:nvPr/>
        </p:nvSpPr>
        <p:spPr>
          <a:xfrm>
            <a:off x="377911" y="5444408"/>
            <a:ext cx="1527609" cy="2308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Standing wave Injector </a:t>
            </a:r>
          </a:p>
        </p:txBody>
      </p:sp>
      <p:sp>
        <p:nvSpPr>
          <p:cNvPr id="7" name="Arrow: Down 3">
            <a:extLst>
              <a:ext uri="{FF2B5EF4-FFF2-40B4-BE49-F238E27FC236}">
                <a16:creationId xmlns:a16="http://schemas.microsoft.com/office/drawing/2014/main" id="{BA9930A4-82FD-5EAC-A2BE-22D790B50A00}"/>
              </a:ext>
            </a:extLst>
          </p:cNvPr>
          <p:cNvSpPr/>
          <p:nvPr/>
        </p:nvSpPr>
        <p:spPr>
          <a:xfrm rot="10800000">
            <a:off x="2230111" y="4963900"/>
            <a:ext cx="206829" cy="46829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DD9FA8-A2B7-1E06-7B0B-492C87ED6EB0}"/>
              </a:ext>
            </a:extLst>
          </p:cNvPr>
          <p:cNvSpPr txBox="1"/>
          <p:nvPr/>
        </p:nvSpPr>
        <p:spPr>
          <a:xfrm>
            <a:off x="1989269" y="5432819"/>
            <a:ext cx="1150393" cy="2308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Traveling </a:t>
            </a:r>
            <a:r>
              <a:rPr lang="en-US" b="1" dirty="0">
                <a:solidFill>
                  <a:schemeClr val="bg1"/>
                </a:solidFill>
              </a:rPr>
              <a:t>wave  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30BE11A4-7C84-8AE9-6A21-16F8D10D0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09868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it-IT" altLang="it-IT" dirty="0"/>
              <a:t>INFN Acceleratori - LNF, 4-5 aprile 2024</a:t>
            </a:r>
          </a:p>
        </p:txBody>
      </p:sp>
      <p:graphicFrame>
        <p:nvGraphicFramePr>
          <p:cNvPr id="10" name="Tabella 6">
            <a:extLst>
              <a:ext uri="{FF2B5EF4-FFF2-40B4-BE49-F238E27FC236}">
                <a16:creationId xmlns:a16="http://schemas.microsoft.com/office/drawing/2014/main" id="{0E5289FD-1E67-7783-680B-5FA46C8240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0619279"/>
              </p:ext>
            </p:extLst>
          </p:nvPr>
        </p:nvGraphicFramePr>
        <p:xfrm>
          <a:off x="6156539" y="1596935"/>
          <a:ext cx="2857650" cy="3517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96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7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9635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Frequency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5.712 GHz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9635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Beam Energy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65 - 100 MeV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635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RF Repetition rate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100 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9748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Current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100 mA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8931431"/>
                  </a:ext>
                </a:extLst>
              </a:tr>
              <a:tr h="68969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C-band average accelerating gradient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45 MV/m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365">
                <a:tc>
                  <a:txBody>
                    <a:bodyPr/>
                    <a:lstStyle/>
                    <a:p>
                      <a:r>
                        <a:rPr lang="en-US" sz="14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RF pulse duration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1.5 – 2.5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s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365">
                <a:tc>
                  <a:txBody>
                    <a:bodyPr/>
                    <a:lstStyle/>
                    <a:p>
                      <a:r>
                        <a:rPr lang="en-US" sz="14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 pulse dose rate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&gt; 10^6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Gy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/s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7365">
                <a:tc>
                  <a:txBody>
                    <a:bodyPr/>
                    <a:lstStyle/>
                    <a:p>
                      <a:r>
                        <a:rPr lang="en-US" sz="14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Average dose rate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&gt; 100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Gy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/s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7365">
                <a:tc>
                  <a:txBody>
                    <a:bodyPr/>
                    <a:lstStyle/>
                    <a:p>
                      <a:r>
                        <a:rPr lang="en-US" sz="14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Dose per pulse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&gt;&gt; 1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Gy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65271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715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3591CE-A536-85A1-5480-B914D987B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altLang="it-IT"/>
              <a:t>Pagina </a:t>
            </a:r>
            <a:fld id="{99F93ADF-C203-46DC-9479-698135C8D2A7}" type="slidenum">
              <a:rPr lang="it-IT" altLang="it-IT" smtClean="0"/>
              <a:pPr>
                <a:defRPr/>
              </a:pPr>
              <a:t>17</a:t>
            </a:fld>
            <a:endParaRPr lang="it-IT" altLang="it-IT"/>
          </a:p>
        </p:txBody>
      </p:sp>
      <p:pic>
        <p:nvPicPr>
          <p:cNvPr id="6" name="Picture 13" descr="logo +marchio">
            <a:extLst>
              <a:ext uri="{FF2B5EF4-FFF2-40B4-BE49-F238E27FC236}">
                <a16:creationId xmlns:a16="http://schemas.microsoft.com/office/drawing/2014/main" id="{61561336-F8E7-9C09-BD35-6225BEE44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85781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5AEC35-3CB3-ABDD-DD25-3D314A979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838" y="3556463"/>
            <a:ext cx="8212024" cy="10820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77EDA5-A1F4-2A8F-766A-61365E8E0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837" y="4662559"/>
            <a:ext cx="8212024" cy="8432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FF3070-7EE3-770B-819D-5C00E83077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2861" y="136246"/>
            <a:ext cx="4230339" cy="331650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028E7E2-97F1-10D1-725A-D2AD0845B4FC}"/>
              </a:ext>
            </a:extLst>
          </p:cNvPr>
          <p:cNvSpPr/>
          <p:nvPr/>
        </p:nvSpPr>
        <p:spPr bwMode="auto">
          <a:xfrm>
            <a:off x="2322860" y="4226641"/>
            <a:ext cx="6467001" cy="222696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0750D5-5ABA-2129-E2E0-FDCCF72D13AF}"/>
              </a:ext>
            </a:extLst>
          </p:cNvPr>
          <p:cNvSpPr/>
          <p:nvPr/>
        </p:nvSpPr>
        <p:spPr bwMode="auto">
          <a:xfrm>
            <a:off x="577837" y="4412434"/>
            <a:ext cx="8212024" cy="222696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A67B61-C210-32B1-6868-B5A35832CC7D}"/>
              </a:ext>
            </a:extLst>
          </p:cNvPr>
          <p:cNvSpPr/>
          <p:nvPr/>
        </p:nvSpPr>
        <p:spPr bwMode="auto">
          <a:xfrm>
            <a:off x="490343" y="4620067"/>
            <a:ext cx="1394213" cy="222696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CEF36C5-1ABD-83BB-D8CE-2E481DC3F115}"/>
              </a:ext>
            </a:extLst>
          </p:cNvPr>
          <p:cNvSpPr/>
          <p:nvPr/>
        </p:nvSpPr>
        <p:spPr bwMode="auto">
          <a:xfrm>
            <a:off x="475477" y="4616353"/>
            <a:ext cx="1394213" cy="222696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EC5B63-2B24-4955-3D1F-3468EF298792}"/>
              </a:ext>
            </a:extLst>
          </p:cNvPr>
          <p:cNvSpPr/>
          <p:nvPr/>
        </p:nvSpPr>
        <p:spPr bwMode="auto">
          <a:xfrm>
            <a:off x="2226216" y="5272815"/>
            <a:ext cx="6563645" cy="24418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9327D9-CCD6-BB14-4248-7FFE51879BA2}"/>
              </a:ext>
            </a:extLst>
          </p:cNvPr>
          <p:cNvSpPr txBox="1"/>
          <p:nvPr/>
        </p:nvSpPr>
        <p:spPr>
          <a:xfrm>
            <a:off x="997527" y="5712034"/>
            <a:ext cx="3095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i="1" dirty="0">
                <a:solidFill>
                  <a:srgbClr val="002060"/>
                </a:solidFill>
              </a:rPr>
              <a:t>* Inizialmente insieme a INFN (G. Cuttone)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110CBFB-4BEE-9C3B-6310-3AD89137BB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7905" y="6199729"/>
            <a:ext cx="749772" cy="414609"/>
          </a:xfrm>
          <a:prstGeom prst="rect">
            <a:avLst/>
          </a:prstGeom>
        </p:spPr>
      </p:pic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70D026D5-9D4C-D343-5715-3BA974071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09868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it-IT" altLang="it-IT" dirty="0"/>
              <a:t>INFN Acceleratori - LNF, 4-5 aprile 2024</a:t>
            </a:r>
          </a:p>
        </p:txBody>
      </p:sp>
    </p:spTree>
    <p:extLst>
      <p:ext uri="{BB962C8B-B14F-4D97-AF65-F5344CB8AC3E}">
        <p14:creationId xmlns:p14="http://schemas.microsoft.com/office/powerpoint/2010/main" val="23669844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241A200-500C-AABD-D5B6-F9AAC5FBA9CC}"/>
              </a:ext>
            </a:extLst>
          </p:cNvPr>
          <p:cNvGrpSpPr/>
          <p:nvPr/>
        </p:nvGrpSpPr>
        <p:grpSpPr>
          <a:xfrm>
            <a:off x="4351" y="1211048"/>
            <a:ext cx="5173067" cy="3558534"/>
            <a:chOff x="1293321" y="1630537"/>
            <a:chExt cx="5173067" cy="3558534"/>
          </a:xfrm>
        </p:grpSpPr>
        <p:sp>
          <p:nvSpPr>
            <p:cNvPr id="7" name="Triangle 6">
              <a:extLst>
                <a:ext uri="{FF2B5EF4-FFF2-40B4-BE49-F238E27FC236}">
                  <a16:creationId xmlns:a16="http://schemas.microsoft.com/office/drawing/2014/main" id="{3AF2E9E0-DC76-9D84-0958-14427FFBE7C3}"/>
                </a:ext>
              </a:extLst>
            </p:cNvPr>
            <p:cNvSpPr/>
            <p:nvPr/>
          </p:nvSpPr>
          <p:spPr>
            <a:xfrm rot="10800000">
              <a:off x="3801533" y="1630537"/>
              <a:ext cx="440267" cy="458933"/>
            </a:xfrm>
            <a:prstGeom prst="triangl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sz="675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0DE0BBC-0163-F0B2-141D-C3F4A2B76E17}"/>
                </a:ext>
              </a:extLst>
            </p:cNvPr>
            <p:cNvSpPr/>
            <p:nvPr/>
          </p:nvSpPr>
          <p:spPr>
            <a:xfrm>
              <a:off x="3581400" y="2181080"/>
              <a:ext cx="440267" cy="437238"/>
            </a:xfrm>
            <a:prstGeom prst="ellipse">
              <a:avLst/>
            </a:prstGeom>
            <a:solidFill>
              <a:schemeClr val="accent5">
                <a:lumMod val="2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sz="675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1FCD752-0DCB-7204-2E98-D8A471E1B9DE}"/>
                </a:ext>
              </a:extLst>
            </p:cNvPr>
            <p:cNvCxnSpPr/>
            <p:nvPr/>
          </p:nvCxnSpPr>
          <p:spPr>
            <a:xfrm>
              <a:off x="4021667" y="2089470"/>
              <a:ext cx="0" cy="782848"/>
            </a:xfrm>
            <a:prstGeom prst="line">
              <a:avLst/>
            </a:prstGeom>
            <a:ln w="22225">
              <a:solidFill>
                <a:srgbClr val="0067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B34D3FB-BD1D-B003-FAF9-E99A905B9A2F}"/>
                </a:ext>
              </a:extLst>
            </p:cNvPr>
            <p:cNvSpPr/>
            <p:nvPr/>
          </p:nvSpPr>
          <p:spPr>
            <a:xfrm>
              <a:off x="3793067" y="2872317"/>
              <a:ext cx="457200" cy="245533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sz="675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0ED797A-E8B6-9319-627F-E697B136CDAB}"/>
                </a:ext>
              </a:extLst>
            </p:cNvPr>
            <p:cNvCxnSpPr>
              <a:cxnSpLocks/>
              <a:endCxn id="11" idx="1"/>
            </p:cNvCxnSpPr>
            <p:nvPr/>
          </p:nvCxnSpPr>
          <p:spPr>
            <a:xfrm>
              <a:off x="2370667" y="2995083"/>
              <a:ext cx="1422400" cy="0"/>
            </a:xfrm>
            <a:prstGeom prst="line">
              <a:avLst/>
            </a:prstGeom>
            <a:ln w="22225">
              <a:solidFill>
                <a:srgbClr val="0067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0D61079-777B-B9F9-C7FE-88016D2D243B}"/>
                </a:ext>
              </a:extLst>
            </p:cNvPr>
            <p:cNvCxnSpPr>
              <a:cxnSpLocks/>
            </p:cNvCxnSpPr>
            <p:nvPr/>
          </p:nvCxnSpPr>
          <p:spPr>
            <a:xfrm>
              <a:off x="2362200" y="2995083"/>
              <a:ext cx="0" cy="1646767"/>
            </a:xfrm>
            <a:prstGeom prst="line">
              <a:avLst/>
            </a:prstGeom>
            <a:ln w="22225">
              <a:solidFill>
                <a:srgbClr val="0067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AAC555D-5E00-750C-5F53-3CD698578776}"/>
                </a:ext>
              </a:extLst>
            </p:cNvPr>
            <p:cNvSpPr/>
            <p:nvPr/>
          </p:nvSpPr>
          <p:spPr>
            <a:xfrm>
              <a:off x="2133600" y="4641850"/>
              <a:ext cx="490979" cy="26246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sz="675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E041971-B9E0-8D89-3ADB-E2CB3C9BF2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24579" y="4756150"/>
              <a:ext cx="431975" cy="0"/>
            </a:xfrm>
            <a:prstGeom prst="line">
              <a:avLst/>
            </a:prstGeom>
            <a:ln w="22225">
              <a:solidFill>
                <a:srgbClr val="0067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0FF2BC4-29CB-1385-6B82-08B3B9F9375C}"/>
                </a:ext>
              </a:extLst>
            </p:cNvPr>
            <p:cNvSpPr/>
            <p:nvPr/>
          </p:nvSpPr>
          <p:spPr>
            <a:xfrm>
              <a:off x="3056554" y="4646083"/>
              <a:ext cx="965113" cy="245511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sz="675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BB67C47-5EF6-E522-A391-B659D230F3F7}"/>
                </a:ext>
              </a:extLst>
            </p:cNvPr>
            <p:cNvSpPr/>
            <p:nvPr/>
          </p:nvSpPr>
          <p:spPr>
            <a:xfrm rot="16200000">
              <a:off x="2127300" y="3403606"/>
              <a:ext cx="465617" cy="232862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sz="675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01891E2-317F-6CAC-F861-8E3F9444944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40958" y="4163530"/>
              <a:ext cx="889132" cy="0"/>
            </a:xfrm>
            <a:prstGeom prst="line">
              <a:avLst/>
            </a:prstGeom>
            <a:ln w="22225">
              <a:solidFill>
                <a:srgbClr val="0067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FC2330A-FE97-B40A-585F-D700D31714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40958" y="4163530"/>
              <a:ext cx="0" cy="478320"/>
            </a:xfrm>
            <a:prstGeom prst="line">
              <a:avLst/>
            </a:prstGeom>
            <a:ln w="22225">
              <a:solidFill>
                <a:srgbClr val="0067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D615DFD-8BD0-80DB-4BA4-69C27F54F38F}"/>
                </a:ext>
              </a:extLst>
            </p:cNvPr>
            <p:cNvCxnSpPr>
              <a:cxnSpLocks/>
              <a:stCxn id="11" idx="2"/>
            </p:cNvCxnSpPr>
            <p:nvPr/>
          </p:nvCxnSpPr>
          <p:spPr>
            <a:xfrm>
              <a:off x="4021667" y="3117849"/>
              <a:ext cx="6331" cy="1045681"/>
            </a:xfrm>
            <a:prstGeom prst="line">
              <a:avLst/>
            </a:prstGeom>
            <a:ln w="22225">
              <a:solidFill>
                <a:srgbClr val="0067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96A13F8-B812-5BDD-D3C6-49D7BE67A229}"/>
                </a:ext>
              </a:extLst>
            </p:cNvPr>
            <p:cNvSpPr/>
            <p:nvPr/>
          </p:nvSpPr>
          <p:spPr>
            <a:xfrm rot="16200000">
              <a:off x="3797281" y="3477694"/>
              <a:ext cx="465617" cy="232862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sz="675"/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591A3A8-BCFF-60BA-9B8E-AB8557462F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1624" y="4768838"/>
              <a:ext cx="431975" cy="0"/>
            </a:xfrm>
            <a:prstGeom prst="line">
              <a:avLst/>
            </a:prstGeom>
            <a:ln w="22225">
              <a:solidFill>
                <a:srgbClr val="0067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41D18B7-A4D7-2DFD-D52B-F204B503452C}"/>
                </a:ext>
              </a:extLst>
            </p:cNvPr>
            <p:cNvSpPr txBox="1"/>
            <p:nvPr/>
          </p:nvSpPr>
          <p:spPr>
            <a:xfrm>
              <a:off x="4250266" y="2836007"/>
              <a:ext cx="172835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050" dirty="0">
                  <a:solidFill>
                    <a:srgbClr val="002060"/>
                  </a:solidFill>
                </a:rPr>
                <a:t>Asymmetric power splitter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6484F64-E7BA-A08B-4C4B-D5D6E5A44010}"/>
                </a:ext>
              </a:extLst>
            </p:cNvPr>
            <p:cNvSpPr txBox="1"/>
            <p:nvPr/>
          </p:nvSpPr>
          <p:spPr>
            <a:xfrm>
              <a:off x="1293321" y="3403559"/>
              <a:ext cx="97174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050" dirty="0">
                  <a:solidFill>
                    <a:srgbClr val="002060"/>
                  </a:solidFill>
                </a:rPr>
                <a:t>Phase shifter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635F4BC-A85F-3500-807E-2CDBA8112D26}"/>
                </a:ext>
              </a:extLst>
            </p:cNvPr>
            <p:cNvSpPr txBox="1"/>
            <p:nvPr/>
          </p:nvSpPr>
          <p:spPr>
            <a:xfrm>
              <a:off x="3160461" y="3432117"/>
              <a:ext cx="80663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050" dirty="0">
                  <a:solidFill>
                    <a:srgbClr val="002060"/>
                  </a:solidFill>
                </a:rPr>
                <a:t>Attenuator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E9042EB-B24D-3D96-0410-A1E0A902C7DB}"/>
                </a:ext>
              </a:extLst>
            </p:cNvPr>
            <p:cNvSpPr txBox="1"/>
            <p:nvPr/>
          </p:nvSpPr>
          <p:spPr>
            <a:xfrm>
              <a:off x="2010935" y="4933994"/>
              <a:ext cx="88036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050" dirty="0">
                  <a:solidFill>
                    <a:srgbClr val="002060"/>
                  </a:solidFill>
                </a:rPr>
                <a:t>SW Injector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0F4037F-5097-1224-DBAA-89DE91D4D519}"/>
                </a:ext>
              </a:extLst>
            </p:cNvPr>
            <p:cNvSpPr txBox="1"/>
            <p:nvPr/>
          </p:nvSpPr>
          <p:spPr>
            <a:xfrm>
              <a:off x="3054751" y="4935155"/>
              <a:ext cx="97654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050" dirty="0">
                  <a:solidFill>
                    <a:srgbClr val="002060"/>
                  </a:solidFill>
                </a:rPr>
                <a:t>TW Structure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C0E568A-B25B-7FE4-AD82-344C1EAFBB14}"/>
                </a:ext>
              </a:extLst>
            </p:cNvPr>
            <p:cNvSpPr txBox="1"/>
            <p:nvPr/>
          </p:nvSpPr>
          <p:spPr>
            <a:xfrm>
              <a:off x="4237611" y="1731092"/>
              <a:ext cx="684803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050" dirty="0">
                  <a:solidFill>
                    <a:srgbClr val="002060"/>
                  </a:solidFill>
                </a:rPr>
                <a:t>5.5 MW </a:t>
              </a:r>
            </a:p>
            <a:p>
              <a:r>
                <a:rPr lang="en-IT" sz="1050" dirty="0">
                  <a:solidFill>
                    <a:srgbClr val="002060"/>
                  </a:solidFill>
                </a:rPr>
                <a:t>5 </a:t>
              </a:r>
              <a:r>
                <a:rPr lang="en-IT" sz="1050" dirty="0">
                  <a:solidFill>
                    <a:srgbClr val="002060"/>
                  </a:solidFill>
                  <a:latin typeface="Symbol" pitchFamily="2" charset="2"/>
                </a:rPr>
                <a:t>m</a:t>
              </a:r>
              <a:r>
                <a:rPr lang="en-IT" sz="1050" dirty="0">
                  <a:solidFill>
                    <a:srgbClr val="002060"/>
                  </a:solidFill>
                </a:rPr>
                <a:t>s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126EC48-D427-60C8-A26E-6EAD5D596343}"/>
                </a:ext>
              </a:extLst>
            </p:cNvPr>
            <p:cNvSpPr txBox="1"/>
            <p:nvPr/>
          </p:nvSpPr>
          <p:spPr>
            <a:xfrm>
              <a:off x="4146522" y="2308682"/>
              <a:ext cx="23198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050" dirty="0">
                  <a:solidFill>
                    <a:srgbClr val="002060"/>
                  </a:solidFill>
                </a:rPr>
                <a:t>Pulse compressor  17.5 MW, 1.6 </a:t>
              </a:r>
              <a:r>
                <a:rPr lang="en-IT" sz="1050" dirty="0">
                  <a:solidFill>
                    <a:srgbClr val="002060"/>
                  </a:solidFill>
                  <a:latin typeface="Symbol" pitchFamily="2" charset="2"/>
                </a:rPr>
                <a:t>m</a:t>
              </a:r>
              <a:r>
                <a:rPr lang="en-IT" sz="1050" dirty="0">
                  <a:solidFill>
                    <a:srgbClr val="002060"/>
                  </a:solidFill>
                </a:rPr>
                <a:t>s</a:t>
              </a: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2F7BBBA7-0B7E-69B2-6D2F-1E872DCFF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5433" y="2712083"/>
            <a:ext cx="4946921" cy="2519935"/>
          </a:xfrm>
          <a:prstGeom prst="rect">
            <a:avLst/>
          </a:prstGeom>
        </p:spPr>
      </p:pic>
      <p:pic>
        <p:nvPicPr>
          <p:cNvPr id="2" name="Picture 13" descr="logo +marchio">
            <a:extLst>
              <a:ext uri="{FF2B5EF4-FFF2-40B4-BE49-F238E27FC236}">
                <a16:creationId xmlns:a16="http://schemas.microsoft.com/office/drawing/2014/main" id="{660A593E-A4C8-2F5E-065A-C1306F369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87458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0715D4-E402-B56B-EEEF-9A31765C4E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1100" y="6154246"/>
            <a:ext cx="749772" cy="414609"/>
          </a:xfrm>
          <a:prstGeom prst="rect">
            <a:avLst/>
          </a:prstGeom>
        </p:spPr>
      </p:pic>
      <p:pic>
        <p:nvPicPr>
          <p:cNvPr id="14" name="Picture 13" descr="A logo with a symbol and text&#10;&#10;Description automatically generated">
            <a:extLst>
              <a:ext uri="{FF2B5EF4-FFF2-40B4-BE49-F238E27FC236}">
                <a16:creationId xmlns:a16="http://schemas.microsoft.com/office/drawing/2014/main" id="{9A5071E7-E1A4-58DE-6211-8EB8E6A400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9397" y="289145"/>
            <a:ext cx="2591923" cy="2591923"/>
          </a:xfrm>
          <a:prstGeom prst="rect">
            <a:avLst/>
          </a:prstGeom>
        </p:spPr>
      </p:pic>
      <p:pic>
        <p:nvPicPr>
          <p:cNvPr id="4" name="Immagine 1">
            <a:extLst>
              <a:ext uri="{FF2B5EF4-FFF2-40B4-BE49-F238E27FC236}">
                <a16:creationId xmlns:a16="http://schemas.microsoft.com/office/drawing/2014/main" id="{F920D30C-B7E4-CBEB-A3FA-1113D12EFA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560" b="1048"/>
          <a:stretch/>
        </p:blipFill>
        <p:spPr>
          <a:xfrm>
            <a:off x="168008" y="5477855"/>
            <a:ext cx="803733" cy="6463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8AD5A9-A6F6-E119-1008-8982FAB7D485}"/>
              </a:ext>
            </a:extLst>
          </p:cNvPr>
          <p:cNvSpPr txBox="1"/>
          <p:nvPr/>
        </p:nvSpPr>
        <p:spPr>
          <a:xfrm>
            <a:off x="7108514" y="2889465"/>
            <a:ext cx="5501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rgbClr val="000000"/>
                </a:solidFill>
              </a:rPr>
              <a:t>15 MW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9D6426-5B12-43B7-45CB-4D5142BFF050}"/>
              </a:ext>
            </a:extLst>
          </p:cNvPr>
          <p:cNvSpPr txBox="1"/>
          <p:nvPr/>
        </p:nvSpPr>
        <p:spPr>
          <a:xfrm>
            <a:off x="1139749" y="5520133"/>
            <a:ext cx="79270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dirty="0">
                <a:solidFill>
                  <a:srgbClr val="002060"/>
                </a:solidFill>
              </a:rPr>
              <a:t>REALIZZATO PRESSO  SIT, TRASFERITO ALLA  SAPIENZA A FINE PROGRAMMA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EF27AA-A38C-3FCC-E844-7E53D07B3A33}"/>
              </a:ext>
            </a:extLst>
          </p:cNvPr>
          <p:cNvSpPr txBox="1"/>
          <p:nvPr/>
        </p:nvSpPr>
        <p:spPr>
          <a:xfrm>
            <a:off x="1106216" y="5099881"/>
            <a:ext cx="22028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b="1" dirty="0">
                <a:solidFill>
                  <a:schemeClr val="tx1"/>
                </a:solidFill>
              </a:rPr>
              <a:t>OBIETTIVO INIZIALE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54B052AF-E7A9-FF07-07A9-9DE44CD41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altLang="it-IT"/>
              <a:t>Pagina </a:t>
            </a:r>
            <a:fld id="{4B268F3B-758B-4CC4-B463-A1586F38974F}" type="slidenum">
              <a:rPr lang="it-IT" altLang="it-IT" smtClean="0"/>
              <a:pPr>
                <a:defRPr/>
              </a:pPr>
              <a:t>18</a:t>
            </a:fld>
            <a:endParaRPr lang="it-IT" altLang="it-IT"/>
          </a:p>
        </p:txBody>
      </p:sp>
      <p:sp>
        <p:nvSpPr>
          <p:cNvPr id="17" name="Footer Placeholder 1">
            <a:extLst>
              <a:ext uri="{FF2B5EF4-FFF2-40B4-BE49-F238E27FC236}">
                <a16:creationId xmlns:a16="http://schemas.microsoft.com/office/drawing/2014/main" id="{EE784D84-233C-EAA3-D535-9927BE5AB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09868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it-IT" altLang="it-IT" dirty="0"/>
              <a:t>INFN Acceleratori - LNF, 4-5 aprile 2024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7414DD6-84AD-10D9-CF4D-C92F297F6787}"/>
              </a:ext>
            </a:extLst>
          </p:cNvPr>
          <p:cNvSpPr txBox="1">
            <a:spLocks/>
          </p:cNvSpPr>
          <p:nvPr/>
        </p:nvSpPr>
        <p:spPr bwMode="auto">
          <a:xfrm>
            <a:off x="392267" y="69005"/>
            <a:ext cx="75596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8224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IT" dirty="0"/>
              <a:t>FLASH FUNDED WITH BUDGET 1.7 ME</a:t>
            </a:r>
          </a:p>
        </p:txBody>
      </p:sp>
    </p:spTree>
    <p:extLst>
      <p:ext uri="{BB962C8B-B14F-4D97-AF65-F5344CB8AC3E}">
        <p14:creationId xmlns:p14="http://schemas.microsoft.com/office/powerpoint/2010/main" val="21834090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B3190B-C058-27BF-AF3A-4BB2A52C9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Pag.</a:t>
            </a:r>
            <a:r>
              <a:rPr lang="it-IT" altLang="it-IT" dirty="0"/>
              <a:t> </a:t>
            </a:r>
            <a:fld id="{99F93ADF-C203-46DC-9479-698135C8D2A7}" type="slidenum">
              <a:rPr lang="it-IT" altLang="it-IT" smtClean="0"/>
              <a:pPr>
                <a:defRPr/>
              </a:pPr>
              <a:t>19</a:t>
            </a:fld>
            <a:endParaRPr lang="it-IT" altLang="it-IT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E823E29-06B1-A5E6-FD00-FE0F8B4F9626}"/>
              </a:ext>
            </a:extLst>
          </p:cNvPr>
          <p:cNvSpPr txBox="1">
            <a:spLocks/>
          </p:cNvSpPr>
          <p:nvPr/>
        </p:nvSpPr>
        <p:spPr bwMode="auto">
          <a:xfrm>
            <a:off x="165481" y="1193320"/>
            <a:ext cx="3640227" cy="2637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8224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sz="1800" dirty="0"/>
              <a:t>SIT ha ridotto la sua partecipazione</a:t>
            </a:r>
          </a:p>
          <a:p>
            <a:endParaRPr lang="it-IT" sz="1800" dirty="0"/>
          </a:p>
          <a:p>
            <a:endParaRPr lang="it-IT" sz="1800" dirty="0"/>
          </a:p>
          <a:p>
            <a:r>
              <a:rPr lang="it-IT" sz="1800" dirty="0"/>
              <a:t>Budget Trasferito a Sapienza </a:t>
            </a:r>
          </a:p>
          <a:p>
            <a:endParaRPr lang="it-IT" sz="1800" dirty="0"/>
          </a:p>
          <a:p>
            <a:endParaRPr lang="it-IT" sz="1800" dirty="0"/>
          </a:p>
          <a:p>
            <a:r>
              <a:rPr lang="it-IT" sz="1800" dirty="0"/>
              <a:t>Laboratorio FLASH presso SBAI</a:t>
            </a:r>
          </a:p>
          <a:p>
            <a:endParaRPr lang="it-IT" sz="1800" dirty="0"/>
          </a:p>
          <a:p>
            <a:endParaRPr lang="it-IT" sz="1800" dirty="0"/>
          </a:p>
          <a:p>
            <a:r>
              <a:rPr lang="it-IT" sz="1350" b="0" dirty="0">
                <a:solidFill>
                  <a:srgbClr val="002060"/>
                </a:solidFill>
              </a:rPr>
              <a:t>Lavori per adeguamento laboratorio da iniziare in autunno</a:t>
            </a:r>
            <a:endParaRPr lang="en-IT" sz="1350" b="0" dirty="0">
              <a:solidFill>
                <a:srgbClr val="002060"/>
              </a:solidFill>
            </a:endParaRPr>
          </a:p>
        </p:txBody>
      </p:sp>
      <p:pic>
        <p:nvPicPr>
          <p:cNvPr id="7" name="Picture 13" descr="logo +marchio">
            <a:extLst>
              <a:ext uri="{FF2B5EF4-FFF2-40B4-BE49-F238E27FC236}">
                <a16:creationId xmlns:a16="http://schemas.microsoft.com/office/drawing/2014/main" id="{347CBD4B-3E27-EC98-5256-C4AF0DC7C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87040"/>
            <a:ext cx="3105150" cy="389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F660D028-41AF-F86A-7BE7-0AEEDC0AEC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5700" y="6219921"/>
            <a:ext cx="562329" cy="310957"/>
          </a:xfrm>
          <a:prstGeom prst="rect">
            <a:avLst/>
          </a:prstGeom>
        </p:spPr>
      </p:pic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A31382B5-9B21-C2ED-8DE6-CB0AFD71E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09868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it-IT" altLang="it-IT" dirty="0"/>
              <a:t>INFN Acceleratori - LNF, 4-5 aprile 2024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EC654B-E64F-B311-8264-7069CB28F9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4470" y="1026160"/>
            <a:ext cx="5110659" cy="435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363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E73EB89-7CE2-784F-BCEA-597CC3BA51DA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531188" y="462901"/>
                <a:ext cx="7633740" cy="5013107"/>
              </a:xfrm>
            </p:spPr>
            <p:txBody>
              <a:bodyPr>
                <a:noAutofit/>
              </a:bodyPr>
              <a:lstStyle/>
              <a:p>
                <a:pPr marL="34290" indent="0" algn="ctr">
                  <a:buNone/>
                </a:pPr>
                <a:r>
                  <a:rPr lang="it-IT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Flash </a:t>
                </a:r>
                <a:r>
                  <a:rPr lang="it-IT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therapy</a:t>
                </a:r>
                <a:r>
                  <a:rPr lang="it-IT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</a:t>
                </a:r>
                <a:r>
                  <a:rPr lang="it-IT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:r>
                  <a:rPr lang="it-IT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revolutionary</a:t>
                </a:r>
                <a:r>
                  <a:rPr lang="it-IT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it-IT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technique</a:t>
                </a:r>
                <a:r>
                  <a:rPr lang="it-IT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34290" indent="0" algn="ctr">
                  <a:buNone/>
                </a:pPr>
                <a:r>
                  <a:rPr lang="it-IT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 the </a:t>
                </a:r>
                <a:r>
                  <a:rPr lang="it-IT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perspective</a:t>
                </a:r>
                <a:r>
                  <a:rPr lang="it-IT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of </a:t>
                </a:r>
                <a:r>
                  <a:rPr lang="it-IT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cancer</a:t>
                </a:r>
                <a:r>
                  <a:rPr lang="it-IT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cure</a:t>
                </a:r>
              </a:p>
              <a:p>
                <a:pPr marL="34290" indent="0" algn="ctr">
                  <a:buNone/>
                </a:pPr>
                <a:r>
                  <a:rPr lang="it-IT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291465" indent="-257175" algn="just"/>
                <a:r>
                  <a:rPr lang="it-IT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it</a:t>
                </a:r>
                <a:r>
                  <a:rPr lang="it-IT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spares</a:t>
                </a:r>
                <a:r>
                  <a:rPr lang="it-IT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healthy</a:t>
                </a:r>
                <a:r>
                  <a:rPr lang="it-IT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tissues</a:t>
                </a:r>
                <a:r>
                  <a:rPr lang="it-IT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from the </a:t>
                </a:r>
                <a:r>
                  <a:rPr lang="it-IT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damage</a:t>
                </a:r>
                <a:r>
                  <a:rPr lang="it-IT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of the </a:t>
                </a:r>
                <a:r>
                  <a:rPr lang="it-IT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ionizing</a:t>
                </a:r>
                <a:r>
                  <a:rPr lang="it-IT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radiation</a:t>
                </a:r>
                <a:r>
                  <a:rPr lang="it-IT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maintaining</a:t>
                </a:r>
                <a:r>
                  <a:rPr lang="it-IT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the </a:t>
                </a:r>
                <a:r>
                  <a:rPr lang="it-IT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tumor</a:t>
                </a:r>
                <a:r>
                  <a:rPr lang="it-IT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control </a:t>
                </a:r>
                <a:r>
                  <a:rPr lang="it-IT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</a:t>
                </a:r>
                <a:r>
                  <a:rPr lang="it-IT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efficient</a:t>
                </a:r>
                <a:r>
                  <a:rPr lang="it-IT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</a:t>
                </a:r>
                <a:r>
                  <a:rPr lang="it-IT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in </a:t>
                </a:r>
                <a:r>
                  <a:rPr lang="it-IT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conventional</a:t>
                </a:r>
                <a:r>
                  <a:rPr lang="it-IT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radiotherapy</a:t>
                </a:r>
                <a:r>
                  <a:rPr lang="it-IT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marL="34290" indent="0" algn="just">
                  <a:buNone/>
                </a:pPr>
                <a:endParaRPr lang="it-IT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91465" indent="-257175" algn="just"/>
                <a:r>
                  <a:rPr lang="it-IT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 </a:t>
                </a:r>
                <a:r>
                  <a:rPr lang="it-IT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allow</a:t>
                </a:r>
                <a:r>
                  <a:rPr lang="it-IT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the </a:t>
                </a:r>
                <a:r>
                  <a:rPr lang="it-IT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implementation</a:t>
                </a:r>
                <a:r>
                  <a:rPr lang="it-IT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of the </a:t>
                </a:r>
                <a:r>
                  <a:rPr lang="it-IT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revolutionary</a:t>
                </a:r>
                <a:r>
                  <a:rPr lang="it-IT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FLASH </a:t>
                </a:r>
                <a:r>
                  <a:rPr lang="it-IT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therapy</a:t>
                </a:r>
                <a:r>
                  <a:rPr lang="it-IT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concept</a:t>
                </a:r>
                <a:r>
                  <a:rPr lang="it-IT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into</a:t>
                </a:r>
                <a:r>
                  <a:rPr lang="it-IT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actual</a:t>
                </a:r>
                <a:r>
                  <a:rPr lang="it-IT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clinical</a:t>
                </a:r>
                <a:r>
                  <a:rPr lang="it-IT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use, electron linear </a:t>
                </a:r>
                <a:r>
                  <a:rPr lang="it-IT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accelerators</a:t>
                </a:r>
                <a:r>
                  <a:rPr lang="it-IT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are </a:t>
                </a:r>
                <a:r>
                  <a:rPr lang="it-IT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required</a:t>
                </a:r>
                <a:r>
                  <a:rPr lang="it-IT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to </a:t>
                </a:r>
                <a:r>
                  <a:rPr lang="it-IT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deliver</a:t>
                </a:r>
                <a:r>
                  <a:rPr lang="it-IT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very</a:t>
                </a:r>
                <a:r>
                  <a:rPr lang="it-IT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high dose rate per </a:t>
                </a:r>
                <a:r>
                  <a:rPr lang="it-IT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pulse</a:t>
                </a:r>
                <a:r>
                  <a:rPr lang="it-IT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(&gt; 10</a:t>
                </a:r>
                <a:r>
                  <a:rPr lang="it-IT" baseline="30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r>
                  <a:rPr lang="it-IT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Gy</a:t>
                </a:r>
                <a:r>
                  <a:rPr lang="it-IT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/</a:t>
                </a:r>
                <a:r>
                  <a:rPr lang="it-IT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lang="it-IT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in </a:t>
                </a:r>
                <a:r>
                  <a:rPr lang="it-IT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very</a:t>
                </a:r>
                <a:r>
                  <a:rPr lang="it-IT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short time of </a:t>
                </a:r>
                <a:r>
                  <a:rPr lang="it-IT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irradiation</a:t>
                </a:r>
                <a:r>
                  <a:rPr lang="it-IT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it-IT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~</m:t>
                    </m:r>
                  </m:oMath>
                </a14:m>
                <a:r>
                  <a:rPr lang="it-IT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 </a:t>
                </a:r>
                <a:r>
                  <a:rPr lang="it-IT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ms</a:t>
                </a:r>
                <a:r>
                  <a:rPr lang="it-IT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). 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E73EB89-7CE2-784F-BCEA-597CC3BA51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531188" y="462901"/>
                <a:ext cx="7633740" cy="5013107"/>
              </a:xfrm>
              <a:blipFill>
                <a:blip r:embed="rId2"/>
                <a:stretch>
                  <a:fillRect l="-664" t="-1013" r="-116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13" descr="logo +marchio">
            <a:extLst>
              <a:ext uri="{FF2B5EF4-FFF2-40B4-BE49-F238E27FC236}">
                <a16:creationId xmlns:a16="http://schemas.microsoft.com/office/drawing/2014/main" id="{26F1A1AB-B15F-9D4D-97D3-66F46CEBB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4553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DA0F4E-BB11-7C44-B298-25A7008E0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0405" y="6223479"/>
            <a:ext cx="749772" cy="41460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01B2E7-F07F-F24D-867D-779A4AD6B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4AF0CAA-2CAB-236F-30DD-C7D03AEA702F}"/>
              </a:ext>
            </a:extLst>
          </p:cNvPr>
          <p:cNvSpPr txBox="1">
            <a:spLocks/>
          </p:cNvSpPr>
          <p:nvPr/>
        </p:nvSpPr>
        <p:spPr>
          <a:xfrm>
            <a:off x="3124200" y="6309868"/>
            <a:ext cx="2895600" cy="4572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it-IT" altLang="it-IT" dirty="0"/>
              <a:t>INFN Acceleratori - LNF, 4-5 aprile 2024</a:t>
            </a:r>
          </a:p>
        </p:txBody>
      </p:sp>
    </p:spTree>
    <p:extLst>
      <p:ext uri="{BB962C8B-B14F-4D97-AF65-F5344CB8AC3E}">
        <p14:creationId xmlns:p14="http://schemas.microsoft.com/office/powerpoint/2010/main" val="40407888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752BF5-6EBB-D196-68B5-40F2CC6551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7010" y="342524"/>
            <a:ext cx="4818972" cy="55710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9F69EB-5B02-62E7-B88E-62AD66B77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spcAft>
                <a:spcPts val="600"/>
              </a:spcAft>
              <a:defRPr/>
            </a:pPr>
            <a:r>
              <a:rPr lang="en-US" altLang="it-IT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Pagina </a:t>
            </a:r>
            <a:fld id="{99F93ADF-C203-46DC-9479-698135C8D2A7}" type="slidenum">
              <a:rPr lang="en-US" altLang="it-IT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 eaLnBrk="1" hangingPunct="1">
                <a:spcAft>
                  <a:spcPts val="600"/>
                </a:spcAft>
                <a:defRPr/>
              </a:pPr>
              <a:t>20</a:t>
            </a:fld>
            <a:endParaRPr lang="en-US" altLang="it-IT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pic>
        <p:nvPicPr>
          <p:cNvPr id="6" name="Picture 13" descr="logo +marchio">
            <a:extLst>
              <a:ext uri="{FF2B5EF4-FFF2-40B4-BE49-F238E27FC236}">
                <a16:creationId xmlns:a16="http://schemas.microsoft.com/office/drawing/2014/main" id="{9554F8A7-39D7-15D8-21D0-4F9BE37D5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87458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37639B-D318-A6B8-6F67-3001CBCD8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1100" y="6154246"/>
            <a:ext cx="749772" cy="4146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76657-7734-255E-DCB3-4646EDA30E08}"/>
              </a:ext>
            </a:extLst>
          </p:cNvPr>
          <p:cNvSpPr txBox="1"/>
          <p:nvPr/>
        </p:nvSpPr>
        <p:spPr>
          <a:xfrm>
            <a:off x="6811690" y="2050839"/>
            <a:ext cx="152234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dirty="0">
                <a:solidFill>
                  <a:srgbClr val="002060"/>
                </a:solidFill>
              </a:rPr>
              <a:t>SCANDINOVA</a:t>
            </a:r>
          </a:p>
          <a:p>
            <a:endParaRPr lang="en-IT" sz="1600" dirty="0">
              <a:solidFill>
                <a:srgbClr val="002060"/>
              </a:solidFill>
            </a:endParaRPr>
          </a:p>
          <a:p>
            <a:r>
              <a:rPr lang="en-IT" sz="1600" dirty="0">
                <a:solidFill>
                  <a:srgbClr val="002060"/>
                </a:solidFill>
              </a:rPr>
              <a:t>5.5 MW</a:t>
            </a:r>
          </a:p>
          <a:p>
            <a:r>
              <a:rPr lang="en-IT" sz="1600" dirty="0">
                <a:solidFill>
                  <a:srgbClr val="002060"/>
                </a:solidFill>
              </a:rPr>
              <a:t>5 </a:t>
            </a:r>
            <a:r>
              <a:rPr lang="en-IT" sz="1600" dirty="0">
                <a:solidFill>
                  <a:srgbClr val="002060"/>
                </a:solidFill>
                <a:latin typeface="Symbol" pitchFamily="2" charset="2"/>
              </a:rPr>
              <a:t>m</a:t>
            </a:r>
            <a:r>
              <a:rPr lang="en-IT" sz="1600" dirty="0">
                <a:solidFill>
                  <a:srgbClr val="002060"/>
                </a:solidFill>
                <a:latin typeface="+mj-lt"/>
              </a:rPr>
              <a:t>s</a:t>
            </a:r>
            <a:endParaRPr lang="en-IT" sz="1600" dirty="0">
              <a:solidFill>
                <a:srgbClr val="002060"/>
              </a:solidFill>
            </a:endParaRP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3CCCA7ED-4744-F5B0-0609-726C68577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09868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it-IT" altLang="it-IT" dirty="0"/>
              <a:t>INFN Acceleratori - LNF, 4-5 aprile 2024</a:t>
            </a:r>
          </a:p>
        </p:txBody>
      </p:sp>
    </p:spTree>
    <p:extLst>
      <p:ext uri="{BB962C8B-B14F-4D97-AF65-F5344CB8AC3E}">
        <p14:creationId xmlns:p14="http://schemas.microsoft.com/office/powerpoint/2010/main" val="15221032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172" y="1202281"/>
            <a:ext cx="1722147" cy="1539955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23"/>
          <p:cNvSpPr txBox="1"/>
          <p:nvPr/>
        </p:nvSpPr>
        <p:spPr>
          <a:xfrm>
            <a:off x="31594" y="666401"/>
            <a:ext cx="2181225" cy="481574"/>
          </a:xfrm>
          <a:prstGeom prst="rect">
            <a:avLst/>
          </a:prstGeom>
          <a:noFill/>
          <a:ln w="12700" cap="flat" cmpd="sng">
            <a:solidFill>
              <a:srgbClr val="0B0B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2869" rIns="0" bIns="0" anchor="t" anchorCtr="0">
            <a:spAutoFit/>
          </a:bodyPr>
          <a:lstStyle/>
          <a:p>
            <a:pPr marL="133826" marR="10287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Electron source: </a:t>
            </a:r>
            <a:r>
              <a:rPr lang="en-GB" sz="1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DC thermionic  gun </a:t>
            </a: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15 kV.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7" name="Google Shape;587;p23"/>
          <p:cNvSpPr txBox="1">
            <a:spLocks noGrp="1"/>
          </p:cNvSpPr>
          <p:nvPr>
            <p:ph type="title"/>
          </p:nvPr>
        </p:nvSpPr>
        <p:spPr>
          <a:xfrm>
            <a:off x="818053" y="134517"/>
            <a:ext cx="7194911" cy="34201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9525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63A0"/>
              </a:buClr>
              <a:buSzPts val="3200"/>
            </a:pPr>
            <a:r>
              <a:rPr lang="en-GB" dirty="0">
                <a:sym typeface="Calibri"/>
              </a:rPr>
              <a:t>DESIGN AND PROTOTYPING OF SW injector</a:t>
            </a:r>
            <a:endParaRPr dirty="0"/>
          </a:p>
        </p:txBody>
      </p:sp>
      <p:sp>
        <p:nvSpPr>
          <p:cNvPr id="593" name="Google Shape;593;p23"/>
          <p:cNvSpPr txBox="1"/>
          <p:nvPr/>
        </p:nvSpPr>
        <p:spPr>
          <a:xfrm>
            <a:off x="2104802" y="1373027"/>
            <a:ext cx="6703532" cy="1197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525" rIns="0" bIns="0" anchor="t" anchorCtr="0">
            <a:spAutoFit/>
          </a:bodyPr>
          <a:lstStyle/>
          <a:p>
            <a:pPr marL="138113" indent="-128588">
              <a:spcBef>
                <a:spcPts val="0"/>
              </a:spcBef>
              <a:spcAft>
                <a:spcPts val="0"/>
              </a:spcAft>
              <a:buClr>
                <a:srgbClr val="060B14"/>
              </a:buClr>
              <a:buSzPts val="1800"/>
              <a:buFont typeface="Arial"/>
              <a:buChar char="•"/>
            </a:pPr>
            <a:r>
              <a:rPr lang="en-GB" sz="1350" dirty="0">
                <a:solidFill>
                  <a:srgbClr val="060B14"/>
                </a:solidFill>
                <a:latin typeface="Calibri"/>
                <a:ea typeface="Calibri"/>
                <a:cs typeface="Calibri"/>
                <a:sym typeface="Calibri"/>
              </a:rPr>
              <a:t>Cavity type: </a:t>
            </a:r>
            <a:r>
              <a:rPr lang="en-GB" sz="1350" b="1" dirty="0">
                <a:solidFill>
                  <a:srgbClr val="060B14"/>
                </a:solidFill>
                <a:latin typeface="Calibri"/>
                <a:ea typeface="Calibri"/>
                <a:cs typeface="Calibri"/>
                <a:sym typeface="Calibri"/>
              </a:rPr>
              <a:t>standing wave</a:t>
            </a:r>
            <a:r>
              <a:rPr lang="en-GB"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sz="1350" dirty="0">
                <a:solidFill>
                  <a:srgbClr val="080808"/>
                </a:solidFill>
                <a:latin typeface="Calibri"/>
                <a:ea typeface="Calibri"/>
                <a:cs typeface="Calibri"/>
                <a:sym typeface="Calibri"/>
              </a:rPr>
              <a:t>bi-periodic, </a:t>
            </a:r>
            <a:r>
              <a:rPr lang="en-GB" sz="1350" b="1" dirty="0">
                <a:solidFill>
                  <a:srgbClr val="080808"/>
                </a:solidFill>
                <a:latin typeface="Calibri"/>
                <a:ea typeface="Calibri"/>
                <a:cs typeface="Calibri"/>
                <a:sym typeface="Calibri"/>
              </a:rPr>
              <a:t>on-axis coupling cells</a:t>
            </a:r>
            <a:endParaRPr sz="13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8113" indent="-128588">
              <a:lnSpc>
                <a:spcPct val="118055"/>
              </a:lnSpc>
              <a:spcBef>
                <a:spcPts val="34"/>
              </a:spcBef>
              <a:spcAft>
                <a:spcPts val="0"/>
              </a:spcAft>
              <a:buClr>
                <a:srgbClr val="080808"/>
              </a:buClr>
              <a:buSzPts val="1800"/>
              <a:buFont typeface="Arial"/>
              <a:buChar char="•"/>
            </a:pPr>
            <a:r>
              <a:rPr lang="en-GB" sz="1350" dirty="0">
                <a:solidFill>
                  <a:srgbClr val="080808"/>
                </a:solidFill>
                <a:latin typeface="Calibri"/>
                <a:ea typeface="Calibri"/>
                <a:cs typeface="Calibri"/>
                <a:sym typeface="Calibri"/>
              </a:rPr>
              <a:t>Electromagnetic field: </a:t>
            </a:r>
            <a:r>
              <a:rPr lang="en-GB" sz="1350" dirty="0">
                <a:solidFill>
                  <a:srgbClr val="080808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π</a:t>
            </a:r>
            <a:r>
              <a:rPr lang="en-GB" sz="1350" dirty="0">
                <a:solidFill>
                  <a:srgbClr val="080808"/>
                </a:solidFill>
                <a:latin typeface="Calibri"/>
                <a:ea typeface="Calibri"/>
                <a:cs typeface="Calibri"/>
                <a:sym typeface="Calibri"/>
              </a:rPr>
              <a:t>/2 accelerating mode</a:t>
            </a:r>
            <a:endParaRPr sz="13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8113" indent="-128588">
              <a:lnSpc>
                <a:spcPct val="118055"/>
              </a:lnSpc>
              <a:spcBef>
                <a:spcPts val="0"/>
              </a:spcBef>
              <a:spcAft>
                <a:spcPts val="0"/>
              </a:spcAft>
              <a:buClr>
                <a:srgbClr val="080808"/>
              </a:buClr>
              <a:buSzPts val="1800"/>
              <a:buFont typeface="Arial"/>
              <a:buChar char="•"/>
            </a:pPr>
            <a:r>
              <a:rPr lang="en-GB" sz="1350" b="1" dirty="0">
                <a:solidFill>
                  <a:srgbClr val="080808"/>
                </a:solidFill>
                <a:latin typeface="Calibri"/>
                <a:ea typeface="Calibri"/>
                <a:cs typeface="Calibri"/>
                <a:sym typeface="Calibri"/>
              </a:rPr>
              <a:t>Nose - cone </a:t>
            </a:r>
            <a:r>
              <a:rPr lang="en-GB" sz="1350" dirty="0">
                <a:solidFill>
                  <a:srgbClr val="080808"/>
                </a:solidFill>
                <a:latin typeface="Calibri"/>
                <a:ea typeface="Calibri"/>
                <a:cs typeface="Calibri"/>
                <a:sym typeface="Calibri"/>
              </a:rPr>
              <a:t>geometry: </a:t>
            </a:r>
            <a:r>
              <a:rPr lang="en-GB" sz="1350" b="1" dirty="0">
                <a:solidFill>
                  <a:srgbClr val="080808"/>
                </a:solidFill>
                <a:latin typeface="Calibri"/>
                <a:ea typeface="Calibri"/>
                <a:cs typeface="Calibri"/>
                <a:sym typeface="Calibri"/>
              </a:rPr>
              <a:t>high electric field </a:t>
            </a:r>
            <a:r>
              <a:rPr lang="en-GB" sz="1350" dirty="0">
                <a:solidFill>
                  <a:srgbClr val="080808"/>
                </a:solidFill>
                <a:latin typeface="Calibri"/>
                <a:ea typeface="Calibri"/>
                <a:cs typeface="Calibri"/>
                <a:sym typeface="Calibri"/>
              </a:rPr>
              <a:t>at the noses zone</a:t>
            </a:r>
            <a:endParaRPr sz="13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8113" indent="-128588">
              <a:lnSpc>
                <a:spcPct val="118055"/>
              </a:lnSpc>
              <a:spcBef>
                <a:spcPts val="38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35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Bunching section </a:t>
            </a:r>
            <a:r>
              <a:rPr lang="en-GB" sz="135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for low-energy beam capture </a:t>
            </a:r>
            <a:r>
              <a:rPr lang="en-GB" sz="135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(&gt; 45%)</a:t>
            </a:r>
            <a:endParaRPr sz="13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8113" indent="-128588">
              <a:lnSpc>
                <a:spcPct val="118055"/>
              </a:lnSpc>
              <a:spcBef>
                <a:spcPts val="0"/>
              </a:spcBef>
              <a:spcAft>
                <a:spcPts val="0"/>
              </a:spcAft>
              <a:buClr>
                <a:srgbClr val="080808"/>
              </a:buClr>
              <a:buSzPts val="1800"/>
              <a:buFont typeface="Arial"/>
              <a:buChar char="•"/>
            </a:pPr>
            <a:r>
              <a:rPr lang="en-GB" sz="1350" dirty="0">
                <a:solidFill>
                  <a:srgbClr val="080808"/>
                </a:solidFill>
                <a:latin typeface="Calibri"/>
                <a:ea typeface="Calibri"/>
                <a:cs typeface="Calibri"/>
                <a:sym typeface="Calibri"/>
              </a:rPr>
              <a:t>Beam energy up to ≈ </a:t>
            </a:r>
            <a:r>
              <a:rPr lang="en-GB" sz="1350" b="1" dirty="0">
                <a:solidFill>
                  <a:srgbClr val="080808"/>
                </a:solidFill>
                <a:latin typeface="Calibri"/>
                <a:ea typeface="Calibri"/>
                <a:cs typeface="Calibri"/>
                <a:sym typeface="Calibri"/>
              </a:rPr>
              <a:t>10 MeV </a:t>
            </a:r>
            <a:r>
              <a:rPr lang="en-GB" sz="1350" dirty="0">
                <a:solidFill>
                  <a:srgbClr val="080808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-GB" sz="1350" b="1" dirty="0">
                <a:solidFill>
                  <a:srgbClr val="080808"/>
                </a:solidFill>
                <a:latin typeface="Calibri"/>
                <a:ea typeface="Calibri"/>
                <a:cs typeface="Calibri"/>
                <a:sym typeface="Calibri"/>
              </a:rPr>
              <a:t>100 mA </a:t>
            </a:r>
            <a:r>
              <a:rPr lang="en-GB" sz="1350" dirty="0">
                <a:solidFill>
                  <a:srgbClr val="080808"/>
                </a:solidFill>
                <a:latin typeface="Calibri"/>
                <a:ea typeface="Calibri"/>
                <a:cs typeface="Calibri"/>
                <a:sym typeface="Calibri"/>
              </a:rPr>
              <a:t>beam peak current</a:t>
            </a:r>
            <a:endParaRPr sz="13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DE893A7-F538-1126-6C96-E6912E1527F8}"/>
              </a:ext>
            </a:extLst>
          </p:cNvPr>
          <p:cNvGrpSpPr/>
          <p:nvPr/>
        </p:nvGrpSpPr>
        <p:grpSpPr>
          <a:xfrm>
            <a:off x="85434" y="2630929"/>
            <a:ext cx="6665923" cy="1846078"/>
            <a:chOff x="1138732" y="2630929"/>
            <a:chExt cx="6665923" cy="1846078"/>
          </a:xfrm>
        </p:grpSpPr>
        <p:pic>
          <p:nvPicPr>
            <p:cNvPr id="584" name="Google Shape;584;p2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847769" y="2915826"/>
              <a:ext cx="5956886" cy="15611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9" name="Google Shape;589;p23"/>
            <p:cNvSpPr txBox="1"/>
            <p:nvPr/>
          </p:nvSpPr>
          <p:spPr>
            <a:xfrm>
              <a:off x="1138732" y="3376462"/>
              <a:ext cx="697230" cy="210150"/>
            </a:xfrm>
            <a:prstGeom prst="rect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25238" rIns="0" bIns="0" anchor="t" anchorCtr="0">
              <a:spAutoFit/>
            </a:bodyPr>
            <a:lstStyle/>
            <a:p>
              <a:pPr marL="68580">
                <a:spcBef>
                  <a:spcPts val="0"/>
                </a:spcBef>
                <a:spcAft>
                  <a:spcPts val="0"/>
                </a:spcAft>
              </a:pPr>
              <a:r>
                <a:rPr lang="en-GB" sz="1200" b="1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DC gun</a:t>
              </a: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90" name="Google Shape;590;p23"/>
            <p:cNvGrpSpPr/>
            <p:nvPr/>
          </p:nvGrpSpPr>
          <p:grpSpPr>
            <a:xfrm>
              <a:off x="1315921" y="3693994"/>
              <a:ext cx="1103117" cy="659526"/>
              <a:chOff x="1854941" y="5700219"/>
              <a:chExt cx="1470823" cy="879368"/>
            </a:xfrm>
          </p:grpSpPr>
          <p:sp>
            <p:nvSpPr>
              <p:cNvPr id="591" name="Google Shape;591;p23"/>
              <p:cNvSpPr/>
              <p:nvPr/>
            </p:nvSpPr>
            <p:spPr>
              <a:xfrm>
                <a:off x="1854941" y="5700219"/>
                <a:ext cx="741045" cy="497840"/>
              </a:xfrm>
              <a:custGeom>
                <a:avLst/>
                <a:gdLst/>
                <a:ahLst/>
                <a:cxnLst/>
                <a:rect l="l" t="t" r="r" b="b"/>
                <a:pathLst>
                  <a:path w="741044" h="497839" extrusionOk="0">
                    <a:moveTo>
                      <a:pt x="634683" y="450714"/>
                    </a:moveTo>
                    <a:lnTo>
                      <a:pt x="613695" y="482512"/>
                    </a:lnTo>
                    <a:lnTo>
                      <a:pt x="740572" y="497779"/>
                    </a:lnTo>
                    <a:lnTo>
                      <a:pt x="719450" y="461208"/>
                    </a:lnTo>
                    <a:lnTo>
                      <a:pt x="650582" y="461208"/>
                    </a:lnTo>
                    <a:lnTo>
                      <a:pt x="634683" y="450714"/>
                    </a:lnTo>
                    <a:close/>
                  </a:path>
                  <a:path w="741044" h="497839" extrusionOk="0">
                    <a:moveTo>
                      <a:pt x="655671" y="418916"/>
                    </a:moveTo>
                    <a:lnTo>
                      <a:pt x="634683" y="450714"/>
                    </a:lnTo>
                    <a:lnTo>
                      <a:pt x="650582" y="461208"/>
                    </a:lnTo>
                    <a:lnTo>
                      <a:pt x="671570" y="429410"/>
                    </a:lnTo>
                    <a:lnTo>
                      <a:pt x="655671" y="418916"/>
                    </a:lnTo>
                    <a:close/>
                  </a:path>
                  <a:path w="741044" h="497839" extrusionOk="0">
                    <a:moveTo>
                      <a:pt x="676659" y="387118"/>
                    </a:moveTo>
                    <a:lnTo>
                      <a:pt x="655671" y="418916"/>
                    </a:lnTo>
                    <a:lnTo>
                      <a:pt x="671570" y="429410"/>
                    </a:lnTo>
                    <a:lnTo>
                      <a:pt x="650582" y="461208"/>
                    </a:lnTo>
                    <a:lnTo>
                      <a:pt x="719450" y="461208"/>
                    </a:lnTo>
                    <a:lnTo>
                      <a:pt x="676659" y="387118"/>
                    </a:lnTo>
                    <a:close/>
                  </a:path>
                  <a:path w="741044" h="497839" extrusionOk="0">
                    <a:moveTo>
                      <a:pt x="20988" y="0"/>
                    </a:moveTo>
                    <a:lnTo>
                      <a:pt x="0" y="31798"/>
                    </a:lnTo>
                    <a:lnTo>
                      <a:pt x="634683" y="450714"/>
                    </a:lnTo>
                    <a:lnTo>
                      <a:pt x="655671" y="418916"/>
                    </a:lnTo>
                    <a:lnTo>
                      <a:pt x="20988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2" name="Google Shape;592;p23"/>
              <p:cNvSpPr/>
              <p:nvPr/>
            </p:nvSpPr>
            <p:spPr>
              <a:xfrm>
                <a:off x="2595514" y="5761707"/>
                <a:ext cx="730250" cy="817880"/>
              </a:xfrm>
              <a:custGeom>
                <a:avLst/>
                <a:gdLst/>
                <a:ahLst/>
                <a:cxnLst/>
                <a:rect l="l" t="t" r="r" b="b"/>
                <a:pathLst>
                  <a:path w="730250" h="817879" extrusionOk="0">
                    <a:moveTo>
                      <a:pt x="0" y="0"/>
                    </a:moveTo>
                    <a:lnTo>
                      <a:pt x="730078" y="0"/>
                    </a:lnTo>
                    <a:lnTo>
                      <a:pt x="730078" y="817712"/>
                    </a:lnTo>
                    <a:lnTo>
                      <a:pt x="0" y="81771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94" name="Google Shape;594;p23"/>
            <p:cNvSpPr txBox="1"/>
            <p:nvPr/>
          </p:nvSpPr>
          <p:spPr>
            <a:xfrm>
              <a:off x="4463180" y="2630929"/>
              <a:ext cx="637699" cy="18994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0" tIns="28088" rIns="0" bIns="0" anchor="t" anchorCtr="0">
              <a:spAutoFit/>
            </a:bodyPr>
            <a:lstStyle/>
            <a:p>
              <a:pPr marL="71914">
                <a:spcBef>
                  <a:spcPts val="0"/>
                </a:spcBef>
                <a:spcAft>
                  <a:spcPts val="0"/>
                </a:spcAft>
              </a:pPr>
              <a:r>
                <a:rPr lang="en-GB" sz="1050" b="1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Power in</a:t>
              </a:r>
              <a:endParaRPr sz="10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595;p23"/>
            <p:cNvSpPr/>
            <p:nvPr/>
          </p:nvSpPr>
          <p:spPr>
            <a:xfrm>
              <a:off x="4695277" y="2868581"/>
              <a:ext cx="128588" cy="431006"/>
            </a:xfrm>
            <a:custGeom>
              <a:avLst/>
              <a:gdLst/>
              <a:ahLst/>
              <a:cxnLst/>
              <a:rect l="l" t="t" r="r" b="b"/>
              <a:pathLst>
                <a:path w="171450" h="574675" extrusionOk="0">
                  <a:moveTo>
                    <a:pt x="57149" y="402949"/>
                  </a:moveTo>
                  <a:lnTo>
                    <a:pt x="0" y="402949"/>
                  </a:lnTo>
                  <a:lnTo>
                    <a:pt x="85725" y="574399"/>
                  </a:lnTo>
                  <a:lnTo>
                    <a:pt x="157162" y="431524"/>
                  </a:lnTo>
                  <a:lnTo>
                    <a:pt x="57150" y="431524"/>
                  </a:lnTo>
                  <a:lnTo>
                    <a:pt x="57149" y="402949"/>
                  </a:lnTo>
                  <a:close/>
                </a:path>
                <a:path w="171450" h="574675" extrusionOk="0">
                  <a:moveTo>
                    <a:pt x="114298" y="0"/>
                  </a:moveTo>
                  <a:lnTo>
                    <a:pt x="57148" y="0"/>
                  </a:lnTo>
                  <a:lnTo>
                    <a:pt x="57150" y="431524"/>
                  </a:lnTo>
                  <a:lnTo>
                    <a:pt x="114300" y="431524"/>
                  </a:lnTo>
                  <a:lnTo>
                    <a:pt x="114298" y="0"/>
                  </a:lnTo>
                  <a:close/>
                </a:path>
                <a:path w="171450" h="574675" extrusionOk="0">
                  <a:moveTo>
                    <a:pt x="171449" y="402949"/>
                  </a:moveTo>
                  <a:lnTo>
                    <a:pt x="114299" y="402949"/>
                  </a:lnTo>
                  <a:lnTo>
                    <a:pt x="114300" y="431524"/>
                  </a:lnTo>
                  <a:lnTo>
                    <a:pt x="157162" y="431524"/>
                  </a:lnTo>
                  <a:lnTo>
                    <a:pt x="171449" y="40294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596;p23"/>
            <p:cNvSpPr txBox="1"/>
            <p:nvPr/>
          </p:nvSpPr>
          <p:spPr>
            <a:xfrm>
              <a:off x="2147784" y="3529084"/>
              <a:ext cx="1096804" cy="1942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9525" rIns="0" bIns="0" anchor="t" anchorCtr="0">
              <a:spAutoFit/>
            </a:bodyPr>
            <a:lstStyle/>
            <a:p>
              <a:pPr marL="9525">
                <a:spcBef>
                  <a:spcPts val="0"/>
                </a:spcBef>
                <a:spcAft>
                  <a:spcPts val="0"/>
                </a:spcAft>
              </a:pPr>
              <a:r>
                <a:rPr lang="en-GB" sz="1200" b="1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Bunching section</a:t>
              </a: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7" name="Google Shape;597;p23"/>
          <p:cNvGrpSpPr/>
          <p:nvPr/>
        </p:nvGrpSpPr>
        <p:grpSpPr>
          <a:xfrm>
            <a:off x="7077240" y="541763"/>
            <a:ext cx="1810052" cy="1437476"/>
            <a:chOff x="3451152" y="632505"/>
            <a:chExt cx="2413403" cy="1916635"/>
          </a:xfrm>
        </p:grpSpPr>
        <p:pic>
          <p:nvPicPr>
            <p:cNvPr id="598" name="Google Shape;598;p2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451152" y="632505"/>
              <a:ext cx="2413403" cy="19166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9" name="Google Shape;599;p23"/>
            <p:cNvSpPr/>
            <p:nvPr/>
          </p:nvSpPr>
          <p:spPr>
            <a:xfrm>
              <a:off x="5048491" y="1448206"/>
              <a:ext cx="309245" cy="840740"/>
            </a:xfrm>
            <a:custGeom>
              <a:avLst/>
              <a:gdLst/>
              <a:ahLst/>
              <a:cxnLst/>
              <a:rect l="l" t="t" r="r" b="b"/>
              <a:pathLst>
                <a:path w="309245" h="840739" extrusionOk="0">
                  <a:moveTo>
                    <a:pt x="185331" y="0"/>
                  </a:moveTo>
                  <a:lnTo>
                    <a:pt x="4114" y="0"/>
                  </a:lnTo>
                  <a:lnTo>
                    <a:pt x="4114" y="367131"/>
                  </a:lnTo>
                  <a:lnTo>
                    <a:pt x="185331" y="367131"/>
                  </a:lnTo>
                  <a:lnTo>
                    <a:pt x="185331" y="0"/>
                  </a:lnTo>
                  <a:close/>
                </a:path>
                <a:path w="309245" h="840739" extrusionOk="0">
                  <a:moveTo>
                    <a:pt x="308775" y="562584"/>
                  </a:moveTo>
                  <a:lnTo>
                    <a:pt x="0" y="562584"/>
                  </a:lnTo>
                  <a:lnTo>
                    <a:pt x="0" y="840117"/>
                  </a:lnTo>
                  <a:lnTo>
                    <a:pt x="308775" y="840117"/>
                  </a:lnTo>
                  <a:lnTo>
                    <a:pt x="308775" y="562584"/>
                  </a:lnTo>
                  <a:close/>
                </a:path>
              </a:pathLst>
            </a:custGeom>
            <a:solidFill>
              <a:srgbClr val="D4FC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0" name="Google Shape;600;p23"/>
          <p:cNvSpPr txBox="1"/>
          <p:nvPr/>
        </p:nvSpPr>
        <p:spPr>
          <a:xfrm>
            <a:off x="2696186" y="557471"/>
            <a:ext cx="1530667" cy="171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525" rIns="0" bIns="0" anchor="t" anchorCtr="0">
            <a:spAutoFit/>
          </a:bodyPr>
          <a:lstStyle/>
          <a:p>
            <a:pPr marL="9525">
              <a:spcBef>
                <a:spcPts val="0"/>
              </a:spcBef>
              <a:spcAft>
                <a:spcPts val="0"/>
              </a:spcAft>
            </a:pPr>
            <a:r>
              <a:rPr lang="en-GB" sz="1050" dirty="0">
                <a:solidFill>
                  <a:srgbClr val="080808"/>
                </a:solidFill>
                <a:latin typeface="Calibri"/>
                <a:ea typeface="Calibri"/>
                <a:cs typeface="Calibri"/>
                <a:sym typeface="Calibri"/>
              </a:rPr>
              <a:t>Single cell parameters [mm]</a:t>
            </a:r>
            <a:endParaRPr sz="10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601" name="Google Shape;601;p23"/>
          <p:cNvGraphicFramePr/>
          <p:nvPr>
            <p:extLst>
              <p:ext uri="{D42A27DB-BD31-4B8C-83A1-F6EECF244321}">
                <p14:modId xmlns:p14="http://schemas.microsoft.com/office/powerpoint/2010/main" val="1290695747"/>
              </p:ext>
            </p:extLst>
          </p:nvPr>
        </p:nvGraphicFramePr>
        <p:xfrm>
          <a:off x="2582112" y="747584"/>
          <a:ext cx="2199918" cy="445291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99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98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2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98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50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3716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25238" marB="0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39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9F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25238" marB="0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39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9F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25238" marB="0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39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9F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</a:t>
                      </a:r>
                      <a:r>
                        <a:rPr lang="en-GB" sz="9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</a:t>
                      </a:r>
                      <a:endParaRPr sz="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25238" marB="0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39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9F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</a:t>
                      </a:r>
                      <a:r>
                        <a:rPr lang="en-GB" sz="9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</a:t>
                      </a:r>
                      <a:endParaRPr sz="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25238" marB="0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39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9F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solidFill>
                            <a:srgbClr val="FFFFFF"/>
                          </a:solidFill>
                          <a:latin typeface="Noto Sans Symbols"/>
                          <a:ea typeface="Noto Sans Symbols"/>
                          <a:cs typeface="Noto Sans Symbols"/>
                          <a:sym typeface="Noto Sans Symbols"/>
                        </a:rPr>
                        <a:t>α</a:t>
                      </a:r>
                      <a:endParaRPr sz="1300">
                        <a:latin typeface="Noto Sans Symbols"/>
                        <a:ea typeface="Noto Sans Symbols"/>
                        <a:cs typeface="Noto Sans Symbols"/>
                        <a:sym typeface="Noto Sans Symbols"/>
                      </a:endParaRPr>
                    </a:p>
                  </a:txBody>
                  <a:tcPr marL="0" marR="0" marT="37144" marB="0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39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9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69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38.25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23813" marB="0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39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15.6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23813" marB="0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39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24.4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23813" marB="0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39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23813" marB="0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39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23813" marB="0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39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30°</a:t>
                      </a:r>
                      <a:endParaRPr sz="12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23813" marB="0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39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" name="Picture 4">
            <a:extLst>
              <a:ext uri="{FF2B5EF4-FFF2-40B4-BE49-F238E27FC236}">
                <a16:creationId xmlns:a16="http://schemas.microsoft.com/office/drawing/2014/main" id="{0B8A3B05-02BB-5C3E-8979-DBF9C3992E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814" y="4510880"/>
            <a:ext cx="5956885" cy="156118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2473086-9571-8284-05E5-6E99B86BF81E}"/>
              </a:ext>
            </a:extLst>
          </p:cNvPr>
          <p:cNvGrpSpPr/>
          <p:nvPr/>
        </p:nvGrpSpPr>
        <p:grpSpPr>
          <a:xfrm>
            <a:off x="6948757" y="2305254"/>
            <a:ext cx="2033473" cy="1588430"/>
            <a:chOff x="6948757" y="2305254"/>
            <a:chExt cx="2033473" cy="1588430"/>
          </a:xfrm>
        </p:grpSpPr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69053EA2-2D1A-52F6-E636-2C206C3BA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61580" y="2305254"/>
              <a:ext cx="1920650" cy="1588430"/>
            </a:xfrm>
            <a:prstGeom prst="rect">
              <a:avLst/>
            </a:prstGeom>
          </p:spPr>
        </p:pic>
        <p:sp>
          <p:nvSpPr>
            <p:cNvPr id="9" name="Rectangle 12">
              <a:extLst>
                <a:ext uri="{FF2B5EF4-FFF2-40B4-BE49-F238E27FC236}">
                  <a16:creationId xmlns:a16="http://schemas.microsoft.com/office/drawing/2014/main" id="{233F0DA6-B156-F854-AADF-B7EAE8565ACE}"/>
                </a:ext>
              </a:extLst>
            </p:cNvPr>
            <p:cNvSpPr/>
            <p:nvPr/>
          </p:nvSpPr>
          <p:spPr bwMode="auto">
            <a:xfrm>
              <a:off x="8394606" y="3478700"/>
              <a:ext cx="504161" cy="163036"/>
            </a:xfrm>
            <a:prstGeom prst="rect">
              <a:avLst/>
            </a:prstGeom>
            <a:solidFill>
              <a:srgbClr val="CED6EC"/>
            </a:solidFill>
            <a:ln>
              <a:noFill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/>
              <a:r>
                <a:rPr lang="en-IT" sz="825" dirty="0">
                  <a:solidFill>
                    <a:srgbClr val="000000"/>
                  </a:solidFill>
                </a:rPr>
                <a:t>10 MeV</a:t>
              </a:r>
            </a:p>
          </p:txBody>
        </p:sp>
        <p:sp>
          <p:nvSpPr>
            <p:cNvPr id="10" name="Rectangle 13">
              <a:extLst>
                <a:ext uri="{FF2B5EF4-FFF2-40B4-BE49-F238E27FC236}">
                  <a16:creationId xmlns:a16="http://schemas.microsoft.com/office/drawing/2014/main" id="{61782B90-B354-CE9C-C89B-BEB34206BB85}"/>
                </a:ext>
              </a:extLst>
            </p:cNvPr>
            <p:cNvSpPr/>
            <p:nvPr/>
          </p:nvSpPr>
          <p:spPr bwMode="auto">
            <a:xfrm>
              <a:off x="8323353" y="3685746"/>
              <a:ext cx="575414" cy="173996"/>
            </a:xfrm>
            <a:prstGeom prst="rect">
              <a:avLst/>
            </a:prstGeom>
            <a:solidFill>
              <a:srgbClr val="E9ECF6"/>
            </a:solidFill>
            <a:ln>
              <a:noFill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/>
              <a:r>
                <a:rPr lang="en-IT" sz="825" dirty="0">
                  <a:solidFill>
                    <a:srgbClr val="000000"/>
                  </a:solidFill>
                </a:rPr>
                <a:t> 100 mA</a:t>
              </a:r>
            </a:p>
          </p:txBody>
        </p:sp>
        <p:sp>
          <p:nvSpPr>
            <p:cNvPr id="11" name="CasellaDiTesto 16">
              <a:extLst>
                <a:ext uri="{FF2B5EF4-FFF2-40B4-BE49-F238E27FC236}">
                  <a16:creationId xmlns:a16="http://schemas.microsoft.com/office/drawing/2014/main" id="{9F2B54F9-3B38-F046-66CC-1795D63F6C87}"/>
                </a:ext>
              </a:extLst>
            </p:cNvPr>
            <p:cNvSpPr txBox="1"/>
            <p:nvPr/>
          </p:nvSpPr>
          <p:spPr>
            <a:xfrm>
              <a:off x="6948757" y="2763528"/>
              <a:ext cx="849438" cy="138499"/>
            </a:xfrm>
            <a:prstGeom prst="rect">
              <a:avLst/>
            </a:prstGeom>
            <a:solidFill>
              <a:srgbClr val="E9EBF6"/>
            </a:solidFill>
            <a:ln>
              <a:noFill/>
            </a:ln>
          </p:spPr>
          <p:txBody>
            <a:bodyPr wrap="square" tIns="0" rIns="0" bIns="0" rtlCol="0">
              <a:spAutoFit/>
            </a:bodyPr>
            <a:lstStyle/>
            <a:p>
              <a:r>
                <a:rPr lang="it-IT" dirty="0">
                  <a:solidFill>
                    <a:srgbClr val="000000"/>
                  </a:solidFill>
                  <a:latin typeface="+mj-lt"/>
                  <a:cs typeface="Times New Roman" panose="02020603050405020304" pitchFamily="18" charset="0"/>
                </a:rPr>
                <a:t>       Input</a:t>
              </a:r>
            </a:p>
          </p:txBody>
        </p:sp>
      </p:grpSp>
      <p:pic>
        <p:nvPicPr>
          <p:cNvPr id="14" name="Immagine 17" descr="Immagine che contiene testo, linea, diagramma, schermata&#10;&#10;Descrizione generata automaticamente">
            <a:extLst>
              <a:ext uri="{FF2B5EF4-FFF2-40B4-BE49-F238E27FC236}">
                <a16:creationId xmlns:a16="http://schemas.microsoft.com/office/drawing/2014/main" id="{F49875D6-2926-32D7-8781-4FF98455CF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665" y="4351980"/>
            <a:ext cx="2235201" cy="167640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E671A32-A789-0D5E-FBA3-B5A09B639EB4}"/>
              </a:ext>
            </a:extLst>
          </p:cNvPr>
          <p:cNvSpPr txBox="1"/>
          <p:nvPr/>
        </p:nvSpPr>
        <p:spPr>
          <a:xfrm>
            <a:off x="4101110" y="3060105"/>
            <a:ext cx="4411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chemeClr val="tx1"/>
                </a:solidFill>
              </a:rPr>
              <a:t>2023</a:t>
            </a:r>
          </a:p>
        </p:txBody>
      </p:sp>
      <p:pic>
        <p:nvPicPr>
          <p:cNvPr id="3" name="Picture 13" descr="logo +marchio">
            <a:extLst>
              <a:ext uri="{FF2B5EF4-FFF2-40B4-BE49-F238E27FC236}">
                <a16:creationId xmlns:a16="http://schemas.microsoft.com/office/drawing/2014/main" id="{B6B7D721-52F0-9DA4-304C-9C2D4ED78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87458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F619A0-157D-F51C-E9D4-EBAF6C104D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11100" y="6154246"/>
            <a:ext cx="749772" cy="41460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9DC2A0-74A7-3C5A-EA7F-4AA652B56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altLang="it-IT"/>
              <a:t>Pagina </a:t>
            </a:r>
            <a:fld id="{99F93ADF-C203-46DC-9479-698135C8D2A7}" type="slidenum">
              <a:rPr lang="it-IT" altLang="it-IT" smtClean="0"/>
              <a:pPr>
                <a:defRPr/>
              </a:pPr>
              <a:t>21</a:t>
            </a:fld>
            <a:endParaRPr lang="it-IT" altLang="it-IT"/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CED25C18-0E0E-1EAF-47F5-3119BA23C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09868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it-IT" altLang="it-IT" dirty="0"/>
              <a:t>INFN Acceleratori - LNF, 4-5 aprile 2024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egnaposto numero diapositiva 24">
            <a:extLst>
              <a:ext uri="{FF2B5EF4-FFF2-40B4-BE49-F238E27FC236}">
                <a16:creationId xmlns:a16="http://schemas.microsoft.com/office/drawing/2014/main" id="{033708D0-26CA-12CF-FE81-1DC912449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Pag. </a:t>
            </a:r>
            <a:fld id="{AB86FDA9-73B4-8348-B058-6E024D28C42E}" type="slidenum">
              <a:rPr lang="it-IT" smtClean="0"/>
              <a:pPr/>
              <a:t>22</a:t>
            </a:fld>
            <a:endParaRPr lang="it-IT" dirty="0"/>
          </a:p>
        </p:txBody>
      </p:sp>
      <p:pic>
        <p:nvPicPr>
          <p:cNvPr id="9" name="Picture 29" descr="A picture containing screenshot, text, diagram, colorfulness&#10;&#10;Description automatically generated">
            <a:extLst>
              <a:ext uri="{FF2B5EF4-FFF2-40B4-BE49-F238E27FC236}">
                <a16:creationId xmlns:a16="http://schemas.microsoft.com/office/drawing/2014/main" id="{26990049-8F24-6BBD-DC28-EE9DFADCFC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1" r="32281"/>
          <a:stretch/>
        </p:blipFill>
        <p:spPr>
          <a:xfrm>
            <a:off x="6385084" y="662783"/>
            <a:ext cx="2430324" cy="2666311"/>
          </a:xfrm>
          <a:prstGeom prst="rect">
            <a:avLst/>
          </a:prstGeom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id="{D9E14B4B-7052-449E-1D29-1D68D17794A8}"/>
              </a:ext>
            </a:extLst>
          </p:cNvPr>
          <p:cNvSpPr txBox="1"/>
          <p:nvPr/>
        </p:nvSpPr>
        <p:spPr>
          <a:xfrm>
            <a:off x="7176143" y="1203672"/>
            <a:ext cx="958616" cy="2539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342900"/>
            <a:r>
              <a:rPr lang="en-GB" sz="105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Input power</a:t>
            </a:r>
          </a:p>
        </p:txBody>
      </p:sp>
      <p:cxnSp>
        <p:nvCxnSpPr>
          <p:cNvPr id="11" name="Straight Arrow Connector 12">
            <a:extLst>
              <a:ext uri="{FF2B5EF4-FFF2-40B4-BE49-F238E27FC236}">
                <a16:creationId xmlns:a16="http://schemas.microsoft.com/office/drawing/2014/main" id="{790E3211-1001-64B6-E287-FF81C0B4D971}"/>
              </a:ext>
            </a:extLst>
          </p:cNvPr>
          <p:cNvCxnSpPr>
            <a:cxnSpLocks/>
          </p:cNvCxnSpPr>
          <p:nvPr/>
        </p:nvCxnSpPr>
        <p:spPr>
          <a:xfrm>
            <a:off x="7655451" y="1434505"/>
            <a:ext cx="0" cy="427123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2" name="TextBox 16">
            <a:extLst>
              <a:ext uri="{FF2B5EF4-FFF2-40B4-BE49-F238E27FC236}">
                <a16:creationId xmlns:a16="http://schemas.microsoft.com/office/drawing/2014/main" id="{7F2B3DB2-9E13-643A-9051-84470362B819}"/>
              </a:ext>
            </a:extLst>
          </p:cNvPr>
          <p:cNvSpPr txBox="1"/>
          <p:nvPr/>
        </p:nvSpPr>
        <p:spPr>
          <a:xfrm>
            <a:off x="8263042" y="1724413"/>
            <a:ext cx="704039" cy="300082"/>
          </a:xfrm>
          <a:prstGeom prst="rect">
            <a:avLst/>
          </a:prstGeom>
          <a:solidFill>
            <a:srgbClr val="0432FF"/>
          </a:solidFill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GB" sz="1350" b="1" dirty="0"/>
              <a:t>E field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F66BFFAE-79DA-E1DA-E753-930397A71B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6604" y="629324"/>
            <a:ext cx="280692" cy="276999"/>
          </a:xfrm>
          <a:prstGeom prst="rect">
            <a:avLst/>
          </a:prstGeom>
        </p:spPr>
      </p:pic>
      <p:pic>
        <p:nvPicPr>
          <p:cNvPr id="15" name="Picture 37" descr="A picture containing screenshot, text, diagram, colorfulness&#10;&#10;Description automatically generated">
            <a:extLst>
              <a:ext uri="{FF2B5EF4-FFF2-40B4-BE49-F238E27FC236}">
                <a16:creationId xmlns:a16="http://schemas.microsoft.com/office/drawing/2014/main" id="{090BB84D-099D-1F14-ADE6-4D8855CC24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91" t="65317" r="36219"/>
          <a:stretch/>
        </p:blipFill>
        <p:spPr>
          <a:xfrm>
            <a:off x="5401773" y="625012"/>
            <a:ext cx="985904" cy="1929311"/>
          </a:xfrm>
          <a:prstGeom prst="rect">
            <a:avLst/>
          </a:prstGeom>
        </p:spPr>
      </p:pic>
      <p:pic>
        <p:nvPicPr>
          <p:cNvPr id="17" name="Picture 45" descr="A picture containing screenshot, electric blue&#10;&#10;Description automatically generated">
            <a:extLst>
              <a:ext uri="{FF2B5EF4-FFF2-40B4-BE49-F238E27FC236}">
                <a16:creationId xmlns:a16="http://schemas.microsoft.com/office/drawing/2014/main" id="{45023DF4-30E2-FA89-7433-744BABC285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1" r="33856"/>
          <a:stretch/>
        </p:blipFill>
        <p:spPr>
          <a:xfrm>
            <a:off x="61348" y="591663"/>
            <a:ext cx="2527037" cy="2997848"/>
          </a:xfrm>
          <a:prstGeom prst="rect">
            <a:avLst/>
          </a:prstGeom>
        </p:spPr>
      </p:pic>
      <p:pic>
        <p:nvPicPr>
          <p:cNvPr id="18" name="Picture 48" descr="A picture containing screenshot, electric blue&#10;&#10;Description automatically generated">
            <a:extLst>
              <a:ext uri="{FF2B5EF4-FFF2-40B4-BE49-F238E27FC236}">
                <a16:creationId xmlns:a16="http://schemas.microsoft.com/office/drawing/2014/main" id="{86179B84-4FA6-D9D3-2202-AEC30A2076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1" t="65904" r="55562"/>
          <a:stretch/>
        </p:blipFill>
        <p:spPr>
          <a:xfrm>
            <a:off x="2113262" y="608804"/>
            <a:ext cx="1400924" cy="1678055"/>
          </a:xfrm>
          <a:prstGeom prst="rect">
            <a:avLst/>
          </a:prstGeom>
        </p:spPr>
      </p:pic>
      <p:sp>
        <p:nvSpPr>
          <p:cNvPr id="19" name="TextBox 16">
            <a:extLst>
              <a:ext uri="{FF2B5EF4-FFF2-40B4-BE49-F238E27FC236}">
                <a16:creationId xmlns:a16="http://schemas.microsoft.com/office/drawing/2014/main" id="{A7CAA33A-BDC6-1ABD-5723-E1048F6A6FC8}"/>
              </a:ext>
            </a:extLst>
          </p:cNvPr>
          <p:cNvSpPr txBox="1"/>
          <p:nvPr/>
        </p:nvSpPr>
        <p:spPr>
          <a:xfrm>
            <a:off x="88686" y="1803334"/>
            <a:ext cx="713657" cy="300082"/>
          </a:xfrm>
          <a:prstGeom prst="rect">
            <a:avLst/>
          </a:prstGeom>
          <a:solidFill>
            <a:srgbClr val="0432FF"/>
          </a:solidFill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GB" sz="1350" b="1" dirty="0"/>
              <a:t>H field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1BCEC5B-AE10-4787-9339-D970F57C1F75}"/>
              </a:ext>
            </a:extLst>
          </p:cNvPr>
          <p:cNvSpPr txBox="1"/>
          <p:nvPr/>
        </p:nvSpPr>
        <p:spPr>
          <a:xfrm>
            <a:off x="923460" y="60205"/>
            <a:ext cx="7724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822433"/>
                </a:solidFill>
                <a:latin typeface="+mj-lt"/>
                <a:ea typeface="+mj-ea"/>
                <a:cs typeface="+mj-cs"/>
              </a:rPr>
              <a:t>SW biperiodic 𝜋/2 structure prototype </a:t>
            </a:r>
          </a:p>
        </p:txBody>
      </p:sp>
      <p:sp>
        <p:nvSpPr>
          <p:cNvPr id="22" name="TextBox 24">
            <a:extLst>
              <a:ext uri="{FF2B5EF4-FFF2-40B4-BE49-F238E27FC236}">
                <a16:creationId xmlns:a16="http://schemas.microsoft.com/office/drawing/2014/main" id="{034686EA-44A1-CCFB-F022-FF97062A2AE5}"/>
              </a:ext>
            </a:extLst>
          </p:cNvPr>
          <p:cNvSpPr txBox="1"/>
          <p:nvPr/>
        </p:nvSpPr>
        <p:spPr>
          <a:xfrm>
            <a:off x="204207" y="5558054"/>
            <a:ext cx="38181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8080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Resulting profile of the on-axis accelerating  electric field </a:t>
            </a: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7B13441D-EEC1-C866-8424-7310A72562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4243" y="6491622"/>
            <a:ext cx="562329" cy="310957"/>
          </a:xfrm>
          <a:prstGeom prst="rect">
            <a:avLst/>
          </a:prstGeom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64363F56-CD0D-CA7D-9766-EB8ABE5BB66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883" t="8111" r="15853" b="24876"/>
          <a:stretch/>
        </p:blipFill>
        <p:spPr>
          <a:xfrm>
            <a:off x="5468408" y="3761576"/>
            <a:ext cx="2794634" cy="2264631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8F401541-704A-A29A-D851-49DBDE7B423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7" r="7846"/>
          <a:stretch/>
        </p:blipFill>
        <p:spPr>
          <a:xfrm>
            <a:off x="88686" y="3843418"/>
            <a:ext cx="4676619" cy="1656978"/>
          </a:xfrm>
          <a:prstGeom prst="rect">
            <a:avLst/>
          </a:prstGeom>
        </p:spPr>
      </p:pic>
      <p:pic>
        <p:nvPicPr>
          <p:cNvPr id="2" name="Picture 13" descr="logo +marchio">
            <a:extLst>
              <a:ext uri="{FF2B5EF4-FFF2-40B4-BE49-F238E27FC236}">
                <a16:creationId xmlns:a16="http://schemas.microsoft.com/office/drawing/2014/main" id="{7C15D3A0-14BB-404A-D84C-569CA51AD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87458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038845-5E0D-8F3C-7561-BFA6667963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1100" y="6154246"/>
            <a:ext cx="749772" cy="414609"/>
          </a:xfrm>
          <a:prstGeom prst="rect">
            <a:avLst/>
          </a:prstGeom>
        </p:spPr>
      </p:pic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F7AC7D38-6175-32DB-0118-1D9B5794E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09868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it-IT" altLang="it-IT" dirty="0"/>
              <a:t>INFN Acceleratori - LNF, 4-5 aprile 2024</a:t>
            </a: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207351BC-3368-31E8-FB40-7452720FA6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9359" y="2466941"/>
            <a:ext cx="3830355" cy="110283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858528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0042A-8598-EEA1-E30F-34773BCD9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163" y="254000"/>
            <a:ext cx="7559675" cy="504825"/>
          </a:xfrm>
        </p:spPr>
        <p:txBody>
          <a:bodyPr/>
          <a:lstStyle/>
          <a:p>
            <a:pPr algn="ctr"/>
            <a:r>
              <a:rPr lang="en-GB" dirty="0"/>
              <a:t>M</a:t>
            </a:r>
            <a:r>
              <a:rPr lang="en-IT" dirty="0"/>
              <a:t>echanical drawing of the SW linac (SIT)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8E7AD6-FFF6-BCD7-8C41-44672CC4C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altLang="it-IT"/>
              <a:t>Pagina </a:t>
            </a:r>
            <a:fld id="{99F93ADF-C203-46DC-9479-698135C8D2A7}" type="slidenum">
              <a:rPr lang="it-IT" altLang="it-IT" smtClean="0"/>
              <a:pPr>
                <a:defRPr/>
              </a:pPr>
              <a:t>23</a:t>
            </a:fld>
            <a:endParaRPr lang="it-IT" alt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6E8A9B-2C6D-094C-9AA3-5DC5804A1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834153"/>
            <a:ext cx="7772400" cy="23356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7C1AF9-3582-D21D-9B8D-ED035FFF9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016082"/>
            <a:ext cx="7772400" cy="2425700"/>
          </a:xfrm>
          <a:prstGeom prst="rect">
            <a:avLst/>
          </a:prstGeom>
        </p:spPr>
      </p:pic>
      <p:pic>
        <p:nvPicPr>
          <p:cNvPr id="3" name="Picture 13" descr="logo +marchio">
            <a:extLst>
              <a:ext uri="{FF2B5EF4-FFF2-40B4-BE49-F238E27FC236}">
                <a16:creationId xmlns:a16="http://schemas.microsoft.com/office/drawing/2014/main" id="{5173E1FA-E85F-704F-E7CA-B95D56213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87458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1AF17C-33D4-29B4-C44B-1236BD9742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1100" y="6154246"/>
            <a:ext cx="749772" cy="414609"/>
          </a:xfrm>
          <a:prstGeom prst="rect">
            <a:avLst/>
          </a:prstGeom>
        </p:spPr>
      </p:pic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D69BBE3E-9302-DF98-01AD-265C9A859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09868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it-IT" altLang="it-IT" dirty="0"/>
              <a:t>INFN Acceleratori - LNF, 4-5 aprile 2024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5E450A2-5DE6-B73C-C71F-241B8B8CF68C}"/>
              </a:ext>
            </a:extLst>
          </p:cNvPr>
          <p:cNvSpPr txBox="1">
            <a:spLocks/>
          </p:cNvSpPr>
          <p:nvPr/>
        </p:nvSpPr>
        <p:spPr bwMode="auto">
          <a:xfrm>
            <a:off x="458426" y="5512207"/>
            <a:ext cx="75596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8224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dirty="0"/>
              <a:t> </a:t>
            </a:r>
            <a:r>
              <a:rPr lang="it-IT" dirty="0" err="1"/>
              <a:t>prototyping</a:t>
            </a:r>
            <a:r>
              <a:rPr lang="it-IT" dirty="0"/>
              <a:t> on </a:t>
            </a:r>
            <a:r>
              <a:rPr lang="it-IT" dirty="0" err="1"/>
              <a:t>going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7576225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241A200-500C-AABD-D5B6-F9AAC5FBA9CC}"/>
              </a:ext>
            </a:extLst>
          </p:cNvPr>
          <p:cNvGrpSpPr/>
          <p:nvPr/>
        </p:nvGrpSpPr>
        <p:grpSpPr>
          <a:xfrm>
            <a:off x="4351" y="1211048"/>
            <a:ext cx="5173067" cy="3558534"/>
            <a:chOff x="1293321" y="1630537"/>
            <a:chExt cx="5173067" cy="3558534"/>
          </a:xfrm>
        </p:grpSpPr>
        <p:sp>
          <p:nvSpPr>
            <p:cNvPr id="7" name="Triangle 6">
              <a:extLst>
                <a:ext uri="{FF2B5EF4-FFF2-40B4-BE49-F238E27FC236}">
                  <a16:creationId xmlns:a16="http://schemas.microsoft.com/office/drawing/2014/main" id="{3AF2E9E0-DC76-9D84-0958-14427FFBE7C3}"/>
                </a:ext>
              </a:extLst>
            </p:cNvPr>
            <p:cNvSpPr/>
            <p:nvPr/>
          </p:nvSpPr>
          <p:spPr>
            <a:xfrm rot="10800000">
              <a:off x="3801533" y="1630537"/>
              <a:ext cx="440267" cy="458933"/>
            </a:xfrm>
            <a:prstGeom prst="triangl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sz="675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0DE0BBC-0163-F0B2-141D-C3F4A2B76E17}"/>
                </a:ext>
              </a:extLst>
            </p:cNvPr>
            <p:cNvSpPr/>
            <p:nvPr/>
          </p:nvSpPr>
          <p:spPr>
            <a:xfrm>
              <a:off x="3581400" y="2181080"/>
              <a:ext cx="440267" cy="437238"/>
            </a:xfrm>
            <a:prstGeom prst="ellipse">
              <a:avLst/>
            </a:prstGeom>
            <a:solidFill>
              <a:schemeClr val="accent5">
                <a:lumMod val="2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sz="675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1FCD752-0DCB-7204-2E98-D8A471E1B9DE}"/>
                </a:ext>
              </a:extLst>
            </p:cNvPr>
            <p:cNvCxnSpPr/>
            <p:nvPr/>
          </p:nvCxnSpPr>
          <p:spPr>
            <a:xfrm>
              <a:off x="4021667" y="2089470"/>
              <a:ext cx="0" cy="782848"/>
            </a:xfrm>
            <a:prstGeom prst="line">
              <a:avLst/>
            </a:prstGeom>
            <a:ln w="22225">
              <a:solidFill>
                <a:srgbClr val="0067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B34D3FB-BD1D-B003-FAF9-E99A905B9A2F}"/>
                </a:ext>
              </a:extLst>
            </p:cNvPr>
            <p:cNvSpPr/>
            <p:nvPr/>
          </p:nvSpPr>
          <p:spPr>
            <a:xfrm>
              <a:off x="3793067" y="2872317"/>
              <a:ext cx="457200" cy="245533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sz="675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0ED797A-E8B6-9319-627F-E697B136CDAB}"/>
                </a:ext>
              </a:extLst>
            </p:cNvPr>
            <p:cNvCxnSpPr>
              <a:cxnSpLocks/>
              <a:endCxn id="11" idx="1"/>
            </p:cNvCxnSpPr>
            <p:nvPr/>
          </p:nvCxnSpPr>
          <p:spPr>
            <a:xfrm>
              <a:off x="2370667" y="2995083"/>
              <a:ext cx="1422400" cy="0"/>
            </a:xfrm>
            <a:prstGeom prst="line">
              <a:avLst/>
            </a:prstGeom>
            <a:ln w="22225">
              <a:solidFill>
                <a:srgbClr val="0067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0D61079-777B-B9F9-C7FE-88016D2D243B}"/>
                </a:ext>
              </a:extLst>
            </p:cNvPr>
            <p:cNvCxnSpPr>
              <a:cxnSpLocks/>
            </p:cNvCxnSpPr>
            <p:nvPr/>
          </p:nvCxnSpPr>
          <p:spPr>
            <a:xfrm>
              <a:off x="2362200" y="2995083"/>
              <a:ext cx="0" cy="1646767"/>
            </a:xfrm>
            <a:prstGeom prst="line">
              <a:avLst/>
            </a:prstGeom>
            <a:ln w="22225">
              <a:solidFill>
                <a:srgbClr val="0067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AAC555D-5E00-750C-5F53-3CD698578776}"/>
                </a:ext>
              </a:extLst>
            </p:cNvPr>
            <p:cNvSpPr/>
            <p:nvPr/>
          </p:nvSpPr>
          <p:spPr>
            <a:xfrm>
              <a:off x="2133600" y="4641850"/>
              <a:ext cx="490979" cy="26246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sz="675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E041971-B9E0-8D89-3ADB-E2CB3C9BF2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24579" y="4756150"/>
              <a:ext cx="431975" cy="0"/>
            </a:xfrm>
            <a:prstGeom prst="line">
              <a:avLst/>
            </a:prstGeom>
            <a:ln w="22225">
              <a:solidFill>
                <a:srgbClr val="0067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0FF2BC4-29CB-1385-6B82-08B3B9F9375C}"/>
                </a:ext>
              </a:extLst>
            </p:cNvPr>
            <p:cNvSpPr/>
            <p:nvPr/>
          </p:nvSpPr>
          <p:spPr>
            <a:xfrm>
              <a:off x="3056554" y="4646083"/>
              <a:ext cx="965113" cy="245511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sz="675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BB67C47-5EF6-E522-A391-B659D230F3F7}"/>
                </a:ext>
              </a:extLst>
            </p:cNvPr>
            <p:cNvSpPr/>
            <p:nvPr/>
          </p:nvSpPr>
          <p:spPr>
            <a:xfrm rot="16200000">
              <a:off x="2127300" y="3403606"/>
              <a:ext cx="465617" cy="232862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sz="675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01891E2-317F-6CAC-F861-8E3F9444944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40958" y="4163530"/>
              <a:ext cx="889132" cy="0"/>
            </a:xfrm>
            <a:prstGeom prst="line">
              <a:avLst/>
            </a:prstGeom>
            <a:ln w="22225">
              <a:solidFill>
                <a:srgbClr val="0067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FC2330A-FE97-B40A-585F-D700D31714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40958" y="4163530"/>
              <a:ext cx="0" cy="478320"/>
            </a:xfrm>
            <a:prstGeom prst="line">
              <a:avLst/>
            </a:prstGeom>
            <a:ln w="22225">
              <a:solidFill>
                <a:srgbClr val="0067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D615DFD-8BD0-80DB-4BA4-69C27F54F38F}"/>
                </a:ext>
              </a:extLst>
            </p:cNvPr>
            <p:cNvCxnSpPr>
              <a:cxnSpLocks/>
              <a:stCxn id="11" idx="2"/>
            </p:cNvCxnSpPr>
            <p:nvPr/>
          </p:nvCxnSpPr>
          <p:spPr>
            <a:xfrm>
              <a:off x="4021667" y="3117849"/>
              <a:ext cx="6331" cy="1045681"/>
            </a:xfrm>
            <a:prstGeom prst="line">
              <a:avLst/>
            </a:prstGeom>
            <a:ln w="22225">
              <a:solidFill>
                <a:srgbClr val="0067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96A13F8-B812-5BDD-D3C6-49D7BE67A229}"/>
                </a:ext>
              </a:extLst>
            </p:cNvPr>
            <p:cNvSpPr/>
            <p:nvPr/>
          </p:nvSpPr>
          <p:spPr>
            <a:xfrm rot="16200000">
              <a:off x="3797281" y="3477694"/>
              <a:ext cx="465617" cy="232862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sz="675"/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591A3A8-BCFF-60BA-9B8E-AB8557462F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1624" y="4768838"/>
              <a:ext cx="431975" cy="0"/>
            </a:xfrm>
            <a:prstGeom prst="line">
              <a:avLst/>
            </a:prstGeom>
            <a:ln w="22225">
              <a:solidFill>
                <a:srgbClr val="0067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41D18B7-A4D7-2DFD-D52B-F204B503452C}"/>
                </a:ext>
              </a:extLst>
            </p:cNvPr>
            <p:cNvSpPr txBox="1"/>
            <p:nvPr/>
          </p:nvSpPr>
          <p:spPr>
            <a:xfrm>
              <a:off x="4250266" y="2836007"/>
              <a:ext cx="172835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050" dirty="0">
                  <a:solidFill>
                    <a:srgbClr val="002060"/>
                  </a:solidFill>
                </a:rPr>
                <a:t>Asymmetric power splitter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6484F64-E7BA-A08B-4C4B-D5D6E5A44010}"/>
                </a:ext>
              </a:extLst>
            </p:cNvPr>
            <p:cNvSpPr txBox="1"/>
            <p:nvPr/>
          </p:nvSpPr>
          <p:spPr>
            <a:xfrm>
              <a:off x="1293321" y="3403559"/>
              <a:ext cx="97174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050" dirty="0">
                  <a:solidFill>
                    <a:srgbClr val="002060"/>
                  </a:solidFill>
                </a:rPr>
                <a:t>Phase shifter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635F4BC-A85F-3500-807E-2CDBA8112D26}"/>
                </a:ext>
              </a:extLst>
            </p:cNvPr>
            <p:cNvSpPr txBox="1"/>
            <p:nvPr/>
          </p:nvSpPr>
          <p:spPr>
            <a:xfrm>
              <a:off x="3160461" y="3432117"/>
              <a:ext cx="80663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050" dirty="0">
                  <a:solidFill>
                    <a:srgbClr val="002060"/>
                  </a:solidFill>
                </a:rPr>
                <a:t>Attenuator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E9042EB-B24D-3D96-0410-A1E0A902C7DB}"/>
                </a:ext>
              </a:extLst>
            </p:cNvPr>
            <p:cNvSpPr txBox="1"/>
            <p:nvPr/>
          </p:nvSpPr>
          <p:spPr>
            <a:xfrm>
              <a:off x="2010935" y="4933994"/>
              <a:ext cx="88036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050" dirty="0">
                  <a:solidFill>
                    <a:srgbClr val="002060"/>
                  </a:solidFill>
                </a:rPr>
                <a:t>SW Injector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0F4037F-5097-1224-DBAA-89DE91D4D519}"/>
                </a:ext>
              </a:extLst>
            </p:cNvPr>
            <p:cNvSpPr txBox="1"/>
            <p:nvPr/>
          </p:nvSpPr>
          <p:spPr>
            <a:xfrm>
              <a:off x="3054751" y="4935155"/>
              <a:ext cx="97654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050" dirty="0">
                  <a:solidFill>
                    <a:srgbClr val="002060"/>
                  </a:solidFill>
                </a:rPr>
                <a:t>TW Structure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C0E568A-B25B-7FE4-AD82-344C1EAFBB14}"/>
                </a:ext>
              </a:extLst>
            </p:cNvPr>
            <p:cNvSpPr txBox="1"/>
            <p:nvPr/>
          </p:nvSpPr>
          <p:spPr>
            <a:xfrm>
              <a:off x="4237611" y="1731092"/>
              <a:ext cx="684803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050" dirty="0">
                  <a:solidFill>
                    <a:srgbClr val="002060"/>
                  </a:solidFill>
                </a:rPr>
                <a:t>5.5 MW </a:t>
              </a:r>
            </a:p>
            <a:p>
              <a:r>
                <a:rPr lang="en-IT" sz="1050" dirty="0">
                  <a:solidFill>
                    <a:srgbClr val="002060"/>
                  </a:solidFill>
                </a:rPr>
                <a:t>5 </a:t>
              </a:r>
              <a:r>
                <a:rPr lang="en-IT" sz="1050" dirty="0">
                  <a:solidFill>
                    <a:srgbClr val="002060"/>
                  </a:solidFill>
                  <a:latin typeface="Symbol" pitchFamily="2" charset="2"/>
                </a:rPr>
                <a:t>m</a:t>
              </a:r>
              <a:r>
                <a:rPr lang="en-IT" sz="1050" dirty="0">
                  <a:solidFill>
                    <a:srgbClr val="002060"/>
                  </a:solidFill>
                </a:rPr>
                <a:t>s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126EC48-D427-60C8-A26E-6EAD5D596343}"/>
                </a:ext>
              </a:extLst>
            </p:cNvPr>
            <p:cNvSpPr txBox="1"/>
            <p:nvPr/>
          </p:nvSpPr>
          <p:spPr>
            <a:xfrm>
              <a:off x="4146522" y="2308682"/>
              <a:ext cx="23198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050" dirty="0">
                  <a:solidFill>
                    <a:srgbClr val="002060"/>
                  </a:solidFill>
                </a:rPr>
                <a:t>Pulse compressor  17.5 MW, 1.6 </a:t>
              </a:r>
              <a:r>
                <a:rPr lang="en-IT" sz="1050" dirty="0">
                  <a:solidFill>
                    <a:srgbClr val="002060"/>
                  </a:solidFill>
                  <a:latin typeface="Symbol" pitchFamily="2" charset="2"/>
                </a:rPr>
                <a:t>m</a:t>
              </a:r>
              <a:r>
                <a:rPr lang="en-IT" sz="1050" dirty="0">
                  <a:solidFill>
                    <a:srgbClr val="002060"/>
                  </a:solidFill>
                </a:rPr>
                <a:t>s</a:t>
              </a: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2F7BBBA7-0B7E-69B2-6D2F-1E872DCFF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596" y="2712083"/>
            <a:ext cx="4455758" cy="2269739"/>
          </a:xfrm>
          <a:prstGeom prst="rect">
            <a:avLst/>
          </a:prstGeom>
        </p:spPr>
      </p:pic>
      <p:pic>
        <p:nvPicPr>
          <p:cNvPr id="2" name="Picture 13" descr="logo +marchio">
            <a:extLst>
              <a:ext uri="{FF2B5EF4-FFF2-40B4-BE49-F238E27FC236}">
                <a16:creationId xmlns:a16="http://schemas.microsoft.com/office/drawing/2014/main" id="{660A593E-A4C8-2F5E-065A-C1306F369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87458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0715D4-E402-B56B-EEEF-9A31765C4E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1100" y="6154246"/>
            <a:ext cx="749772" cy="414609"/>
          </a:xfrm>
          <a:prstGeom prst="rect">
            <a:avLst/>
          </a:prstGeom>
        </p:spPr>
      </p:pic>
      <p:pic>
        <p:nvPicPr>
          <p:cNvPr id="14" name="Picture 13" descr="A logo with a symbol and text&#10;&#10;Description automatically generated">
            <a:extLst>
              <a:ext uri="{FF2B5EF4-FFF2-40B4-BE49-F238E27FC236}">
                <a16:creationId xmlns:a16="http://schemas.microsoft.com/office/drawing/2014/main" id="{9A5071E7-E1A4-58DE-6211-8EB8E6A400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9397" y="289145"/>
            <a:ext cx="2591923" cy="2591923"/>
          </a:xfrm>
          <a:prstGeom prst="rect">
            <a:avLst/>
          </a:prstGeom>
        </p:spPr>
      </p:pic>
      <p:pic>
        <p:nvPicPr>
          <p:cNvPr id="4" name="Immagine 1">
            <a:extLst>
              <a:ext uri="{FF2B5EF4-FFF2-40B4-BE49-F238E27FC236}">
                <a16:creationId xmlns:a16="http://schemas.microsoft.com/office/drawing/2014/main" id="{F920D30C-B7E4-CBEB-A3FA-1113D12EFA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560" b="1048"/>
          <a:stretch/>
        </p:blipFill>
        <p:spPr>
          <a:xfrm>
            <a:off x="168008" y="5477855"/>
            <a:ext cx="803733" cy="6463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8AD5A9-A6F6-E119-1008-8982FAB7D485}"/>
              </a:ext>
            </a:extLst>
          </p:cNvPr>
          <p:cNvSpPr txBox="1"/>
          <p:nvPr/>
        </p:nvSpPr>
        <p:spPr>
          <a:xfrm>
            <a:off x="7108514" y="2889465"/>
            <a:ext cx="5501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rgbClr val="000000"/>
                </a:solidFill>
              </a:rPr>
              <a:t>15 MW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54B052AF-E7A9-FF07-07A9-9DE44CD41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altLang="it-IT"/>
              <a:t>Pagina </a:t>
            </a:r>
            <a:fld id="{4B268F3B-758B-4CC4-B463-A1586F38974F}" type="slidenum">
              <a:rPr lang="it-IT" altLang="it-IT" smtClean="0"/>
              <a:pPr>
                <a:defRPr/>
              </a:pPr>
              <a:t>24</a:t>
            </a:fld>
            <a:endParaRPr lang="it-IT" altLang="it-IT"/>
          </a:p>
        </p:txBody>
      </p:sp>
      <p:sp>
        <p:nvSpPr>
          <p:cNvPr id="17" name="Footer Placeholder 1">
            <a:extLst>
              <a:ext uri="{FF2B5EF4-FFF2-40B4-BE49-F238E27FC236}">
                <a16:creationId xmlns:a16="http://schemas.microsoft.com/office/drawing/2014/main" id="{EE784D84-233C-EAA3-D535-9927BE5AB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09868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it-IT" altLang="it-IT" dirty="0"/>
              <a:t>INFN Acceleratori - LNF, 4-5 aprile 2024</a:t>
            </a:r>
          </a:p>
        </p:txBody>
      </p:sp>
    </p:spTree>
    <p:extLst>
      <p:ext uri="{BB962C8B-B14F-4D97-AF65-F5344CB8AC3E}">
        <p14:creationId xmlns:p14="http://schemas.microsoft.com/office/powerpoint/2010/main" val="16806008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B3190B-C058-27BF-AF3A-4BB2A52C9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Pag.</a:t>
            </a:r>
            <a:r>
              <a:rPr lang="it-IT" altLang="it-IT" dirty="0"/>
              <a:t> </a:t>
            </a:r>
            <a:fld id="{99F93ADF-C203-46DC-9479-698135C8D2A7}" type="slidenum">
              <a:rPr lang="it-IT" altLang="it-IT" smtClean="0"/>
              <a:pPr>
                <a:defRPr/>
              </a:pPr>
              <a:t>25</a:t>
            </a:fld>
            <a:endParaRPr lang="it-IT" altLang="it-IT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8FB67B-BC25-0139-56BD-B39D4B601DC8}"/>
              </a:ext>
            </a:extLst>
          </p:cNvPr>
          <p:cNvSpPr txBox="1"/>
          <p:nvPr/>
        </p:nvSpPr>
        <p:spPr>
          <a:xfrm>
            <a:off x="447794" y="323943"/>
            <a:ext cx="8248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800" b="1" dirty="0">
                <a:solidFill>
                  <a:schemeClr val="tx1"/>
                </a:solidFill>
              </a:rPr>
              <a:t> </a:t>
            </a:r>
            <a:r>
              <a:rPr lang="en-IT" sz="2400" b="1" dirty="0">
                <a:solidFill>
                  <a:srgbClr val="822433"/>
                </a:solidFill>
                <a:latin typeface="+mj-lt"/>
                <a:ea typeface="+mj-ea"/>
                <a:cs typeface="+mj-cs"/>
              </a:rPr>
              <a:t>DESIGN AND PROTOTYPE  TW HIGH GRADIENT</a:t>
            </a:r>
            <a:r>
              <a:rPr lang="it-IT" sz="2400" b="1" dirty="0">
                <a:solidFill>
                  <a:srgbClr val="822433"/>
                </a:solidFill>
                <a:latin typeface="+mj-lt"/>
                <a:ea typeface="+mj-ea"/>
                <a:cs typeface="+mj-cs"/>
              </a:rPr>
              <a:t> (2/3)𝜋</a:t>
            </a:r>
            <a:endParaRPr lang="en-IT" sz="2400" b="1" dirty="0">
              <a:solidFill>
                <a:srgbClr val="822433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id="{C2A7B1ED-D9DF-AA91-965F-B1782C65A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177" y="3166264"/>
            <a:ext cx="3078788" cy="2552128"/>
          </a:xfrm>
          <a:prstGeom prst="rect">
            <a:avLst/>
          </a:prstGeom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4CE1E325-ABB8-8716-410B-B30878DFE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54" y="3180295"/>
            <a:ext cx="2735318" cy="2237537"/>
          </a:xfrm>
          <a:prstGeom prst="rect">
            <a:avLst/>
          </a:prstGeom>
        </p:spPr>
      </p:pic>
      <p:pic>
        <p:nvPicPr>
          <p:cNvPr id="7" name="image1.png">
            <a:extLst>
              <a:ext uri="{FF2B5EF4-FFF2-40B4-BE49-F238E27FC236}">
                <a16:creationId xmlns:a16="http://schemas.microsoft.com/office/drawing/2014/main" id="{3D0FD7B3-631E-A65D-8C5C-F4742BBC1A5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301600" y="1267472"/>
            <a:ext cx="3674165" cy="1381737"/>
          </a:xfrm>
          <a:prstGeom prst="rect">
            <a:avLst/>
          </a:prstGeom>
          <a:ln/>
        </p:spPr>
      </p:pic>
      <p:grpSp>
        <p:nvGrpSpPr>
          <p:cNvPr id="10" name="Group 2">
            <a:extLst>
              <a:ext uri="{FF2B5EF4-FFF2-40B4-BE49-F238E27FC236}">
                <a16:creationId xmlns:a16="http://schemas.microsoft.com/office/drawing/2014/main" id="{3BA5B5DB-4148-9735-E37F-7EA8519009F8}"/>
              </a:ext>
            </a:extLst>
          </p:cNvPr>
          <p:cNvGrpSpPr/>
          <p:nvPr/>
        </p:nvGrpSpPr>
        <p:grpSpPr>
          <a:xfrm>
            <a:off x="196171" y="1118352"/>
            <a:ext cx="1630152" cy="1706644"/>
            <a:chOff x="13200" y="3305293"/>
            <a:chExt cx="2023522" cy="2416040"/>
          </a:xfrm>
        </p:grpSpPr>
        <p:sp>
          <p:nvSpPr>
            <p:cNvPr id="16" name="CasellaDiTesto 1">
              <a:extLst>
                <a:ext uri="{FF2B5EF4-FFF2-40B4-BE49-F238E27FC236}">
                  <a16:creationId xmlns:a16="http://schemas.microsoft.com/office/drawing/2014/main" id="{621F6F4D-A81C-D923-816E-C5E94CFE5C4C}"/>
                </a:ext>
              </a:extLst>
            </p:cNvPr>
            <p:cNvSpPr txBox="1"/>
            <p:nvPr/>
          </p:nvSpPr>
          <p:spPr>
            <a:xfrm>
              <a:off x="13200" y="3305293"/>
              <a:ext cx="1868695" cy="3023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788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Single Cell design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4C75F80F-6680-E5A1-56E5-686EA7BA97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241" t="4133"/>
            <a:stretch/>
          </p:blipFill>
          <p:spPr>
            <a:xfrm>
              <a:off x="105170" y="3535621"/>
              <a:ext cx="1931552" cy="2185712"/>
            </a:xfrm>
            <a:prstGeom prst="rect">
              <a:avLst/>
            </a:prstGeom>
          </p:spPr>
        </p:pic>
      </p:grpSp>
      <p:sp>
        <p:nvSpPr>
          <p:cNvPr id="19" name="TextBox 1">
            <a:extLst>
              <a:ext uri="{FF2B5EF4-FFF2-40B4-BE49-F238E27FC236}">
                <a16:creationId xmlns:a16="http://schemas.microsoft.com/office/drawing/2014/main" id="{22DDA23A-BFAC-DF3F-04E2-210FE2D24598}"/>
              </a:ext>
            </a:extLst>
          </p:cNvPr>
          <p:cNvSpPr txBox="1"/>
          <p:nvPr/>
        </p:nvSpPr>
        <p:spPr>
          <a:xfrm>
            <a:off x="2023588" y="1440167"/>
            <a:ext cx="2700323" cy="230832"/>
          </a:xfrm>
          <a:prstGeom prst="rect">
            <a:avLst/>
          </a:prstGeom>
          <a:noFill/>
          <a:ln>
            <a:solidFill>
              <a:srgbClr val="E8E7FF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9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Single </a:t>
            </a:r>
            <a:r>
              <a:rPr lang="it-IT" sz="9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cell</a:t>
            </a:r>
            <a:r>
              <a:rPr lang="it-IT" sz="9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RF </a:t>
            </a:r>
            <a:r>
              <a:rPr lang="it-IT" sz="9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parameters</a:t>
            </a:r>
            <a:r>
              <a:rPr lang="it-IT" sz="9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mm</a:t>
            </a:r>
            <a:endParaRPr lang="en-US" sz="9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0" name="Table 44">
            <a:extLst>
              <a:ext uri="{FF2B5EF4-FFF2-40B4-BE49-F238E27FC236}">
                <a16:creationId xmlns:a16="http://schemas.microsoft.com/office/drawing/2014/main" id="{F9177172-1C1B-9833-2837-553841B52A46}"/>
              </a:ext>
            </a:extLst>
          </p:cNvPr>
          <p:cNvGraphicFramePr>
            <a:graphicFrameLocks noGrp="1"/>
          </p:cNvGraphicFramePr>
          <p:nvPr/>
        </p:nvGraphicFramePr>
        <p:xfrm>
          <a:off x="2023588" y="1647916"/>
          <a:ext cx="2700324" cy="556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5055">
                  <a:extLst>
                    <a:ext uri="{9D8B030D-6E8A-4147-A177-3AD203B41FA5}">
                      <a16:colId xmlns:a16="http://schemas.microsoft.com/office/drawing/2014/main" val="1269491526"/>
                    </a:ext>
                  </a:extLst>
                </a:gridCol>
                <a:gridCol w="527656">
                  <a:extLst>
                    <a:ext uri="{9D8B030D-6E8A-4147-A177-3AD203B41FA5}">
                      <a16:colId xmlns:a16="http://schemas.microsoft.com/office/drawing/2014/main" val="3179103649"/>
                    </a:ext>
                  </a:extLst>
                </a:gridCol>
                <a:gridCol w="466355">
                  <a:extLst>
                    <a:ext uri="{9D8B030D-6E8A-4147-A177-3AD203B41FA5}">
                      <a16:colId xmlns:a16="http://schemas.microsoft.com/office/drawing/2014/main" val="3025912181"/>
                    </a:ext>
                  </a:extLst>
                </a:gridCol>
                <a:gridCol w="408061">
                  <a:extLst>
                    <a:ext uri="{9D8B030D-6E8A-4147-A177-3AD203B41FA5}">
                      <a16:colId xmlns:a16="http://schemas.microsoft.com/office/drawing/2014/main" val="3950437861"/>
                    </a:ext>
                  </a:extLst>
                </a:gridCol>
                <a:gridCol w="466355">
                  <a:extLst>
                    <a:ext uri="{9D8B030D-6E8A-4147-A177-3AD203B41FA5}">
                      <a16:colId xmlns:a16="http://schemas.microsoft.com/office/drawing/2014/main" val="2485570726"/>
                    </a:ext>
                  </a:extLst>
                </a:gridCol>
                <a:gridCol w="426842">
                  <a:extLst>
                    <a:ext uri="{9D8B030D-6E8A-4147-A177-3AD203B41FA5}">
                      <a16:colId xmlns:a16="http://schemas.microsoft.com/office/drawing/2014/main" val="364523571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</a:t>
                      </a:r>
                    </a:p>
                  </a:txBody>
                  <a:tcPr marL="68580" marR="68580" marT="34290" marB="34290">
                    <a:solidFill>
                      <a:srgbClr val="009F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</a:t>
                      </a:r>
                    </a:p>
                  </a:txBody>
                  <a:tcPr marL="68580" marR="68580" marT="34290" marB="34290">
                    <a:solidFill>
                      <a:srgbClr val="009F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</a:t>
                      </a:r>
                    </a:p>
                  </a:txBody>
                  <a:tcPr marL="68580" marR="68580" marT="34290" marB="34290">
                    <a:solidFill>
                      <a:srgbClr val="009F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R</a:t>
                      </a:r>
                      <a:r>
                        <a:rPr lang="en-US" sz="800" dirty="0"/>
                        <a:t>0</a:t>
                      </a:r>
                      <a:endParaRPr lang="en-US" sz="1200" dirty="0"/>
                    </a:p>
                  </a:txBody>
                  <a:tcPr marL="68580" marR="68580" marT="34290" marB="34290">
                    <a:solidFill>
                      <a:srgbClr val="009F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</a:t>
                      </a:r>
                    </a:p>
                  </a:txBody>
                  <a:tcPr marL="68580" marR="68580" marT="34290" marB="34290">
                    <a:solidFill>
                      <a:srgbClr val="009F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r</a:t>
                      </a:r>
                      <a:r>
                        <a:rPr lang="it-IT" sz="700" dirty="0"/>
                        <a:t>1</a:t>
                      </a:r>
                      <a:r>
                        <a:rPr lang="it-IT" sz="1100" dirty="0"/>
                        <a:t>/r</a:t>
                      </a:r>
                      <a:r>
                        <a:rPr lang="it-IT" sz="800" baseline="-25000" dirty="0"/>
                        <a:t>2</a:t>
                      </a:r>
                      <a:endParaRPr lang="it-IT" sz="1100" baseline="-25000" dirty="0"/>
                    </a:p>
                  </a:txBody>
                  <a:tcPr marL="51435" marR="51435" marT="25718" marB="25718">
                    <a:solidFill>
                      <a:srgbClr val="009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388458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21.03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17.5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1.25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91934765"/>
                  </a:ext>
                </a:extLst>
              </a:tr>
            </a:tbl>
          </a:graphicData>
        </a:graphic>
      </p:graphicFrame>
      <p:grpSp>
        <p:nvGrpSpPr>
          <p:cNvPr id="21" name="Group 44">
            <a:extLst>
              <a:ext uri="{FF2B5EF4-FFF2-40B4-BE49-F238E27FC236}">
                <a16:creationId xmlns:a16="http://schemas.microsoft.com/office/drawing/2014/main" id="{ADE403FE-5EC6-053D-2646-0B22FCF4461E}"/>
              </a:ext>
            </a:extLst>
          </p:cNvPr>
          <p:cNvGrpSpPr/>
          <p:nvPr/>
        </p:nvGrpSpPr>
        <p:grpSpPr>
          <a:xfrm>
            <a:off x="6187717" y="3072100"/>
            <a:ext cx="2270483" cy="2612591"/>
            <a:chOff x="2930314" y="1766793"/>
            <a:chExt cx="2762447" cy="3483455"/>
          </a:xfrm>
        </p:grpSpPr>
        <p:pic>
          <p:nvPicPr>
            <p:cNvPr id="23" name="Picture 35">
              <a:extLst>
                <a:ext uri="{FF2B5EF4-FFF2-40B4-BE49-F238E27FC236}">
                  <a16:creationId xmlns:a16="http://schemas.microsoft.com/office/drawing/2014/main" id="{159EE150-B633-D8B7-A76D-51E64FC767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2542" r="33372" b="2410"/>
            <a:stretch/>
          </p:blipFill>
          <p:spPr>
            <a:xfrm>
              <a:off x="3003681" y="1896870"/>
              <a:ext cx="2651539" cy="2692787"/>
            </a:xfrm>
            <a:prstGeom prst="rect">
              <a:avLst/>
            </a:prstGeom>
          </p:spPr>
        </p:pic>
        <p:sp>
          <p:nvSpPr>
            <p:cNvPr id="24" name="TextBox 40">
              <a:extLst>
                <a:ext uri="{FF2B5EF4-FFF2-40B4-BE49-F238E27FC236}">
                  <a16:creationId xmlns:a16="http://schemas.microsoft.com/office/drawing/2014/main" id="{59A51919-3087-DDE0-F8AB-E5A9B6D7245F}"/>
                </a:ext>
              </a:extLst>
            </p:cNvPr>
            <p:cNvSpPr txBox="1"/>
            <p:nvPr/>
          </p:nvSpPr>
          <p:spPr>
            <a:xfrm>
              <a:off x="3056900" y="4628301"/>
              <a:ext cx="2509275" cy="553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225"/>
                </a:spcBef>
                <a:spcAft>
                  <a:spcPts val="225"/>
                </a:spcAft>
              </a:pPr>
              <a:r>
                <a:rPr lang="it-IT" sz="105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Shunt </a:t>
              </a:r>
              <a:r>
                <a:rPr lang="it-IT" sz="105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impedance</a:t>
              </a:r>
              <a:r>
                <a:rPr lang="it-IT" sz="105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05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 = 95 M</a:t>
              </a:r>
              <a:r>
                <a:rPr lang="it-IT" sz="1050" b="1" dirty="0">
                  <a:solidFill>
                    <a:schemeClr val="tx1"/>
                  </a:solidFill>
                  <a:latin typeface="Symbol" panose="05050102010706020507" pitchFamily="18" charset="2"/>
                  <a:ea typeface="Calibri" panose="020F0502020204030204" pitchFamily="34" charset="0"/>
                  <a:cs typeface="Calibri" panose="020F0502020204030204" pitchFamily="34" charset="0"/>
                </a:rPr>
                <a:t>W</a:t>
              </a:r>
              <a:r>
                <a:rPr lang="it-IT" sz="105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/m</a:t>
              </a:r>
              <a:r>
                <a:rPr lang="it-IT" sz="105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for r1/r2 = 1.25 and t=3</a:t>
              </a:r>
              <a:endParaRPr lang="en-US" sz="105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Rectangle 41">
              <a:extLst>
                <a:ext uri="{FF2B5EF4-FFF2-40B4-BE49-F238E27FC236}">
                  <a16:creationId xmlns:a16="http://schemas.microsoft.com/office/drawing/2014/main" id="{C1BB3199-DCCD-20B2-46DF-D802525D757B}"/>
                </a:ext>
              </a:extLst>
            </p:cNvPr>
            <p:cNvSpPr/>
            <p:nvPr/>
          </p:nvSpPr>
          <p:spPr>
            <a:xfrm>
              <a:off x="2930314" y="1766793"/>
              <a:ext cx="2762447" cy="3483455"/>
            </a:xfrm>
            <a:prstGeom prst="rect">
              <a:avLst/>
            </a:prstGeom>
            <a:noFill/>
            <a:ln>
              <a:solidFill>
                <a:srgbClr val="009F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</p:grpSp>
      <p:pic>
        <p:nvPicPr>
          <p:cNvPr id="3" name="Picture 13" descr="logo +marchio">
            <a:extLst>
              <a:ext uri="{FF2B5EF4-FFF2-40B4-BE49-F238E27FC236}">
                <a16:creationId xmlns:a16="http://schemas.microsoft.com/office/drawing/2014/main" id="{2297EB45-9E85-9FFF-9E11-9473EC51A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87458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836265-1ACC-8C02-A63D-B511E5F5FF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1100" y="6154246"/>
            <a:ext cx="749772" cy="414609"/>
          </a:xfrm>
          <a:prstGeom prst="rect">
            <a:avLst/>
          </a:prstGeom>
        </p:spPr>
      </p:pic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41DD4A66-72F5-017D-45D0-C1EFCAE71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09868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it-IT" altLang="it-IT" dirty="0"/>
              <a:t>INFN Acceleratori - LNF, 4-5 aprile 2024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3FDA6D-0ECF-F6D8-C4FA-54AF0B61CC9E}"/>
              </a:ext>
            </a:extLst>
          </p:cNvPr>
          <p:cNvSpPr txBox="1"/>
          <p:nvPr/>
        </p:nvSpPr>
        <p:spPr>
          <a:xfrm>
            <a:off x="3373749" y="2763816"/>
            <a:ext cx="16143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rgbClr val="002060"/>
                </a:solidFill>
              </a:rPr>
              <a:t>IRIS OPTIMIZATIO</a:t>
            </a:r>
            <a:r>
              <a:rPr lang="en-GB" sz="1200" dirty="0">
                <a:solidFill>
                  <a:srgbClr val="002060"/>
                </a:solidFill>
              </a:rPr>
              <a:t>N</a:t>
            </a:r>
            <a:endParaRPr lang="en-IT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8102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12"/>
          <p:cNvPicPr preferRelativeResize="0"/>
          <p:nvPr/>
        </p:nvPicPr>
        <p:blipFill rotWithShape="1">
          <a:blip r:embed="rId3">
            <a:alphaModFix/>
          </a:blip>
          <a:srcRect b="15841"/>
          <a:stretch/>
        </p:blipFill>
        <p:spPr>
          <a:xfrm>
            <a:off x="2448223" y="3929605"/>
            <a:ext cx="2398466" cy="2154875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12"/>
          <p:cNvSpPr txBox="1"/>
          <p:nvPr/>
        </p:nvSpPr>
        <p:spPr>
          <a:xfrm>
            <a:off x="1047541" y="288224"/>
            <a:ext cx="6863680" cy="900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en-GB" sz="2400" b="1" dirty="0">
                <a:solidFill>
                  <a:srgbClr val="822433"/>
                </a:solidFill>
                <a:latin typeface="+mj-lt"/>
                <a:ea typeface="+mj-ea"/>
                <a:cs typeface="+mj-cs"/>
                <a:sym typeface="Calibri"/>
              </a:rPr>
              <a:t>Prototyping phase 1</a:t>
            </a:r>
            <a:endParaRPr sz="2400" b="1" dirty="0">
              <a:solidFill>
                <a:srgbClr val="822433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262" name="Google Shape;262;p12"/>
          <p:cNvPicPr preferRelativeResize="0"/>
          <p:nvPr/>
        </p:nvPicPr>
        <p:blipFill rotWithShape="1">
          <a:blip r:embed="rId4">
            <a:alphaModFix/>
          </a:blip>
          <a:srcRect t="15755" b="8375"/>
          <a:stretch/>
        </p:blipFill>
        <p:spPr>
          <a:xfrm>
            <a:off x="118342" y="1552962"/>
            <a:ext cx="2073978" cy="2097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2"/>
          <p:cNvPicPr preferRelativeResize="0"/>
          <p:nvPr/>
        </p:nvPicPr>
        <p:blipFill rotWithShape="1">
          <a:blip r:embed="rId5">
            <a:alphaModFix/>
          </a:blip>
          <a:srcRect l="19107" t="47098" r="24449" b="12796"/>
          <a:stretch/>
        </p:blipFill>
        <p:spPr>
          <a:xfrm>
            <a:off x="2512761" y="1541467"/>
            <a:ext cx="2211918" cy="2154875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12"/>
          <p:cNvSpPr txBox="1"/>
          <p:nvPr/>
        </p:nvSpPr>
        <p:spPr>
          <a:xfrm>
            <a:off x="2657407" y="1530429"/>
            <a:ext cx="1329383" cy="25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Brazing alloy</a:t>
            </a:r>
            <a:endParaRPr sz="675"/>
          </a:p>
        </p:txBody>
      </p:sp>
      <p:cxnSp>
        <p:nvCxnSpPr>
          <p:cNvPr id="265" name="Google Shape;265;p12"/>
          <p:cNvCxnSpPr/>
          <p:nvPr/>
        </p:nvCxnSpPr>
        <p:spPr>
          <a:xfrm>
            <a:off x="3139449" y="1809259"/>
            <a:ext cx="93263" cy="306058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66" name="Google Shape;266;p12"/>
          <p:cNvCxnSpPr/>
          <p:nvPr/>
        </p:nvCxnSpPr>
        <p:spPr>
          <a:xfrm>
            <a:off x="3411485" y="1780526"/>
            <a:ext cx="642457" cy="21785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67" name="Google Shape;267;p12"/>
          <p:cNvCxnSpPr/>
          <p:nvPr/>
        </p:nvCxnSpPr>
        <p:spPr>
          <a:xfrm>
            <a:off x="2891281" y="1809258"/>
            <a:ext cx="83162" cy="106752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68" name="Google Shape;268;p12"/>
          <p:cNvSpPr/>
          <p:nvPr/>
        </p:nvSpPr>
        <p:spPr>
          <a:xfrm>
            <a:off x="199337" y="857250"/>
            <a:ext cx="8681243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GB" sz="135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Two pre-prototypes</a:t>
            </a:r>
            <a:r>
              <a:rPr lang="en-GB"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on 5-cells </a:t>
            </a:r>
            <a:r>
              <a:rPr lang="en-GB" sz="135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without couplers </a:t>
            </a:r>
            <a:r>
              <a:rPr lang="en-GB"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 test the brazing procedure, vacuum sealing and the </a:t>
            </a:r>
            <a:r>
              <a:rPr lang="en-GB" sz="135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in-house </a:t>
            </a:r>
            <a:r>
              <a:rPr lang="en-GB"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mechanical design.</a:t>
            </a:r>
            <a:endParaRPr sz="675" dirty="0"/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sz="1350" dirty="0">
              <a:solidFill>
                <a:srgbClr val="D0CEC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12"/>
          <p:cNvSpPr txBox="1"/>
          <p:nvPr/>
        </p:nvSpPr>
        <p:spPr>
          <a:xfrm>
            <a:off x="-6754" y="5811904"/>
            <a:ext cx="4546713" cy="1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8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Main contributors: D. Alesini, </a:t>
            </a:r>
            <a:r>
              <a:rPr lang="en-GB" sz="825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R. Di Raddo</a:t>
            </a:r>
            <a:r>
              <a:rPr lang="en-GB" sz="8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L. Faillace, L. Giuliano, </a:t>
            </a:r>
            <a:r>
              <a:rPr lang="en-GB" sz="825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M. Magi</a:t>
            </a:r>
            <a:r>
              <a:rPr lang="en-GB" sz="8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M. Migliorati</a:t>
            </a:r>
            <a:endParaRPr sz="82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12"/>
          <p:cNvSpPr txBox="1"/>
          <p:nvPr/>
        </p:nvSpPr>
        <p:spPr>
          <a:xfrm>
            <a:off x="143965" y="3860485"/>
            <a:ext cx="2071848" cy="53088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15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 house </a:t>
            </a:r>
            <a:r>
              <a:rPr lang="en-GB" sz="15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building of the accelerating cavities</a:t>
            </a:r>
            <a:endParaRPr sz="675" dirty="0"/>
          </a:p>
        </p:txBody>
      </p:sp>
      <p:sp>
        <p:nvSpPr>
          <p:cNvPr id="271" name="Google Shape;271;p12"/>
          <p:cNvSpPr txBox="1"/>
          <p:nvPr/>
        </p:nvSpPr>
        <p:spPr>
          <a:xfrm>
            <a:off x="3139449" y="3687376"/>
            <a:ext cx="1016015" cy="438551"/>
          </a:xfrm>
          <a:prstGeom prst="rect">
            <a:avLst/>
          </a:prstGeom>
          <a:solidFill>
            <a:srgbClr val="009FDF"/>
          </a:solidFill>
          <a:ln w="9525" cap="flat" cmpd="sng">
            <a:solidFill>
              <a:srgbClr val="009FD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Screws to join the cells</a:t>
            </a:r>
            <a:endParaRPr sz="12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2" name="Google Shape;272;p12"/>
          <p:cNvCxnSpPr/>
          <p:nvPr/>
        </p:nvCxnSpPr>
        <p:spPr>
          <a:xfrm rot="10800000" flipH="1">
            <a:off x="3582351" y="2465805"/>
            <a:ext cx="652512" cy="1206353"/>
          </a:xfrm>
          <a:prstGeom prst="straightConnector1">
            <a:avLst/>
          </a:prstGeom>
          <a:noFill/>
          <a:ln w="38100" cap="flat" cmpd="sng">
            <a:solidFill>
              <a:srgbClr val="009FDF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73" name="Google Shape;273;p12"/>
          <p:cNvCxnSpPr/>
          <p:nvPr/>
        </p:nvCxnSpPr>
        <p:spPr>
          <a:xfrm rot="10800000">
            <a:off x="3213671" y="3104750"/>
            <a:ext cx="364307" cy="569120"/>
          </a:xfrm>
          <a:prstGeom prst="straightConnector1">
            <a:avLst/>
          </a:prstGeom>
          <a:noFill/>
          <a:ln w="38100" cap="flat" cmpd="sng">
            <a:solidFill>
              <a:srgbClr val="009FDF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277" name="Google Shape;277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9253" y="4689414"/>
            <a:ext cx="1256576" cy="823984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12"/>
          <p:cNvSpPr txBox="1"/>
          <p:nvPr/>
        </p:nvSpPr>
        <p:spPr>
          <a:xfrm>
            <a:off x="4436297" y="3399170"/>
            <a:ext cx="989292" cy="276969"/>
          </a:xfrm>
          <a:prstGeom prst="rect">
            <a:avLst/>
          </a:prstGeom>
          <a:solidFill>
            <a:schemeClr val="lt1"/>
          </a:solidFill>
          <a:ln w="5715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 hole</a:t>
            </a:r>
            <a:endParaRPr sz="675"/>
          </a:p>
        </p:txBody>
      </p:sp>
      <p:cxnSp>
        <p:nvCxnSpPr>
          <p:cNvPr id="279" name="Google Shape;279;p12"/>
          <p:cNvCxnSpPr/>
          <p:nvPr/>
        </p:nvCxnSpPr>
        <p:spPr>
          <a:xfrm rot="10800000">
            <a:off x="4344845" y="2817027"/>
            <a:ext cx="364307" cy="569120"/>
          </a:xfrm>
          <a:prstGeom prst="straightConnector1">
            <a:avLst/>
          </a:prstGeom>
          <a:noFill/>
          <a:ln w="38100" cap="flat" cmpd="sng">
            <a:solidFill>
              <a:srgbClr val="009FDF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2" name="Picture 13" descr="logo +marchio">
            <a:extLst>
              <a:ext uri="{FF2B5EF4-FFF2-40B4-BE49-F238E27FC236}">
                <a16:creationId xmlns:a16="http://schemas.microsoft.com/office/drawing/2014/main" id="{C9440D20-978B-E9A4-1A08-B83033C07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87458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833183-B0C8-7447-3F15-09D36CF300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1100" y="6154246"/>
            <a:ext cx="749772" cy="414609"/>
          </a:xfrm>
          <a:prstGeom prst="rect">
            <a:avLst/>
          </a:prstGeom>
        </p:spPr>
      </p:pic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1FD3D059-E66D-1251-50EB-66AAECE24CF9}"/>
              </a:ext>
            </a:extLst>
          </p:cNvPr>
          <p:cNvSpPr txBox="1">
            <a:spLocks/>
          </p:cNvSpPr>
          <p:nvPr/>
        </p:nvSpPr>
        <p:spPr>
          <a:xfrm>
            <a:off x="3124200" y="6309868"/>
            <a:ext cx="2895600" cy="4572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it-IT" altLang="it-IT"/>
              <a:t>INFN Acceleratori - LNF, 4-5 aprile 2024</a:t>
            </a:r>
            <a:endParaRPr lang="it-IT" altLang="it-IT" dirty="0"/>
          </a:p>
        </p:txBody>
      </p:sp>
      <p:pic>
        <p:nvPicPr>
          <p:cNvPr id="5" name="Google Shape;338;p13">
            <a:extLst>
              <a:ext uri="{FF2B5EF4-FFF2-40B4-BE49-F238E27FC236}">
                <a16:creationId xmlns:a16="http://schemas.microsoft.com/office/drawing/2014/main" id="{098CBB93-0B60-C2A4-B364-C8A64D4B5F8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102746" y="3543623"/>
            <a:ext cx="1825844" cy="2540857"/>
          </a:xfrm>
          <a:prstGeom prst="rect">
            <a:avLst/>
          </a:prstGeom>
          <a:noFill/>
          <a:ln w="9525" cap="flat" cmpd="sng">
            <a:solidFill>
              <a:srgbClr val="5B9BD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947539-7CA1-6B33-679C-E027C3BA33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746" y="1097409"/>
            <a:ext cx="1905643" cy="2540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8" descr="Immagine che contiene diagramma, cerchio, linea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19006" y="4188340"/>
            <a:ext cx="2241784" cy="16813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4" name="Google Shape;174;p8"/>
          <p:cNvGrpSpPr/>
          <p:nvPr/>
        </p:nvGrpSpPr>
        <p:grpSpPr>
          <a:xfrm>
            <a:off x="5741148" y="3776002"/>
            <a:ext cx="3682283" cy="2149990"/>
            <a:chOff x="5351988" y="4764465"/>
            <a:chExt cx="3866916" cy="2191242"/>
          </a:xfrm>
        </p:grpSpPr>
        <p:pic>
          <p:nvPicPr>
            <p:cNvPr id="175" name="Google Shape;175;p8" descr="A picture containing text, screenshot, diagram, design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 l="26134" t="13226" r="40156" b="32095"/>
            <a:stretch/>
          </p:blipFill>
          <p:spPr>
            <a:xfrm>
              <a:off x="5472030" y="4764465"/>
              <a:ext cx="3474692" cy="219124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  <p:sp>
          <p:nvSpPr>
            <p:cNvPr id="176" name="Google Shape;176;p8"/>
            <p:cNvSpPr txBox="1"/>
            <p:nvPr/>
          </p:nvSpPr>
          <p:spPr>
            <a:xfrm>
              <a:off x="5351988" y="5853387"/>
              <a:ext cx="3866916" cy="2117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-GB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3D Electric field on beam axis </a:t>
              </a:r>
              <a:endParaRPr sz="675"/>
            </a:p>
          </p:txBody>
        </p:sp>
      </p:grpSp>
      <p:grpSp>
        <p:nvGrpSpPr>
          <p:cNvPr id="178" name="Google Shape;178;p8"/>
          <p:cNvGrpSpPr/>
          <p:nvPr/>
        </p:nvGrpSpPr>
        <p:grpSpPr>
          <a:xfrm>
            <a:off x="1217754" y="6997343"/>
            <a:ext cx="6803654" cy="455567"/>
            <a:chOff x="80035" y="6261510"/>
            <a:chExt cx="9071538" cy="607422"/>
          </a:xfrm>
        </p:grpSpPr>
        <p:grpSp>
          <p:nvGrpSpPr>
            <p:cNvPr id="179" name="Google Shape;179;p8"/>
            <p:cNvGrpSpPr/>
            <p:nvPr/>
          </p:nvGrpSpPr>
          <p:grpSpPr>
            <a:xfrm>
              <a:off x="80035" y="6261510"/>
              <a:ext cx="8189152" cy="607422"/>
              <a:chOff x="107568" y="6147808"/>
              <a:chExt cx="9036432" cy="636681"/>
            </a:xfrm>
          </p:grpSpPr>
          <p:grpSp>
            <p:nvGrpSpPr>
              <p:cNvPr id="180" name="Google Shape;180;p8"/>
              <p:cNvGrpSpPr/>
              <p:nvPr/>
            </p:nvGrpSpPr>
            <p:grpSpPr>
              <a:xfrm>
                <a:off x="107568" y="6147808"/>
                <a:ext cx="9036432" cy="628721"/>
                <a:chOff x="107568" y="6147808"/>
                <a:chExt cx="9036432" cy="628721"/>
              </a:xfrm>
            </p:grpSpPr>
            <p:pic>
              <p:nvPicPr>
                <p:cNvPr id="181" name="Google Shape;181;p8"/>
                <p:cNvPicPr preferRelativeResize="0"/>
                <p:nvPr/>
              </p:nvPicPr>
              <p:blipFill rotWithShape="1">
                <a:blip r:embed="rId5">
                  <a:alphaModFix amt="50000"/>
                </a:blip>
                <a:srcRect/>
                <a:stretch/>
              </p:blipFill>
              <p:spPr>
                <a:xfrm>
                  <a:off x="107568" y="6147809"/>
                  <a:ext cx="575374" cy="57537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grpSp>
              <p:nvGrpSpPr>
                <p:cNvPr id="182" name="Google Shape;182;p8"/>
                <p:cNvGrpSpPr/>
                <p:nvPr/>
              </p:nvGrpSpPr>
              <p:grpSpPr>
                <a:xfrm>
                  <a:off x="728404" y="6147808"/>
                  <a:ext cx="8415596" cy="628721"/>
                  <a:chOff x="609939" y="6140068"/>
                  <a:chExt cx="8415596" cy="628721"/>
                </a:xfrm>
              </p:grpSpPr>
              <p:grpSp>
                <p:nvGrpSpPr>
                  <p:cNvPr id="183" name="Google Shape;183;p8"/>
                  <p:cNvGrpSpPr/>
                  <p:nvPr/>
                </p:nvGrpSpPr>
                <p:grpSpPr>
                  <a:xfrm>
                    <a:off x="1737871" y="6140068"/>
                    <a:ext cx="7287664" cy="628721"/>
                    <a:chOff x="1737871" y="6140068"/>
                    <a:chExt cx="7287664" cy="628721"/>
                  </a:xfrm>
                </p:grpSpPr>
                <p:pic>
                  <p:nvPicPr>
                    <p:cNvPr id="184" name="Google Shape;184;p8"/>
                    <p:cNvPicPr preferRelativeResize="0"/>
                    <p:nvPr/>
                  </p:nvPicPr>
                  <p:blipFill rotWithShape="1">
                    <a:blip r:embed="rId6">
                      <a:alphaModFix amt="50000"/>
                    </a:blip>
                    <a:srcRect/>
                    <a:stretch/>
                  </p:blipFill>
                  <p:spPr>
                    <a:xfrm>
                      <a:off x="1737871" y="6140068"/>
                      <a:ext cx="917278" cy="60149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185" name="Google Shape;185;p8"/>
                    <p:cNvPicPr preferRelativeResize="0"/>
                    <p:nvPr/>
                  </p:nvPicPr>
                  <p:blipFill rotWithShape="1">
                    <a:blip r:embed="rId7">
                      <a:alphaModFix amt="50000"/>
                    </a:blip>
                    <a:srcRect t="32772"/>
                    <a:stretch/>
                  </p:blipFill>
                  <p:spPr>
                    <a:xfrm>
                      <a:off x="3618433" y="6185621"/>
                      <a:ext cx="1862319" cy="5831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186" name="Google Shape;186;p8"/>
                    <p:cNvPicPr preferRelativeResize="0"/>
                    <p:nvPr/>
                  </p:nvPicPr>
                  <p:blipFill rotWithShape="1">
                    <a:blip r:embed="rId7">
                      <a:alphaModFix amt="50000"/>
                    </a:blip>
                    <a:srcRect b="66907"/>
                    <a:stretch/>
                  </p:blipFill>
                  <p:spPr>
                    <a:xfrm>
                      <a:off x="5526215" y="6228943"/>
                      <a:ext cx="3499320" cy="5394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sp>
                <p:nvSpPr>
                  <p:cNvPr id="187" name="Google Shape;187;p8"/>
                  <p:cNvSpPr/>
                  <p:nvPr/>
                </p:nvSpPr>
                <p:spPr>
                  <a:xfrm>
                    <a:off x="609939" y="6303977"/>
                    <a:ext cx="1175810" cy="365722"/>
                  </a:xfrm>
                  <a:prstGeom prst="rect">
                    <a:avLst/>
                  </a:prstGeom>
                  <a:blipFill rotWithShape="1">
                    <a:blip r:embed="rId8">
                      <a:alphaModFix amt="50000"/>
                    </a:blip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 spcFirstLastPara="1" wrap="square" lIns="0" tIns="0" rIns="0" bIns="0" anchor="t" anchorCtr="0">
                    <a:noAutofit/>
                  </a:bodyPr>
                  <a:lstStyle/>
                  <a:p>
                    <a:pPr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sz="434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pic>
            <p:nvPicPr>
              <p:cNvPr id="188" name="Google Shape;188;p8" descr="L'INFN CAMBIA LOGO"/>
              <p:cNvPicPr preferRelativeResize="0"/>
              <p:nvPr/>
            </p:nvPicPr>
            <p:blipFill rotWithShape="1">
              <a:blip r:embed="rId9">
                <a:alphaModFix amt="50000"/>
              </a:blip>
              <a:srcRect/>
              <a:stretch/>
            </p:blipFill>
            <p:spPr>
              <a:xfrm>
                <a:off x="2672531" y="6177528"/>
                <a:ext cx="1093555" cy="60696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89" name="Google Shape;189;p8"/>
            <p:cNvPicPr preferRelativeResize="0"/>
            <p:nvPr/>
          </p:nvPicPr>
          <p:blipFill rotWithShape="1">
            <a:blip r:embed="rId10">
              <a:alphaModFix amt="50000"/>
            </a:blip>
            <a:srcRect/>
            <a:stretch/>
          </p:blipFill>
          <p:spPr>
            <a:xfrm>
              <a:off x="8324861" y="6350448"/>
              <a:ext cx="826712" cy="51088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0" name="Google Shape;190;p8"/>
          <p:cNvGrpSpPr/>
          <p:nvPr/>
        </p:nvGrpSpPr>
        <p:grpSpPr>
          <a:xfrm>
            <a:off x="4256689" y="1286775"/>
            <a:ext cx="4678193" cy="2747866"/>
            <a:chOff x="4355860" y="1016112"/>
            <a:chExt cx="4418058" cy="2524822"/>
          </a:xfrm>
        </p:grpSpPr>
        <p:pic>
          <p:nvPicPr>
            <p:cNvPr id="191" name="Google Shape;191;p8" descr="A picture containing screenshot  Description automatically generated"/>
            <p:cNvPicPr preferRelativeResize="0"/>
            <p:nvPr/>
          </p:nvPicPr>
          <p:blipFill rotWithShape="1">
            <a:blip r:embed="rId11">
              <a:alphaModFix/>
            </a:blip>
            <a:srcRect l="1" t="13034" r="17779"/>
            <a:stretch/>
          </p:blipFill>
          <p:spPr>
            <a:xfrm>
              <a:off x="4862786" y="1016112"/>
              <a:ext cx="3900137" cy="252482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2" name="Google Shape;192;p8"/>
            <p:cNvSpPr txBox="1"/>
            <p:nvPr/>
          </p:nvSpPr>
          <p:spPr>
            <a:xfrm>
              <a:off x="4355860" y="1016112"/>
              <a:ext cx="1188621" cy="318116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-GB" sz="1800" b="1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Power  in</a:t>
              </a:r>
              <a:endParaRPr sz="675"/>
            </a:p>
          </p:txBody>
        </p:sp>
        <p:sp>
          <p:nvSpPr>
            <p:cNvPr id="193" name="Google Shape;193;p8"/>
            <p:cNvSpPr txBox="1"/>
            <p:nvPr/>
          </p:nvSpPr>
          <p:spPr>
            <a:xfrm>
              <a:off x="7631044" y="3145361"/>
              <a:ext cx="1142874" cy="318116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-GB" sz="1800" b="1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Power  out</a:t>
              </a:r>
              <a:endParaRPr sz="675"/>
            </a:p>
          </p:txBody>
        </p:sp>
      </p:grpSp>
      <p:sp>
        <p:nvSpPr>
          <p:cNvPr id="194" name="Google Shape;194;p8"/>
          <p:cNvSpPr txBox="1"/>
          <p:nvPr/>
        </p:nvSpPr>
        <p:spPr>
          <a:xfrm>
            <a:off x="5986616" y="1620784"/>
            <a:ext cx="2912962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135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Dual-feed </a:t>
            </a:r>
            <a:r>
              <a:rPr lang="en-GB" sz="135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different</a:t>
            </a:r>
            <a:r>
              <a:rPr lang="en-GB" sz="135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input and output RF power couplers</a:t>
            </a:r>
            <a:endParaRPr sz="675"/>
          </a:p>
        </p:txBody>
      </p:sp>
      <p:grpSp>
        <p:nvGrpSpPr>
          <p:cNvPr id="195" name="Google Shape;195;p8"/>
          <p:cNvGrpSpPr/>
          <p:nvPr/>
        </p:nvGrpSpPr>
        <p:grpSpPr>
          <a:xfrm>
            <a:off x="18690" y="1029554"/>
            <a:ext cx="1734051" cy="1725966"/>
            <a:chOff x="105170" y="3298384"/>
            <a:chExt cx="1931552" cy="2422949"/>
          </a:xfrm>
        </p:grpSpPr>
        <p:sp>
          <p:nvSpPr>
            <p:cNvPr id="196" name="Google Shape;196;p8"/>
            <p:cNvSpPr txBox="1"/>
            <p:nvPr/>
          </p:nvSpPr>
          <p:spPr>
            <a:xfrm>
              <a:off x="136597" y="3298384"/>
              <a:ext cx="1868695" cy="26738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-GB" sz="788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Single Cell design</a:t>
              </a:r>
              <a:endParaRPr sz="675"/>
            </a:p>
          </p:txBody>
        </p:sp>
        <p:pic>
          <p:nvPicPr>
            <p:cNvPr id="197" name="Google Shape;197;p8"/>
            <p:cNvPicPr preferRelativeResize="0"/>
            <p:nvPr/>
          </p:nvPicPr>
          <p:blipFill rotWithShape="1">
            <a:blip r:embed="rId12">
              <a:alphaModFix/>
            </a:blip>
            <a:srcRect l="3241" t="4133"/>
            <a:stretch/>
          </p:blipFill>
          <p:spPr>
            <a:xfrm>
              <a:off x="105170" y="3535621"/>
              <a:ext cx="1931552" cy="2185712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198" name="Google Shape;198;p8"/>
          <p:cNvGraphicFramePr/>
          <p:nvPr/>
        </p:nvGraphicFramePr>
        <p:xfrm>
          <a:off x="1752741" y="2195389"/>
          <a:ext cx="2206875" cy="431787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310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34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41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58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3746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1"/>
                        <a:t>a</a:t>
                      </a:r>
                      <a:endParaRPr sz="1400"/>
                    </a:p>
                  </a:txBody>
                  <a:tcPr marL="68588" marR="68588" marT="34294" marB="34294">
                    <a:solidFill>
                      <a:srgbClr val="009F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1"/>
                        <a:t>b</a:t>
                      </a:r>
                      <a:endParaRPr sz="1400"/>
                    </a:p>
                  </a:txBody>
                  <a:tcPr marL="68588" marR="68588" marT="34294" marB="34294">
                    <a:solidFill>
                      <a:srgbClr val="009F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1"/>
                        <a:t>d</a:t>
                      </a:r>
                      <a:endParaRPr sz="1400"/>
                    </a:p>
                  </a:txBody>
                  <a:tcPr marL="68588" marR="68588" marT="34294" marB="34294">
                    <a:solidFill>
                      <a:srgbClr val="009F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1"/>
                        <a:t>R</a:t>
                      </a:r>
                      <a:r>
                        <a:rPr lang="en-GB" sz="800" b="1"/>
                        <a:t>0</a:t>
                      </a:r>
                      <a:endParaRPr sz="900" b="1"/>
                    </a:p>
                  </a:txBody>
                  <a:tcPr marL="68588" marR="68588" marT="34294" marB="34294">
                    <a:solidFill>
                      <a:srgbClr val="009F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1"/>
                        <a:t>t</a:t>
                      </a:r>
                      <a:endParaRPr sz="1400"/>
                    </a:p>
                  </a:txBody>
                  <a:tcPr marL="68588" marR="68588" marT="34294" marB="34294">
                    <a:solidFill>
                      <a:srgbClr val="009F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 b="1"/>
                        <a:t>r</a:t>
                      </a:r>
                      <a:r>
                        <a:rPr lang="en-GB" sz="500" b="1"/>
                        <a:t>1</a:t>
                      </a:r>
                      <a:r>
                        <a:rPr lang="en-GB" sz="800" b="1"/>
                        <a:t>/r</a:t>
                      </a:r>
                      <a:r>
                        <a:rPr lang="en-GB" sz="800" b="1" baseline="-25000"/>
                        <a:t>2</a:t>
                      </a:r>
                      <a:endParaRPr sz="800" b="1" baseline="-25000"/>
                    </a:p>
                  </a:txBody>
                  <a:tcPr marL="51431" marR="51431" marT="25725" marB="25725">
                    <a:solidFill>
                      <a:srgbClr val="009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 b="1">
                          <a:solidFill>
                            <a:srgbClr val="002060"/>
                          </a:solidFill>
                        </a:rPr>
                        <a:t>5</a:t>
                      </a:r>
                      <a:endParaRPr sz="1400"/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21.03</a:t>
                      </a:r>
                      <a:endParaRPr sz="1400"/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17.5</a:t>
                      </a:r>
                      <a:endParaRPr sz="1400"/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 sz="1400"/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400"/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1.25</a:t>
                      </a:r>
                      <a:endParaRPr sz="1400"/>
                    </a:p>
                  </a:txBody>
                  <a:tcPr marL="68588" marR="68588" marT="34294" marB="3429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99" name="Google Shape;199;p8"/>
          <p:cNvSpPr txBox="1"/>
          <p:nvPr/>
        </p:nvSpPr>
        <p:spPr>
          <a:xfrm>
            <a:off x="1752741" y="1515952"/>
            <a:ext cx="2373884" cy="484718"/>
          </a:xfrm>
          <a:prstGeom prst="rect">
            <a:avLst/>
          </a:prstGeom>
          <a:noFill/>
          <a:ln w="952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Asymmetric cell to facilitate in-house mechanical processing.</a:t>
            </a:r>
            <a:endParaRPr sz="675"/>
          </a:p>
        </p:txBody>
      </p:sp>
      <p:sp>
        <p:nvSpPr>
          <p:cNvPr id="200" name="Google Shape;200;p8"/>
          <p:cNvSpPr txBox="1"/>
          <p:nvPr/>
        </p:nvSpPr>
        <p:spPr>
          <a:xfrm>
            <a:off x="-25752" y="4727619"/>
            <a:ext cx="3932468" cy="961802"/>
          </a:xfrm>
          <a:prstGeom prst="rect">
            <a:avLst/>
          </a:prstGeom>
          <a:blipFill rotWithShape="1">
            <a:blip r:embed="rId13">
              <a:alphaModFix/>
            </a:blip>
            <a:stretch>
              <a:fillRect l="-483" t="-979" r="-482" b="-4900"/>
            </a:stretch>
          </a:blipFill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35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675"/>
          </a:p>
        </p:txBody>
      </p:sp>
      <p:pic>
        <p:nvPicPr>
          <p:cNvPr id="201" name="Google Shape;201;p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2449" y="2943061"/>
            <a:ext cx="3932468" cy="1426373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202" name="Google Shape;202;p8"/>
          <p:cNvCxnSpPr/>
          <p:nvPr/>
        </p:nvCxnSpPr>
        <p:spPr>
          <a:xfrm rot="10800000" flipH="1">
            <a:off x="4793464" y="3198429"/>
            <a:ext cx="4106114" cy="319252"/>
          </a:xfrm>
          <a:prstGeom prst="straightConnector1">
            <a:avLst/>
          </a:prstGeom>
          <a:noFill/>
          <a:ln w="76200" cap="flat" cmpd="sng">
            <a:solidFill>
              <a:srgbClr val="E63ADD"/>
            </a:solidFill>
            <a:prstDash val="dot"/>
            <a:miter lim="800000"/>
            <a:headEnd type="none" w="sm" len="sm"/>
            <a:tailEnd type="triangle" w="med" len="med"/>
          </a:ln>
        </p:spPr>
      </p:cxnSp>
      <p:sp>
        <p:nvSpPr>
          <p:cNvPr id="203" name="Google Shape;203;p8"/>
          <p:cNvSpPr txBox="1"/>
          <p:nvPr/>
        </p:nvSpPr>
        <p:spPr>
          <a:xfrm>
            <a:off x="4308840" y="3588554"/>
            <a:ext cx="842635" cy="276969"/>
          </a:xfrm>
          <a:prstGeom prst="rect">
            <a:avLst/>
          </a:prstGeom>
          <a:noFill/>
          <a:ln w="9525" cap="flat" cmpd="sng">
            <a:solidFill>
              <a:srgbClr val="E63AD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Beam axis</a:t>
            </a:r>
            <a:endParaRPr sz="675"/>
          </a:p>
        </p:txBody>
      </p:sp>
      <p:pic>
        <p:nvPicPr>
          <p:cNvPr id="3" name="Picture 13" descr="logo +marchio">
            <a:extLst>
              <a:ext uri="{FF2B5EF4-FFF2-40B4-BE49-F238E27FC236}">
                <a16:creationId xmlns:a16="http://schemas.microsoft.com/office/drawing/2014/main" id="{FE2308A7-8FB1-4E39-4158-453DF58D3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87458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3EF855-DEB4-A6F3-7753-6F480A45D29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11100" y="6154246"/>
            <a:ext cx="749772" cy="41460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8EE62E2-929D-D003-F3E6-7119023F4FF2}"/>
              </a:ext>
            </a:extLst>
          </p:cNvPr>
          <p:cNvSpPr txBox="1">
            <a:spLocks/>
          </p:cNvSpPr>
          <p:nvPr/>
        </p:nvSpPr>
        <p:spPr>
          <a:xfrm>
            <a:off x="3124200" y="6309868"/>
            <a:ext cx="2895600" cy="4572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it-IT" altLang="it-IT" dirty="0"/>
              <a:t>INFN Acceleratori - LNF, 4-5 aprile 2024</a:t>
            </a:r>
          </a:p>
        </p:txBody>
      </p:sp>
      <p:sp>
        <p:nvSpPr>
          <p:cNvPr id="5" name="Google Shape;364;p15">
            <a:extLst>
              <a:ext uri="{FF2B5EF4-FFF2-40B4-BE49-F238E27FC236}">
                <a16:creationId xmlns:a16="http://schemas.microsoft.com/office/drawing/2014/main" id="{444D4FC6-49D8-4E7D-6111-385B569E7383}"/>
              </a:ext>
            </a:extLst>
          </p:cNvPr>
          <p:cNvSpPr txBox="1"/>
          <p:nvPr/>
        </p:nvSpPr>
        <p:spPr>
          <a:xfrm>
            <a:off x="922306" y="316278"/>
            <a:ext cx="6863680" cy="900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en-GB" sz="2400" b="1" dirty="0">
                <a:solidFill>
                  <a:srgbClr val="822433"/>
                </a:solidFill>
                <a:latin typeface="+mj-lt"/>
                <a:ea typeface="+mj-ea"/>
                <a:cs typeface="+mj-cs"/>
                <a:sym typeface="Calibri"/>
              </a:rPr>
              <a:t>Prototyping phase 2</a:t>
            </a:r>
            <a:endParaRPr sz="2400" b="1" dirty="0">
              <a:solidFill>
                <a:srgbClr val="822433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5"/>
          <p:cNvSpPr txBox="1"/>
          <p:nvPr/>
        </p:nvSpPr>
        <p:spPr>
          <a:xfrm>
            <a:off x="866098" y="420351"/>
            <a:ext cx="6863680" cy="900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en-GB" sz="2400" b="1" dirty="0">
                <a:solidFill>
                  <a:srgbClr val="822433"/>
                </a:solidFill>
                <a:latin typeface="+mj-lt"/>
                <a:ea typeface="+mj-ea"/>
                <a:cs typeface="+mj-cs"/>
                <a:sym typeface="Calibri"/>
              </a:rPr>
              <a:t>Prototyping phase 2</a:t>
            </a:r>
            <a:endParaRPr sz="2400" b="1" dirty="0">
              <a:solidFill>
                <a:srgbClr val="822433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365" name="Google Shape;365;p15"/>
          <p:cNvPicPr preferRelativeResize="0"/>
          <p:nvPr/>
        </p:nvPicPr>
        <p:blipFill rotWithShape="1">
          <a:blip r:embed="rId3">
            <a:alphaModFix/>
          </a:blip>
          <a:srcRect t="15755" b="8375"/>
          <a:stretch/>
        </p:blipFill>
        <p:spPr>
          <a:xfrm>
            <a:off x="157667" y="2090804"/>
            <a:ext cx="2073978" cy="2097997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15"/>
          <p:cNvSpPr/>
          <p:nvPr/>
        </p:nvSpPr>
        <p:spPr>
          <a:xfrm>
            <a:off x="157667" y="1293096"/>
            <a:ext cx="8681243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GB" sz="135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prototype of 12 cells </a:t>
            </a:r>
            <a:r>
              <a:rPr lang="en-GB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couplers has been </a:t>
            </a:r>
            <a:r>
              <a:rPr lang="en-GB" sz="135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brazed</a:t>
            </a:r>
            <a:r>
              <a:rPr lang="en-GB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@INFN LNF –FRASCATI oven to perform low-power RF tests. </a:t>
            </a:r>
            <a:endParaRPr sz="675"/>
          </a:p>
        </p:txBody>
      </p:sp>
      <p:sp>
        <p:nvSpPr>
          <p:cNvPr id="367" name="Google Shape;367;p15"/>
          <p:cNvSpPr txBox="1"/>
          <p:nvPr/>
        </p:nvSpPr>
        <p:spPr>
          <a:xfrm>
            <a:off x="107076" y="5632405"/>
            <a:ext cx="2071848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8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Main contributors: D. Alesini, </a:t>
            </a:r>
            <a:r>
              <a:rPr lang="en-GB" sz="825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R. Di Raddo</a:t>
            </a:r>
            <a:r>
              <a:rPr lang="en-GB" sz="8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L. Faillace, L. Giuliano, </a:t>
            </a:r>
            <a:r>
              <a:rPr lang="en-GB" sz="825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M. Magi</a:t>
            </a:r>
            <a:r>
              <a:rPr lang="en-GB" sz="8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M. Migliorati</a:t>
            </a:r>
            <a:endParaRPr sz="82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15"/>
          <p:cNvSpPr txBox="1"/>
          <p:nvPr/>
        </p:nvSpPr>
        <p:spPr>
          <a:xfrm>
            <a:off x="157667" y="4228776"/>
            <a:ext cx="2071848" cy="53088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15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 house </a:t>
            </a:r>
            <a:r>
              <a:rPr lang="en-GB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building of the accelerating cavities</a:t>
            </a:r>
            <a:endParaRPr sz="675"/>
          </a:p>
        </p:txBody>
      </p:sp>
      <p:pic>
        <p:nvPicPr>
          <p:cNvPr id="370" name="Google Shape;370;p15" descr="INFN | Sapienza Università di Rom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80648" y="5120989"/>
            <a:ext cx="1358405" cy="708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15"/>
          <p:cNvPicPr preferRelativeResize="0"/>
          <p:nvPr/>
        </p:nvPicPr>
        <p:blipFill rotWithShape="1">
          <a:blip r:embed="rId5">
            <a:alphaModFix/>
          </a:blip>
          <a:srcRect l="7542"/>
          <a:stretch/>
        </p:blipFill>
        <p:spPr>
          <a:xfrm>
            <a:off x="6812824" y="4165499"/>
            <a:ext cx="2331176" cy="1791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15" descr="A close-up of a metal par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15720" r="15319" b="3815"/>
          <a:stretch/>
        </p:blipFill>
        <p:spPr>
          <a:xfrm>
            <a:off x="2312785" y="3563243"/>
            <a:ext cx="2465131" cy="2336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15" descr="A machine with wires and a round object&#10;&#10;Description automatically generated with medium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34503" y="2104012"/>
            <a:ext cx="2762107" cy="2071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15"/>
          <p:cNvPicPr preferRelativeResize="0"/>
          <p:nvPr/>
        </p:nvPicPr>
        <p:blipFill rotWithShape="1">
          <a:blip r:embed="rId8">
            <a:alphaModFix/>
          </a:blip>
          <a:srcRect l="5644" t="14566" r="5852" b="23157"/>
          <a:stretch/>
        </p:blipFill>
        <p:spPr>
          <a:xfrm>
            <a:off x="2314916" y="2090804"/>
            <a:ext cx="2465131" cy="1367943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15"/>
          <p:cNvSpPr txBox="1"/>
          <p:nvPr/>
        </p:nvSpPr>
        <p:spPr>
          <a:xfrm>
            <a:off x="7729778" y="2609435"/>
            <a:ext cx="1381053" cy="1107965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Structure in the INFN LNF –FRASCATI oven ready to be brazed </a:t>
            </a: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6" name="Google Shape;376;p1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53476" y="4799665"/>
            <a:ext cx="1256576" cy="823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3" descr="logo +marchio">
            <a:extLst>
              <a:ext uri="{FF2B5EF4-FFF2-40B4-BE49-F238E27FC236}">
                <a16:creationId xmlns:a16="http://schemas.microsoft.com/office/drawing/2014/main" id="{1FC9FBCB-D49B-BA51-847B-DA87DB0A6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87458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D4B78F-2AAF-8B33-1DA0-B2DE42C1EF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11100" y="6154246"/>
            <a:ext cx="749772" cy="414609"/>
          </a:xfrm>
          <a:prstGeom prst="rect">
            <a:avLst/>
          </a:prstGeom>
        </p:spPr>
      </p:pic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10941926-B5C4-A984-51F7-09458405C3E5}"/>
              </a:ext>
            </a:extLst>
          </p:cNvPr>
          <p:cNvSpPr txBox="1">
            <a:spLocks/>
          </p:cNvSpPr>
          <p:nvPr/>
        </p:nvSpPr>
        <p:spPr>
          <a:xfrm>
            <a:off x="3124200" y="6309868"/>
            <a:ext cx="2895600" cy="4572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it-IT" altLang="it-IT"/>
              <a:t>INFN Acceleratori - LNF, 4-5 aprile 2024</a:t>
            </a:r>
            <a:endParaRPr lang="it-IT" alt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logo +marchio">
            <a:extLst>
              <a:ext uri="{FF2B5EF4-FFF2-40B4-BE49-F238E27FC236}">
                <a16:creationId xmlns:a16="http://schemas.microsoft.com/office/drawing/2014/main" id="{001E908D-F321-C924-C086-FE47A4040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7618"/>
            <a:ext cx="381014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" name="Google Shape;411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415" y="1605167"/>
            <a:ext cx="4521839" cy="3229025"/>
          </a:xfrm>
          <a:prstGeom prst="rect">
            <a:avLst/>
          </a:prstGeom>
          <a:solidFill>
            <a:srgbClr val="E63ADD"/>
          </a:solidFill>
          <a:ln>
            <a:noFill/>
          </a:ln>
        </p:spPr>
      </p:pic>
      <p:sp>
        <p:nvSpPr>
          <p:cNvPr id="412" name="Google Shape;412;p17"/>
          <p:cNvSpPr txBox="1">
            <a:spLocks noGrp="1"/>
          </p:cNvSpPr>
          <p:nvPr>
            <p:ph type="sldNum" idx="12"/>
          </p:nvPr>
        </p:nvSpPr>
        <p:spPr>
          <a:xfrm>
            <a:off x="0" y="85725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t" anchorCtr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endParaRPr>
              <a:solidFill>
                <a:srgbClr val="1000AC"/>
              </a:solidFill>
            </a:endParaRPr>
          </a:p>
        </p:txBody>
      </p:sp>
      <p:sp>
        <p:nvSpPr>
          <p:cNvPr id="413" name="Google Shape;413;p17"/>
          <p:cNvSpPr/>
          <p:nvPr/>
        </p:nvSpPr>
        <p:spPr>
          <a:xfrm>
            <a:off x="0" y="891068"/>
            <a:ext cx="1612076" cy="513562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578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17"/>
          <p:cNvSpPr/>
          <p:nvPr/>
        </p:nvSpPr>
        <p:spPr>
          <a:xfrm>
            <a:off x="1289579" y="525911"/>
            <a:ext cx="6917033" cy="389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400" b="1" dirty="0">
                <a:solidFill>
                  <a:srgbClr val="822433"/>
                </a:solidFill>
                <a:latin typeface="+mj-lt"/>
                <a:ea typeface="+mj-ea"/>
                <a:cs typeface="+mj-cs"/>
                <a:sym typeface="Arial"/>
              </a:rPr>
              <a:t>Measurement of electric field with  “bead-pull”</a:t>
            </a:r>
            <a:endParaRPr sz="2400" b="1" dirty="0">
              <a:solidFill>
                <a:srgbClr val="822433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15" name="Google Shape;415;p17"/>
          <p:cNvSpPr txBox="1"/>
          <p:nvPr/>
        </p:nvSpPr>
        <p:spPr>
          <a:xfrm>
            <a:off x="4524774" y="1712379"/>
            <a:ext cx="4619227" cy="900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800"/>
              <a:buFont typeface="Arial"/>
              <a:buAutoNum type="arabicPeriod"/>
            </a:pPr>
            <a:r>
              <a:rPr lang="en-GB" sz="135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A Radio Frequency (RF) signal is applied by the Network Analyzer (VNA)</a:t>
            </a:r>
            <a:endParaRPr sz="675"/>
          </a:p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lang="en-GB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perturbing object (glue bead) is attached to a horizontal fish wire.</a:t>
            </a:r>
            <a:endParaRPr sz="675"/>
          </a:p>
        </p:txBody>
      </p:sp>
      <p:cxnSp>
        <p:nvCxnSpPr>
          <p:cNvPr id="416" name="Google Shape;416;p17"/>
          <p:cNvCxnSpPr/>
          <p:nvPr/>
        </p:nvCxnSpPr>
        <p:spPr>
          <a:xfrm rot="10800000">
            <a:off x="2582884" y="4172079"/>
            <a:ext cx="0" cy="538645"/>
          </a:xfrm>
          <a:prstGeom prst="straightConnector1">
            <a:avLst/>
          </a:prstGeom>
          <a:noFill/>
          <a:ln w="28575" cap="flat" cmpd="sng">
            <a:solidFill>
              <a:srgbClr val="5B9BD5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17" name="Google Shape;417;p17"/>
          <p:cNvSpPr txBox="1"/>
          <p:nvPr/>
        </p:nvSpPr>
        <p:spPr>
          <a:xfrm>
            <a:off x="2018686" y="4714022"/>
            <a:ext cx="1164021" cy="207719"/>
          </a:xfrm>
          <a:prstGeom prst="rect">
            <a:avLst/>
          </a:prstGeom>
          <a:noFill/>
          <a:ln w="9525" cap="flat" cmpd="sng">
            <a:solidFill>
              <a:srgbClr val="5B9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RF cavity under test</a:t>
            </a:r>
            <a:endParaRPr sz="675"/>
          </a:p>
        </p:txBody>
      </p:sp>
      <p:pic>
        <p:nvPicPr>
          <p:cNvPr id="418" name="Google Shape;418;p17"/>
          <p:cNvPicPr preferRelativeResize="0"/>
          <p:nvPr/>
        </p:nvPicPr>
        <p:blipFill rotWithShape="1">
          <a:blip r:embed="rId6">
            <a:alphaModFix/>
          </a:blip>
          <a:srcRect b="2358"/>
          <a:stretch/>
        </p:blipFill>
        <p:spPr>
          <a:xfrm>
            <a:off x="4888463" y="3107597"/>
            <a:ext cx="3810148" cy="2824899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17"/>
          <p:cNvSpPr txBox="1"/>
          <p:nvPr/>
        </p:nvSpPr>
        <p:spPr>
          <a:xfrm>
            <a:off x="3022623" y="5471163"/>
            <a:ext cx="1725473" cy="276969"/>
          </a:xfrm>
          <a:prstGeom prst="rect">
            <a:avLst/>
          </a:prstGeom>
          <a:solidFill>
            <a:srgbClr val="00B0F0"/>
          </a:solidFill>
          <a:ln w="9525" cap="flat" cmpd="sng">
            <a:solidFill>
              <a:srgbClr val="E63AD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35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Step- motor</a:t>
            </a:r>
            <a:endParaRPr sz="675" dirty="0"/>
          </a:p>
        </p:txBody>
      </p:sp>
      <p:cxnSp>
        <p:nvCxnSpPr>
          <p:cNvPr id="420" name="Google Shape;420;p17"/>
          <p:cNvCxnSpPr/>
          <p:nvPr/>
        </p:nvCxnSpPr>
        <p:spPr>
          <a:xfrm>
            <a:off x="4748096" y="5609663"/>
            <a:ext cx="638628" cy="0"/>
          </a:xfrm>
          <a:prstGeom prst="straightConnector1">
            <a:avLst/>
          </a:prstGeom>
          <a:noFill/>
          <a:ln w="57150" cap="flat" cmpd="sng">
            <a:solidFill>
              <a:schemeClr val="accent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21" name="Google Shape;421;p17"/>
          <p:cNvSpPr txBox="1"/>
          <p:nvPr/>
        </p:nvSpPr>
        <p:spPr>
          <a:xfrm>
            <a:off x="3791480" y="4700340"/>
            <a:ext cx="1584376" cy="276969"/>
          </a:xfrm>
          <a:prstGeom prst="rect">
            <a:avLst/>
          </a:prstGeom>
          <a:solidFill>
            <a:srgbClr val="00B0F0"/>
          </a:solidFill>
          <a:ln w="9525" cap="flat" cmpd="sng">
            <a:solidFill>
              <a:srgbClr val="E63AD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35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Network Analyzer</a:t>
            </a:r>
            <a:endParaRPr sz="675" dirty="0"/>
          </a:p>
        </p:txBody>
      </p:sp>
      <p:cxnSp>
        <p:nvCxnSpPr>
          <p:cNvPr id="422" name="Google Shape;422;p17"/>
          <p:cNvCxnSpPr/>
          <p:nvPr/>
        </p:nvCxnSpPr>
        <p:spPr>
          <a:xfrm>
            <a:off x="5375855" y="4858111"/>
            <a:ext cx="638628" cy="0"/>
          </a:xfrm>
          <a:prstGeom prst="straightConnector1">
            <a:avLst/>
          </a:prstGeom>
          <a:noFill/>
          <a:ln w="57150" cap="flat" cmpd="sng">
            <a:solidFill>
              <a:schemeClr val="accent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23" name="Google Shape;423;p17"/>
          <p:cNvSpPr txBox="1"/>
          <p:nvPr/>
        </p:nvSpPr>
        <p:spPr>
          <a:xfrm>
            <a:off x="7258799" y="3167587"/>
            <a:ext cx="384717" cy="276969"/>
          </a:xfrm>
          <a:prstGeom prst="rect">
            <a:avLst/>
          </a:prstGeom>
          <a:solidFill>
            <a:srgbClr val="00B0F0"/>
          </a:solidFill>
          <a:ln w="9525" cap="flat" cmpd="sng">
            <a:solidFill>
              <a:srgbClr val="E63AD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35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Pc</a:t>
            </a:r>
            <a:endParaRPr sz="675" dirty="0"/>
          </a:p>
        </p:txBody>
      </p:sp>
      <p:cxnSp>
        <p:nvCxnSpPr>
          <p:cNvPr id="424" name="Google Shape;424;p17"/>
          <p:cNvCxnSpPr/>
          <p:nvPr/>
        </p:nvCxnSpPr>
        <p:spPr>
          <a:xfrm>
            <a:off x="7423837" y="3420481"/>
            <a:ext cx="440597" cy="200976"/>
          </a:xfrm>
          <a:prstGeom prst="straightConnector1">
            <a:avLst/>
          </a:prstGeom>
          <a:noFill/>
          <a:ln w="57150" cap="flat" cmpd="sng">
            <a:solidFill>
              <a:schemeClr val="accent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25" name="Google Shape;425;p17"/>
          <p:cNvSpPr txBox="1"/>
          <p:nvPr/>
        </p:nvSpPr>
        <p:spPr>
          <a:xfrm>
            <a:off x="6964878" y="5655498"/>
            <a:ext cx="1799112" cy="276969"/>
          </a:xfrm>
          <a:prstGeom prst="rect">
            <a:avLst/>
          </a:prstGeom>
          <a:solidFill>
            <a:srgbClr val="00B0F0"/>
          </a:solidFill>
          <a:ln w="9525" cap="flat" cmpd="sng">
            <a:solidFill>
              <a:srgbClr val="E63AD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35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RF cavity under test</a:t>
            </a:r>
            <a:endParaRPr sz="675" dirty="0"/>
          </a:p>
        </p:txBody>
      </p:sp>
      <p:cxnSp>
        <p:nvCxnSpPr>
          <p:cNvPr id="426" name="Google Shape;426;p17"/>
          <p:cNvCxnSpPr/>
          <p:nvPr/>
        </p:nvCxnSpPr>
        <p:spPr>
          <a:xfrm rot="10800000">
            <a:off x="7819902" y="5352868"/>
            <a:ext cx="15427" cy="302630"/>
          </a:xfrm>
          <a:prstGeom prst="straightConnector1">
            <a:avLst/>
          </a:prstGeom>
          <a:noFill/>
          <a:ln w="57150" cap="flat" cmpd="sng">
            <a:solidFill>
              <a:srgbClr val="E63ADD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27" name="Google Shape;427;p17"/>
          <p:cNvSpPr txBox="1"/>
          <p:nvPr/>
        </p:nvSpPr>
        <p:spPr>
          <a:xfrm>
            <a:off x="8066432" y="3524099"/>
            <a:ext cx="917559" cy="276969"/>
          </a:xfrm>
          <a:prstGeom prst="rect">
            <a:avLst/>
          </a:prstGeom>
          <a:solidFill>
            <a:srgbClr val="00B0F0"/>
          </a:solidFill>
          <a:ln w="9525" cap="flat" cmpd="sng">
            <a:solidFill>
              <a:srgbClr val="E63AD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35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RF signal</a:t>
            </a:r>
            <a:endParaRPr sz="675" dirty="0"/>
          </a:p>
        </p:txBody>
      </p:sp>
      <p:cxnSp>
        <p:nvCxnSpPr>
          <p:cNvPr id="428" name="Google Shape;428;p17"/>
          <p:cNvCxnSpPr/>
          <p:nvPr/>
        </p:nvCxnSpPr>
        <p:spPr>
          <a:xfrm flipH="1">
            <a:off x="8220820" y="3783191"/>
            <a:ext cx="162494" cy="316198"/>
          </a:xfrm>
          <a:prstGeom prst="straightConnector1">
            <a:avLst/>
          </a:prstGeom>
          <a:noFill/>
          <a:ln w="57150" cap="flat" cmpd="sng">
            <a:solidFill>
              <a:schemeClr val="accent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29" name="Google Shape;429;p17"/>
          <p:cNvSpPr txBox="1"/>
          <p:nvPr/>
        </p:nvSpPr>
        <p:spPr>
          <a:xfrm>
            <a:off x="2862537" y="1895890"/>
            <a:ext cx="267141" cy="34621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675" dirty="0"/>
          </a:p>
        </p:txBody>
      </p:sp>
      <p:sp>
        <p:nvSpPr>
          <p:cNvPr id="430" name="Google Shape;430;p17"/>
          <p:cNvSpPr txBox="1"/>
          <p:nvPr/>
        </p:nvSpPr>
        <p:spPr>
          <a:xfrm>
            <a:off x="1612076" y="3737933"/>
            <a:ext cx="267141" cy="34621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675"/>
          </a:p>
        </p:txBody>
      </p:sp>
      <p:sp>
        <p:nvSpPr>
          <p:cNvPr id="431" name="Google Shape;431;p17"/>
          <p:cNvSpPr txBox="1"/>
          <p:nvPr/>
        </p:nvSpPr>
        <p:spPr>
          <a:xfrm>
            <a:off x="501650" y="3647392"/>
            <a:ext cx="267141" cy="34621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675" dirty="0"/>
          </a:p>
        </p:txBody>
      </p:sp>
      <p:sp>
        <p:nvSpPr>
          <p:cNvPr id="432" name="Google Shape;432;p17"/>
          <p:cNvSpPr txBox="1"/>
          <p:nvPr/>
        </p:nvSpPr>
        <p:spPr>
          <a:xfrm>
            <a:off x="2168764" y="2023809"/>
            <a:ext cx="267141" cy="34621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675" dirty="0"/>
          </a:p>
        </p:txBody>
      </p:sp>
      <p:sp>
        <p:nvSpPr>
          <p:cNvPr id="433" name="Google Shape;433;p17"/>
          <p:cNvSpPr txBox="1"/>
          <p:nvPr/>
        </p:nvSpPr>
        <p:spPr>
          <a:xfrm>
            <a:off x="41415" y="4700340"/>
            <a:ext cx="3810143" cy="1523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675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Using a step-by-step motor, the wire goes through     the structure and </a:t>
            </a:r>
            <a:r>
              <a:rPr lang="en-GB" sz="135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measures the electric field perturbations caused by the bead</a:t>
            </a:r>
            <a:endParaRPr sz="675"/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135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 All the data are stored in a PC</a:t>
            </a:r>
            <a:endParaRPr sz="675"/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F31BE1FA-E3FF-65C1-14E5-601992BD7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09868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it-IT" altLang="it-IT" dirty="0"/>
              <a:t>INFN Acceleratori - LNF, 4-5 aprile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615EA2-3D31-FAD7-054C-D9FFA1EB0C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8043" y="6271165"/>
            <a:ext cx="762000" cy="4191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56B0CE-237B-4E48-824C-D54A02570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8076" y="146175"/>
            <a:ext cx="6826566" cy="862584"/>
          </a:xfrm>
        </p:spPr>
        <p:txBody>
          <a:bodyPr/>
          <a:lstStyle/>
          <a:p>
            <a:r>
              <a:rPr lang="en-IT" b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 the evidence robust?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95BACF-71BE-9D4D-94FD-44ADD56BF200}"/>
              </a:ext>
            </a:extLst>
          </p:cNvPr>
          <p:cNvSpPr txBox="1"/>
          <p:nvPr/>
        </p:nvSpPr>
        <p:spPr>
          <a:xfrm>
            <a:off x="1490627" y="1092999"/>
            <a:ext cx="6207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000" dirty="0">
                <a:latin typeface="Arial" panose="020B0604020202020204" pitchFamily="34" charset="0"/>
                <a:cs typeface="Arial" panose="020B0604020202020204" pitchFamily="34" charset="0"/>
              </a:rPr>
              <a:t>First evidence on animals…..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IT" sz="2000" dirty="0">
                <a:latin typeface="Arial" panose="020B0604020202020204" pitchFamily="34" charset="0"/>
                <a:cs typeface="Arial" panose="020B0604020202020204" pitchFamily="34" charset="0"/>
              </a:rPr>
              <a:t>uch less damage to standard tissue for same dose release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24A9B0-0721-A748-AC47-5E90814A170E}"/>
              </a:ext>
            </a:extLst>
          </p:cNvPr>
          <p:cNvSpPr txBox="1"/>
          <p:nvPr/>
        </p:nvSpPr>
        <p:spPr>
          <a:xfrm>
            <a:off x="2345691" y="4165320"/>
            <a:ext cx="4732505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T" sz="2000" dirty="0"/>
              <a:t>    34 Gy 		31 Gy		     28 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733380-871C-844C-BFE1-2850F7CA8222}"/>
              </a:ext>
            </a:extLst>
          </p:cNvPr>
          <p:cNvSpPr txBox="1"/>
          <p:nvPr/>
        </p:nvSpPr>
        <p:spPr>
          <a:xfrm>
            <a:off x="577054" y="3120251"/>
            <a:ext cx="1584665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T" dirty="0"/>
              <a:t>Conventional therapy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15B77B-B88B-9A41-A5CF-132F75792912}"/>
              </a:ext>
            </a:extLst>
          </p:cNvPr>
          <p:cNvSpPr txBox="1"/>
          <p:nvPr/>
        </p:nvSpPr>
        <p:spPr>
          <a:xfrm>
            <a:off x="2345691" y="1897401"/>
            <a:ext cx="4230645" cy="369332"/>
          </a:xfrm>
          <a:prstGeom prst="rect">
            <a:avLst/>
          </a:prstGeom>
          <a:solidFill>
            <a:srgbClr val="F6F3AA"/>
          </a:solidFill>
        </p:spPr>
        <p:txBody>
          <a:bodyPr wrap="none" rtlCol="0">
            <a:spAutoFit/>
          </a:bodyPr>
          <a:lstStyle/>
          <a:p>
            <a:r>
              <a:rPr lang="en-IT" dirty="0"/>
              <a:t>Mouse skin treated with electron beam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87D7E44-B5A7-A949-995F-A3BAB289D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1233" y="767702"/>
            <a:ext cx="9865439" cy="4953829"/>
          </a:xfrm>
          <a:prstGeom prst="rect">
            <a:avLst/>
          </a:prstGeom>
        </p:spPr>
      </p:pic>
      <p:pic>
        <p:nvPicPr>
          <p:cNvPr id="9" name="Picture 13" descr="logo +marchio">
            <a:extLst>
              <a:ext uri="{FF2B5EF4-FFF2-40B4-BE49-F238E27FC236}">
                <a16:creationId xmlns:a16="http://schemas.microsoft.com/office/drawing/2014/main" id="{4017FC08-B69E-4F4F-AB8E-E0E1934B8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02002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85B7E5-41A0-5D4D-BAD8-DD25977CC718}"/>
              </a:ext>
            </a:extLst>
          </p:cNvPr>
          <p:cNvSpPr txBox="1"/>
          <p:nvPr/>
        </p:nvSpPr>
        <p:spPr>
          <a:xfrm>
            <a:off x="6296891" y="914400"/>
            <a:ext cx="170431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2060"/>
                </a:solidFill>
              </a:rPr>
              <a:t>DOSE MODIFYING FACTOR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891C53B-5A83-2740-BB77-51380CECA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03E9906-F5C4-E947-A61B-9318753B39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0405" y="6223479"/>
            <a:ext cx="749772" cy="41460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F2BCCAC-BB3D-4E79-3B98-979B54DD4ACC}"/>
              </a:ext>
            </a:extLst>
          </p:cNvPr>
          <p:cNvSpPr txBox="1">
            <a:spLocks/>
          </p:cNvSpPr>
          <p:nvPr/>
        </p:nvSpPr>
        <p:spPr>
          <a:xfrm>
            <a:off x="3124200" y="6309868"/>
            <a:ext cx="2895600" cy="4572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it-IT" altLang="it-IT" dirty="0"/>
              <a:t>INFN Acceleratori - LNF, 4-5 aprile 2024</a:t>
            </a:r>
          </a:p>
        </p:txBody>
      </p:sp>
    </p:spTree>
    <p:extLst>
      <p:ext uri="{BB962C8B-B14F-4D97-AF65-F5344CB8AC3E}">
        <p14:creationId xmlns:p14="http://schemas.microsoft.com/office/powerpoint/2010/main" val="10461733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Google Shape;457;p19" descr="A blue line drawing on a white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6329" y="1934271"/>
            <a:ext cx="3270685" cy="2453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19"/>
          <p:cNvPicPr preferRelativeResize="0"/>
          <p:nvPr/>
        </p:nvPicPr>
        <p:blipFill rotWithShape="1">
          <a:blip r:embed="rId4">
            <a:alphaModFix/>
          </a:blip>
          <a:srcRect l="4764" t="2794" r="6222" b="50084"/>
          <a:stretch/>
        </p:blipFill>
        <p:spPr>
          <a:xfrm>
            <a:off x="4723000" y="4261655"/>
            <a:ext cx="4393433" cy="1746315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19"/>
          <p:cNvSpPr txBox="1"/>
          <p:nvPr/>
        </p:nvSpPr>
        <p:spPr>
          <a:xfrm>
            <a:off x="1139663" y="617357"/>
            <a:ext cx="6864674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2400" b="1" dirty="0" err="1">
                <a:solidFill>
                  <a:srgbClr val="822433"/>
                </a:solidFill>
                <a:latin typeface="+mj-lt"/>
                <a:ea typeface="+mj-ea"/>
                <a:cs typeface="+mj-cs"/>
                <a:sym typeface="Calibri"/>
              </a:rPr>
              <a:t>BeadPull</a:t>
            </a:r>
            <a:r>
              <a:rPr lang="en-GB" sz="2400" b="1" dirty="0">
                <a:solidFill>
                  <a:srgbClr val="822433"/>
                </a:solidFill>
                <a:latin typeface="+mj-lt"/>
                <a:ea typeface="+mj-ea"/>
                <a:cs typeface="+mj-cs"/>
                <a:sym typeface="Calibri"/>
              </a:rPr>
              <a:t> measurements after tuning</a:t>
            </a:r>
            <a:endParaRPr sz="2400" b="1" dirty="0">
              <a:solidFill>
                <a:srgbClr val="822433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60" name="Google Shape;460;p19"/>
          <p:cNvSpPr txBox="1"/>
          <p:nvPr/>
        </p:nvSpPr>
        <p:spPr>
          <a:xfrm>
            <a:off x="77458" y="1428165"/>
            <a:ext cx="9133940" cy="2769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214313" indent="-21431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GB"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After tuning the structure presents a average phase advance is 120,38° , the petals are superimposed in the RF phase diagram</a:t>
            </a:r>
            <a:endParaRPr sz="135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19"/>
          <p:cNvSpPr txBox="1"/>
          <p:nvPr/>
        </p:nvSpPr>
        <p:spPr>
          <a:xfrm>
            <a:off x="77458" y="1721635"/>
            <a:ext cx="8848639" cy="2769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214313" indent="-21431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GB"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electric field presented still a </a:t>
            </a:r>
            <a:r>
              <a:rPr lang="en-GB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stationary pattern</a:t>
            </a:r>
            <a:r>
              <a:rPr lang="en-GB"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final coupler needed to be tuned</a:t>
            </a:r>
            <a:endParaRPr sz="675"/>
          </a:p>
        </p:txBody>
      </p:sp>
      <p:pic>
        <p:nvPicPr>
          <p:cNvPr id="462" name="Google Shape;462;p19"/>
          <p:cNvPicPr preferRelativeResize="0"/>
          <p:nvPr/>
        </p:nvPicPr>
        <p:blipFill rotWithShape="1">
          <a:blip r:embed="rId5">
            <a:alphaModFix/>
          </a:blip>
          <a:srcRect t="20358"/>
          <a:stretch/>
        </p:blipFill>
        <p:spPr>
          <a:xfrm>
            <a:off x="1650795" y="2013204"/>
            <a:ext cx="2162811" cy="229667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63" name="Google Shape;463;p19"/>
          <p:cNvSpPr txBox="1"/>
          <p:nvPr/>
        </p:nvSpPr>
        <p:spPr>
          <a:xfrm>
            <a:off x="1" y="5816085"/>
            <a:ext cx="3109265" cy="184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7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Others contribution: F. Cardelli, D. Alesini,L.Faillace, L.Ficcadenti A. Mostacci</a:t>
            </a:r>
            <a:endParaRPr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19"/>
          <p:cNvSpPr txBox="1"/>
          <p:nvPr/>
        </p:nvSpPr>
        <p:spPr>
          <a:xfrm>
            <a:off x="92704" y="3487495"/>
            <a:ext cx="1378118" cy="230802"/>
          </a:xfrm>
          <a:prstGeom prst="rect">
            <a:avLst/>
          </a:prstGeom>
          <a:noFill/>
          <a:ln w="9525" cap="flat" cmpd="sng">
            <a:solidFill>
              <a:srgbClr val="E63AD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Tuning by deformation</a:t>
            </a:r>
            <a:endParaRPr sz="675"/>
          </a:p>
        </p:txBody>
      </p:sp>
      <p:pic>
        <p:nvPicPr>
          <p:cNvPr id="465" name="Google Shape;465;p19"/>
          <p:cNvPicPr preferRelativeResize="0"/>
          <p:nvPr/>
        </p:nvPicPr>
        <p:blipFill rotWithShape="1">
          <a:blip r:embed="rId6">
            <a:alphaModFix/>
          </a:blip>
          <a:srcRect t="22562" r="6272" b="21140"/>
          <a:stretch/>
        </p:blipFill>
        <p:spPr>
          <a:xfrm>
            <a:off x="10060" y="4472099"/>
            <a:ext cx="2730106" cy="136065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66" name="Google Shape;466;p19"/>
          <p:cNvSpPr/>
          <p:nvPr/>
        </p:nvSpPr>
        <p:spPr>
          <a:xfrm>
            <a:off x="2315962" y="3325553"/>
            <a:ext cx="685800" cy="685800"/>
          </a:xfrm>
          <a:prstGeom prst="ellipse">
            <a:avLst/>
          </a:prstGeom>
          <a:noFill/>
          <a:ln w="57150" cap="flat" cmpd="sng">
            <a:solidFill>
              <a:srgbClr val="E63AD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67" name="Google Shape;467;p19"/>
          <p:cNvCxnSpPr>
            <a:endCxn id="466" idx="2"/>
          </p:cNvCxnSpPr>
          <p:nvPr/>
        </p:nvCxnSpPr>
        <p:spPr>
          <a:xfrm rot="10800000" flipH="1">
            <a:off x="-1763" y="3668453"/>
            <a:ext cx="2317725" cy="803700"/>
          </a:xfrm>
          <a:prstGeom prst="straightConnector1">
            <a:avLst/>
          </a:prstGeom>
          <a:noFill/>
          <a:ln w="38100" cap="flat" cmpd="sng">
            <a:solidFill>
              <a:srgbClr val="E63ADD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68" name="Google Shape;468;p19"/>
          <p:cNvCxnSpPr/>
          <p:nvPr/>
        </p:nvCxnSpPr>
        <p:spPr>
          <a:xfrm rot="10800000">
            <a:off x="3001762" y="3612396"/>
            <a:ext cx="1722867" cy="793311"/>
          </a:xfrm>
          <a:prstGeom prst="straightConnector1">
            <a:avLst/>
          </a:prstGeom>
          <a:noFill/>
          <a:ln w="38100" cap="flat" cmpd="sng">
            <a:solidFill>
              <a:srgbClr val="E63ADD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69" name="Google Shape;469;p19"/>
          <p:cNvPicPr preferRelativeResize="0"/>
          <p:nvPr/>
        </p:nvPicPr>
        <p:blipFill rotWithShape="1">
          <a:blip r:embed="rId7">
            <a:alphaModFix/>
          </a:blip>
          <a:srcRect l="23750" t="29000" b="9499"/>
          <a:stretch/>
        </p:blipFill>
        <p:spPr>
          <a:xfrm>
            <a:off x="3973941" y="2016595"/>
            <a:ext cx="2162812" cy="229667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70" name="Google Shape;470;p19"/>
          <p:cNvSpPr txBox="1"/>
          <p:nvPr/>
        </p:nvSpPr>
        <p:spPr>
          <a:xfrm>
            <a:off x="5055346" y="2195811"/>
            <a:ext cx="924233" cy="190471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788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Input coupler</a:t>
            </a:r>
            <a:endParaRPr sz="675"/>
          </a:p>
        </p:txBody>
      </p:sp>
      <p:sp>
        <p:nvSpPr>
          <p:cNvPr id="471" name="Google Shape;471;p19"/>
          <p:cNvSpPr txBox="1"/>
          <p:nvPr/>
        </p:nvSpPr>
        <p:spPr>
          <a:xfrm>
            <a:off x="4039662" y="3065560"/>
            <a:ext cx="924233" cy="190471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788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Output coupler</a:t>
            </a:r>
            <a:endParaRPr sz="675"/>
          </a:p>
        </p:txBody>
      </p:sp>
      <p:sp>
        <p:nvSpPr>
          <p:cNvPr id="472" name="Google Shape;472;p19"/>
          <p:cNvSpPr/>
          <p:nvPr/>
        </p:nvSpPr>
        <p:spPr>
          <a:xfrm>
            <a:off x="4645264" y="3260430"/>
            <a:ext cx="158732" cy="279978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19"/>
          <p:cNvSpPr/>
          <p:nvPr/>
        </p:nvSpPr>
        <p:spPr>
          <a:xfrm>
            <a:off x="4399407" y="3255997"/>
            <a:ext cx="158732" cy="139989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19"/>
          <p:cNvSpPr/>
          <p:nvPr/>
        </p:nvSpPr>
        <p:spPr>
          <a:xfrm>
            <a:off x="5441907" y="2394289"/>
            <a:ext cx="158732" cy="279978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5" name="Google Shape;475;p19"/>
          <p:cNvPicPr preferRelativeResize="0"/>
          <p:nvPr/>
        </p:nvPicPr>
        <p:blipFill rotWithShape="1">
          <a:blip r:embed="rId7">
            <a:alphaModFix/>
          </a:blip>
          <a:srcRect l="25237" t="62893" r="15013" b="19495"/>
          <a:stretch/>
        </p:blipFill>
        <p:spPr>
          <a:xfrm>
            <a:off x="2047079" y="4382658"/>
            <a:ext cx="2677550" cy="103907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76" name="Google Shape;476;p19"/>
          <p:cNvSpPr txBox="1"/>
          <p:nvPr/>
        </p:nvSpPr>
        <p:spPr>
          <a:xfrm>
            <a:off x="3536410" y="5525362"/>
            <a:ext cx="598049" cy="276969"/>
          </a:xfrm>
          <a:prstGeom prst="rect">
            <a:avLst/>
          </a:prstGeom>
          <a:solidFill>
            <a:srgbClr val="00B0F0"/>
          </a:solidFill>
          <a:ln w="9525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35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tuners</a:t>
            </a:r>
            <a:endParaRPr sz="675"/>
          </a:p>
        </p:txBody>
      </p:sp>
      <p:cxnSp>
        <p:nvCxnSpPr>
          <p:cNvPr id="477" name="Google Shape;477;p19"/>
          <p:cNvCxnSpPr/>
          <p:nvPr/>
        </p:nvCxnSpPr>
        <p:spPr>
          <a:xfrm rot="10800000">
            <a:off x="3834253" y="5025489"/>
            <a:ext cx="0" cy="499874"/>
          </a:xfrm>
          <a:prstGeom prst="straightConnector1">
            <a:avLst/>
          </a:prstGeom>
          <a:noFill/>
          <a:ln w="57150" cap="flat" cmpd="sng">
            <a:solidFill>
              <a:srgbClr val="00B0F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2" name="Picture 13" descr="logo +marchio">
            <a:extLst>
              <a:ext uri="{FF2B5EF4-FFF2-40B4-BE49-F238E27FC236}">
                <a16:creationId xmlns:a16="http://schemas.microsoft.com/office/drawing/2014/main" id="{EFD34DB4-7E7B-FB77-E36F-9257A7451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7618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DDC018-C2A8-D66E-6A3D-0CEDD1D832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11100" y="6154246"/>
            <a:ext cx="749772" cy="41460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25F95F-92E7-89A1-FA91-4D133C2CF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altLang="it-IT"/>
              <a:t>Pagina </a:t>
            </a:r>
            <a:fld id="{99F93ADF-C203-46DC-9479-698135C8D2A7}" type="slidenum">
              <a:rPr lang="it-IT" altLang="it-IT" smtClean="0"/>
              <a:pPr>
                <a:defRPr/>
              </a:pPr>
              <a:t>30</a:t>
            </a:fld>
            <a:endParaRPr lang="it-IT" altLang="it-IT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36681903-6B4D-3D35-F516-3CA99D55C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09868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it-IT" altLang="it-IT" dirty="0"/>
              <a:t>INFN Acceleratori - LNF, 4-5 aprile 2024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0DEB2E-3E3D-CA52-EAAB-CDC371A59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altLang="it-IT"/>
              <a:t>Pagina </a:t>
            </a:r>
            <a:fld id="{99F93ADF-C203-46DC-9479-698135C8D2A7}" type="slidenum">
              <a:rPr lang="it-IT" altLang="it-IT" smtClean="0"/>
              <a:pPr>
                <a:defRPr/>
              </a:pPr>
              <a:t>31</a:t>
            </a:fld>
            <a:endParaRPr lang="it-IT" alt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7FB076-55E3-4EB2-0FFC-5EFF30092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866" y="-43438"/>
            <a:ext cx="7772400" cy="31039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000903-E657-C806-3061-74F269CE2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706" y="3103993"/>
            <a:ext cx="7772400" cy="3219994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FCEE25-5C9C-AA14-1B3C-AE6A54660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it-IT"/>
              <a:t>INFN Acceleratori - LNF, 4-5 aprile 2024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0BC3E1B7-BF33-850D-E0AA-8A1DD26FFABB}"/>
              </a:ext>
            </a:extLst>
          </p:cNvPr>
          <p:cNvSpPr txBox="1">
            <a:spLocks/>
          </p:cNvSpPr>
          <p:nvPr/>
        </p:nvSpPr>
        <p:spPr bwMode="auto">
          <a:xfrm>
            <a:off x="3124200" y="6309868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it-IT" altLang="it-IT"/>
              <a:t>INFN Acceleratori - LNF, 4-5 aprile 2024</a:t>
            </a:r>
            <a:endParaRPr lang="it-IT" altLang="it-IT" dirty="0"/>
          </a:p>
        </p:txBody>
      </p:sp>
      <p:sp>
        <p:nvSpPr>
          <p:cNvPr id="9" name="Google Shape;364;p15">
            <a:extLst>
              <a:ext uri="{FF2B5EF4-FFF2-40B4-BE49-F238E27FC236}">
                <a16:creationId xmlns:a16="http://schemas.microsoft.com/office/drawing/2014/main" id="{31C28E48-39FA-FE90-3B72-58D4E524CB28}"/>
              </a:ext>
            </a:extLst>
          </p:cNvPr>
          <p:cNvSpPr txBox="1"/>
          <p:nvPr/>
        </p:nvSpPr>
        <p:spPr>
          <a:xfrm>
            <a:off x="764894" y="262395"/>
            <a:ext cx="6863680" cy="900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en-GB" sz="2400" b="1" dirty="0">
                <a:solidFill>
                  <a:srgbClr val="822433"/>
                </a:solidFill>
                <a:latin typeface="+mj-lt"/>
                <a:ea typeface="+mj-ea"/>
                <a:cs typeface="+mj-cs"/>
                <a:sym typeface="Calibri"/>
              </a:rPr>
              <a:t>Prototyping phase 3</a:t>
            </a:r>
            <a:endParaRPr sz="2400" b="1" dirty="0">
              <a:solidFill>
                <a:srgbClr val="822433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1" name="Google Shape;364;p15">
            <a:extLst>
              <a:ext uri="{FF2B5EF4-FFF2-40B4-BE49-F238E27FC236}">
                <a16:creationId xmlns:a16="http://schemas.microsoft.com/office/drawing/2014/main" id="{0F3DC316-E7A5-9099-B48E-F56C03CFF811}"/>
              </a:ext>
            </a:extLst>
          </p:cNvPr>
          <p:cNvSpPr txBox="1"/>
          <p:nvPr/>
        </p:nvSpPr>
        <p:spPr>
          <a:xfrm>
            <a:off x="1404320" y="3481919"/>
            <a:ext cx="6863680" cy="900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en-GB" sz="24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To be tested in power at LNF</a:t>
            </a:r>
            <a:endParaRPr sz="24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69FF838-F25A-51E6-6A4E-94C13D70C0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540" y="2743201"/>
            <a:ext cx="7194920" cy="481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17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E383B7-E38B-9C31-1FDE-E60F69695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altLang="it-IT"/>
              <a:t>Pagina </a:t>
            </a:r>
            <a:fld id="{99F93ADF-C203-46DC-9479-698135C8D2A7}" type="slidenum">
              <a:rPr lang="it-IT" altLang="it-IT" smtClean="0"/>
              <a:pPr>
                <a:defRPr/>
              </a:pPr>
              <a:t>32</a:t>
            </a:fld>
            <a:endParaRPr lang="it-IT" altLang="it-IT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131AAF-FA66-283A-61E8-E85936789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0" y="841217"/>
            <a:ext cx="6604000" cy="3721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9EE060B-6E40-5890-2850-1846118170DF}"/>
              </a:ext>
            </a:extLst>
          </p:cNvPr>
          <p:cNvSpPr txBox="1"/>
          <p:nvPr/>
        </p:nvSpPr>
        <p:spPr>
          <a:xfrm>
            <a:off x="2012434" y="318174"/>
            <a:ext cx="4437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tx1"/>
                </a:solidFill>
              </a:rPr>
              <a:t>PULSE COMPRESSOR (G. Torrisi LNS)</a:t>
            </a:r>
            <a:endParaRPr lang="en-IT" sz="2400" b="1" dirty="0">
              <a:solidFill>
                <a:srgbClr val="822433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366D8A-090D-91EE-54FC-285E98DC4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840" y="4716028"/>
            <a:ext cx="4607560" cy="1151890"/>
          </a:xfrm>
          <a:prstGeom prst="rect">
            <a:avLst/>
          </a:prstGeom>
        </p:spPr>
      </p:pic>
      <p:pic>
        <p:nvPicPr>
          <p:cNvPr id="12" name="Google Shape;376;p15">
            <a:extLst>
              <a:ext uri="{FF2B5EF4-FFF2-40B4-BE49-F238E27FC236}">
                <a16:creationId xmlns:a16="http://schemas.microsoft.com/office/drawing/2014/main" id="{71BDF33C-B08A-98C5-0909-ED599570C41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17076" y="4708224"/>
            <a:ext cx="1487084" cy="1068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logo +marchio">
            <a:extLst>
              <a:ext uri="{FF2B5EF4-FFF2-40B4-BE49-F238E27FC236}">
                <a16:creationId xmlns:a16="http://schemas.microsoft.com/office/drawing/2014/main" id="{66F32DF4-25E8-4F4E-DB9D-8C4539DAC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7618"/>
            <a:ext cx="381014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F525D1-8E8C-982D-DF14-2EA693F4FB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8043" y="6271165"/>
            <a:ext cx="762000" cy="419100"/>
          </a:xfrm>
          <a:prstGeom prst="rect">
            <a:avLst/>
          </a:prstGeom>
        </p:spPr>
      </p:pic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A0D097F9-5CBC-4B9C-3A25-0EE6CA598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09868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it-IT" altLang="it-IT" dirty="0"/>
              <a:t>INFN Acceleratori - LNF, 4-5 aprile 2024</a:t>
            </a:r>
          </a:p>
        </p:txBody>
      </p:sp>
    </p:spTree>
    <p:extLst>
      <p:ext uri="{BB962C8B-B14F-4D97-AF65-F5344CB8AC3E}">
        <p14:creationId xmlns:p14="http://schemas.microsoft.com/office/powerpoint/2010/main" val="11885712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75310-9380-1B4E-B418-2A9F223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1691" y="2786617"/>
            <a:ext cx="5943600" cy="504825"/>
          </a:xfrm>
        </p:spPr>
        <p:txBody>
          <a:bodyPr/>
          <a:lstStyle/>
          <a:p>
            <a:r>
              <a:rPr lang="it-IT" sz="3600" dirty="0"/>
              <a:t>FUNDINGS &amp; SCHEDULE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6178D3-7893-4744-9693-2220BE9DF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altLang="it-IT"/>
              <a:t>Pagina </a:t>
            </a:r>
            <a:fld id="{99F93ADF-C203-46DC-9479-698135C8D2A7}" type="slidenum">
              <a:rPr lang="it-IT" altLang="it-IT" smtClean="0"/>
              <a:pPr>
                <a:defRPr/>
              </a:pPr>
              <a:t>33</a:t>
            </a:fld>
            <a:endParaRPr lang="it-IT" alt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A23C05-C2DA-A947-ACF4-577EDA1A4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0405" y="6223479"/>
            <a:ext cx="749772" cy="414609"/>
          </a:xfrm>
          <a:prstGeom prst="rect">
            <a:avLst/>
          </a:prstGeom>
        </p:spPr>
      </p:pic>
      <p:pic>
        <p:nvPicPr>
          <p:cNvPr id="6" name="Picture 13" descr="logo +marchio">
            <a:extLst>
              <a:ext uri="{FF2B5EF4-FFF2-40B4-BE49-F238E27FC236}">
                <a16:creationId xmlns:a16="http://schemas.microsoft.com/office/drawing/2014/main" id="{D1CA0A67-62EF-4D4C-A54D-5E060EA4B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2766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6E853E1E-3DF8-2B64-92C3-8B6994DF2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09868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it-IT" altLang="it-IT" dirty="0"/>
              <a:t>INFN Acceleratori - LNF, 4-5 aprile 2024</a:t>
            </a:r>
          </a:p>
        </p:txBody>
      </p:sp>
    </p:spTree>
    <p:extLst>
      <p:ext uri="{BB962C8B-B14F-4D97-AF65-F5344CB8AC3E}">
        <p14:creationId xmlns:p14="http://schemas.microsoft.com/office/powerpoint/2010/main" val="13540648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egnaposto numero diapositiva 24">
            <a:extLst>
              <a:ext uri="{FF2B5EF4-FFF2-40B4-BE49-F238E27FC236}">
                <a16:creationId xmlns:a16="http://schemas.microsoft.com/office/drawing/2014/main" id="{033708D0-26CA-12CF-FE81-1DC912449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Pag. </a:t>
            </a:r>
            <a:fld id="{AB86FDA9-73B4-8348-B058-6E024D28C42E}" type="slidenum">
              <a:rPr lang="it-IT" smtClean="0"/>
              <a:pPr/>
              <a:t>34</a:t>
            </a:fld>
            <a:endParaRPr lang="it-IT" dirty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9779D7EA-7EC2-4009-50DA-1FE2FFFE4F63}"/>
              </a:ext>
            </a:extLst>
          </p:cNvPr>
          <p:cNvSpPr txBox="1">
            <a:spLocks/>
          </p:cNvSpPr>
          <p:nvPr/>
        </p:nvSpPr>
        <p:spPr>
          <a:xfrm>
            <a:off x="1499869" y="1179503"/>
            <a:ext cx="6181195" cy="1017555"/>
          </a:xfrm>
          <a:prstGeom prst="rect">
            <a:avLst/>
          </a:prstGeom>
          <a:solidFill>
            <a:schemeClr val="accent5"/>
          </a:solidFill>
          <a:ln w="38100" cmpd="sng">
            <a:noFill/>
          </a:ln>
          <a:effectLst/>
        </p:spPr>
        <p:txBody>
          <a:bodyPr vert="horz" lIns="51435" tIns="25718" rIns="51435" bIns="25718" rtlCol="0" anchor="t" anchorCtr="0">
            <a:noAutofit/>
          </a:bodyPr>
          <a:lstStyle>
            <a:defPPr>
              <a:defRPr lang="it-IT"/>
            </a:defPPr>
            <a:lvl1pPr marL="0" indent="0" algn="ctr" defTabSz="914400" eaLnBrk="1" latinLnBrk="0" hangingPunct="1"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2800" b="0" i="0">
                <a:ln w="0"/>
                <a:solidFill>
                  <a:srgbClr val="79002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+mj-ea"/>
                <a:cs typeface="Arial" panose="020B060402020202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2700" b="1" dirty="0">
                <a:solidFill>
                  <a:srgbClr val="8224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TOWARD</a:t>
            </a:r>
            <a:r>
              <a:rPr lang="en-US" sz="2700" b="1" dirty="0">
                <a:solidFill>
                  <a:srgbClr val="822433"/>
                </a:solidFill>
              </a:rPr>
              <a:t> VHEE LINACS </a:t>
            </a:r>
          </a:p>
          <a:p>
            <a:r>
              <a:rPr lang="en-US" sz="2700" b="1" dirty="0">
                <a:solidFill>
                  <a:srgbClr val="822433"/>
                </a:solidFill>
              </a:rPr>
              <a:t>FOR DEEP TUMORS </a:t>
            </a:r>
          </a:p>
        </p:txBody>
      </p:sp>
      <p:cxnSp>
        <p:nvCxnSpPr>
          <p:cNvPr id="3" name="Straight Arrow Connector 6">
            <a:extLst>
              <a:ext uri="{FF2B5EF4-FFF2-40B4-BE49-F238E27FC236}">
                <a16:creationId xmlns:a16="http://schemas.microsoft.com/office/drawing/2014/main" id="{75400D05-B510-AEB2-853A-4B5916D463B6}"/>
              </a:ext>
            </a:extLst>
          </p:cNvPr>
          <p:cNvCxnSpPr/>
          <p:nvPr/>
        </p:nvCxnSpPr>
        <p:spPr bwMode="auto">
          <a:xfrm>
            <a:off x="4401022" y="2507115"/>
            <a:ext cx="1" cy="915387"/>
          </a:xfrm>
          <a:prstGeom prst="straightConnector1">
            <a:avLst/>
          </a:prstGeom>
          <a:noFill/>
          <a:ln w="571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" name="Straight Arrow Connector 9">
            <a:extLst>
              <a:ext uri="{FF2B5EF4-FFF2-40B4-BE49-F238E27FC236}">
                <a16:creationId xmlns:a16="http://schemas.microsoft.com/office/drawing/2014/main" id="{5103671A-E2E3-BF3D-3034-689D739CE63F}"/>
              </a:ext>
            </a:extLst>
          </p:cNvPr>
          <p:cNvCxnSpPr/>
          <p:nvPr/>
        </p:nvCxnSpPr>
        <p:spPr bwMode="auto">
          <a:xfrm>
            <a:off x="4401022" y="2530051"/>
            <a:ext cx="2582547" cy="779123"/>
          </a:xfrm>
          <a:prstGeom prst="straightConnector1">
            <a:avLst/>
          </a:prstGeom>
          <a:noFill/>
          <a:ln w="571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pic>
        <p:nvPicPr>
          <p:cNvPr id="5" name="Picture 17">
            <a:extLst>
              <a:ext uri="{FF2B5EF4-FFF2-40B4-BE49-F238E27FC236}">
                <a16:creationId xmlns:a16="http://schemas.microsoft.com/office/drawing/2014/main" id="{40403AC9-4DE7-53D1-D8EE-EA304190D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7213" y="3806954"/>
            <a:ext cx="1590675" cy="1257300"/>
          </a:xfrm>
          <a:prstGeom prst="rect">
            <a:avLst/>
          </a:prstGeom>
        </p:spPr>
      </p:pic>
      <p:pic>
        <p:nvPicPr>
          <p:cNvPr id="7" name="Picture 18">
            <a:extLst>
              <a:ext uri="{FF2B5EF4-FFF2-40B4-BE49-F238E27FC236}">
                <a16:creationId xmlns:a16="http://schemas.microsoft.com/office/drawing/2014/main" id="{FBA8A6D9-FD49-8552-D45E-9CFDD53695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772"/>
          <a:stretch/>
        </p:blipFill>
        <p:spPr>
          <a:xfrm>
            <a:off x="6851681" y="3862903"/>
            <a:ext cx="1769005" cy="553948"/>
          </a:xfrm>
          <a:prstGeom prst="rect">
            <a:avLst/>
          </a:prstGeom>
        </p:spPr>
      </p:pic>
      <p:sp>
        <p:nvSpPr>
          <p:cNvPr id="8" name="TextBox 19">
            <a:extLst>
              <a:ext uri="{FF2B5EF4-FFF2-40B4-BE49-F238E27FC236}">
                <a16:creationId xmlns:a16="http://schemas.microsoft.com/office/drawing/2014/main" id="{89DD9325-D88F-7778-9A97-4522A1A761A6}"/>
              </a:ext>
            </a:extLst>
          </p:cNvPr>
          <p:cNvSpPr txBox="1"/>
          <p:nvPr/>
        </p:nvSpPr>
        <p:spPr>
          <a:xfrm>
            <a:off x="3645847" y="3403183"/>
            <a:ext cx="151035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050" b="1" dirty="0">
                <a:solidFill>
                  <a:srgbClr val="000000"/>
                </a:solidFill>
              </a:rPr>
              <a:t>INFN PROJECT 2021</a:t>
            </a:r>
          </a:p>
          <a:p>
            <a:pPr algn="ctr"/>
            <a:r>
              <a:rPr lang="en-IT" sz="1050" b="1" dirty="0">
                <a:solidFill>
                  <a:srgbClr val="000000"/>
                </a:solidFill>
              </a:rPr>
              <a:t>FRIDA</a:t>
            </a:r>
          </a:p>
        </p:txBody>
      </p:sp>
      <p:sp>
        <p:nvSpPr>
          <p:cNvPr id="11" name="TextBox 20">
            <a:extLst>
              <a:ext uri="{FF2B5EF4-FFF2-40B4-BE49-F238E27FC236}">
                <a16:creationId xmlns:a16="http://schemas.microsoft.com/office/drawing/2014/main" id="{A2A4D547-1FEF-991C-F59E-BAF8B8810C5B}"/>
              </a:ext>
            </a:extLst>
          </p:cNvPr>
          <p:cNvSpPr txBox="1"/>
          <p:nvPr/>
        </p:nvSpPr>
        <p:spPr>
          <a:xfrm>
            <a:off x="6553201" y="3429000"/>
            <a:ext cx="231185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50" b="1" dirty="0">
                <a:solidFill>
                  <a:srgbClr val="000000"/>
                </a:solidFill>
              </a:rPr>
              <a:t>PNRR NATIONAL PROJECT 2022</a:t>
            </a:r>
          </a:p>
        </p:txBody>
      </p:sp>
      <p:pic>
        <p:nvPicPr>
          <p:cNvPr id="16" name="Picture 13" descr="logo +marchio">
            <a:extLst>
              <a:ext uri="{FF2B5EF4-FFF2-40B4-BE49-F238E27FC236}">
                <a16:creationId xmlns:a16="http://schemas.microsoft.com/office/drawing/2014/main" id="{A29EC3A2-C32D-988C-F22F-2DDA3F7B7A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7384" y="3403183"/>
            <a:ext cx="1592349" cy="650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Arrow Connector 9">
            <a:extLst>
              <a:ext uri="{FF2B5EF4-FFF2-40B4-BE49-F238E27FC236}">
                <a16:creationId xmlns:a16="http://schemas.microsoft.com/office/drawing/2014/main" id="{71A99931-FE61-E904-C09F-75DBC7D1A9AB}"/>
              </a:ext>
            </a:extLst>
          </p:cNvPr>
          <p:cNvCxnSpPr/>
          <p:nvPr/>
        </p:nvCxnSpPr>
        <p:spPr bwMode="auto">
          <a:xfrm flipH="1">
            <a:off x="1872943" y="2530051"/>
            <a:ext cx="2528079" cy="727400"/>
          </a:xfrm>
          <a:prstGeom prst="straightConnector1">
            <a:avLst/>
          </a:prstGeom>
          <a:noFill/>
          <a:ln w="571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9CB99036-5A45-8D70-3BCA-87C58FA2A30C}"/>
              </a:ext>
            </a:extLst>
          </p:cNvPr>
          <p:cNvSpPr txBox="1"/>
          <p:nvPr/>
        </p:nvSpPr>
        <p:spPr>
          <a:xfrm>
            <a:off x="306887" y="4236371"/>
            <a:ext cx="26165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rgbClr val="333333"/>
                </a:solidFill>
                <a:latin typeface="NimbusSanL"/>
              </a:rPr>
              <a:t>A compact C-band </a:t>
            </a:r>
            <a:r>
              <a:rPr lang="en-GB" sz="1050" dirty="0" err="1">
                <a:solidFill>
                  <a:srgbClr val="333333"/>
                </a:solidFill>
                <a:latin typeface="NimbusSanL"/>
              </a:rPr>
              <a:t>Linac</a:t>
            </a:r>
            <a:r>
              <a:rPr lang="en-GB" sz="1050" dirty="0">
                <a:solidFill>
                  <a:srgbClr val="333333"/>
                </a:solidFill>
                <a:latin typeface="NimbusSanL"/>
              </a:rPr>
              <a:t> for FLASH therapy: accelerator and dosimetry study (2020)</a:t>
            </a:r>
          </a:p>
          <a:p>
            <a:pPr marL="171450" indent="-171450">
              <a:buFontTx/>
              <a:buChar char="-"/>
            </a:pPr>
            <a:r>
              <a:rPr lang="en-GB" sz="1050" b="1" dirty="0" err="1">
                <a:solidFill>
                  <a:srgbClr val="790022"/>
                </a:solidFill>
                <a:sym typeface="Roboto"/>
              </a:rPr>
              <a:t>Commissione</a:t>
            </a:r>
            <a:r>
              <a:rPr lang="en-GB" sz="1050" b="1" dirty="0">
                <a:solidFill>
                  <a:srgbClr val="790022"/>
                </a:solidFill>
                <a:sym typeface="Roboto"/>
              </a:rPr>
              <a:t> </a:t>
            </a:r>
            <a:r>
              <a:rPr lang="en-GB" sz="1050" b="1" dirty="0" err="1">
                <a:solidFill>
                  <a:srgbClr val="790022"/>
                </a:solidFill>
                <a:sym typeface="Roboto"/>
              </a:rPr>
              <a:t>Scientifica</a:t>
            </a:r>
            <a:r>
              <a:rPr lang="en-GB" sz="1050" b="1" dirty="0">
                <a:solidFill>
                  <a:srgbClr val="790022"/>
                </a:solidFill>
                <a:sym typeface="Roboto"/>
              </a:rPr>
              <a:t> Ateneo</a:t>
            </a:r>
          </a:p>
          <a:p>
            <a:pPr marL="171450" indent="-171450">
              <a:buFontTx/>
              <a:buChar char="-"/>
            </a:pPr>
            <a:r>
              <a:rPr lang="en-GB" sz="1050" b="1" dirty="0">
                <a:solidFill>
                  <a:srgbClr val="790022"/>
                </a:solidFill>
                <a:sym typeface="Roboto"/>
              </a:rPr>
              <a:t>Sapienza </a:t>
            </a:r>
            <a:r>
              <a:rPr lang="en-GB" sz="1050" b="1" dirty="0" err="1">
                <a:solidFill>
                  <a:srgbClr val="790022"/>
                </a:solidFill>
                <a:sym typeface="Roboto"/>
              </a:rPr>
              <a:t>medie</a:t>
            </a:r>
            <a:r>
              <a:rPr lang="en-GB" sz="1050" b="1" dirty="0">
                <a:solidFill>
                  <a:srgbClr val="790022"/>
                </a:solidFill>
                <a:sym typeface="Roboto"/>
              </a:rPr>
              <a:t> </a:t>
            </a:r>
            <a:r>
              <a:rPr lang="en-GB" sz="1050" b="1" dirty="0" err="1">
                <a:solidFill>
                  <a:srgbClr val="790022"/>
                </a:solidFill>
                <a:sym typeface="Roboto"/>
              </a:rPr>
              <a:t>attrezzature</a:t>
            </a:r>
            <a:endParaRPr lang="en-GB" sz="1050" b="1" dirty="0">
              <a:solidFill>
                <a:srgbClr val="790022"/>
              </a:solidFill>
              <a:sym typeface="Roboto"/>
            </a:endParaRPr>
          </a:p>
          <a:p>
            <a:pPr marL="171450" indent="-171450">
              <a:buFontTx/>
              <a:buChar char="-"/>
            </a:pPr>
            <a:r>
              <a:rPr lang="en-GB" sz="1050" b="1" dirty="0">
                <a:solidFill>
                  <a:srgbClr val="790022"/>
                </a:solidFill>
                <a:sym typeface="Roboto"/>
              </a:rPr>
              <a:t>SBAI Contracts</a:t>
            </a:r>
          </a:p>
          <a:p>
            <a:pPr marL="171450" indent="-171450">
              <a:buFontTx/>
              <a:buChar char="-"/>
            </a:pPr>
            <a:endParaRPr lang="en-GB" sz="1050" b="1" dirty="0">
              <a:solidFill>
                <a:srgbClr val="790022"/>
              </a:solidFill>
              <a:sym typeface="Roboto"/>
            </a:endParaRPr>
          </a:p>
          <a:p>
            <a:pPr marL="171450" indent="-171450">
              <a:buFontTx/>
              <a:buChar char="-"/>
            </a:pPr>
            <a:r>
              <a:rPr lang="en-GB" sz="1050" b="1" dirty="0">
                <a:solidFill>
                  <a:srgbClr val="790022"/>
                </a:solidFill>
                <a:sym typeface="Roboto"/>
              </a:rPr>
              <a:t>260 </a:t>
            </a:r>
            <a:r>
              <a:rPr lang="en-GB" sz="1050" b="1" dirty="0" err="1">
                <a:solidFill>
                  <a:srgbClr val="790022"/>
                </a:solidFill>
                <a:sym typeface="Roboto"/>
              </a:rPr>
              <a:t>kE</a:t>
            </a:r>
            <a:endParaRPr lang="en-GB" sz="1050" b="1" dirty="0">
              <a:solidFill>
                <a:srgbClr val="790022"/>
              </a:solidFill>
              <a:sym typeface="Roboto"/>
            </a:endParaRPr>
          </a:p>
          <a:p>
            <a:endParaRPr lang="en-GB" sz="1050" b="1" dirty="0">
              <a:solidFill>
                <a:srgbClr val="002060"/>
              </a:solidFill>
              <a:latin typeface="Roboto"/>
              <a:ea typeface="Roboto"/>
              <a:sym typeface="Roboto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13824EA-B288-A2CF-A3AD-83C6780768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405" y="6223479"/>
            <a:ext cx="749772" cy="414609"/>
          </a:xfrm>
          <a:prstGeom prst="rect">
            <a:avLst/>
          </a:prstGeom>
        </p:spPr>
      </p:pic>
      <p:pic>
        <p:nvPicPr>
          <p:cNvPr id="21" name="Picture 13" descr="logo +marchio">
            <a:extLst>
              <a:ext uri="{FF2B5EF4-FFF2-40B4-BE49-F238E27FC236}">
                <a16:creationId xmlns:a16="http://schemas.microsoft.com/office/drawing/2014/main" id="{55118FC7-B672-39D6-1291-92C7E87DA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2766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3">
            <a:extLst>
              <a:ext uri="{FF2B5EF4-FFF2-40B4-BE49-F238E27FC236}">
                <a16:creationId xmlns:a16="http://schemas.microsoft.com/office/drawing/2014/main" id="{63417141-2A8E-347D-D123-CB4D5E1DB01A}"/>
              </a:ext>
            </a:extLst>
          </p:cNvPr>
          <p:cNvSpPr txBox="1"/>
          <p:nvPr/>
        </p:nvSpPr>
        <p:spPr>
          <a:xfrm>
            <a:off x="6855357" y="4541116"/>
            <a:ext cx="1614545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50" b="1" dirty="0">
                <a:solidFill>
                  <a:srgbClr val="790022"/>
                </a:solidFill>
              </a:rPr>
              <a:t>Basic VHEE Prototype</a:t>
            </a:r>
          </a:p>
          <a:p>
            <a:r>
              <a:rPr lang="en-IT" sz="1050" b="1" dirty="0">
                <a:solidFill>
                  <a:srgbClr val="790022"/>
                </a:solidFill>
              </a:rPr>
              <a:t> SAPIENZA 1.500 kE </a:t>
            </a:r>
          </a:p>
          <a:p>
            <a:r>
              <a:rPr lang="en-IT" sz="1050" b="1" dirty="0">
                <a:solidFill>
                  <a:srgbClr val="790022"/>
                </a:solidFill>
              </a:rPr>
              <a:t> SIT 230 KE</a:t>
            </a:r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27237703-F35E-88A9-3BB7-1439CFA3D6FC}"/>
              </a:ext>
            </a:extLst>
          </p:cNvPr>
          <p:cNvSpPr txBox="1"/>
          <p:nvPr/>
        </p:nvSpPr>
        <p:spPr>
          <a:xfrm>
            <a:off x="3489859" y="5118197"/>
            <a:ext cx="216428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050" b="1" dirty="0">
                <a:solidFill>
                  <a:srgbClr val="790022"/>
                </a:solidFill>
              </a:rPr>
              <a:t>R&amp;D RF Structure 120 kE</a:t>
            </a:r>
          </a:p>
          <a:p>
            <a:r>
              <a:rPr lang="en-IT" sz="1050" b="1" dirty="0">
                <a:solidFill>
                  <a:srgbClr val="790022"/>
                </a:solidFill>
              </a:rPr>
              <a:t>Pulse compressor 70 kE</a:t>
            </a:r>
          </a:p>
        </p:txBody>
      </p:sp>
      <p:sp>
        <p:nvSpPr>
          <p:cNvPr id="18" name="Footer Placeholder 1">
            <a:extLst>
              <a:ext uri="{FF2B5EF4-FFF2-40B4-BE49-F238E27FC236}">
                <a16:creationId xmlns:a16="http://schemas.microsoft.com/office/drawing/2014/main" id="{D7716DAA-8977-7080-00FD-934F9C6A9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09868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it-IT" altLang="it-IT" dirty="0"/>
              <a:t>INFN Acceleratori - LNF, 4-5 aprile 2024</a:t>
            </a:r>
          </a:p>
        </p:txBody>
      </p:sp>
    </p:spTree>
    <p:extLst>
      <p:ext uri="{BB962C8B-B14F-4D97-AF65-F5344CB8AC3E}">
        <p14:creationId xmlns:p14="http://schemas.microsoft.com/office/powerpoint/2010/main" val="25976690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85DB48-83B4-86F9-C95E-BBBEC3418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874" y="524587"/>
            <a:ext cx="7872251" cy="5400351"/>
          </a:xfrm>
        </p:spPr>
        <p:txBody>
          <a:bodyPr/>
          <a:lstStyle/>
          <a:p>
            <a:pPr marL="0" lvl="0" indent="0">
              <a:lnSpc>
                <a:spcPct val="115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PROJECT TIMELINE</a:t>
            </a:r>
            <a:endParaRPr lang="en-IT" sz="16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692500-D4C5-9CDD-0286-FFEDF56E6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altLang="it-IT"/>
              <a:t>Pagina </a:t>
            </a:r>
            <a:fld id="{99F93ADF-C203-46DC-9479-698135C8D2A7}" type="slidenum">
              <a:rPr lang="it-IT" altLang="it-IT" smtClean="0"/>
              <a:pPr>
                <a:defRPr/>
              </a:pPr>
              <a:t>35</a:t>
            </a:fld>
            <a:endParaRPr lang="it-IT" altLang="it-IT"/>
          </a:p>
        </p:txBody>
      </p:sp>
      <p:pic>
        <p:nvPicPr>
          <p:cNvPr id="5" name="Picture 13" descr="logo +marchio">
            <a:extLst>
              <a:ext uri="{FF2B5EF4-FFF2-40B4-BE49-F238E27FC236}">
                <a16:creationId xmlns:a16="http://schemas.microsoft.com/office/drawing/2014/main" id="{55A6A8A5-1A7E-33EE-98D5-C6F117EA1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932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7849D0-10BC-8DAC-4D8C-22944973B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405" y="6223479"/>
            <a:ext cx="749772" cy="4146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EDF6E-3494-90A7-2A83-1C55AD0AD1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930" y="2120467"/>
            <a:ext cx="8564138" cy="1918010"/>
          </a:xfrm>
          <a:prstGeom prst="rect">
            <a:avLst/>
          </a:prstGeom>
        </p:spPr>
      </p:pic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6342B204-5BC6-E2B7-1A12-A53766EE3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09868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it-IT" altLang="it-IT" dirty="0"/>
              <a:t>INFN Acceleratori - LNF, 4-5 aprile 2024</a:t>
            </a:r>
          </a:p>
        </p:txBody>
      </p:sp>
    </p:spTree>
    <p:extLst>
      <p:ext uri="{BB962C8B-B14F-4D97-AF65-F5344CB8AC3E}">
        <p14:creationId xmlns:p14="http://schemas.microsoft.com/office/powerpoint/2010/main" val="19379454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8A28D1-687C-D2D3-8C84-21A8CFA59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altLang="it-IT"/>
              <a:t>Pagina </a:t>
            </a:r>
            <a:fld id="{99F93ADF-C203-46DC-9479-698135C8D2A7}" type="slidenum">
              <a:rPr lang="it-IT" altLang="it-IT" smtClean="0"/>
              <a:pPr>
                <a:defRPr/>
              </a:pPr>
              <a:t>36</a:t>
            </a:fld>
            <a:endParaRPr lang="it-IT" alt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160C53-8469-81D6-6BCA-3B2D00D4E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706" y="1714787"/>
            <a:ext cx="6547732" cy="34284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CA48BC-DD8D-2712-F12C-666F57A4D918}"/>
              </a:ext>
            </a:extLst>
          </p:cNvPr>
          <p:cNvSpPr txBox="1"/>
          <p:nvPr/>
        </p:nvSpPr>
        <p:spPr>
          <a:xfrm>
            <a:off x="2213550" y="843662"/>
            <a:ext cx="4339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800" b="1" dirty="0">
                <a:solidFill>
                  <a:srgbClr val="002060"/>
                </a:solidFill>
              </a:rPr>
              <a:t>COLLABORAZIONE  SAPIENZA-INFN </a:t>
            </a:r>
          </a:p>
        </p:txBody>
      </p:sp>
      <p:pic>
        <p:nvPicPr>
          <p:cNvPr id="11" name="Picture 13" descr="logo +marchio">
            <a:extLst>
              <a:ext uri="{FF2B5EF4-FFF2-40B4-BE49-F238E27FC236}">
                <a16:creationId xmlns:a16="http://schemas.microsoft.com/office/drawing/2014/main" id="{20644138-F908-1B11-E435-EE2665A15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932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D861A1-0177-E136-85D7-05BBFABDD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0405" y="6223479"/>
            <a:ext cx="749772" cy="414609"/>
          </a:xfrm>
          <a:prstGeom prst="rect">
            <a:avLst/>
          </a:prstGeom>
        </p:spPr>
      </p:pic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4F1F1B94-6336-1158-ABE9-CCB5C5A04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09868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it-IT" altLang="it-IT" dirty="0"/>
              <a:t>INFN Acceleratori - LNF, 4-5 aprile 2024</a:t>
            </a:r>
          </a:p>
        </p:txBody>
      </p:sp>
    </p:spTree>
    <p:extLst>
      <p:ext uri="{BB962C8B-B14F-4D97-AF65-F5344CB8AC3E}">
        <p14:creationId xmlns:p14="http://schemas.microsoft.com/office/powerpoint/2010/main" val="26043540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8A28D1-687C-D2D3-8C84-21A8CFA59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altLang="it-IT"/>
              <a:t>Pagina </a:t>
            </a:r>
            <a:fld id="{99F93ADF-C203-46DC-9479-698135C8D2A7}" type="slidenum">
              <a:rPr lang="it-IT" altLang="it-IT" smtClean="0"/>
              <a:pPr>
                <a:defRPr/>
              </a:pPr>
              <a:t>37</a:t>
            </a:fld>
            <a:endParaRPr lang="it-IT" altLang="it-IT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40952C-498C-2805-6C61-EE793E06D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072301"/>
            <a:ext cx="6371909" cy="29612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83B8AD-2B10-0595-A0E3-DBAB4E1F7512}"/>
              </a:ext>
            </a:extLst>
          </p:cNvPr>
          <p:cNvSpPr txBox="1"/>
          <p:nvPr/>
        </p:nvSpPr>
        <p:spPr>
          <a:xfrm>
            <a:off x="1605280" y="4470400"/>
            <a:ext cx="9140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dirty="0">
                <a:solidFill>
                  <a:srgbClr val="002060"/>
                </a:solidFill>
              </a:rPr>
              <a:t>ROMA1</a:t>
            </a:r>
          </a:p>
          <a:p>
            <a:r>
              <a:rPr lang="en-IT" sz="1600" dirty="0">
                <a:solidFill>
                  <a:srgbClr val="002060"/>
                </a:solidFill>
              </a:rPr>
              <a:t>LNF</a:t>
            </a:r>
          </a:p>
          <a:p>
            <a:r>
              <a:rPr lang="en-IT" sz="1600" dirty="0">
                <a:solidFill>
                  <a:srgbClr val="002060"/>
                </a:solidFill>
              </a:rPr>
              <a:t>LNS</a:t>
            </a:r>
          </a:p>
        </p:txBody>
      </p:sp>
      <p:pic>
        <p:nvPicPr>
          <p:cNvPr id="7" name="Picture 13" descr="logo +marchio">
            <a:extLst>
              <a:ext uri="{FF2B5EF4-FFF2-40B4-BE49-F238E27FC236}">
                <a16:creationId xmlns:a16="http://schemas.microsoft.com/office/drawing/2014/main" id="{71BDDAE9-9675-1158-6559-5F4FF3901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932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8B5146-D22A-4292-4079-6D4FADB12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0405" y="6223479"/>
            <a:ext cx="749772" cy="414609"/>
          </a:xfrm>
          <a:prstGeom prst="rect">
            <a:avLst/>
          </a:prstGeom>
        </p:spPr>
      </p:pic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65ED6FBA-6AF8-5DC9-286B-B7DE81064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09868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it-IT" altLang="it-IT" dirty="0"/>
              <a:t>INFN Acceleratori - LNF, 4-5 aprile 2024</a:t>
            </a:r>
          </a:p>
        </p:txBody>
      </p:sp>
    </p:spTree>
    <p:extLst>
      <p:ext uri="{BB962C8B-B14F-4D97-AF65-F5344CB8AC3E}">
        <p14:creationId xmlns:p14="http://schemas.microsoft.com/office/powerpoint/2010/main" val="29926585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56F26A-3730-A6F6-2055-65F0238FB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altLang="it-IT"/>
              <a:t>Pagina </a:t>
            </a:r>
            <a:fld id="{99F93ADF-C203-46DC-9479-698135C8D2A7}" type="slidenum">
              <a:rPr lang="it-IT" altLang="it-IT" smtClean="0"/>
              <a:pPr>
                <a:defRPr/>
              </a:pPr>
              <a:t>38</a:t>
            </a:fld>
            <a:endParaRPr lang="it-IT" altLang="it-IT"/>
          </a:p>
        </p:txBody>
      </p:sp>
      <p:pic>
        <p:nvPicPr>
          <p:cNvPr id="7" name="Picture 13" descr="logo +marchio">
            <a:extLst>
              <a:ext uri="{FF2B5EF4-FFF2-40B4-BE49-F238E27FC236}">
                <a16:creationId xmlns:a16="http://schemas.microsoft.com/office/drawing/2014/main" id="{738FF233-BE72-3411-FDCB-599FFEEFE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85781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F9585A-36C4-8DDF-9F3D-11015CA0B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405" y="6223479"/>
            <a:ext cx="749772" cy="414609"/>
          </a:xfrm>
          <a:prstGeom prst="rect">
            <a:avLst/>
          </a:prstGeom>
        </p:spPr>
      </p:pic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C4C96632-882A-5533-1C48-B055A78A7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09868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it-IT" altLang="it-IT" dirty="0"/>
              <a:t>INFN Acceleratori - LNF, 4-5 aprile 2024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6F7E78-5B71-520A-0077-571527333C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5771" y="599440"/>
            <a:ext cx="5677988" cy="496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345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FCE86B-DAE7-CBC2-5994-8206947EF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altLang="it-IT"/>
              <a:t>Pagina </a:t>
            </a:r>
            <a:fld id="{99F93ADF-C203-46DC-9479-698135C8D2A7}" type="slidenum">
              <a:rPr lang="it-IT" altLang="it-IT" smtClean="0"/>
              <a:pPr>
                <a:defRPr/>
              </a:pPr>
              <a:t>39</a:t>
            </a:fld>
            <a:endParaRPr lang="it-IT" alt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D30DC9-C0FB-D7F0-16EF-880600BB6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850" y="3276222"/>
            <a:ext cx="5990057" cy="25962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100402-9386-2C86-D720-C71B89DB3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850" y="596900"/>
            <a:ext cx="5990057" cy="2475230"/>
          </a:xfrm>
          <a:prstGeom prst="rect">
            <a:avLst/>
          </a:prstGeom>
        </p:spPr>
      </p:pic>
      <p:pic>
        <p:nvPicPr>
          <p:cNvPr id="9" name="Picture 13" descr="logo +marchio">
            <a:extLst>
              <a:ext uri="{FF2B5EF4-FFF2-40B4-BE49-F238E27FC236}">
                <a16:creationId xmlns:a16="http://schemas.microsoft.com/office/drawing/2014/main" id="{7E86D660-95A8-705D-40FE-156856022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932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E1DCF9-C2C5-B4DB-1395-C29BDECE3C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0405" y="6223479"/>
            <a:ext cx="749772" cy="414609"/>
          </a:xfrm>
          <a:prstGeom prst="rect">
            <a:avLst/>
          </a:prstGeom>
        </p:spPr>
      </p:pic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16AC9E74-01B4-BF76-73A1-27D637667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09868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it-IT" altLang="it-IT" dirty="0"/>
              <a:t>INFN Acceleratori - LNF, 4-5 aprile 2024</a:t>
            </a:r>
          </a:p>
        </p:txBody>
      </p:sp>
    </p:spTree>
    <p:extLst>
      <p:ext uri="{BB962C8B-B14F-4D97-AF65-F5344CB8AC3E}">
        <p14:creationId xmlns:p14="http://schemas.microsoft.com/office/powerpoint/2010/main" val="1903354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56B0CE-237B-4E48-824C-D54A02570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0724" y="239015"/>
            <a:ext cx="5119925" cy="646938"/>
          </a:xfrm>
        </p:spPr>
        <p:txBody>
          <a:bodyPr/>
          <a:lstStyle/>
          <a:p>
            <a:r>
              <a:rPr lang="en-IT" sz="3200" b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 the evidence robust?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780367-C70C-9441-BEF2-9F02557AAB5B}"/>
              </a:ext>
            </a:extLst>
          </p:cNvPr>
          <p:cNvSpPr txBox="1"/>
          <p:nvPr/>
        </p:nvSpPr>
        <p:spPr>
          <a:xfrm>
            <a:off x="496389" y="837216"/>
            <a:ext cx="8125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800" dirty="0">
                <a:solidFill>
                  <a:srgbClr val="002060"/>
                </a:solidFill>
                <a:cs typeface="Arial" panose="020B0604020202020204" pitchFamily="34" charset="0"/>
              </a:rPr>
              <a:t>The evidence seems robust, even if the exact features are yet to be explored. The first  patients has been already treated!!!</a:t>
            </a:r>
          </a:p>
        </p:txBody>
      </p:sp>
      <p:pic>
        <p:nvPicPr>
          <p:cNvPr id="8" name="Content Placeholder 7" descr="Graphical user interface&#10;&#10;Description automatically generated">
            <a:extLst>
              <a:ext uri="{FF2B5EF4-FFF2-40B4-BE49-F238E27FC236}">
                <a16:creationId xmlns:a16="http://schemas.microsoft.com/office/drawing/2014/main" id="{2C623CD0-BF0B-FA43-ADD3-ED75AB959B9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7627" y="1917560"/>
            <a:ext cx="8362619" cy="4522252"/>
          </a:xfrm>
        </p:spPr>
      </p:pic>
      <p:pic>
        <p:nvPicPr>
          <p:cNvPr id="7" name="Picture 13" descr="logo +marchio">
            <a:extLst>
              <a:ext uri="{FF2B5EF4-FFF2-40B4-BE49-F238E27FC236}">
                <a16:creationId xmlns:a16="http://schemas.microsoft.com/office/drawing/2014/main" id="{B0FF3BB7-89B2-6642-9B14-0552F7175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03687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0EA80E-4B6B-7D4B-9EEE-2D498B1F0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645D9B-E7D3-EC4B-9D8B-0C9AA9108CF9}"/>
              </a:ext>
            </a:extLst>
          </p:cNvPr>
          <p:cNvSpPr/>
          <p:nvPr/>
        </p:nvSpPr>
        <p:spPr bwMode="auto">
          <a:xfrm>
            <a:off x="496389" y="4939646"/>
            <a:ext cx="5357656" cy="115228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798D8-6BDE-154D-A425-18CF0D4DC93C}"/>
              </a:ext>
            </a:extLst>
          </p:cNvPr>
          <p:cNvSpPr txBox="1"/>
          <p:nvPr/>
        </p:nvSpPr>
        <p:spPr>
          <a:xfrm>
            <a:off x="1775391" y="5127602"/>
            <a:ext cx="4344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>
                <a:solidFill>
                  <a:srgbClr val="002060"/>
                </a:solidFill>
              </a:rPr>
              <a:t>Electron </a:t>
            </a:r>
            <a:r>
              <a:rPr lang="it-IT" sz="1800" dirty="0" err="1">
                <a:solidFill>
                  <a:srgbClr val="002060"/>
                </a:solidFill>
              </a:rPr>
              <a:t>Beam</a:t>
            </a:r>
            <a:r>
              <a:rPr lang="it-IT" sz="1800" dirty="0">
                <a:solidFill>
                  <a:srgbClr val="002060"/>
                </a:solidFill>
              </a:rPr>
              <a:t> 5.6 </a:t>
            </a:r>
            <a:r>
              <a:rPr lang="it-IT" sz="1800" dirty="0" err="1">
                <a:solidFill>
                  <a:srgbClr val="002060"/>
                </a:solidFill>
              </a:rPr>
              <a:t>MeV</a:t>
            </a:r>
            <a:r>
              <a:rPr lang="it-IT" sz="1800" dirty="0">
                <a:solidFill>
                  <a:srgbClr val="002060"/>
                </a:solidFill>
              </a:rPr>
              <a:t>, 15 </a:t>
            </a:r>
            <a:r>
              <a:rPr lang="it-IT" sz="1800" dirty="0" err="1">
                <a:solidFill>
                  <a:srgbClr val="002060"/>
                </a:solidFill>
              </a:rPr>
              <a:t>Gy</a:t>
            </a:r>
            <a:r>
              <a:rPr lang="it-IT" sz="1800" dirty="0">
                <a:solidFill>
                  <a:srgbClr val="002060"/>
                </a:solidFill>
              </a:rPr>
              <a:t> in 90 </a:t>
            </a:r>
            <a:r>
              <a:rPr lang="it-IT" sz="1800" dirty="0" err="1">
                <a:solidFill>
                  <a:srgbClr val="002060"/>
                </a:solidFill>
              </a:rPr>
              <a:t>ms</a:t>
            </a:r>
            <a:r>
              <a:rPr lang="it-IT" sz="1800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0FAC75-C5E2-E94D-86DF-9354D04B3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0405" y="6223479"/>
            <a:ext cx="749772" cy="414609"/>
          </a:xfrm>
          <a:prstGeom prst="rect">
            <a:avLst/>
          </a:prstGeom>
        </p:spPr>
      </p:pic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E8BFDE46-287F-4AA1-6BE8-AEDD5DEC2578}"/>
              </a:ext>
            </a:extLst>
          </p:cNvPr>
          <p:cNvSpPr txBox="1">
            <a:spLocks/>
          </p:cNvSpPr>
          <p:nvPr/>
        </p:nvSpPr>
        <p:spPr>
          <a:xfrm>
            <a:off x="3124200" y="6309868"/>
            <a:ext cx="2895600" cy="4572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it-IT" altLang="it-IT" dirty="0"/>
              <a:t>INFN Acceleratori - LNF, 4-5 aprile 2024</a:t>
            </a:r>
          </a:p>
        </p:txBody>
      </p:sp>
    </p:spTree>
    <p:extLst>
      <p:ext uri="{BB962C8B-B14F-4D97-AF65-F5344CB8AC3E}">
        <p14:creationId xmlns:p14="http://schemas.microsoft.com/office/powerpoint/2010/main" val="9018434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5F32F1-3ACE-20FB-3ABC-774A29C66EC2}"/>
              </a:ext>
            </a:extLst>
          </p:cNvPr>
          <p:cNvSpPr/>
          <p:nvPr/>
        </p:nvSpPr>
        <p:spPr>
          <a:xfrm>
            <a:off x="389165" y="505008"/>
            <a:ext cx="3762185" cy="3547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PE6 : FLASH-LAB</a:t>
            </a:r>
          </a:p>
        </p:txBody>
      </p:sp>
      <p:pic>
        <p:nvPicPr>
          <p:cNvPr id="14" name="Picture 13" descr="logo +marchio">
            <a:extLst>
              <a:ext uri="{FF2B5EF4-FFF2-40B4-BE49-F238E27FC236}">
                <a16:creationId xmlns:a16="http://schemas.microsoft.com/office/drawing/2014/main" id="{87C8D4A5-4A8A-E5BE-63E2-1B1798264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85782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238CF92-1EFA-5A71-BA7E-6C752A0EC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405" y="6245782"/>
            <a:ext cx="749772" cy="414609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06BE45FE-057D-770C-93E0-973EE4CBD25B}"/>
              </a:ext>
            </a:extLst>
          </p:cNvPr>
          <p:cNvGrpSpPr/>
          <p:nvPr/>
        </p:nvGrpSpPr>
        <p:grpSpPr>
          <a:xfrm>
            <a:off x="210612" y="1513057"/>
            <a:ext cx="7324915" cy="4140980"/>
            <a:chOff x="87948" y="1858744"/>
            <a:chExt cx="7324915" cy="414098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78E9FDD-921B-4F8B-2479-BE3F36F621FF}"/>
                </a:ext>
              </a:extLst>
            </p:cNvPr>
            <p:cNvGrpSpPr/>
            <p:nvPr/>
          </p:nvGrpSpPr>
          <p:grpSpPr>
            <a:xfrm>
              <a:off x="87948" y="1858744"/>
              <a:ext cx="7324915" cy="4140980"/>
              <a:chOff x="905453" y="1122763"/>
              <a:chExt cx="7324915" cy="414098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7B09749-7E9D-DD96-9480-990992ABCC95}"/>
                  </a:ext>
                </a:extLst>
              </p:cNvPr>
              <p:cNvSpPr/>
              <p:nvPr/>
            </p:nvSpPr>
            <p:spPr>
              <a:xfrm>
                <a:off x="2593295" y="1122763"/>
                <a:ext cx="1763017" cy="35471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T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Referente  Sapienza PNRR </a:t>
                </a:r>
              </a:p>
              <a:p>
                <a:pPr algn="ctr"/>
                <a:r>
                  <a:rPr lang="en-IT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Vincenzo Patera</a:t>
                </a: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7B27D6C-1DF7-FA62-CE7E-B6139AD04DFF}"/>
                  </a:ext>
                </a:extLst>
              </p:cNvPr>
              <p:cNvSpPr/>
              <p:nvPr/>
            </p:nvSpPr>
            <p:spPr>
              <a:xfrm>
                <a:off x="4872202" y="1184577"/>
                <a:ext cx="1390131" cy="35266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T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Project Coordinator</a:t>
                </a:r>
              </a:p>
              <a:p>
                <a:pPr algn="ctr"/>
                <a:r>
                  <a:rPr lang="en-IT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Luigi Palumbo</a:t>
                </a:r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712B2613-3609-D8D0-2D41-953472B3A405}"/>
                  </a:ext>
                </a:extLst>
              </p:cNvPr>
              <p:cNvCxnSpPr>
                <a:cxnSpLocks/>
                <a:stCxn id="7" idx="2"/>
              </p:cNvCxnSpPr>
              <p:nvPr/>
            </p:nvCxnSpPr>
            <p:spPr>
              <a:xfrm>
                <a:off x="3474804" y="1477478"/>
                <a:ext cx="0" cy="400476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35DA9BF9-DC20-9A7E-62E2-7A2B4CA0F0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15760" y="1889902"/>
                <a:ext cx="2153295" cy="8526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3B9C802A-1857-9508-55EA-EB9CF5A209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35487" y="1908831"/>
                <a:ext cx="0" cy="166413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C71F5F9-AF03-0790-1090-499262335DC9}"/>
                  </a:ext>
                </a:extLst>
              </p:cNvPr>
              <p:cNvSpPr/>
              <p:nvPr/>
            </p:nvSpPr>
            <p:spPr>
              <a:xfrm>
                <a:off x="2538389" y="2405490"/>
                <a:ext cx="1390127" cy="29829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T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Treatment Plans VHEE</a:t>
                </a:r>
              </a:p>
              <a:p>
                <a:pPr algn="ctr"/>
                <a:r>
                  <a:rPr lang="en-IT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A. Sarti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C0CB9940-A3F6-80F5-CD78-DC6B77065D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71457" y="2083626"/>
                <a:ext cx="2623695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5EB6658D-5AE9-65D4-BAE6-AA53A69532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72887" y="2076622"/>
                <a:ext cx="0" cy="32120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F9BF1E4-9F2A-E88A-FA71-2B344C8F232E}"/>
                  </a:ext>
                </a:extLst>
              </p:cNvPr>
              <p:cNvSpPr/>
              <p:nvPr/>
            </p:nvSpPr>
            <p:spPr>
              <a:xfrm>
                <a:off x="6442201" y="3118747"/>
                <a:ext cx="1788167" cy="188817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T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RF Design : L. Giuliano </a:t>
                </a: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9FA1A2E3-9C29-BD48-32FF-A4D35EA7F7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04337" y="2076622"/>
                <a:ext cx="0" cy="32120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7EDCC085-4C63-C977-088C-93471AD1244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158004" y="2613176"/>
                <a:ext cx="10129" cy="2539141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39CC3269-7C89-B998-CB44-71FA23C942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86398" y="3219886"/>
                <a:ext cx="253031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77C2A2D-88E9-B0F6-D429-E88784777C97}"/>
                  </a:ext>
                </a:extLst>
              </p:cNvPr>
              <p:cNvSpPr/>
              <p:nvPr/>
            </p:nvSpPr>
            <p:spPr>
              <a:xfrm>
                <a:off x="5047123" y="2407271"/>
                <a:ext cx="1390131" cy="28707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T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LINAC VHEE-FLASH</a:t>
                </a:r>
              </a:p>
              <a:p>
                <a:pPr algn="ctr"/>
                <a:r>
                  <a:rPr lang="en-IT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M. Migliorati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A25D36B-7A27-F047-98CC-5F18CA54BCBF}"/>
                  </a:ext>
                </a:extLst>
              </p:cNvPr>
              <p:cNvSpPr/>
              <p:nvPr/>
            </p:nvSpPr>
            <p:spPr>
              <a:xfrm>
                <a:off x="6445090" y="3406123"/>
                <a:ext cx="1775267" cy="18743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T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RF prototype: A. Mostacci</a:t>
                </a: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B8A67106-E037-52DD-E384-77FCB29DC551}"/>
                  </a:ext>
                </a:extLst>
              </p:cNvPr>
              <p:cNvSpPr/>
              <p:nvPr/>
            </p:nvSpPr>
            <p:spPr>
              <a:xfrm>
                <a:off x="6445090" y="3940627"/>
                <a:ext cx="1775267" cy="18012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T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Beam Dynamics : L. Giuliano </a:t>
                </a: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35AEFE98-1950-1B43-1608-8118946FBCD2}"/>
                  </a:ext>
                </a:extLst>
              </p:cNvPr>
              <p:cNvSpPr/>
              <p:nvPr/>
            </p:nvSpPr>
            <p:spPr>
              <a:xfrm>
                <a:off x="3742387" y="4356371"/>
                <a:ext cx="1864422" cy="24609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T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Beam Delivery : A. Vannozzi (INFN) &amp; A. Trigilio</a:t>
                </a:r>
              </a:p>
            </p:txBody>
          </p: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8CAC791-41A0-F8E6-9BE0-762577D44128}"/>
                  </a:ext>
                </a:extLst>
              </p:cNvPr>
              <p:cNvSpPr/>
              <p:nvPr/>
            </p:nvSpPr>
            <p:spPr>
              <a:xfrm>
                <a:off x="6445090" y="3686874"/>
                <a:ext cx="1775267" cy="18012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T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Diagnostics : A. Mostacci 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5DAA9BF-D488-6289-FF0D-76718751FBBB}"/>
                  </a:ext>
                </a:extLst>
              </p:cNvPr>
              <p:cNvSpPr/>
              <p:nvPr/>
            </p:nvSpPr>
            <p:spPr>
              <a:xfrm>
                <a:off x="6445090" y="4205595"/>
                <a:ext cx="1775267" cy="18012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T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Beam measur. : E. Chiadroni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8DD3787-C560-DAB9-6624-12357EDB98C0}"/>
                  </a:ext>
                </a:extLst>
              </p:cNvPr>
              <p:cNvSpPr/>
              <p:nvPr/>
            </p:nvSpPr>
            <p:spPr>
              <a:xfrm>
                <a:off x="6437254" y="2800265"/>
                <a:ext cx="1775267" cy="23943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T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Linac Parameters :  M. Migliorati &amp; L. Giuliano</a:t>
                </a:r>
              </a:p>
            </p:txBody>
          </p:sp>
          <p:cxnSp>
            <p:nvCxnSpPr>
              <p:cNvPr id="2" name="Straight Connector 1">
                <a:extLst>
                  <a:ext uri="{FF2B5EF4-FFF2-40B4-BE49-F238E27FC236}">
                    <a16:creationId xmlns:a16="http://schemas.microsoft.com/office/drawing/2014/main" id="{7D85886D-2CE7-05D0-5F10-B901100CFE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71457" y="2694342"/>
                <a:ext cx="4855" cy="2457975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3F956D9F-D495-C555-D404-859CC455B7CE}"/>
                  </a:ext>
                </a:extLst>
              </p:cNvPr>
              <p:cNvCxnSpPr>
                <a:cxnSpLocks/>
                <a:stCxn id="33" idx="3"/>
              </p:cNvCxnSpPr>
              <p:nvPr/>
            </p:nvCxnSpPr>
            <p:spPr>
              <a:xfrm>
                <a:off x="2905430" y="3037839"/>
                <a:ext cx="266027" cy="4147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FE7F1547-1FDF-9C44-E7E2-C84C23FB634A}"/>
                  </a:ext>
                </a:extLst>
              </p:cNvPr>
              <p:cNvSpPr/>
              <p:nvPr/>
            </p:nvSpPr>
            <p:spPr>
              <a:xfrm>
                <a:off x="3726884" y="4709314"/>
                <a:ext cx="1879925" cy="24609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T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e-beam/dose character  L. Giuliano</a:t>
                </a:r>
              </a:p>
            </p:txBody>
          </p: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6844CD2B-8A93-16B3-A126-6863777260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81334" y="2919981"/>
                <a:ext cx="253031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3287021C-BCDB-2743-4BD0-9ED4911C01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37768" y="3451204"/>
                <a:ext cx="338544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6D92A222-05B2-0C89-DFA3-AB73E2364D22}"/>
                  </a:ext>
                </a:extLst>
              </p:cNvPr>
              <p:cNvSpPr/>
              <p:nvPr/>
            </p:nvSpPr>
            <p:spPr>
              <a:xfrm>
                <a:off x="6437254" y="4458980"/>
                <a:ext cx="1775267" cy="18012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T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Linac Controls   :  A. Mostacci </a:t>
                </a: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459DE2E-CBDE-51F8-6449-345B5E930C76}"/>
                  </a:ext>
                </a:extLst>
              </p:cNvPr>
              <p:cNvSpPr/>
              <p:nvPr/>
            </p:nvSpPr>
            <p:spPr>
              <a:xfrm>
                <a:off x="6437254" y="4748829"/>
                <a:ext cx="1775267" cy="18012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T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Magnets:  A. Vannozzi (INFN)</a:t>
                </a:r>
              </a:p>
            </p:txBody>
          </p: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0A3020D6-3FE3-BC59-1236-10ADC5A36BDE}"/>
                  </a:ext>
                </a:extLst>
              </p:cNvPr>
              <p:cNvCxnSpPr>
                <a:cxnSpLocks/>
                <a:endCxn id="45" idx="1"/>
              </p:cNvCxnSpPr>
              <p:nvPr/>
            </p:nvCxnSpPr>
            <p:spPr>
              <a:xfrm flipV="1">
                <a:off x="3176312" y="4479418"/>
                <a:ext cx="566075" cy="1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B02FDB16-4F4D-5A0A-2977-7353E6118E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75689" y="4832360"/>
                <a:ext cx="551196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DB59E70-535F-0717-87B8-356C55E059DA}"/>
                  </a:ext>
                </a:extLst>
              </p:cNvPr>
              <p:cNvSpPr/>
              <p:nvPr/>
            </p:nvSpPr>
            <p:spPr>
              <a:xfrm>
                <a:off x="905453" y="3684973"/>
                <a:ext cx="2003843" cy="27502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T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Online Beam Monitor : M. Marafini </a:t>
                </a:r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143213EA-E779-68D0-19EF-AE8F3AEF27D5}"/>
                  </a:ext>
                </a:extLst>
              </p:cNvPr>
              <p:cNvCxnSpPr>
                <a:cxnSpLocks/>
                <a:stCxn id="6" idx="3"/>
              </p:cNvCxnSpPr>
              <p:nvPr/>
            </p:nvCxnSpPr>
            <p:spPr>
              <a:xfrm>
                <a:off x="2909295" y="3822487"/>
                <a:ext cx="267017" cy="1061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721FA193-A3AE-36B5-2439-7A2A449DAAE6}"/>
                  </a:ext>
                </a:extLst>
              </p:cNvPr>
              <p:cNvSpPr/>
              <p:nvPr/>
            </p:nvSpPr>
            <p:spPr>
              <a:xfrm>
                <a:off x="1149936" y="2905534"/>
                <a:ext cx="1755495" cy="26461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T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Dose engine: G. Traini &amp; G. Franciosini</a:t>
                </a: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4C892AB-98CD-1C98-C919-4FB3C40089F1}"/>
                  </a:ext>
                </a:extLst>
              </p:cNvPr>
              <p:cNvSpPr/>
              <p:nvPr/>
            </p:nvSpPr>
            <p:spPr>
              <a:xfrm>
                <a:off x="1155904" y="3322046"/>
                <a:ext cx="1747642" cy="26461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T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Optimization: A. Schiavi &amp; A. Di Gregorio</a:t>
                </a: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7F927C8-42D6-9104-F9FD-B135F77CCF17}"/>
                  </a:ext>
                </a:extLst>
              </p:cNvPr>
              <p:cNvSpPr/>
              <p:nvPr/>
            </p:nvSpPr>
            <p:spPr>
              <a:xfrm>
                <a:off x="3742387" y="3954530"/>
                <a:ext cx="1864421" cy="32271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T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Radioprotection: A. Di Gregorio &amp; G. Franciosini, F. Perondi</a:t>
                </a:r>
              </a:p>
            </p:txBody>
          </p: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9F3D5EDE-0C6B-348B-C4D1-4F6F01AB4CA3}"/>
                  </a:ext>
                </a:extLst>
              </p:cNvPr>
              <p:cNvCxnSpPr>
                <a:cxnSpLocks/>
                <a:stCxn id="8" idx="2"/>
              </p:cNvCxnSpPr>
              <p:nvPr/>
            </p:nvCxnSpPr>
            <p:spPr>
              <a:xfrm>
                <a:off x="5567268" y="1537240"/>
                <a:ext cx="4294" cy="371591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E0A1CD6D-C9CD-9BB8-265E-83EA234507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86398" y="3502193"/>
                <a:ext cx="253031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BD339CF7-79AF-E739-81EB-44A80074C7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87054" y="3786966"/>
                <a:ext cx="253031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688256C8-2F29-5CB2-881C-DD2D004EB1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86281" y="4032886"/>
                <a:ext cx="253031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8016B286-D800-BDA5-1BAA-432564F4F3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81276" y="4293269"/>
                <a:ext cx="253031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4B00CA6C-8DCE-676C-F166-35B833981A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81276" y="4540368"/>
                <a:ext cx="253031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D72B39C6-0DA9-6178-9249-4DA008E45B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72252" y="4832409"/>
                <a:ext cx="253031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3E77647F-1423-321B-D2E7-F486664534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11815" y="4832360"/>
                <a:ext cx="551196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0B5975B6-FA26-A9E2-2A5D-033D42D77C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06808" y="4479417"/>
                <a:ext cx="551196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DE149EF9-D52E-B154-98DE-67F0B4B056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11815" y="4143192"/>
                <a:ext cx="551196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170E1D81-27D7-B8C2-081A-47D300F75C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76312" y="4143192"/>
                <a:ext cx="551196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369BD08C-1242-DD13-4A41-0BA05865F63E}"/>
                  </a:ext>
                </a:extLst>
              </p:cNvPr>
              <p:cNvSpPr/>
              <p:nvPr/>
            </p:nvSpPr>
            <p:spPr>
              <a:xfrm>
                <a:off x="6455101" y="5058135"/>
                <a:ext cx="1775267" cy="18012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T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Mech. machining: M. Magi </a:t>
                </a:r>
              </a:p>
            </p:txBody>
          </p: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226E1D88-ADB5-179D-68F8-84B8D1704B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90099" y="5141715"/>
                <a:ext cx="253031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BF27C6B3-771A-7D67-659B-750DAB197411}"/>
                  </a:ext>
                </a:extLst>
              </p:cNvPr>
              <p:cNvSpPr/>
              <p:nvPr/>
            </p:nvSpPr>
            <p:spPr>
              <a:xfrm>
                <a:off x="3767869" y="5017652"/>
                <a:ext cx="1817516" cy="246091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T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WEB, Repository &amp; Network   M. Coppola</a:t>
                </a:r>
              </a:p>
            </p:txBody>
          </p: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28F9707B-825B-CB9B-BF15-802B1805EC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89502" y="5143391"/>
                <a:ext cx="596780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09D4C262-9DE2-E16F-D42F-BEAC3FB737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60959" y="5152317"/>
                <a:ext cx="596780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2A25CB20-3264-E9E0-107E-116E7509D641}"/>
                </a:ext>
              </a:extLst>
            </p:cNvPr>
            <p:cNvGrpSpPr/>
            <p:nvPr/>
          </p:nvGrpSpPr>
          <p:grpSpPr>
            <a:xfrm>
              <a:off x="5444828" y="1952173"/>
              <a:ext cx="1349876" cy="307777"/>
              <a:chOff x="5444828" y="1929870"/>
              <a:chExt cx="1349876" cy="307777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558CA9F-9E43-499B-B970-4B1C4DE45130}"/>
                  </a:ext>
                </a:extLst>
              </p:cNvPr>
              <p:cNvSpPr txBox="1"/>
              <p:nvPr/>
            </p:nvSpPr>
            <p:spPr>
              <a:xfrm>
                <a:off x="6331116" y="1929870"/>
                <a:ext cx="463588" cy="307777"/>
              </a:xfrm>
              <a:prstGeom prst="rect">
                <a:avLst/>
              </a:prstGeom>
              <a:solidFill>
                <a:schemeClr val="accent1">
                  <a:lumMod val="90000"/>
                </a:schemeClr>
              </a:solidFill>
              <a:ln>
                <a:solidFill>
                  <a:schemeClr val="accent5">
                    <a:lumMod val="1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IT" sz="1400" b="1" dirty="0">
                    <a:solidFill>
                      <a:srgbClr val="002060"/>
                    </a:solidFill>
                  </a:rPr>
                  <a:t>SIT</a:t>
                </a:r>
              </a:p>
            </p:txBody>
          </p: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C5A738C3-37A4-D6BC-E130-0F103DC7BB78}"/>
                  </a:ext>
                </a:extLst>
              </p:cNvPr>
              <p:cNvCxnSpPr>
                <a:stCxn id="8" idx="3"/>
                <a:endCxn id="29" idx="1"/>
              </p:cNvCxnSpPr>
              <p:nvPr/>
            </p:nvCxnSpPr>
            <p:spPr bwMode="auto">
              <a:xfrm>
                <a:off x="5444828" y="2074587"/>
                <a:ext cx="886288" cy="9172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2579D79A-0CC5-9357-CBD7-F1B2F1F0B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altLang="it-IT"/>
              <a:t>Pagina </a:t>
            </a:r>
            <a:fld id="{4B268F3B-758B-4CC4-B463-A1586F38974F}" type="slidenum">
              <a:rPr lang="it-IT" altLang="it-IT" smtClean="0"/>
              <a:pPr>
                <a:defRPr/>
              </a:pPr>
              <a:t>40</a:t>
            </a:fld>
            <a:endParaRPr lang="it-IT" altLang="it-IT"/>
          </a:p>
        </p:txBody>
      </p:sp>
      <p:sp>
        <p:nvSpPr>
          <p:cNvPr id="42" name="Footer Placeholder 1">
            <a:extLst>
              <a:ext uri="{FF2B5EF4-FFF2-40B4-BE49-F238E27FC236}">
                <a16:creationId xmlns:a16="http://schemas.microsoft.com/office/drawing/2014/main" id="{B7918649-B52A-F15F-17DC-818F69399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09868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it-IT" altLang="it-IT" dirty="0"/>
              <a:t>INFN Acceleratori - LNF, 4-5 aprile 2024</a:t>
            </a:r>
          </a:p>
        </p:txBody>
      </p:sp>
    </p:spTree>
    <p:extLst>
      <p:ext uri="{BB962C8B-B14F-4D97-AF65-F5344CB8AC3E}">
        <p14:creationId xmlns:p14="http://schemas.microsoft.com/office/powerpoint/2010/main" val="26510578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3" descr="logo +marchio">
            <a:extLst>
              <a:ext uri="{FF2B5EF4-FFF2-40B4-BE49-F238E27FC236}">
                <a16:creationId xmlns:a16="http://schemas.microsoft.com/office/drawing/2014/main" id="{74563DF0-A388-8BD4-0595-EA89E0B80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85781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396608-7272-4EAA-31B6-46EBB1F0E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405" y="6223479"/>
            <a:ext cx="749772" cy="41460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30F381C-23B7-ECAE-5C5F-9708B99CB75B}"/>
              </a:ext>
            </a:extLst>
          </p:cNvPr>
          <p:cNvGrpSpPr/>
          <p:nvPr/>
        </p:nvGrpSpPr>
        <p:grpSpPr>
          <a:xfrm>
            <a:off x="4867549" y="547890"/>
            <a:ext cx="3842054" cy="4724607"/>
            <a:chOff x="3138609" y="1430443"/>
            <a:chExt cx="2976298" cy="382891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0176D25-D593-F1F4-EC02-7B0FA023BC86}"/>
                </a:ext>
              </a:extLst>
            </p:cNvPr>
            <p:cNvSpPr/>
            <p:nvPr/>
          </p:nvSpPr>
          <p:spPr>
            <a:xfrm>
              <a:off x="4336752" y="2384158"/>
              <a:ext cx="1739072" cy="20481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sz="12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RF Design : L Faillace,  Alesini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E321645-2D5C-D219-414E-41FE68CF69B3}"/>
                </a:ext>
              </a:extLst>
            </p:cNvPr>
            <p:cNvCxnSpPr>
              <a:cxnSpLocks/>
            </p:cNvCxnSpPr>
            <p:nvPr/>
          </p:nvCxnSpPr>
          <p:spPr>
            <a:xfrm>
              <a:off x="4080949" y="1758646"/>
              <a:ext cx="28301" cy="3500711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B5E32A9-451D-200E-AE5D-B0D2476BE28D}"/>
                </a:ext>
              </a:extLst>
            </p:cNvPr>
            <p:cNvCxnSpPr>
              <a:cxnSpLocks/>
            </p:cNvCxnSpPr>
            <p:nvPr/>
          </p:nvCxnSpPr>
          <p:spPr>
            <a:xfrm>
              <a:off x="4080949" y="2467515"/>
              <a:ext cx="253031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85F8F4F-5C34-DD17-C7B7-1D1450B5BB60}"/>
                </a:ext>
              </a:extLst>
            </p:cNvPr>
            <p:cNvSpPr/>
            <p:nvPr/>
          </p:nvSpPr>
          <p:spPr>
            <a:xfrm>
              <a:off x="4339640" y="2680824"/>
              <a:ext cx="1775267" cy="1874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sz="12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RF prototype: Faillace, Alesini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8540258-BA57-946D-0FF6-2C21786ABDD5}"/>
                </a:ext>
              </a:extLst>
            </p:cNvPr>
            <p:cNvSpPr/>
            <p:nvPr/>
          </p:nvSpPr>
          <p:spPr>
            <a:xfrm>
              <a:off x="4339640" y="3233376"/>
              <a:ext cx="1775267" cy="18012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sz="12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Beam Dynamics :  L. Faillace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0312DF3-004B-0506-318B-CE722700E2AD}"/>
                </a:ext>
              </a:extLst>
            </p:cNvPr>
            <p:cNvSpPr/>
            <p:nvPr/>
          </p:nvSpPr>
          <p:spPr>
            <a:xfrm>
              <a:off x="4339640" y="2952551"/>
              <a:ext cx="1775267" cy="18012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sz="12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Diagnostics :  G. Franzini 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DC6856E-FA54-53EC-3266-8639E43D161F}"/>
                </a:ext>
              </a:extLst>
            </p:cNvPr>
            <p:cNvSpPr/>
            <p:nvPr/>
          </p:nvSpPr>
          <p:spPr>
            <a:xfrm>
              <a:off x="4338985" y="3499256"/>
              <a:ext cx="1775267" cy="18012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sz="12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RF Linac Controls  :  S. Gallo 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AEEA21F-0517-27D2-4F32-96F92CF34A72}"/>
                </a:ext>
              </a:extLst>
            </p:cNvPr>
            <p:cNvSpPr/>
            <p:nvPr/>
          </p:nvSpPr>
          <p:spPr>
            <a:xfrm>
              <a:off x="4328857" y="3780081"/>
              <a:ext cx="1775267" cy="18012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sz="12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Magnets: A. Vannozzi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35A6ED5-BA5F-CC0E-B27E-3BA5C0BEADE5}"/>
                </a:ext>
              </a:extLst>
            </p:cNvPr>
            <p:cNvSpPr/>
            <p:nvPr/>
          </p:nvSpPr>
          <p:spPr>
            <a:xfrm>
              <a:off x="3138609" y="1430443"/>
              <a:ext cx="1864421" cy="32271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sz="12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LNF Collaboration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5E59C2A-AFE8-449A-4AE4-6E14A0A16242}"/>
                </a:ext>
              </a:extLst>
            </p:cNvPr>
            <p:cNvCxnSpPr>
              <a:cxnSpLocks/>
            </p:cNvCxnSpPr>
            <p:nvPr/>
          </p:nvCxnSpPr>
          <p:spPr>
            <a:xfrm>
              <a:off x="4080949" y="2776894"/>
              <a:ext cx="253031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F934605-E091-02AF-7E4A-81392BA46320}"/>
                </a:ext>
              </a:extLst>
            </p:cNvPr>
            <p:cNvCxnSpPr>
              <a:cxnSpLocks/>
            </p:cNvCxnSpPr>
            <p:nvPr/>
          </p:nvCxnSpPr>
          <p:spPr>
            <a:xfrm>
              <a:off x="4081604" y="3052642"/>
              <a:ext cx="253031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ED25C55-FC98-5AA9-6EEA-67B35CFBAFF4}"/>
                </a:ext>
              </a:extLst>
            </p:cNvPr>
            <p:cNvCxnSpPr>
              <a:cxnSpLocks/>
            </p:cNvCxnSpPr>
            <p:nvPr/>
          </p:nvCxnSpPr>
          <p:spPr>
            <a:xfrm>
              <a:off x="4080832" y="3325635"/>
              <a:ext cx="253031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87AFC06-5FA7-7AB5-7258-870F76B1CE5A}"/>
                </a:ext>
              </a:extLst>
            </p:cNvPr>
            <p:cNvCxnSpPr>
              <a:cxnSpLocks/>
            </p:cNvCxnSpPr>
            <p:nvPr/>
          </p:nvCxnSpPr>
          <p:spPr>
            <a:xfrm>
              <a:off x="4075826" y="3576994"/>
              <a:ext cx="253031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827A10F-BFE5-3D1C-AE65-E6293FD631A8}"/>
                </a:ext>
              </a:extLst>
            </p:cNvPr>
            <p:cNvCxnSpPr>
              <a:cxnSpLocks/>
            </p:cNvCxnSpPr>
            <p:nvPr/>
          </p:nvCxnSpPr>
          <p:spPr>
            <a:xfrm>
              <a:off x="4075826" y="3833116"/>
              <a:ext cx="253031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D1B6EC1-F67F-57FC-4760-6C96EAF1BA77}"/>
                </a:ext>
              </a:extLst>
            </p:cNvPr>
            <p:cNvCxnSpPr>
              <a:cxnSpLocks/>
            </p:cNvCxnSpPr>
            <p:nvPr/>
          </p:nvCxnSpPr>
          <p:spPr>
            <a:xfrm>
              <a:off x="4075826" y="4157303"/>
              <a:ext cx="253031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0D1126E-D010-8768-6D3B-F508DDB49BFA}"/>
                </a:ext>
              </a:extLst>
            </p:cNvPr>
            <p:cNvSpPr/>
            <p:nvPr/>
          </p:nvSpPr>
          <p:spPr>
            <a:xfrm>
              <a:off x="4328857" y="4069200"/>
              <a:ext cx="1775267" cy="18012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sz="12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Beam  delivery : A. Vannozzi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67344D13-36FE-C60C-E478-77330F95FE61}"/>
              </a:ext>
            </a:extLst>
          </p:cNvPr>
          <p:cNvSpPr/>
          <p:nvPr/>
        </p:nvSpPr>
        <p:spPr>
          <a:xfrm>
            <a:off x="6417940" y="4246053"/>
            <a:ext cx="2291663" cy="2222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 power test:  Cardelli/Pioli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A2A7F3F-0F63-CBE9-BF9E-48B6B213B4A5}"/>
              </a:ext>
            </a:extLst>
          </p:cNvPr>
          <p:cNvCxnSpPr>
            <a:cxnSpLocks/>
          </p:cNvCxnSpPr>
          <p:nvPr/>
        </p:nvCxnSpPr>
        <p:spPr>
          <a:xfrm>
            <a:off x="6103304" y="4357047"/>
            <a:ext cx="326634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86C4736D-6003-E51B-09E2-6434669B52C6}"/>
              </a:ext>
            </a:extLst>
          </p:cNvPr>
          <p:cNvSpPr/>
          <p:nvPr/>
        </p:nvSpPr>
        <p:spPr>
          <a:xfrm>
            <a:off x="2276609" y="1660491"/>
            <a:ext cx="2244939" cy="2527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G. Cuttone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45A8246-5B7E-04C7-8D34-079B97CFB0E3}"/>
              </a:ext>
            </a:extLst>
          </p:cNvPr>
          <p:cNvCxnSpPr>
            <a:cxnSpLocks/>
          </p:cNvCxnSpPr>
          <p:nvPr/>
        </p:nvCxnSpPr>
        <p:spPr>
          <a:xfrm>
            <a:off x="1946397" y="888654"/>
            <a:ext cx="0" cy="1596699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3F5FAA5-C1FA-1AC8-9089-3CF06D0B5B9D}"/>
              </a:ext>
            </a:extLst>
          </p:cNvPr>
          <p:cNvCxnSpPr>
            <a:cxnSpLocks/>
          </p:cNvCxnSpPr>
          <p:nvPr/>
        </p:nvCxnSpPr>
        <p:spPr>
          <a:xfrm>
            <a:off x="1946397" y="1763348"/>
            <a:ext cx="326634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E0543D87-AE1F-B309-10A0-9B59540F3487}"/>
              </a:ext>
            </a:extLst>
          </p:cNvPr>
          <p:cNvSpPr/>
          <p:nvPr/>
        </p:nvSpPr>
        <p:spPr>
          <a:xfrm>
            <a:off x="2269496" y="2362552"/>
            <a:ext cx="2291663" cy="23127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P. Cirrone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6C1B549-437F-2547-D01D-379820497E56}"/>
              </a:ext>
            </a:extLst>
          </p:cNvPr>
          <p:cNvSpPr/>
          <p:nvPr/>
        </p:nvSpPr>
        <p:spPr>
          <a:xfrm>
            <a:off x="2287930" y="2034355"/>
            <a:ext cx="2291663" cy="2222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G. Torrisi (Pulse compresor)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6D7C9D5-C6F7-DA71-17E5-7AB334D6C8B6}"/>
              </a:ext>
            </a:extLst>
          </p:cNvPr>
          <p:cNvSpPr/>
          <p:nvPr/>
        </p:nvSpPr>
        <p:spPr>
          <a:xfrm>
            <a:off x="729946" y="483675"/>
            <a:ext cx="2406750" cy="3982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LNS Collaboration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E74B98B-0C5C-CE94-9003-CE0A2F8B3CC9}"/>
              </a:ext>
            </a:extLst>
          </p:cNvPr>
          <p:cNvCxnSpPr>
            <a:cxnSpLocks/>
          </p:cNvCxnSpPr>
          <p:nvPr/>
        </p:nvCxnSpPr>
        <p:spPr>
          <a:xfrm>
            <a:off x="1946397" y="2145100"/>
            <a:ext cx="326634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702EBE7-E1D0-8099-C135-471EF90BF469}"/>
              </a:ext>
            </a:extLst>
          </p:cNvPr>
          <p:cNvCxnSpPr>
            <a:cxnSpLocks/>
          </p:cNvCxnSpPr>
          <p:nvPr/>
        </p:nvCxnSpPr>
        <p:spPr>
          <a:xfrm>
            <a:off x="1947243" y="2485353"/>
            <a:ext cx="326634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84E78D2-F8C8-E8E4-E0AB-C8B6BBFFAA05}"/>
              </a:ext>
            </a:extLst>
          </p:cNvPr>
          <p:cNvGrpSpPr/>
          <p:nvPr/>
        </p:nvGrpSpPr>
        <p:grpSpPr>
          <a:xfrm>
            <a:off x="805034" y="3079955"/>
            <a:ext cx="3842054" cy="2117554"/>
            <a:chOff x="4857317" y="1143465"/>
            <a:chExt cx="3842054" cy="2117554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05A59CB-47BD-C17A-4441-7B61108D1087}"/>
                </a:ext>
              </a:extLst>
            </p:cNvPr>
            <p:cNvSpPr/>
            <p:nvPr/>
          </p:nvSpPr>
          <p:spPr>
            <a:xfrm>
              <a:off x="6403980" y="2320281"/>
              <a:ext cx="2244939" cy="25272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sz="12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L. Ficcadenti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D2DD887-7FA4-E35B-B24E-A2D195A1D13B}"/>
                </a:ext>
              </a:extLst>
            </p:cNvPr>
            <p:cNvCxnSpPr>
              <a:cxnSpLocks/>
            </p:cNvCxnSpPr>
            <p:nvPr/>
          </p:nvCxnSpPr>
          <p:spPr>
            <a:xfrm>
              <a:off x="6073768" y="1548444"/>
              <a:ext cx="0" cy="1596699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835AA11-6041-70B8-ED2E-7C554875B9A6}"/>
                </a:ext>
              </a:extLst>
            </p:cNvPr>
            <p:cNvCxnSpPr>
              <a:cxnSpLocks/>
            </p:cNvCxnSpPr>
            <p:nvPr/>
          </p:nvCxnSpPr>
          <p:spPr>
            <a:xfrm>
              <a:off x="6073768" y="2423138"/>
              <a:ext cx="326634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E66EAAF-4E10-5019-D513-2A3C39E96D47}"/>
                </a:ext>
              </a:extLst>
            </p:cNvPr>
            <p:cNvSpPr/>
            <p:nvPr/>
          </p:nvSpPr>
          <p:spPr>
            <a:xfrm>
              <a:off x="6407708" y="2686346"/>
              <a:ext cx="2291663" cy="23127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F</a:t>
              </a:r>
              <a:r>
                <a:rPr lang="en-IT" sz="12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acilities (off. </a:t>
              </a:r>
              <a:r>
                <a:rPr lang="en-GB" sz="12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</a:t>
              </a:r>
              <a:r>
                <a:rPr lang="en-IT" sz="12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eccanica)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30AE50A-ED1B-6241-C58C-927832A5615D}"/>
                </a:ext>
              </a:extLst>
            </p:cNvPr>
            <p:cNvSpPr/>
            <p:nvPr/>
          </p:nvSpPr>
          <p:spPr>
            <a:xfrm>
              <a:off x="6407708" y="3038761"/>
              <a:ext cx="2291663" cy="22225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sz="12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……….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D55C81A-CDA2-0573-90A7-A11C0AE6966D}"/>
                </a:ext>
              </a:extLst>
            </p:cNvPr>
            <p:cNvSpPr/>
            <p:nvPr/>
          </p:nvSpPr>
          <p:spPr>
            <a:xfrm>
              <a:off x="4857317" y="1143465"/>
              <a:ext cx="2406750" cy="39820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sz="12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Roma1 Collaboration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3530735-52E7-25CA-6203-E420079CA23B}"/>
                </a:ext>
              </a:extLst>
            </p:cNvPr>
            <p:cNvCxnSpPr>
              <a:cxnSpLocks/>
            </p:cNvCxnSpPr>
            <p:nvPr/>
          </p:nvCxnSpPr>
          <p:spPr>
            <a:xfrm>
              <a:off x="6073768" y="2804890"/>
              <a:ext cx="326634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D908633-BFEA-B3D5-4E06-7059A68750E4}"/>
                </a:ext>
              </a:extLst>
            </p:cNvPr>
            <p:cNvCxnSpPr>
              <a:cxnSpLocks/>
            </p:cNvCxnSpPr>
            <p:nvPr/>
          </p:nvCxnSpPr>
          <p:spPr>
            <a:xfrm>
              <a:off x="6074614" y="3145143"/>
              <a:ext cx="326634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BDC83AFB-BF31-4539-625E-24997E265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altLang="it-IT"/>
              <a:t>Pagina </a:t>
            </a:r>
            <a:fld id="{99F93ADF-C203-46DC-9479-698135C8D2A7}" type="slidenum">
              <a:rPr lang="it-IT" altLang="it-IT" smtClean="0"/>
              <a:pPr>
                <a:defRPr/>
              </a:pPr>
              <a:t>41</a:t>
            </a:fld>
            <a:endParaRPr lang="it-IT" altLang="it-IT"/>
          </a:p>
        </p:txBody>
      </p:sp>
      <p:sp>
        <p:nvSpPr>
          <p:cNvPr id="44" name="Footer Placeholder 1">
            <a:extLst>
              <a:ext uri="{FF2B5EF4-FFF2-40B4-BE49-F238E27FC236}">
                <a16:creationId xmlns:a16="http://schemas.microsoft.com/office/drawing/2014/main" id="{06801FD8-A7F7-CBFB-E287-6082EC9D8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09868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it-IT" altLang="it-IT" dirty="0"/>
              <a:t>INFN Acceleratori - LNF, 4-5 aprile 2024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7012B42-12D6-6C2A-3CA3-756103190349}"/>
              </a:ext>
            </a:extLst>
          </p:cNvPr>
          <p:cNvSpPr/>
          <p:nvPr/>
        </p:nvSpPr>
        <p:spPr>
          <a:xfrm>
            <a:off x="6429938" y="4711999"/>
            <a:ext cx="2291663" cy="2222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Controls: Piersanti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5BB72E6-087E-1BDA-89DA-227AABBF4B55}"/>
              </a:ext>
            </a:extLst>
          </p:cNvPr>
          <p:cNvSpPr/>
          <p:nvPr/>
        </p:nvSpPr>
        <p:spPr>
          <a:xfrm>
            <a:off x="6450632" y="5161368"/>
            <a:ext cx="2291663" cy="2222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Brasatura:  Lollo, Di Raddo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0BBCFDE-EBC3-D694-26E5-DBF76617B437}"/>
              </a:ext>
            </a:extLst>
          </p:cNvPr>
          <p:cNvCxnSpPr>
            <a:cxnSpLocks/>
          </p:cNvCxnSpPr>
          <p:nvPr/>
        </p:nvCxnSpPr>
        <p:spPr>
          <a:xfrm>
            <a:off x="6103304" y="4854114"/>
            <a:ext cx="326634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C4DB89EA-EFAD-B975-AB4D-2FB8149CB7C2}"/>
              </a:ext>
            </a:extLst>
          </p:cNvPr>
          <p:cNvCxnSpPr>
            <a:cxnSpLocks/>
          </p:cNvCxnSpPr>
          <p:nvPr/>
        </p:nvCxnSpPr>
        <p:spPr>
          <a:xfrm flipV="1">
            <a:off x="6114221" y="5289046"/>
            <a:ext cx="315717" cy="51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6819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7A4257C-A775-5445-B386-9A5BAEC53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929" y="1406912"/>
            <a:ext cx="8768670" cy="31556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5D59C8-872F-4C4B-861B-190C6D54A614}"/>
              </a:ext>
            </a:extLst>
          </p:cNvPr>
          <p:cNvSpPr txBox="1"/>
          <p:nvPr/>
        </p:nvSpPr>
        <p:spPr>
          <a:xfrm>
            <a:off x="2905365" y="4668565"/>
            <a:ext cx="30717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400" dirty="0">
                <a:solidFill>
                  <a:srgbClr val="790022"/>
                </a:solidFill>
                <a:cs typeface="Arial" panose="020B0604020202020204" pitchFamily="34" charset="0"/>
              </a:rPr>
              <a:t>TCP = Tumor Control Probability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8361F7-3837-BC48-B8F7-DE469FE1735F}"/>
              </a:ext>
            </a:extLst>
          </p:cNvPr>
          <p:cNvSpPr txBox="1"/>
          <p:nvPr/>
        </p:nvSpPr>
        <p:spPr>
          <a:xfrm>
            <a:off x="2435579" y="5024499"/>
            <a:ext cx="46354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400" dirty="0">
                <a:solidFill>
                  <a:srgbClr val="002060"/>
                </a:solidFill>
                <a:cs typeface="Arial" panose="020B0604020202020204" pitchFamily="34" charset="0"/>
              </a:rPr>
              <a:t>NTCP = </a:t>
            </a:r>
            <a:r>
              <a:rPr lang="en-IT" sz="1400">
                <a:solidFill>
                  <a:srgbClr val="002060"/>
                </a:solidFill>
                <a:cs typeface="Arial" panose="020B0604020202020204" pitchFamily="34" charset="0"/>
              </a:rPr>
              <a:t>Normal Tissue</a:t>
            </a:r>
            <a:r>
              <a:rPr lang="it-IT" sz="14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IT" sz="1400">
                <a:solidFill>
                  <a:srgbClr val="002060"/>
                </a:solidFill>
                <a:cs typeface="Arial" panose="020B0604020202020204" pitchFamily="34" charset="0"/>
              </a:rPr>
              <a:t>Complication </a:t>
            </a:r>
            <a:r>
              <a:rPr lang="en-IT" sz="1400" dirty="0">
                <a:solidFill>
                  <a:srgbClr val="002060"/>
                </a:solidFill>
                <a:cs typeface="Arial" panose="020B0604020202020204" pitchFamily="34" charset="0"/>
              </a:rPr>
              <a:t>Probability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07098D-AE6F-7D4F-80A7-B586952B5297}"/>
              </a:ext>
            </a:extLst>
          </p:cNvPr>
          <p:cNvSpPr txBox="1"/>
          <p:nvPr/>
        </p:nvSpPr>
        <p:spPr>
          <a:xfrm>
            <a:off x="2905365" y="426930"/>
            <a:ext cx="2877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  <a:cs typeface="Arial" panose="020B0604020202020204" pitchFamily="34" charset="0"/>
              </a:rPr>
              <a:t>FLASH EFFECT</a:t>
            </a:r>
          </a:p>
        </p:txBody>
      </p:sp>
      <p:pic>
        <p:nvPicPr>
          <p:cNvPr id="9" name="Picture 13" descr="logo +marchio">
            <a:extLst>
              <a:ext uri="{FF2B5EF4-FFF2-40B4-BE49-F238E27FC236}">
                <a16:creationId xmlns:a16="http://schemas.microsoft.com/office/drawing/2014/main" id="{DF2448B1-55EE-2D49-89AB-2B2FF3178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0427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9CFBCA2-E97C-3E44-8C50-DF3B55CCF8BC}"/>
              </a:ext>
            </a:extLst>
          </p:cNvPr>
          <p:cNvSpPr txBox="1"/>
          <p:nvPr/>
        </p:nvSpPr>
        <p:spPr>
          <a:xfrm rot="16200000">
            <a:off x="-261000" y="2030527"/>
            <a:ext cx="122407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T" sz="1200">
                <a:solidFill>
                  <a:srgbClr val="002060"/>
                </a:solidFill>
                <a:cs typeface="Arial" panose="020B0604020202020204" pitchFamily="34" charset="0"/>
              </a:rPr>
              <a:t>Probability</a:t>
            </a:r>
            <a:endParaRPr lang="en-IT" sz="12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600380-120D-B049-B124-BAA471E9C013}"/>
              </a:ext>
            </a:extLst>
          </p:cNvPr>
          <p:cNvSpPr txBox="1"/>
          <p:nvPr/>
        </p:nvSpPr>
        <p:spPr>
          <a:xfrm rot="16200000">
            <a:off x="4141282" y="2030526"/>
            <a:ext cx="122407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T" sz="1200">
                <a:solidFill>
                  <a:srgbClr val="002060"/>
                </a:solidFill>
                <a:cs typeface="Arial" panose="020B0604020202020204" pitchFamily="34" charset="0"/>
              </a:rPr>
              <a:t>Probability</a:t>
            </a:r>
            <a:endParaRPr lang="en-IT" sz="12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C587BC-2479-704E-8949-606E604AA22F}"/>
              </a:ext>
            </a:extLst>
          </p:cNvPr>
          <p:cNvSpPr/>
          <p:nvPr/>
        </p:nvSpPr>
        <p:spPr bwMode="auto">
          <a:xfrm>
            <a:off x="233320" y="2777807"/>
            <a:ext cx="161536" cy="4704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7AA901-FC38-4547-A89A-7D5EC5B7423B}"/>
              </a:ext>
            </a:extLst>
          </p:cNvPr>
          <p:cNvSpPr/>
          <p:nvPr/>
        </p:nvSpPr>
        <p:spPr bwMode="auto">
          <a:xfrm>
            <a:off x="4654605" y="2777806"/>
            <a:ext cx="161536" cy="4704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C80407-ED2F-AA46-A1CC-876EB7E02688}"/>
              </a:ext>
            </a:extLst>
          </p:cNvPr>
          <p:cNvSpPr txBox="1"/>
          <p:nvPr/>
        </p:nvSpPr>
        <p:spPr>
          <a:xfrm>
            <a:off x="3507881" y="4026036"/>
            <a:ext cx="58036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rgbClr val="002060"/>
                </a:solidFill>
                <a:cs typeface="Arial" panose="020B0604020202020204" pitchFamily="34" charset="0"/>
              </a:rPr>
              <a:t>Dose</a:t>
            </a:r>
            <a:endParaRPr lang="en-IT" sz="12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339DAC-D2C2-5147-94E3-59BFDB504849}"/>
              </a:ext>
            </a:extLst>
          </p:cNvPr>
          <p:cNvSpPr/>
          <p:nvPr/>
        </p:nvSpPr>
        <p:spPr bwMode="auto">
          <a:xfrm rot="5400000">
            <a:off x="2224537" y="4244347"/>
            <a:ext cx="161536" cy="4704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CA1D150-1946-CE41-9AC1-E3F8F02EB565}"/>
              </a:ext>
            </a:extLst>
          </p:cNvPr>
          <p:cNvSpPr/>
          <p:nvPr/>
        </p:nvSpPr>
        <p:spPr bwMode="auto">
          <a:xfrm rot="5400000">
            <a:off x="6739554" y="4193462"/>
            <a:ext cx="161536" cy="4704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03A37E-B337-704E-B150-8EB20CD180ED}"/>
              </a:ext>
            </a:extLst>
          </p:cNvPr>
          <p:cNvSpPr txBox="1"/>
          <p:nvPr/>
        </p:nvSpPr>
        <p:spPr>
          <a:xfrm>
            <a:off x="8024921" y="3958053"/>
            <a:ext cx="58036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rgbClr val="002060"/>
                </a:solidFill>
                <a:cs typeface="Arial" panose="020B0604020202020204" pitchFamily="34" charset="0"/>
              </a:rPr>
              <a:t>Dose</a:t>
            </a:r>
            <a:endParaRPr lang="en-IT" sz="12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664D24DD-3224-A740-9308-A04246AED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6A44FD8-E7B7-A940-AD83-E80AB3D5AA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0405" y="6223479"/>
            <a:ext cx="749772" cy="41460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AE2DE64-97F3-8C35-C9D8-FC4F6F43BA4A}"/>
              </a:ext>
            </a:extLst>
          </p:cNvPr>
          <p:cNvSpPr txBox="1">
            <a:spLocks/>
          </p:cNvSpPr>
          <p:nvPr/>
        </p:nvSpPr>
        <p:spPr>
          <a:xfrm>
            <a:off x="3124200" y="6309868"/>
            <a:ext cx="2895600" cy="4572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it-IT" altLang="it-IT"/>
              <a:t>INFN Acceleratori - LNF, 4-5 aprile 2024</a:t>
            </a:r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7516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3" descr="logo +marchio">
            <a:extLst>
              <a:ext uri="{FF2B5EF4-FFF2-40B4-BE49-F238E27FC236}">
                <a16:creationId xmlns:a16="http://schemas.microsoft.com/office/drawing/2014/main" id="{DF2448B1-55EE-2D49-89AB-2B2FF3178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1611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AD49D54-2590-3445-8A77-D7C968D88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FE3C50C-00FD-1741-B8DA-3FF4C315CD46}"/>
              </a:ext>
            </a:extLst>
          </p:cNvPr>
          <p:cNvGrpSpPr/>
          <p:nvPr/>
        </p:nvGrpSpPr>
        <p:grpSpPr>
          <a:xfrm>
            <a:off x="-454651" y="437278"/>
            <a:ext cx="9913073" cy="5667876"/>
            <a:chOff x="-375167" y="405200"/>
            <a:chExt cx="9913073" cy="5667876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CB5D9E21-0C01-0E46-8008-75F13AB31BB9}"/>
                </a:ext>
              </a:extLst>
            </p:cNvPr>
            <p:cNvGrpSpPr/>
            <p:nvPr/>
          </p:nvGrpSpPr>
          <p:grpSpPr>
            <a:xfrm>
              <a:off x="-375167" y="405200"/>
              <a:ext cx="9913073" cy="5667876"/>
              <a:chOff x="72756" y="-435018"/>
              <a:chExt cx="12191980" cy="6857990"/>
            </a:xfrm>
          </p:grpSpPr>
          <p:pic>
            <p:nvPicPr>
              <p:cNvPr id="17" name="Picture 4" descr="Free Editable Worldmap for Powerpoint - Download">
                <a:extLst>
                  <a:ext uri="{FF2B5EF4-FFF2-40B4-BE49-F238E27FC236}">
                    <a16:creationId xmlns:a16="http://schemas.microsoft.com/office/drawing/2014/main" id="{C08A00A0-1D34-3347-B21D-349A2C2F29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040" b="15304"/>
              <a:stretch/>
            </p:blipFill>
            <p:spPr bwMode="auto">
              <a:xfrm>
                <a:off x="72756" y="-435018"/>
                <a:ext cx="12191980" cy="68579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0" name="Connettore diritto 14">
                <a:extLst>
                  <a:ext uri="{FF2B5EF4-FFF2-40B4-BE49-F238E27FC236}">
                    <a16:creationId xmlns:a16="http://schemas.microsoft.com/office/drawing/2014/main" id="{CF333A82-C268-4247-A3A9-5AFA9571FF71}"/>
                  </a:ext>
                </a:extLst>
              </p:cNvPr>
              <p:cNvCxnSpPr>
                <a:cxnSpLocks/>
                <a:endCxn id="21" idx="1"/>
              </p:cNvCxnSpPr>
              <p:nvPr/>
            </p:nvCxnSpPr>
            <p:spPr>
              <a:xfrm>
                <a:off x="5721849" y="1425980"/>
                <a:ext cx="1994653" cy="99690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Ovale 15">
                <a:extLst>
                  <a:ext uri="{FF2B5EF4-FFF2-40B4-BE49-F238E27FC236}">
                    <a16:creationId xmlns:a16="http://schemas.microsoft.com/office/drawing/2014/main" id="{0EF33F21-0B4D-9B41-B6D9-1454C07352D2}"/>
                  </a:ext>
                </a:extLst>
              </p:cNvPr>
              <p:cNvSpPr/>
              <p:nvPr/>
            </p:nvSpPr>
            <p:spPr>
              <a:xfrm>
                <a:off x="7458708" y="2307896"/>
                <a:ext cx="1760322" cy="785190"/>
              </a:xfrm>
              <a:prstGeom prst="ellipse">
                <a:avLst/>
              </a:prstGeom>
              <a:solidFill>
                <a:srgbClr val="4393C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200" b="1" dirty="0"/>
                  <a:t>CHUV</a:t>
                </a:r>
              </a:p>
              <a:p>
                <a:pPr algn="ctr"/>
                <a:r>
                  <a:rPr lang="it-IT" sz="1200" b="1" dirty="0" err="1"/>
                  <a:t>Oriatron</a:t>
                </a:r>
                <a:r>
                  <a:rPr lang="it-IT" sz="1200" b="1" dirty="0"/>
                  <a:t> e6</a:t>
                </a:r>
                <a:endParaRPr lang="en-GB" sz="1200" b="1" dirty="0"/>
              </a:p>
            </p:txBody>
          </p:sp>
          <p:cxnSp>
            <p:nvCxnSpPr>
              <p:cNvPr id="22" name="Connettore diritto 23">
                <a:extLst>
                  <a:ext uri="{FF2B5EF4-FFF2-40B4-BE49-F238E27FC236}">
                    <a16:creationId xmlns:a16="http://schemas.microsoft.com/office/drawing/2014/main" id="{7F4AB10C-4BB2-AC46-93BA-3F3052C039E2}"/>
                  </a:ext>
                </a:extLst>
              </p:cNvPr>
              <p:cNvCxnSpPr>
                <a:cxnSpLocks/>
                <a:endCxn id="23" idx="7"/>
              </p:cNvCxnSpPr>
              <p:nvPr/>
            </p:nvCxnSpPr>
            <p:spPr>
              <a:xfrm flipH="1">
                <a:off x="4475134" y="1425980"/>
                <a:ext cx="902894" cy="69351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Ovale 24">
                <a:extLst>
                  <a:ext uri="{FF2B5EF4-FFF2-40B4-BE49-F238E27FC236}">
                    <a16:creationId xmlns:a16="http://schemas.microsoft.com/office/drawing/2014/main" id="{68C0127C-530C-B040-9FEC-A2C343410DF6}"/>
                  </a:ext>
                </a:extLst>
              </p:cNvPr>
              <p:cNvSpPr/>
              <p:nvPr/>
            </p:nvSpPr>
            <p:spPr>
              <a:xfrm>
                <a:off x="3619219" y="2004505"/>
                <a:ext cx="1002768" cy="785190"/>
              </a:xfrm>
              <a:prstGeom prst="ellipse">
                <a:avLst/>
              </a:prstGeom>
              <a:solidFill>
                <a:srgbClr val="4393C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200" b="1" dirty="0"/>
                  <a:t>Curie</a:t>
                </a:r>
              </a:p>
              <a:p>
                <a:pPr algn="ctr"/>
                <a:r>
                  <a:rPr lang="it-IT" sz="1200" b="1" dirty="0"/>
                  <a:t>EF</a:t>
                </a:r>
                <a:endParaRPr lang="en-GB" sz="1200" b="1" dirty="0"/>
              </a:p>
            </p:txBody>
          </p:sp>
          <p:cxnSp>
            <p:nvCxnSpPr>
              <p:cNvPr id="24" name="Connettore diritto 32">
                <a:extLst>
                  <a:ext uri="{FF2B5EF4-FFF2-40B4-BE49-F238E27FC236}">
                    <a16:creationId xmlns:a16="http://schemas.microsoft.com/office/drawing/2014/main" id="{3DD70A64-86E1-5F4E-BE3A-AF28C68CE99A}"/>
                  </a:ext>
                </a:extLst>
              </p:cNvPr>
              <p:cNvCxnSpPr>
                <a:cxnSpLocks/>
                <a:endCxn id="25" idx="0"/>
              </p:cNvCxnSpPr>
              <p:nvPr/>
            </p:nvCxnSpPr>
            <p:spPr>
              <a:xfrm flipH="1">
                <a:off x="1357123" y="1793822"/>
                <a:ext cx="387432" cy="87125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Ovale 33">
                <a:extLst>
                  <a:ext uri="{FF2B5EF4-FFF2-40B4-BE49-F238E27FC236}">
                    <a16:creationId xmlns:a16="http://schemas.microsoft.com/office/drawing/2014/main" id="{E366A815-11ED-7040-8D4A-B5D4B910007E}"/>
                  </a:ext>
                </a:extLst>
              </p:cNvPr>
              <p:cNvSpPr/>
              <p:nvPr/>
            </p:nvSpPr>
            <p:spPr>
              <a:xfrm>
                <a:off x="585181" y="2665073"/>
                <a:ext cx="1543883" cy="931070"/>
              </a:xfrm>
              <a:prstGeom prst="ellipse">
                <a:avLst/>
              </a:prstGeom>
              <a:solidFill>
                <a:srgbClr val="4393C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200" b="1" dirty="0"/>
                  <a:t>Stanford </a:t>
                </a:r>
                <a:r>
                  <a:rPr lang="it-IT" sz="1200" b="1" dirty="0" err="1"/>
                  <a:t>Varian</a:t>
                </a:r>
                <a:r>
                  <a:rPr lang="it-IT" sz="1200" b="1" dirty="0"/>
                  <a:t> </a:t>
                </a:r>
                <a:r>
                  <a:rPr lang="it-IT" sz="1200" b="1" dirty="0" err="1"/>
                  <a:t>clinac</a:t>
                </a:r>
                <a:r>
                  <a:rPr lang="it-IT" sz="1200" b="1" dirty="0"/>
                  <a:t> 21ex</a:t>
                </a:r>
                <a:endParaRPr lang="en-GB" sz="1200" b="1" dirty="0"/>
              </a:p>
            </p:txBody>
          </p:sp>
          <p:cxnSp>
            <p:nvCxnSpPr>
              <p:cNvPr id="26" name="Connettore diritto 36">
                <a:extLst>
                  <a:ext uri="{FF2B5EF4-FFF2-40B4-BE49-F238E27FC236}">
                    <a16:creationId xmlns:a16="http://schemas.microsoft.com/office/drawing/2014/main" id="{0544DDFC-2568-C349-871A-88DA434151E4}"/>
                  </a:ext>
                </a:extLst>
              </p:cNvPr>
              <p:cNvCxnSpPr>
                <a:cxnSpLocks/>
                <a:endCxn id="27" idx="5"/>
              </p:cNvCxnSpPr>
              <p:nvPr/>
            </p:nvCxnSpPr>
            <p:spPr>
              <a:xfrm flipH="1" flipV="1">
                <a:off x="4597386" y="1150736"/>
                <a:ext cx="779644" cy="5773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Ovale 38">
                <a:extLst>
                  <a:ext uri="{FF2B5EF4-FFF2-40B4-BE49-F238E27FC236}">
                    <a16:creationId xmlns:a16="http://schemas.microsoft.com/office/drawing/2014/main" id="{6FDA43F8-2A53-1542-8FEE-004383868ACD}"/>
                  </a:ext>
                </a:extLst>
              </p:cNvPr>
              <p:cNvSpPr/>
              <p:nvPr/>
            </p:nvSpPr>
            <p:spPr>
              <a:xfrm>
                <a:off x="3292820" y="480534"/>
                <a:ext cx="1528395" cy="785190"/>
              </a:xfrm>
              <a:prstGeom prst="ellipse">
                <a:avLst/>
              </a:prstGeom>
              <a:solidFill>
                <a:srgbClr val="4393C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200" b="1" dirty="0"/>
                  <a:t>Oxford</a:t>
                </a:r>
              </a:p>
            </p:txBody>
          </p:sp>
          <p:cxnSp>
            <p:nvCxnSpPr>
              <p:cNvPr id="4" name="Connettore diritto 5">
                <a:extLst>
                  <a:ext uri="{FF2B5EF4-FFF2-40B4-BE49-F238E27FC236}">
                    <a16:creationId xmlns:a16="http://schemas.microsoft.com/office/drawing/2014/main" id="{0B8541A5-A8D8-DD56-CC72-6813782BF435}"/>
                  </a:ext>
                </a:extLst>
              </p:cNvPr>
              <p:cNvCxnSpPr>
                <a:cxnSpLocks/>
                <a:endCxn id="5" idx="0"/>
              </p:cNvCxnSpPr>
              <p:nvPr/>
            </p:nvCxnSpPr>
            <p:spPr>
              <a:xfrm flipH="1">
                <a:off x="4902974" y="1538354"/>
                <a:ext cx="855913" cy="148583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Ovale 7">
                <a:extLst>
                  <a:ext uri="{FF2B5EF4-FFF2-40B4-BE49-F238E27FC236}">
                    <a16:creationId xmlns:a16="http://schemas.microsoft.com/office/drawing/2014/main" id="{6DC6BACB-CA7F-A7E9-6F20-26686905EFF1}"/>
                  </a:ext>
                </a:extLst>
              </p:cNvPr>
              <p:cNvSpPr/>
              <p:nvPr/>
            </p:nvSpPr>
            <p:spPr>
              <a:xfrm>
                <a:off x="4456272" y="3024185"/>
                <a:ext cx="893404" cy="785190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200" b="1" dirty="0" err="1"/>
                  <a:t>PisaEF</a:t>
                </a:r>
                <a:endParaRPr lang="en-GB" sz="1200" b="1" dirty="0"/>
              </a:p>
            </p:txBody>
          </p:sp>
        </p:grpSp>
        <p:sp>
          <p:nvSpPr>
            <p:cNvPr id="28" name="Ovale 24">
              <a:extLst>
                <a:ext uri="{FF2B5EF4-FFF2-40B4-BE49-F238E27FC236}">
                  <a16:creationId xmlns:a16="http://schemas.microsoft.com/office/drawing/2014/main" id="{F23C8BD0-F579-E445-960E-C77D97AC46B2}"/>
                </a:ext>
              </a:extLst>
            </p:cNvPr>
            <p:cNvSpPr/>
            <p:nvPr/>
          </p:nvSpPr>
          <p:spPr>
            <a:xfrm>
              <a:off x="5507487" y="1433192"/>
              <a:ext cx="1459996" cy="785191"/>
            </a:xfrm>
            <a:prstGeom prst="ellipse">
              <a:avLst/>
            </a:prstGeom>
            <a:solidFill>
              <a:srgbClr val="4393C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 err="1"/>
                <a:t>Rossendorf</a:t>
              </a:r>
              <a:endParaRPr lang="en-GB" sz="1200" b="1" dirty="0"/>
            </a:p>
            <a:p>
              <a:pPr algn="ctr"/>
              <a:r>
                <a:rPr lang="it-IT" sz="1200" b="1" dirty="0"/>
                <a:t>ELBE</a:t>
              </a:r>
            </a:p>
          </p:txBody>
        </p:sp>
        <p:cxnSp>
          <p:nvCxnSpPr>
            <p:cNvPr id="29" name="Connettore diritto 23">
              <a:extLst>
                <a:ext uri="{FF2B5EF4-FFF2-40B4-BE49-F238E27FC236}">
                  <a16:creationId xmlns:a16="http://schemas.microsoft.com/office/drawing/2014/main" id="{A2AC190F-4678-A949-A261-44D0A82EF7C3}"/>
                </a:ext>
              </a:extLst>
            </p:cNvPr>
            <p:cNvCxnSpPr>
              <a:cxnSpLocks/>
              <a:stCxn id="28" idx="2"/>
            </p:cNvCxnSpPr>
            <p:nvPr/>
          </p:nvCxnSpPr>
          <p:spPr>
            <a:xfrm flipH="1">
              <a:off x="4253267" y="1825788"/>
              <a:ext cx="1254220" cy="3801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e 7">
              <a:extLst>
                <a:ext uri="{FF2B5EF4-FFF2-40B4-BE49-F238E27FC236}">
                  <a16:creationId xmlns:a16="http://schemas.microsoft.com/office/drawing/2014/main" id="{E3FC3CB6-BB7E-1B4F-8529-931B49EEC24E}"/>
                </a:ext>
              </a:extLst>
            </p:cNvPr>
            <p:cNvSpPr/>
            <p:nvPr/>
          </p:nvSpPr>
          <p:spPr>
            <a:xfrm>
              <a:off x="4822908" y="537008"/>
              <a:ext cx="1126254" cy="734883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 b="1" dirty="0"/>
                <a:t>Anversa EF</a:t>
              </a:r>
              <a:endParaRPr lang="en-GB" sz="1200" b="1" dirty="0"/>
            </a:p>
          </p:txBody>
        </p:sp>
        <p:cxnSp>
          <p:nvCxnSpPr>
            <p:cNvPr id="36" name="Connettore diritto 23">
              <a:extLst>
                <a:ext uri="{FF2B5EF4-FFF2-40B4-BE49-F238E27FC236}">
                  <a16:creationId xmlns:a16="http://schemas.microsoft.com/office/drawing/2014/main" id="{745CFE1A-6665-344E-8BB1-21B97E33FA2F}"/>
                </a:ext>
              </a:extLst>
            </p:cNvPr>
            <p:cNvCxnSpPr>
              <a:cxnSpLocks/>
              <a:stCxn id="31" idx="3"/>
            </p:cNvCxnSpPr>
            <p:nvPr/>
          </p:nvCxnSpPr>
          <p:spPr>
            <a:xfrm flipH="1">
              <a:off x="4102917" y="1164270"/>
              <a:ext cx="884927" cy="69953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404E9B7-2587-2143-BCB6-190B66810AEA}"/>
                </a:ext>
              </a:extLst>
            </p:cNvPr>
            <p:cNvSpPr txBox="1"/>
            <p:nvPr/>
          </p:nvSpPr>
          <p:spPr>
            <a:xfrm>
              <a:off x="-21154" y="614258"/>
              <a:ext cx="28119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rgbClr val="002060"/>
                  </a:solidFill>
                </a:rPr>
                <a:t>ELECTRON FLASH LINACS</a:t>
              </a:r>
            </a:p>
          </p:txBody>
        </p:sp>
      </p:grpSp>
      <p:sp>
        <p:nvSpPr>
          <p:cNvPr id="30" name="Ovale 38">
            <a:extLst>
              <a:ext uri="{FF2B5EF4-FFF2-40B4-BE49-F238E27FC236}">
                <a16:creationId xmlns:a16="http://schemas.microsoft.com/office/drawing/2014/main" id="{427C7085-5F26-564B-BD37-5B1BFD8FA3F7}"/>
              </a:ext>
            </a:extLst>
          </p:cNvPr>
          <p:cNvSpPr/>
          <p:nvPr/>
        </p:nvSpPr>
        <p:spPr>
          <a:xfrm>
            <a:off x="3469081" y="794199"/>
            <a:ext cx="1242710" cy="648931"/>
          </a:xfrm>
          <a:prstGeom prst="ellipse">
            <a:avLst/>
          </a:prstGeom>
          <a:solidFill>
            <a:srgbClr val="4393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/>
              <a:t>Lund</a:t>
            </a:r>
          </a:p>
          <a:p>
            <a:pPr algn="ctr"/>
            <a:r>
              <a:rPr lang="it-IT" sz="1200" b="1" dirty="0" err="1"/>
              <a:t>Elekta</a:t>
            </a:r>
            <a:r>
              <a:rPr lang="it-IT" sz="1200" b="1" dirty="0"/>
              <a:t> SL75 </a:t>
            </a:r>
            <a:endParaRPr lang="en-GB" sz="1200" b="1" dirty="0"/>
          </a:p>
        </p:txBody>
      </p:sp>
      <p:cxnSp>
        <p:nvCxnSpPr>
          <p:cNvPr id="32" name="Connettore diritto 36">
            <a:extLst>
              <a:ext uri="{FF2B5EF4-FFF2-40B4-BE49-F238E27FC236}">
                <a16:creationId xmlns:a16="http://schemas.microsoft.com/office/drawing/2014/main" id="{D4E394CA-686A-DE4F-85C4-263E30EF8C97}"/>
              </a:ext>
            </a:extLst>
          </p:cNvPr>
          <p:cNvCxnSpPr>
            <a:cxnSpLocks/>
          </p:cNvCxnSpPr>
          <p:nvPr/>
        </p:nvCxnSpPr>
        <p:spPr>
          <a:xfrm flipH="1" flipV="1">
            <a:off x="4349180" y="1414814"/>
            <a:ext cx="75369" cy="46891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DEFC0243-BEB3-5D47-B41C-43714B48C8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0405" y="6223479"/>
            <a:ext cx="749772" cy="414609"/>
          </a:xfrm>
          <a:prstGeom prst="rect">
            <a:avLst/>
          </a:prstGeom>
        </p:spPr>
      </p:pic>
      <p:sp>
        <p:nvSpPr>
          <p:cNvPr id="34" name="Ovale 15">
            <a:extLst>
              <a:ext uri="{FF2B5EF4-FFF2-40B4-BE49-F238E27FC236}">
                <a16:creationId xmlns:a16="http://schemas.microsoft.com/office/drawing/2014/main" id="{D1969B25-7CC0-9A44-80A2-29136620B334}"/>
              </a:ext>
            </a:extLst>
          </p:cNvPr>
          <p:cNvSpPr/>
          <p:nvPr/>
        </p:nvSpPr>
        <p:spPr>
          <a:xfrm>
            <a:off x="5666619" y="3837417"/>
            <a:ext cx="1431285" cy="648931"/>
          </a:xfrm>
          <a:prstGeom prst="ellipse">
            <a:avLst/>
          </a:prstGeom>
          <a:solidFill>
            <a:srgbClr val="4393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/>
              <a:t>CLEAR</a:t>
            </a:r>
          </a:p>
          <a:p>
            <a:pPr algn="ctr"/>
            <a:r>
              <a:rPr lang="it-IT" sz="1200" b="1" dirty="0"/>
              <a:t>CERN</a:t>
            </a:r>
            <a:endParaRPr lang="en-GB" sz="1200" b="1" dirty="0"/>
          </a:p>
        </p:txBody>
      </p:sp>
      <p:cxnSp>
        <p:nvCxnSpPr>
          <p:cNvPr id="35" name="Connettore diritto 14">
            <a:extLst>
              <a:ext uri="{FF2B5EF4-FFF2-40B4-BE49-F238E27FC236}">
                <a16:creationId xmlns:a16="http://schemas.microsoft.com/office/drawing/2014/main" id="{AE42F281-10C4-C247-A857-619EFFF03239}"/>
              </a:ext>
            </a:extLst>
          </p:cNvPr>
          <p:cNvCxnSpPr>
            <a:cxnSpLocks/>
            <a:endCxn id="34" idx="0"/>
          </p:cNvCxnSpPr>
          <p:nvPr/>
        </p:nvCxnSpPr>
        <p:spPr>
          <a:xfrm>
            <a:off x="4572173" y="2073829"/>
            <a:ext cx="1810089" cy="1763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e 7">
            <a:extLst>
              <a:ext uri="{FF2B5EF4-FFF2-40B4-BE49-F238E27FC236}">
                <a16:creationId xmlns:a16="http://schemas.microsoft.com/office/drawing/2014/main" id="{A616E860-C438-50BE-FD85-66B372913B5E}"/>
              </a:ext>
            </a:extLst>
          </p:cNvPr>
          <p:cNvSpPr/>
          <p:nvPr/>
        </p:nvSpPr>
        <p:spPr>
          <a:xfrm>
            <a:off x="3682615" y="4115461"/>
            <a:ext cx="958421" cy="648931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/>
              <a:t>Roma C-b</a:t>
            </a:r>
            <a:endParaRPr lang="en-GB" sz="1200" b="1" dirty="0"/>
          </a:p>
        </p:txBody>
      </p:sp>
      <p:sp>
        <p:nvSpPr>
          <p:cNvPr id="3" name="Ovale 7">
            <a:extLst>
              <a:ext uri="{FF2B5EF4-FFF2-40B4-BE49-F238E27FC236}">
                <a16:creationId xmlns:a16="http://schemas.microsoft.com/office/drawing/2014/main" id="{437BC6C6-E33E-0F8B-89FE-E61EC943EDA7}"/>
              </a:ext>
            </a:extLst>
          </p:cNvPr>
          <p:cNvSpPr/>
          <p:nvPr/>
        </p:nvSpPr>
        <p:spPr>
          <a:xfrm>
            <a:off x="4574246" y="3328904"/>
            <a:ext cx="1072982" cy="648931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/>
              <a:t>Catania EF</a:t>
            </a:r>
            <a:endParaRPr lang="en-GB" sz="1200" b="1" dirty="0"/>
          </a:p>
        </p:txBody>
      </p:sp>
      <p:cxnSp>
        <p:nvCxnSpPr>
          <p:cNvPr id="8" name="Connettore diritto 14">
            <a:extLst>
              <a:ext uri="{FF2B5EF4-FFF2-40B4-BE49-F238E27FC236}">
                <a16:creationId xmlns:a16="http://schemas.microsoft.com/office/drawing/2014/main" id="{0A95804C-CD37-63E9-4D64-8ED02C8B95EB}"/>
              </a:ext>
            </a:extLst>
          </p:cNvPr>
          <p:cNvCxnSpPr>
            <a:cxnSpLocks/>
            <a:endCxn id="2" idx="0"/>
          </p:cNvCxnSpPr>
          <p:nvPr/>
        </p:nvCxnSpPr>
        <p:spPr>
          <a:xfrm flipH="1">
            <a:off x="4161826" y="2134268"/>
            <a:ext cx="247199" cy="198119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4">
            <a:extLst>
              <a:ext uri="{FF2B5EF4-FFF2-40B4-BE49-F238E27FC236}">
                <a16:creationId xmlns:a16="http://schemas.microsoft.com/office/drawing/2014/main" id="{9C7DB683-63FF-1AFC-4EAB-F042EFE4D13A}"/>
              </a:ext>
            </a:extLst>
          </p:cNvPr>
          <p:cNvCxnSpPr>
            <a:cxnSpLocks/>
            <a:endCxn id="3" idx="0"/>
          </p:cNvCxnSpPr>
          <p:nvPr/>
        </p:nvCxnSpPr>
        <p:spPr>
          <a:xfrm>
            <a:off x="4501886" y="2282895"/>
            <a:ext cx="608851" cy="104600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e 15">
            <a:extLst>
              <a:ext uri="{FF2B5EF4-FFF2-40B4-BE49-F238E27FC236}">
                <a16:creationId xmlns:a16="http://schemas.microsoft.com/office/drawing/2014/main" id="{3664365D-5727-0507-7FCB-99C5B6D4BF8F}"/>
              </a:ext>
            </a:extLst>
          </p:cNvPr>
          <p:cNvSpPr/>
          <p:nvPr/>
        </p:nvSpPr>
        <p:spPr>
          <a:xfrm>
            <a:off x="7348749" y="2077332"/>
            <a:ext cx="1431285" cy="648931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 err="1"/>
              <a:t>Tsinghua</a:t>
            </a:r>
            <a:r>
              <a:rPr lang="it-IT" sz="1200" b="1" dirty="0"/>
              <a:t> CN</a:t>
            </a:r>
            <a:endParaRPr lang="en-GB" sz="1200" b="1" dirty="0"/>
          </a:p>
        </p:txBody>
      </p:sp>
      <p:cxnSp>
        <p:nvCxnSpPr>
          <p:cNvPr id="41" name="Connettore diritto 23">
            <a:extLst>
              <a:ext uri="{FF2B5EF4-FFF2-40B4-BE49-F238E27FC236}">
                <a16:creationId xmlns:a16="http://schemas.microsoft.com/office/drawing/2014/main" id="{D140F865-AB10-2BD3-5F81-358E4B825561}"/>
              </a:ext>
            </a:extLst>
          </p:cNvPr>
          <p:cNvCxnSpPr>
            <a:cxnSpLocks/>
          </p:cNvCxnSpPr>
          <p:nvPr/>
        </p:nvCxnSpPr>
        <p:spPr>
          <a:xfrm flipH="1">
            <a:off x="6936729" y="2383362"/>
            <a:ext cx="398522" cy="20348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e 33">
            <a:extLst>
              <a:ext uri="{FF2B5EF4-FFF2-40B4-BE49-F238E27FC236}">
                <a16:creationId xmlns:a16="http://schemas.microsoft.com/office/drawing/2014/main" id="{26A138E2-5600-87C9-29A3-C4DA5F488050}"/>
              </a:ext>
            </a:extLst>
          </p:cNvPr>
          <p:cNvSpPr/>
          <p:nvPr/>
        </p:nvSpPr>
        <p:spPr>
          <a:xfrm>
            <a:off x="1187278" y="3523847"/>
            <a:ext cx="1255303" cy="769495"/>
          </a:xfrm>
          <a:prstGeom prst="ellipse">
            <a:avLst/>
          </a:prstGeom>
          <a:solidFill>
            <a:srgbClr val="4393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/>
              <a:t>Atlanta </a:t>
            </a:r>
            <a:r>
              <a:rPr lang="it-IT" sz="1200" b="1" dirty="0" err="1"/>
              <a:t>Univ</a:t>
            </a:r>
            <a:r>
              <a:rPr lang="it-IT" sz="1200" b="1" dirty="0"/>
              <a:t>. USA</a:t>
            </a:r>
            <a:endParaRPr lang="en-GB" sz="1200" b="1" dirty="0"/>
          </a:p>
        </p:txBody>
      </p:sp>
      <p:cxnSp>
        <p:nvCxnSpPr>
          <p:cNvPr id="47" name="Connettore diritto 32">
            <a:extLst>
              <a:ext uri="{FF2B5EF4-FFF2-40B4-BE49-F238E27FC236}">
                <a16:creationId xmlns:a16="http://schemas.microsoft.com/office/drawing/2014/main" id="{1AD54EEC-659B-149D-00D8-9D8E9868D419}"/>
              </a:ext>
            </a:extLst>
          </p:cNvPr>
          <p:cNvCxnSpPr>
            <a:cxnSpLocks/>
          </p:cNvCxnSpPr>
          <p:nvPr/>
        </p:nvCxnSpPr>
        <p:spPr>
          <a:xfrm flipH="1">
            <a:off x="1741242" y="2388118"/>
            <a:ext cx="130778" cy="111719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48">
            <a:extLst>
              <a:ext uri="{FF2B5EF4-FFF2-40B4-BE49-F238E27FC236}">
                <a16:creationId xmlns:a16="http://schemas.microsoft.com/office/drawing/2014/main" id="{0EF2C458-DDB5-5441-2B93-664DE06EE2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4266" y="2897793"/>
            <a:ext cx="4427470" cy="3031371"/>
          </a:xfrm>
          <a:prstGeom prst="rect">
            <a:avLst/>
          </a:prstGeom>
        </p:spPr>
      </p:pic>
      <p:sp>
        <p:nvSpPr>
          <p:cNvPr id="50" name="Footer Placeholder 1">
            <a:extLst>
              <a:ext uri="{FF2B5EF4-FFF2-40B4-BE49-F238E27FC236}">
                <a16:creationId xmlns:a16="http://schemas.microsoft.com/office/drawing/2014/main" id="{F6FC119C-2556-D4B8-D5FC-4AA38BCD28D6}"/>
              </a:ext>
            </a:extLst>
          </p:cNvPr>
          <p:cNvSpPr txBox="1">
            <a:spLocks/>
          </p:cNvSpPr>
          <p:nvPr/>
        </p:nvSpPr>
        <p:spPr>
          <a:xfrm>
            <a:off x="3124200" y="6309868"/>
            <a:ext cx="2895600" cy="4572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it-IT" altLang="it-IT"/>
              <a:t>INFN Acceleratori - LNF, 4-5 aprile 2024</a:t>
            </a:r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51574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0FB2A37E-6342-104D-8051-DBE20631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2672" y="2214609"/>
            <a:ext cx="5119925" cy="646938"/>
          </a:xfrm>
        </p:spPr>
        <p:txBody>
          <a:bodyPr/>
          <a:lstStyle/>
          <a:p>
            <a:pPr algn="ctr"/>
            <a:r>
              <a:rPr lang="it-IT" sz="3200" b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it-IT" sz="3200" b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b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it-IT" sz="3200" b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b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it-IT" sz="3200" b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b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mean</a:t>
            </a:r>
            <a:r>
              <a:rPr lang="it-IT" sz="3200" b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3200" b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terms</a:t>
            </a:r>
            <a:r>
              <a:rPr lang="it-IT" sz="3200" b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of dose delivery?</a:t>
            </a:r>
            <a:br>
              <a:rPr lang="it-IT" sz="3200" b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IT" sz="3200" b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3" descr="logo +marchio">
            <a:extLst>
              <a:ext uri="{FF2B5EF4-FFF2-40B4-BE49-F238E27FC236}">
                <a16:creationId xmlns:a16="http://schemas.microsoft.com/office/drawing/2014/main" id="{86098FCC-35FE-1442-BC89-350519FD3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2112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48A7DE-12C3-5540-981B-A865F1E17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85694A-E255-0744-9178-5B91E8BDC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405" y="6223479"/>
            <a:ext cx="749772" cy="41460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7AEFC69-E223-B158-EFAE-4DEEB0EF1DF0}"/>
              </a:ext>
            </a:extLst>
          </p:cNvPr>
          <p:cNvSpPr txBox="1">
            <a:spLocks/>
          </p:cNvSpPr>
          <p:nvPr/>
        </p:nvSpPr>
        <p:spPr>
          <a:xfrm>
            <a:off x="3124200" y="6309868"/>
            <a:ext cx="2895600" cy="4572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it-IT" altLang="it-IT"/>
              <a:t>INFN Acceleratori - LNF, 4-5 aprile 2024</a:t>
            </a:r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787349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logo +marchio">
            <a:extLst>
              <a:ext uri="{FF2B5EF4-FFF2-40B4-BE49-F238E27FC236}">
                <a16:creationId xmlns:a16="http://schemas.microsoft.com/office/drawing/2014/main" id="{673CD625-7EC5-6F48-9F70-DA9B32BCC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80270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3">
            <a:extLst>
              <a:ext uri="{FF2B5EF4-FFF2-40B4-BE49-F238E27FC236}">
                <a16:creationId xmlns:a16="http://schemas.microsoft.com/office/drawing/2014/main" id="{B3DF1CF4-1C61-0740-AAE2-ED3E647C79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468" y="979534"/>
            <a:ext cx="7008703" cy="455041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F941F21-C8F6-7544-9C5F-5F79301C2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379FDC-6BBA-324E-BE42-8A241DF1E0BD}"/>
              </a:ext>
            </a:extLst>
          </p:cNvPr>
          <p:cNvSpPr txBox="1"/>
          <p:nvPr/>
        </p:nvSpPr>
        <p:spPr>
          <a:xfrm>
            <a:off x="2737142" y="362499"/>
            <a:ext cx="3514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002060"/>
                </a:solidFill>
              </a:rPr>
              <a:t>CONVENTIONAL VS FLASH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216A27-DD20-8F4C-8D5C-409598924A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0405" y="6223479"/>
            <a:ext cx="749772" cy="41460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F1A4D57-14E0-AADD-4FBF-F9903E5F3E31}"/>
              </a:ext>
            </a:extLst>
          </p:cNvPr>
          <p:cNvSpPr txBox="1">
            <a:spLocks/>
          </p:cNvSpPr>
          <p:nvPr/>
        </p:nvSpPr>
        <p:spPr>
          <a:xfrm>
            <a:off x="3124200" y="6309868"/>
            <a:ext cx="2895600" cy="4572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it-IT" altLang="it-IT"/>
              <a:t>INFN Acceleratori - LNF, 4-5 aprile 2024</a:t>
            </a:r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939340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50D8625-1B78-6D49-904D-FED2B3D9A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76" y="1547127"/>
            <a:ext cx="3276971" cy="21260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1A5BC43-D35D-B04F-BA8E-085671D559E9}"/>
              </a:ext>
            </a:extLst>
          </p:cNvPr>
          <p:cNvSpPr/>
          <p:nvPr/>
        </p:nvSpPr>
        <p:spPr>
          <a:xfrm>
            <a:off x="1187217" y="749107"/>
            <a:ext cx="6519734" cy="369332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it-IT" sz="1800" b="1" dirty="0">
                <a:solidFill>
                  <a:srgbClr val="002060"/>
                </a:solidFill>
              </a:rPr>
              <a:t>2020 Electron ELECTRON-FLASH 7 MeV –  SIT Company  </a:t>
            </a:r>
          </a:p>
        </p:txBody>
      </p:sp>
      <p:pic>
        <p:nvPicPr>
          <p:cNvPr id="7" name="Picture 13" descr="logo +marchio">
            <a:extLst>
              <a:ext uri="{FF2B5EF4-FFF2-40B4-BE49-F238E27FC236}">
                <a16:creationId xmlns:a16="http://schemas.microsoft.com/office/drawing/2014/main" id="{B5A14636-3335-5C40-9F6D-D38BFEE43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84393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C06C97-932A-5044-BE1C-314A620FE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8939" y="2855691"/>
            <a:ext cx="712995" cy="72031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AB7C38-662F-094F-BBE8-690A2DD2D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altLang="it-IT" dirty="0"/>
              <a:t> </a:t>
            </a:r>
            <a:fld id="{99F93ADF-C203-46DC-9479-698135C8D2A7}" type="slidenum">
              <a:rPr lang="it-IT" altLang="it-IT" smtClean="0"/>
              <a:pPr>
                <a:defRPr/>
              </a:pPr>
              <a:t>9</a:t>
            </a:fld>
            <a:endParaRPr lang="it-IT" altLang="it-IT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A8A0D3F-1EF5-CC4C-93D4-DB176FD488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0405" y="6223479"/>
            <a:ext cx="749772" cy="4146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B66020-E875-B9C4-8925-6A407ADF4F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7084" y="4498671"/>
            <a:ext cx="4601435" cy="1107096"/>
          </a:xfrm>
          <a:prstGeom prst="rect">
            <a:avLst/>
          </a:prstGeom>
          <a:ln>
            <a:solidFill>
              <a:schemeClr val="accent5">
                <a:lumMod val="10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B8681E-35DE-F04D-AE99-E246E4C0A2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7444" y="1715970"/>
            <a:ext cx="5208816" cy="16187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208D8C0-497A-0183-CDDF-81A04B7656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718" y="4469150"/>
            <a:ext cx="3948469" cy="1229058"/>
          </a:xfrm>
          <a:prstGeom prst="rect">
            <a:avLst/>
          </a:prstGeom>
          <a:ln>
            <a:solidFill>
              <a:schemeClr val="accent5">
                <a:lumMod val="10000"/>
              </a:schemeClr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B202E25-CAEE-3731-A50F-C99C0876F81A}"/>
              </a:ext>
            </a:extLst>
          </p:cNvPr>
          <p:cNvSpPr txBox="1"/>
          <p:nvPr/>
        </p:nvSpPr>
        <p:spPr>
          <a:xfrm>
            <a:off x="3289174" y="4538338"/>
            <a:ext cx="4411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rgbClr val="002060"/>
                </a:solidFill>
              </a:rPr>
              <a:t>2023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E88E24D8-971C-26F4-61B5-E609C0DBF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09868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it-IT" altLang="it-IT" dirty="0"/>
              <a:t>INFN Acceleratori - LNF, 4-5 aprile 2024</a:t>
            </a:r>
          </a:p>
        </p:txBody>
      </p:sp>
    </p:spTree>
    <p:extLst>
      <p:ext uri="{BB962C8B-B14F-4D97-AF65-F5344CB8AC3E}">
        <p14:creationId xmlns:p14="http://schemas.microsoft.com/office/powerpoint/2010/main" val="54499700"/>
      </p:ext>
    </p:extLst>
  </p:cSld>
  <p:clrMapOvr>
    <a:masterClrMapping/>
  </p:clrMapOvr>
</p:sld>
</file>

<file path=ppt/theme/theme1.xml><?xml version="1.0" encoding="utf-8"?>
<a:theme xmlns:a="http://schemas.openxmlformats.org/drawingml/2006/main" name="la sapienza">
  <a:themeElements>
    <a:clrScheme name="">
      <a:dk1>
        <a:srgbClr val="822433"/>
      </a:dk1>
      <a:lt1>
        <a:srgbClr val="FFFFFF"/>
      </a:lt1>
      <a:dk2>
        <a:srgbClr val="822433"/>
      </a:dk2>
      <a:lt2>
        <a:srgbClr val="808080"/>
      </a:lt2>
      <a:accent1>
        <a:srgbClr val="BBE0E3"/>
      </a:accent1>
      <a:accent2>
        <a:srgbClr val="FFFF00"/>
      </a:accent2>
      <a:accent3>
        <a:srgbClr val="FFFFFF"/>
      </a:accent3>
      <a:accent4>
        <a:srgbClr val="6E1D2A"/>
      </a:accent4>
      <a:accent5>
        <a:srgbClr val="DAEDEF"/>
      </a:accent5>
      <a:accent6>
        <a:srgbClr val="E7E700"/>
      </a:accent6>
      <a:hlink>
        <a:srgbClr val="0000FF"/>
      </a:hlink>
      <a:folHlink>
        <a:srgbClr val="FF0000"/>
      </a:folHlink>
    </a:clrScheme>
    <a:fontScheme name="la sapienz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9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9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la sapienza 1">
        <a:dk1>
          <a:srgbClr val="000000"/>
        </a:dk1>
        <a:lt1>
          <a:srgbClr val="FFFFFF"/>
        </a:lt1>
        <a:dk2>
          <a:srgbClr val="FFFFFF"/>
        </a:dk2>
        <a:lt2>
          <a:srgbClr val="2D2015"/>
        </a:lt2>
        <a:accent1>
          <a:srgbClr val="7C7C7C"/>
        </a:accent1>
        <a:accent2>
          <a:srgbClr val="FFFF7E"/>
        </a:accent2>
        <a:accent3>
          <a:srgbClr val="FFFFFF"/>
        </a:accent3>
        <a:accent4>
          <a:srgbClr val="000000"/>
        </a:accent4>
        <a:accent5>
          <a:srgbClr val="BFBFBF"/>
        </a:accent5>
        <a:accent6>
          <a:srgbClr val="E7E772"/>
        </a:accent6>
        <a:hlink>
          <a:srgbClr val="066778"/>
        </a:hlink>
        <a:folHlink>
          <a:srgbClr val="8300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Marco:Applications:Microsoft Office 2004:Modelli:Modelli personali:la sapienza.pot</Template>
  <TotalTime>77067</TotalTime>
  <Words>1939</Words>
  <Application>Microsoft Macintosh PowerPoint</Application>
  <PresentationFormat>On-screen Show (4:3)</PresentationFormat>
  <Paragraphs>405</Paragraphs>
  <Slides>41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1" baseType="lpstr">
      <vt:lpstr>ＭＳ Ｐゴシック</vt:lpstr>
      <vt:lpstr>Arial</vt:lpstr>
      <vt:lpstr>Calibri</vt:lpstr>
      <vt:lpstr>Cambria Math</vt:lpstr>
      <vt:lpstr>NimbusSanL</vt:lpstr>
      <vt:lpstr>Noto Sans Symbols</vt:lpstr>
      <vt:lpstr>Roboto</vt:lpstr>
      <vt:lpstr>Symbol</vt:lpstr>
      <vt:lpstr>Times New Roman</vt:lpstr>
      <vt:lpstr>la sapienza</vt:lpstr>
      <vt:lpstr>PowerPoint Presentation</vt:lpstr>
      <vt:lpstr>PowerPoint Presentation</vt:lpstr>
      <vt:lpstr>Is the evidence robust?</vt:lpstr>
      <vt:lpstr>Is the evidence robust?</vt:lpstr>
      <vt:lpstr>PowerPoint Presentation</vt:lpstr>
      <vt:lpstr>PowerPoint Presentation</vt:lpstr>
      <vt:lpstr>What does it mean in terms of dose delivery? </vt:lpstr>
      <vt:lpstr>PowerPoint Presentation</vt:lpstr>
      <vt:lpstr>PowerPoint Presentation</vt:lpstr>
      <vt:lpstr>PowerPoint Presentation</vt:lpstr>
      <vt:lpstr>PowerPoint Presentation</vt:lpstr>
      <vt:lpstr>  What range of energy ? </vt:lpstr>
      <vt:lpstr>PDD Integrated Dose – 9 MeV, 80 MeV, 130 MeV </vt:lpstr>
      <vt:lpstr> 1. VHEE BETTER THAT PHOTONS EVEN WITHOUT FLASH</vt:lpstr>
      <vt:lpstr>PowerPoint Presentation</vt:lpstr>
      <vt:lpstr> SCHEME FOR 100 MeV Linac  </vt:lpstr>
      <vt:lpstr>PowerPoint Presentation</vt:lpstr>
      <vt:lpstr>PowerPoint Presentation</vt:lpstr>
      <vt:lpstr>PowerPoint Presentation</vt:lpstr>
      <vt:lpstr>PowerPoint Presentation</vt:lpstr>
      <vt:lpstr>DESIGN AND PROTOTYPING OF SW injector</vt:lpstr>
      <vt:lpstr>PowerPoint Presentation</vt:lpstr>
      <vt:lpstr>Mechanical drawing of the SW linac (SIT)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FUNDINGS &amp; SCHEDULE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- -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subject/>
  <dc:creator>- -</dc:creator>
  <cp:keywords/>
  <dc:description/>
  <cp:lastModifiedBy>Luigi Palumbo</cp:lastModifiedBy>
  <cp:revision>725</cp:revision>
  <cp:lastPrinted>2022-11-10T12:53:53Z</cp:lastPrinted>
  <dcterms:created xsi:type="dcterms:W3CDTF">2006-11-20T16:13:10Z</dcterms:created>
  <dcterms:modified xsi:type="dcterms:W3CDTF">2024-04-04T08:56:16Z</dcterms:modified>
  <cp:category/>
</cp:coreProperties>
</file>