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30" r:id="rId5"/>
    <p:sldId id="2685" r:id="rId6"/>
    <p:sldId id="2686" r:id="rId7"/>
    <p:sldId id="1541" r:id="rId8"/>
    <p:sldId id="2678" r:id="rId9"/>
    <p:sldId id="2697" r:id="rId10"/>
    <p:sldId id="2679" r:id="rId11"/>
    <p:sldId id="2680" r:id="rId12"/>
    <p:sldId id="2692" r:id="rId13"/>
    <p:sldId id="2682" r:id="rId14"/>
    <p:sldId id="1534" r:id="rId15"/>
    <p:sldId id="1537" r:id="rId16"/>
    <p:sldId id="2687" r:id="rId17"/>
    <p:sldId id="1474" r:id="rId18"/>
    <p:sldId id="1524" r:id="rId19"/>
    <p:sldId id="1512" r:id="rId20"/>
    <p:sldId id="1514" r:id="rId21"/>
    <p:sldId id="1515" r:id="rId22"/>
    <p:sldId id="1513" r:id="rId23"/>
    <p:sldId id="1510" r:id="rId24"/>
    <p:sldId id="1533" r:id="rId25"/>
    <p:sldId id="1540" r:id="rId26"/>
    <p:sldId id="257" r:id="rId27"/>
    <p:sldId id="258" r:id="rId28"/>
    <p:sldId id="1528" r:id="rId29"/>
    <p:sldId id="2691" r:id="rId30"/>
    <p:sldId id="1536" r:id="rId31"/>
    <p:sldId id="1535" r:id="rId32"/>
    <p:sldId id="1511" r:id="rId33"/>
    <p:sldId id="1538" r:id="rId34"/>
    <p:sldId id="260" r:id="rId35"/>
    <p:sldId id="2690" r:id="rId36"/>
    <p:sldId id="1529" r:id="rId37"/>
    <p:sldId id="2696" r:id="rId38"/>
    <p:sldId id="1531" r:id="rId39"/>
    <p:sldId id="2695" r:id="rId40"/>
    <p:sldId id="1532" r:id="rId41"/>
    <p:sldId id="2688" r:id="rId42"/>
    <p:sldId id="259" r:id="rId43"/>
    <p:sldId id="1530" r:id="rId44"/>
    <p:sldId id="2698"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initials="E" lastIdx="1" clrIdx="0">
    <p:extLst>
      <p:ext uri="{19B8F6BF-5375-455C-9EA6-DF929625EA0E}">
        <p15:presenceInfo xmlns:p15="http://schemas.microsoft.com/office/powerpoint/2012/main" userId="4ba4f2a2551795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33FF"/>
    <a:srgbClr val="DFDA00"/>
    <a:srgbClr val="DD9401"/>
    <a:srgbClr val="B88C00"/>
    <a:srgbClr val="3333CC"/>
    <a:srgbClr val="FF66FF"/>
    <a:srgbClr val="FF9900"/>
    <a:srgbClr val="CCFF3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81668" autoAdjust="0"/>
  </p:normalViewPr>
  <p:slideViewPr>
    <p:cSldViewPr snapToGrid="0">
      <p:cViewPr>
        <p:scale>
          <a:sx n="60" d="100"/>
          <a:sy n="60" d="100"/>
        </p:scale>
        <p:origin x="1550" y="206"/>
      </p:cViewPr>
      <p:guideLst/>
    </p:cSldViewPr>
  </p:slideViewPr>
  <p:notesTextViewPr>
    <p:cViewPr>
      <p:scale>
        <a:sx n="3" d="2"/>
        <a:sy n="3" d="2"/>
      </p:scale>
      <p:origin x="0" y="0"/>
    </p:cViewPr>
  </p:notesText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Divisione%20Acceleratori-Fagotti\Beam%20on%20target_proiezione.xls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ivisione%20Acceleratori-Fagotti\Beam%20on%20target_proiezione.xlsb.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'2023'!$F$1</c:f>
              <c:strCache>
                <c:ptCount val="1"/>
                <c:pt idx="0">
                  <c:v>TANDEM</c:v>
                </c:pt>
              </c:strCache>
            </c:strRef>
          </c:tx>
          <c:spPr>
            <a:solidFill>
              <a:schemeClr val="accent2">
                <a:lumMod val="75000"/>
              </a:schemeClr>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'2023'!$F$3:$F$16</c:f>
              <c:numCache>
                <c:formatCode>General</c:formatCode>
                <c:ptCount val="14"/>
                <c:pt idx="0">
                  <c:v>1630</c:v>
                </c:pt>
                <c:pt idx="1">
                  <c:v>1565</c:v>
                </c:pt>
                <c:pt idx="2">
                  <c:v>2231</c:v>
                </c:pt>
                <c:pt idx="3">
                  <c:v>2011.5</c:v>
                </c:pt>
                <c:pt idx="4">
                  <c:v>2770</c:v>
                </c:pt>
                <c:pt idx="5">
                  <c:v>3024</c:v>
                </c:pt>
                <c:pt idx="6">
                  <c:v>2686</c:v>
                </c:pt>
                <c:pt idx="7">
                  <c:v>520</c:v>
                </c:pt>
                <c:pt idx="8">
                  <c:v>1588</c:v>
                </c:pt>
                <c:pt idx="9">
                  <c:v>103.5</c:v>
                </c:pt>
                <c:pt idx="10">
                  <c:v>506</c:v>
                </c:pt>
                <c:pt idx="11">
                  <c:v>563</c:v>
                </c:pt>
                <c:pt idx="12">
                  <c:v>2030</c:v>
                </c:pt>
                <c:pt idx="13">
                  <c:v>1783.5</c:v>
                </c:pt>
              </c:numCache>
            </c:numRef>
          </c:val>
          <c:extLst>
            <c:ext xmlns:c16="http://schemas.microsoft.com/office/drawing/2014/chart" uri="{C3380CC4-5D6E-409C-BE32-E72D297353CC}">
              <c16:uniqueId val="{00000000-B832-47DA-8E0C-30370D5EB4B0}"/>
            </c:ext>
          </c:extLst>
        </c:ser>
        <c:ser>
          <c:idx val="2"/>
          <c:order val="2"/>
          <c:tx>
            <c:strRef>
              <c:f>'2023'!$G$1</c:f>
              <c:strCache>
                <c:ptCount val="1"/>
                <c:pt idx="0">
                  <c:v>TANDEM-ALPI</c:v>
                </c:pt>
              </c:strCache>
            </c:strRef>
          </c:tx>
          <c:spPr>
            <a:solidFill>
              <a:srgbClr val="FFFF0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'2023'!$G$3:$G$16</c:f>
              <c:numCache>
                <c:formatCode>General</c:formatCode>
                <c:ptCount val="14"/>
                <c:pt idx="0">
                  <c:v>670</c:v>
                </c:pt>
                <c:pt idx="1">
                  <c:v>1379.5</c:v>
                </c:pt>
                <c:pt idx="2">
                  <c:v>433.5</c:v>
                </c:pt>
                <c:pt idx="3">
                  <c:v>744.5</c:v>
                </c:pt>
                <c:pt idx="4">
                  <c:v>113.5</c:v>
                </c:pt>
                <c:pt idx="5">
                  <c:v>825.5</c:v>
                </c:pt>
                <c:pt idx="6">
                  <c:v>94</c:v>
                </c:pt>
                <c:pt idx="7">
                  <c:v>0</c:v>
                </c:pt>
                <c:pt idx="8">
                  <c:v>336</c:v>
                </c:pt>
                <c:pt idx="9">
                  <c:v>0</c:v>
                </c:pt>
                <c:pt idx="10">
                  <c:v>168</c:v>
                </c:pt>
                <c:pt idx="11">
                  <c:v>156</c:v>
                </c:pt>
                <c:pt idx="12">
                  <c:v>186</c:v>
                </c:pt>
                <c:pt idx="13">
                  <c:v>53</c:v>
                </c:pt>
              </c:numCache>
            </c:numRef>
          </c:val>
          <c:extLst>
            <c:ext xmlns:c16="http://schemas.microsoft.com/office/drawing/2014/chart" uri="{C3380CC4-5D6E-409C-BE32-E72D297353CC}">
              <c16:uniqueId val="{00000001-B832-47DA-8E0C-30370D5EB4B0}"/>
            </c:ext>
          </c:extLst>
        </c:ser>
        <c:ser>
          <c:idx val="3"/>
          <c:order val="3"/>
          <c:tx>
            <c:strRef>
              <c:f>'2023'!$H$1</c:f>
              <c:strCache>
                <c:ptCount val="1"/>
                <c:pt idx="0">
                  <c:v>PIAVE-ALPI</c:v>
                </c:pt>
              </c:strCache>
            </c:strRef>
          </c:tx>
          <c:spPr>
            <a:solidFill>
              <a:srgbClr val="0070C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'2023'!$H$3:$H$16</c:f>
              <c:numCache>
                <c:formatCode>General</c:formatCode>
                <c:ptCount val="14"/>
                <c:pt idx="0">
                  <c:v>310</c:v>
                </c:pt>
                <c:pt idx="1">
                  <c:v>725.5</c:v>
                </c:pt>
                <c:pt idx="2">
                  <c:v>162</c:v>
                </c:pt>
                <c:pt idx="3">
                  <c:v>271.5</c:v>
                </c:pt>
                <c:pt idx="4">
                  <c:v>369.5</c:v>
                </c:pt>
                <c:pt idx="5">
                  <c:v>0</c:v>
                </c:pt>
                <c:pt idx="6">
                  <c:v>130</c:v>
                </c:pt>
                <c:pt idx="7">
                  <c:v>272</c:v>
                </c:pt>
                <c:pt idx="8">
                  <c:v>329.5</c:v>
                </c:pt>
                <c:pt idx="9">
                  <c:v>424.5</c:v>
                </c:pt>
                <c:pt idx="10">
                  <c:v>0</c:v>
                </c:pt>
                <c:pt idx="11">
                  <c:v>0</c:v>
                </c:pt>
                <c:pt idx="12">
                  <c:v>344</c:v>
                </c:pt>
                <c:pt idx="13">
                  <c:v>1638.5</c:v>
                </c:pt>
              </c:numCache>
            </c:numRef>
          </c:val>
          <c:extLst>
            <c:ext xmlns:c16="http://schemas.microsoft.com/office/drawing/2014/chart" uri="{C3380CC4-5D6E-409C-BE32-E72D297353CC}">
              <c16:uniqueId val="{00000002-B832-47DA-8E0C-30370D5EB4B0}"/>
            </c:ext>
          </c:extLst>
        </c:ser>
        <c:ser>
          <c:idx val="4"/>
          <c:order val="4"/>
          <c:tx>
            <c:strRef>
              <c:f>'2023'!$I$1</c:f>
              <c:strCache>
                <c:ptCount val="1"/>
                <c:pt idx="0">
                  <c:v>AN2000</c:v>
                </c:pt>
              </c:strCache>
            </c:strRef>
          </c:tx>
          <c:spPr>
            <a:solidFill>
              <a:srgbClr val="FFC00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'2023'!$I$3:$I$16</c:f>
              <c:numCache>
                <c:formatCode>General</c:formatCode>
                <c:ptCount val="14"/>
                <c:pt idx="0">
                  <c:v>1480</c:v>
                </c:pt>
                <c:pt idx="1">
                  <c:v>2000</c:v>
                </c:pt>
                <c:pt idx="2">
                  <c:v>1610</c:v>
                </c:pt>
                <c:pt idx="3">
                  <c:v>1890</c:v>
                </c:pt>
                <c:pt idx="4">
                  <c:v>1029</c:v>
                </c:pt>
                <c:pt idx="5">
                  <c:v>975</c:v>
                </c:pt>
                <c:pt idx="6">
                  <c:v>1275</c:v>
                </c:pt>
                <c:pt idx="7">
                  <c:v>1031</c:v>
                </c:pt>
                <c:pt idx="8">
                  <c:v>1138</c:v>
                </c:pt>
                <c:pt idx="9">
                  <c:v>868</c:v>
                </c:pt>
                <c:pt idx="10">
                  <c:v>638</c:v>
                </c:pt>
                <c:pt idx="11">
                  <c:v>1621</c:v>
                </c:pt>
                <c:pt idx="12">
                  <c:v>1049</c:v>
                </c:pt>
                <c:pt idx="13">
                  <c:v>1202.8499999999999</c:v>
                </c:pt>
              </c:numCache>
            </c:numRef>
          </c:val>
          <c:extLst>
            <c:ext xmlns:c16="http://schemas.microsoft.com/office/drawing/2014/chart" uri="{C3380CC4-5D6E-409C-BE32-E72D297353CC}">
              <c16:uniqueId val="{00000003-B832-47DA-8E0C-30370D5EB4B0}"/>
            </c:ext>
          </c:extLst>
        </c:ser>
        <c:ser>
          <c:idx val="5"/>
          <c:order val="5"/>
          <c:tx>
            <c:strRef>
              <c:f>'2023'!$J$1</c:f>
              <c:strCache>
                <c:ptCount val="1"/>
                <c:pt idx="0">
                  <c:v>CN</c:v>
                </c:pt>
              </c:strCache>
            </c:strRef>
          </c:tx>
          <c:spPr>
            <a:solidFill>
              <a:srgbClr val="7030A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'2023'!$J$3:$J$16</c:f>
              <c:numCache>
                <c:formatCode>General</c:formatCode>
                <c:ptCount val="14"/>
                <c:pt idx="0">
                  <c:v>1274</c:v>
                </c:pt>
                <c:pt idx="1">
                  <c:v>1104</c:v>
                </c:pt>
                <c:pt idx="2">
                  <c:v>1029</c:v>
                </c:pt>
                <c:pt idx="3">
                  <c:v>1237</c:v>
                </c:pt>
                <c:pt idx="4">
                  <c:v>1119</c:v>
                </c:pt>
                <c:pt idx="5">
                  <c:v>1081</c:v>
                </c:pt>
                <c:pt idx="6">
                  <c:v>1268</c:v>
                </c:pt>
                <c:pt idx="7">
                  <c:v>1193</c:v>
                </c:pt>
                <c:pt idx="8">
                  <c:v>1018</c:v>
                </c:pt>
                <c:pt idx="9">
                  <c:v>948</c:v>
                </c:pt>
                <c:pt idx="10">
                  <c:v>815</c:v>
                </c:pt>
                <c:pt idx="11">
                  <c:v>1361</c:v>
                </c:pt>
                <c:pt idx="12">
                  <c:v>1247</c:v>
                </c:pt>
                <c:pt idx="13">
                  <c:v>1662</c:v>
                </c:pt>
              </c:numCache>
            </c:numRef>
          </c:val>
          <c:extLst>
            <c:ext xmlns:c16="http://schemas.microsoft.com/office/drawing/2014/chart" uri="{C3380CC4-5D6E-409C-BE32-E72D297353CC}">
              <c16:uniqueId val="{00000004-B832-47DA-8E0C-30370D5EB4B0}"/>
            </c:ext>
          </c:extLst>
        </c:ser>
        <c:ser>
          <c:idx val="6"/>
          <c:order val="6"/>
          <c:tx>
            <c:strRef>
              <c:f>'2023'!$K$1</c:f>
              <c:strCache>
                <c:ptCount val="1"/>
                <c:pt idx="0">
                  <c:v>TOTAL</c:v>
                </c:pt>
              </c:strCache>
            </c:strRef>
          </c:tx>
          <c:spPr>
            <a:solidFill>
              <a:srgbClr val="00B05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'2023'!$K$3:$K$16</c:f>
              <c:numCache>
                <c:formatCode>General</c:formatCode>
                <c:ptCount val="14"/>
                <c:pt idx="0">
                  <c:v>5364</c:v>
                </c:pt>
                <c:pt idx="1">
                  <c:v>6774</c:v>
                </c:pt>
                <c:pt idx="2">
                  <c:v>5465.5</c:v>
                </c:pt>
                <c:pt idx="3">
                  <c:v>6154.5</c:v>
                </c:pt>
                <c:pt idx="4">
                  <c:v>5401</c:v>
                </c:pt>
                <c:pt idx="5">
                  <c:v>5905.5</c:v>
                </c:pt>
                <c:pt idx="6">
                  <c:v>5453</c:v>
                </c:pt>
                <c:pt idx="7">
                  <c:v>3016</c:v>
                </c:pt>
                <c:pt idx="8">
                  <c:v>4409.5</c:v>
                </c:pt>
                <c:pt idx="9">
                  <c:v>2344</c:v>
                </c:pt>
                <c:pt idx="10">
                  <c:v>2127</c:v>
                </c:pt>
                <c:pt idx="11">
                  <c:v>3701</c:v>
                </c:pt>
                <c:pt idx="12">
                  <c:v>4856</c:v>
                </c:pt>
                <c:pt idx="13">
                  <c:v>6339.85</c:v>
                </c:pt>
              </c:numCache>
            </c:numRef>
          </c:val>
          <c:extLst>
            <c:ext xmlns:c16="http://schemas.microsoft.com/office/drawing/2014/chart" uri="{C3380CC4-5D6E-409C-BE32-E72D297353CC}">
              <c16:uniqueId val="{00000005-B832-47DA-8E0C-30370D5EB4B0}"/>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'2023'!$A$1</c15:sqref>
                        </c15:formulaRef>
                      </c:ext>
                    </c:extLst>
                    <c:strCache>
                      <c:ptCount val="1"/>
                      <c:pt idx="0">
                        <c:v>anno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numRef>
                    <c:extLst>
                      <c:ext uri="{02D57815-91ED-43cb-92C2-25804820EDAC}">
                        <c15:formulaRef>
                          <c15:sqref>'2023'!$A$3:$A$16</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c:ext uri="{02D57815-91ED-43cb-92C2-25804820EDAC}">
                        <c15:formulaRef>
                          <c15:sqref>'2023'!$A$3:$A$13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B832-47DA-8E0C-30370D5EB4B0}"/>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'2023'!$T$1</c:f>
              <c:strCache>
                <c:ptCount val="1"/>
                <c:pt idx="0">
                  <c:v>CON TANDEM</c:v>
                </c:pt>
              </c:strCache>
            </c:strRef>
          </c:tx>
          <c:spPr>
            <a:solidFill>
              <a:srgbClr val="7030A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'2023'!$T$3:$T$16</c:f>
              <c:numCache>
                <c:formatCode>General</c:formatCode>
                <c:ptCount val="14"/>
                <c:pt idx="0">
                  <c:v>2300</c:v>
                </c:pt>
                <c:pt idx="1">
                  <c:v>2944.5</c:v>
                </c:pt>
                <c:pt idx="2">
                  <c:v>2664.5</c:v>
                </c:pt>
                <c:pt idx="3">
                  <c:v>2756</c:v>
                </c:pt>
                <c:pt idx="4">
                  <c:v>2883.5</c:v>
                </c:pt>
                <c:pt idx="5">
                  <c:v>3849.5</c:v>
                </c:pt>
                <c:pt idx="6">
                  <c:v>2780</c:v>
                </c:pt>
                <c:pt idx="7">
                  <c:v>520</c:v>
                </c:pt>
                <c:pt idx="8">
                  <c:v>1924</c:v>
                </c:pt>
                <c:pt idx="9">
                  <c:v>103.5</c:v>
                </c:pt>
                <c:pt idx="10">
                  <c:v>674</c:v>
                </c:pt>
                <c:pt idx="11">
                  <c:v>719</c:v>
                </c:pt>
                <c:pt idx="12">
                  <c:v>2216</c:v>
                </c:pt>
                <c:pt idx="13">
                  <c:v>1836.5</c:v>
                </c:pt>
              </c:numCache>
            </c:numRef>
          </c:val>
          <c:extLst>
            <c:ext xmlns:c16="http://schemas.microsoft.com/office/drawing/2014/chart" uri="{C3380CC4-5D6E-409C-BE32-E72D297353CC}">
              <c16:uniqueId val="{00000000-A149-4774-A6A6-D470B0ADC953}"/>
            </c:ext>
          </c:extLst>
        </c:ser>
        <c:ser>
          <c:idx val="2"/>
          <c:order val="2"/>
          <c:tx>
            <c:strRef>
              <c:f>'2023'!$U$1</c:f>
              <c:strCache>
                <c:ptCount val="1"/>
                <c:pt idx="0">
                  <c:v>SOLO RF</c:v>
                </c:pt>
              </c:strCache>
            </c:strRef>
          </c:tx>
          <c:spPr>
            <a:solidFill>
              <a:srgbClr val="0070C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'2023'!$U$3:$U$16</c:f>
              <c:numCache>
                <c:formatCode>General</c:formatCode>
                <c:ptCount val="14"/>
                <c:pt idx="0">
                  <c:v>310</c:v>
                </c:pt>
                <c:pt idx="1">
                  <c:v>725.5</c:v>
                </c:pt>
                <c:pt idx="2">
                  <c:v>162</c:v>
                </c:pt>
                <c:pt idx="3">
                  <c:v>271.5</c:v>
                </c:pt>
                <c:pt idx="4">
                  <c:v>369.5</c:v>
                </c:pt>
                <c:pt idx="5">
                  <c:v>0</c:v>
                </c:pt>
                <c:pt idx="6">
                  <c:v>130</c:v>
                </c:pt>
                <c:pt idx="7">
                  <c:v>272</c:v>
                </c:pt>
                <c:pt idx="8">
                  <c:v>329.5</c:v>
                </c:pt>
                <c:pt idx="9">
                  <c:v>424.5</c:v>
                </c:pt>
                <c:pt idx="10">
                  <c:v>0</c:v>
                </c:pt>
                <c:pt idx="11">
                  <c:v>0</c:v>
                </c:pt>
                <c:pt idx="12">
                  <c:v>344</c:v>
                </c:pt>
                <c:pt idx="13">
                  <c:v>1638.5</c:v>
                </c:pt>
              </c:numCache>
            </c:numRef>
          </c:val>
          <c:extLst>
            <c:ext xmlns:c16="http://schemas.microsoft.com/office/drawing/2014/chart" uri="{C3380CC4-5D6E-409C-BE32-E72D297353CC}">
              <c16:uniqueId val="{00000001-A149-4774-A6A6-D470B0ADC953}"/>
            </c:ext>
          </c:extLst>
        </c:ser>
        <c:ser>
          <c:idx val="3"/>
          <c:order val="3"/>
          <c:tx>
            <c:strRef>
              <c:f>'2023'!$AC$1</c:f>
              <c:strCache>
                <c:ptCount val="1"/>
                <c:pt idx="0">
                  <c:v>TOTALE</c:v>
                </c:pt>
              </c:strCache>
            </c:strRef>
          </c:tx>
          <c:spPr>
            <a:solidFill>
              <a:srgbClr val="00B050"/>
            </a:solidFill>
            <a:ln>
              <a:noFill/>
            </a:ln>
            <a:effectLst>
              <a:outerShdw blurRad="57150" dist="19050" dir="5400000" algn="ctr" rotWithShape="0">
                <a:srgbClr val="000000">
                  <a:alpha val="63000"/>
                </a:srgbClr>
              </a:outerShdw>
            </a:effectLst>
            <a:sp3d/>
          </c:spPr>
          <c:invertIfNegative val="0"/>
          <c:cat>
            <c:numRef>
              <c:f>'2023'!$A$3:$A$16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'2023'!$AC$3:$AC$16</c:f>
              <c:numCache>
                <c:formatCode>General</c:formatCode>
                <c:ptCount val="14"/>
                <c:pt idx="0">
                  <c:v>2610</c:v>
                </c:pt>
                <c:pt idx="1">
                  <c:v>3670</c:v>
                </c:pt>
                <c:pt idx="2">
                  <c:v>2826.5</c:v>
                </c:pt>
                <c:pt idx="3">
                  <c:v>3027.5</c:v>
                </c:pt>
                <c:pt idx="4">
                  <c:v>3253</c:v>
                </c:pt>
                <c:pt idx="5">
                  <c:v>3849.5</c:v>
                </c:pt>
                <c:pt idx="6">
                  <c:v>2910</c:v>
                </c:pt>
                <c:pt idx="7">
                  <c:v>792</c:v>
                </c:pt>
                <c:pt idx="8">
                  <c:v>2253.5</c:v>
                </c:pt>
                <c:pt idx="9">
                  <c:v>528</c:v>
                </c:pt>
                <c:pt idx="10">
                  <c:v>674</c:v>
                </c:pt>
                <c:pt idx="11">
                  <c:v>719</c:v>
                </c:pt>
                <c:pt idx="12">
                  <c:v>2560</c:v>
                </c:pt>
                <c:pt idx="13">
                  <c:v>3475</c:v>
                </c:pt>
              </c:numCache>
            </c:numRef>
          </c:val>
          <c:extLst>
            <c:ext xmlns:c16="http://schemas.microsoft.com/office/drawing/2014/chart" uri="{C3380CC4-5D6E-409C-BE32-E72D297353CC}">
              <c16:uniqueId val="{00000002-A149-4774-A6A6-D470B0ADC953}"/>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'2023'!$A$1</c15:sqref>
                        </c15:formulaRef>
                      </c:ext>
                    </c:extLst>
                    <c:strCache>
                      <c:ptCount val="1"/>
                      <c:pt idx="0">
                        <c:v>anno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numRef>
                    <c:extLst>
                      <c:ext uri="{02D57815-91ED-43cb-92C2-25804820EDAC}">
                        <c15:formulaRef>
                          <c15:sqref>'2023'!$A$3:$A$16</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c:ext uri="{02D57815-91ED-43cb-92C2-25804820EDAC}">
                        <c15:formulaRef>
                          <c15:sqref>'2023'!$A$3:$A$13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3-A149-4774-A6A6-D470B0ADC95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'2023'!$S$1</c15:sqref>
                        </c15:formulaRef>
                      </c:ext>
                    </c:extLst>
                    <c:strCache>
                      <c:ptCount val="1"/>
                      <c:pt idx="0">
                        <c:v>PA</c:v>
                      </c:pt>
                    </c:strCache>
                  </c:strRef>
                </c:tx>
                <c:spPr>
                  <a:solidFill>
                    <a:srgbClr val="FF0000"/>
                  </a:solidFill>
                  <a:ln>
                    <a:noFill/>
                  </a:ln>
                  <a:effectLst>
                    <a:outerShdw blurRad="57150" dist="19050" dir="5400000" algn="ctr" rotWithShape="0">
                      <a:srgbClr val="000000">
                        <a:alpha val="63000"/>
                      </a:srgbClr>
                    </a:outerShdw>
                  </a:effectLst>
                  <a:sp3d/>
                </c:spPr>
                <c:invertIfNegative val="0"/>
                <c:cat>
                  <c:numRef>
                    <c:extLst xmlns:c15="http://schemas.microsoft.com/office/drawing/2012/chart">
                      <c:ext xmlns:c15="http://schemas.microsoft.com/office/drawing/2012/chart" uri="{02D57815-91ED-43cb-92C2-25804820EDAC}">
                        <c15:formulaRef>
                          <c15:sqref>'2023'!$A$3:$A$16</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xmlns:c15="http://schemas.microsoft.com/office/drawing/2012/chart">
                      <c:ext xmlns:c15="http://schemas.microsoft.com/office/drawing/2012/chart" uri="{02D57815-91ED-43cb-92C2-25804820EDAC}">
                        <c15:formulaRef>
                          <c15:sqref>'2023'!$S$5:$S$14</c15:sqref>
                        </c15:formulaRef>
                      </c:ext>
                    </c:extLst>
                    <c:numCache>
                      <c:formatCode>General</c:formatCode>
                      <c:ptCount val="10"/>
                      <c:pt idx="0">
                        <c:v>162</c:v>
                      </c:pt>
                      <c:pt idx="1">
                        <c:v>271.5</c:v>
                      </c:pt>
                      <c:pt idx="2">
                        <c:v>369.5</c:v>
                      </c:pt>
                      <c:pt idx="3">
                        <c:v>0</c:v>
                      </c:pt>
                      <c:pt idx="4">
                        <c:v>130</c:v>
                      </c:pt>
                      <c:pt idx="5">
                        <c:v>272</c:v>
                      </c:pt>
                      <c:pt idx="6">
                        <c:v>329.5</c:v>
                      </c:pt>
                      <c:pt idx="7">
                        <c:v>424.5</c:v>
                      </c:pt>
                      <c:pt idx="8">
                        <c:v>0</c:v>
                      </c:pt>
                      <c:pt idx="9">
                        <c:v>0</c:v>
                      </c:pt>
                    </c:numCache>
                  </c:numRef>
                </c:val>
                <c:extLst xmlns:c15="http://schemas.microsoft.com/office/drawing/2012/chart">
                  <c:ext xmlns:c16="http://schemas.microsoft.com/office/drawing/2014/chart" uri="{C3380CC4-5D6E-409C-BE32-E72D297353CC}">
                    <c16:uniqueId val="{00000004-A149-4774-A6A6-D470B0ADC95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'2023'!$J$1</c15:sqref>
                        </c15:formulaRef>
                      </c:ext>
                    </c:extLst>
                    <c:strCache>
                      <c:ptCount val="1"/>
                      <c:pt idx="0">
                        <c:v>CN</c:v>
                      </c:pt>
                    </c:strCache>
                  </c:strRef>
                </c:tx>
                <c:spPr>
                  <a:solidFill>
                    <a:srgbClr val="7030A0"/>
                  </a:solidFill>
                  <a:ln>
                    <a:noFill/>
                  </a:ln>
                  <a:effectLst>
                    <a:outerShdw blurRad="57150" dist="19050" dir="5400000" algn="ctr" rotWithShape="0">
                      <a:srgbClr val="000000">
                        <a:alpha val="63000"/>
                      </a:srgbClr>
                    </a:outerShdw>
                  </a:effectLst>
                  <a:sp3d/>
                </c:spPr>
                <c:invertIfNegative val="0"/>
                <c:cat>
                  <c:numRef>
                    <c:extLst xmlns:c15="http://schemas.microsoft.com/office/drawing/2012/chart">
                      <c:ext xmlns:c15="http://schemas.microsoft.com/office/drawing/2012/chart" uri="{02D57815-91ED-43cb-92C2-25804820EDAC}">
                        <c15:formulaRef>
                          <c15:sqref>'2023'!$A$3:$A$16</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xmlns:c15="http://schemas.microsoft.com/office/drawing/2012/chart">
                      <c:ext xmlns:c15="http://schemas.microsoft.com/office/drawing/2012/chart" uri="{02D57815-91ED-43cb-92C2-25804820EDAC}">
                        <c15:formulaRef>
                          <c15:sqref>'2023'!$J$5:$J$14</c15:sqref>
                        </c15:formulaRef>
                      </c:ext>
                    </c:extLst>
                    <c:numCache>
                      <c:formatCode>General</c:formatCode>
                      <c:ptCount val="10"/>
                      <c:pt idx="0">
                        <c:v>1029</c:v>
                      </c:pt>
                      <c:pt idx="1">
                        <c:v>1237</c:v>
                      </c:pt>
                      <c:pt idx="2">
                        <c:v>1119</c:v>
                      </c:pt>
                      <c:pt idx="3">
                        <c:v>1081</c:v>
                      </c:pt>
                      <c:pt idx="4">
                        <c:v>1268</c:v>
                      </c:pt>
                      <c:pt idx="5">
                        <c:v>1193</c:v>
                      </c:pt>
                      <c:pt idx="6">
                        <c:v>1018</c:v>
                      </c:pt>
                      <c:pt idx="7">
                        <c:v>948</c:v>
                      </c:pt>
                      <c:pt idx="8">
                        <c:v>815</c:v>
                      </c:pt>
                      <c:pt idx="9">
                        <c:v>1361</c:v>
                      </c:pt>
                    </c:numCache>
                  </c:numRef>
                </c:val>
                <c:extLst xmlns:c15="http://schemas.microsoft.com/office/drawing/2012/chart">
                  <c:ext xmlns:c16="http://schemas.microsoft.com/office/drawing/2014/chart" uri="{C3380CC4-5D6E-409C-BE32-E72D297353CC}">
                    <c16:uniqueId val="{00000005-A149-4774-A6A6-D470B0ADC95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'2023'!$K$1</c15:sqref>
                        </c15:formulaRef>
                      </c:ext>
                    </c:extLst>
                    <c:strCache>
                      <c:ptCount val="1"/>
                      <c:pt idx="0">
                        <c:v>TOTAL</c:v>
                      </c:pt>
                    </c:strCache>
                  </c:strRef>
                </c:tx>
                <c:spPr>
                  <a:solidFill>
                    <a:srgbClr val="FF33CC"/>
                  </a:solidFill>
                  <a:ln>
                    <a:noFill/>
                  </a:ln>
                  <a:effectLst>
                    <a:outerShdw blurRad="57150" dist="19050" dir="5400000" algn="ctr" rotWithShape="0">
                      <a:srgbClr val="000000">
                        <a:alpha val="63000"/>
                      </a:srgbClr>
                    </a:outerShdw>
                  </a:effectLst>
                  <a:sp3d/>
                </c:spPr>
                <c:invertIfNegative val="0"/>
                <c:cat>
                  <c:numRef>
                    <c:extLst xmlns:c15="http://schemas.microsoft.com/office/drawing/2012/chart">
                      <c:ext xmlns:c15="http://schemas.microsoft.com/office/drawing/2012/chart" uri="{02D57815-91ED-43cb-92C2-25804820EDAC}">
                        <c15:formulaRef>
                          <c15:sqref>'2023'!$A$3:$A$16</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xmlns:c15="http://schemas.microsoft.com/office/drawing/2012/chart">
                      <c:ext xmlns:c15="http://schemas.microsoft.com/office/drawing/2012/chart" uri="{02D57815-91ED-43cb-92C2-25804820EDAC}">
                        <c15:formulaRef>
                          <c15:sqref>'2023'!$K$5:$K$14</c15:sqref>
                        </c15:formulaRef>
                      </c:ext>
                    </c:extLst>
                    <c:numCache>
                      <c:formatCode>General</c:formatCode>
                      <c:ptCount val="10"/>
                      <c:pt idx="0">
                        <c:v>5465.5</c:v>
                      </c:pt>
                      <c:pt idx="1">
                        <c:v>6154.5</c:v>
                      </c:pt>
                      <c:pt idx="2">
                        <c:v>5401</c:v>
                      </c:pt>
                      <c:pt idx="3">
                        <c:v>5905.5</c:v>
                      </c:pt>
                      <c:pt idx="4">
                        <c:v>5453</c:v>
                      </c:pt>
                      <c:pt idx="5">
                        <c:v>3016</c:v>
                      </c:pt>
                      <c:pt idx="6">
                        <c:v>4409.5</c:v>
                      </c:pt>
                      <c:pt idx="7">
                        <c:v>2344</c:v>
                      </c:pt>
                      <c:pt idx="8">
                        <c:v>2127</c:v>
                      </c:pt>
                      <c:pt idx="9">
                        <c:v>3701</c:v>
                      </c:pt>
                    </c:numCache>
                  </c:numRef>
                </c:val>
                <c:extLst xmlns:c15="http://schemas.microsoft.com/office/drawing/2012/chart">
                  <c:ext xmlns:c16="http://schemas.microsoft.com/office/drawing/2014/chart" uri="{C3380CC4-5D6E-409C-BE32-E72D297353CC}">
                    <c16:uniqueId val="{00000006-A149-4774-A6A6-D470B0ADC953}"/>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3C6DB-934B-4510-A89A-B4423A470A92}" type="datetimeFigureOut">
              <a:rPr lang="it-IT" smtClean="0"/>
              <a:t>04/04/2024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B0820-A2AE-4AFE-95E2-1A75AF5E5EE3}" type="slidenum">
              <a:rPr lang="it-IT" smtClean="0"/>
              <a:t>‹#›</a:t>
            </a:fld>
            <a:endParaRPr lang="it-IT"/>
          </a:p>
        </p:txBody>
      </p:sp>
    </p:spTree>
    <p:extLst>
      <p:ext uri="{BB962C8B-B14F-4D97-AF65-F5344CB8AC3E}">
        <p14:creationId xmlns:p14="http://schemas.microsoft.com/office/powerpoint/2010/main" val="146966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13B0820-A2AE-4AFE-95E2-1A75AF5E5EE3}" type="slidenum">
              <a:rPr lang="it-IT" smtClean="0"/>
              <a:t>1</a:t>
            </a:fld>
            <a:endParaRPr lang="it-IT"/>
          </a:p>
        </p:txBody>
      </p:sp>
    </p:spTree>
    <p:extLst>
      <p:ext uri="{BB962C8B-B14F-4D97-AF65-F5344CB8AC3E}">
        <p14:creationId xmlns:p14="http://schemas.microsoft.com/office/powerpoint/2010/main" val="228687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10</a:t>
            </a:fld>
            <a:endParaRPr lang="it-IT"/>
          </a:p>
        </p:txBody>
      </p:sp>
    </p:spTree>
    <p:extLst>
      <p:ext uri="{BB962C8B-B14F-4D97-AF65-F5344CB8AC3E}">
        <p14:creationId xmlns:p14="http://schemas.microsoft.com/office/powerpoint/2010/main" val="187452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11</a:t>
            </a:fld>
            <a:endParaRPr lang="it-IT"/>
          </a:p>
        </p:txBody>
      </p:sp>
    </p:spTree>
    <p:extLst>
      <p:ext uri="{BB962C8B-B14F-4D97-AF65-F5344CB8AC3E}">
        <p14:creationId xmlns:p14="http://schemas.microsoft.com/office/powerpoint/2010/main" val="284241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12</a:t>
            </a:fld>
            <a:endParaRPr lang="it-IT"/>
          </a:p>
        </p:txBody>
      </p:sp>
    </p:spTree>
    <p:extLst>
      <p:ext uri="{BB962C8B-B14F-4D97-AF65-F5344CB8AC3E}">
        <p14:creationId xmlns:p14="http://schemas.microsoft.com/office/powerpoint/2010/main" val="58605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13</a:t>
            </a:fld>
            <a:endParaRPr lang="it-IT"/>
          </a:p>
        </p:txBody>
      </p:sp>
    </p:spTree>
    <p:extLst>
      <p:ext uri="{BB962C8B-B14F-4D97-AF65-F5344CB8AC3E}">
        <p14:creationId xmlns:p14="http://schemas.microsoft.com/office/powerpoint/2010/main" val="77961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14</a:t>
            </a:fld>
            <a:endParaRPr lang="it-IT"/>
          </a:p>
        </p:txBody>
      </p:sp>
    </p:spTree>
    <p:extLst>
      <p:ext uri="{BB962C8B-B14F-4D97-AF65-F5344CB8AC3E}">
        <p14:creationId xmlns:p14="http://schemas.microsoft.com/office/powerpoint/2010/main" val="105792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15</a:t>
            </a:fld>
            <a:endParaRPr lang="it-IT"/>
          </a:p>
        </p:txBody>
      </p:sp>
    </p:spTree>
    <p:extLst>
      <p:ext uri="{BB962C8B-B14F-4D97-AF65-F5344CB8AC3E}">
        <p14:creationId xmlns:p14="http://schemas.microsoft.com/office/powerpoint/2010/main" val="213164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47E0D-891D-9170-1ABB-8FD13F568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913B1-CFA3-9636-B650-099FAB7CF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3206D-0DA9-00A1-EEBF-96814FD3D4E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Nell’insieme di una campagna di misure e re-</a:t>
            </a:r>
            <a:r>
              <a:rPr lang="it-IT" sz="1200" dirty="0" err="1"/>
              <a:t>commissioning</a:t>
            </a:r>
            <a:r>
              <a:rPr lang="it-IT" sz="1200" dirty="0"/>
              <a:t> di ALPI, dal punto di vista della dinamica del fascio ci si è incentrati nella migliore caratterizzazione della linea di iniezione di ALPI, in particolare dei </a:t>
            </a:r>
            <a:r>
              <a:rPr lang="it-IT" sz="1200" dirty="0" err="1"/>
              <a:t>buncher</a:t>
            </a:r>
            <a:r>
              <a:rPr lang="it-IT" sz="1200" dirty="0"/>
              <a:t> della MEBT e degli </a:t>
            </a:r>
            <a:r>
              <a:rPr lang="it-IT" sz="1200" dirty="0" err="1"/>
              <a:t>SRFQs</a:t>
            </a:r>
            <a:r>
              <a:rPr lang="it-IT" sz="1200" dirty="0"/>
              <a:t>. In particolare è stata trovata una errata calibrazione sul </a:t>
            </a:r>
            <a:r>
              <a:rPr lang="it-IT" sz="1200" dirty="0" err="1"/>
              <a:t>buncher</a:t>
            </a:r>
            <a:r>
              <a:rPr lang="it-IT" sz="1200" dirty="0"/>
              <a:t> HEB1.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Queste nuove calibrazioni, insieme ad un’altra serie di interventi (miglioramento rampe criostati 12,miglioramento simulazioni, allineamento </a:t>
            </a:r>
            <a:r>
              <a:rPr lang="it-IT" sz="1200" dirty="0" err="1"/>
              <a:t>SRFQs</a:t>
            </a:r>
            <a:r>
              <a:rPr lang="it-IT" sz="1200" dirty="0"/>
              <a:t> e criostati, miglioramenti nei sistemi RF e </a:t>
            </a:r>
            <a:r>
              <a:rPr lang="it-IT" sz="1200" dirty="0" err="1"/>
              <a:t>phasing</a:t>
            </a:r>
            <a:r>
              <a:rPr lang="it-IT" sz="1200" dirty="0"/>
              <a:t>, algoritmi di ottimizzazione ed un miglioramento delle  diagnostiche hanno portato ad un record di trasmissione in ALPI, rispetto agli anni passati.  </a:t>
            </a:r>
          </a:p>
        </p:txBody>
      </p:sp>
      <p:sp>
        <p:nvSpPr>
          <p:cNvPr id="4" name="Slide Number Placeholder 3">
            <a:extLst>
              <a:ext uri="{FF2B5EF4-FFF2-40B4-BE49-F238E27FC236}">
                <a16:creationId xmlns:a16="http://schemas.microsoft.com/office/drawing/2014/main" id="{E00975A1-B32A-71DB-8E76-0E5788A17DB5}"/>
              </a:ext>
            </a:extLst>
          </p:cNvPr>
          <p:cNvSpPr>
            <a:spLocks noGrp="1"/>
          </p:cNvSpPr>
          <p:nvPr>
            <p:ph type="sldNum" sz="quarter" idx="5"/>
          </p:nvPr>
        </p:nvSpPr>
        <p:spPr/>
        <p:txBody>
          <a:bodyPr/>
          <a:lstStyle/>
          <a:p>
            <a:fld id="{613B0820-A2AE-4AFE-95E2-1A75AF5E5EE3}" type="slidenum">
              <a:rPr lang="it-IT" smtClean="0"/>
              <a:t>16</a:t>
            </a:fld>
            <a:endParaRPr lang="it-IT"/>
          </a:p>
        </p:txBody>
      </p:sp>
    </p:spTree>
    <p:extLst>
      <p:ext uri="{BB962C8B-B14F-4D97-AF65-F5344CB8AC3E}">
        <p14:creationId xmlns:p14="http://schemas.microsoft.com/office/powerpoint/2010/main" val="2611757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FCDC-95A4-2960-0C45-0A4C1641E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B1CBB-5517-528B-5CC6-6382BCC7F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1AB99-E70F-EA4D-8B44-DED76543995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Per quanto riguarda gli algoritmi di ottimizzazione, i </a:t>
            </a:r>
            <a:r>
              <a:rPr lang="it-IT" sz="1200" dirty="0" err="1"/>
              <a:t>linac</a:t>
            </a:r>
            <a:r>
              <a:rPr lang="it-IT" sz="1200" dirty="0"/>
              <a:t> di LNL sono l’ideale framework di studio (difficoltà di impostazione, casistica enorme, instabilità di vario genere etc..) per l’applicazione di tecniche innovative basate su AI e ML per l’impostazione dei LINAC.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In particolare, se consideriamo la classificazione utilizzata nel corso «</a:t>
            </a:r>
            <a:r>
              <a:rPr lang="it-IT" sz="1200" dirty="0" err="1"/>
              <a:t>Optimization</a:t>
            </a:r>
            <a:r>
              <a:rPr lang="it-IT" sz="1200" dirty="0"/>
              <a:t> and machine Learning» alla USPAS, a Legnaro si studiano e applicano gli algoritmi di AI, Machine Learning e Deep Learning, con i primi  due applicati con iniziale successo alla macchina reale, come andrò ad illustrare. </a:t>
            </a:r>
          </a:p>
        </p:txBody>
      </p:sp>
      <p:sp>
        <p:nvSpPr>
          <p:cNvPr id="4" name="Slide Number Placeholder 3">
            <a:extLst>
              <a:ext uri="{FF2B5EF4-FFF2-40B4-BE49-F238E27FC236}">
                <a16:creationId xmlns:a16="http://schemas.microsoft.com/office/drawing/2014/main" id="{82E40CF9-11EC-E982-02A4-280828A45137}"/>
              </a:ext>
            </a:extLst>
          </p:cNvPr>
          <p:cNvSpPr>
            <a:spLocks noGrp="1"/>
          </p:cNvSpPr>
          <p:nvPr>
            <p:ph type="sldNum" sz="quarter" idx="5"/>
          </p:nvPr>
        </p:nvSpPr>
        <p:spPr/>
        <p:txBody>
          <a:bodyPr/>
          <a:lstStyle/>
          <a:p>
            <a:fld id="{613B0820-A2AE-4AFE-95E2-1A75AF5E5EE3}" type="slidenum">
              <a:rPr lang="it-IT" smtClean="0"/>
              <a:t>17</a:t>
            </a:fld>
            <a:endParaRPr lang="it-IT"/>
          </a:p>
        </p:txBody>
      </p:sp>
    </p:spTree>
    <p:extLst>
      <p:ext uri="{BB962C8B-B14F-4D97-AF65-F5344CB8AC3E}">
        <p14:creationId xmlns:p14="http://schemas.microsoft.com/office/powerpoint/2010/main" val="97227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AACDE-E462-0806-14D3-46F2DE7A8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437C3-CF01-2F0F-D789-EFA3D2179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7ADC6-D5F5-15FE-88ED-8A29FDB493D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In ALPI, la funzione obbiettivo sia per l’ottimizzazione manuale che automatizzata è la FC prima dell’esperimento. A Marzo 2024 è stata virtualizzata per la prima volta dalla costruzione di ALPI, permettendo così sia una più agevole ottimizzazione che il suo utilizzo, tramite il framework EPICS, come funzione obbiettivo per gli algoritmi di  AI e ML.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In particolare, dei primi test sono stati effettuati nella configurazione TANDEM-ALPI  nel 2023, riguardanti l’impostazione automatizzata di tutti i quadrupoli, lenti e </a:t>
            </a:r>
            <a:r>
              <a:rPr lang="it-IT" sz="1200" dirty="0" err="1"/>
              <a:t>steerers</a:t>
            </a:r>
            <a:r>
              <a:rPr lang="it-IT" sz="1200" dirty="0"/>
              <a:t>, in contemporanea, osservando la corrente a metà </a:t>
            </a:r>
            <a:r>
              <a:rPr lang="it-IT" sz="1200" dirty="0" err="1"/>
              <a:t>linac</a:t>
            </a:r>
            <a:r>
              <a:rPr lang="it-IT" sz="120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Tramite l’algoritmo di intelligenza di sciame, si è riusciti ad ottimizzare in metà del tempo ottenendo più corrente rispetto all’impostazione manuale, con oscillazioni di corrente dell’ordine del 30%. Inoltre l’’algoritmo è riuscito a riconfigurare lo steering in maniera automatizzata rispetto ad un errore introdotto (a metà ottimizzazione) nei momenti primi nel fascio di input. Questo dimostra la capacità di tale algoritmo di agire in un sistema dinamico. </a:t>
            </a:r>
          </a:p>
        </p:txBody>
      </p:sp>
      <p:sp>
        <p:nvSpPr>
          <p:cNvPr id="4" name="Slide Number Placeholder 3">
            <a:extLst>
              <a:ext uri="{FF2B5EF4-FFF2-40B4-BE49-F238E27FC236}">
                <a16:creationId xmlns:a16="http://schemas.microsoft.com/office/drawing/2014/main" id="{48ABD82E-2605-DFAC-C9D5-D0FE472D7B23}"/>
              </a:ext>
            </a:extLst>
          </p:cNvPr>
          <p:cNvSpPr>
            <a:spLocks noGrp="1"/>
          </p:cNvSpPr>
          <p:nvPr>
            <p:ph type="sldNum" sz="quarter" idx="5"/>
          </p:nvPr>
        </p:nvSpPr>
        <p:spPr/>
        <p:txBody>
          <a:bodyPr/>
          <a:lstStyle/>
          <a:p>
            <a:fld id="{613B0820-A2AE-4AFE-95E2-1A75AF5E5EE3}" type="slidenum">
              <a:rPr lang="it-IT" smtClean="0"/>
              <a:t>18</a:t>
            </a:fld>
            <a:endParaRPr lang="it-IT"/>
          </a:p>
        </p:txBody>
      </p:sp>
    </p:spTree>
    <p:extLst>
      <p:ext uri="{BB962C8B-B14F-4D97-AF65-F5344CB8AC3E}">
        <p14:creationId xmlns:p14="http://schemas.microsoft.com/office/powerpoint/2010/main" val="250415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F2EC1-AD20-D60E-28A3-4F13BDE4A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0C144-544E-EB82-2C48-4E75A8C6E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18047-FDEC-0AA5-E027-525A25FE996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Un ulteriore algoritmo utilizzato nell’ottimizzazione longitudinale è un algoritmo </a:t>
            </a:r>
            <a:r>
              <a:rPr lang="it-IT" sz="1200" dirty="0" err="1"/>
              <a:t>Bayesiano</a:t>
            </a:r>
            <a:r>
              <a:rPr lang="it-IT" sz="1200" dirty="0"/>
              <a:t>. E’ stato utilizzato con successo nell’ottimizzare le fasi del ramo del basso beta, in contemporanea ai campi dei </a:t>
            </a:r>
            <a:r>
              <a:rPr lang="it-IT" sz="1200" dirty="0" err="1"/>
              <a:t>buncher</a:t>
            </a:r>
            <a:r>
              <a:rPr lang="it-IT" sz="1200" dirty="0"/>
              <a:t> della MEBT, osservando direttamente la corrente in FC7. L’ottimizzazione (durata qualche minuto) ha portato ad un aumento della trasmissione, implicando una aumento della scarsa accettanza longitudinale di ALPI. Risultato confermato da dei test implicanti la variazione di energia e fase di ALPI tramite l’ultimo </a:t>
            </a:r>
            <a:r>
              <a:rPr lang="it-IT" sz="1200" dirty="0" err="1"/>
              <a:t>buncher</a:t>
            </a:r>
            <a:r>
              <a:rPr lang="it-IT" sz="12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Questo algoritmo si è rivelato molto utile anche per mitigare gli ormai documentati </a:t>
            </a:r>
            <a:r>
              <a:rPr lang="it-IT" sz="1200" dirty="0" err="1"/>
              <a:t>drift</a:t>
            </a:r>
            <a:r>
              <a:rPr lang="it-IT" sz="1200" dirty="0"/>
              <a:t> in fase generati dal timing system /controller tra PIAVE ed ALPI, </a:t>
            </a:r>
            <a:r>
              <a:rPr lang="it-IT" sz="1200" dirty="0" err="1"/>
              <a:t>ri</a:t>
            </a:r>
            <a:r>
              <a:rPr lang="it-IT" sz="1200" dirty="0"/>
              <a:t>-ottimizzando la corrente in FC7: l’algoritmo </a:t>
            </a:r>
            <a:r>
              <a:rPr lang="it-IT" sz="1200" dirty="0" err="1"/>
              <a:t>ri</a:t>
            </a:r>
            <a:r>
              <a:rPr lang="it-IT" sz="1200" dirty="0"/>
              <a:t>-adatta al nuovo baricentro in energia e fase del fascio, spostato a causa delle instabilità. E’ importante sottolineare che questa non è una soluzione definitiva, ma una mitigazione del problema.</a:t>
            </a:r>
          </a:p>
        </p:txBody>
      </p:sp>
      <p:sp>
        <p:nvSpPr>
          <p:cNvPr id="4" name="Slide Number Placeholder 3">
            <a:extLst>
              <a:ext uri="{FF2B5EF4-FFF2-40B4-BE49-F238E27FC236}">
                <a16:creationId xmlns:a16="http://schemas.microsoft.com/office/drawing/2014/main" id="{3B705479-632A-3909-DABA-4BF78C9CC3A0}"/>
              </a:ext>
            </a:extLst>
          </p:cNvPr>
          <p:cNvSpPr>
            <a:spLocks noGrp="1"/>
          </p:cNvSpPr>
          <p:nvPr>
            <p:ph type="sldNum" sz="quarter" idx="5"/>
          </p:nvPr>
        </p:nvSpPr>
        <p:spPr/>
        <p:txBody>
          <a:bodyPr/>
          <a:lstStyle/>
          <a:p>
            <a:fld id="{613B0820-A2AE-4AFE-95E2-1A75AF5E5EE3}" type="slidenum">
              <a:rPr lang="it-IT" smtClean="0"/>
              <a:t>19</a:t>
            </a:fld>
            <a:endParaRPr lang="it-IT"/>
          </a:p>
        </p:txBody>
      </p:sp>
    </p:spTree>
    <p:extLst>
      <p:ext uri="{BB962C8B-B14F-4D97-AF65-F5344CB8AC3E}">
        <p14:creationId xmlns:p14="http://schemas.microsoft.com/office/powerpoint/2010/main" val="243009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a:t>
            </a:fld>
            <a:endParaRPr lang="it-IT"/>
          </a:p>
        </p:txBody>
      </p:sp>
    </p:spTree>
    <p:extLst>
      <p:ext uri="{BB962C8B-B14F-4D97-AF65-F5344CB8AC3E}">
        <p14:creationId xmlns:p14="http://schemas.microsoft.com/office/powerpoint/2010/main" val="6867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54F53-F522-2A3E-5B26-836877E27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CE20A-1588-B4D7-0E8E-DBD85B228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AA4B8-FA54-D952-3213-627992CE91D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L’implementazione di tecniche di AI negli acceleratori sono un settore di ricerca di punta. LNL, con ALPI, è contributor all’interno del network ARTIFACT, il quale unisce più di 30 istituti ed industrie a livello europeo ed internazionale che ha come obiettivo l’applicazione dell’AI negli acceleratori.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In particolare LNL partecipa nello studio delle metodologie AI nei </a:t>
            </a:r>
            <a:r>
              <a:rPr lang="it-IT" sz="1200" dirty="0" err="1"/>
              <a:t>linac</a:t>
            </a:r>
            <a:r>
              <a:rPr lang="it-IT" sz="1200" dirty="0"/>
              <a:t> ad alta intensità, per ioni pesanti e superconduttivi, con particolare enfasi all’ottimizzazione, all’</a:t>
            </a:r>
            <a:r>
              <a:rPr lang="it-IT" sz="1200" dirty="0" err="1"/>
              <a:t>anomalies</a:t>
            </a:r>
            <a:r>
              <a:rPr lang="it-IT" sz="1200" dirty="0"/>
              <a:t> </a:t>
            </a:r>
            <a:r>
              <a:rPr lang="it-IT" sz="1200" dirty="0" err="1"/>
              <a:t>detection</a:t>
            </a:r>
            <a:r>
              <a:rPr lang="it-IT" sz="1200" dirty="0"/>
              <a:t> e alla definizione del framework</a:t>
            </a:r>
          </a:p>
        </p:txBody>
      </p:sp>
      <p:sp>
        <p:nvSpPr>
          <p:cNvPr id="4" name="Slide Number Placeholder 3">
            <a:extLst>
              <a:ext uri="{FF2B5EF4-FFF2-40B4-BE49-F238E27FC236}">
                <a16:creationId xmlns:a16="http://schemas.microsoft.com/office/drawing/2014/main" id="{0DE70BFB-00BF-D018-4D0B-3612500722D0}"/>
              </a:ext>
            </a:extLst>
          </p:cNvPr>
          <p:cNvSpPr>
            <a:spLocks noGrp="1"/>
          </p:cNvSpPr>
          <p:nvPr>
            <p:ph type="sldNum" sz="quarter" idx="5"/>
          </p:nvPr>
        </p:nvSpPr>
        <p:spPr/>
        <p:txBody>
          <a:bodyPr/>
          <a:lstStyle/>
          <a:p>
            <a:fld id="{613B0820-A2AE-4AFE-95E2-1A75AF5E5EE3}" type="slidenum">
              <a:rPr lang="it-IT" smtClean="0"/>
              <a:t>20</a:t>
            </a:fld>
            <a:endParaRPr lang="it-IT"/>
          </a:p>
        </p:txBody>
      </p:sp>
    </p:spTree>
    <p:extLst>
      <p:ext uri="{BB962C8B-B14F-4D97-AF65-F5344CB8AC3E}">
        <p14:creationId xmlns:p14="http://schemas.microsoft.com/office/powerpoint/2010/main" val="2211750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21</a:t>
            </a:fld>
            <a:endParaRPr lang="it-IT"/>
          </a:p>
        </p:txBody>
      </p:sp>
    </p:spTree>
    <p:extLst>
      <p:ext uri="{BB962C8B-B14F-4D97-AF65-F5344CB8AC3E}">
        <p14:creationId xmlns:p14="http://schemas.microsoft.com/office/powerpoint/2010/main" val="633035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22</a:t>
            </a:fld>
            <a:endParaRPr lang="it-IT"/>
          </a:p>
        </p:txBody>
      </p:sp>
    </p:spTree>
    <p:extLst>
      <p:ext uri="{BB962C8B-B14F-4D97-AF65-F5344CB8AC3E}">
        <p14:creationId xmlns:p14="http://schemas.microsoft.com/office/powerpoint/2010/main" val="2254562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noRot="1" noChangeAspect="1"/>
          </p:cNvSpPr>
          <p:nvPr>
            <p:ph type="sldImg"/>
          </p:nvPr>
        </p:nvSpPr>
        <p:spPr>
          <a:xfrm>
            <a:off x="685800" y="1143000"/>
            <a:ext cx="5486400" cy="3086100"/>
          </a:xfrm>
          <a:prstGeom prst="rect">
            <a:avLst/>
          </a:prstGeom>
          <a:ln w="0">
            <a:noFill/>
          </a:ln>
        </p:spPr>
      </p:sp>
      <p:sp>
        <p:nvSpPr>
          <p:cNvPr id="15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54" name="PlaceHolder 3"/>
          <p:cNvSpPr>
            <a:spLocks noGrp="1"/>
          </p:cNvSpPr>
          <p:nvPr>
            <p:ph type="sldNum" idx="4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it-IT" sz="1200" b="0" strike="noStrike" spc="-1">
                <a:solidFill>
                  <a:srgbClr val="000000"/>
                </a:solidFill>
                <a:latin typeface="Times New Roman"/>
              </a:defRPr>
            </a:lvl1pPr>
          </a:lstStyle>
          <a:p>
            <a:pPr indent="0" algn="r">
              <a:lnSpc>
                <a:spcPct val="100000"/>
              </a:lnSpc>
              <a:buNone/>
            </a:pPr>
            <a:fld id="{7910D0E3-D84E-42C0-A597-8A629ADEDFC1}" type="slidenum">
              <a:rPr lang="it-IT" sz="1200" b="0" strike="noStrike" spc="-1">
                <a:solidFill>
                  <a:srgbClr val="000000"/>
                </a:solidFill>
                <a:latin typeface="Times New Roman"/>
              </a:rPr>
              <a:t>23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673866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noRot="1" noChangeAspect="1"/>
          </p:cNvSpPr>
          <p:nvPr>
            <p:ph type="sldImg"/>
          </p:nvPr>
        </p:nvSpPr>
        <p:spPr>
          <a:xfrm>
            <a:off x="685800" y="1143000"/>
            <a:ext cx="5486400" cy="3086100"/>
          </a:xfrm>
          <a:prstGeom prst="rect">
            <a:avLst/>
          </a:prstGeom>
          <a:ln w="0">
            <a:noFill/>
          </a:ln>
        </p:spPr>
      </p:sp>
      <p:sp>
        <p:nvSpPr>
          <p:cNvPr id="15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57" name="PlaceHolder 3"/>
          <p:cNvSpPr>
            <a:spLocks noGrp="1"/>
          </p:cNvSpPr>
          <p:nvPr>
            <p:ph type="sldNum" idx="4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it-IT" sz="1200" b="0" strike="noStrike" spc="-1">
                <a:solidFill>
                  <a:srgbClr val="000000"/>
                </a:solidFill>
                <a:latin typeface="Times New Roman"/>
              </a:defRPr>
            </a:lvl1pPr>
          </a:lstStyle>
          <a:p>
            <a:pPr indent="0" algn="r">
              <a:lnSpc>
                <a:spcPct val="100000"/>
              </a:lnSpc>
              <a:buNone/>
            </a:pPr>
            <a:fld id="{120F81B8-D834-46CB-AF4B-334E0FCFB34B}" type="slidenum">
              <a:rPr lang="it-IT" sz="1200" b="0" strike="noStrike" spc="-1">
                <a:solidFill>
                  <a:srgbClr val="000000"/>
                </a:solidFill>
                <a:latin typeface="Times New Roman"/>
              </a:rPr>
              <a:t>24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21702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it-IT" dirty="0" err="1">
                <a:ea typeface="Calibri" panose="020F0502020204030204"/>
                <a:cs typeface="Calibri" panose="020F0502020204030204"/>
              </a:rPr>
              <a:t>Both</a:t>
            </a:r>
            <a:r>
              <a:rPr lang="it-IT" dirty="0">
                <a:ea typeface="Calibri" panose="020F0502020204030204"/>
                <a:cs typeface="Calibri" panose="020F0502020204030204"/>
              </a:rPr>
              <a:t> Vacuum and controls are Obsolete and </a:t>
            </a:r>
            <a:r>
              <a:rPr lang="it-IT" dirty="0" err="1">
                <a:ea typeface="Calibri" panose="020F0502020204030204"/>
                <a:cs typeface="Calibri" panose="020F0502020204030204"/>
              </a:rPr>
              <a:t>unmantainable</a:t>
            </a:r>
            <a:r>
              <a:rPr lang="it-IT" dirty="0">
                <a:ea typeface="Calibri" panose="020F0502020204030204"/>
                <a:cs typeface="Calibri" panose="020F0502020204030204"/>
              </a:rPr>
              <a:t> </a:t>
            </a:r>
            <a:endParaRPr lang="it-IT" dirty="0"/>
          </a:p>
          <a:p>
            <a:pPr>
              <a:defRPr/>
            </a:pPr>
            <a:endParaRPr lang="it-IT" dirty="0">
              <a:ea typeface="Calibri" panose="020F0502020204030204"/>
              <a:cs typeface="Calibri" panose="020F0502020204030204"/>
            </a:endParaRPr>
          </a:p>
          <a:p>
            <a:pPr>
              <a:defRPr/>
            </a:pPr>
            <a:r>
              <a:rPr lang="it-IT" dirty="0">
                <a:ea typeface="Calibri" panose="020F0502020204030204"/>
                <a:cs typeface="Calibri" panose="020F0502020204030204"/>
              </a:rPr>
              <a:t>The Upgrade of Vacuum system Hardware </a:t>
            </a:r>
            <a:r>
              <a:rPr lang="it-IT" dirty="0" err="1">
                <a:ea typeface="Calibri"/>
                <a:cs typeface="Calibri"/>
              </a:rPr>
              <a:t>require</a:t>
            </a:r>
            <a:r>
              <a:rPr lang="it-IT" dirty="0">
                <a:ea typeface="Calibri"/>
                <a:cs typeface="Calibri"/>
              </a:rPr>
              <a:t> to upgrade </a:t>
            </a:r>
            <a:r>
              <a:rPr lang="it-IT" dirty="0" err="1">
                <a:ea typeface="Calibri"/>
                <a:cs typeface="Calibri"/>
              </a:rPr>
              <a:t>also</a:t>
            </a:r>
            <a:r>
              <a:rPr lang="it-IT" dirty="0">
                <a:ea typeface="Calibri" panose="020F0502020204030204"/>
                <a:cs typeface="Calibri" panose="020F0502020204030204"/>
              </a:rPr>
              <a:t> the control part</a:t>
            </a:r>
          </a:p>
          <a:p>
            <a:pPr>
              <a:defRPr/>
            </a:pPr>
            <a:endParaRPr lang="it-IT" dirty="0">
              <a:ea typeface="Calibri" panose="020F0502020204030204"/>
              <a:cs typeface="Calibri" panose="020F0502020204030204"/>
            </a:endParaRPr>
          </a:p>
          <a:p>
            <a:pPr>
              <a:defRPr/>
            </a:pPr>
            <a:r>
              <a:rPr lang="it-IT" dirty="0"/>
              <a:t>At the end of 2021 – first part of 2022, the vacuum </a:t>
            </a:r>
            <a:r>
              <a:rPr lang="it-IT" dirty="0" err="1"/>
              <a:t>supervision</a:t>
            </a:r>
            <a:r>
              <a:rPr lang="it-IT" dirty="0"/>
              <a:t> system </a:t>
            </a:r>
            <a:r>
              <a:rPr lang="it-IT" dirty="0" err="1"/>
              <a:t>done</a:t>
            </a:r>
            <a:r>
              <a:rPr lang="it-IT" dirty="0"/>
              <a:t> by TELEMA </a:t>
            </a:r>
            <a:r>
              <a:rPr lang="it-IT" dirty="0" err="1"/>
              <a:t>have</a:t>
            </a:r>
            <a:r>
              <a:rPr lang="it-IT" dirty="0"/>
              <a:t> </a:t>
            </a:r>
            <a:r>
              <a:rPr lang="it-IT" dirty="0" err="1"/>
              <a:t>been</a:t>
            </a:r>
            <a:r>
              <a:rPr lang="it-IT" dirty="0"/>
              <a:t> </a:t>
            </a:r>
            <a:r>
              <a:rPr lang="it-IT" dirty="0" err="1"/>
              <a:t>substituted</a:t>
            </a:r>
            <a:r>
              <a:rPr lang="it-IT" dirty="0"/>
              <a:t> by the new high leve control system in EPICS</a:t>
            </a:r>
            <a:endParaRPr lang="en-US" dirty="0"/>
          </a:p>
          <a:p>
            <a:pPr>
              <a:defRPr/>
            </a:pPr>
            <a:r>
              <a:rPr lang="it-IT" dirty="0"/>
              <a:t>In the </a:t>
            </a:r>
            <a:r>
              <a:rPr lang="it-IT" dirty="0" err="1"/>
              <a:t>summer</a:t>
            </a:r>
            <a:r>
              <a:rPr lang="it-IT" dirty="0"/>
              <a:t> 2022 </a:t>
            </a:r>
            <a:r>
              <a:rPr lang="it-IT" dirty="0" err="1"/>
              <a:t>have</a:t>
            </a:r>
            <a:r>
              <a:rPr lang="it-IT" dirty="0"/>
              <a:t> </a:t>
            </a:r>
            <a:r>
              <a:rPr lang="it-IT" dirty="0" err="1"/>
              <a:t>been</a:t>
            </a:r>
            <a:r>
              <a:rPr lang="it-IT" dirty="0"/>
              <a:t> </a:t>
            </a:r>
            <a:r>
              <a:rPr lang="it-IT" dirty="0" err="1"/>
              <a:t>substituted</a:t>
            </a:r>
            <a:r>
              <a:rPr lang="it-IT" dirty="0"/>
              <a:t> the first 2 racks of the </a:t>
            </a:r>
            <a:r>
              <a:rPr lang="it-IT" dirty="0" err="1"/>
              <a:t>old</a:t>
            </a:r>
            <a:r>
              <a:rPr lang="it-IT" dirty="0"/>
              <a:t> vacuum control system with the new racks with SIEMENS PLC --&gt; 2 racks = 4 </a:t>
            </a:r>
            <a:r>
              <a:rPr lang="it-IT" dirty="0" err="1"/>
              <a:t>cryostat</a:t>
            </a:r>
            <a:r>
              <a:rPr lang="it-IT" dirty="0"/>
              <a:t> </a:t>
            </a:r>
            <a:r>
              <a:rPr lang="it-IT" dirty="0" err="1"/>
              <a:t>upgraded</a:t>
            </a:r>
            <a:endParaRPr lang="en-US" dirty="0" err="1"/>
          </a:p>
          <a:p>
            <a:pPr>
              <a:defRPr/>
            </a:pPr>
            <a:endParaRPr lang="it-IT" dirty="0"/>
          </a:p>
          <a:p>
            <a:pPr>
              <a:defRPr/>
            </a:pPr>
            <a:r>
              <a:rPr lang="it-IT" b="1" dirty="0" err="1"/>
              <a:t>Now</a:t>
            </a:r>
            <a:r>
              <a:rPr lang="it-IT" b="1" dirty="0"/>
              <a:t> the system </a:t>
            </a:r>
            <a:r>
              <a:rPr lang="it-IT" b="1" dirty="0" err="1"/>
              <a:t>automation</a:t>
            </a:r>
            <a:r>
              <a:rPr lang="it-IT" b="1" dirty="0"/>
              <a:t> and relative know </a:t>
            </a:r>
            <a:r>
              <a:rPr lang="it-IT" b="1" dirty="0" err="1"/>
              <a:t>how</a:t>
            </a:r>
            <a:r>
              <a:rPr lang="it-IT" b="1" dirty="0"/>
              <a:t> is </a:t>
            </a:r>
            <a:r>
              <a:rPr lang="it-IT" b="1" dirty="0" err="1"/>
              <a:t>internal</a:t>
            </a:r>
            <a:r>
              <a:rPr lang="it-IT" b="1" dirty="0"/>
              <a:t>, </a:t>
            </a:r>
            <a:r>
              <a:rPr lang="it-IT" b="1" dirty="0" err="1"/>
              <a:t>but</a:t>
            </a:r>
            <a:r>
              <a:rPr lang="it-IT" b="1" dirty="0"/>
              <a:t> the industrial </a:t>
            </a:r>
            <a:r>
              <a:rPr lang="it-IT" b="1" dirty="0" err="1"/>
              <a:t>automation</a:t>
            </a:r>
            <a:r>
              <a:rPr lang="it-IT" b="1" dirty="0"/>
              <a:t> and EPICS framework </a:t>
            </a:r>
            <a:r>
              <a:rPr lang="it-IT" b="1" dirty="0" err="1"/>
              <a:t>ensure</a:t>
            </a:r>
            <a:r>
              <a:rPr lang="it-IT" b="1" dirty="0"/>
              <a:t> the </a:t>
            </a:r>
            <a:r>
              <a:rPr lang="it-IT" b="1" dirty="0" err="1"/>
              <a:t>possibility</a:t>
            </a:r>
            <a:r>
              <a:rPr lang="it-IT" b="1" dirty="0"/>
              <a:t> of </a:t>
            </a:r>
            <a:r>
              <a:rPr lang="it-IT" b="1" dirty="0" err="1"/>
              <a:t>external</a:t>
            </a:r>
            <a:r>
              <a:rPr lang="it-IT" b="1" dirty="0"/>
              <a:t> </a:t>
            </a:r>
            <a:r>
              <a:rPr lang="it-IT" b="1" dirty="0" err="1"/>
              <a:t>contribution</a:t>
            </a:r>
            <a:r>
              <a:rPr lang="it-IT" b="1" dirty="0"/>
              <a:t>.</a:t>
            </a:r>
            <a:endParaRPr lang="it-IT" b="1" dirty="0">
              <a:ea typeface="Calibri"/>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25</a:t>
            </a:fld>
            <a:endParaRPr lang="it-IT"/>
          </a:p>
        </p:txBody>
      </p:sp>
    </p:spTree>
    <p:extLst>
      <p:ext uri="{BB962C8B-B14F-4D97-AF65-F5344CB8AC3E}">
        <p14:creationId xmlns:p14="http://schemas.microsoft.com/office/powerpoint/2010/main" val="2412726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26</a:t>
            </a:fld>
            <a:endParaRPr lang="it-IT"/>
          </a:p>
        </p:txBody>
      </p:sp>
    </p:spTree>
    <p:extLst>
      <p:ext uri="{BB962C8B-B14F-4D97-AF65-F5344CB8AC3E}">
        <p14:creationId xmlns:p14="http://schemas.microsoft.com/office/powerpoint/2010/main" val="149040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27</a:t>
            </a:fld>
            <a:endParaRPr lang="it-IT"/>
          </a:p>
        </p:txBody>
      </p:sp>
    </p:spTree>
    <p:extLst>
      <p:ext uri="{BB962C8B-B14F-4D97-AF65-F5344CB8AC3E}">
        <p14:creationId xmlns:p14="http://schemas.microsoft.com/office/powerpoint/2010/main" val="295598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28</a:t>
            </a:fld>
            <a:endParaRPr lang="it-IT"/>
          </a:p>
        </p:txBody>
      </p:sp>
    </p:spTree>
    <p:extLst>
      <p:ext uri="{BB962C8B-B14F-4D97-AF65-F5344CB8AC3E}">
        <p14:creationId xmlns:p14="http://schemas.microsoft.com/office/powerpoint/2010/main" val="949894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4D6D8-ECAE-D49B-61B3-11C8B4409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09E25-7DCC-018B-36C9-30723A81A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3A728-CAA2-DCD8-5B7A-EA2901A98D8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Lo studio in ALPI sarà applicato direttamente nel collaudo dell’iniettore ADIGE, il quale prevede delle specifiche problematiche di matching. In particolare, verrà applicato al setting del multipolo degli algoritmi di </a:t>
            </a:r>
            <a:r>
              <a:rPr lang="it-IT" sz="1200" dirty="0" err="1"/>
              <a:t>reinforced</a:t>
            </a:r>
            <a:r>
              <a:rPr lang="it-IT" sz="1200" dirty="0"/>
              <a:t> learning che sono attualmente in fase di studio e preparazione. Il matching dell’RFQ e dell’ottica in generale sarà gestito dall’algoritmo che risulterà più efficace negli attuali studi di ALPI.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sz="1200" dirty="0"/>
              <a:t>La road </a:t>
            </a:r>
            <a:r>
              <a:rPr lang="it-IT" sz="1200" dirty="0" err="1"/>
              <a:t>map</a:t>
            </a:r>
            <a:r>
              <a:rPr lang="it-IT" sz="1200" dirty="0"/>
              <a:t> prevede infatti la conclusione degli studi esplorativi sugli algoritmi di AI sul </a:t>
            </a:r>
            <a:r>
              <a:rPr lang="it-IT" sz="1200" dirty="0" err="1"/>
              <a:t>linac</a:t>
            </a:r>
            <a:r>
              <a:rPr lang="it-IT" sz="1200" dirty="0"/>
              <a:t> superconduttivo, lo sviluppo di un algoritmo ad hoc che permetta di sfruttare le potenzialità di ciascuno sia in ambito trasverso e longitudinale ed infine l’espansione dell’applicazione della tecnica risultante agli altri acceleratori LNL e coinvolti nelle collaborazioni internazionali.</a:t>
            </a:r>
          </a:p>
        </p:txBody>
      </p:sp>
      <p:sp>
        <p:nvSpPr>
          <p:cNvPr id="4" name="Slide Number Placeholder 3">
            <a:extLst>
              <a:ext uri="{FF2B5EF4-FFF2-40B4-BE49-F238E27FC236}">
                <a16:creationId xmlns:a16="http://schemas.microsoft.com/office/drawing/2014/main" id="{7A03B9C0-3FE5-ABCC-B82D-9A49A50078A9}"/>
              </a:ext>
            </a:extLst>
          </p:cNvPr>
          <p:cNvSpPr>
            <a:spLocks noGrp="1"/>
          </p:cNvSpPr>
          <p:nvPr>
            <p:ph type="sldNum" sz="quarter" idx="5"/>
          </p:nvPr>
        </p:nvSpPr>
        <p:spPr/>
        <p:txBody>
          <a:bodyPr/>
          <a:lstStyle/>
          <a:p>
            <a:fld id="{613B0820-A2AE-4AFE-95E2-1A75AF5E5EE3}" type="slidenum">
              <a:rPr lang="it-IT" smtClean="0"/>
              <a:t>29</a:t>
            </a:fld>
            <a:endParaRPr lang="it-IT"/>
          </a:p>
        </p:txBody>
      </p:sp>
    </p:spTree>
    <p:extLst>
      <p:ext uri="{BB962C8B-B14F-4D97-AF65-F5344CB8AC3E}">
        <p14:creationId xmlns:p14="http://schemas.microsoft.com/office/powerpoint/2010/main" val="180087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a:t>
            </a:fld>
            <a:endParaRPr lang="it-IT"/>
          </a:p>
        </p:txBody>
      </p:sp>
    </p:spTree>
    <p:extLst>
      <p:ext uri="{BB962C8B-B14F-4D97-AF65-F5344CB8AC3E}">
        <p14:creationId xmlns:p14="http://schemas.microsoft.com/office/powerpoint/2010/main" val="2001814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30</a:t>
            </a:fld>
            <a:endParaRPr lang="it-IT"/>
          </a:p>
        </p:txBody>
      </p:sp>
    </p:spTree>
    <p:extLst>
      <p:ext uri="{BB962C8B-B14F-4D97-AF65-F5344CB8AC3E}">
        <p14:creationId xmlns:p14="http://schemas.microsoft.com/office/powerpoint/2010/main" val="3511613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PlaceHolder 1"/>
          <p:cNvSpPr>
            <a:spLocks noGrp="1" noRot="1" noChangeAspect="1"/>
          </p:cNvSpPr>
          <p:nvPr>
            <p:ph type="sldImg"/>
          </p:nvPr>
        </p:nvSpPr>
        <p:spPr>
          <a:xfrm>
            <a:off x="685800" y="1143000"/>
            <a:ext cx="5486400" cy="3086100"/>
          </a:xfrm>
          <a:prstGeom prst="rect">
            <a:avLst/>
          </a:prstGeom>
          <a:ln w="0">
            <a:noFill/>
          </a:ln>
        </p:spPr>
      </p:sp>
      <p:sp>
        <p:nvSpPr>
          <p:cNvPr id="16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3" name="PlaceHolder 3"/>
          <p:cNvSpPr>
            <a:spLocks noGrp="1"/>
          </p:cNvSpPr>
          <p:nvPr>
            <p:ph type="sldNum" idx="5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it-IT" sz="1200" b="0" strike="noStrike" spc="-1">
                <a:solidFill>
                  <a:srgbClr val="000000"/>
                </a:solidFill>
                <a:latin typeface="Times New Roman"/>
              </a:defRPr>
            </a:lvl1pPr>
          </a:lstStyle>
          <a:p>
            <a:pPr indent="0" algn="r">
              <a:lnSpc>
                <a:spcPct val="100000"/>
              </a:lnSpc>
              <a:buNone/>
            </a:pPr>
            <a:fld id="{04D194D6-0138-480D-89CC-765567CFE1E5}" type="slidenum">
              <a:rPr lang="it-IT" sz="1200" b="0" strike="noStrike" spc="-1">
                <a:solidFill>
                  <a:srgbClr val="000000"/>
                </a:solidFill>
                <a:latin typeface="Times New Roman"/>
              </a:rPr>
              <a:t>31</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345186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noRot="1" noChangeAspect="1"/>
          </p:cNvSpPr>
          <p:nvPr>
            <p:ph type="sldImg"/>
          </p:nvPr>
        </p:nvSpPr>
        <p:spPr>
          <a:xfrm>
            <a:off x="685800" y="1143000"/>
            <a:ext cx="5486400" cy="3086100"/>
          </a:xfrm>
          <a:prstGeom prst="rect">
            <a:avLst/>
          </a:prstGeom>
          <a:ln w="0">
            <a:noFill/>
          </a:ln>
        </p:spPr>
      </p:sp>
      <p:sp>
        <p:nvSpPr>
          <p:cNvPr id="15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54" name="PlaceHolder 3"/>
          <p:cNvSpPr>
            <a:spLocks noGrp="1"/>
          </p:cNvSpPr>
          <p:nvPr>
            <p:ph type="sldNum" idx="4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it-IT" sz="1200" b="0" strike="noStrike" spc="-1">
                <a:solidFill>
                  <a:srgbClr val="000000"/>
                </a:solidFill>
                <a:latin typeface="Times New Roman"/>
              </a:defRPr>
            </a:lvl1pPr>
          </a:lstStyle>
          <a:p>
            <a:pPr indent="0" algn="r">
              <a:lnSpc>
                <a:spcPct val="100000"/>
              </a:lnSpc>
              <a:buNone/>
            </a:pPr>
            <a:fld id="{7910D0E3-D84E-42C0-A597-8A629ADEDFC1}" type="slidenum">
              <a:rPr lang="it-IT" sz="1200" b="0" strike="noStrike" spc="-1">
                <a:solidFill>
                  <a:srgbClr val="000000"/>
                </a:solidFill>
                <a:latin typeface="Times New Roman"/>
              </a:rPr>
              <a:t>32</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230063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ea typeface="Calibri" panose="020F0502020204030204"/>
                <a:cs typeface="Calibri" panose="020F0502020204030204"/>
              </a:rPr>
              <a:t>Picture of the Vacuum Control Systems over the LNL Accelerator Layout</a:t>
            </a:r>
          </a:p>
          <a:p>
            <a:pPr>
              <a:defRPr/>
            </a:pPr>
            <a:endParaRPr lang="en-US" b="1" dirty="0">
              <a:ea typeface="Calibri" panose="020F0502020204030204"/>
              <a:cs typeface="Calibri" panose="020F0502020204030204"/>
            </a:endParaRPr>
          </a:p>
          <a:p>
            <a:pPr>
              <a:defRPr/>
            </a:pPr>
            <a:r>
              <a:rPr lang="en-US" b="1" dirty="0">
                <a:ea typeface="Calibri" panose="020F0502020204030204"/>
                <a:cs typeface="Calibri" panose="020F0502020204030204"/>
              </a:rPr>
              <a:t>Number of vacuum systems will became about the double, While System complexity will grow significantly</a:t>
            </a:r>
            <a:endParaRPr lang="en-US" dirty="0">
              <a:ea typeface="Calibri" panose="020F0502020204030204"/>
              <a:cs typeface="Calibri" panose="020F0502020204030204"/>
            </a:endParaRPr>
          </a:p>
          <a:p>
            <a:pPr marL="171450" indent="-171450">
              <a:buFont typeface="Calibri"/>
              <a:buChar char="-"/>
              <a:defRPr/>
            </a:pPr>
            <a:r>
              <a:rPr lang="en-US" b="1" dirty="0">
                <a:ea typeface="Calibri" panose="020F0502020204030204"/>
                <a:cs typeface="Calibri" panose="020F0502020204030204"/>
              </a:rPr>
              <a:t>Several brand and model </a:t>
            </a:r>
          </a:p>
          <a:p>
            <a:pPr marL="171450" indent="-171450">
              <a:buFont typeface="Calibri"/>
              <a:buChar char="-"/>
              <a:defRPr/>
            </a:pPr>
            <a:r>
              <a:rPr lang="en-US" b="1" dirty="0">
                <a:ea typeface="Calibri" panose="020F0502020204030204"/>
                <a:cs typeface="Calibri" panose="020F0502020204030204"/>
              </a:rPr>
              <a:t>Vacuum </a:t>
            </a:r>
            <a:r>
              <a:rPr lang="en-US" b="1" dirty="0" err="1">
                <a:ea typeface="Calibri" panose="020F0502020204030204"/>
                <a:cs typeface="Calibri" panose="020F0502020204030204"/>
              </a:rPr>
              <a:t>exaust</a:t>
            </a:r>
            <a:r>
              <a:rPr lang="en-US" b="1" dirty="0">
                <a:ea typeface="Calibri" panose="020F0502020204030204"/>
                <a:cs typeface="Calibri" panose="020F0502020204030204"/>
              </a:rPr>
              <a:t> recovery</a:t>
            </a:r>
            <a:endParaRPr lang="en-US" dirty="0"/>
          </a:p>
          <a:p>
            <a:pPr marL="171450" indent="-171450">
              <a:buFont typeface="Calibri"/>
              <a:buChar char="-"/>
              <a:defRPr/>
            </a:pPr>
            <a:r>
              <a:rPr lang="en-US" b="1" dirty="0">
                <a:ea typeface="Calibri" panose="020F0502020204030204"/>
                <a:cs typeface="Calibri" panose="020F0502020204030204"/>
              </a:rPr>
              <a:t>Interface with different systems</a:t>
            </a:r>
          </a:p>
          <a:p>
            <a:pPr marL="171450" indent="-171450">
              <a:buFont typeface="Calibri"/>
              <a:buChar char="-"/>
              <a:defRPr/>
            </a:pPr>
            <a:r>
              <a:rPr lang="en-US" b="1" dirty="0">
                <a:ea typeface="Calibri" panose="020F0502020204030204"/>
                <a:cs typeface="Calibri" panose="020F0502020204030204"/>
              </a:rPr>
              <a:t>Really tight space for installation and maintenance</a:t>
            </a:r>
          </a:p>
          <a:p>
            <a:pPr>
              <a:defRPr/>
            </a:pPr>
            <a:endParaRPr lang="en-US" b="1" dirty="0">
              <a:ea typeface="Calibri" panose="020F0502020204030204"/>
              <a:cs typeface="Calibri" panose="020F0502020204030204"/>
            </a:endParaRPr>
          </a:p>
          <a:p>
            <a:pPr lvl="1">
              <a:defRPr/>
            </a:pPr>
            <a:endParaRPr lang="en-US" dirty="0">
              <a:ea typeface="Calibri"/>
              <a:cs typeface="Calibri"/>
            </a:endParaRPr>
          </a:p>
          <a:p>
            <a:pPr marL="285750" indent="-285750">
              <a:buFont typeface="Arial,Sans-Serif"/>
              <a:buChar cha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33</a:t>
            </a:fld>
            <a:endParaRPr lang="it-IT"/>
          </a:p>
        </p:txBody>
      </p:sp>
    </p:spTree>
    <p:extLst>
      <p:ext uri="{BB962C8B-B14F-4D97-AF65-F5344CB8AC3E}">
        <p14:creationId xmlns:p14="http://schemas.microsoft.com/office/powerpoint/2010/main" val="2192702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34</a:t>
            </a:fld>
            <a:endParaRPr lang="it-IT"/>
          </a:p>
        </p:txBody>
      </p:sp>
    </p:spTree>
    <p:extLst>
      <p:ext uri="{BB962C8B-B14F-4D97-AF65-F5344CB8AC3E}">
        <p14:creationId xmlns:p14="http://schemas.microsoft.com/office/powerpoint/2010/main" val="2986642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35</a:t>
            </a:fld>
            <a:endParaRPr lang="it-IT"/>
          </a:p>
        </p:txBody>
      </p:sp>
    </p:spTree>
    <p:extLst>
      <p:ext uri="{BB962C8B-B14F-4D97-AF65-F5344CB8AC3E}">
        <p14:creationId xmlns:p14="http://schemas.microsoft.com/office/powerpoint/2010/main" val="2580955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36</a:t>
            </a:fld>
            <a:endParaRPr lang="it-IT"/>
          </a:p>
        </p:txBody>
      </p:sp>
    </p:spTree>
    <p:extLst>
      <p:ext uri="{BB962C8B-B14F-4D97-AF65-F5344CB8AC3E}">
        <p14:creationId xmlns:p14="http://schemas.microsoft.com/office/powerpoint/2010/main" val="3511019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37</a:t>
            </a:fld>
            <a:endParaRPr lang="it-IT"/>
          </a:p>
        </p:txBody>
      </p:sp>
    </p:spTree>
    <p:extLst>
      <p:ext uri="{BB962C8B-B14F-4D97-AF65-F5344CB8AC3E}">
        <p14:creationId xmlns:p14="http://schemas.microsoft.com/office/powerpoint/2010/main" val="3511613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38</a:t>
            </a:fld>
            <a:endParaRPr lang="it-IT"/>
          </a:p>
        </p:txBody>
      </p:sp>
    </p:spTree>
    <p:extLst>
      <p:ext uri="{BB962C8B-B14F-4D97-AF65-F5344CB8AC3E}">
        <p14:creationId xmlns:p14="http://schemas.microsoft.com/office/powerpoint/2010/main" val="3351722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noRot="1" noChangeAspect="1"/>
          </p:cNvSpPr>
          <p:nvPr>
            <p:ph type="sldImg"/>
          </p:nvPr>
        </p:nvSpPr>
        <p:spPr>
          <a:xfrm>
            <a:off x="685800" y="1143000"/>
            <a:ext cx="5486400" cy="3086100"/>
          </a:xfrm>
          <a:prstGeom prst="rect">
            <a:avLst/>
          </a:prstGeom>
          <a:ln w="0">
            <a:noFill/>
          </a:ln>
        </p:spPr>
      </p:sp>
      <p:sp>
        <p:nvSpPr>
          <p:cNvPr id="15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0" name="PlaceHolder 3"/>
          <p:cNvSpPr>
            <a:spLocks noGrp="1"/>
          </p:cNvSpPr>
          <p:nvPr>
            <p:ph type="sldNum" idx="5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it-IT" sz="1200" b="0" strike="noStrike" spc="-1">
                <a:solidFill>
                  <a:srgbClr val="000000"/>
                </a:solidFill>
                <a:latin typeface="Times New Roman"/>
              </a:defRPr>
            </a:lvl1pPr>
          </a:lstStyle>
          <a:p>
            <a:pPr indent="0" algn="r">
              <a:lnSpc>
                <a:spcPct val="100000"/>
              </a:lnSpc>
              <a:buNone/>
            </a:pPr>
            <a:fld id="{D8679BA5-3BE3-42BF-9330-19C94651DE6E}" type="slidenum">
              <a:rPr lang="it-IT" sz="1200" b="0" strike="noStrike" spc="-1">
                <a:solidFill>
                  <a:srgbClr val="000000"/>
                </a:solidFill>
                <a:latin typeface="Times New Roman"/>
              </a:rPr>
              <a:t>39</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58766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4</a:t>
            </a:fld>
            <a:endParaRPr lang="it-IT"/>
          </a:p>
        </p:txBody>
      </p:sp>
    </p:spTree>
    <p:extLst>
      <p:ext uri="{BB962C8B-B14F-4D97-AF65-F5344CB8AC3E}">
        <p14:creationId xmlns:p14="http://schemas.microsoft.com/office/powerpoint/2010/main" val="3353305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ea typeface="Calibri" panose="020F0502020204030204"/>
                <a:cs typeface="Calibri" panose="020F0502020204030204"/>
              </a:rPr>
              <a:t>New Challenges related to </a:t>
            </a:r>
          </a:p>
          <a:p>
            <a:pPr marL="171450" indent="-171450">
              <a:buFont typeface="Arial"/>
              <a:buChar char="•"/>
              <a:defRPr/>
            </a:pPr>
            <a:r>
              <a:rPr lang="en-US" dirty="0">
                <a:ea typeface="Calibri" panose="020F0502020204030204"/>
                <a:cs typeface="Calibri" panose="020F0502020204030204"/>
              </a:rPr>
              <a:t>Number and different types of new devices </a:t>
            </a:r>
          </a:p>
          <a:p>
            <a:pPr marL="171450" indent="-171450">
              <a:buFont typeface="Arial"/>
              <a:buChar char="•"/>
              <a:defRPr/>
            </a:pPr>
            <a:r>
              <a:rPr lang="en-US" dirty="0">
                <a:ea typeface="Calibri" panose="020F0502020204030204"/>
                <a:cs typeface="Calibri" panose="020F0502020204030204"/>
              </a:rPr>
              <a:t>Big effort for Installation and commissioning</a:t>
            </a:r>
          </a:p>
          <a:p>
            <a:pPr marL="171450" indent="-171450">
              <a:buFont typeface="Arial"/>
              <a:buChar char="•"/>
              <a:defRPr/>
            </a:pPr>
            <a:r>
              <a:rPr lang="en-US" dirty="0"/>
              <a:t>Operation and </a:t>
            </a:r>
            <a:r>
              <a:rPr lang="en-US" dirty="0" err="1"/>
              <a:t>maintence</a:t>
            </a:r>
            <a:r>
              <a:rPr lang="en-US" dirty="0"/>
              <a:t> of all the systems</a:t>
            </a:r>
            <a:endParaRPr lang="en-US" dirty="0">
              <a:ea typeface="Calibri" panose="020F0502020204030204"/>
              <a:cs typeface="Calibri" panose="020F0502020204030204"/>
            </a:endParaRPr>
          </a:p>
          <a:p>
            <a:pPr marL="171450" indent="-171450">
              <a:buFont typeface="Arial"/>
              <a:buChar char="•"/>
              <a:defRPr/>
            </a:pPr>
            <a:r>
              <a:rPr lang="en-US" dirty="0">
                <a:ea typeface="Calibri" panose="020F0502020204030204"/>
                <a:cs typeface="Calibri" panose="020F0502020204030204"/>
              </a:rPr>
              <a:t>Controls development an versioning management</a:t>
            </a:r>
          </a:p>
          <a:p>
            <a:pPr marL="171450" indent="-171450">
              <a:buFont typeface="Arial"/>
              <a:buChar char="•"/>
              <a:defRPr/>
            </a:pPr>
            <a:endParaRPr lang="en-US" dirty="0">
              <a:ea typeface="Calibri" panose="020F0502020204030204"/>
              <a:cs typeface="Calibri" panose="020F0502020204030204"/>
            </a:endParaRPr>
          </a:p>
          <a:p>
            <a:pPr marL="171450" indent="-171450">
              <a:buFont typeface="Arial"/>
              <a:buChar char="•"/>
              <a:defRPr/>
            </a:pPr>
            <a:endParaRPr lang="en-US" dirty="0">
              <a:ea typeface="Calibri" panose="020F0502020204030204"/>
              <a:cs typeface="Calibri" panose="020F0502020204030204"/>
            </a:endParaRPr>
          </a:p>
          <a:p>
            <a:pPr>
              <a:defRPr/>
            </a:pPr>
            <a:r>
              <a:rPr lang="en-US" b="1" dirty="0">
                <a:ea typeface="Calibri" panose="020F0502020204030204"/>
                <a:cs typeface="Calibri" panose="020F0502020204030204"/>
              </a:rPr>
              <a:t>Up to now</a:t>
            </a:r>
          </a:p>
          <a:p>
            <a:pPr marL="171450" indent="-171450">
              <a:buFont typeface="Arial"/>
              <a:buChar char="•"/>
              <a:defRPr/>
            </a:pPr>
            <a:r>
              <a:rPr lang="en-US" dirty="0">
                <a:ea typeface="Calibri" panose="020F0502020204030204"/>
                <a:cs typeface="Calibri" panose="020F0502020204030204"/>
              </a:rPr>
              <a:t>Design, Purchases and installation procedures are well defined  </a:t>
            </a:r>
          </a:p>
          <a:p>
            <a:pPr marL="171450" indent="-171450">
              <a:buFont typeface="Arial"/>
              <a:buChar char="•"/>
              <a:defRPr/>
            </a:pPr>
            <a:r>
              <a:rPr lang="en-US" dirty="0"/>
              <a:t>Installation </a:t>
            </a:r>
            <a:r>
              <a:rPr lang="en-US" dirty="0" err="1"/>
              <a:t>procede</a:t>
            </a:r>
            <a:r>
              <a:rPr lang="en-US" dirty="0"/>
              <a:t> slowly mainly due to technical issue or man power  </a:t>
            </a:r>
            <a:r>
              <a:rPr lang="en-US" dirty="0" err="1"/>
              <a:t>availlability</a:t>
            </a:r>
            <a:r>
              <a:rPr lang="en-US" dirty="0"/>
              <a:t> </a:t>
            </a:r>
            <a:endParaRPr lang="en-US" dirty="0">
              <a:ea typeface="Calibri"/>
              <a:cs typeface="Calibri"/>
            </a:endParaRPr>
          </a:p>
          <a:p>
            <a:pPr marL="171450" indent="-171450">
              <a:buFont typeface="Arial"/>
              <a:buChar char="•"/>
              <a:defRPr/>
            </a:pPr>
            <a:r>
              <a:rPr lang="en-US" dirty="0">
                <a:ea typeface="Calibri"/>
                <a:cs typeface="Calibri"/>
              </a:rPr>
              <a:t>Controls are ongoing</a:t>
            </a:r>
          </a:p>
          <a:p>
            <a:pPr marL="171450" indent="-171450">
              <a:buFont typeface="Arial"/>
              <a:buChar char="•"/>
              <a:defRPr/>
            </a:pPr>
            <a:r>
              <a:rPr lang="en-US" dirty="0">
                <a:ea typeface="Calibri"/>
                <a:cs typeface="Calibri"/>
              </a:rPr>
              <a:t>Many </a:t>
            </a:r>
            <a:r>
              <a:rPr lang="en-US" dirty="0" err="1">
                <a:ea typeface="Calibri" panose="020F0502020204030204"/>
                <a:cs typeface="Calibri" panose="020F0502020204030204"/>
              </a:rPr>
              <a:t>thinghs</a:t>
            </a:r>
            <a:r>
              <a:rPr lang="en-US" dirty="0">
                <a:ea typeface="Calibri" panose="020F0502020204030204"/>
                <a:cs typeface="Calibri" panose="020F0502020204030204"/>
              </a:rPr>
              <a:t> have to be improved for the </a:t>
            </a:r>
            <a:r>
              <a:rPr lang="en-US" dirty="0" err="1">
                <a:ea typeface="Calibri" panose="020F0502020204030204"/>
                <a:cs typeface="Calibri" panose="020F0502020204030204"/>
              </a:rPr>
              <a:t>operartion</a:t>
            </a:r>
            <a:r>
              <a:rPr lang="en-US" dirty="0">
                <a:ea typeface="Calibri" panose="020F0502020204030204"/>
                <a:cs typeface="Calibri" panose="020F0502020204030204"/>
              </a:rPr>
              <a:t> phase </a:t>
            </a:r>
          </a:p>
          <a:p>
            <a:pPr>
              <a:defRPr/>
            </a:pPr>
            <a:endParaRPr lang="en-US" dirty="0">
              <a:ea typeface="Calibri" panose="020F0502020204030204"/>
              <a:cs typeface="Calibri" panose="020F0502020204030204"/>
            </a:endParaRPr>
          </a:p>
          <a:p>
            <a:pPr>
              <a:defRPr/>
            </a:pPr>
            <a:endParaRPr lang="en-US" b="1" dirty="0">
              <a:ea typeface="Calibri" panose="020F0502020204030204"/>
              <a:cs typeface="Calibri" panose="020F0502020204030204"/>
            </a:endParaRPr>
          </a:p>
          <a:p>
            <a:pPr marL="285750" indent="-285750">
              <a:buFont typeface="Arial"/>
              <a:buChar char="•"/>
              <a:defRPr/>
            </a:pPr>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40</a:t>
            </a:fld>
            <a:endParaRPr lang="it-IT"/>
          </a:p>
        </p:txBody>
      </p:sp>
    </p:spTree>
    <p:extLst>
      <p:ext uri="{BB962C8B-B14F-4D97-AF65-F5344CB8AC3E}">
        <p14:creationId xmlns:p14="http://schemas.microsoft.com/office/powerpoint/2010/main" val="2040275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41</a:t>
            </a:fld>
            <a:endParaRPr lang="it-IT"/>
          </a:p>
        </p:txBody>
      </p:sp>
    </p:spTree>
    <p:extLst>
      <p:ext uri="{BB962C8B-B14F-4D97-AF65-F5344CB8AC3E}">
        <p14:creationId xmlns:p14="http://schemas.microsoft.com/office/powerpoint/2010/main" val="368132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5</a:t>
            </a:fld>
            <a:endParaRPr lang="it-IT"/>
          </a:p>
        </p:txBody>
      </p:sp>
    </p:spTree>
    <p:extLst>
      <p:ext uri="{BB962C8B-B14F-4D97-AF65-F5344CB8AC3E}">
        <p14:creationId xmlns:p14="http://schemas.microsoft.com/office/powerpoint/2010/main" val="308090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6</a:t>
            </a:fld>
            <a:endParaRPr lang="it-IT"/>
          </a:p>
        </p:txBody>
      </p:sp>
    </p:spTree>
    <p:extLst>
      <p:ext uri="{BB962C8B-B14F-4D97-AF65-F5344CB8AC3E}">
        <p14:creationId xmlns:p14="http://schemas.microsoft.com/office/powerpoint/2010/main" val="283175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7</a:t>
            </a:fld>
            <a:endParaRPr lang="it-IT"/>
          </a:p>
        </p:txBody>
      </p:sp>
    </p:spTree>
    <p:extLst>
      <p:ext uri="{BB962C8B-B14F-4D97-AF65-F5344CB8AC3E}">
        <p14:creationId xmlns:p14="http://schemas.microsoft.com/office/powerpoint/2010/main" val="463528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8</a:t>
            </a:fld>
            <a:endParaRPr lang="it-IT"/>
          </a:p>
        </p:txBody>
      </p:sp>
    </p:spTree>
    <p:extLst>
      <p:ext uri="{BB962C8B-B14F-4D97-AF65-F5344CB8AC3E}">
        <p14:creationId xmlns:p14="http://schemas.microsoft.com/office/powerpoint/2010/main" val="392807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9</a:t>
            </a:fld>
            <a:endParaRPr lang="it-IT"/>
          </a:p>
        </p:txBody>
      </p:sp>
    </p:spTree>
    <p:extLst>
      <p:ext uri="{BB962C8B-B14F-4D97-AF65-F5344CB8AC3E}">
        <p14:creationId xmlns:p14="http://schemas.microsoft.com/office/powerpoint/2010/main" val="152639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2DA624-E1F4-47FF-A8C0-4F52D3B5B6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111DDEB-D0DA-4108-91ED-E4E93AB81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3680993-C9CD-4A5E-A193-254C8FC0868E}"/>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29F8F09C-5B5D-4099-A43E-D87B68D2D1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AD34B3-3EEA-4268-BD61-D40F369204D0}"/>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76896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02040-042D-4BA2-8117-D29CA1ECD07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12D44E-EF0C-4489-A52F-4F302C949D7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A53544-1B05-4B04-9A31-84F05649AEA8}"/>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F3539415-EB64-4B12-973D-8AE78772BB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2A2778-B8B4-4785-8CCA-D296AD54DF6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05014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A374F7-E901-4BCD-8F29-84BE5F9CDE7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D2CA90-5888-4B67-B360-68BA8209A8E7}"/>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DBF16A-58FE-4B29-8FDD-CE4ADA79C5E7}"/>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F1325530-F0D4-403D-B9AB-54AB3445C5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E6DEB9-A513-4853-ABFF-740E1693877B}"/>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53530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8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C65B62-068B-44DA-9FC9-F34B1A0CB1DA}"/>
              </a:ext>
            </a:extLst>
          </p:cNvPr>
          <p:cNvSpPr>
            <a:spLocks noGrp="1"/>
          </p:cNvSpPr>
          <p:nvPr>
            <p:ph type="title"/>
          </p:nvPr>
        </p:nvSpPr>
        <p:spPr>
          <a:xfrm>
            <a:off x="608641" y="273629"/>
            <a:ext cx="10957439" cy="1134839"/>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EC519D-7DF6-4B78-9563-2F2985E03737}"/>
              </a:ext>
            </a:extLst>
          </p:cNvPr>
          <p:cNvSpPr>
            <a:spLocks noGrp="1"/>
          </p:cNvSpPr>
          <p:nvPr>
            <p:ph type="dt" idx="10"/>
          </p:nvPr>
        </p:nvSpPr>
        <p:spPr>
          <a:xfrm>
            <a:off x="608641" y="6247376"/>
            <a:ext cx="2826240" cy="462289"/>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8039883-A0CD-4482-ABFF-A9C5995B74E4}"/>
              </a:ext>
            </a:extLst>
          </p:cNvPr>
          <p:cNvSpPr>
            <a:spLocks noGrp="1"/>
          </p:cNvSpPr>
          <p:nvPr>
            <p:ph type="ftr" idx="11"/>
          </p:nvPr>
        </p:nvSpPr>
        <p:spPr>
          <a:xfrm>
            <a:off x="4170241" y="6247376"/>
            <a:ext cx="3851520" cy="462289"/>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8AF17A4F-9505-41C8-AE72-2B4D02003FEB}"/>
              </a:ext>
            </a:extLst>
          </p:cNvPr>
          <p:cNvSpPr>
            <a:spLocks noGrp="1"/>
          </p:cNvSpPr>
          <p:nvPr>
            <p:ph type="sldNum" idx="12"/>
          </p:nvPr>
        </p:nvSpPr>
        <p:spPr>
          <a:xfrm>
            <a:off x="8741761" y="6247376"/>
            <a:ext cx="2826240" cy="462289"/>
          </a:xfrm>
        </p:spPr>
        <p:txBody>
          <a:bodyPr/>
          <a:lstStyle>
            <a:lvl1pPr>
              <a:defRPr/>
            </a:lvl1pPr>
          </a:lstStyle>
          <a:p>
            <a:fld id="{0EDC0827-13A5-4F8C-AE18-7D713813C70E}" type="slidenum">
              <a:rPr lang="it-IT" altLang="it-IT"/>
              <a:pPr/>
              <a:t>‹#›</a:t>
            </a:fld>
            <a:endParaRPr lang="it-IT" altLang="it-IT"/>
          </a:p>
        </p:txBody>
      </p:sp>
    </p:spTree>
    <p:extLst>
      <p:ext uri="{BB962C8B-B14F-4D97-AF65-F5344CB8AC3E}">
        <p14:creationId xmlns:p14="http://schemas.microsoft.com/office/powerpoint/2010/main" val="414948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it-IT" sz="1800" b="0" strike="noStrike" spc="-1">
              <a:solidFill>
                <a:schemeClr val="dk1"/>
              </a:solidFill>
              <a:latin typeface="Calibri"/>
            </a:endParaRPr>
          </a:p>
        </p:txBody>
      </p:sp>
      <p:sp>
        <p:nvSpPr>
          <p:cNvPr id="24" name="PlaceHolder 2"/>
          <p:cNvSpPr>
            <a:spLocks noGrp="1"/>
          </p:cNvSpPr>
          <p:nvPr>
            <p:ph/>
          </p:nvPr>
        </p:nvSpPr>
        <p:spPr>
          <a:xfrm>
            <a:off x="913680" y="2367000"/>
            <a:ext cx="10363320" cy="3423600"/>
          </a:xfrm>
          <a:prstGeom prst="rect">
            <a:avLst/>
          </a:prstGeom>
          <a:noFill/>
          <a:ln w="0">
            <a:noFill/>
          </a:ln>
        </p:spPr>
        <p:txBody>
          <a:bodyPr lIns="0" tIns="0" rIns="0" bIns="0" anchor="t">
            <a:normAutofit/>
          </a:bodyPr>
          <a:lstStyle/>
          <a:p>
            <a:pPr indent="0">
              <a:lnSpc>
                <a:spcPct val="90000"/>
              </a:lnSpc>
              <a:spcBef>
                <a:spcPts val="1417"/>
              </a:spcBef>
              <a:buNone/>
            </a:pPr>
            <a:endParaRPr lang="it-IT" sz="2800" b="0" strike="noStrike" spc="-1">
              <a:solidFill>
                <a:schemeClr val="dk1"/>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723F2612-3450-46AF-AC9F-3B35793F2B79}"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231969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8CAAB6-738E-4ECE-9B85-ADE5301E96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69B002-8DB6-46E7-B804-8EF4DFC211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D4034B-5244-4C71-BBBB-FD9AC76EA817}"/>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821B354D-CA8B-4AEE-8F70-C0EC0E3B68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73FB56-46CD-4FE3-AB87-5157921435E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58321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17601-4A21-46BD-BA1F-1C1CC05AB54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A591846-8163-4B6C-A961-03E29FB78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9F69566-414E-4A5C-A386-67488D2FD1C1}"/>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82ED4B80-7881-4AD8-9A4D-7003E536A7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EBFD9B7-8AF2-4338-951A-FE6D1B5664D3}"/>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4087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046469-7087-47D0-9C39-C563BBE407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8BC7A4-9EAE-44F3-B504-1BEA13582646}"/>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78C0D63-992D-4DEC-A02A-B38231E6E9C2}"/>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7A33E9-540A-4A4C-BEA9-602E61A8A79F}"/>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6" name="Segnaposto piè di pagina 5">
            <a:extLst>
              <a:ext uri="{FF2B5EF4-FFF2-40B4-BE49-F238E27FC236}">
                <a16:creationId xmlns:a16="http://schemas.microsoft.com/office/drawing/2014/main" id="{A24AD980-6434-43A3-98F4-B61DCD764C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290C09-21B3-4DC7-88E8-37F842D1D87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2098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660B6C-7015-40A7-9DBC-2A0985325B4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55D720-E70C-42D4-9723-9FB371B4C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EA42676-B82C-407B-B41F-BF7AA019AA81}"/>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38692E0-9CB6-40CA-A913-AC6479634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B652F72-854B-4FE1-8600-34E938F2A1CA}"/>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C209AE7-C071-4DBB-A80E-CCFA76E91903}"/>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8" name="Segnaposto piè di pagina 7">
            <a:extLst>
              <a:ext uri="{FF2B5EF4-FFF2-40B4-BE49-F238E27FC236}">
                <a16:creationId xmlns:a16="http://schemas.microsoft.com/office/drawing/2014/main" id="{D709F96F-A24A-4725-B7EE-07DBB16D41A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1E941A3-19F3-4EF4-9B07-86C72810E599}"/>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34236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51D07-2AF8-4B61-844A-A334139A957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705F322-4DB8-4810-B09E-523569E76D43}"/>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4" name="Segnaposto piè di pagina 3">
            <a:extLst>
              <a:ext uri="{FF2B5EF4-FFF2-40B4-BE49-F238E27FC236}">
                <a16:creationId xmlns:a16="http://schemas.microsoft.com/office/drawing/2014/main" id="{55A071DE-A791-40AE-B3F5-AD4D6F382E7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4DEAF0E-E5CE-4BBF-959E-46170184F8B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06319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D8643B6-4D45-4298-86F5-92D69B56F20C}"/>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3" name="Segnaposto piè di pagina 2">
            <a:extLst>
              <a:ext uri="{FF2B5EF4-FFF2-40B4-BE49-F238E27FC236}">
                <a16:creationId xmlns:a16="http://schemas.microsoft.com/office/drawing/2014/main" id="{7BFA2051-CD95-4605-9E12-A835446B1ED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AFDF63-2C95-4829-9EBF-E626F8045FA0}"/>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33849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E88C31-48A6-4EF5-8853-2287CEF9E3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16EF0C-F26A-4A20-AEC4-6B0157262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2EE6821-D9AD-4B95-B33F-ADB5FA321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227F10C-AFDD-4DE3-9EED-D7B2B4FEAA8C}"/>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6" name="Segnaposto piè di pagina 5">
            <a:extLst>
              <a:ext uri="{FF2B5EF4-FFF2-40B4-BE49-F238E27FC236}">
                <a16:creationId xmlns:a16="http://schemas.microsoft.com/office/drawing/2014/main" id="{D13E431F-FB60-4448-829A-6E0FF36B61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3F84A6-FFF9-443B-A8C5-46380234FD95}"/>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41988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BDD0D-EE03-4C69-A069-96534DDAEF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3B5B203-9A79-4DD0-8E51-DA36AA601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37A0567-3A94-459C-9D00-BF4A8995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DE4B95F-F55E-48D9-BCF4-99F110EEEC2F}"/>
              </a:ext>
            </a:extLst>
          </p:cNvPr>
          <p:cNvSpPr>
            <a:spLocks noGrp="1"/>
          </p:cNvSpPr>
          <p:nvPr>
            <p:ph type="dt" sz="half" idx="10"/>
          </p:nvPr>
        </p:nvSpPr>
        <p:spPr/>
        <p:txBody>
          <a:bodyPr/>
          <a:lstStyle/>
          <a:p>
            <a:fld id="{A03C4797-E685-4A61-91D7-3FB37D6C15B3}" type="datetimeFigureOut">
              <a:rPr lang="it-IT" smtClean="0"/>
              <a:t>04/04/2024</a:t>
            </a:fld>
            <a:endParaRPr lang="it-IT"/>
          </a:p>
        </p:txBody>
      </p:sp>
      <p:sp>
        <p:nvSpPr>
          <p:cNvPr id="6" name="Segnaposto piè di pagina 5">
            <a:extLst>
              <a:ext uri="{FF2B5EF4-FFF2-40B4-BE49-F238E27FC236}">
                <a16:creationId xmlns:a16="http://schemas.microsoft.com/office/drawing/2014/main" id="{174101DB-3760-4D75-933E-898A5C8DBFA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2B8563-43D4-4D46-B455-AB14D4718D56}"/>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45886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38F4CD6-4975-4898-81D8-B0A3013E4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9E8AA6-79E8-4B25-843F-2E5A62864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86B962-E8F5-4B6E-A289-15EA1587B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C4797-E685-4A61-91D7-3FB37D6C15B3}" type="datetimeFigureOut">
              <a:rPr lang="it-IT" smtClean="0"/>
              <a:t>04/04/2024</a:t>
            </a:fld>
            <a:endParaRPr lang="it-IT"/>
          </a:p>
        </p:txBody>
      </p:sp>
      <p:sp>
        <p:nvSpPr>
          <p:cNvPr id="5" name="Segnaposto piè di pagina 4">
            <a:extLst>
              <a:ext uri="{FF2B5EF4-FFF2-40B4-BE49-F238E27FC236}">
                <a16:creationId xmlns:a16="http://schemas.microsoft.com/office/drawing/2014/main" id="{8C6BED66-B7B2-4DF1-99FE-993559E8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B84C36E-A232-43C1-A5FD-BD881172D7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C881D-D9BF-42FE-B990-0D25DD830E22}" type="slidenum">
              <a:rPr lang="it-IT" smtClean="0"/>
              <a:t>‹#›</a:t>
            </a:fld>
            <a:endParaRPr lang="it-IT"/>
          </a:p>
        </p:txBody>
      </p:sp>
    </p:spTree>
    <p:extLst>
      <p:ext uri="{BB962C8B-B14F-4D97-AF65-F5344CB8AC3E}">
        <p14:creationId xmlns:p14="http://schemas.microsoft.com/office/powerpoint/2010/main" val="242420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110.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1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print of a building&#10;&#10;Description automatically generated">
            <a:extLst>
              <a:ext uri="{FF2B5EF4-FFF2-40B4-BE49-F238E27FC236}">
                <a16:creationId xmlns:a16="http://schemas.microsoft.com/office/drawing/2014/main" id="{C2C6200F-9D0B-6EE4-176C-9824C6B48FB5}"/>
              </a:ext>
            </a:extLst>
          </p:cNvPr>
          <p:cNvPicPr>
            <a:picLocks noChangeAspect="1"/>
          </p:cNvPicPr>
          <p:nvPr/>
        </p:nvPicPr>
        <p:blipFill rotWithShape="1">
          <a:blip r:embed="rId3">
            <a:extLst>
              <a:ext uri="{28A0092B-C50C-407E-A947-70E740481C1C}">
                <a14:useLocalDpi xmlns:a14="http://schemas.microsoft.com/office/drawing/2010/main" val="0"/>
              </a:ext>
            </a:extLst>
          </a:blip>
          <a:srcRect l="21338" r="16862"/>
          <a:stretch/>
        </p:blipFill>
        <p:spPr>
          <a:xfrm>
            <a:off x="-25" y="-4"/>
            <a:ext cx="7534661" cy="6858003"/>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scene3d>
            <a:camera prst="perspectiveRelaxed">
              <a:rot lat="19800000" lon="1200000" rev="20820000"/>
            </a:camera>
            <a:lightRig rig="threePt" dir="t"/>
          </a:scene3d>
          <a:sp3d contourW="6350" prstMaterial="matte">
            <a:bevelT w="101600" h="101600"/>
            <a:contourClr>
              <a:srgbClr val="969696"/>
            </a:contourClr>
          </a:sp3d>
        </p:spPr>
      </p:pic>
      <p:sp>
        <p:nvSpPr>
          <p:cNvPr id="2" name="Titolo 1">
            <a:extLst>
              <a:ext uri="{FF2B5EF4-FFF2-40B4-BE49-F238E27FC236}">
                <a16:creationId xmlns:a16="http://schemas.microsoft.com/office/drawing/2014/main" id="{57E837B3-882E-44B3-A043-25C3955D9B73}"/>
              </a:ext>
            </a:extLst>
          </p:cNvPr>
          <p:cNvSpPr>
            <a:spLocks noGrp="1"/>
          </p:cNvSpPr>
          <p:nvPr>
            <p:ph type="ctrTitle"/>
          </p:nvPr>
        </p:nvSpPr>
        <p:spPr>
          <a:xfrm>
            <a:off x="6343650" y="3962400"/>
            <a:ext cx="5505814" cy="1690409"/>
          </a:xfrm>
        </p:spPr>
        <p:txBody>
          <a:bodyPr anchor="b">
            <a:normAutofit/>
          </a:bodyPr>
          <a:lstStyle/>
          <a:p>
            <a:pPr algn="l"/>
            <a:r>
              <a:rPr lang="it-IT" sz="3700" b="1" dirty="0"/>
              <a:t>Attività LNL su acceleratori: stato e prospettive</a:t>
            </a:r>
            <a:br>
              <a:rPr lang="it-IT" sz="3700" b="1" dirty="0"/>
            </a:br>
            <a:r>
              <a:rPr lang="it-IT" sz="2400" dirty="0"/>
              <a:t>Enrico Fagotti</a:t>
            </a:r>
            <a:endParaRPr lang="it-IT" sz="3700" b="1" dirty="0"/>
          </a:p>
        </p:txBody>
      </p:sp>
      <p:pic>
        <p:nvPicPr>
          <p:cNvPr id="24" name="Immagine 3" descr="A blue and black logo&#10;&#10;Description automatically generated">
            <a:extLst>
              <a:ext uri="{FF2B5EF4-FFF2-40B4-BE49-F238E27FC236}">
                <a16:creationId xmlns:a16="http://schemas.microsoft.com/office/drawing/2014/main" id="{46D49171-B159-EE49-04B9-8FE2E25FB6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67" r="15213"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solidFill>
            <a:schemeClr val="bg1"/>
          </a:solidFill>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5" name="Titolo 1">
            <a:extLst>
              <a:ext uri="{FF2B5EF4-FFF2-40B4-BE49-F238E27FC236}">
                <a16:creationId xmlns:a16="http://schemas.microsoft.com/office/drawing/2014/main" id="{FD9D1AAE-F9EE-8739-7579-587352F65679}"/>
              </a:ext>
            </a:extLst>
          </p:cNvPr>
          <p:cNvSpPr txBox="1">
            <a:spLocks/>
          </p:cNvSpPr>
          <p:nvPr/>
        </p:nvSpPr>
        <p:spPr>
          <a:xfrm>
            <a:off x="-1" y="1"/>
            <a:ext cx="12192001" cy="1574800"/>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000" b="1" dirty="0">
              <a:solidFill>
                <a:schemeClr val="bg1"/>
              </a:solidFill>
            </a:endParaRPr>
          </a:p>
        </p:txBody>
      </p:sp>
      <p:sp>
        <p:nvSpPr>
          <p:cNvPr id="6" name="CustomShape 2">
            <a:extLst>
              <a:ext uri="{FF2B5EF4-FFF2-40B4-BE49-F238E27FC236}">
                <a16:creationId xmlns:a16="http://schemas.microsoft.com/office/drawing/2014/main" id="{05386B74-E1C9-1775-293B-1BF913693722}"/>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spcBef>
                <a:spcPts val="1417"/>
              </a:spcBef>
            </a:pPr>
            <a:endParaRPr lang="it-IT" sz="2200" b="0" strike="noStrike" spc="-1">
              <a:latin typeface="Arial"/>
            </a:endParaRPr>
          </a:p>
          <a:p>
            <a:pPr>
              <a:spcBef>
                <a:spcPts val="1417"/>
              </a:spcBef>
            </a:pPr>
            <a:endParaRPr lang="it-IT" sz="2200" b="0" strike="noStrike" spc="-1">
              <a:latin typeface="Arial"/>
            </a:endParaRPr>
          </a:p>
        </p:txBody>
      </p:sp>
    </p:spTree>
    <p:extLst>
      <p:ext uri="{BB962C8B-B14F-4D97-AF65-F5344CB8AC3E}">
        <p14:creationId xmlns:p14="http://schemas.microsoft.com/office/powerpoint/2010/main" val="30200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r>
              <a:rPr lang="it-IT" sz="4000" b="1" dirty="0">
                <a:solidFill>
                  <a:schemeClr val="bg1"/>
                </a:solidFill>
              </a:rPr>
              <a:t> SPES ph. 2: cyclotron </a:t>
            </a:r>
            <a:r>
              <a:rPr lang="it-IT" sz="4000" b="1" dirty="0">
                <a:solidFill>
                  <a:schemeClr val="bg1"/>
                </a:solidFill>
                <a:sym typeface="Wingdings" panose="05000000000000000000" pitchFamily="2" charset="2"/>
              </a:rPr>
              <a:t> </a:t>
            </a:r>
            <a:r>
              <a:rPr lang="it-IT" sz="4000" b="1" dirty="0">
                <a:solidFill>
                  <a:schemeClr val="bg1"/>
                </a:solidFill>
              </a:rPr>
              <a:t>ISOL1 </a:t>
            </a:r>
            <a:r>
              <a:rPr lang="it-IT" sz="4000" b="1" dirty="0">
                <a:solidFill>
                  <a:schemeClr val="bg1"/>
                </a:solidFill>
                <a:sym typeface="Wingdings" panose="05000000000000000000" pitchFamily="2" charset="2"/>
              </a:rPr>
              <a:t> low E experiments</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3" name="Rectangle 52">
            <a:extLst>
              <a:ext uri="{FF2B5EF4-FFF2-40B4-BE49-F238E27FC236}">
                <a16:creationId xmlns:a16="http://schemas.microsoft.com/office/drawing/2014/main" id="{B7369B31-B200-538E-C0F6-BF3079337E3F}"/>
              </a:ext>
            </a:extLst>
          </p:cNvPr>
          <p:cNvSpPr/>
          <p:nvPr/>
        </p:nvSpPr>
        <p:spPr>
          <a:xfrm>
            <a:off x="306266" y="3796483"/>
            <a:ext cx="4551484" cy="2901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pic>
        <p:nvPicPr>
          <p:cNvPr id="2" name="Picture 1" descr="A picture containing indoor, industry, machine, engineering&#10;&#10;Description automatically generated">
            <a:extLst>
              <a:ext uri="{FF2B5EF4-FFF2-40B4-BE49-F238E27FC236}">
                <a16:creationId xmlns:a16="http://schemas.microsoft.com/office/drawing/2014/main" id="{8E232376-7592-81D1-1BB8-2906958C2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90" y="1261681"/>
            <a:ext cx="6420360" cy="4815269"/>
          </a:xfrm>
          <a:prstGeom prst="rect">
            <a:avLst/>
          </a:prstGeom>
        </p:spPr>
      </p:pic>
      <p:pic>
        <p:nvPicPr>
          <p:cNvPr id="9" name="Immagine 17">
            <a:extLst>
              <a:ext uri="{FF2B5EF4-FFF2-40B4-BE49-F238E27FC236}">
                <a16:creationId xmlns:a16="http://schemas.microsoft.com/office/drawing/2014/main" id="{14EF5EEB-8B1C-5AA7-4231-B999EFB17946}"/>
              </a:ext>
            </a:extLst>
          </p:cNvPr>
          <p:cNvPicPr>
            <a:picLocks noChangeAspect="1"/>
          </p:cNvPicPr>
          <p:nvPr/>
        </p:nvPicPr>
        <p:blipFill>
          <a:blip r:embed="rId5"/>
          <a:stretch>
            <a:fillRect/>
          </a:stretch>
        </p:blipFill>
        <p:spPr>
          <a:xfrm>
            <a:off x="6935518" y="1104900"/>
            <a:ext cx="3388263" cy="1905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07E5B30-B2EF-0537-F30E-C34ED28E911A}"/>
              </a:ext>
            </a:extLst>
          </p:cNvPr>
          <p:cNvPicPr>
            <a:picLocks noChangeAspect="1"/>
          </p:cNvPicPr>
          <p:nvPr/>
        </p:nvPicPr>
        <p:blipFill>
          <a:blip r:embed="rId6"/>
          <a:stretch>
            <a:fillRect/>
          </a:stretch>
        </p:blipFill>
        <p:spPr>
          <a:xfrm>
            <a:off x="9225058" y="2847314"/>
            <a:ext cx="2730740" cy="182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3">
            <a:extLst>
              <a:ext uri="{FF2B5EF4-FFF2-40B4-BE49-F238E27FC236}">
                <a16:creationId xmlns:a16="http://schemas.microsoft.com/office/drawing/2014/main" id="{EEA283E6-8C7E-F2B3-6048-3C4E218BA3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0361" y="4708937"/>
            <a:ext cx="2460935" cy="1678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228ACCE3-4D47-5AE5-40CA-DDF526FD7090}"/>
              </a:ext>
            </a:extLst>
          </p:cNvPr>
          <p:cNvSpPr txBox="1"/>
          <p:nvPr/>
        </p:nvSpPr>
        <p:spPr>
          <a:xfrm>
            <a:off x="6820918" y="3214836"/>
            <a:ext cx="2239784" cy="954107"/>
          </a:xfrm>
          <a:prstGeom prst="rect">
            <a:avLst/>
          </a:prstGeom>
          <a:noFill/>
        </p:spPr>
        <p:txBody>
          <a:bodyPr wrap="square" rtlCol="0">
            <a:spAutoFit/>
          </a:bodyPr>
          <a:lstStyle/>
          <a:p>
            <a:r>
              <a:rPr lang="en-US" sz="1400" b="1" dirty="0"/>
              <a:t>Aux plants:</a:t>
            </a:r>
          </a:p>
          <a:p>
            <a:r>
              <a:rPr lang="en-US" sz="1400" dirty="0"/>
              <a:t>-HV plants</a:t>
            </a:r>
          </a:p>
          <a:p>
            <a:r>
              <a:rPr lang="en-US" sz="1400" dirty="0"/>
              <a:t>-Ground plants</a:t>
            </a:r>
          </a:p>
          <a:p>
            <a:r>
              <a:rPr lang="en-US" sz="1400" dirty="0"/>
              <a:t>-TSS machine</a:t>
            </a:r>
          </a:p>
        </p:txBody>
      </p:sp>
    </p:spTree>
    <p:extLst>
      <p:ext uri="{BB962C8B-B14F-4D97-AF65-F5344CB8AC3E}">
        <p14:creationId xmlns:p14="http://schemas.microsoft.com/office/powerpoint/2010/main" val="316571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SPES ph. 3: ADIGE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33" name="Immagine 50">
            <a:extLst>
              <a:ext uri="{FF2B5EF4-FFF2-40B4-BE49-F238E27FC236}">
                <a16:creationId xmlns:a16="http://schemas.microsoft.com/office/drawing/2014/main" id="{1AA5ACFA-F1C7-4073-8033-60BDB79FBE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7067" y="2484282"/>
            <a:ext cx="2902765" cy="2177074"/>
          </a:xfrm>
          <a:prstGeom prst="rect">
            <a:avLst/>
          </a:prstGeom>
          <a:ln>
            <a:solidFill>
              <a:schemeClr val="tx1"/>
            </a:solidFill>
          </a:ln>
        </p:spPr>
      </p:pic>
      <p:pic>
        <p:nvPicPr>
          <p:cNvPr id="3" name="Picture 2">
            <a:extLst>
              <a:ext uri="{FF2B5EF4-FFF2-40B4-BE49-F238E27FC236}">
                <a16:creationId xmlns:a16="http://schemas.microsoft.com/office/drawing/2014/main" id="{D307D410-C4C9-CE66-57A7-67609D921D66}"/>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2202" y="1225185"/>
            <a:ext cx="7081640" cy="4584504"/>
          </a:xfrm>
          <a:prstGeom prst="rect">
            <a:avLst/>
          </a:prstGeom>
        </p:spPr>
      </p:pic>
      <p:pic>
        <p:nvPicPr>
          <p:cNvPr id="4" name="Picture 3">
            <a:extLst>
              <a:ext uri="{FF2B5EF4-FFF2-40B4-BE49-F238E27FC236}">
                <a16:creationId xmlns:a16="http://schemas.microsoft.com/office/drawing/2014/main" id="{8258FAC2-6B9A-681F-5342-040B34EF9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8579" y="3813037"/>
            <a:ext cx="1378759" cy="2444548"/>
          </a:xfrm>
          <a:prstGeom prst="rect">
            <a:avLst/>
          </a:prstGeom>
          <a:ln>
            <a:solidFill>
              <a:schemeClr val="tx1"/>
            </a:solidFill>
          </a:ln>
        </p:spPr>
      </p:pic>
      <p:pic>
        <p:nvPicPr>
          <p:cNvPr id="10" name="Picture 9" descr="A picture containing engineering, steel, industry, metal&#10;&#10;Description automatically generated">
            <a:extLst>
              <a:ext uri="{FF2B5EF4-FFF2-40B4-BE49-F238E27FC236}">
                <a16:creationId xmlns:a16="http://schemas.microsoft.com/office/drawing/2014/main" id="{3B12478B-E1D3-B41A-FE96-1FB60A98A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5790" y="1050655"/>
            <a:ext cx="3271548" cy="1842368"/>
          </a:xfrm>
          <a:prstGeom prst="rect">
            <a:avLst/>
          </a:prstGeom>
          <a:ln>
            <a:solidFill>
              <a:schemeClr val="tx1"/>
            </a:solidFill>
          </a:ln>
        </p:spPr>
      </p:pic>
      <p:pic>
        <p:nvPicPr>
          <p:cNvPr id="11" name="Picture 10" descr="A room with many metal structures&#10;&#10;Description automatically generated">
            <a:extLst>
              <a:ext uri="{FF2B5EF4-FFF2-40B4-BE49-F238E27FC236}">
                <a16:creationId xmlns:a16="http://schemas.microsoft.com/office/drawing/2014/main" id="{CEEAD53F-8222-2E45-27C6-B5E1B776FFFB}"/>
              </a:ext>
            </a:extLst>
          </p:cNvPr>
          <p:cNvPicPr>
            <a:picLocks noChangeAspect="1"/>
          </p:cNvPicPr>
          <p:nvPr/>
        </p:nvPicPr>
        <p:blipFill rotWithShape="1">
          <a:blip r:embed="rId8">
            <a:extLst>
              <a:ext uri="{28A0092B-C50C-407E-A947-70E740481C1C}">
                <a14:useLocalDpi xmlns:a14="http://schemas.microsoft.com/office/drawing/2010/main" val="0"/>
              </a:ext>
            </a:extLst>
          </a:blip>
          <a:srcRect t="20671"/>
          <a:stretch/>
        </p:blipFill>
        <p:spPr>
          <a:xfrm>
            <a:off x="92168" y="4661356"/>
            <a:ext cx="2699407" cy="1606050"/>
          </a:xfrm>
          <a:prstGeom prst="rect">
            <a:avLst/>
          </a:prstGeom>
          <a:ln>
            <a:solidFill>
              <a:schemeClr val="tx1"/>
            </a:solidFill>
          </a:ln>
        </p:spPr>
      </p:pic>
    </p:spTree>
    <p:extLst>
      <p:ext uri="{BB962C8B-B14F-4D97-AF65-F5344CB8AC3E}">
        <p14:creationId xmlns:p14="http://schemas.microsoft.com/office/powerpoint/2010/main" val="283933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SPES ph. 3: RFQ</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6" name="Picture 5">
            <a:extLst>
              <a:ext uri="{FF2B5EF4-FFF2-40B4-BE49-F238E27FC236}">
                <a16:creationId xmlns:a16="http://schemas.microsoft.com/office/drawing/2014/main" id="{71D4BACC-4184-441B-846A-28EEB926FA89}"/>
              </a:ext>
            </a:extLst>
          </p:cNvPr>
          <p:cNvPicPr>
            <a:picLocks noChangeAspect="1"/>
          </p:cNvPicPr>
          <p:nvPr/>
        </p:nvPicPr>
        <p:blipFill>
          <a:blip r:embed="rId4"/>
          <a:stretch>
            <a:fillRect/>
          </a:stretch>
        </p:blipFill>
        <p:spPr>
          <a:xfrm>
            <a:off x="7316588" y="1124227"/>
            <a:ext cx="4225883" cy="2312474"/>
          </a:xfrm>
          <a:prstGeom prst="rect">
            <a:avLst/>
          </a:prstGeom>
        </p:spPr>
      </p:pic>
      <p:pic>
        <p:nvPicPr>
          <p:cNvPr id="8" name="Picture 7" descr="Close up of a circular object&#10;&#10;Description automatically generated">
            <a:extLst>
              <a:ext uri="{FF2B5EF4-FFF2-40B4-BE49-F238E27FC236}">
                <a16:creationId xmlns:a16="http://schemas.microsoft.com/office/drawing/2014/main" id="{F6B2FA8D-AD64-B1E9-3AE6-8CAB1693D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893352" y="3538282"/>
            <a:ext cx="3154438" cy="236582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 name="Picture 2" descr="A large metal cylinder on a conveyor belt&#10;&#10;Description automatically generated">
            <a:extLst>
              <a:ext uri="{FF2B5EF4-FFF2-40B4-BE49-F238E27FC236}">
                <a16:creationId xmlns:a16="http://schemas.microsoft.com/office/drawing/2014/main" id="{086FBC08-3627-E51A-A56C-61D1F91399D6}"/>
              </a:ext>
            </a:extLst>
          </p:cNvPr>
          <p:cNvPicPr>
            <a:picLocks noChangeAspect="1"/>
          </p:cNvPicPr>
          <p:nvPr/>
        </p:nvPicPr>
        <p:blipFill rotWithShape="1">
          <a:blip r:embed="rId6">
            <a:extLst>
              <a:ext uri="{28A0092B-C50C-407E-A947-70E740481C1C}">
                <a14:useLocalDpi xmlns:a14="http://schemas.microsoft.com/office/drawing/2010/main" val="0"/>
              </a:ext>
            </a:extLst>
          </a:blip>
          <a:srcRect t="10885" b="14357"/>
          <a:stretch/>
        </p:blipFill>
        <p:spPr>
          <a:xfrm>
            <a:off x="1229474" y="3730209"/>
            <a:ext cx="4580479" cy="2568206"/>
          </a:xfrm>
          <a:prstGeom prst="rect">
            <a:avLst/>
          </a:prstGeom>
          <a:ln>
            <a:solidFill>
              <a:schemeClr val="tx1"/>
            </a:solidFill>
          </a:ln>
        </p:spPr>
      </p:pic>
      <p:pic>
        <p:nvPicPr>
          <p:cNvPr id="10" name="Picture 9">
            <a:extLst>
              <a:ext uri="{FF2B5EF4-FFF2-40B4-BE49-F238E27FC236}">
                <a16:creationId xmlns:a16="http://schemas.microsoft.com/office/drawing/2014/main" id="{D656BE86-0205-0A4D-BF4D-7D8DB19B749A}"/>
              </a:ext>
            </a:extLst>
          </p:cNvPr>
          <p:cNvPicPr>
            <a:picLocks noChangeAspect="1"/>
          </p:cNvPicPr>
          <p:nvPr/>
        </p:nvPicPr>
        <p:blipFill>
          <a:blip r:embed="rId7"/>
          <a:stretch>
            <a:fillRect/>
          </a:stretch>
        </p:blipFill>
        <p:spPr>
          <a:xfrm>
            <a:off x="1229475" y="1079875"/>
            <a:ext cx="4580479" cy="2576519"/>
          </a:xfrm>
          <a:prstGeom prst="rect">
            <a:avLst/>
          </a:prstGeom>
          <a:ln>
            <a:solidFill>
              <a:schemeClr val="tx1"/>
            </a:solidFill>
          </a:ln>
        </p:spPr>
      </p:pic>
    </p:spTree>
    <p:extLst>
      <p:ext uri="{BB962C8B-B14F-4D97-AF65-F5344CB8AC3E}">
        <p14:creationId xmlns:p14="http://schemas.microsoft.com/office/powerpoint/2010/main" val="2612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Outline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2" name="TextBox 1">
            <a:extLst>
              <a:ext uri="{FF2B5EF4-FFF2-40B4-BE49-F238E27FC236}">
                <a16:creationId xmlns:a16="http://schemas.microsoft.com/office/drawing/2014/main" id="{328D0399-B387-171E-847D-6C52276F1680}"/>
              </a:ext>
            </a:extLst>
          </p:cNvPr>
          <p:cNvSpPr txBox="1"/>
          <p:nvPr/>
        </p:nvSpPr>
        <p:spPr>
          <a:xfrm>
            <a:off x="473216" y="1593208"/>
            <a:ext cx="8692555" cy="2246769"/>
          </a:xfrm>
          <a:prstGeom prst="rect">
            <a:avLst/>
          </a:prstGeom>
          <a:noFill/>
        </p:spPr>
        <p:txBody>
          <a:bodyPr wrap="square" rtlCol="0">
            <a:spAutoFit/>
          </a:bodyPr>
          <a:lstStyle/>
          <a:p>
            <a:pPr marL="457200" indent="-457200">
              <a:buFont typeface="Arial" panose="020B0604020202020204" pitchFamily="34" charset="0"/>
              <a:buChar char="•"/>
            </a:pPr>
            <a:r>
              <a:rPr lang="it-IT" sz="2800" dirty="0"/>
              <a:t>SPES general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b="1" dirty="0"/>
              <a:t>PTA upgrade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Next months plan</a:t>
            </a:r>
          </a:p>
        </p:txBody>
      </p:sp>
      <p:pic>
        <p:nvPicPr>
          <p:cNvPr id="3" name="Picture 2" descr="A blueprint of a building&#10;&#10;Description automatically generated">
            <a:extLst>
              <a:ext uri="{FF2B5EF4-FFF2-40B4-BE49-F238E27FC236}">
                <a16:creationId xmlns:a16="http://schemas.microsoft.com/office/drawing/2014/main" id="{84027801-E2B1-CD77-47E0-BA3FCB0FEE78}"/>
              </a:ext>
            </a:extLst>
          </p:cNvPr>
          <p:cNvPicPr>
            <a:picLocks noChangeAspect="1"/>
          </p:cNvPicPr>
          <p:nvPr/>
        </p:nvPicPr>
        <p:blipFill rotWithShape="1">
          <a:blip r:embed="rId4">
            <a:extLst>
              <a:ext uri="{28A0092B-C50C-407E-A947-70E740481C1C}">
                <a14:useLocalDpi xmlns:a14="http://schemas.microsoft.com/office/drawing/2010/main" val="0"/>
              </a:ext>
            </a:extLst>
          </a:blip>
          <a:srcRect l="11976" t="10885" r="7499" b="17672"/>
          <a:stretch/>
        </p:blipFill>
        <p:spPr>
          <a:xfrm>
            <a:off x="2841424" y="1851660"/>
            <a:ext cx="9037018" cy="45101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3872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a:t>
            </a:r>
            <a:r>
              <a:rPr lang="en-GB" sz="4000" b="1" dirty="0">
                <a:solidFill>
                  <a:schemeClr val="bg1"/>
                </a:solidFill>
              </a:rPr>
              <a:t>Accelerator complex (2010 - 2023)</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aphicFrame>
        <p:nvGraphicFramePr>
          <p:cNvPr id="3" name="Grafico 2">
            <a:extLst>
              <a:ext uri="{FF2B5EF4-FFF2-40B4-BE49-F238E27FC236}">
                <a16:creationId xmlns:a16="http://schemas.microsoft.com/office/drawing/2014/main" id="{13397459-B76A-4F04-99F1-2BC45A81B3DE}"/>
              </a:ext>
            </a:extLst>
          </p:cNvPr>
          <p:cNvGraphicFramePr>
            <a:graphicFrameLocks/>
          </p:cNvGraphicFramePr>
          <p:nvPr>
            <p:extLst>
              <p:ext uri="{D42A27DB-BD31-4B8C-83A1-F6EECF244321}">
                <p14:modId xmlns:p14="http://schemas.microsoft.com/office/powerpoint/2010/main" val="1867302857"/>
              </p:ext>
            </p:extLst>
          </p:nvPr>
        </p:nvGraphicFramePr>
        <p:xfrm>
          <a:off x="0" y="1026416"/>
          <a:ext cx="12192000" cy="58388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09814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a:t>
            </a:r>
            <a:r>
              <a:rPr lang="en-GB" sz="4000" b="1" dirty="0">
                <a:solidFill>
                  <a:schemeClr val="bg1"/>
                </a:solidFill>
              </a:rPr>
              <a:t>PTA </a:t>
            </a:r>
            <a:r>
              <a:rPr lang="en-GB" sz="4000" b="1" dirty="0" err="1">
                <a:solidFill>
                  <a:schemeClr val="bg1"/>
                </a:solidFill>
              </a:rPr>
              <a:t>elettrostatics</a:t>
            </a:r>
            <a:r>
              <a:rPr lang="en-GB" sz="4000" b="1" dirty="0">
                <a:solidFill>
                  <a:schemeClr val="bg1"/>
                </a:solidFill>
              </a:rPr>
              <a:t> vs RF (2013 - 2023)</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aphicFrame>
        <p:nvGraphicFramePr>
          <p:cNvPr id="10" name="Grafico 2">
            <a:extLst>
              <a:ext uri="{FF2B5EF4-FFF2-40B4-BE49-F238E27FC236}">
                <a16:creationId xmlns:a16="http://schemas.microsoft.com/office/drawing/2014/main" id="{FCFAF0E5-1F69-45A0-8950-3899C3B94C5D}"/>
              </a:ext>
            </a:extLst>
          </p:cNvPr>
          <p:cNvGraphicFramePr>
            <a:graphicFrameLocks/>
          </p:cNvGraphicFramePr>
          <p:nvPr>
            <p:extLst>
              <p:ext uri="{D42A27DB-BD31-4B8C-83A1-F6EECF244321}">
                <p14:modId xmlns:p14="http://schemas.microsoft.com/office/powerpoint/2010/main" val="1704234230"/>
              </p:ext>
            </p:extLst>
          </p:nvPr>
        </p:nvGraphicFramePr>
        <p:xfrm>
          <a:off x="0" y="1030251"/>
          <a:ext cx="12192000" cy="582774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DDE8EBD2-548B-69F8-9736-4FA25481D5FA}"/>
              </a:ext>
            </a:extLst>
          </p:cNvPr>
          <p:cNvSpPr/>
          <p:nvPr/>
        </p:nvSpPr>
        <p:spPr>
          <a:xfrm>
            <a:off x="1245858" y="1030252"/>
            <a:ext cx="5233665" cy="4742995"/>
          </a:xfrm>
          <a:prstGeom prst="rect">
            <a:avLst/>
          </a:prstGeom>
          <a:solidFill>
            <a:srgbClr val="FFFF0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AC3475C-625B-7CA4-913A-3A132BB101E3}"/>
              </a:ext>
            </a:extLst>
          </p:cNvPr>
          <p:cNvSpPr/>
          <p:nvPr/>
        </p:nvSpPr>
        <p:spPr>
          <a:xfrm>
            <a:off x="6546422" y="1030252"/>
            <a:ext cx="3717869" cy="4742996"/>
          </a:xfrm>
          <a:prstGeom prst="rect">
            <a:avLst/>
          </a:prstGeom>
          <a:solidFill>
            <a:srgbClr val="FFFF0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5A7E67F-50AB-7107-8861-E213932F7563}"/>
              </a:ext>
            </a:extLst>
          </p:cNvPr>
          <p:cNvSpPr/>
          <p:nvPr/>
        </p:nvSpPr>
        <p:spPr>
          <a:xfrm>
            <a:off x="10331191" y="1030253"/>
            <a:ext cx="1453064" cy="4742995"/>
          </a:xfrm>
          <a:prstGeom prst="rect">
            <a:avLst/>
          </a:prstGeom>
          <a:solidFill>
            <a:srgbClr val="FFFF0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8E87C23-FE04-AEAE-8076-38F469290A8F}"/>
              </a:ext>
            </a:extLst>
          </p:cNvPr>
          <p:cNvSpPr txBox="1"/>
          <p:nvPr/>
        </p:nvSpPr>
        <p:spPr>
          <a:xfrm>
            <a:off x="3095219" y="1403351"/>
            <a:ext cx="1470595" cy="307777"/>
          </a:xfrm>
          <a:prstGeom prst="rect">
            <a:avLst/>
          </a:prstGeom>
          <a:solidFill>
            <a:schemeClr val="accent3">
              <a:lumMod val="60000"/>
              <a:lumOff val="40000"/>
            </a:schemeClr>
          </a:solidFill>
          <a:ln>
            <a:solidFill>
              <a:schemeClr val="tx1"/>
            </a:solidFill>
          </a:ln>
        </p:spPr>
        <p:txBody>
          <a:bodyPr wrap="none" rtlCol="0">
            <a:spAutoFit/>
          </a:bodyPr>
          <a:lstStyle/>
          <a:p>
            <a:pPr algn="ctr"/>
            <a:r>
              <a:rPr lang="it-IT" sz="1400" b="1" dirty="0"/>
              <a:t>TANDEM Domain</a:t>
            </a:r>
            <a:endParaRPr lang="en-GB" sz="1400" b="1" dirty="0"/>
          </a:p>
        </p:txBody>
      </p:sp>
      <p:sp>
        <p:nvSpPr>
          <p:cNvPr id="12" name="TextBox 11">
            <a:extLst>
              <a:ext uri="{FF2B5EF4-FFF2-40B4-BE49-F238E27FC236}">
                <a16:creationId xmlns:a16="http://schemas.microsoft.com/office/drawing/2014/main" id="{28EB2FA8-E424-9BE4-9C43-7D89E777BD6F}"/>
              </a:ext>
            </a:extLst>
          </p:cNvPr>
          <p:cNvSpPr txBox="1"/>
          <p:nvPr/>
        </p:nvSpPr>
        <p:spPr>
          <a:xfrm>
            <a:off x="7730489" y="1403350"/>
            <a:ext cx="1349734"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it-IT" sz="1400" b="1" dirty="0"/>
              <a:t>TANDEM Issues</a:t>
            </a:r>
            <a:endParaRPr lang="en-GB" sz="1400" b="1" dirty="0"/>
          </a:p>
        </p:txBody>
      </p:sp>
      <p:sp>
        <p:nvSpPr>
          <p:cNvPr id="13" name="TextBox 12">
            <a:extLst>
              <a:ext uri="{FF2B5EF4-FFF2-40B4-BE49-F238E27FC236}">
                <a16:creationId xmlns:a16="http://schemas.microsoft.com/office/drawing/2014/main" id="{49A9035A-8CB9-F2AC-E11A-02A8C297EF82}"/>
              </a:ext>
            </a:extLst>
          </p:cNvPr>
          <p:cNvSpPr txBox="1"/>
          <p:nvPr/>
        </p:nvSpPr>
        <p:spPr>
          <a:xfrm>
            <a:off x="10417268" y="1403350"/>
            <a:ext cx="1280909"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it-IT" sz="1400" b="1" dirty="0" err="1"/>
              <a:t>Paradigm</a:t>
            </a:r>
            <a:r>
              <a:rPr lang="it-IT" sz="1400" b="1" dirty="0"/>
              <a:t> shift</a:t>
            </a:r>
            <a:endParaRPr lang="en-GB" sz="1400" b="1" dirty="0"/>
          </a:p>
        </p:txBody>
      </p:sp>
    </p:spTree>
    <p:extLst>
      <p:ext uri="{BB962C8B-B14F-4D97-AF65-F5344CB8AC3E}">
        <p14:creationId xmlns:p14="http://schemas.microsoft.com/office/powerpoint/2010/main" val="3690442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3D0F8-C903-3052-2071-CE62BDFFC093}"/>
            </a:ext>
          </a:extLst>
        </p:cNvPr>
        <p:cNvGrpSpPr/>
        <p:nvPr/>
      </p:nvGrpSpPr>
      <p:grpSpPr>
        <a:xfrm>
          <a:off x="0" y="0"/>
          <a:ext cx="0" cy="0"/>
          <a:chOff x="0" y="0"/>
          <a:chExt cx="0" cy="0"/>
        </a:xfrm>
      </p:grpSpPr>
      <p:pic>
        <p:nvPicPr>
          <p:cNvPr id="17" name="Immagine 16" descr="Immagine che contiene testo, schermata, linea, diagramma&#10;&#10;Descrizione generata automaticamente">
            <a:extLst>
              <a:ext uri="{FF2B5EF4-FFF2-40B4-BE49-F238E27FC236}">
                <a16:creationId xmlns:a16="http://schemas.microsoft.com/office/drawing/2014/main" id="{CF36C738-FF90-ADE7-9EBF-07FB99885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802" y="1078056"/>
            <a:ext cx="3168775" cy="3016576"/>
          </a:xfrm>
          <a:prstGeom prst="rect">
            <a:avLst/>
          </a:prstGeom>
        </p:spPr>
      </p:pic>
      <p:sp>
        <p:nvSpPr>
          <p:cNvPr id="14" name="Rettangolo 13">
            <a:extLst>
              <a:ext uri="{FF2B5EF4-FFF2-40B4-BE49-F238E27FC236}">
                <a16:creationId xmlns:a16="http://schemas.microsoft.com/office/drawing/2014/main" id="{DED69ECD-F581-3DD5-DD6E-BA1D88517977}"/>
              </a:ext>
            </a:extLst>
          </p:cNvPr>
          <p:cNvSpPr/>
          <p:nvPr/>
        </p:nvSpPr>
        <p:spPr>
          <a:xfrm>
            <a:off x="8110095" y="4837530"/>
            <a:ext cx="4027482" cy="1563270"/>
          </a:xfrm>
          <a:prstGeom prst="rect">
            <a:avLst/>
          </a:prstGeom>
          <a:solidFill>
            <a:srgbClr val="FFFF00"/>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1">
            <a:extLst>
              <a:ext uri="{FF2B5EF4-FFF2-40B4-BE49-F238E27FC236}">
                <a16:creationId xmlns:a16="http://schemas.microsoft.com/office/drawing/2014/main" id="{A3044A70-9B23-8604-33FF-E864F36BCCF3}"/>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ALPI improvements</a:t>
            </a:r>
          </a:p>
        </p:txBody>
      </p:sp>
      <p:pic>
        <p:nvPicPr>
          <p:cNvPr id="7" name="Immagine 3">
            <a:extLst>
              <a:ext uri="{FF2B5EF4-FFF2-40B4-BE49-F238E27FC236}">
                <a16:creationId xmlns:a16="http://schemas.microsoft.com/office/drawing/2014/main" id="{C3802A8D-A37F-2D9D-1A2A-A46F6E0B6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F8D7149B-AAC4-E20E-ED75-A2D7DAC2449A}"/>
              </a:ext>
            </a:extLst>
          </p:cNvPr>
          <p:cNvSpPr txBox="1"/>
          <p:nvPr/>
        </p:nvSpPr>
        <p:spPr>
          <a:xfrm>
            <a:off x="135257" y="1208398"/>
            <a:ext cx="9585184"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t>MEBT bunchers and SRFQs field calibrations.</a:t>
            </a:r>
          </a:p>
          <a:p>
            <a:endParaRPr lang="en-US" sz="2400" dirty="0"/>
          </a:p>
          <a:p>
            <a:endParaRPr lang="en-US" sz="2400" dirty="0"/>
          </a:p>
          <a:p>
            <a:endParaRPr lang="en-US" sz="2400" dirty="0"/>
          </a:p>
          <a:p>
            <a:endParaRPr lang="en-US" sz="2400" dirty="0"/>
          </a:p>
          <a:p>
            <a:endParaRPr lang="en-US" sz="2400" dirty="0"/>
          </a:p>
          <a:p>
            <a:pPr marL="457200" indent="-457200">
              <a:buFont typeface="Arial" panose="020B0604020202020204" pitchFamily="34" charset="0"/>
              <a:buChar char="•"/>
            </a:pPr>
            <a:r>
              <a:rPr lang="en-US" sz="2400" dirty="0"/>
              <a:t>Better ramp for the first cryostat cavities.</a:t>
            </a:r>
          </a:p>
          <a:p>
            <a:pPr marL="457200" indent="-457200">
              <a:buFont typeface="Arial" panose="020B0604020202020204" pitchFamily="34" charset="0"/>
              <a:buChar char="•"/>
            </a:pPr>
            <a:r>
              <a:rPr lang="en-US" sz="2400" dirty="0"/>
              <a:t>More realistic input conditions: increased emittances for simulations.</a:t>
            </a:r>
          </a:p>
        </p:txBody>
      </p:sp>
      <p:sp>
        <p:nvSpPr>
          <p:cNvPr id="2" name="Segnaposto piè di pagina 3">
            <a:extLst>
              <a:ext uri="{FF2B5EF4-FFF2-40B4-BE49-F238E27FC236}">
                <a16:creationId xmlns:a16="http://schemas.microsoft.com/office/drawing/2014/main" id="{3D53A078-82C1-358E-30E1-FB125B3DFC27}"/>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18" name="CasellaDiTesto 17">
            <a:extLst>
              <a:ext uri="{FF2B5EF4-FFF2-40B4-BE49-F238E27FC236}">
                <a16:creationId xmlns:a16="http://schemas.microsoft.com/office/drawing/2014/main" id="{9A195D18-BFF0-D424-1788-73F7D333B9CE}"/>
              </a:ext>
            </a:extLst>
          </p:cNvPr>
          <p:cNvSpPr txBox="1"/>
          <p:nvPr/>
        </p:nvSpPr>
        <p:spPr>
          <a:xfrm>
            <a:off x="9366877" y="2388985"/>
            <a:ext cx="2916238" cy="369332"/>
          </a:xfrm>
          <a:prstGeom prst="rect">
            <a:avLst/>
          </a:prstGeom>
          <a:noFill/>
        </p:spPr>
        <p:txBody>
          <a:bodyPr wrap="square" rtlCol="0">
            <a:spAutoFit/>
          </a:bodyPr>
          <a:lstStyle/>
          <a:p>
            <a:r>
              <a:rPr lang="en-US" b="1" dirty="0"/>
              <a:t>MEBT Bunchers calibration</a:t>
            </a:r>
          </a:p>
        </p:txBody>
      </p:sp>
      <p:graphicFrame>
        <p:nvGraphicFramePr>
          <p:cNvPr id="19" name="Tabella 18">
            <a:extLst>
              <a:ext uri="{FF2B5EF4-FFF2-40B4-BE49-F238E27FC236}">
                <a16:creationId xmlns:a16="http://schemas.microsoft.com/office/drawing/2014/main" id="{86724829-9745-B968-1757-86A6D7A28802}"/>
              </a:ext>
            </a:extLst>
          </p:cNvPr>
          <p:cNvGraphicFramePr>
            <a:graphicFrameLocks noGrp="1"/>
          </p:cNvGraphicFramePr>
          <p:nvPr/>
        </p:nvGraphicFramePr>
        <p:xfrm>
          <a:off x="406743" y="1849717"/>
          <a:ext cx="3600018" cy="1478280"/>
        </p:xfrm>
        <a:graphic>
          <a:graphicData uri="http://schemas.openxmlformats.org/drawingml/2006/table">
            <a:tbl>
              <a:tblPr firstRow="1" bandRow="1">
                <a:tableStyleId>{5C22544A-7EE6-4342-B048-85BDC9FD1C3A}</a:tableStyleId>
              </a:tblPr>
              <a:tblGrid>
                <a:gridCol w="1800009">
                  <a:extLst>
                    <a:ext uri="{9D8B030D-6E8A-4147-A177-3AD203B41FA5}">
                      <a16:colId xmlns:a16="http://schemas.microsoft.com/office/drawing/2014/main" val="3439907077"/>
                    </a:ext>
                  </a:extLst>
                </a:gridCol>
                <a:gridCol w="1800009">
                  <a:extLst>
                    <a:ext uri="{9D8B030D-6E8A-4147-A177-3AD203B41FA5}">
                      <a16:colId xmlns:a16="http://schemas.microsoft.com/office/drawing/2014/main" val="1105631842"/>
                    </a:ext>
                  </a:extLst>
                </a:gridCol>
              </a:tblGrid>
              <a:tr h="193016">
                <a:tc>
                  <a:txBody>
                    <a:bodyPr/>
                    <a:lstStyle/>
                    <a:p>
                      <a:pPr algn="ctr"/>
                      <a:r>
                        <a:rPr lang="en-US" dirty="0"/>
                        <a:t>Buncher</a:t>
                      </a:r>
                    </a:p>
                  </a:txBody>
                  <a:tcPr/>
                </a:tc>
                <a:tc>
                  <a:txBody>
                    <a:bodyPr/>
                    <a:lstStyle/>
                    <a:p>
                      <a:pPr algn="ctr"/>
                      <a:r>
                        <a:rPr lang="en-US" dirty="0"/>
                        <a:t>Value </a:t>
                      </a:r>
                      <a:r>
                        <a:rPr lang="en-US" dirty="0" err="1"/>
                        <a:t>w.r.</a:t>
                      </a:r>
                      <a:r>
                        <a:rPr lang="en-US" dirty="0"/>
                        <a:t> sim.</a:t>
                      </a:r>
                    </a:p>
                  </a:txBody>
                  <a:tcPr/>
                </a:tc>
                <a:extLst>
                  <a:ext uri="{0D108BD9-81ED-4DB2-BD59-A6C34878D82A}">
                    <a16:rowId xmlns:a16="http://schemas.microsoft.com/office/drawing/2014/main" val="3895955856"/>
                  </a:ext>
                </a:extLst>
              </a:tr>
              <a:tr h="370840">
                <a:tc>
                  <a:txBody>
                    <a:bodyPr/>
                    <a:lstStyle/>
                    <a:p>
                      <a:pPr algn="ctr"/>
                      <a:r>
                        <a:rPr lang="en-US" dirty="0"/>
                        <a:t>HEB0</a:t>
                      </a:r>
                    </a:p>
                  </a:txBody>
                  <a:tcPr/>
                </a:tc>
                <a:tc>
                  <a:txBody>
                    <a:bodyPr/>
                    <a:lstStyle/>
                    <a:p>
                      <a:pPr algn="ctr"/>
                      <a:r>
                        <a:rPr lang="en-US" dirty="0"/>
                        <a:t>-7%</a:t>
                      </a:r>
                    </a:p>
                  </a:txBody>
                  <a:tcPr/>
                </a:tc>
                <a:extLst>
                  <a:ext uri="{0D108BD9-81ED-4DB2-BD59-A6C34878D82A}">
                    <a16:rowId xmlns:a16="http://schemas.microsoft.com/office/drawing/2014/main" val="3768231623"/>
                  </a:ext>
                </a:extLst>
              </a:tr>
              <a:tr h="370840">
                <a:tc>
                  <a:txBody>
                    <a:bodyPr/>
                    <a:lstStyle/>
                    <a:p>
                      <a:pPr algn="ctr"/>
                      <a:r>
                        <a:rPr lang="en-US" b="1" dirty="0">
                          <a:solidFill>
                            <a:srgbClr val="FF0000"/>
                          </a:solidFill>
                          <a:highlight>
                            <a:srgbClr val="FFFF00"/>
                          </a:highlight>
                        </a:rPr>
                        <a:t>HEB1</a:t>
                      </a:r>
                    </a:p>
                  </a:txBody>
                  <a:tcPr/>
                </a:tc>
                <a:tc>
                  <a:txBody>
                    <a:bodyPr/>
                    <a:lstStyle/>
                    <a:p>
                      <a:pPr algn="ctr"/>
                      <a:r>
                        <a:rPr lang="en-US" b="1" dirty="0">
                          <a:solidFill>
                            <a:srgbClr val="FF0000"/>
                          </a:solidFill>
                          <a:highlight>
                            <a:srgbClr val="FFFF00"/>
                          </a:highlight>
                        </a:rPr>
                        <a:t>-27%</a:t>
                      </a:r>
                    </a:p>
                  </a:txBody>
                  <a:tcPr/>
                </a:tc>
                <a:extLst>
                  <a:ext uri="{0D108BD9-81ED-4DB2-BD59-A6C34878D82A}">
                    <a16:rowId xmlns:a16="http://schemas.microsoft.com/office/drawing/2014/main" val="3685297649"/>
                  </a:ext>
                </a:extLst>
              </a:tr>
              <a:tr h="370840">
                <a:tc>
                  <a:txBody>
                    <a:bodyPr/>
                    <a:lstStyle/>
                    <a:p>
                      <a:pPr algn="ctr"/>
                      <a:r>
                        <a:rPr lang="en-US" dirty="0"/>
                        <a:t>HEB2</a:t>
                      </a:r>
                    </a:p>
                  </a:txBody>
                  <a:tcPr/>
                </a:tc>
                <a:tc>
                  <a:txBody>
                    <a:bodyPr/>
                    <a:lstStyle/>
                    <a:p>
                      <a:pPr algn="ctr"/>
                      <a:r>
                        <a:rPr lang="en-US" dirty="0"/>
                        <a:t>-10%</a:t>
                      </a:r>
                    </a:p>
                  </a:txBody>
                  <a:tcPr/>
                </a:tc>
                <a:extLst>
                  <a:ext uri="{0D108BD9-81ED-4DB2-BD59-A6C34878D82A}">
                    <a16:rowId xmlns:a16="http://schemas.microsoft.com/office/drawing/2014/main" val="1680218371"/>
                  </a:ext>
                </a:extLst>
              </a:tr>
            </a:tbl>
          </a:graphicData>
        </a:graphic>
      </p:graphicFrame>
      <p:graphicFrame>
        <p:nvGraphicFramePr>
          <p:cNvPr id="3" name="Tabella 2">
            <a:extLst>
              <a:ext uri="{FF2B5EF4-FFF2-40B4-BE49-F238E27FC236}">
                <a16:creationId xmlns:a16="http://schemas.microsoft.com/office/drawing/2014/main" id="{3C8B5699-96A6-2058-F837-F89CE86FFF23}"/>
              </a:ext>
            </a:extLst>
          </p:cNvPr>
          <p:cNvGraphicFramePr>
            <a:graphicFrameLocks noGrp="1"/>
          </p:cNvGraphicFramePr>
          <p:nvPr/>
        </p:nvGraphicFramePr>
        <p:xfrm>
          <a:off x="4236254" y="1863319"/>
          <a:ext cx="3600018" cy="1107440"/>
        </p:xfrm>
        <a:graphic>
          <a:graphicData uri="http://schemas.openxmlformats.org/drawingml/2006/table">
            <a:tbl>
              <a:tblPr firstRow="1" bandRow="1">
                <a:tableStyleId>{5C22544A-7EE6-4342-B048-85BDC9FD1C3A}</a:tableStyleId>
              </a:tblPr>
              <a:tblGrid>
                <a:gridCol w="1800009">
                  <a:extLst>
                    <a:ext uri="{9D8B030D-6E8A-4147-A177-3AD203B41FA5}">
                      <a16:colId xmlns:a16="http://schemas.microsoft.com/office/drawing/2014/main" val="3439907077"/>
                    </a:ext>
                  </a:extLst>
                </a:gridCol>
                <a:gridCol w="1800009">
                  <a:extLst>
                    <a:ext uri="{9D8B030D-6E8A-4147-A177-3AD203B41FA5}">
                      <a16:colId xmlns:a16="http://schemas.microsoft.com/office/drawing/2014/main" val="1105631842"/>
                    </a:ext>
                  </a:extLst>
                </a:gridCol>
              </a:tblGrid>
              <a:tr h="193016">
                <a:tc>
                  <a:txBody>
                    <a:bodyPr/>
                    <a:lstStyle/>
                    <a:p>
                      <a:pPr algn="ctr"/>
                      <a:r>
                        <a:rPr lang="en-US" dirty="0"/>
                        <a:t>SRFQ</a:t>
                      </a:r>
                    </a:p>
                  </a:txBody>
                  <a:tcPr/>
                </a:tc>
                <a:tc>
                  <a:txBody>
                    <a:bodyPr/>
                    <a:lstStyle/>
                    <a:p>
                      <a:pPr algn="ctr"/>
                      <a:r>
                        <a:rPr lang="en-US" dirty="0"/>
                        <a:t>Value </a:t>
                      </a:r>
                      <a:r>
                        <a:rPr lang="en-US" dirty="0" err="1"/>
                        <a:t>w.r.</a:t>
                      </a:r>
                      <a:r>
                        <a:rPr lang="en-US" dirty="0"/>
                        <a:t> sim.</a:t>
                      </a:r>
                    </a:p>
                  </a:txBody>
                  <a:tcPr/>
                </a:tc>
                <a:extLst>
                  <a:ext uri="{0D108BD9-81ED-4DB2-BD59-A6C34878D82A}">
                    <a16:rowId xmlns:a16="http://schemas.microsoft.com/office/drawing/2014/main" val="3895955856"/>
                  </a:ext>
                </a:extLst>
              </a:tr>
              <a:tr h="370840">
                <a:tc>
                  <a:txBody>
                    <a:bodyPr/>
                    <a:lstStyle/>
                    <a:p>
                      <a:pPr algn="ctr"/>
                      <a:r>
                        <a:rPr lang="en-US" dirty="0"/>
                        <a:t>1</a:t>
                      </a:r>
                    </a:p>
                  </a:txBody>
                  <a:tcPr/>
                </a:tc>
                <a:tc>
                  <a:txBody>
                    <a:bodyPr/>
                    <a:lstStyle/>
                    <a:p>
                      <a:pPr algn="ctr"/>
                      <a:r>
                        <a:rPr lang="en-US" dirty="0"/>
                        <a:t>-7%</a:t>
                      </a:r>
                    </a:p>
                  </a:txBody>
                  <a:tcPr/>
                </a:tc>
                <a:extLst>
                  <a:ext uri="{0D108BD9-81ED-4DB2-BD59-A6C34878D82A}">
                    <a16:rowId xmlns:a16="http://schemas.microsoft.com/office/drawing/2014/main" val="3768231623"/>
                  </a:ext>
                </a:extLst>
              </a:tr>
              <a:tr h="370840">
                <a:tc>
                  <a:txBody>
                    <a:bodyPr/>
                    <a:lstStyle/>
                    <a:p>
                      <a:pPr algn="ctr"/>
                      <a:r>
                        <a:rPr lang="en-US" dirty="0"/>
                        <a:t>2</a:t>
                      </a:r>
                    </a:p>
                  </a:txBody>
                  <a:tcPr/>
                </a:tc>
                <a:tc>
                  <a:txBody>
                    <a:bodyPr/>
                    <a:lstStyle/>
                    <a:p>
                      <a:pPr algn="ctr"/>
                      <a:r>
                        <a:rPr lang="en-US" b="0" dirty="0">
                          <a:solidFill>
                            <a:schemeClr val="tx1"/>
                          </a:solidFill>
                        </a:rPr>
                        <a:t>-7%</a:t>
                      </a:r>
                    </a:p>
                  </a:txBody>
                  <a:tcPr/>
                </a:tc>
                <a:extLst>
                  <a:ext uri="{0D108BD9-81ED-4DB2-BD59-A6C34878D82A}">
                    <a16:rowId xmlns:a16="http://schemas.microsoft.com/office/drawing/2014/main" val="3685297649"/>
                  </a:ext>
                </a:extLst>
              </a:tr>
            </a:tbl>
          </a:graphicData>
        </a:graphic>
      </p:graphicFrame>
      <p:sp>
        <p:nvSpPr>
          <p:cNvPr id="6" name="CasellaDiTesto 5">
            <a:extLst>
              <a:ext uri="{FF2B5EF4-FFF2-40B4-BE49-F238E27FC236}">
                <a16:creationId xmlns:a16="http://schemas.microsoft.com/office/drawing/2014/main" id="{EBFDAC42-FB8C-459D-D8BB-887D5A644C0B}"/>
              </a:ext>
            </a:extLst>
          </p:cNvPr>
          <p:cNvSpPr txBox="1"/>
          <p:nvPr/>
        </p:nvSpPr>
        <p:spPr>
          <a:xfrm>
            <a:off x="3585502" y="4879022"/>
            <a:ext cx="4502349" cy="923330"/>
          </a:xfrm>
          <a:prstGeom prst="rect">
            <a:avLst/>
          </a:prstGeom>
          <a:noFill/>
        </p:spPr>
        <p:txBody>
          <a:bodyPr wrap="square" rtlCol="0">
            <a:spAutoFit/>
          </a:bodyPr>
          <a:lstStyle/>
          <a:p>
            <a:r>
              <a:rPr lang="en-US" dirty="0"/>
              <a:t>with the essential contributions of alignments, RF systems, optimization methods and diagnostics</a:t>
            </a:r>
          </a:p>
        </p:txBody>
      </p:sp>
      <p:sp>
        <p:nvSpPr>
          <p:cNvPr id="8" name="CasellaDiTesto 7">
            <a:extLst>
              <a:ext uri="{FF2B5EF4-FFF2-40B4-BE49-F238E27FC236}">
                <a16:creationId xmlns:a16="http://schemas.microsoft.com/office/drawing/2014/main" id="{C9EAB9D5-1633-13CF-3C76-43E10399BD8F}"/>
              </a:ext>
            </a:extLst>
          </p:cNvPr>
          <p:cNvSpPr txBox="1"/>
          <p:nvPr/>
        </p:nvSpPr>
        <p:spPr>
          <a:xfrm>
            <a:off x="8490857" y="4897729"/>
            <a:ext cx="3585028"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Max ALPI Transmission with </a:t>
            </a:r>
            <a:r>
              <a:rPr lang="en-US" u="sng" dirty="0"/>
              <a:t>heavy ions</a:t>
            </a:r>
          </a:p>
        </p:txBody>
      </p:sp>
      <p:sp>
        <p:nvSpPr>
          <p:cNvPr id="9" name="CasellaDiTesto 8">
            <a:extLst>
              <a:ext uri="{FF2B5EF4-FFF2-40B4-BE49-F238E27FC236}">
                <a16:creationId xmlns:a16="http://schemas.microsoft.com/office/drawing/2014/main" id="{B5AA7B6F-CA59-58CD-35B2-9B881E847E73}"/>
              </a:ext>
            </a:extLst>
          </p:cNvPr>
          <p:cNvSpPr txBox="1"/>
          <p:nvPr/>
        </p:nvSpPr>
        <p:spPr>
          <a:xfrm>
            <a:off x="10132643" y="5189417"/>
            <a:ext cx="1088505" cy="369332"/>
          </a:xfrm>
          <a:prstGeom prst="rect">
            <a:avLst/>
          </a:prstGeom>
          <a:noFill/>
        </p:spPr>
        <p:txBody>
          <a:bodyPr wrap="square" rtlCol="0">
            <a:spAutoFit/>
          </a:bodyPr>
          <a:lstStyle/>
          <a:p>
            <a:r>
              <a:rPr lang="en-US" b="1" dirty="0"/>
              <a:t>50%-55%</a:t>
            </a:r>
          </a:p>
        </p:txBody>
      </p:sp>
      <p:sp>
        <p:nvSpPr>
          <p:cNvPr id="10" name="CasellaDiTesto 9">
            <a:extLst>
              <a:ext uri="{FF2B5EF4-FFF2-40B4-BE49-F238E27FC236}">
                <a16:creationId xmlns:a16="http://schemas.microsoft.com/office/drawing/2014/main" id="{411D6DB9-9248-1BFE-2335-EBDB5E4E2D12}"/>
              </a:ext>
            </a:extLst>
          </p:cNvPr>
          <p:cNvSpPr txBox="1"/>
          <p:nvPr/>
        </p:nvSpPr>
        <p:spPr>
          <a:xfrm>
            <a:off x="320654" y="4950609"/>
            <a:ext cx="3296156"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t>Max ALPI Transmission with </a:t>
            </a:r>
            <a:r>
              <a:rPr lang="en-US" u="sng" dirty="0"/>
              <a:t>heavy ions </a:t>
            </a:r>
            <a:r>
              <a:rPr lang="en-US" dirty="0"/>
              <a:t>(best of past years)</a:t>
            </a:r>
          </a:p>
        </p:txBody>
      </p:sp>
      <p:sp>
        <p:nvSpPr>
          <p:cNvPr id="11" name="CasellaDiTesto 10">
            <a:extLst>
              <a:ext uri="{FF2B5EF4-FFF2-40B4-BE49-F238E27FC236}">
                <a16:creationId xmlns:a16="http://schemas.microsoft.com/office/drawing/2014/main" id="{78D877F2-8EF9-E57F-2887-5C98060E6582}"/>
              </a:ext>
            </a:extLst>
          </p:cNvPr>
          <p:cNvSpPr txBox="1"/>
          <p:nvPr/>
        </p:nvSpPr>
        <p:spPr>
          <a:xfrm>
            <a:off x="1690925" y="5660097"/>
            <a:ext cx="598578" cy="369332"/>
          </a:xfrm>
          <a:prstGeom prst="rect">
            <a:avLst/>
          </a:prstGeom>
          <a:noFill/>
        </p:spPr>
        <p:txBody>
          <a:bodyPr wrap="square" rtlCol="0">
            <a:spAutoFit/>
          </a:bodyPr>
          <a:lstStyle/>
          <a:p>
            <a:r>
              <a:rPr lang="en-US" b="1" dirty="0"/>
              <a:t>35%</a:t>
            </a:r>
          </a:p>
        </p:txBody>
      </p:sp>
      <p:sp>
        <p:nvSpPr>
          <p:cNvPr id="12" name="Freccia a destra 11">
            <a:extLst>
              <a:ext uri="{FF2B5EF4-FFF2-40B4-BE49-F238E27FC236}">
                <a16:creationId xmlns:a16="http://schemas.microsoft.com/office/drawing/2014/main" id="{CE83CA6F-FBE8-E7B6-4945-B2CE75B6D87F}"/>
              </a:ext>
            </a:extLst>
          </p:cNvPr>
          <p:cNvSpPr/>
          <p:nvPr/>
        </p:nvSpPr>
        <p:spPr>
          <a:xfrm>
            <a:off x="5115612" y="4291727"/>
            <a:ext cx="2303222" cy="49153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a:extLst>
              <a:ext uri="{FF2B5EF4-FFF2-40B4-BE49-F238E27FC236}">
                <a16:creationId xmlns:a16="http://schemas.microsoft.com/office/drawing/2014/main" id="{CBC75376-1EFB-2A78-066D-834167727911}"/>
              </a:ext>
            </a:extLst>
          </p:cNvPr>
          <p:cNvSpPr/>
          <p:nvPr/>
        </p:nvSpPr>
        <p:spPr>
          <a:xfrm>
            <a:off x="417170" y="4846817"/>
            <a:ext cx="3146088" cy="1225023"/>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E07C2B32-9044-8A14-8D38-2BC3888BCCCF}"/>
              </a:ext>
            </a:extLst>
          </p:cNvPr>
          <p:cNvSpPr txBox="1"/>
          <p:nvPr/>
        </p:nvSpPr>
        <p:spPr>
          <a:xfrm>
            <a:off x="8490857" y="5710019"/>
            <a:ext cx="3668964" cy="646331"/>
          </a:xfrm>
          <a:prstGeom prst="rect">
            <a:avLst/>
          </a:prstGeom>
          <a:noFill/>
        </p:spPr>
        <p:txBody>
          <a:bodyPr wrap="square" rtlCol="0">
            <a:spAutoFit/>
          </a:bodyPr>
          <a:lstStyle/>
          <a:p>
            <a:pPr marL="285750" indent="-285750">
              <a:buFont typeface="Arial" panose="020B0604020202020204" pitchFamily="34" charset="0"/>
              <a:buChar char="•"/>
            </a:pPr>
            <a:r>
              <a:rPr lang="en-US" dirty="0"/>
              <a:t>Much control of longitudinal dynamics</a:t>
            </a:r>
          </a:p>
        </p:txBody>
      </p:sp>
    </p:spTree>
    <p:extLst>
      <p:ext uri="{BB962C8B-B14F-4D97-AF65-F5344CB8AC3E}">
        <p14:creationId xmlns:p14="http://schemas.microsoft.com/office/powerpoint/2010/main" val="2239443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73FF-D0AF-54ED-58C2-86D01DC37D87}"/>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B1D06DBD-FEEB-8CD4-4FE1-48CCD84077B7}"/>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AI and ML </a:t>
            </a:r>
            <a:r>
              <a:rPr lang="it-IT" sz="4000" b="1" dirty="0" err="1">
                <a:solidFill>
                  <a:schemeClr val="bg1"/>
                </a:solidFill>
              </a:rPr>
              <a:t>areas</a:t>
            </a:r>
            <a:r>
              <a:rPr lang="it-IT" sz="4000" b="1" dirty="0">
                <a:solidFill>
                  <a:schemeClr val="bg1"/>
                </a:solidFill>
              </a:rPr>
              <a:t> of </a:t>
            </a:r>
            <a:r>
              <a:rPr lang="it-IT" sz="4000" b="1" dirty="0" err="1">
                <a:solidFill>
                  <a:schemeClr val="bg1"/>
                </a:solidFill>
              </a:rPr>
              <a:t>interests</a:t>
            </a:r>
            <a:r>
              <a:rPr lang="it-IT" sz="4000" b="1" dirty="0">
                <a:solidFill>
                  <a:schemeClr val="bg1"/>
                </a:solidFill>
              </a:rPr>
              <a:t> @ LNL </a:t>
            </a:r>
            <a:r>
              <a:rPr lang="it-IT" sz="4000" b="1" dirty="0" err="1">
                <a:solidFill>
                  <a:schemeClr val="bg1"/>
                </a:solidFill>
              </a:rPr>
              <a:t>linacs</a:t>
            </a:r>
            <a:endParaRPr lang="it-IT" sz="4000" b="1" dirty="0">
              <a:solidFill>
                <a:schemeClr val="bg1"/>
              </a:solidFill>
            </a:endParaRPr>
          </a:p>
        </p:txBody>
      </p:sp>
      <p:pic>
        <p:nvPicPr>
          <p:cNvPr id="7" name="Immagine 3">
            <a:extLst>
              <a:ext uri="{FF2B5EF4-FFF2-40B4-BE49-F238E27FC236}">
                <a16:creationId xmlns:a16="http://schemas.microsoft.com/office/drawing/2014/main" id="{29027077-9E7D-0AF5-F1CF-DFDB7DBFD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CD72053-CB45-0423-15C5-4DCBDF392C45}"/>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25" name="Immagine 24">
            <a:extLst>
              <a:ext uri="{FF2B5EF4-FFF2-40B4-BE49-F238E27FC236}">
                <a16:creationId xmlns:a16="http://schemas.microsoft.com/office/drawing/2014/main" id="{158F4763-3969-96A0-69D0-EDDCECFB77FB}"/>
              </a:ext>
            </a:extLst>
          </p:cNvPr>
          <p:cNvPicPr>
            <a:picLocks noChangeAspect="1"/>
          </p:cNvPicPr>
          <p:nvPr/>
        </p:nvPicPr>
        <p:blipFill>
          <a:blip r:embed="rId4"/>
          <a:stretch>
            <a:fillRect/>
          </a:stretch>
        </p:blipFill>
        <p:spPr>
          <a:xfrm>
            <a:off x="350690" y="1415036"/>
            <a:ext cx="6416700" cy="4260726"/>
          </a:xfrm>
          <a:prstGeom prst="rect">
            <a:avLst/>
          </a:prstGeom>
        </p:spPr>
      </p:pic>
      <p:sp>
        <p:nvSpPr>
          <p:cNvPr id="26" name="CasellaDiTesto 25">
            <a:extLst>
              <a:ext uri="{FF2B5EF4-FFF2-40B4-BE49-F238E27FC236}">
                <a16:creationId xmlns:a16="http://schemas.microsoft.com/office/drawing/2014/main" id="{D259B349-2210-27DC-D0EE-198CD8F4D4BD}"/>
              </a:ext>
            </a:extLst>
          </p:cNvPr>
          <p:cNvSpPr txBox="1"/>
          <p:nvPr/>
        </p:nvSpPr>
        <p:spPr>
          <a:xfrm>
            <a:off x="3175766" y="5676331"/>
            <a:ext cx="4180178" cy="246221"/>
          </a:xfrm>
          <a:prstGeom prst="rect">
            <a:avLst/>
          </a:prstGeom>
          <a:noFill/>
        </p:spPr>
        <p:txBody>
          <a:bodyPr wrap="square" rtlCol="0">
            <a:spAutoFit/>
          </a:bodyPr>
          <a:lstStyle/>
          <a:p>
            <a:r>
              <a:rPr lang="en-US" sz="1000" dirty="0"/>
              <a:t>Courtesy of Adi </a:t>
            </a:r>
            <a:r>
              <a:rPr lang="en-US" sz="1000" dirty="0" err="1"/>
              <a:t>Hanuka</a:t>
            </a:r>
            <a:r>
              <a:rPr lang="en-US" sz="1000" dirty="0"/>
              <a:t> - USPAS </a:t>
            </a:r>
            <a:r>
              <a:rPr lang="en-GB" sz="1000" dirty="0"/>
              <a:t>Course </a:t>
            </a:r>
            <a:r>
              <a:rPr lang="en-US" sz="1000" dirty="0"/>
              <a:t>“</a:t>
            </a:r>
            <a:r>
              <a:rPr lang="en-GB" sz="1000" dirty="0"/>
              <a:t>Optimization and machine learning”</a:t>
            </a:r>
            <a:endParaRPr lang="en-US" sz="1000" dirty="0"/>
          </a:p>
        </p:txBody>
      </p:sp>
      <p:sp>
        <p:nvSpPr>
          <p:cNvPr id="3" name="Rettangolo 2">
            <a:extLst>
              <a:ext uri="{FF2B5EF4-FFF2-40B4-BE49-F238E27FC236}">
                <a16:creationId xmlns:a16="http://schemas.microsoft.com/office/drawing/2014/main" id="{CE5481FA-20A3-4EF5-B5B9-322EC6568B2F}"/>
              </a:ext>
            </a:extLst>
          </p:cNvPr>
          <p:cNvSpPr/>
          <p:nvPr/>
        </p:nvSpPr>
        <p:spPr>
          <a:xfrm>
            <a:off x="3814685" y="1334670"/>
            <a:ext cx="3031628" cy="2955174"/>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ccia a destra 5">
            <a:extLst>
              <a:ext uri="{FF2B5EF4-FFF2-40B4-BE49-F238E27FC236}">
                <a16:creationId xmlns:a16="http://schemas.microsoft.com/office/drawing/2014/main" id="{07A28EA3-DD81-311F-74D3-F2FAFEA67632}"/>
              </a:ext>
            </a:extLst>
          </p:cNvPr>
          <p:cNvSpPr/>
          <p:nvPr/>
        </p:nvSpPr>
        <p:spPr>
          <a:xfrm>
            <a:off x="7013383" y="3129628"/>
            <a:ext cx="484094" cy="4960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a destra 7">
            <a:extLst>
              <a:ext uri="{FF2B5EF4-FFF2-40B4-BE49-F238E27FC236}">
                <a16:creationId xmlns:a16="http://schemas.microsoft.com/office/drawing/2014/main" id="{449371EF-A0FD-EF46-C9A7-D58B8C2F8B84}"/>
              </a:ext>
            </a:extLst>
          </p:cNvPr>
          <p:cNvSpPr/>
          <p:nvPr/>
        </p:nvSpPr>
        <p:spPr>
          <a:xfrm>
            <a:off x="7013382" y="3727419"/>
            <a:ext cx="484094" cy="4960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ccia a destra 8">
            <a:extLst>
              <a:ext uri="{FF2B5EF4-FFF2-40B4-BE49-F238E27FC236}">
                <a16:creationId xmlns:a16="http://schemas.microsoft.com/office/drawing/2014/main" id="{6B22FDA6-1EC3-9A13-C535-058D12E58A1B}"/>
              </a:ext>
            </a:extLst>
          </p:cNvPr>
          <p:cNvSpPr/>
          <p:nvPr/>
        </p:nvSpPr>
        <p:spPr>
          <a:xfrm>
            <a:off x="7013382" y="2531837"/>
            <a:ext cx="484094" cy="4960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9CE3416C-DB8A-30BF-3908-9941AAEC4701}"/>
              </a:ext>
            </a:extLst>
          </p:cNvPr>
          <p:cNvSpPr txBox="1"/>
          <p:nvPr/>
        </p:nvSpPr>
        <p:spPr>
          <a:xfrm>
            <a:off x="7628723" y="3192053"/>
            <a:ext cx="3685765" cy="369332"/>
          </a:xfrm>
          <a:prstGeom prst="rect">
            <a:avLst/>
          </a:prstGeom>
          <a:noFill/>
        </p:spPr>
        <p:txBody>
          <a:bodyPr wrap="square" rtlCol="0">
            <a:spAutoFit/>
          </a:bodyPr>
          <a:lstStyle/>
          <a:p>
            <a:r>
              <a:rPr lang="en-US" dirty="0"/>
              <a:t>PSO -  Particle Swarm Optimization </a:t>
            </a:r>
          </a:p>
        </p:txBody>
      </p:sp>
      <p:sp>
        <p:nvSpPr>
          <p:cNvPr id="11" name="CasellaDiTesto 10">
            <a:extLst>
              <a:ext uri="{FF2B5EF4-FFF2-40B4-BE49-F238E27FC236}">
                <a16:creationId xmlns:a16="http://schemas.microsoft.com/office/drawing/2014/main" id="{37E0C893-F5AD-73AA-C277-4F83C4991519}"/>
              </a:ext>
            </a:extLst>
          </p:cNvPr>
          <p:cNvSpPr txBox="1"/>
          <p:nvPr/>
        </p:nvSpPr>
        <p:spPr>
          <a:xfrm>
            <a:off x="7628723" y="3792275"/>
            <a:ext cx="2532950" cy="369332"/>
          </a:xfrm>
          <a:prstGeom prst="rect">
            <a:avLst/>
          </a:prstGeom>
          <a:noFill/>
        </p:spPr>
        <p:txBody>
          <a:bodyPr wrap="square" rtlCol="0">
            <a:spAutoFit/>
          </a:bodyPr>
          <a:lstStyle/>
          <a:p>
            <a:r>
              <a:rPr lang="en-US" sz="1800" dirty="0"/>
              <a:t>Bayesian</a:t>
            </a:r>
            <a:r>
              <a:rPr lang="en-US" dirty="0"/>
              <a:t> Optimization</a:t>
            </a:r>
          </a:p>
        </p:txBody>
      </p:sp>
      <p:sp>
        <p:nvSpPr>
          <p:cNvPr id="12" name="CasellaDiTesto 11">
            <a:extLst>
              <a:ext uri="{FF2B5EF4-FFF2-40B4-BE49-F238E27FC236}">
                <a16:creationId xmlns:a16="http://schemas.microsoft.com/office/drawing/2014/main" id="{9AD85C56-2036-B37D-7581-C5A42814F54C}"/>
              </a:ext>
            </a:extLst>
          </p:cNvPr>
          <p:cNvSpPr txBox="1"/>
          <p:nvPr/>
        </p:nvSpPr>
        <p:spPr>
          <a:xfrm>
            <a:off x="7628723" y="2610804"/>
            <a:ext cx="3664083" cy="369332"/>
          </a:xfrm>
          <a:prstGeom prst="rect">
            <a:avLst/>
          </a:prstGeom>
          <a:noFill/>
        </p:spPr>
        <p:txBody>
          <a:bodyPr wrap="square" rtlCol="0">
            <a:spAutoFit/>
          </a:bodyPr>
          <a:lstStyle/>
          <a:p>
            <a:r>
              <a:rPr lang="en-US" dirty="0"/>
              <a:t>Reinforced Learning </a:t>
            </a:r>
            <a:r>
              <a:rPr lang="en-US" sz="1400" dirty="0"/>
              <a:t>(anomaly detection)</a:t>
            </a:r>
            <a:endParaRPr lang="en-US" dirty="0"/>
          </a:p>
        </p:txBody>
      </p:sp>
      <p:sp>
        <p:nvSpPr>
          <p:cNvPr id="13" name="Parentesi graffa chiusa 12">
            <a:extLst>
              <a:ext uri="{FF2B5EF4-FFF2-40B4-BE49-F238E27FC236}">
                <a16:creationId xmlns:a16="http://schemas.microsoft.com/office/drawing/2014/main" id="{B056876A-91D7-6288-301A-A5FEC014F009}"/>
              </a:ext>
            </a:extLst>
          </p:cNvPr>
          <p:cNvSpPr/>
          <p:nvPr/>
        </p:nvSpPr>
        <p:spPr>
          <a:xfrm>
            <a:off x="11053127" y="2540798"/>
            <a:ext cx="475494" cy="1726571"/>
          </a:xfrm>
          <a:prstGeom prst="rightBrace">
            <a:avLst>
              <a:gd name="adj1" fmla="val 11539"/>
              <a:gd name="adj2" fmla="val 513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asellaDiTesto 13">
            <a:extLst>
              <a:ext uri="{FF2B5EF4-FFF2-40B4-BE49-F238E27FC236}">
                <a16:creationId xmlns:a16="http://schemas.microsoft.com/office/drawing/2014/main" id="{B8D981CC-5C13-CAAB-945F-9E6F67C1AEF1}"/>
              </a:ext>
            </a:extLst>
          </p:cNvPr>
          <p:cNvSpPr txBox="1"/>
          <p:nvPr/>
        </p:nvSpPr>
        <p:spPr>
          <a:xfrm rot="16200000">
            <a:off x="10857769" y="3249617"/>
            <a:ext cx="1804893" cy="369332"/>
          </a:xfrm>
          <a:prstGeom prst="rect">
            <a:avLst/>
          </a:prstGeom>
          <a:noFill/>
        </p:spPr>
        <p:txBody>
          <a:bodyPr wrap="square" rtlCol="0">
            <a:spAutoFit/>
          </a:bodyPr>
          <a:lstStyle/>
          <a:p>
            <a:pPr algn="ctr"/>
            <a:r>
              <a:rPr lang="en-US" b="1" dirty="0">
                <a:solidFill>
                  <a:srgbClr val="FF0000"/>
                </a:solidFill>
              </a:rPr>
              <a:t>Real machine </a:t>
            </a:r>
          </a:p>
        </p:txBody>
      </p:sp>
      <p:sp>
        <p:nvSpPr>
          <p:cNvPr id="15" name="CasellaDiTesto 14">
            <a:extLst>
              <a:ext uri="{FF2B5EF4-FFF2-40B4-BE49-F238E27FC236}">
                <a16:creationId xmlns:a16="http://schemas.microsoft.com/office/drawing/2014/main" id="{84206A68-A73A-1BBF-8288-9F34883C76A2}"/>
              </a:ext>
            </a:extLst>
          </p:cNvPr>
          <p:cNvSpPr txBox="1"/>
          <p:nvPr/>
        </p:nvSpPr>
        <p:spPr>
          <a:xfrm>
            <a:off x="7238688" y="1058558"/>
            <a:ext cx="4010042" cy="400110"/>
          </a:xfrm>
          <a:prstGeom prst="rect">
            <a:avLst/>
          </a:prstGeom>
          <a:noFill/>
        </p:spPr>
        <p:txBody>
          <a:bodyPr wrap="square" rtlCol="0">
            <a:spAutoFit/>
          </a:bodyPr>
          <a:lstStyle/>
          <a:p>
            <a:pPr algn="ctr"/>
            <a:r>
              <a:rPr lang="en-US" sz="2000" b="1" dirty="0">
                <a:solidFill>
                  <a:srgbClr val="FF0000"/>
                </a:solidFill>
              </a:rPr>
              <a:t>Areas of Interest and study at LNL</a:t>
            </a:r>
          </a:p>
        </p:txBody>
      </p:sp>
      <p:cxnSp>
        <p:nvCxnSpPr>
          <p:cNvPr id="17" name="Connettore diritto 16">
            <a:extLst>
              <a:ext uri="{FF2B5EF4-FFF2-40B4-BE49-F238E27FC236}">
                <a16:creationId xmlns:a16="http://schemas.microsoft.com/office/drawing/2014/main" id="{ECDD5EBC-D9B8-4907-0191-C586DD70D090}"/>
              </a:ext>
            </a:extLst>
          </p:cNvPr>
          <p:cNvCxnSpPr>
            <a:cxnSpLocks/>
          </p:cNvCxnSpPr>
          <p:nvPr/>
        </p:nvCxnSpPr>
        <p:spPr>
          <a:xfrm flipV="1">
            <a:off x="6992696" y="1335560"/>
            <a:ext cx="363248" cy="382176"/>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20" name="Freccia a destra 19">
            <a:extLst>
              <a:ext uri="{FF2B5EF4-FFF2-40B4-BE49-F238E27FC236}">
                <a16:creationId xmlns:a16="http://schemas.microsoft.com/office/drawing/2014/main" id="{C3217678-1DE6-903F-288A-BF859689B9B4}"/>
              </a:ext>
            </a:extLst>
          </p:cNvPr>
          <p:cNvSpPr/>
          <p:nvPr/>
        </p:nvSpPr>
        <p:spPr>
          <a:xfrm>
            <a:off x="7013382" y="1934046"/>
            <a:ext cx="484094" cy="4960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a:extLst>
              <a:ext uri="{FF2B5EF4-FFF2-40B4-BE49-F238E27FC236}">
                <a16:creationId xmlns:a16="http://schemas.microsoft.com/office/drawing/2014/main" id="{F9F5E329-1082-FC57-CCCB-0F7AC916AB63}"/>
              </a:ext>
            </a:extLst>
          </p:cNvPr>
          <p:cNvSpPr txBox="1"/>
          <p:nvPr/>
        </p:nvSpPr>
        <p:spPr>
          <a:xfrm>
            <a:off x="7628723" y="2013479"/>
            <a:ext cx="3431242" cy="369332"/>
          </a:xfrm>
          <a:prstGeom prst="rect">
            <a:avLst/>
          </a:prstGeom>
          <a:noFill/>
        </p:spPr>
        <p:txBody>
          <a:bodyPr wrap="square" rtlCol="0">
            <a:spAutoFit/>
          </a:bodyPr>
          <a:lstStyle/>
          <a:p>
            <a:r>
              <a:rPr lang="en-US" dirty="0"/>
              <a:t>Deep Learning </a:t>
            </a:r>
            <a:r>
              <a:rPr lang="en-US" sz="1400" dirty="0"/>
              <a:t>(simulations)</a:t>
            </a:r>
            <a:endParaRPr lang="en-US" dirty="0"/>
          </a:p>
        </p:txBody>
      </p:sp>
      <p:sp>
        <p:nvSpPr>
          <p:cNvPr id="4" name="CasellaDiTesto 3">
            <a:extLst>
              <a:ext uri="{FF2B5EF4-FFF2-40B4-BE49-F238E27FC236}">
                <a16:creationId xmlns:a16="http://schemas.microsoft.com/office/drawing/2014/main" id="{FD723789-AD86-2267-118F-F2D2B1EDFA26}"/>
              </a:ext>
            </a:extLst>
          </p:cNvPr>
          <p:cNvSpPr txBox="1"/>
          <p:nvPr/>
        </p:nvSpPr>
        <p:spPr>
          <a:xfrm>
            <a:off x="7389393" y="4376301"/>
            <a:ext cx="4693988" cy="1815882"/>
          </a:xfrm>
          <a:prstGeom prst="rect">
            <a:avLst/>
          </a:prstGeom>
          <a:noFill/>
          <a:ln w="28575">
            <a:solidFill>
              <a:srgbClr val="FF0000"/>
            </a:solidFill>
          </a:ln>
        </p:spPr>
        <p:txBody>
          <a:bodyPr wrap="square" rtlCol="0">
            <a:spAutoFit/>
          </a:bodyPr>
          <a:lstStyle/>
          <a:p>
            <a:r>
              <a:rPr lang="en-GB" sz="1400" dirty="0"/>
              <a:t>ALPI provides the most extreme conditions for an algorithm to operate in</a:t>
            </a:r>
            <a:r>
              <a:rPr lang="en-US" sz="1400" dirty="0"/>
              <a:t>:</a:t>
            </a:r>
          </a:p>
          <a:p>
            <a:pPr marL="285750" indent="-285750">
              <a:buFont typeface="Arial" panose="020B0604020202020204" pitchFamily="34" charset="0"/>
              <a:buChar char="•"/>
            </a:pPr>
            <a:r>
              <a:rPr lang="en-US" sz="1400" dirty="0"/>
              <a:t>Overstretched lattice beam dynamics</a:t>
            </a:r>
          </a:p>
          <a:p>
            <a:pPr marL="285750" indent="-285750">
              <a:buFont typeface="Arial" panose="020B0604020202020204" pitchFamily="34" charset="0"/>
              <a:buChar char="•"/>
            </a:pPr>
            <a:r>
              <a:rPr lang="en-US" sz="1400" dirty="0"/>
              <a:t>Mostly not known function</a:t>
            </a:r>
          </a:p>
          <a:p>
            <a:pPr marL="285750" indent="-285750">
              <a:buFont typeface="Arial" panose="020B0604020202020204" pitchFamily="34" charset="0"/>
              <a:buChar char="•"/>
            </a:pPr>
            <a:r>
              <a:rPr lang="en-US" sz="1400" dirty="0"/>
              <a:t>Instabilities due to some old equipment (e.g. timing systems, RF controllers, cryostat engineering…) </a:t>
            </a:r>
          </a:p>
          <a:p>
            <a:pPr marL="285750" indent="-285750">
              <a:buFont typeface="Arial" panose="020B0604020202020204" pitchFamily="34" charset="0"/>
              <a:buChar char="•"/>
            </a:pPr>
            <a:r>
              <a:rPr lang="en-US" sz="1400" dirty="0"/>
              <a:t>Massive number of cases: two (+1) different injectors and virtually all stable isotopes with A/q from 2.5 up to 8.5</a:t>
            </a:r>
          </a:p>
        </p:txBody>
      </p:sp>
    </p:spTree>
    <p:extLst>
      <p:ext uri="{BB962C8B-B14F-4D97-AF65-F5344CB8AC3E}">
        <p14:creationId xmlns:p14="http://schemas.microsoft.com/office/powerpoint/2010/main" val="3447734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B7A0-9653-04CF-402D-2179A2DCBBEA}"/>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C95ACF6E-CC65-BD97-540C-A33C16EB9063}"/>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AI and ML </a:t>
            </a:r>
            <a:r>
              <a:rPr lang="it-IT" sz="4000" b="1" dirty="0" err="1">
                <a:solidFill>
                  <a:schemeClr val="bg1"/>
                </a:solidFill>
              </a:rPr>
              <a:t>optimization</a:t>
            </a:r>
            <a:r>
              <a:rPr lang="it-IT" sz="4000" b="1" dirty="0">
                <a:solidFill>
                  <a:schemeClr val="bg1"/>
                </a:solidFill>
              </a:rPr>
              <a:t> for LNL </a:t>
            </a:r>
            <a:r>
              <a:rPr lang="it-IT" sz="4000" b="1" dirty="0" err="1">
                <a:solidFill>
                  <a:schemeClr val="bg1"/>
                </a:solidFill>
              </a:rPr>
              <a:t>linacs</a:t>
            </a:r>
            <a:r>
              <a:rPr lang="it-IT" sz="4000" b="1" dirty="0">
                <a:solidFill>
                  <a:schemeClr val="bg1"/>
                </a:solidFill>
              </a:rPr>
              <a:t> - 1</a:t>
            </a:r>
          </a:p>
        </p:txBody>
      </p:sp>
      <p:pic>
        <p:nvPicPr>
          <p:cNvPr id="7" name="Immagine 3">
            <a:extLst>
              <a:ext uri="{FF2B5EF4-FFF2-40B4-BE49-F238E27FC236}">
                <a16:creationId xmlns:a16="http://schemas.microsoft.com/office/drawing/2014/main" id="{A833A62F-02C8-2EE1-FF6A-23AABC6FA0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7D848BCF-C963-A234-AAAE-B002AE6C3BFA}"/>
              </a:ext>
            </a:extLst>
          </p:cNvPr>
          <p:cNvSpPr txBox="1"/>
          <p:nvPr/>
        </p:nvSpPr>
        <p:spPr>
          <a:xfrm>
            <a:off x="4138763" y="1198466"/>
            <a:ext cx="4885600" cy="1200329"/>
          </a:xfrm>
          <a:prstGeom prst="rect">
            <a:avLst/>
          </a:prstGeom>
          <a:noFill/>
        </p:spPr>
        <p:txBody>
          <a:bodyPr wrap="square" rtlCol="0">
            <a:spAutoFit/>
          </a:bodyPr>
          <a:lstStyle/>
          <a:p>
            <a:pPr marL="342900" indent="-342900">
              <a:buFont typeface="Arial" panose="020B0604020202020204" pitchFamily="34" charset="0"/>
              <a:buChar char="•"/>
            </a:pPr>
            <a:r>
              <a:rPr lang="en-US" b="1" u="sng" dirty="0">
                <a:solidFill>
                  <a:srgbClr val="FF0000"/>
                </a:solidFill>
              </a:rPr>
              <a:t>TSO Project</a:t>
            </a:r>
            <a:r>
              <a:rPr lang="en-US" dirty="0"/>
              <a:t>: using the Particle Swarm Algorithm (PSO) tested the optimization of the transverse optics of the </a:t>
            </a:r>
            <a:r>
              <a:rPr lang="en-US" dirty="0" err="1"/>
              <a:t>Linac</a:t>
            </a:r>
            <a:r>
              <a:rPr lang="en-US" dirty="0"/>
              <a:t>. Tested up to 37 parameters</a:t>
            </a:r>
          </a:p>
        </p:txBody>
      </p:sp>
      <p:sp>
        <p:nvSpPr>
          <p:cNvPr id="2" name="Segnaposto piè di pagina 3">
            <a:extLst>
              <a:ext uri="{FF2B5EF4-FFF2-40B4-BE49-F238E27FC236}">
                <a16:creationId xmlns:a16="http://schemas.microsoft.com/office/drawing/2014/main" id="{37808F7E-02CF-8C44-14B9-EC62D182FDF6}"/>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23" name="TextBox 3">
            <a:extLst>
              <a:ext uri="{FF2B5EF4-FFF2-40B4-BE49-F238E27FC236}">
                <a16:creationId xmlns:a16="http://schemas.microsoft.com/office/drawing/2014/main" id="{26528C7B-E714-5926-A526-261333C96279}"/>
              </a:ext>
            </a:extLst>
          </p:cNvPr>
          <p:cNvSpPr txBox="1"/>
          <p:nvPr/>
        </p:nvSpPr>
        <p:spPr>
          <a:xfrm>
            <a:off x="67422" y="1198466"/>
            <a:ext cx="3896790" cy="1200329"/>
          </a:xfrm>
          <a:prstGeom prst="rect">
            <a:avLst/>
          </a:prstGeom>
          <a:noFill/>
        </p:spPr>
        <p:txBody>
          <a:bodyPr wrap="square" rtlCol="0">
            <a:spAutoFit/>
          </a:bodyPr>
          <a:lstStyle/>
          <a:p>
            <a:pPr marL="342900" indent="-342900">
              <a:buFont typeface="Arial" panose="020B0604020202020204" pitchFamily="34" charset="0"/>
              <a:buChar char="•"/>
            </a:pPr>
            <a:r>
              <a:rPr lang="en-US" b="1" u="sng" dirty="0">
                <a:solidFill>
                  <a:srgbClr val="FF0000"/>
                </a:solidFill>
              </a:rPr>
              <a:t>Virtualization of FC 7</a:t>
            </a:r>
            <a:r>
              <a:rPr lang="en-US" b="1" dirty="0"/>
              <a:t>:</a:t>
            </a:r>
            <a:r>
              <a:rPr lang="en-US" b="1" dirty="0">
                <a:solidFill>
                  <a:srgbClr val="FF0000"/>
                </a:solidFill>
              </a:rPr>
              <a:t> </a:t>
            </a:r>
            <a:r>
              <a:rPr lang="en-US" dirty="0"/>
              <a:t>essential for speed up the conventional machine optimization and to built up the cost function at the end of the </a:t>
            </a:r>
            <a:r>
              <a:rPr lang="en-US" dirty="0" err="1"/>
              <a:t>Linac</a:t>
            </a:r>
            <a:r>
              <a:rPr lang="en-US" dirty="0"/>
              <a:t> </a:t>
            </a:r>
          </a:p>
        </p:txBody>
      </p:sp>
      <p:pic>
        <p:nvPicPr>
          <p:cNvPr id="30" name="Immagine 29">
            <a:extLst>
              <a:ext uri="{FF2B5EF4-FFF2-40B4-BE49-F238E27FC236}">
                <a16:creationId xmlns:a16="http://schemas.microsoft.com/office/drawing/2014/main" id="{4226EB25-4911-FF6E-9D66-FED41FBFD952}"/>
              </a:ext>
            </a:extLst>
          </p:cNvPr>
          <p:cNvPicPr>
            <a:picLocks noChangeAspect="1"/>
          </p:cNvPicPr>
          <p:nvPr/>
        </p:nvPicPr>
        <p:blipFill>
          <a:blip r:embed="rId4"/>
          <a:stretch>
            <a:fillRect/>
          </a:stretch>
        </p:blipFill>
        <p:spPr>
          <a:xfrm>
            <a:off x="4220300" y="2326165"/>
            <a:ext cx="4885600" cy="2814153"/>
          </a:xfrm>
          <a:prstGeom prst="rect">
            <a:avLst/>
          </a:prstGeom>
        </p:spPr>
      </p:pic>
      <p:graphicFrame>
        <p:nvGraphicFramePr>
          <p:cNvPr id="31" name="Tabella 30">
            <a:extLst>
              <a:ext uri="{FF2B5EF4-FFF2-40B4-BE49-F238E27FC236}">
                <a16:creationId xmlns:a16="http://schemas.microsoft.com/office/drawing/2014/main" id="{F62A6B7D-0678-E4EE-86A8-BCB8DEE8D9BE}"/>
              </a:ext>
            </a:extLst>
          </p:cNvPr>
          <p:cNvGraphicFramePr>
            <a:graphicFrameLocks noGrp="1"/>
          </p:cNvGraphicFramePr>
          <p:nvPr/>
        </p:nvGraphicFramePr>
        <p:xfrm>
          <a:off x="4220300" y="5217725"/>
          <a:ext cx="4894440" cy="1112520"/>
        </p:xfrm>
        <a:graphic>
          <a:graphicData uri="http://schemas.openxmlformats.org/drawingml/2006/table">
            <a:tbl>
              <a:tblPr firstRow="1" bandRow="1">
                <a:tableStyleId>{5C22544A-7EE6-4342-B048-85BDC9FD1C3A}</a:tableStyleId>
              </a:tblPr>
              <a:tblGrid>
                <a:gridCol w="1223610">
                  <a:extLst>
                    <a:ext uri="{9D8B030D-6E8A-4147-A177-3AD203B41FA5}">
                      <a16:colId xmlns:a16="http://schemas.microsoft.com/office/drawing/2014/main" val="1465244098"/>
                    </a:ext>
                  </a:extLst>
                </a:gridCol>
                <a:gridCol w="1223610">
                  <a:extLst>
                    <a:ext uri="{9D8B030D-6E8A-4147-A177-3AD203B41FA5}">
                      <a16:colId xmlns:a16="http://schemas.microsoft.com/office/drawing/2014/main" val="1776919432"/>
                    </a:ext>
                  </a:extLst>
                </a:gridCol>
                <a:gridCol w="1223610">
                  <a:extLst>
                    <a:ext uri="{9D8B030D-6E8A-4147-A177-3AD203B41FA5}">
                      <a16:colId xmlns:a16="http://schemas.microsoft.com/office/drawing/2014/main" val="2934379494"/>
                    </a:ext>
                  </a:extLst>
                </a:gridCol>
                <a:gridCol w="1223610">
                  <a:extLst>
                    <a:ext uri="{9D8B030D-6E8A-4147-A177-3AD203B41FA5}">
                      <a16:colId xmlns:a16="http://schemas.microsoft.com/office/drawing/2014/main" val="4039679836"/>
                    </a:ext>
                  </a:extLst>
                </a:gridCol>
              </a:tblGrid>
              <a:tr h="370840">
                <a:tc>
                  <a:txBody>
                    <a:bodyPr/>
                    <a:lstStyle/>
                    <a:p>
                      <a:pPr algn="ctr"/>
                      <a:r>
                        <a:rPr lang="en-US" sz="1400" dirty="0"/>
                        <a:t>Line</a:t>
                      </a:r>
                    </a:p>
                  </a:txBody>
                  <a:tcPr/>
                </a:tc>
                <a:tc>
                  <a:txBody>
                    <a:bodyPr/>
                    <a:lstStyle/>
                    <a:p>
                      <a:pPr algn="ctr"/>
                      <a:r>
                        <a:rPr lang="en-US" sz="1400" dirty="0"/>
                        <a:t>No opt.</a:t>
                      </a:r>
                    </a:p>
                  </a:txBody>
                  <a:tcPr/>
                </a:tc>
                <a:tc>
                  <a:txBody>
                    <a:bodyPr/>
                    <a:lstStyle/>
                    <a:p>
                      <a:pPr algn="ctr"/>
                      <a:r>
                        <a:rPr lang="en-US" sz="1400" dirty="0"/>
                        <a:t>Manual</a:t>
                      </a:r>
                    </a:p>
                  </a:txBody>
                  <a:tcPr/>
                </a:tc>
                <a:tc>
                  <a:txBody>
                    <a:bodyPr/>
                    <a:lstStyle/>
                    <a:p>
                      <a:pPr algn="ctr"/>
                      <a:r>
                        <a:rPr lang="en-US" sz="1400" dirty="0"/>
                        <a:t>TSO</a:t>
                      </a:r>
                    </a:p>
                  </a:txBody>
                  <a:tcPr/>
                </a:tc>
                <a:extLst>
                  <a:ext uri="{0D108BD9-81ED-4DB2-BD59-A6C34878D82A}">
                    <a16:rowId xmlns:a16="http://schemas.microsoft.com/office/drawing/2014/main" val="3202782035"/>
                  </a:ext>
                </a:extLst>
              </a:tr>
              <a:tr h="370840">
                <a:tc>
                  <a:txBody>
                    <a:bodyPr/>
                    <a:lstStyle/>
                    <a:p>
                      <a:pPr algn="ctr"/>
                      <a:r>
                        <a:rPr lang="en-US" sz="1400" dirty="0"/>
                        <a:t>Transmission</a:t>
                      </a:r>
                    </a:p>
                  </a:txBody>
                  <a:tcPr/>
                </a:tc>
                <a:tc>
                  <a:txBody>
                    <a:bodyPr/>
                    <a:lstStyle/>
                    <a:p>
                      <a:pPr algn="ctr"/>
                      <a:r>
                        <a:rPr lang="en-US" sz="1400" dirty="0"/>
                        <a:t>0%</a:t>
                      </a:r>
                    </a:p>
                  </a:txBody>
                  <a:tcPr/>
                </a:tc>
                <a:tc>
                  <a:txBody>
                    <a:bodyPr/>
                    <a:lstStyle/>
                    <a:p>
                      <a:pPr algn="ctr"/>
                      <a:r>
                        <a:rPr lang="en-US" sz="1400" dirty="0"/>
                        <a:t>50%</a:t>
                      </a:r>
                    </a:p>
                  </a:txBody>
                  <a:tcPr/>
                </a:tc>
                <a:tc>
                  <a:txBody>
                    <a:bodyPr/>
                    <a:lstStyle/>
                    <a:p>
                      <a:pPr algn="ctr"/>
                      <a:r>
                        <a:rPr lang="en-US" sz="1400" dirty="0"/>
                        <a:t>55%</a:t>
                      </a:r>
                    </a:p>
                  </a:txBody>
                  <a:tcPr/>
                </a:tc>
                <a:extLst>
                  <a:ext uri="{0D108BD9-81ED-4DB2-BD59-A6C34878D82A}">
                    <a16:rowId xmlns:a16="http://schemas.microsoft.com/office/drawing/2014/main" val="2492717789"/>
                  </a:ext>
                </a:extLst>
              </a:tr>
              <a:tr h="370840">
                <a:tc>
                  <a:txBody>
                    <a:bodyPr/>
                    <a:lstStyle/>
                    <a:p>
                      <a:pPr algn="ctr"/>
                      <a:r>
                        <a:rPr lang="el-GR" sz="1400" dirty="0"/>
                        <a:t>Δ</a:t>
                      </a:r>
                      <a:r>
                        <a:rPr lang="en-US" sz="1400" dirty="0"/>
                        <a:t>t</a:t>
                      </a:r>
                    </a:p>
                  </a:txBody>
                  <a:tcPr/>
                </a:tc>
                <a:tc>
                  <a:txBody>
                    <a:bodyPr/>
                    <a:lstStyle/>
                    <a:p>
                      <a:pPr algn="ctr"/>
                      <a:r>
                        <a:rPr lang="en-US" sz="1400" dirty="0"/>
                        <a:t>-</a:t>
                      </a:r>
                    </a:p>
                  </a:txBody>
                  <a:tcPr/>
                </a:tc>
                <a:tc>
                  <a:txBody>
                    <a:bodyPr/>
                    <a:lstStyle/>
                    <a:p>
                      <a:pPr algn="ctr"/>
                      <a:r>
                        <a:rPr lang="en-US" sz="1400" dirty="0"/>
                        <a:t>3 h</a:t>
                      </a:r>
                    </a:p>
                  </a:txBody>
                  <a:tcPr/>
                </a:tc>
                <a:tc>
                  <a:txBody>
                    <a:bodyPr/>
                    <a:lstStyle/>
                    <a:p>
                      <a:pPr algn="ctr"/>
                      <a:r>
                        <a:rPr lang="en-US" sz="1400" b="1" dirty="0">
                          <a:solidFill>
                            <a:srgbClr val="FF0000"/>
                          </a:solidFill>
                        </a:rPr>
                        <a:t>1.5 h</a:t>
                      </a:r>
                    </a:p>
                  </a:txBody>
                  <a:tcPr/>
                </a:tc>
                <a:extLst>
                  <a:ext uri="{0D108BD9-81ED-4DB2-BD59-A6C34878D82A}">
                    <a16:rowId xmlns:a16="http://schemas.microsoft.com/office/drawing/2014/main" val="3789231064"/>
                  </a:ext>
                </a:extLst>
              </a:tr>
            </a:tbl>
          </a:graphicData>
        </a:graphic>
      </p:graphicFrame>
      <p:sp>
        <p:nvSpPr>
          <p:cNvPr id="34" name="CasellaDiTesto 33">
            <a:extLst>
              <a:ext uri="{FF2B5EF4-FFF2-40B4-BE49-F238E27FC236}">
                <a16:creationId xmlns:a16="http://schemas.microsoft.com/office/drawing/2014/main" id="{6BDF784D-C6F1-618E-B1D6-DBD6E34BC9B4}"/>
              </a:ext>
            </a:extLst>
          </p:cNvPr>
          <p:cNvSpPr txBox="1"/>
          <p:nvPr/>
        </p:nvSpPr>
        <p:spPr>
          <a:xfrm>
            <a:off x="9309887" y="6072575"/>
            <a:ext cx="2761503" cy="430887"/>
          </a:xfrm>
          <a:prstGeom prst="rect">
            <a:avLst/>
          </a:prstGeom>
          <a:noFill/>
        </p:spPr>
        <p:txBody>
          <a:bodyPr wrap="square">
            <a:spAutoFit/>
          </a:bodyPr>
          <a:lstStyle/>
          <a:p>
            <a:r>
              <a:rPr lang="fr-FR" sz="1100" dirty="0"/>
              <a:t>L. Bellan et al 2024 JINST 19 T03005</a:t>
            </a:r>
          </a:p>
          <a:p>
            <a:r>
              <a:rPr lang="fr-FR" sz="1100" b="1" dirty="0"/>
              <a:t>DOI 10.1088/1748-0221/19/03/T03005</a:t>
            </a:r>
            <a:endParaRPr lang="en-US" sz="1100" b="1" dirty="0"/>
          </a:p>
        </p:txBody>
      </p:sp>
      <p:pic>
        <p:nvPicPr>
          <p:cNvPr id="8" name="Immagine 7">
            <a:extLst>
              <a:ext uri="{FF2B5EF4-FFF2-40B4-BE49-F238E27FC236}">
                <a16:creationId xmlns:a16="http://schemas.microsoft.com/office/drawing/2014/main" id="{7C563EFF-4D04-A739-FC7A-855DE910EBD6}"/>
              </a:ext>
            </a:extLst>
          </p:cNvPr>
          <p:cNvPicPr>
            <a:picLocks noChangeAspect="1"/>
          </p:cNvPicPr>
          <p:nvPr/>
        </p:nvPicPr>
        <p:blipFill rotWithShape="1">
          <a:blip r:embed="rId5"/>
          <a:srcRect b="295"/>
          <a:stretch/>
        </p:blipFill>
        <p:spPr>
          <a:xfrm>
            <a:off x="9106372" y="1224110"/>
            <a:ext cx="2891849" cy="4555431"/>
          </a:xfrm>
          <a:prstGeom prst="rect">
            <a:avLst/>
          </a:prstGeom>
        </p:spPr>
      </p:pic>
      <p:sp>
        <p:nvSpPr>
          <p:cNvPr id="32" name="CasellaDiTesto 31">
            <a:extLst>
              <a:ext uri="{FF2B5EF4-FFF2-40B4-BE49-F238E27FC236}">
                <a16:creationId xmlns:a16="http://schemas.microsoft.com/office/drawing/2014/main" id="{FA059010-8A0D-FE9D-067D-BF09342E2C97}"/>
              </a:ext>
            </a:extLst>
          </p:cNvPr>
          <p:cNvSpPr txBox="1"/>
          <p:nvPr/>
        </p:nvSpPr>
        <p:spPr>
          <a:xfrm>
            <a:off x="9658956" y="5102004"/>
            <a:ext cx="2412434" cy="430887"/>
          </a:xfrm>
          <a:prstGeom prst="rect">
            <a:avLst/>
          </a:prstGeom>
          <a:noFill/>
        </p:spPr>
        <p:txBody>
          <a:bodyPr wrap="square" rtlCol="0">
            <a:spAutoFit/>
          </a:bodyPr>
          <a:lstStyle/>
          <a:p>
            <a:r>
              <a:rPr lang="en-US" sz="1100" dirty="0">
                <a:solidFill>
                  <a:srgbClr val="C00000"/>
                </a:solidFill>
              </a:rPr>
              <a:t>Counteraction during the opt. of an instability on the vertical barycenter</a:t>
            </a:r>
          </a:p>
        </p:txBody>
      </p:sp>
      <p:pic>
        <p:nvPicPr>
          <p:cNvPr id="36" name="Immagine 35">
            <a:extLst>
              <a:ext uri="{FF2B5EF4-FFF2-40B4-BE49-F238E27FC236}">
                <a16:creationId xmlns:a16="http://schemas.microsoft.com/office/drawing/2014/main" id="{A86FFF41-47DA-99DF-F486-9AD5952851A5}"/>
              </a:ext>
            </a:extLst>
          </p:cNvPr>
          <p:cNvPicPr>
            <a:picLocks noChangeAspect="1"/>
          </p:cNvPicPr>
          <p:nvPr/>
        </p:nvPicPr>
        <p:blipFill>
          <a:blip r:embed="rId6"/>
          <a:stretch>
            <a:fillRect/>
          </a:stretch>
        </p:blipFill>
        <p:spPr>
          <a:xfrm>
            <a:off x="10260612" y="933623"/>
            <a:ext cx="860051" cy="518560"/>
          </a:xfrm>
          <a:prstGeom prst="rect">
            <a:avLst/>
          </a:prstGeom>
        </p:spPr>
      </p:pic>
      <p:pic>
        <p:nvPicPr>
          <p:cNvPr id="10" name="Immagine 9" descr="Immagine che contiene testo, schermata, software, Software multimediale&#10;&#10;Descrizione generata automaticamente">
            <a:extLst>
              <a:ext uri="{FF2B5EF4-FFF2-40B4-BE49-F238E27FC236}">
                <a16:creationId xmlns:a16="http://schemas.microsoft.com/office/drawing/2014/main" id="{10BDA5D9-25AA-0959-FE40-53ED39940C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779" y="2675794"/>
            <a:ext cx="3096988" cy="1742056"/>
          </a:xfrm>
          <a:prstGeom prst="rect">
            <a:avLst/>
          </a:prstGeom>
        </p:spPr>
      </p:pic>
      <p:pic>
        <p:nvPicPr>
          <p:cNvPr id="6" name="Immagine 5" descr="Immagine che contiene testo, schermata, software, schermo&#10;&#10;Descrizione generata automaticamente">
            <a:extLst>
              <a:ext uri="{FF2B5EF4-FFF2-40B4-BE49-F238E27FC236}">
                <a16:creationId xmlns:a16="http://schemas.microsoft.com/office/drawing/2014/main" id="{CD33354A-40F1-3358-75B6-B36746ABB2C6}"/>
              </a:ext>
            </a:extLst>
          </p:cNvPr>
          <p:cNvPicPr>
            <a:picLocks noChangeAspect="1"/>
          </p:cNvPicPr>
          <p:nvPr/>
        </p:nvPicPr>
        <p:blipFill rotWithShape="1">
          <a:blip r:embed="rId8">
            <a:extLst>
              <a:ext uri="{28A0092B-C50C-407E-A947-70E740481C1C}">
                <a14:useLocalDpi xmlns:a14="http://schemas.microsoft.com/office/drawing/2010/main" val="0"/>
              </a:ext>
            </a:extLst>
          </a:blip>
          <a:srcRect t="10365"/>
          <a:stretch/>
        </p:blipFill>
        <p:spPr>
          <a:xfrm>
            <a:off x="120610" y="4710809"/>
            <a:ext cx="2566988" cy="1945772"/>
          </a:xfrm>
          <a:prstGeom prst="rect">
            <a:avLst/>
          </a:prstGeom>
          <a:ln>
            <a:solidFill>
              <a:schemeClr val="tx1"/>
            </a:solidFill>
          </a:ln>
        </p:spPr>
      </p:pic>
      <p:cxnSp>
        <p:nvCxnSpPr>
          <p:cNvPr id="11" name="Connettore diritto 10">
            <a:extLst>
              <a:ext uri="{FF2B5EF4-FFF2-40B4-BE49-F238E27FC236}">
                <a16:creationId xmlns:a16="http://schemas.microsoft.com/office/drawing/2014/main" id="{3C8EBEC7-6FB9-8374-D300-79F9540DB6CF}"/>
              </a:ext>
            </a:extLst>
          </p:cNvPr>
          <p:cNvCxnSpPr>
            <a:cxnSpLocks/>
            <a:stCxn id="6" idx="0"/>
            <a:endCxn id="13" idx="5"/>
          </p:cNvCxnSpPr>
          <p:nvPr/>
        </p:nvCxnSpPr>
        <p:spPr>
          <a:xfrm flipV="1">
            <a:off x="1404104" y="4377855"/>
            <a:ext cx="223013" cy="332954"/>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3" name="Ovale 12">
            <a:extLst>
              <a:ext uri="{FF2B5EF4-FFF2-40B4-BE49-F238E27FC236}">
                <a16:creationId xmlns:a16="http://schemas.microsoft.com/office/drawing/2014/main" id="{6B782E84-DBF4-8BA0-1778-9FA6995DB8F3}"/>
              </a:ext>
            </a:extLst>
          </p:cNvPr>
          <p:cNvSpPr/>
          <p:nvPr/>
        </p:nvSpPr>
        <p:spPr>
          <a:xfrm>
            <a:off x="1328987" y="4144746"/>
            <a:ext cx="349281" cy="27310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AF7F37C-CE11-73CC-67A2-E552FE91AC39}"/>
                  </a:ext>
                </a:extLst>
              </p:cNvPr>
              <p:cNvSpPr txBox="1"/>
              <p:nvPr/>
            </p:nvSpPr>
            <p:spPr>
              <a:xfrm>
                <a:off x="9823990" y="5724762"/>
                <a:ext cx="2143353" cy="338554"/>
              </a:xfrm>
              <a:prstGeom prst="rect">
                <a:avLst/>
              </a:prstGeom>
              <a:noFill/>
            </p:spPr>
            <p:txBody>
              <a:bodyPr wrap="square" rtlCol="0">
                <a:spAutoFit/>
              </a:bodyPr>
              <a:lstStyle/>
              <a:p>
                <a14:m>
                  <m:oMath xmlns:m="http://schemas.openxmlformats.org/officeDocument/2006/math">
                    <m:sPre>
                      <m:sPrePr>
                        <m:ctrlPr>
                          <a:rPr lang="en-US" sz="1600" i="1" smtClean="0">
                            <a:latin typeface="Cambria Math" panose="02040503050406030204" pitchFamily="18" charset="0"/>
                          </a:rPr>
                        </m:ctrlPr>
                      </m:sPrePr>
                      <m:sub>
                        <m:r>
                          <a:rPr lang="it-IT" sz="1600" b="0" i="0" smtClean="0">
                            <a:latin typeface="Cambria Math" panose="02040503050406030204" pitchFamily="18" charset="0"/>
                          </a:rPr>
                          <m:t> </m:t>
                        </m:r>
                      </m:sub>
                      <m:sup>
                        <m:r>
                          <a:rPr lang="it-IT" sz="1600" b="0" i="0" smtClean="0">
                            <a:latin typeface="Cambria Math" panose="02040503050406030204" pitchFamily="18" charset="0"/>
                          </a:rPr>
                          <m:t>32</m:t>
                        </m:r>
                      </m:sup>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𝑆</m:t>
                            </m:r>
                          </m:e>
                          <m:sup>
                            <m:r>
                              <a:rPr lang="it-IT" sz="1600" b="0" i="0" smtClean="0">
                                <a:latin typeface="Cambria Math" panose="02040503050406030204" pitchFamily="18" charset="0"/>
                              </a:rPr>
                              <m:t>9+</m:t>
                            </m:r>
                          </m:sup>
                        </m:sSup>
                      </m:e>
                    </m:sPre>
                  </m:oMath>
                </a14:m>
                <a:r>
                  <a:rPr lang="en-US" sz="1600" dirty="0"/>
                  <a:t> @ 135 MeV</a:t>
                </a:r>
                <a:endParaRPr lang="en-US" dirty="0"/>
              </a:p>
            </p:txBody>
          </p:sp>
        </mc:Choice>
        <mc:Fallback xmlns="">
          <p:sp>
            <p:nvSpPr>
              <p:cNvPr id="3" name="CasellaDiTesto 2">
                <a:extLst>
                  <a:ext uri="{FF2B5EF4-FFF2-40B4-BE49-F238E27FC236}">
                    <a16:creationId xmlns:a16="http://schemas.microsoft.com/office/drawing/2014/main" id="{1AF7F37C-CE11-73CC-67A2-E552FE91AC39}"/>
                  </a:ext>
                </a:extLst>
              </p:cNvPr>
              <p:cNvSpPr txBox="1">
                <a:spLocks noRot="1" noChangeAspect="1" noMove="1" noResize="1" noEditPoints="1" noAdjustHandles="1" noChangeArrowheads="1" noChangeShapeType="1" noTextEdit="1"/>
              </p:cNvSpPr>
              <p:nvPr/>
            </p:nvSpPr>
            <p:spPr>
              <a:xfrm>
                <a:off x="9823990" y="5724762"/>
                <a:ext cx="2143353" cy="338554"/>
              </a:xfrm>
              <a:prstGeom prst="rect">
                <a:avLst/>
              </a:prstGeom>
              <a:blipFill>
                <a:blip r:embed="rId9"/>
                <a:stretch>
                  <a:fillRect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149702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9962-1DD2-152E-8BB8-FA4F3F1655AA}"/>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0D73C4A0-06FC-44E9-6789-68BD63D227DE}"/>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AI and ML </a:t>
            </a:r>
            <a:r>
              <a:rPr lang="it-IT" sz="4000" b="1" dirty="0" err="1">
                <a:solidFill>
                  <a:schemeClr val="bg1"/>
                </a:solidFill>
              </a:rPr>
              <a:t>optimization</a:t>
            </a:r>
            <a:r>
              <a:rPr lang="it-IT" sz="4000" b="1" dirty="0">
                <a:solidFill>
                  <a:schemeClr val="bg1"/>
                </a:solidFill>
              </a:rPr>
              <a:t> for LNL </a:t>
            </a:r>
            <a:r>
              <a:rPr lang="it-IT" sz="4000" b="1" dirty="0" err="1">
                <a:solidFill>
                  <a:schemeClr val="bg1"/>
                </a:solidFill>
              </a:rPr>
              <a:t>linacs</a:t>
            </a:r>
            <a:r>
              <a:rPr lang="it-IT" sz="4000" b="1" dirty="0">
                <a:solidFill>
                  <a:schemeClr val="bg1"/>
                </a:solidFill>
              </a:rPr>
              <a:t> - 2</a:t>
            </a:r>
          </a:p>
        </p:txBody>
      </p:sp>
      <p:pic>
        <p:nvPicPr>
          <p:cNvPr id="7" name="Immagine 3">
            <a:extLst>
              <a:ext uri="{FF2B5EF4-FFF2-40B4-BE49-F238E27FC236}">
                <a16:creationId xmlns:a16="http://schemas.microsoft.com/office/drawing/2014/main" id="{215A2CE1-8647-EE92-D2E0-4200ED61D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471675C9-60B9-A23E-CB64-CD60F48A257F}"/>
              </a:ext>
            </a:extLst>
          </p:cNvPr>
          <p:cNvSpPr txBox="1"/>
          <p:nvPr/>
        </p:nvSpPr>
        <p:spPr>
          <a:xfrm>
            <a:off x="78195" y="1059456"/>
            <a:ext cx="1211380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u="sng" dirty="0">
                <a:solidFill>
                  <a:srgbClr val="FF0000"/>
                </a:solidFill>
              </a:rPr>
              <a:t>Bayesian Optimization</a:t>
            </a:r>
            <a:r>
              <a:rPr lang="en-US" sz="2000" b="1" dirty="0">
                <a:solidFill>
                  <a:srgbClr val="FF0000"/>
                </a:solidFill>
              </a:rPr>
              <a:t> </a:t>
            </a:r>
            <a:r>
              <a:rPr lang="en-US" sz="2000" dirty="0"/>
              <a:t>on the longitudinal phases up to the whole low energy branch and buncher fields. </a:t>
            </a:r>
            <a:br>
              <a:rPr lang="en-US" sz="2000" dirty="0"/>
            </a:br>
            <a:r>
              <a:rPr lang="en-US" sz="2000" dirty="0"/>
              <a:t>40 parameters optimized </a:t>
            </a:r>
            <a:r>
              <a:rPr lang="en-US" sz="2000" u="sng" dirty="0"/>
              <a:t>in order of minutes</a:t>
            </a:r>
            <a:r>
              <a:rPr lang="en-US" sz="2000" dirty="0"/>
              <a:t>!</a:t>
            </a:r>
          </a:p>
        </p:txBody>
      </p:sp>
      <p:sp>
        <p:nvSpPr>
          <p:cNvPr id="2" name="Segnaposto piè di pagina 3">
            <a:extLst>
              <a:ext uri="{FF2B5EF4-FFF2-40B4-BE49-F238E27FC236}">
                <a16:creationId xmlns:a16="http://schemas.microsoft.com/office/drawing/2014/main" id="{C1489D63-FD4C-14C4-2DE8-36BB75DAE3FB}"/>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6" name="CasellaDiTesto 5">
            <a:extLst>
              <a:ext uri="{FF2B5EF4-FFF2-40B4-BE49-F238E27FC236}">
                <a16:creationId xmlns:a16="http://schemas.microsoft.com/office/drawing/2014/main" id="{BC9EF889-7DBF-C1C7-5C62-B95D805BA9D7}"/>
              </a:ext>
            </a:extLst>
          </p:cNvPr>
          <p:cNvSpPr txBox="1"/>
          <p:nvPr/>
        </p:nvSpPr>
        <p:spPr>
          <a:xfrm>
            <a:off x="78195" y="1862495"/>
            <a:ext cx="4830906" cy="646331"/>
          </a:xfrm>
          <a:prstGeom prst="rect">
            <a:avLst/>
          </a:prstGeom>
          <a:noFill/>
        </p:spPr>
        <p:txBody>
          <a:bodyPr wrap="square" rtlCol="0">
            <a:spAutoFit/>
          </a:bodyPr>
          <a:lstStyle/>
          <a:p>
            <a:pPr algn="ctr"/>
            <a:r>
              <a:rPr lang="en-US" b="1" dirty="0"/>
              <a:t>Real-time optimization of longitudinal </a:t>
            </a:r>
            <a:br>
              <a:rPr lang="en-US" b="1" dirty="0"/>
            </a:br>
            <a:r>
              <a:rPr lang="en-US" b="1" dirty="0"/>
              <a:t>acceptance on the machine - low energy branch</a:t>
            </a:r>
          </a:p>
        </p:txBody>
      </p:sp>
      <p:sp>
        <p:nvSpPr>
          <p:cNvPr id="17" name="CasellaDiTesto 16">
            <a:extLst>
              <a:ext uri="{FF2B5EF4-FFF2-40B4-BE49-F238E27FC236}">
                <a16:creationId xmlns:a16="http://schemas.microsoft.com/office/drawing/2014/main" id="{F68CBC70-0CD6-2627-67B1-441B2543929B}"/>
              </a:ext>
            </a:extLst>
          </p:cNvPr>
          <p:cNvSpPr txBox="1"/>
          <p:nvPr/>
        </p:nvSpPr>
        <p:spPr>
          <a:xfrm>
            <a:off x="7560126" y="1924374"/>
            <a:ext cx="4037989" cy="369332"/>
          </a:xfrm>
          <a:prstGeom prst="rect">
            <a:avLst/>
          </a:prstGeom>
          <a:noFill/>
        </p:spPr>
        <p:txBody>
          <a:bodyPr wrap="square" rtlCol="0">
            <a:spAutoFit/>
          </a:bodyPr>
          <a:lstStyle/>
          <a:p>
            <a:r>
              <a:rPr lang="en-US" b="1" dirty="0"/>
              <a:t>Input PIAVE phase drifts mitigation:</a:t>
            </a:r>
          </a:p>
        </p:txBody>
      </p:sp>
      <p:graphicFrame>
        <p:nvGraphicFramePr>
          <p:cNvPr id="18" name="Tabella 17">
            <a:extLst>
              <a:ext uri="{FF2B5EF4-FFF2-40B4-BE49-F238E27FC236}">
                <a16:creationId xmlns:a16="http://schemas.microsoft.com/office/drawing/2014/main" id="{48058B29-F23E-F6D2-D43C-793A70A867A6}"/>
              </a:ext>
            </a:extLst>
          </p:cNvPr>
          <p:cNvGraphicFramePr>
            <a:graphicFrameLocks noGrp="1"/>
          </p:cNvGraphicFramePr>
          <p:nvPr/>
        </p:nvGraphicFramePr>
        <p:xfrm>
          <a:off x="452294" y="4966400"/>
          <a:ext cx="2896418" cy="1112520"/>
        </p:xfrm>
        <a:graphic>
          <a:graphicData uri="http://schemas.openxmlformats.org/drawingml/2006/table">
            <a:tbl>
              <a:tblPr firstRow="1" bandRow="1">
                <a:tableStyleId>{5C22544A-7EE6-4342-B048-85BDC9FD1C3A}</a:tableStyleId>
              </a:tblPr>
              <a:tblGrid>
                <a:gridCol w="1448209">
                  <a:extLst>
                    <a:ext uri="{9D8B030D-6E8A-4147-A177-3AD203B41FA5}">
                      <a16:colId xmlns:a16="http://schemas.microsoft.com/office/drawing/2014/main" val="1465244098"/>
                    </a:ext>
                  </a:extLst>
                </a:gridCol>
                <a:gridCol w="1448209">
                  <a:extLst>
                    <a:ext uri="{9D8B030D-6E8A-4147-A177-3AD203B41FA5}">
                      <a16:colId xmlns:a16="http://schemas.microsoft.com/office/drawing/2014/main" val="1776919432"/>
                    </a:ext>
                  </a:extLst>
                </a:gridCol>
              </a:tblGrid>
              <a:tr h="370840">
                <a:tc>
                  <a:txBody>
                    <a:bodyPr/>
                    <a:lstStyle/>
                    <a:p>
                      <a:pPr algn="ctr"/>
                      <a:r>
                        <a:rPr lang="en-US" sz="1600" dirty="0"/>
                        <a:t>Step</a:t>
                      </a:r>
                    </a:p>
                  </a:txBody>
                  <a:tcPr/>
                </a:tc>
                <a:tc>
                  <a:txBody>
                    <a:bodyPr/>
                    <a:lstStyle/>
                    <a:p>
                      <a:pPr algn="ctr"/>
                      <a:r>
                        <a:rPr lang="en-US" sz="1600" dirty="0"/>
                        <a:t>Current value</a:t>
                      </a:r>
                    </a:p>
                  </a:txBody>
                  <a:tcPr/>
                </a:tc>
                <a:extLst>
                  <a:ext uri="{0D108BD9-81ED-4DB2-BD59-A6C34878D82A}">
                    <a16:rowId xmlns:a16="http://schemas.microsoft.com/office/drawing/2014/main" val="3202782035"/>
                  </a:ext>
                </a:extLst>
              </a:tr>
              <a:tr h="370840">
                <a:tc>
                  <a:txBody>
                    <a:bodyPr/>
                    <a:lstStyle/>
                    <a:p>
                      <a:pPr algn="ctr"/>
                      <a:r>
                        <a:rPr lang="en-US" sz="1600" dirty="0"/>
                        <a:t>Manual</a:t>
                      </a:r>
                    </a:p>
                  </a:txBody>
                  <a:tcPr/>
                </a:tc>
                <a:tc>
                  <a:txBody>
                    <a:bodyPr/>
                    <a:lstStyle/>
                    <a:p>
                      <a:pPr algn="ctr"/>
                      <a:r>
                        <a:rPr lang="en-US" sz="1600" dirty="0"/>
                        <a:t>28 </a:t>
                      </a:r>
                      <a:r>
                        <a:rPr lang="en-US" sz="1600" dirty="0" err="1"/>
                        <a:t>nA</a:t>
                      </a:r>
                      <a:endParaRPr lang="en-US" sz="1600" dirty="0"/>
                    </a:p>
                  </a:txBody>
                  <a:tcPr/>
                </a:tc>
                <a:extLst>
                  <a:ext uri="{0D108BD9-81ED-4DB2-BD59-A6C34878D82A}">
                    <a16:rowId xmlns:a16="http://schemas.microsoft.com/office/drawing/2014/main" val="1899624209"/>
                  </a:ext>
                </a:extLst>
              </a:tr>
              <a:tr h="370840">
                <a:tc>
                  <a:txBody>
                    <a:bodyPr/>
                    <a:lstStyle/>
                    <a:p>
                      <a:pPr algn="ctr"/>
                      <a:r>
                        <a:rPr lang="en-US" sz="1600" dirty="0"/>
                        <a:t>BO</a:t>
                      </a:r>
                    </a:p>
                  </a:txBody>
                  <a:tcPr/>
                </a:tc>
                <a:tc>
                  <a:txBody>
                    <a:bodyPr/>
                    <a:lstStyle/>
                    <a:p>
                      <a:pPr algn="ctr"/>
                      <a:r>
                        <a:rPr lang="en-US" sz="1600" dirty="0"/>
                        <a:t>42 </a:t>
                      </a:r>
                      <a:r>
                        <a:rPr lang="en-US" sz="1600" dirty="0" err="1"/>
                        <a:t>nA</a:t>
                      </a:r>
                      <a:endParaRPr lang="en-US" sz="1600" dirty="0"/>
                    </a:p>
                  </a:txBody>
                  <a:tcPr/>
                </a:tc>
                <a:extLst>
                  <a:ext uri="{0D108BD9-81ED-4DB2-BD59-A6C34878D82A}">
                    <a16:rowId xmlns:a16="http://schemas.microsoft.com/office/drawing/2014/main" val="250968468"/>
                  </a:ext>
                </a:extLst>
              </a:tr>
            </a:tbl>
          </a:graphicData>
        </a:graphic>
      </p:graphicFrame>
      <p:graphicFrame>
        <p:nvGraphicFramePr>
          <p:cNvPr id="22" name="Tabella 21">
            <a:extLst>
              <a:ext uri="{FF2B5EF4-FFF2-40B4-BE49-F238E27FC236}">
                <a16:creationId xmlns:a16="http://schemas.microsoft.com/office/drawing/2014/main" id="{C2EF343B-44B2-C0D8-F039-702F2FF132F6}"/>
              </a:ext>
            </a:extLst>
          </p:cNvPr>
          <p:cNvGraphicFramePr>
            <a:graphicFrameLocks noGrp="1"/>
          </p:cNvGraphicFramePr>
          <p:nvPr/>
        </p:nvGraphicFramePr>
        <p:xfrm>
          <a:off x="7445828" y="4946459"/>
          <a:ext cx="4372792" cy="1112520"/>
        </p:xfrm>
        <a:graphic>
          <a:graphicData uri="http://schemas.openxmlformats.org/drawingml/2006/table">
            <a:tbl>
              <a:tblPr firstRow="1" bandRow="1">
                <a:tableStyleId>{5C22544A-7EE6-4342-B048-85BDC9FD1C3A}</a:tableStyleId>
              </a:tblPr>
              <a:tblGrid>
                <a:gridCol w="2186396">
                  <a:extLst>
                    <a:ext uri="{9D8B030D-6E8A-4147-A177-3AD203B41FA5}">
                      <a16:colId xmlns:a16="http://schemas.microsoft.com/office/drawing/2014/main" val="1465244098"/>
                    </a:ext>
                  </a:extLst>
                </a:gridCol>
                <a:gridCol w="2186396">
                  <a:extLst>
                    <a:ext uri="{9D8B030D-6E8A-4147-A177-3AD203B41FA5}">
                      <a16:colId xmlns:a16="http://schemas.microsoft.com/office/drawing/2014/main" val="1776919432"/>
                    </a:ext>
                  </a:extLst>
                </a:gridCol>
              </a:tblGrid>
              <a:tr h="370840">
                <a:tc>
                  <a:txBody>
                    <a:bodyPr/>
                    <a:lstStyle/>
                    <a:p>
                      <a:pPr algn="ctr"/>
                      <a:r>
                        <a:rPr lang="en-US" sz="1600" dirty="0"/>
                        <a:t>Step</a:t>
                      </a:r>
                    </a:p>
                  </a:txBody>
                  <a:tcPr/>
                </a:tc>
                <a:tc>
                  <a:txBody>
                    <a:bodyPr/>
                    <a:lstStyle/>
                    <a:p>
                      <a:pPr algn="ctr"/>
                      <a:r>
                        <a:rPr lang="en-US" sz="1600" dirty="0"/>
                        <a:t>Current value</a:t>
                      </a:r>
                    </a:p>
                  </a:txBody>
                  <a:tcPr/>
                </a:tc>
                <a:extLst>
                  <a:ext uri="{0D108BD9-81ED-4DB2-BD59-A6C34878D82A}">
                    <a16:rowId xmlns:a16="http://schemas.microsoft.com/office/drawing/2014/main" val="3202782035"/>
                  </a:ext>
                </a:extLst>
              </a:tr>
              <a:tr h="370840">
                <a:tc>
                  <a:txBody>
                    <a:bodyPr/>
                    <a:lstStyle/>
                    <a:p>
                      <a:pPr algn="ctr"/>
                      <a:r>
                        <a:rPr lang="en-US" sz="1600" dirty="0"/>
                        <a:t> </a:t>
                      </a:r>
                      <a:r>
                        <a:rPr lang="en-US" sz="1400" dirty="0"/>
                        <a:t>(at the end of phase drift)</a:t>
                      </a:r>
                      <a:endParaRPr lang="en-US" sz="1600" dirty="0"/>
                    </a:p>
                  </a:txBody>
                  <a:tcPr anchor="ctr"/>
                </a:tc>
                <a:tc>
                  <a:txBody>
                    <a:bodyPr/>
                    <a:lstStyle/>
                    <a:p>
                      <a:pPr algn="ctr"/>
                      <a:r>
                        <a:rPr lang="en-US" sz="1600" dirty="0"/>
                        <a:t>30 </a:t>
                      </a:r>
                      <a:r>
                        <a:rPr lang="en-US" sz="1600" dirty="0" err="1"/>
                        <a:t>nA</a:t>
                      </a:r>
                      <a:endParaRPr lang="en-US" sz="1600" dirty="0"/>
                    </a:p>
                  </a:txBody>
                  <a:tcPr/>
                </a:tc>
                <a:extLst>
                  <a:ext uri="{0D108BD9-81ED-4DB2-BD59-A6C34878D82A}">
                    <a16:rowId xmlns:a16="http://schemas.microsoft.com/office/drawing/2014/main" val="1899624209"/>
                  </a:ext>
                </a:extLst>
              </a:tr>
              <a:tr h="370840">
                <a:tc>
                  <a:txBody>
                    <a:bodyPr/>
                    <a:lstStyle/>
                    <a:p>
                      <a:pPr algn="ctr"/>
                      <a:r>
                        <a:rPr lang="en-US" sz="1600" dirty="0"/>
                        <a:t>BO</a:t>
                      </a:r>
                    </a:p>
                  </a:txBody>
                  <a:tcPr/>
                </a:tc>
                <a:tc>
                  <a:txBody>
                    <a:bodyPr/>
                    <a:lstStyle/>
                    <a:p>
                      <a:pPr algn="ctr"/>
                      <a:r>
                        <a:rPr lang="en-US" sz="1600" dirty="0"/>
                        <a:t>70 </a:t>
                      </a:r>
                      <a:r>
                        <a:rPr lang="en-US" sz="1600" dirty="0" err="1"/>
                        <a:t>nA</a:t>
                      </a:r>
                      <a:endParaRPr lang="en-US" sz="1600" dirty="0"/>
                    </a:p>
                  </a:txBody>
                  <a:tcPr/>
                </a:tc>
                <a:extLst>
                  <a:ext uri="{0D108BD9-81ED-4DB2-BD59-A6C34878D82A}">
                    <a16:rowId xmlns:a16="http://schemas.microsoft.com/office/drawing/2014/main" val="250968468"/>
                  </a:ext>
                </a:extLst>
              </a:tr>
            </a:tbl>
          </a:graphicData>
        </a:graphic>
      </p:graphicFrame>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A8FFC47E-E8A1-9C0A-A90B-B31898AF2543}"/>
                  </a:ext>
                </a:extLst>
              </p:cNvPr>
              <p:cNvSpPr txBox="1"/>
              <p:nvPr/>
            </p:nvSpPr>
            <p:spPr>
              <a:xfrm>
                <a:off x="828826" y="6125673"/>
                <a:ext cx="2143353" cy="338554"/>
              </a:xfrm>
              <a:prstGeom prst="rect">
                <a:avLst/>
              </a:prstGeom>
              <a:noFill/>
            </p:spPr>
            <p:txBody>
              <a:bodyPr wrap="square" rtlCol="0">
                <a:spAutoFit/>
              </a:bodyPr>
              <a:lstStyle/>
              <a:p>
                <a14:m>
                  <m:oMath xmlns:m="http://schemas.openxmlformats.org/officeDocument/2006/math">
                    <m:sPre>
                      <m:sPrePr>
                        <m:ctrlPr>
                          <a:rPr lang="en-US" sz="1600" i="1" smtClean="0">
                            <a:latin typeface="Cambria Math" panose="02040503050406030204" pitchFamily="18" charset="0"/>
                          </a:rPr>
                        </m:ctrlPr>
                      </m:sPrePr>
                      <m:sub>
                        <m:r>
                          <a:rPr lang="it-IT" sz="1600" b="0" i="0" smtClean="0">
                            <a:latin typeface="Cambria Math" panose="02040503050406030204" pitchFamily="18" charset="0"/>
                          </a:rPr>
                          <m:t> </m:t>
                        </m:r>
                      </m:sub>
                      <m:sup>
                        <m:r>
                          <a:rPr lang="it-IT" sz="1600" b="0" i="0" smtClean="0">
                            <a:latin typeface="Cambria Math" panose="02040503050406030204" pitchFamily="18" charset="0"/>
                          </a:rPr>
                          <m:t>70</m:t>
                        </m:r>
                      </m:sup>
                      <m:e>
                        <m:r>
                          <m:rPr>
                            <m:sty m:val="p"/>
                          </m:rPr>
                          <a:rPr lang="it-IT" sz="1600" b="0" i="0" smtClean="0">
                            <a:latin typeface="Cambria Math" panose="02040503050406030204" pitchFamily="18" charset="0"/>
                          </a:rPr>
                          <m:t>Z</m:t>
                        </m:r>
                        <m:sSup>
                          <m:sSupPr>
                            <m:ctrlPr>
                              <a:rPr lang="it-IT" sz="1600" b="0" i="1" smtClean="0">
                                <a:latin typeface="Cambria Math" panose="02040503050406030204" pitchFamily="18" charset="0"/>
                              </a:rPr>
                            </m:ctrlPr>
                          </m:sSupPr>
                          <m:e>
                            <m:r>
                              <m:rPr>
                                <m:sty m:val="p"/>
                              </m:rPr>
                              <a:rPr lang="it-IT" sz="1600" b="0" i="0" smtClean="0">
                                <a:latin typeface="Cambria Math" panose="02040503050406030204" pitchFamily="18" charset="0"/>
                              </a:rPr>
                              <m:t>n</m:t>
                            </m:r>
                          </m:e>
                          <m:sup>
                            <m:r>
                              <a:rPr lang="it-IT" sz="1600" b="0" i="0" smtClean="0">
                                <a:latin typeface="Cambria Math" panose="02040503050406030204" pitchFamily="18" charset="0"/>
                              </a:rPr>
                              <m:t>18+</m:t>
                            </m:r>
                          </m:sup>
                        </m:sSup>
                      </m:e>
                    </m:sPre>
                  </m:oMath>
                </a14:m>
                <a:r>
                  <a:rPr lang="en-US" sz="1600" dirty="0"/>
                  <a:t> @ 500 MeV</a:t>
                </a:r>
                <a:endParaRPr lang="en-US" dirty="0"/>
              </a:p>
            </p:txBody>
          </p:sp>
        </mc:Choice>
        <mc:Fallback xmlns="">
          <p:sp>
            <p:nvSpPr>
              <p:cNvPr id="3" name="CasellaDiTesto 2">
                <a:extLst>
                  <a:ext uri="{FF2B5EF4-FFF2-40B4-BE49-F238E27FC236}">
                    <a16:creationId xmlns:a16="http://schemas.microsoft.com/office/drawing/2014/main" id="{A8FFC47E-E8A1-9C0A-A90B-B31898AF2543}"/>
                  </a:ext>
                </a:extLst>
              </p:cNvPr>
              <p:cNvSpPr txBox="1">
                <a:spLocks noRot="1" noChangeAspect="1" noMove="1" noResize="1" noEditPoints="1" noAdjustHandles="1" noChangeArrowheads="1" noChangeShapeType="1" noTextEdit="1"/>
              </p:cNvSpPr>
              <p:nvPr/>
            </p:nvSpPr>
            <p:spPr>
              <a:xfrm>
                <a:off x="828826" y="6125673"/>
                <a:ext cx="2143353" cy="338554"/>
              </a:xfrm>
              <a:prstGeom prst="rect">
                <a:avLst/>
              </a:prstGeom>
              <a:blipFill>
                <a:blip r:embed="rId4"/>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C1AF071-DEB5-C872-34C8-835065849CE7}"/>
                  </a:ext>
                </a:extLst>
              </p:cNvPr>
              <p:cNvSpPr txBox="1"/>
              <p:nvPr/>
            </p:nvSpPr>
            <p:spPr>
              <a:xfrm>
                <a:off x="8886286" y="6131984"/>
                <a:ext cx="2371589" cy="338554"/>
              </a:xfrm>
              <a:prstGeom prst="rect">
                <a:avLst/>
              </a:prstGeom>
              <a:noFill/>
            </p:spPr>
            <p:txBody>
              <a:bodyPr wrap="square" rtlCol="0">
                <a:spAutoFit/>
              </a:bodyPr>
              <a:lstStyle/>
              <a:p>
                <a14:m>
                  <m:oMath xmlns:m="http://schemas.openxmlformats.org/officeDocument/2006/math">
                    <m:sPre>
                      <m:sPrePr>
                        <m:ctrlPr>
                          <a:rPr lang="en-US" sz="1600" i="1" smtClean="0">
                            <a:latin typeface="Cambria Math" panose="02040503050406030204" pitchFamily="18" charset="0"/>
                          </a:rPr>
                        </m:ctrlPr>
                      </m:sPrePr>
                      <m:sub>
                        <m:r>
                          <a:rPr lang="it-IT" sz="1600" b="0" i="0" smtClean="0">
                            <a:latin typeface="Cambria Math" panose="02040503050406030204" pitchFamily="18" charset="0"/>
                          </a:rPr>
                          <m:t> </m:t>
                        </m:r>
                      </m:sub>
                      <m:sup>
                        <m:r>
                          <a:rPr lang="it-IT" sz="1600" b="0" i="0" smtClean="0">
                            <a:latin typeface="Cambria Math" panose="02040503050406030204" pitchFamily="18" charset="0"/>
                          </a:rPr>
                          <m:t>208</m:t>
                        </m:r>
                      </m:sup>
                      <m:e>
                        <m:sSup>
                          <m:sSupPr>
                            <m:ctrlPr>
                              <a:rPr lang="it-IT" sz="1600" b="0" i="1" smtClean="0">
                                <a:latin typeface="Cambria Math" panose="02040503050406030204" pitchFamily="18" charset="0"/>
                              </a:rPr>
                            </m:ctrlPr>
                          </m:sSupPr>
                          <m:e>
                            <m:r>
                              <m:rPr>
                                <m:sty m:val="p"/>
                              </m:rPr>
                              <a:rPr lang="it-IT" sz="1600" b="0" i="0" smtClean="0">
                                <a:latin typeface="Cambria Math" panose="02040503050406030204" pitchFamily="18" charset="0"/>
                              </a:rPr>
                              <m:t>Pb</m:t>
                            </m:r>
                          </m:e>
                          <m:sup>
                            <m:r>
                              <a:rPr lang="it-IT" sz="1600" b="0" i="0" smtClean="0">
                                <a:latin typeface="Cambria Math" panose="02040503050406030204" pitchFamily="18" charset="0"/>
                              </a:rPr>
                              <m:t>31+</m:t>
                            </m:r>
                          </m:sup>
                        </m:sSup>
                      </m:e>
                    </m:sPre>
                  </m:oMath>
                </a14:m>
                <a:r>
                  <a:rPr lang="en-US" sz="1600" dirty="0"/>
                  <a:t> @ 1270 MeV</a:t>
                </a:r>
              </a:p>
            </p:txBody>
          </p:sp>
        </mc:Choice>
        <mc:Fallback xmlns="">
          <p:sp>
            <p:nvSpPr>
              <p:cNvPr id="8" name="CasellaDiTesto 7">
                <a:extLst>
                  <a:ext uri="{FF2B5EF4-FFF2-40B4-BE49-F238E27FC236}">
                    <a16:creationId xmlns:a16="http://schemas.microsoft.com/office/drawing/2014/main" id="{0C1AF071-DEB5-C872-34C8-835065849CE7}"/>
                  </a:ext>
                </a:extLst>
              </p:cNvPr>
              <p:cNvSpPr txBox="1">
                <a:spLocks noRot="1" noChangeAspect="1" noMove="1" noResize="1" noEditPoints="1" noAdjustHandles="1" noChangeArrowheads="1" noChangeShapeType="1" noTextEdit="1"/>
              </p:cNvSpPr>
              <p:nvPr/>
            </p:nvSpPr>
            <p:spPr>
              <a:xfrm>
                <a:off x="8886286" y="6131984"/>
                <a:ext cx="2371589" cy="338554"/>
              </a:xfrm>
              <a:prstGeom prst="rect">
                <a:avLst/>
              </a:prstGeom>
              <a:blipFill>
                <a:blip r:embed="rId5"/>
                <a:stretch>
                  <a:fillRect t="-5455" b="-23636"/>
                </a:stretch>
              </a:blipFill>
            </p:spPr>
            <p:txBody>
              <a:bodyPr/>
              <a:lstStyle/>
              <a:p>
                <a:r>
                  <a:rPr lang="en-US">
                    <a:noFill/>
                  </a:rPr>
                  <a:t> </a:t>
                </a:r>
              </a:p>
            </p:txBody>
          </p:sp>
        </mc:Fallback>
      </mc:AlternateContent>
      <p:pic>
        <p:nvPicPr>
          <p:cNvPr id="9" name="Picture 4">
            <a:extLst>
              <a:ext uri="{FF2B5EF4-FFF2-40B4-BE49-F238E27FC236}">
                <a16:creationId xmlns:a16="http://schemas.microsoft.com/office/drawing/2014/main" id="{39A0E3D3-28CD-0C94-EA40-8DD8755CCAEB}"/>
              </a:ext>
            </a:extLst>
          </p:cNvPr>
          <p:cNvPicPr>
            <a:picLocks noChangeAspect="1"/>
          </p:cNvPicPr>
          <p:nvPr/>
        </p:nvPicPr>
        <p:blipFill>
          <a:blip r:embed="rId6"/>
          <a:stretch>
            <a:fillRect/>
          </a:stretch>
        </p:blipFill>
        <p:spPr>
          <a:xfrm>
            <a:off x="6799705" y="2432421"/>
            <a:ext cx="5018915" cy="2271756"/>
          </a:xfrm>
          <a:prstGeom prst="rect">
            <a:avLst/>
          </a:prstGeom>
          <a:ln>
            <a:solidFill>
              <a:schemeClr val="tx1"/>
            </a:solidFill>
          </a:ln>
        </p:spPr>
      </p:pic>
      <p:sp>
        <p:nvSpPr>
          <p:cNvPr id="13" name="CasellaDiTesto 12">
            <a:extLst>
              <a:ext uri="{FF2B5EF4-FFF2-40B4-BE49-F238E27FC236}">
                <a16:creationId xmlns:a16="http://schemas.microsoft.com/office/drawing/2014/main" id="{FC413F8E-DDEF-673A-6647-FE45BC68E2D5}"/>
              </a:ext>
            </a:extLst>
          </p:cNvPr>
          <p:cNvSpPr txBox="1"/>
          <p:nvPr/>
        </p:nvSpPr>
        <p:spPr>
          <a:xfrm>
            <a:off x="6550249" y="2224096"/>
            <a:ext cx="789372" cy="369332"/>
          </a:xfrm>
          <a:prstGeom prst="rect">
            <a:avLst/>
          </a:prstGeom>
          <a:solidFill>
            <a:srgbClr val="FFC000"/>
          </a:solidFill>
          <a:ln>
            <a:solidFill>
              <a:schemeClr val="tx1"/>
            </a:solidFill>
          </a:ln>
        </p:spPr>
        <p:txBody>
          <a:bodyPr wrap="square" rtlCol="0">
            <a:spAutoFit/>
          </a:bodyPr>
          <a:lstStyle/>
          <a:p>
            <a:pPr algn="ctr"/>
            <a:r>
              <a:rPr lang="en-US" dirty="0"/>
              <a:t>2023</a:t>
            </a:r>
          </a:p>
        </p:txBody>
      </p:sp>
      <p:pic>
        <p:nvPicPr>
          <p:cNvPr id="20" name="Immagine 19" descr="Immagine che contiene schermata, testo, Software multimediale, software&#10;&#10;Descrizione generata automaticamente">
            <a:extLst>
              <a:ext uri="{FF2B5EF4-FFF2-40B4-BE49-F238E27FC236}">
                <a16:creationId xmlns:a16="http://schemas.microsoft.com/office/drawing/2014/main" id="{5FDA4A7A-05D6-842D-17C6-D6640FE5459F}"/>
              </a:ext>
            </a:extLst>
          </p:cNvPr>
          <p:cNvPicPr>
            <a:picLocks noChangeAspect="1"/>
          </p:cNvPicPr>
          <p:nvPr/>
        </p:nvPicPr>
        <p:blipFill>
          <a:blip r:embed="rId7"/>
          <a:stretch>
            <a:fillRect/>
          </a:stretch>
        </p:blipFill>
        <p:spPr>
          <a:xfrm>
            <a:off x="474614" y="2534541"/>
            <a:ext cx="4070755" cy="2343236"/>
          </a:xfrm>
          <a:prstGeom prst="rect">
            <a:avLst/>
          </a:prstGeom>
        </p:spPr>
      </p:pic>
      <p:sp>
        <p:nvSpPr>
          <p:cNvPr id="23" name="Rettangolo 22">
            <a:extLst>
              <a:ext uri="{FF2B5EF4-FFF2-40B4-BE49-F238E27FC236}">
                <a16:creationId xmlns:a16="http://schemas.microsoft.com/office/drawing/2014/main" id="{ACC40076-AABB-C8F8-B679-B0558E33C77D}"/>
              </a:ext>
            </a:extLst>
          </p:cNvPr>
          <p:cNvSpPr/>
          <p:nvPr/>
        </p:nvSpPr>
        <p:spPr>
          <a:xfrm>
            <a:off x="971550" y="3704700"/>
            <a:ext cx="3005481" cy="1045100"/>
          </a:xfrm>
          <a:prstGeom prst="rect">
            <a:avLst/>
          </a:prstGeom>
          <a:noFill/>
          <a:ln w="22225">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0CAF97B5-33C4-36C0-D47E-0BB564416E49}"/>
                  </a:ext>
                </a:extLst>
              </p:cNvPr>
              <p:cNvSpPr txBox="1"/>
              <p:nvPr/>
            </p:nvSpPr>
            <p:spPr>
              <a:xfrm>
                <a:off x="4591284" y="3967924"/>
                <a:ext cx="1593616" cy="369332"/>
              </a:xfrm>
              <a:prstGeom prst="rect">
                <a:avLst/>
              </a:prstGeom>
              <a:noFill/>
            </p:spPr>
            <p:txBody>
              <a:bodyPr wrap="square" rtlCol="0">
                <a:spAutoFit/>
              </a:bodyPr>
              <a:lstStyle/>
              <a:p>
                <a14:m>
                  <m:oMath xmlns:m="http://schemas.openxmlformats.org/officeDocument/2006/math">
                    <m:sSub>
                      <m:sSubPr>
                        <m:ctrlPr>
                          <a:rPr lang="it-IT" b="1" i="1" smtClean="0">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𝝓</m:t>
                        </m:r>
                      </m:e>
                      <m:sub>
                        <m:r>
                          <a:rPr lang="it-IT" b="1" i="1" smtClean="0">
                            <a:solidFill>
                              <a:srgbClr val="FF0000"/>
                            </a:solidFill>
                            <a:latin typeface="Cambria Math" panose="02040503050406030204" pitchFamily="18" charset="0"/>
                            <a:ea typeface="Cambria Math" panose="02040503050406030204" pitchFamily="18" charset="0"/>
                          </a:rPr>
                          <m:t>𝒔</m:t>
                        </m:r>
                      </m:sub>
                    </m:sSub>
                    <m:r>
                      <a:rPr lang="it-IT" b="1" i="1" smtClean="0">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𝟒</m:t>
                    </m:r>
                    <m:func>
                      <m:funcPr>
                        <m:ctrlPr>
                          <a:rPr lang="it-IT" b="1" i="1" smtClean="0">
                            <a:solidFill>
                              <a:srgbClr val="FF0000"/>
                            </a:solidFill>
                            <a:latin typeface="Cambria Math" panose="02040503050406030204" pitchFamily="18" charset="0"/>
                            <a:ea typeface="Cambria Math" panose="02040503050406030204" pitchFamily="18" charset="0"/>
                          </a:rPr>
                        </m:ctrlPr>
                      </m:funcPr>
                      <m:fName>
                        <m:r>
                          <a:rPr lang="it-IT" b="1" i="0" smtClean="0">
                            <a:solidFill>
                              <a:srgbClr val="FF0000"/>
                            </a:solidFill>
                            <a:latin typeface="Cambria Math" panose="02040503050406030204" pitchFamily="18" charset="0"/>
                            <a:ea typeface="Cambria Math" panose="02040503050406030204" pitchFamily="18" charset="0"/>
                          </a:rPr>
                          <m:t>𝐝𝐞𝐠</m:t>
                        </m:r>
                      </m:fName>
                      <m:e>
                        <m:r>
                          <a:rPr lang="it-IT" b="1" i="1" smtClean="0">
                            <a:solidFill>
                              <a:srgbClr val="FF0000"/>
                            </a:solidFill>
                            <a:latin typeface="Cambria Math" panose="02040503050406030204" pitchFamily="18" charset="0"/>
                            <a:ea typeface="Cambria Math" panose="02040503050406030204" pitchFamily="18" charset="0"/>
                          </a:rPr>
                          <m:t> </m:t>
                        </m:r>
                      </m:e>
                    </m:func>
                  </m:oMath>
                </a14:m>
                <a:r>
                  <a:rPr lang="en-US" b="1" dirty="0">
                    <a:solidFill>
                      <a:srgbClr val="FF0000"/>
                    </a:solidFill>
                  </a:rPr>
                  <a:t>  </a:t>
                </a:r>
              </a:p>
            </p:txBody>
          </p:sp>
        </mc:Choice>
        <mc:Fallback xmlns="">
          <p:sp>
            <p:nvSpPr>
              <p:cNvPr id="24" name="CasellaDiTesto 23">
                <a:extLst>
                  <a:ext uri="{FF2B5EF4-FFF2-40B4-BE49-F238E27FC236}">
                    <a16:creationId xmlns:a16="http://schemas.microsoft.com/office/drawing/2014/main" id="{0CAF97B5-33C4-36C0-D47E-0BB564416E49}"/>
                  </a:ext>
                </a:extLst>
              </p:cNvPr>
              <p:cNvSpPr txBox="1">
                <a:spLocks noRot="1" noChangeAspect="1" noMove="1" noResize="1" noEditPoints="1" noAdjustHandles="1" noChangeArrowheads="1" noChangeShapeType="1" noTextEdit="1"/>
              </p:cNvSpPr>
              <p:nvPr/>
            </p:nvSpPr>
            <p:spPr>
              <a:xfrm>
                <a:off x="4591284" y="3967924"/>
                <a:ext cx="1593616" cy="369332"/>
              </a:xfrm>
              <a:prstGeom prst="rect">
                <a:avLst/>
              </a:prstGeom>
              <a:blipFill>
                <a:blip r:embed="rId8"/>
                <a:stretch>
                  <a:fillRect l="-114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1D2440A-8B12-F832-A145-782AAA08E83A}"/>
                  </a:ext>
                </a:extLst>
              </p:cNvPr>
              <p:cNvSpPr txBox="1"/>
              <p:nvPr/>
            </p:nvSpPr>
            <p:spPr>
              <a:xfrm>
                <a:off x="4591284" y="4371284"/>
                <a:ext cx="146831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1" i="1" smtClean="0">
                          <a:solidFill>
                            <a:srgbClr val="FF0000"/>
                          </a:solidFill>
                          <a:latin typeface="Cambria Math" panose="02040503050406030204" pitchFamily="18" charset="0"/>
                          <a:ea typeface="Cambria Math" panose="02040503050406030204" pitchFamily="18" charset="0"/>
                        </a:rPr>
                        <m:t> </m:t>
                      </m:r>
                      <m:sSub>
                        <m:sSubPr>
                          <m:ctrlPr>
                            <a:rPr lang="it-IT" b="1" i="1" smtClean="0">
                              <a:solidFill>
                                <a:srgbClr val="FF0000"/>
                              </a:solidFill>
                              <a:latin typeface="Cambria Math" panose="02040503050406030204" pitchFamily="18" charset="0"/>
                              <a:ea typeface="Cambria Math" panose="02040503050406030204" pitchFamily="18" charset="0"/>
                            </a:rPr>
                          </m:ctrlPr>
                        </m:sSubPr>
                        <m:e>
                          <m:r>
                            <a:rPr lang="it-IT" b="1" i="1" smtClean="0">
                              <a:solidFill>
                                <a:srgbClr val="FF0000"/>
                              </a:solidFill>
                              <a:latin typeface="Cambria Math" panose="02040503050406030204" pitchFamily="18" charset="0"/>
                              <a:ea typeface="Cambria Math" panose="02040503050406030204" pitchFamily="18" charset="0"/>
                            </a:rPr>
                            <m:t>𝑬</m:t>
                          </m:r>
                        </m:e>
                        <m:sub>
                          <m:r>
                            <a:rPr lang="it-IT" b="1" i="1" smtClean="0">
                              <a:solidFill>
                                <a:srgbClr val="FF0000"/>
                              </a:solidFill>
                              <a:latin typeface="Cambria Math" panose="02040503050406030204" pitchFamily="18" charset="0"/>
                              <a:ea typeface="Cambria Math" panose="02040503050406030204" pitchFamily="18" charset="0"/>
                            </a:rPr>
                            <m:t>𝟎</m:t>
                          </m:r>
                        </m:sub>
                      </m:sSub>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𝟏𝟎</m:t>
                      </m:r>
                      <m:r>
                        <a:rPr lang="it-IT" b="1" i="1" smtClean="0">
                          <a:solidFill>
                            <a:srgbClr val="FF0000"/>
                          </a:solidFill>
                          <a:latin typeface="Cambria Math" panose="02040503050406030204" pitchFamily="18" charset="0"/>
                          <a:ea typeface="Cambria Math" panose="02040503050406030204" pitchFamily="18" charset="0"/>
                        </a:rPr>
                        <m:t>%</m:t>
                      </m:r>
                    </m:oMath>
                  </m:oMathPara>
                </a14:m>
                <a:endParaRPr lang="en-US" b="1" dirty="0"/>
              </a:p>
            </p:txBody>
          </p:sp>
        </mc:Choice>
        <mc:Fallback xmlns="">
          <p:sp>
            <p:nvSpPr>
              <p:cNvPr id="26" name="CasellaDiTesto 25">
                <a:extLst>
                  <a:ext uri="{FF2B5EF4-FFF2-40B4-BE49-F238E27FC236}">
                    <a16:creationId xmlns:a16="http://schemas.microsoft.com/office/drawing/2014/main" id="{11D2440A-8B12-F832-A145-782AAA08E83A}"/>
                  </a:ext>
                </a:extLst>
              </p:cNvPr>
              <p:cNvSpPr txBox="1">
                <a:spLocks noRot="1" noChangeAspect="1" noMove="1" noResize="1" noEditPoints="1" noAdjustHandles="1" noChangeArrowheads="1" noChangeShapeType="1" noTextEdit="1"/>
              </p:cNvSpPr>
              <p:nvPr/>
            </p:nvSpPr>
            <p:spPr>
              <a:xfrm>
                <a:off x="4591284" y="4371284"/>
                <a:ext cx="1468310" cy="369332"/>
              </a:xfrm>
              <a:prstGeom prst="rect">
                <a:avLst/>
              </a:prstGeom>
              <a:blipFill>
                <a:blip r:embed="rId9"/>
                <a:stretch>
                  <a:fillRect/>
                </a:stretch>
              </a:blipFill>
            </p:spPr>
            <p:txBody>
              <a:bodyPr/>
              <a:lstStyle/>
              <a:p>
                <a:r>
                  <a:rPr lang="en-US">
                    <a:noFill/>
                  </a:rPr>
                  <a:t> </a:t>
                </a:r>
              </a:p>
            </p:txBody>
          </p:sp>
        </mc:Fallback>
      </mc:AlternateContent>
      <p:sp>
        <p:nvSpPr>
          <p:cNvPr id="31" name="Rettangolo 30">
            <a:extLst>
              <a:ext uri="{FF2B5EF4-FFF2-40B4-BE49-F238E27FC236}">
                <a16:creationId xmlns:a16="http://schemas.microsoft.com/office/drawing/2014/main" id="{B9ED9CE2-278F-8C22-00C4-BD0AF733FE05}"/>
              </a:ext>
            </a:extLst>
          </p:cNvPr>
          <p:cNvSpPr/>
          <p:nvPr/>
        </p:nvSpPr>
        <p:spPr>
          <a:xfrm>
            <a:off x="930411" y="3136222"/>
            <a:ext cx="961889" cy="39437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31">
            <a:extLst>
              <a:ext uri="{FF2B5EF4-FFF2-40B4-BE49-F238E27FC236}">
                <a16:creationId xmlns:a16="http://schemas.microsoft.com/office/drawing/2014/main" id="{63966D45-10CD-7187-5D03-54C6F0A259D5}"/>
              </a:ext>
            </a:extLst>
          </p:cNvPr>
          <p:cNvSpPr/>
          <p:nvPr/>
        </p:nvSpPr>
        <p:spPr>
          <a:xfrm>
            <a:off x="3073764" y="3281408"/>
            <a:ext cx="1126791" cy="2996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testo, schermata, software, schermo&#10;&#10;Descrizione generata automaticamente">
            <a:extLst>
              <a:ext uri="{FF2B5EF4-FFF2-40B4-BE49-F238E27FC236}">
                <a16:creationId xmlns:a16="http://schemas.microsoft.com/office/drawing/2014/main" id="{C146292A-FD89-4634-0D88-E2F0FFB49E58}"/>
              </a:ext>
            </a:extLst>
          </p:cNvPr>
          <p:cNvPicPr>
            <a:picLocks noChangeAspect="1"/>
          </p:cNvPicPr>
          <p:nvPr/>
        </p:nvPicPr>
        <p:blipFill rotWithShape="1">
          <a:blip r:embed="rId10">
            <a:extLst>
              <a:ext uri="{28A0092B-C50C-407E-A947-70E740481C1C}">
                <a14:useLocalDpi xmlns:a14="http://schemas.microsoft.com/office/drawing/2010/main" val="0"/>
              </a:ext>
            </a:extLst>
          </a:blip>
          <a:srcRect t="10365"/>
          <a:stretch/>
        </p:blipFill>
        <p:spPr>
          <a:xfrm>
            <a:off x="4260357" y="5278978"/>
            <a:ext cx="1274070" cy="965743"/>
          </a:xfrm>
          <a:prstGeom prst="rect">
            <a:avLst/>
          </a:prstGeom>
          <a:ln>
            <a:solidFill>
              <a:schemeClr val="tx1"/>
            </a:solidFill>
          </a:ln>
        </p:spPr>
      </p:pic>
      <p:cxnSp>
        <p:nvCxnSpPr>
          <p:cNvPr id="11" name="Connettore diritto 10">
            <a:extLst>
              <a:ext uri="{FF2B5EF4-FFF2-40B4-BE49-F238E27FC236}">
                <a16:creationId xmlns:a16="http://schemas.microsoft.com/office/drawing/2014/main" id="{C9151B96-61FB-5F74-C2C1-E6BD23A1BA79}"/>
              </a:ext>
            </a:extLst>
          </p:cNvPr>
          <p:cNvCxnSpPr>
            <a:cxnSpLocks/>
            <a:stCxn id="10" idx="0"/>
            <a:endCxn id="12" idx="5"/>
          </p:cNvCxnSpPr>
          <p:nvPr/>
        </p:nvCxnSpPr>
        <p:spPr>
          <a:xfrm flipH="1" flipV="1">
            <a:off x="4308227" y="4961553"/>
            <a:ext cx="589165" cy="317425"/>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A5EC97AD-1C5D-25A5-7816-DBD50596B45F}"/>
              </a:ext>
            </a:extLst>
          </p:cNvPr>
          <p:cNvSpPr/>
          <p:nvPr/>
        </p:nvSpPr>
        <p:spPr>
          <a:xfrm>
            <a:off x="4010097" y="4728444"/>
            <a:ext cx="349281" cy="27310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sellaDiTesto 27">
            <a:extLst>
              <a:ext uri="{FF2B5EF4-FFF2-40B4-BE49-F238E27FC236}">
                <a16:creationId xmlns:a16="http://schemas.microsoft.com/office/drawing/2014/main" id="{05580771-F9C5-2C08-E73F-36E824CA9984}"/>
              </a:ext>
            </a:extLst>
          </p:cNvPr>
          <p:cNvSpPr txBox="1"/>
          <p:nvPr/>
        </p:nvSpPr>
        <p:spPr>
          <a:xfrm>
            <a:off x="4591284" y="3687018"/>
            <a:ext cx="1504716" cy="338554"/>
          </a:xfrm>
          <a:prstGeom prst="rect">
            <a:avLst/>
          </a:prstGeom>
          <a:noFill/>
        </p:spPr>
        <p:txBody>
          <a:bodyPr wrap="square" rtlCol="0">
            <a:spAutoFit/>
          </a:bodyPr>
          <a:lstStyle/>
          <a:p>
            <a:r>
              <a:rPr lang="en-US" sz="1600" u="sng" dirty="0"/>
              <a:t>Test Conditions:</a:t>
            </a:r>
            <a:endParaRPr lang="en-US" u="sng" dirty="0"/>
          </a:p>
        </p:txBody>
      </p:sp>
      <p:sp>
        <p:nvSpPr>
          <p:cNvPr id="29" name="CasellaDiTesto 28">
            <a:extLst>
              <a:ext uri="{FF2B5EF4-FFF2-40B4-BE49-F238E27FC236}">
                <a16:creationId xmlns:a16="http://schemas.microsoft.com/office/drawing/2014/main" id="{B68F2046-69AE-4F59-3356-1D9167B4E82E}"/>
              </a:ext>
            </a:extLst>
          </p:cNvPr>
          <p:cNvSpPr txBox="1"/>
          <p:nvPr/>
        </p:nvSpPr>
        <p:spPr>
          <a:xfrm>
            <a:off x="6505238" y="4961553"/>
            <a:ext cx="789372" cy="369332"/>
          </a:xfrm>
          <a:prstGeom prst="rect">
            <a:avLst/>
          </a:prstGeom>
          <a:solidFill>
            <a:srgbClr val="FFC000"/>
          </a:solidFill>
          <a:ln>
            <a:solidFill>
              <a:schemeClr val="tx1"/>
            </a:solidFill>
          </a:ln>
        </p:spPr>
        <p:txBody>
          <a:bodyPr wrap="square" rtlCol="0">
            <a:spAutoFit/>
          </a:bodyPr>
          <a:lstStyle/>
          <a:p>
            <a:pPr algn="ctr"/>
            <a:r>
              <a:rPr lang="en-US" dirty="0"/>
              <a:t>2024</a:t>
            </a:r>
          </a:p>
        </p:txBody>
      </p:sp>
    </p:spTree>
    <p:extLst>
      <p:ext uri="{BB962C8B-B14F-4D97-AF65-F5344CB8AC3E}">
        <p14:creationId xmlns:p14="http://schemas.microsoft.com/office/powerpoint/2010/main" val="78142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Outline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2" name="TextBox 1">
            <a:extLst>
              <a:ext uri="{FF2B5EF4-FFF2-40B4-BE49-F238E27FC236}">
                <a16:creationId xmlns:a16="http://schemas.microsoft.com/office/drawing/2014/main" id="{328D0399-B387-171E-847D-6C52276F1680}"/>
              </a:ext>
            </a:extLst>
          </p:cNvPr>
          <p:cNvSpPr txBox="1"/>
          <p:nvPr/>
        </p:nvSpPr>
        <p:spPr>
          <a:xfrm>
            <a:off x="473216" y="1593208"/>
            <a:ext cx="8692555" cy="2246769"/>
          </a:xfrm>
          <a:prstGeom prst="rect">
            <a:avLst/>
          </a:prstGeom>
          <a:noFill/>
        </p:spPr>
        <p:txBody>
          <a:bodyPr wrap="square" rtlCol="0">
            <a:spAutoFit/>
          </a:bodyPr>
          <a:lstStyle/>
          <a:p>
            <a:pPr marL="457200" indent="-457200">
              <a:buFont typeface="Arial" panose="020B0604020202020204" pitchFamily="34" charset="0"/>
              <a:buChar char="•"/>
            </a:pPr>
            <a:r>
              <a:rPr lang="it-IT" sz="2800" dirty="0"/>
              <a:t>SPES general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PTA upgrade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Next months plan</a:t>
            </a:r>
          </a:p>
        </p:txBody>
      </p:sp>
      <p:pic>
        <p:nvPicPr>
          <p:cNvPr id="3" name="Picture 2" descr="A blueprint of a building&#10;&#10;Description automatically generated">
            <a:extLst>
              <a:ext uri="{FF2B5EF4-FFF2-40B4-BE49-F238E27FC236}">
                <a16:creationId xmlns:a16="http://schemas.microsoft.com/office/drawing/2014/main" id="{84027801-E2B1-CD77-47E0-BA3FCB0FEE78}"/>
              </a:ext>
            </a:extLst>
          </p:cNvPr>
          <p:cNvPicPr>
            <a:picLocks noChangeAspect="1"/>
          </p:cNvPicPr>
          <p:nvPr/>
        </p:nvPicPr>
        <p:blipFill rotWithShape="1">
          <a:blip r:embed="rId4">
            <a:extLst>
              <a:ext uri="{28A0092B-C50C-407E-A947-70E740481C1C}">
                <a14:useLocalDpi xmlns:a14="http://schemas.microsoft.com/office/drawing/2010/main" val="0"/>
              </a:ext>
            </a:extLst>
          </a:blip>
          <a:srcRect l="11976" t="10885" r="7499" b="17672"/>
          <a:stretch/>
        </p:blipFill>
        <p:spPr>
          <a:xfrm>
            <a:off x="2841424" y="1851660"/>
            <a:ext cx="9037018" cy="45101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8652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8CFCB-1BB0-FA62-80ED-EC8474C219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DED1A5-81D2-B4EF-8759-1C8CCBE8E3C0}"/>
              </a:ext>
            </a:extLst>
          </p:cNvPr>
          <p:cNvSpPr txBox="1"/>
          <p:nvPr/>
        </p:nvSpPr>
        <p:spPr>
          <a:xfrm>
            <a:off x="3266117" y="1371546"/>
            <a:ext cx="8732103" cy="1631216"/>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t>A </a:t>
            </a:r>
            <a:r>
              <a:rPr lang="en-GB" sz="2000" dirty="0"/>
              <a:t>network of </a:t>
            </a:r>
            <a:r>
              <a:rPr lang="en-GB" sz="2000" b="1" dirty="0"/>
              <a:t>30 institutes</a:t>
            </a:r>
            <a:r>
              <a:rPr lang="en-GB" sz="2000" dirty="0"/>
              <a:t>, spanning high-power superconducting linear accelerators, synchrotron light sources, and particle colliders</a:t>
            </a:r>
          </a:p>
          <a:p>
            <a:pPr marL="342900" indent="-342900" algn="just">
              <a:buFont typeface="Arial" panose="020B0604020202020204" pitchFamily="34" charset="0"/>
              <a:buChar char="•"/>
            </a:pPr>
            <a:r>
              <a:rPr lang="en-GB" sz="2000" dirty="0"/>
              <a:t>Scope</a:t>
            </a:r>
            <a:r>
              <a:rPr lang="it-IT" sz="2000" dirty="0"/>
              <a:t>: </a:t>
            </a:r>
            <a:r>
              <a:rPr lang="en-GB" sz="2000" u="sng" dirty="0"/>
              <a:t>AI for accelerator research institutes and industry</a:t>
            </a:r>
          </a:p>
          <a:p>
            <a:pPr marL="342900" indent="-342900" algn="just">
              <a:buFont typeface="Arial" panose="020B0604020202020204" pitchFamily="34" charset="0"/>
              <a:buChar char="•"/>
            </a:pPr>
            <a:r>
              <a:rPr lang="en-GB" sz="2000" dirty="0"/>
              <a:t>Participation in </a:t>
            </a:r>
            <a:r>
              <a:rPr lang="en-GB" sz="2000" b="1" dirty="0"/>
              <a:t>HORIZON-INFRA-2024-TECH-01-01</a:t>
            </a:r>
            <a:r>
              <a:rPr lang="en-GB" sz="2000" dirty="0"/>
              <a:t> call (4 March 2024)</a:t>
            </a:r>
            <a:endParaRPr lang="it-IT" sz="2000" dirty="0"/>
          </a:p>
          <a:p>
            <a:pPr algn="just"/>
            <a:endParaRPr lang="it-IT" sz="2000" dirty="0"/>
          </a:p>
        </p:txBody>
      </p:sp>
      <p:pic>
        <p:nvPicPr>
          <p:cNvPr id="9" name="Immagine 8">
            <a:extLst>
              <a:ext uri="{FF2B5EF4-FFF2-40B4-BE49-F238E27FC236}">
                <a16:creationId xmlns:a16="http://schemas.microsoft.com/office/drawing/2014/main" id="{B642AC06-6605-F696-3999-360ABB82A353}"/>
              </a:ext>
            </a:extLst>
          </p:cNvPr>
          <p:cNvPicPr>
            <a:picLocks noChangeAspect="1"/>
          </p:cNvPicPr>
          <p:nvPr/>
        </p:nvPicPr>
        <p:blipFill>
          <a:blip r:embed="rId3"/>
          <a:stretch>
            <a:fillRect/>
          </a:stretch>
        </p:blipFill>
        <p:spPr>
          <a:xfrm>
            <a:off x="76199" y="2820767"/>
            <a:ext cx="10147301" cy="3900708"/>
          </a:xfrm>
          <a:prstGeom prst="rect">
            <a:avLst/>
          </a:prstGeom>
        </p:spPr>
      </p:pic>
      <p:sp>
        <p:nvSpPr>
          <p:cNvPr id="12" name="CasellaDiTesto 11">
            <a:extLst>
              <a:ext uri="{FF2B5EF4-FFF2-40B4-BE49-F238E27FC236}">
                <a16:creationId xmlns:a16="http://schemas.microsoft.com/office/drawing/2014/main" id="{DF4F56D6-045D-147A-074A-9CB823065FF7}"/>
              </a:ext>
            </a:extLst>
          </p:cNvPr>
          <p:cNvSpPr txBox="1"/>
          <p:nvPr/>
        </p:nvSpPr>
        <p:spPr>
          <a:xfrm>
            <a:off x="7439025" y="3838202"/>
            <a:ext cx="4644920" cy="2031325"/>
          </a:xfrm>
          <a:prstGeom prst="rect">
            <a:avLst/>
          </a:prstGeom>
          <a:noFill/>
          <a:ln w="28575">
            <a:solidFill>
              <a:srgbClr val="FF0000"/>
            </a:solidFill>
          </a:ln>
        </p:spPr>
        <p:txBody>
          <a:bodyPr wrap="square" rtlCol="0">
            <a:spAutoFit/>
          </a:bodyPr>
          <a:lstStyle/>
          <a:p>
            <a:pPr algn="just"/>
            <a:r>
              <a:rPr lang="en-US" u="sng" dirty="0"/>
              <a:t>LNL contribution:</a:t>
            </a:r>
            <a:r>
              <a:rPr lang="en-US" dirty="0"/>
              <a:t> </a:t>
            </a:r>
            <a:r>
              <a:rPr lang="en-US" b="1" dirty="0">
                <a:solidFill>
                  <a:srgbClr val="FF0000"/>
                </a:solidFill>
              </a:rPr>
              <a:t>AI algorithms &amp; Methods </a:t>
            </a:r>
            <a:r>
              <a:rPr lang="en-US" dirty="0"/>
              <a:t>with particular emphasis on high intensity / heavy ions normal / superconductive </a:t>
            </a:r>
            <a:r>
              <a:rPr lang="en-US" dirty="0" err="1"/>
              <a:t>Linacs</a:t>
            </a:r>
            <a:r>
              <a:rPr lang="en-US" dirty="0"/>
              <a:t>.</a:t>
            </a:r>
          </a:p>
          <a:p>
            <a:r>
              <a:rPr lang="en-US" dirty="0"/>
              <a:t>Tasks:</a:t>
            </a:r>
          </a:p>
          <a:p>
            <a:pPr marL="285750" indent="-285750">
              <a:buFont typeface="Arial" panose="020B0604020202020204" pitchFamily="34" charset="0"/>
              <a:buChar char="•"/>
            </a:pPr>
            <a:r>
              <a:rPr lang="en-US" dirty="0"/>
              <a:t>Framework definition</a:t>
            </a:r>
          </a:p>
          <a:p>
            <a:pPr marL="285750" indent="-285750" algn="just">
              <a:buFont typeface="Arial" panose="020B0604020202020204" pitchFamily="34" charset="0"/>
              <a:buChar char="•"/>
            </a:pPr>
            <a:r>
              <a:rPr lang="en-US" dirty="0"/>
              <a:t>Anomalies, failures and noise </a:t>
            </a:r>
            <a:r>
              <a:rPr lang="en-US" sz="1600" i="1" dirty="0"/>
              <a:t>(deputy)</a:t>
            </a:r>
          </a:p>
          <a:p>
            <a:pPr marL="285750" indent="-285750">
              <a:buFont typeface="Arial" panose="020B0604020202020204" pitchFamily="34" charset="0"/>
              <a:buChar char="•"/>
            </a:pPr>
            <a:r>
              <a:rPr lang="en-US" dirty="0"/>
              <a:t>Optimization and control  </a:t>
            </a:r>
          </a:p>
        </p:txBody>
      </p:sp>
      <p:sp>
        <p:nvSpPr>
          <p:cNvPr id="3" name="TextBox 3">
            <a:extLst>
              <a:ext uri="{FF2B5EF4-FFF2-40B4-BE49-F238E27FC236}">
                <a16:creationId xmlns:a16="http://schemas.microsoft.com/office/drawing/2014/main" id="{451BE6A5-C758-17C9-29A0-4543D74823CE}"/>
              </a:ext>
            </a:extLst>
          </p:cNvPr>
          <p:cNvSpPr txBox="1"/>
          <p:nvPr/>
        </p:nvSpPr>
        <p:spPr>
          <a:xfrm>
            <a:off x="9532471" y="5869527"/>
            <a:ext cx="2551473" cy="369332"/>
          </a:xfrm>
          <a:prstGeom prst="rect">
            <a:avLst/>
          </a:prstGeom>
          <a:noFill/>
          <a:ln w="28575">
            <a:solidFill>
              <a:srgbClr val="FF0000"/>
            </a:solidFill>
          </a:ln>
        </p:spPr>
        <p:txBody>
          <a:bodyPr wrap="square" rtlCol="0">
            <a:spAutoFit/>
          </a:bodyPr>
          <a:lstStyle/>
          <a:p>
            <a:pPr algn="r"/>
            <a:r>
              <a:rPr lang="it-IT" dirty="0"/>
              <a:t>LNL P.I. : Maurizio Montis</a:t>
            </a:r>
          </a:p>
        </p:txBody>
      </p:sp>
      <p:sp>
        <p:nvSpPr>
          <p:cNvPr id="5" name="Titolo 1">
            <a:extLst>
              <a:ext uri="{FF2B5EF4-FFF2-40B4-BE49-F238E27FC236}">
                <a16:creationId xmlns:a16="http://schemas.microsoft.com/office/drawing/2014/main" id="{FBC0605D-618C-FFE2-5A23-73BC19678F46}"/>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ARTIFACT Collaboration </a:t>
            </a:r>
          </a:p>
        </p:txBody>
      </p:sp>
      <p:pic>
        <p:nvPicPr>
          <p:cNvPr id="7" name="Immagine 3">
            <a:extLst>
              <a:ext uri="{FF2B5EF4-FFF2-40B4-BE49-F238E27FC236}">
                <a16:creationId xmlns:a16="http://schemas.microsoft.com/office/drawing/2014/main" id="{68C8EA2D-D8AF-0D8E-9A37-53336BE0B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51D1D8FA-B4E6-1637-F85C-CAE44223C73C}"/>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6" name="CasellaDiTesto 5">
            <a:extLst>
              <a:ext uri="{FF2B5EF4-FFF2-40B4-BE49-F238E27FC236}">
                <a16:creationId xmlns:a16="http://schemas.microsoft.com/office/drawing/2014/main" id="{4FCC9BE9-2EA0-7508-30F2-1BEB52D91E27}"/>
              </a:ext>
            </a:extLst>
          </p:cNvPr>
          <p:cNvSpPr txBox="1"/>
          <p:nvPr/>
        </p:nvSpPr>
        <p:spPr>
          <a:xfrm>
            <a:off x="5241364" y="4355607"/>
            <a:ext cx="854635" cy="338554"/>
          </a:xfrm>
          <a:prstGeom prst="rect">
            <a:avLst/>
          </a:prstGeom>
          <a:noFill/>
          <a:ln w="28575">
            <a:solidFill>
              <a:srgbClr val="FF0000"/>
            </a:solidFill>
          </a:ln>
        </p:spPr>
        <p:txBody>
          <a:bodyPr wrap="square" rtlCol="0">
            <a:spAutoFit/>
          </a:bodyPr>
          <a:lstStyle/>
          <a:p>
            <a:endParaRPr lang="en-US" sz="1600" dirty="0"/>
          </a:p>
        </p:txBody>
      </p:sp>
      <p:cxnSp>
        <p:nvCxnSpPr>
          <p:cNvPr id="10" name="Connettore diritto 9">
            <a:extLst>
              <a:ext uri="{FF2B5EF4-FFF2-40B4-BE49-F238E27FC236}">
                <a16:creationId xmlns:a16="http://schemas.microsoft.com/office/drawing/2014/main" id="{4642914C-8465-79CB-49BE-071D0510D482}"/>
              </a:ext>
            </a:extLst>
          </p:cNvPr>
          <p:cNvCxnSpPr>
            <a:cxnSpLocks/>
            <a:endCxn id="6" idx="3"/>
          </p:cNvCxnSpPr>
          <p:nvPr/>
        </p:nvCxnSpPr>
        <p:spPr>
          <a:xfrm flipH="1" flipV="1">
            <a:off x="6095999" y="4524884"/>
            <a:ext cx="1343026" cy="15389"/>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4E0696A8-115E-5967-7E06-3F1627249EB6}"/>
              </a:ext>
            </a:extLst>
          </p:cNvPr>
          <p:cNvPicPr>
            <a:picLocks noChangeAspect="1"/>
          </p:cNvPicPr>
          <p:nvPr/>
        </p:nvPicPr>
        <p:blipFill rotWithShape="1">
          <a:blip r:embed="rId5"/>
          <a:srcRect r="71029"/>
          <a:stretch/>
        </p:blipFill>
        <p:spPr>
          <a:xfrm>
            <a:off x="76199" y="1189877"/>
            <a:ext cx="3189918" cy="829567"/>
          </a:xfrm>
          <a:prstGeom prst="rect">
            <a:avLst/>
          </a:prstGeom>
        </p:spPr>
      </p:pic>
      <p:grpSp>
        <p:nvGrpSpPr>
          <p:cNvPr id="19" name="Gruppo 18">
            <a:extLst>
              <a:ext uri="{FF2B5EF4-FFF2-40B4-BE49-F238E27FC236}">
                <a16:creationId xmlns:a16="http://schemas.microsoft.com/office/drawing/2014/main" id="{A97CFF39-92D2-CC83-5481-AF1837827B07}"/>
              </a:ext>
            </a:extLst>
          </p:cNvPr>
          <p:cNvGrpSpPr/>
          <p:nvPr/>
        </p:nvGrpSpPr>
        <p:grpSpPr>
          <a:xfrm>
            <a:off x="276225" y="1921733"/>
            <a:ext cx="2790825" cy="696436"/>
            <a:chOff x="276225" y="1988408"/>
            <a:chExt cx="2790825" cy="696436"/>
          </a:xfrm>
        </p:grpSpPr>
        <p:pic>
          <p:nvPicPr>
            <p:cNvPr id="17" name="Immagine 16">
              <a:extLst>
                <a:ext uri="{FF2B5EF4-FFF2-40B4-BE49-F238E27FC236}">
                  <a16:creationId xmlns:a16="http://schemas.microsoft.com/office/drawing/2014/main" id="{FA0572B9-7788-95A2-C4E0-C1268C9CB2AC}"/>
                </a:ext>
              </a:extLst>
            </p:cNvPr>
            <p:cNvPicPr>
              <a:picLocks noChangeAspect="1"/>
            </p:cNvPicPr>
            <p:nvPr/>
          </p:nvPicPr>
          <p:blipFill rotWithShape="1">
            <a:blip r:embed="rId6"/>
            <a:srcRect l="53957" t="25161" b="32707"/>
            <a:stretch/>
          </p:blipFill>
          <p:spPr>
            <a:xfrm>
              <a:off x="352425" y="2299684"/>
              <a:ext cx="2343872" cy="228600"/>
            </a:xfrm>
            <a:prstGeom prst="rect">
              <a:avLst/>
            </a:prstGeom>
          </p:spPr>
        </p:pic>
        <p:pic>
          <p:nvPicPr>
            <p:cNvPr id="18" name="Immagine 17">
              <a:extLst>
                <a:ext uri="{FF2B5EF4-FFF2-40B4-BE49-F238E27FC236}">
                  <a16:creationId xmlns:a16="http://schemas.microsoft.com/office/drawing/2014/main" id="{30763563-95E8-93CA-D728-A540321501AC}"/>
                </a:ext>
              </a:extLst>
            </p:cNvPr>
            <p:cNvPicPr>
              <a:picLocks noChangeAspect="1"/>
            </p:cNvPicPr>
            <p:nvPr/>
          </p:nvPicPr>
          <p:blipFill rotWithShape="1">
            <a:blip r:embed="rId6"/>
            <a:srcRect t="50000" r="60478" b="7869"/>
            <a:stretch/>
          </p:blipFill>
          <p:spPr>
            <a:xfrm>
              <a:off x="276225" y="2456244"/>
              <a:ext cx="2011901" cy="228600"/>
            </a:xfrm>
            <a:prstGeom prst="rect">
              <a:avLst/>
            </a:prstGeom>
          </p:spPr>
        </p:pic>
        <p:pic>
          <p:nvPicPr>
            <p:cNvPr id="8" name="Immagine 7">
              <a:extLst>
                <a:ext uri="{FF2B5EF4-FFF2-40B4-BE49-F238E27FC236}">
                  <a16:creationId xmlns:a16="http://schemas.microsoft.com/office/drawing/2014/main" id="{B5E584C2-AFC0-90D3-A21B-CF1E0E402191}"/>
                </a:ext>
              </a:extLst>
            </p:cNvPr>
            <p:cNvPicPr>
              <a:picLocks noChangeAspect="1"/>
            </p:cNvPicPr>
            <p:nvPr/>
          </p:nvPicPr>
          <p:blipFill rotWithShape="1">
            <a:blip r:embed="rId7"/>
            <a:srcRect l="28604" r="32214" b="41195"/>
            <a:stretch/>
          </p:blipFill>
          <p:spPr>
            <a:xfrm>
              <a:off x="276225" y="1988408"/>
              <a:ext cx="2790825" cy="316642"/>
            </a:xfrm>
            <a:prstGeom prst="rect">
              <a:avLst/>
            </a:prstGeom>
          </p:spPr>
        </p:pic>
      </p:grpSp>
    </p:spTree>
    <p:extLst>
      <p:ext uri="{BB962C8B-B14F-4D97-AF65-F5344CB8AC3E}">
        <p14:creationId xmlns:p14="http://schemas.microsoft.com/office/powerpoint/2010/main" val="1922360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DEVELOPMENT OF U BEAMS</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20" name="CasellaDiTesto 22">
            <a:extLst>
              <a:ext uri="{FF2B5EF4-FFF2-40B4-BE49-F238E27FC236}">
                <a16:creationId xmlns:a16="http://schemas.microsoft.com/office/drawing/2014/main" id="{020C33F9-7EA6-4ADB-AEF6-C6270F047CC6}"/>
              </a:ext>
            </a:extLst>
          </p:cNvPr>
          <p:cNvSpPr txBox="1"/>
          <p:nvPr/>
        </p:nvSpPr>
        <p:spPr>
          <a:xfrm>
            <a:off x="127983" y="1047572"/>
            <a:ext cx="8658207" cy="2339102"/>
          </a:xfrm>
          <a:prstGeom prst="rect">
            <a:avLst/>
          </a:prstGeom>
          <a:noFill/>
        </p:spPr>
        <p:txBody>
          <a:bodyPr wrap="square" rtlCol="0" anchor="ctr">
            <a:spAutoFit/>
          </a:bodyPr>
          <a:lstStyle/>
          <a:p>
            <a:r>
              <a:rPr lang="en-US" sz="1600" dirty="0">
                <a:ln>
                  <a:solidFill>
                    <a:srgbClr val="0070C0"/>
                  </a:solidFill>
                </a:ln>
                <a:solidFill>
                  <a:srgbClr val="0070C0"/>
                </a:solidFill>
              </a:rPr>
              <a:t>GOAL</a:t>
            </a:r>
          </a:p>
          <a:p>
            <a:pPr marL="742950" lvl="2" indent="-285750">
              <a:buFont typeface="Arial" panose="020B0604020202020204" pitchFamily="34" charset="0"/>
              <a:buChar char="•"/>
            </a:pPr>
            <a:r>
              <a:rPr lang="en-US" sz="1400" dirty="0">
                <a:ln>
                  <a:solidFill>
                    <a:schemeClr val="tx1"/>
                  </a:solidFill>
                </a:ln>
              </a:rPr>
              <a:t>Production of 500 </a:t>
            </a:r>
            <a:r>
              <a:rPr lang="en-US" sz="1400" dirty="0" err="1">
                <a:ln>
                  <a:solidFill>
                    <a:schemeClr val="tx1"/>
                  </a:solidFill>
                </a:ln>
              </a:rPr>
              <a:t>enA</a:t>
            </a:r>
            <a:r>
              <a:rPr lang="en-US" sz="1400" dirty="0">
                <a:ln>
                  <a:solidFill>
                    <a:schemeClr val="tx1"/>
                  </a:solidFill>
                </a:ln>
              </a:rPr>
              <a:t> of </a:t>
            </a:r>
            <a:r>
              <a:rPr lang="en-US" sz="1400" baseline="30000" dirty="0">
                <a:ln>
                  <a:solidFill>
                    <a:schemeClr val="tx1"/>
                  </a:solidFill>
                </a:ln>
              </a:rPr>
              <a:t>238</a:t>
            </a:r>
            <a:r>
              <a:rPr lang="en-US" sz="1400" dirty="0">
                <a:ln>
                  <a:solidFill>
                    <a:schemeClr val="tx1"/>
                  </a:solidFill>
                </a:ln>
              </a:rPr>
              <a:t>U</a:t>
            </a:r>
            <a:r>
              <a:rPr lang="en-US" sz="1400" baseline="30000" dirty="0">
                <a:ln>
                  <a:solidFill>
                    <a:schemeClr val="tx1"/>
                  </a:solidFill>
                </a:ln>
              </a:rPr>
              <a:t>32+</a:t>
            </a:r>
            <a:r>
              <a:rPr lang="en-US" sz="1400" dirty="0">
                <a:ln>
                  <a:solidFill>
                    <a:schemeClr val="tx1"/>
                  </a:solidFill>
                </a:ln>
              </a:rPr>
              <a:t> by sputtering</a:t>
            </a:r>
            <a:endParaRPr lang="en-US" sz="1400" baseline="30000" dirty="0">
              <a:ln>
                <a:solidFill>
                  <a:schemeClr val="tx1"/>
                </a:solidFill>
              </a:ln>
            </a:endParaRPr>
          </a:p>
          <a:p>
            <a:pPr marL="742950" lvl="2" indent="-285750">
              <a:buFont typeface="Arial" panose="020B0604020202020204" pitchFamily="34" charset="0"/>
              <a:buChar char="•"/>
            </a:pPr>
            <a:r>
              <a:rPr lang="en-US" sz="1400" dirty="0">
                <a:ln>
                  <a:solidFill>
                    <a:schemeClr val="tx1"/>
                  </a:solidFill>
                </a:ln>
              </a:rPr>
              <a:t>This should translate in 0.5-1 </a:t>
            </a:r>
            <a:r>
              <a:rPr lang="en-US" sz="1400" dirty="0" err="1">
                <a:ln>
                  <a:solidFill>
                    <a:schemeClr val="tx1"/>
                  </a:solidFill>
                </a:ln>
              </a:rPr>
              <a:t>pnA</a:t>
            </a:r>
            <a:r>
              <a:rPr lang="en-US" sz="1400" dirty="0">
                <a:ln>
                  <a:solidFill>
                    <a:schemeClr val="tx1"/>
                  </a:solidFill>
                </a:ln>
              </a:rPr>
              <a:t> at the experiment</a:t>
            </a:r>
          </a:p>
          <a:p>
            <a:pPr marL="742950" lvl="2" indent="-285750">
              <a:buFont typeface="Arial" panose="020B0604020202020204" pitchFamily="34" charset="0"/>
              <a:buChar char="•"/>
            </a:pPr>
            <a:r>
              <a:rPr lang="en-US" sz="1400" dirty="0">
                <a:ln>
                  <a:solidFill>
                    <a:schemeClr val="tx1"/>
                  </a:solidFill>
                </a:ln>
              </a:rPr>
              <a:t>Expected energy: ~7 MeV/A</a:t>
            </a:r>
          </a:p>
          <a:p>
            <a:pPr marL="742950" lvl="2" indent="-285750">
              <a:buFont typeface="Arial" panose="020B0604020202020204" pitchFamily="34" charset="0"/>
              <a:buChar char="•"/>
            </a:pPr>
            <a:endParaRPr lang="en-US" sz="1400" dirty="0">
              <a:ln>
                <a:solidFill>
                  <a:schemeClr val="tx1"/>
                </a:solidFill>
              </a:ln>
            </a:endParaRPr>
          </a:p>
          <a:p>
            <a:r>
              <a:rPr lang="en-US" sz="1600" dirty="0">
                <a:ln>
                  <a:solidFill>
                    <a:srgbClr val="0070C0"/>
                  </a:solidFill>
                </a:ln>
                <a:solidFill>
                  <a:srgbClr val="0070C0"/>
                </a:solidFill>
              </a:rPr>
              <a:t>EVALUATION OF THE FEASIBILITY</a:t>
            </a:r>
          </a:p>
          <a:p>
            <a:pPr marL="720725" lvl="1" indent="-285750">
              <a:buFont typeface="Arial" panose="020B0604020202020204" pitchFamily="34" charset="0"/>
              <a:buChar char="•"/>
            </a:pPr>
            <a:r>
              <a:rPr lang="en-US" sz="1400" dirty="0">
                <a:ln>
                  <a:solidFill>
                    <a:schemeClr val="tx1"/>
                  </a:solidFill>
                </a:ln>
              </a:rPr>
              <a:t>U cannot be tested as a conventional beam </a:t>
            </a:r>
          </a:p>
          <a:p>
            <a:pPr marL="720725" lvl="1" indent="-285750">
              <a:buFont typeface="Arial" panose="020B0604020202020204" pitchFamily="34" charset="0"/>
              <a:buChar char="•"/>
            </a:pPr>
            <a:r>
              <a:rPr lang="en-US" sz="1400" dirty="0">
                <a:ln>
                  <a:solidFill>
                    <a:schemeClr val="tx1"/>
                  </a:solidFill>
                </a:ln>
              </a:rPr>
              <a:t>LNL  needs a specific authorization (request ongoing)</a:t>
            </a:r>
          </a:p>
          <a:p>
            <a:pPr marL="720725" lvl="1" indent="-285750">
              <a:buFont typeface="Arial" panose="020B0604020202020204" pitchFamily="34" charset="0"/>
              <a:buChar char="•"/>
            </a:pPr>
            <a:r>
              <a:rPr lang="en-US" sz="1400" dirty="0">
                <a:ln>
                  <a:solidFill>
                    <a:schemeClr val="tx1"/>
                  </a:solidFill>
                </a:ln>
              </a:rPr>
              <a:t>Feasibility should be evaluated by a comparison with  the production of another beam</a:t>
            </a:r>
          </a:p>
          <a:p>
            <a:pPr marL="0" lvl="2"/>
            <a:endParaRPr lang="en-US" sz="1600" dirty="0">
              <a:ln>
                <a:solidFill>
                  <a:schemeClr val="tx1"/>
                </a:solidFill>
              </a:ln>
            </a:endParaRPr>
          </a:p>
        </p:txBody>
      </p:sp>
      <p:sp>
        <p:nvSpPr>
          <p:cNvPr id="22" name="TextBox 26">
            <a:extLst>
              <a:ext uri="{FF2B5EF4-FFF2-40B4-BE49-F238E27FC236}">
                <a16:creationId xmlns:a16="http://schemas.microsoft.com/office/drawing/2014/main" id="{9BFB822D-872A-4BF6-B172-976C0344029E}"/>
              </a:ext>
            </a:extLst>
          </p:cNvPr>
          <p:cNvSpPr txBox="1"/>
          <p:nvPr/>
        </p:nvSpPr>
        <p:spPr>
          <a:xfrm>
            <a:off x="5867895" y="1505649"/>
            <a:ext cx="6196122" cy="1055608"/>
          </a:xfrm>
          <a:prstGeom prst="roundRect">
            <a:avLst/>
          </a:prstGeom>
          <a:solidFill>
            <a:schemeClr val="bg1"/>
          </a:solidFill>
          <a:ln>
            <a:solidFill>
              <a:srgbClr val="002060"/>
            </a:solidFill>
          </a:ln>
        </p:spPr>
        <p:txBody>
          <a:bodyPr wrap="square" rtlCol="0" anchor="ctr">
            <a:spAutoFit/>
          </a:bodyPr>
          <a:lstStyle/>
          <a:p>
            <a:pPr marL="285750" indent="-285750">
              <a:buFont typeface="Arial" panose="020B0604020202020204" pitchFamily="34" charset="0"/>
              <a:buChar char="•"/>
            </a:pPr>
            <a:r>
              <a:rPr lang="it-IT" sz="1400" dirty="0">
                <a:ln>
                  <a:solidFill>
                    <a:srgbClr val="002060"/>
                  </a:solidFill>
                </a:ln>
                <a:solidFill>
                  <a:srgbClr val="002060"/>
                </a:solidFill>
              </a:rPr>
              <a:t>U IS PRODUCED AT GANIL WITH THE SAME TECHNIQUE WE PLAN TO APPLY</a:t>
            </a:r>
          </a:p>
          <a:p>
            <a:pPr marL="285750" indent="-285750">
              <a:buFont typeface="Arial" panose="020B0604020202020204" pitchFamily="34" charset="0"/>
              <a:buChar char="•"/>
            </a:pPr>
            <a:r>
              <a:rPr lang="it-IT" sz="1400" dirty="0">
                <a:ln>
                  <a:solidFill>
                    <a:srgbClr val="002060"/>
                  </a:solidFill>
                </a:ln>
                <a:solidFill>
                  <a:srgbClr val="002060"/>
                </a:solidFill>
              </a:rPr>
              <a:t>PERFORMANCES ARE COMPARABLE TO WHAT WE WOULD GET</a:t>
            </a:r>
          </a:p>
          <a:p>
            <a:pPr marL="285750" indent="-285750">
              <a:buFont typeface="Arial" panose="020B0604020202020204" pitchFamily="34" charset="0"/>
              <a:buChar char="•"/>
            </a:pPr>
            <a:r>
              <a:rPr lang="en-US" sz="1400" dirty="0">
                <a:ln>
                  <a:solidFill>
                    <a:srgbClr val="002060"/>
                  </a:solidFill>
                </a:ln>
                <a:solidFill>
                  <a:srgbClr val="002060"/>
                </a:solidFill>
              </a:rPr>
              <a:t>TO EVALUATE THE FEASIBILITY WE DECIDED TO COMPARE Ta PRODUCTION BETWEEN LNL AND GANIL</a:t>
            </a:r>
            <a:endParaRPr lang="it-IT" sz="1400" dirty="0">
              <a:ln>
                <a:solidFill>
                  <a:srgbClr val="002060"/>
                </a:solidFill>
              </a:ln>
              <a:solidFill>
                <a:srgbClr val="002060"/>
              </a:solidFill>
            </a:endParaRPr>
          </a:p>
        </p:txBody>
      </p:sp>
      <p:pic>
        <p:nvPicPr>
          <p:cNvPr id="23" name="Picture 22">
            <a:extLst>
              <a:ext uri="{FF2B5EF4-FFF2-40B4-BE49-F238E27FC236}">
                <a16:creationId xmlns:a16="http://schemas.microsoft.com/office/drawing/2014/main" id="{F57CBF67-59A6-42A1-92E7-9162C35E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81" y="2704802"/>
            <a:ext cx="3118085" cy="1976998"/>
          </a:xfrm>
          <a:prstGeom prst="rect">
            <a:avLst/>
          </a:prstGeom>
        </p:spPr>
      </p:pic>
      <p:sp>
        <p:nvSpPr>
          <p:cNvPr id="25" name="TextBox 23">
            <a:extLst>
              <a:ext uri="{FF2B5EF4-FFF2-40B4-BE49-F238E27FC236}">
                <a16:creationId xmlns:a16="http://schemas.microsoft.com/office/drawing/2014/main" id="{6A77A498-6DEA-4FC5-8261-1CCDB6C93248}"/>
              </a:ext>
            </a:extLst>
          </p:cNvPr>
          <p:cNvSpPr txBox="1"/>
          <p:nvPr/>
        </p:nvSpPr>
        <p:spPr>
          <a:xfrm>
            <a:off x="10033381" y="4173535"/>
            <a:ext cx="1069609" cy="340519"/>
          </a:xfrm>
          <a:prstGeom prst="round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it-IT"/>
            </a:defPPr>
            <a:lvl1pPr marR="0" lvl="0" indent="0" algn="ctr" fontAlgn="auto">
              <a:lnSpc>
                <a:spcPct val="100000"/>
              </a:lnSpc>
              <a:spcBef>
                <a:spcPts val="0"/>
              </a:spcBef>
              <a:spcAft>
                <a:spcPts val="0"/>
              </a:spcAft>
              <a:buClrTx/>
              <a:buSzTx/>
              <a:buFontTx/>
              <a:buNone/>
              <a:tabLst/>
              <a:defRPr sz="1600">
                <a:ln>
                  <a:solidFill>
                    <a:srgbClr val="002060"/>
                  </a:solidFill>
                </a:ln>
                <a:solidFill>
                  <a:srgbClr val="002060"/>
                </a:solidFill>
                <a:latin typeface="Bradley Hand ITC" panose="03070402050302030203" pitchFamily="66" charset="0"/>
                <a:cs typeface="MV Boli" panose="0200050003020009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400" dirty="0" err="1">
                <a:ln>
                  <a:solidFill>
                    <a:schemeClr val="tx1"/>
                  </a:solidFill>
                </a:ln>
                <a:solidFill>
                  <a:schemeClr val="tx1"/>
                </a:solidFill>
                <a:latin typeface="+mn-lt"/>
              </a:rPr>
              <a:t>Ta</a:t>
            </a:r>
            <a:r>
              <a:rPr lang="it-IT" sz="1400" dirty="0">
                <a:ln>
                  <a:solidFill>
                    <a:schemeClr val="tx1"/>
                  </a:solidFill>
                </a:ln>
                <a:solidFill>
                  <a:schemeClr val="tx1"/>
                </a:solidFill>
                <a:latin typeface="+mn-lt"/>
              </a:rPr>
              <a:t> @ GANIL</a:t>
            </a:r>
          </a:p>
        </p:txBody>
      </p:sp>
      <p:sp>
        <p:nvSpPr>
          <p:cNvPr id="4" name="Arrow: Down 3">
            <a:extLst>
              <a:ext uri="{FF2B5EF4-FFF2-40B4-BE49-F238E27FC236}">
                <a16:creationId xmlns:a16="http://schemas.microsoft.com/office/drawing/2014/main" id="{A314AF42-0EDD-4C2C-B7AF-791EEC401403}"/>
              </a:ext>
            </a:extLst>
          </p:cNvPr>
          <p:cNvSpPr/>
          <p:nvPr/>
        </p:nvSpPr>
        <p:spPr>
          <a:xfrm>
            <a:off x="10434918" y="2409713"/>
            <a:ext cx="129091"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17601C8-661C-4538-91A9-71152702A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815" y="3472890"/>
            <a:ext cx="3764107" cy="2258464"/>
          </a:xfrm>
          <a:prstGeom prst="rect">
            <a:avLst/>
          </a:prstGeom>
        </p:spPr>
      </p:pic>
      <p:sp>
        <p:nvSpPr>
          <p:cNvPr id="29" name="TextBox 23">
            <a:extLst>
              <a:ext uri="{FF2B5EF4-FFF2-40B4-BE49-F238E27FC236}">
                <a16:creationId xmlns:a16="http://schemas.microsoft.com/office/drawing/2014/main" id="{BDCCAF08-6A96-4012-81D0-D48036E6EE22}"/>
              </a:ext>
            </a:extLst>
          </p:cNvPr>
          <p:cNvSpPr txBox="1"/>
          <p:nvPr/>
        </p:nvSpPr>
        <p:spPr>
          <a:xfrm>
            <a:off x="7247342" y="3909680"/>
            <a:ext cx="884855" cy="340519"/>
          </a:xfrm>
          <a:prstGeom prst="round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it-IT"/>
            </a:defPPr>
            <a:lvl1pPr marR="0" lvl="0" indent="0" algn="ctr" fontAlgn="auto">
              <a:lnSpc>
                <a:spcPct val="100000"/>
              </a:lnSpc>
              <a:spcBef>
                <a:spcPts val="0"/>
              </a:spcBef>
              <a:spcAft>
                <a:spcPts val="0"/>
              </a:spcAft>
              <a:buClrTx/>
              <a:buSzTx/>
              <a:buFontTx/>
              <a:buNone/>
              <a:tabLst/>
              <a:defRPr sz="1600">
                <a:ln>
                  <a:solidFill>
                    <a:srgbClr val="002060"/>
                  </a:solidFill>
                </a:ln>
                <a:solidFill>
                  <a:srgbClr val="002060"/>
                </a:solidFill>
                <a:latin typeface="Bradley Hand ITC" panose="03070402050302030203" pitchFamily="66" charset="0"/>
                <a:cs typeface="MV Boli" panose="0200050003020009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400" dirty="0" err="1">
                <a:ln>
                  <a:solidFill>
                    <a:schemeClr val="tx1"/>
                  </a:solidFill>
                </a:ln>
                <a:solidFill>
                  <a:schemeClr val="tx1"/>
                </a:solidFill>
                <a:latin typeface="+mn-lt"/>
              </a:rPr>
              <a:t>Ta</a:t>
            </a:r>
            <a:r>
              <a:rPr lang="it-IT" sz="1400" dirty="0">
                <a:ln>
                  <a:solidFill>
                    <a:schemeClr val="tx1"/>
                  </a:solidFill>
                </a:ln>
                <a:solidFill>
                  <a:schemeClr val="tx1"/>
                </a:solidFill>
                <a:latin typeface="+mn-lt"/>
              </a:rPr>
              <a:t> @ LNL</a:t>
            </a:r>
          </a:p>
        </p:txBody>
      </p:sp>
      <p:sp>
        <p:nvSpPr>
          <p:cNvPr id="31" name="Arrow: Down 30">
            <a:extLst>
              <a:ext uri="{FF2B5EF4-FFF2-40B4-BE49-F238E27FC236}">
                <a16:creationId xmlns:a16="http://schemas.microsoft.com/office/drawing/2014/main" id="{68861F29-7D57-4915-AD1C-5E678E13D926}"/>
              </a:ext>
            </a:extLst>
          </p:cNvPr>
          <p:cNvSpPr/>
          <p:nvPr/>
        </p:nvSpPr>
        <p:spPr>
          <a:xfrm rot="5400000">
            <a:off x="8785917" y="3727117"/>
            <a:ext cx="129091"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66478C8-20B8-4FC2-A128-5F40D7FD0093}"/>
              </a:ext>
            </a:extLst>
          </p:cNvPr>
          <p:cNvPicPr>
            <a:picLocks noChangeAspect="1"/>
          </p:cNvPicPr>
          <p:nvPr/>
        </p:nvPicPr>
        <p:blipFill rotWithShape="1">
          <a:blip r:embed="rId6">
            <a:extLst>
              <a:ext uri="{28A0092B-C50C-407E-A947-70E740481C1C}">
                <a14:useLocalDpi xmlns:a14="http://schemas.microsoft.com/office/drawing/2010/main" val="0"/>
              </a:ext>
            </a:extLst>
          </a:blip>
          <a:srcRect l="39899" t="36588" r="44021" b="40471"/>
          <a:stretch/>
        </p:blipFill>
        <p:spPr>
          <a:xfrm>
            <a:off x="9868152" y="4852250"/>
            <a:ext cx="1391714" cy="1489138"/>
          </a:xfrm>
          <a:prstGeom prst="rect">
            <a:avLst/>
          </a:prstGeom>
        </p:spPr>
      </p:pic>
      <p:sp>
        <p:nvSpPr>
          <p:cNvPr id="35" name="TextBox 34">
            <a:extLst>
              <a:ext uri="{FF2B5EF4-FFF2-40B4-BE49-F238E27FC236}">
                <a16:creationId xmlns:a16="http://schemas.microsoft.com/office/drawing/2014/main" id="{E726083E-2449-4751-A9AE-29C35C8A69EB}"/>
              </a:ext>
            </a:extLst>
          </p:cNvPr>
          <p:cNvSpPr txBox="1"/>
          <p:nvPr/>
        </p:nvSpPr>
        <p:spPr>
          <a:xfrm>
            <a:off x="9492829" y="6400412"/>
            <a:ext cx="2158988"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CONSUMPTION RATE: 65 mg/d.</a:t>
            </a:r>
          </a:p>
        </p:txBody>
      </p:sp>
      <p:sp>
        <p:nvSpPr>
          <p:cNvPr id="36" name="Arrow: Down 35">
            <a:extLst>
              <a:ext uri="{FF2B5EF4-FFF2-40B4-BE49-F238E27FC236}">
                <a16:creationId xmlns:a16="http://schemas.microsoft.com/office/drawing/2014/main" id="{35E7D84B-9734-4FBB-A1F9-C299690D0DCB}"/>
              </a:ext>
            </a:extLst>
          </p:cNvPr>
          <p:cNvSpPr/>
          <p:nvPr/>
        </p:nvSpPr>
        <p:spPr>
          <a:xfrm rot="17784712">
            <a:off x="8862909" y="5308804"/>
            <a:ext cx="129091"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CA70868-D2E5-45B4-AEEC-F634B1CFDF2F}"/>
              </a:ext>
            </a:extLst>
          </p:cNvPr>
          <p:cNvGrpSpPr>
            <a:grpSpLocks noChangeAspect="1"/>
          </p:cNvGrpSpPr>
          <p:nvPr/>
        </p:nvGrpSpPr>
        <p:grpSpPr>
          <a:xfrm>
            <a:off x="343510" y="3588996"/>
            <a:ext cx="4248000" cy="1576292"/>
            <a:chOff x="298618" y="4188182"/>
            <a:chExt cx="6152282" cy="2282887"/>
          </a:xfrm>
        </p:grpSpPr>
        <p:pic>
          <p:nvPicPr>
            <p:cNvPr id="37" name="Picture 36">
              <a:extLst>
                <a:ext uri="{FF2B5EF4-FFF2-40B4-BE49-F238E27FC236}">
                  <a16:creationId xmlns:a16="http://schemas.microsoft.com/office/drawing/2014/main" id="{67D10F61-1168-4744-830E-9F1BF247C7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618" y="4188182"/>
              <a:ext cx="6083087" cy="2282887"/>
            </a:xfrm>
            <a:prstGeom prst="rect">
              <a:avLst/>
            </a:prstGeom>
          </p:spPr>
        </p:pic>
        <p:cxnSp>
          <p:nvCxnSpPr>
            <p:cNvPr id="38" name="Straight Connector 37">
              <a:extLst>
                <a:ext uri="{FF2B5EF4-FFF2-40B4-BE49-F238E27FC236}">
                  <a16:creationId xmlns:a16="http://schemas.microsoft.com/office/drawing/2014/main" id="{553460C5-68FB-419A-9EC9-A52CB3AF5C2E}"/>
                </a:ext>
              </a:extLst>
            </p:cNvPr>
            <p:cNvCxnSpPr/>
            <p:nvPr/>
          </p:nvCxnSpPr>
          <p:spPr>
            <a:xfrm>
              <a:off x="488824" y="6041559"/>
              <a:ext cx="595745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615FE9-BFBD-46D8-A508-6C1255842C32}"/>
                </a:ext>
              </a:extLst>
            </p:cNvPr>
            <p:cNvCxnSpPr/>
            <p:nvPr/>
          </p:nvCxnSpPr>
          <p:spPr>
            <a:xfrm>
              <a:off x="493446" y="5094839"/>
              <a:ext cx="595745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156C67B-176E-4D5A-8E23-9C63C4F5607E}"/>
              </a:ext>
            </a:extLst>
          </p:cNvPr>
          <p:cNvSpPr txBox="1"/>
          <p:nvPr/>
        </p:nvSpPr>
        <p:spPr>
          <a:xfrm>
            <a:off x="600047" y="4915293"/>
            <a:ext cx="731290" cy="276999"/>
          </a:xfrm>
          <a:prstGeom prst="rect">
            <a:avLst/>
          </a:prstGeom>
          <a:solidFill>
            <a:schemeClr val="bg1"/>
          </a:solidFill>
          <a:ln>
            <a:solidFill>
              <a:schemeClr val="tx1"/>
            </a:solidFill>
          </a:ln>
        </p:spPr>
        <p:txBody>
          <a:bodyPr wrap="none" rtlCol="0" anchor="ctr">
            <a:spAutoFit/>
          </a:bodyPr>
          <a:lstStyle/>
          <a:p>
            <a:pPr algn="ctr"/>
            <a:r>
              <a:rPr lang="en-US" sz="1200" dirty="0">
                <a:ln>
                  <a:solidFill>
                    <a:schemeClr val="tx1"/>
                  </a:solidFill>
                </a:ln>
              </a:rPr>
              <a:t>1,20 µA </a:t>
            </a:r>
          </a:p>
        </p:txBody>
      </p:sp>
      <p:sp>
        <p:nvSpPr>
          <p:cNvPr id="41" name="TextBox 40">
            <a:extLst>
              <a:ext uri="{FF2B5EF4-FFF2-40B4-BE49-F238E27FC236}">
                <a16:creationId xmlns:a16="http://schemas.microsoft.com/office/drawing/2014/main" id="{9F9AE9B0-1E6B-441C-99AA-C83C98807B57}"/>
              </a:ext>
            </a:extLst>
          </p:cNvPr>
          <p:cNvSpPr txBox="1"/>
          <p:nvPr/>
        </p:nvSpPr>
        <p:spPr>
          <a:xfrm>
            <a:off x="607260" y="3880053"/>
            <a:ext cx="704039" cy="276999"/>
          </a:xfrm>
          <a:prstGeom prst="rect">
            <a:avLst/>
          </a:prstGeom>
          <a:solidFill>
            <a:schemeClr val="bg1"/>
          </a:solidFill>
          <a:ln>
            <a:solidFill>
              <a:schemeClr val="tx1"/>
            </a:solidFill>
          </a:ln>
        </p:spPr>
        <p:txBody>
          <a:bodyPr wrap="none" rtlCol="0" anchor="ctr">
            <a:spAutoFit/>
          </a:bodyPr>
          <a:lstStyle/>
          <a:p>
            <a:pPr algn="ctr"/>
            <a:r>
              <a:rPr lang="en-US" sz="1200" dirty="0">
                <a:ln>
                  <a:solidFill>
                    <a:schemeClr val="tx1"/>
                  </a:solidFill>
                </a:ln>
              </a:rPr>
              <a:t>1,26 µA </a:t>
            </a:r>
          </a:p>
        </p:txBody>
      </p:sp>
      <p:sp>
        <p:nvSpPr>
          <p:cNvPr id="42" name="TextBox 41">
            <a:extLst>
              <a:ext uri="{FF2B5EF4-FFF2-40B4-BE49-F238E27FC236}">
                <a16:creationId xmlns:a16="http://schemas.microsoft.com/office/drawing/2014/main" id="{3F811F9C-93FE-4CD5-9B38-2AD61097F3FF}"/>
              </a:ext>
            </a:extLst>
          </p:cNvPr>
          <p:cNvSpPr txBox="1"/>
          <p:nvPr/>
        </p:nvSpPr>
        <p:spPr>
          <a:xfrm>
            <a:off x="1876507" y="3429676"/>
            <a:ext cx="1525096" cy="307777"/>
          </a:xfrm>
          <a:prstGeom prst="rect">
            <a:avLst/>
          </a:prstGeom>
          <a:solidFill>
            <a:schemeClr val="bg1"/>
          </a:solidFill>
          <a:ln>
            <a:noFill/>
          </a:ln>
        </p:spPr>
        <p:txBody>
          <a:bodyPr wrap="none" rtlCol="0" anchor="ctr">
            <a:spAutoFit/>
          </a:bodyPr>
          <a:lstStyle/>
          <a:p>
            <a:pPr algn="ctr"/>
            <a:r>
              <a:rPr lang="en-US" sz="1400" b="1" dirty="0">
                <a:ln>
                  <a:solidFill>
                    <a:schemeClr val="tx1"/>
                  </a:solidFill>
                </a:ln>
                <a:solidFill>
                  <a:sysClr val="windowText" lastClr="000000"/>
                </a:solidFill>
              </a:rPr>
              <a:t>Ta</a:t>
            </a:r>
            <a:r>
              <a:rPr lang="en-US" sz="1400" b="1" baseline="30000" dirty="0">
                <a:ln>
                  <a:solidFill>
                    <a:schemeClr val="tx1"/>
                  </a:solidFill>
                </a:ln>
                <a:solidFill>
                  <a:sysClr val="windowText" lastClr="000000"/>
                </a:solidFill>
              </a:rPr>
              <a:t>29+</a:t>
            </a:r>
            <a:r>
              <a:rPr lang="en-US" sz="1400" b="1" dirty="0">
                <a:ln>
                  <a:solidFill>
                    <a:schemeClr val="tx1"/>
                  </a:solidFill>
                </a:ln>
                <a:solidFill>
                  <a:sysClr val="windowText" lastClr="000000"/>
                </a:solidFill>
              </a:rPr>
              <a:t> 24 h stability</a:t>
            </a:r>
            <a:endParaRPr lang="en-US" sz="1400" b="1" baseline="30000" dirty="0">
              <a:ln>
                <a:solidFill>
                  <a:schemeClr val="tx1"/>
                </a:solidFill>
              </a:ln>
              <a:solidFill>
                <a:sysClr val="windowText" lastClr="000000"/>
              </a:solidFill>
            </a:endParaRPr>
          </a:p>
        </p:txBody>
      </p:sp>
      <p:sp>
        <p:nvSpPr>
          <p:cNvPr id="43" name="TextBox 23">
            <a:extLst>
              <a:ext uri="{FF2B5EF4-FFF2-40B4-BE49-F238E27FC236}">
                <a16:creationId xmlns:a16="http://schemas.microsoft.com/office/drawing/2014/main" id="{6405C5AB-4A3F-4B87-A088-2DA2D05152FA}"/>
              </a:ext>
            </a:extLst>
          </p:cNvPr>
          <p:cNvSpPr txBox="1"/>
          <p:nvPr/>
        </p:nvSpPr>
        <p:spPr>
          <a:xfrm>
            <a:off x="1144769" y="5647028"/>
            <a:ext cx="2597702" cy="340519"/>
          </a:xfrm>
          <a:prstGeom prst="roundRect">
            <a:avLst/>
          </a:prstGeom>
          <a:blipFill>
            <a:blip r:embed="rId8">
              <a:extLst>
                <a:ext uri="{28A0092B-C50C-407E-A947-70E740481C1C}">
                  <a14:useLocalDpi xmlns:a14="http://schemas.microsoft.com/office/drawing/2010/main" val="0"/>
                </a:ext>
              </a:extLst>
            </a:blip>
            <a:tile tx="0" ty="0" sx="100000" sy="100000" flip="none" algn="tl"/>
          </a:blip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it-IT"/>
            </a:defPPr>
            <a:lvl1pPr marR="0" lvl="0" indent="0" algn="ctr" fontAlgn="auto">
              <a:lnSpc>
                <a:spcPct val="100000"/>
              </a:lnSpc>
              <a:spcBef>
                <a:spcPts val="0"/>
              </a:spcBef>
              <a:spcAft>
                <a:spcPts val="0"/>
              </a:spcAft>
              <a:buClrTx/>
              <a:buSzTx/>
              <a:buFontTx/>
              <a:buNone/>
              <a:tabLst/>
              <a:defRPr sz="1600">
                <a:ln>
                  <a:solidFill>
                    <a:srgbClr val="002060"/>
                  </a:solidFill>
                </a:ln>
                <a:solidFill>
                  <a:srgbClr val="002060"/>
                </a:solidFill>
                <a:latin typeface="Bradley Hand ITC" panose="03070402050302030203" pitchFamily="66" charset="0"/>
                <a:cs typeface="MV Boli" panose="0200050003020009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400" dirty="0">
                <a:ln>
                  <a:solidFill>
                    <a:schemeClr val="tx1"/>
                  </a:solidFill>
                </a:ln>
                <a:solidFill>
                  <a:schemeClr val="tx1"/>
                </a:solidFill>
                <a:latin typeface="+mn-lt"/>
              </a:rPr>
              <a:t>U CAN BE CONSIDERED FEASIBLE</a:t>
            </a:r>
          </a:p>
        </p:txBody>
      </p:sp>
      <p:sp>
        <p:nvSpPr>
          <p:cNvPr id="44" name="Arrow: Down 43">
            <a:extLst>
              <a:ext uri="{FF2B5EF4-FFF2-40B4-BE49-F238E27FC236}">
                <a16:creationId xmlns:a16="http://schemas.microsoft.com/office/drawing/2014/main" id="{979F4751-00E3-4D38-AD34-C4DE8FF52B07}"/>
              </a:ext>
            </a:extLst>
          </p:cNvPr>
          <p:cNvSpPr/>
          <p:nvPr/>
        </p:nvSpPr>
        <p:spPr>
          <a:xfrm rot="5400000">
            <a:off x="4680590" y="4258627"/>
            <a:ext cx="129091"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04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70AB0-FB2C-4895-8487-3131A6B935AA}"/>
              </a:ext>
            </a:extLst>
          </p:cNvPr>
          <p:cNvPicPr>
            <a:picLocks noChangeAspect="1"/>
          </p:cNvPicPr>
          <p:nvPr/>
        </p:nvPicPr>
        <p:blipFill>
          <a:blip r:embed="rId3"/>
          <a:stretch>
            <a:fillRect/>
          </a:stretch>
        </p:blipFill>
        <p:spPr>
          <a:xfrm>
            <a:off x="3384782" y="1238814"/>
            <a:ext cx="4784642" cy="4181736"/>
          </a:xfrm>
          <a:prstGeom prst="rect">
            <a:avLst/>
          </a:prstGeom>
        </p:spPr>
      </p:pic>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SPES RFQ: RF amplifier</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graphicFrame>
        <p:nvGraphicFramePr>
          <p:cNvPr id="23" name="Table 5">
            <a:extLst>
              <a:ext uri="{FF2B5EF4-FFF2-40B4-BE49-F238E27FC236}">
                <a16:creationId xmlns:a16="http://schemas.microsoft.com/office/drawing/2014/main" id="{D4BE14D2-0A03-4568-BBB9-416E197DBD1E}"/>
              </a:ext>
            </a:extLst>
          </p:cNvPr>
          <p:cNvGraphicFramePr>
            <a:graphicFrameLocks noGrp="1"/>
          </p:cNvGraphicFramePr>
          <p:nvPr>
            <p:extLst>
              <p:ext uri="{D42A27DB-BD31-4B8C-83A1-F6EECF244321}">
                <p14:modId xmlns:p14="http://schemas.microsoft.com/office/powerpoint/2010/main" val="3987418925"/>
              </p:ext>
            </p:extLst>
          </p:nvPr>
        </p:nvGraphicFramePr>
        <p:xfrm>
          <a:off x="56465" y="3331921"/>
          <a:ext cx="3939244" cy="2008188"/>
        </p:xfrm>
        <a:graphic>
          <a:graphicData uri="http://schemas.openxmlformats.org/drawingml/2006/table">
            <a:tbl>
              <a:tblPr firstRow="1" firstCol="1" bandRow="1"/>
              <a:tblGrid>
                <a:gridCol w="1719918">
                  <a:extLst>
                    <a:ext uri="{9D8B030D-6E8A-4147-A177-3AD203B41FA5}">
                      <a16:colId xmlns:a16="http://schemas.microsoft.com/office/drawing/2014/main" val="20000"/>
                    </a:ext>
                  </a:extLst>
                </a:gridCol>
                <a:gridCol w="2219326">
                  <a:extLst>
                    <a:ext uri="{9D8B030D-6E8A-4147-A177-3AD203B41FA5}">
                      <a16:colId xmlns:a16="http://schemas.microsoft.com/office/drawing/2014/main" val="20001"/>
                    </a:ext>
                  </a:extLst>
                </a:gridCol>
              </a:tblGrid>
              <a:tr h="209808">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err="1">
                          <a:solidFill>
                            <a:schemeClr val="tx1"/>
                          </a:solidFill>
                          <a:latin typeface="+mn-lt"/>
                          <a:ea typeface="+mn-ea"/>
                          <a:cs typeface="+mn-cs"/>
                        </a:rPr>
                        <a:t>Amplifier</a:t>
                      </a:r>
                      <a:r>
                        <a:rPr lang="it-IT" sz="1400" kern="1200" dirty="0">
                          <a:solidFill>
                            <a:schemeClr val="tx1"/>
                          </a:solidFill>
                          <a:latin typeface="+mn-lt"/>
                          <a:ea typeface="+mn-ea"/>
                          <a:cs typeface="+mn-cs"/>
                        </a:rPr>
                        <a:t> Technology</a:t>
                      </a:r>
                      <a:endParaRPr lang="en-GB" sz="1400" kern="1200" dirty="0">
                        <a:solidFill>
                          <a:schemeClr val="tx1"/>
                        </a:solidFill>
                        <a:latin typeface="+mn-lt"/>
                        <a:ea typeface="+mn-ea"/>
                        <a:cs typeface="+mn-cs"/>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200"/>
                        </a:spcAft>
                        <a:tabLst>
                          <a:tab pos="914400" algn="l"/>
                          <a:tab pos="4514850" algn="r"/>
                          <a:tab pos="6057900" algn="r"/>
                          <a:tab pos="6222365" algn="l"/>
                        </a:tabLst>
                      </a:pPr>
                      <a:r>
                        <a:rPr lang="en-GB" sz="1400" kern="1200" dirty="0">
                          <a:solidFill>
                            <a:schemeClr val="tx1"/>
                          </a:solidFill>
                          <a:latin typeface="+mn-lt"/>
                          <a:ea typeface="+mn-ea"/>
                          <a:cs typeface="+mn-cs"/>
                        </a:rPr>
                        <a:t>Solid State</a:t>
                      </a: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7825">
                <a:tc>
                  <a:txBody>
                    <a:bodyPr/>
                    <a:lstStyle/>
                    <a:p>
                      <a:pPr algn="ctr">
                        <a:lnSpc>
                          <a:spcPct val="100000"/>
                        </a:lnSpc>
                        <a:spcBef>
                          <a:spcPts val="600"/>
                        </a:spcBef>
                        <a:spcAft>
                          <a:spcPts val="200"/>
                        </a:spcAft>
                        <a:tabLst>
                          <a:tab pos="914400" algn="l"/>
                          <a:tab pos="4514850" algn="r"/>
                          <a:tab pos="6057900" algn="r"/>
                          <a:tab pos="6222365" algn="l"/>
                        </a:tabLst>
                      </a:pPr>
                      <a:r>
                        <a:rPr lang="en-GB" sz="1400" kern="1200" dirty="0">
                          <a:solidFill>
                            <a:schemeClr val="tx1"/>
                          </a:solidFill>
                          <a:latin typeface="+mn-lt"/>
                          <a:ea typeface="+mn-ea"/>
                          <a:cs typeface="+mn-cs"/>
                        </a:rPr>
                        <a:t>Output Power</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200"/>
                        </a:spcAft>
                        <a:buClrTx/>
                        <a:buSzTx/>
                        <a:buFontTx/>
                        <a:buNone/>
                        <a:tabLst>
                          <a:tab pos="914400" algn="l"/>
                          <a:tab pos="4514850" algn="r"/>
                          <a:tab pos="6057900" algn="r"/>
                          <a:tab pos="6222365" algn="l"/>
                        </a:tabLst>
                        <a:defRPr/>
                      </a:pPr>
                      <a:r>
                        <a:rPr lang="en-GB" sz="1400" kern="1200" dirty="0">
                          <a:solidFill>
                            <a:schemeClr val="tx1"/>
                          </a:solidFill>
                          <a:latin typeface="+mn-lt"/>
                          <a:ea typeface="+mn-ea"/>
                          <a:cs typeface="+mn-cs"/>
                        </a:rPr>
                        <a:t>200 kW</a:t>
                      </a: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741">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a:solidFill>
                            <a:schemeClr val="tx1"/>
                          </a:solidFill>
                          <a:latin typeface="+mn-lt"/>
                          <a:ea typeface="+mn-ea"/>
                          <a:cs typeface="+mn-cs"/>
                        </a:rPr>
                        <a:t>Efficiency (RF Power/ Plug Power VA)</a:t>
                      </a:r>
                      <a:endParaRPr lang="en-GB" sz="1400" kern="1200" dirty="0">
                        <a:solidFill>
                          <a:schemeClr val="tx1"/>
                        </a:solidFill>
                        <a:latin typeface="+mn-lt"/>
                        <a:ea typeface="+mn-ea"/>
                        <a:cs typeface="+mn-cs"/>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200"/>
                        </a:spcAft>
                        <a:tabLst>
                          <a:tab pos="914400" algn="l"/>
                          <a:tab pos="4514850" algn="r"/>
                          <a:tab pos="6057900" algn="r"/>
                          <a:tab pos="6222365" algn="l"/>
                        </a:tabLst>
                      </a:pPr>
                      <a:r>
                        <a:rPr lang="en-GB" sz="1400" kern="1200" dirty="0">
                          <a:solidFill>
                            <a:schemeClr val="tx1"/>
                          </a:solidFill>
                          <a:latin typeface="+mn-lt"/>
                          <a:ea typeface="+mn-ea"/>
                          <a:cs typeface="+mn-cs"/>
                        </a:rPr>
                        <a:t>60%</a:t>
                      </a: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9727">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err="1">
                          <a:solidFill>
                            <a:schemeClr val="tx1"/>
                          </a:solidFill>
                          <a:latin typeface="+mn-lt"/>
                          <a:ea typeface="+mn-ea"/>
                          <a:cs typeface="+mn-cs"/>
                        </a:rPr>
                        <a:t>Linearity</a:t>
                      </a:r>
                      <a:r>
                        <a:rPr lang="it-IT" sz="1400" kern="1200" dirty="0">
                          <a:solidFill>
                            <a:schemeClr val="tx1"/>
                          </a:solidFill>
                          <a:latin typeface="+mn-lt"/>
                          <a:ea typeface="+mn-ea"/>
                          <a:cs typeface="+mn-cs"/>
                        </a:rPr>
                        <a:t> </a:t>
                      </a:r>
                      <a:endParaRPr lang="en-GB" sz="1400" kern="1200" dirty="0">
                        <a:solidFill>
                          <a:schemeClr val="tx1"/>
                        </a:solidFill>
                        <a:latin typeface="+mn-lt"/>
                        <a:ea typeface="+mn-ea"/>
                        <a:cs typeface="+mn-cs"/>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200"/>
                        </a:spcAft>
                        <a:tabLst>
                          <a:tab pos="914400" algn="l"/>
                          <a:tab pos="4514850" algn="r"/>
                          <a:tab pos="6057900" algn="r"/>
                          <a:tab pos="6222365" algn="l"/>
                        </a:tabLst>
                      </a:pPr>
                      <a:r>
                        <a:rPr lang="pl-PL" sz="1400" kern="1200" dirty="0">
                          <a:solidFill>
                            <a:schemeClr val="tx1"/>
                          </a:solidFill>
                          <a:latin typeface="+mn-lt"/>
                          <a:ea typeface="+mn-ea"/>
                          <a:cs typeface="+mn-cs"/>
                        </a:rPr>
                        <a:t>±1 dB </a:t>
                      </a:r>
                      <a:r>
                        <a:rPr lang="it-IT" sz="1100" kern="1200" dirty="0">
                          <a:solidFill>
                            <a:schemeClr val="tx1"/>
                          </a:solidFill>
                          <a:latin typeface="+mn-lt"/>
                          <a:ea typeface="+mn-ea"/>
                          <a:cs typeface="+mn-cs"/>
                        </a:rPr>
                        <a:t>in the</a:t>
                      </a:r>
                      <a:r>
                        <a:rPr lang="pl-PL" sz="1100" kern="1200" dirty="0">
                          <a:solidFill>
                            <a:schemeClr val="tx1"/>
                          </a:solidFill>
                          <a:latin typeface="+mn-lt"/>
                          <a:ea typeface="+mn-ea"/>
                          <a:cs typeface="+mn-cs"/>
                        </a:rPr>
                        <a:t> range [20 kW, 180 kW]</a:t>
                      </a:r>
                      <a:endParaRPr lang="en-GB" sz="1400" kern="1200" dirty="0">
                        <a:solidFill>
                          <a:schemeClr val="tx1"/>
                        </a:solidFill>
                        <a:latin typeface="+mn-lt"/>
                        <a:ea typeface="+mn-ea"/>
                        <a:cs typeface="+mn-cs"/>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9762">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a:solidFill>
                            <a:schemeClr val="tx1"/>
                          </a:solidFill>
                          <a:latin typeface="+mn-lt"/>
                          <a:ea typeface="+mn-ea"/>
                          <a:cs typeface="+mn-cs"/>
                        </a:rPr>
                        <a:t>Gain </a:t>
                      </a:r>
                      <a:r>
                        <a:rPr lang="it-IT" sz="1400" kern="1200" dirty="0" err="1">
                          <a:solidFill>
                            <a:schemeClr val="tx1"/>
                          </a:solidFill>
                          <a:latin typeface="+mn-lt"/>
                          <a:ea typeface="+mn-ea"/>
                          <a:cs typeface="+mn-cs"/>
                        </a:rPr>
                        <a:t>Stability</a:t>
                      </a:r>
                      <a:r>
                        <a:rPr lang="it-IT" sz="1400" kern="1200" dirty="0">
                          <a:solidFill>
                            <a:schemeClr val="tx1"/>
                          </a:solidFill>
                          <a:latin typeface="+mn-lt"/>
                          <a:ea typeface="+mn-ea"/>
                          <a:cs typeface="+mn-cs"/>
                        </a:rPr>
                        <a:t> </a:t>
                      </a:r>
                      <a:endParaRPr lang="en-GB" sz="1400" kern="1200" dirty="0">
                        <a:solidFill>
                          <a:schemeClr val="tx1"/>
                        </a:solidFill>
                        <a:latin typeface="+mn-lt"/>
                        <a:ea typeface="+mn-ea"/>
                        <a:cs typeface="+mn-cs"/>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a:solidFill>
                            <a:schemeClr val="tx1"/>
                          </a:solidFill>
                          <a:latin typeface="+mn-lt"/>
                          <a:ea typeface="+mn-ea"/>
                          <a:cs typeface="+mn-cs"/>
                        </a:rPr>
                        <a:t>≤ ±0.5 dB </a:t>
                      </a:r>
                      <a:r>
                        <a:rPr lang="it-IT" sz="1100" kern="1200" dirty="0">
                          <a:solidFill>
                            <a:schemeClr val="tx1"/>
                          </a:solidFill>
                          <a:latin typeface="+mn-lt"/>
                          <a:ea typeface="+mn-ea"/>
                          <a:cs typeface="+mn-cs"/>
                        </a:rPr>
                        <a:t>for temperature </a:t>
                      </a:r>
                      <a:r>
                        <a:rPr lang="it-IT" sz="1100" kern="1200" dirty="0" err="1">
                          <a:solidFill>
                            <a:schemeClr val="tx1"/>
                          </a:solidFill>
                          <a:latin typeface="+mn-lt"/>
                          <a:ea typeface="+mn-ea"/>
                          <a:cs typeface="+mn-cs"/>
                        </a:rPr>
                        <a:t>variation</a:t>
                      </a:r>
                      <a:r>
                        <a:rPr lang="it-IT" sz="1100" kern="1200" dirty="0">
                          <a:solidFill>
                            <a:schemeClr val="tx1"/>
                          </a:solidFill>
                          <a:latin typeface="+mn-lt"/>
                          <a:ea typeface="+mn-ea"/>
                          <a:cs typeface="+mn-cs"/>
                        </a:rPr>
                        <a:t> on the range [5°C 40°C]</a:t>
                      </a:r>
                      <a:endParaRPr lang="en-GB" sz="1400" kern="1200" dirty="0">
                        <a:solidFill>
                          <a:schemeClr val="tx1"/>
                        </a:solidFill>
                        <a:latin typeface="+mn-lt"/>
                        <a:ea typeface="+mn-ea"/>
                        <a:cs typeface="+mn-cs"/>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40119">
                <a:tc>
                  <a:txBody>
                    <a:bodyPr/>
                    <a:lstStyle/>
                    <a:p>
                      <a:pPr algn="ctr">
                        <a:lnSpc>
                          <a:spcPct val="100000"/>
                        </a:lnSpc>
                        <a:spcBef>
                          <a:spcPts val="600"/>
                        </a:spcBef>
                        <a:spcAft>
                          <a:spcPts val="200"/>
                        </a:spcAft>
                        <a:tabLst>
                          <a:tab pos="914400" algn="l"/>
                          <a:tab pos="4514850" algn="r"/>
                          <a:tab pos="6057900" algn="r"/>
                          <a:tab pos="6222365" algn="l"/>
                        </a:tabLst>
                      </a:pPr>
                      <a:r>
                        <a:rPr lang="it-IT" sz="1400" kern="1200" dirty="0">
                          <a:solidFill>
                            <a:schemeClr val="tx1"/>
                          </a:solidFill>
                          <a:latin typeface="+mn-lt"/>
                          <a:ea typeface="+mn-ea"/>
                          <a:cs typeface="+mn-cs"/>
                        </a:rPr>
                        <a:t>Phase </a:t>
                      </a:r>
                      <a:r>
                        <a:rPr lang="it-IT" sz="1400" kern="1200" dirty="0" err="1">
                          <a:solidFill>
                            <a:schemeClr val="tx1"/>
                          </a:solidFill>
                          <a:latin typeface="+mn-lt"/>
                          <a:ea typeface="+mn-ea"/>
                          <a:cs typeface="+mn-cs"/>
                        </a:rPr>
                        <a:t>Stability</a:t>
                      </a:r>
                      <a:r>
                        <a:rPr lang="it-IT" sz="1400" kern="1200" dirty="0">
                          <a:solidFill>
                            <a:schemeClr val="tx1"/>
                          </a:solidFill>
                          <a:latin typeface="+mn-lt"/>
                          <a:ea typeface="+mn-ea"/>
                          <a:cs typeface="+mn-cs"/>
                        </a:rPr>
                        <a:t> </a:t>
                      </a:r>
                      <a:endParaRPr lang="en-GB" sz="1400" kern="1200" dirty="0">
                        <a:solidFill>
                          <a:schemeClr val="tx1"/>
                        </a:solidFill>
                        <a:latin typeface="+mn-lt"/>
                        <a:ea typeface="+mn-ea"/>
                        <a:cs typeface="+mn-cs"/>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200"/>
                        </a:spcAft>
                        <a:tabLst>
                          <a:tab pos="914400" algn="l"/>
                          <a:tab pos="4514850" algn="r"/>
                          <a:tab pos="6057900" algn="r"/>
                          <a:tab pos="6222365" algn="l"/>
                        </a:tabLst>
                      </a:pPr>
                      <a:r>
                        <a:rPr lang="en-GB" sz="1400" kern="1200" dirty="0">
                          <a:solidFill>
                            <a:schemeClr val="tx1"/>
                          </a:solidFill>
                          <a:latin typeface="+mn-lt"/>
                          <a:ea typeface="+mn-ea"/>
                          <a:cs typeface="+mn-cs"/>
                        </a:rPr>
                        <a:t>&lt; ±1° </a:t>
                      </a:r>
                      <a:r>
                        <a:rPr lang="en-GB" sz="1100" kern="1200" dirty="0">
                          <a:solidFill>
                            <a:schemeClr val="tx1"/>
                          </a:solidFill>
                          <a:latin typeface="+mn-lt"/>
                          <a:ea typeface="+mn-ea"/>
                          <a:cs typeface="+mn-cs"/>
                        </a:rPr>
                        <a:t>(for power variation between 10% and 90%)</a:t>
                      </a:r>
                      <a:endParaRPr lang="en-GB" sz="1400" kern="1200" dirty="0">
                        <a:solidFill>
                          <a:schemeClr val="tx1"/>
                        </a:solidFill>
                        <a:latin typeface="+mn-lt"/>
                        <a:ea typeface="+mn-ea"/>
                        <a:cs typeface="+mn-cs"/>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359907"/>
                  </a:ext>
                </a:extLst>
              </a:tr>
            </a:tbl>
          </a:graphicData>
        </a:graphic>
      </p:graphicFrame>
      <p:sp>
        <p:nvSpPr>
          <p:cNvPr id="24" name="Rectangle 2">
            <a:extLst>
              <a:ext uri="{FF2B5EF4-FFF2-40B4-BE49-F238E27FC236}">
                <a16:creationId xmlns:a16="http://schemas.microsoft.com/office/drawing/2014/main" id="{AF351A9B-F3EC-474D-8580-0EBA76725322}"/>
              </a:ext>
            </a:extLst>
          </p:cNvPr>
          <p:cNvSpPr>
            <a:spLocks noChangeArrowheads="1"/>
          </p:cNvSpPr>
          <p:nvPr/>
        </p:nvSpPr>
        <p:spPr bwMode="auto">
          <a:xfrm>
            <a:off x="8169424" y="1160543"/>
            <a:ext cx="3771743" cy="2010211"/>
          </a:xfrm>
          <a:prstGeom prst="rect">
            <a:avLst/>
          </a:prstGeom>
          <a:noFill/>
          <a:ln>
            <a:noFill/>
          </a:ln>
          <a:effectLst/>
        </p:spPr>
        <p:txBody>
          <a:bodyPr vert="horz" wrap="square" lIns="0" tIns="-71415" rIns="0" bIns="-71415"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02124"/>
                </a:solidFill>
                <a:effectLst/>
                <a:latin typeface="inherit"/>
              </a:rPr>
              <a:t>The amplifier is able to </a:t>
            </a:r>
            <a:r>
              <a:rPr lang="en-US" altLang="en-US" sz="2000" dirty="0">
                <a:solidFill>
                  <a:srgbClr val="202124"/>
                </a:solidFill>
                <a:latin typeface="inherit"/>
              </a:rPr>
              <a:t>withstand</a:t>
            </a:r>
            <a:r>
              <a:rPr kumimoji="0" lang="en-US" altLang="en-US" sz="2000" b="0" i="0" u="none" strike="noStrike" cap="none" normalizeH="0" baseline="0" dirty="0">
                <a:ln>
                  <a:noFill/>
                </a:ln>
                <a:solidFill>
                  <a:srgbClr val="202124"/>
                </a:solidFill>
                <a:effectLst/>
                <a:latin typeface="inherit"/>
              </a:rPr>
              <a:t> total reflection during the first 20 </a:t>
            </a:r>
            <a:r>
              <a:rPr kumimoji="0" lang="en-US" altLang="en-US" sz="2000" b="0" i="0" u="none" strike="noStrike" cap="none" normalizeH="0" baseline="0" dirty="0" err="1">
                <a:ln>
                  <a:noFill/>
                </a:ln>
                <a:solidFill>
                  <a:srgbClr val="202124"/>
                </a:solidFill>
                <a:effectLst/>
                <a:latin typeface="inherit"/>
              </a:rPr>
              <a:t>μs</a:t>
            </a:r>
            <a:r>
              <a:rPr kumimoji="0" lang="en-US" altLang="en-US" sz="2000" b="0" i="0" u="none" strike="noStrike" cap="none" normalizeH="0" baseline="0" dirty="0">
                <a:ln>
                  <a:noFill/>
                </a:ln>
                <a:solidFill>
                  <a:srgbClr val="202124"/>
                </a:solidFill>
                <a:effectLst/>
                <a:latin typeface="inherit"/>
              </a:rPr>
              <a:t> of the pulse and a maximum power value reflected in a continuous wave not less than 10% (20 kW) of the maximum output power of the amplifier</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5C459B6F-9F00-4E3F-9940-673CB7323534}"/>
              </a:ext>
            </a:extLst>
          </p:cNvPr>
          <p:cNvPicPr>
            <a:picLocks noChangeAspect="1"/>
          </p:cNvPicPr>
          <p:nvPr/>
        </p:nvPicPr>
        <p:blipFill rotWithShape="1">
          <a:blip r:embed="rId5"/>
          <a:srcRect t="24176" b="26250"/>
          <a:stretch/>
        </p:blipFill>
        <p:spPr>
          <a:xfrm>
            <a:off x="8278751" y="3271248"/>
            <a:ext cx="3553089" cy="2347938"/>
          </a:xfrm>
          <a:prstGeom prst="rect">
            <a:avLst/>
          </a:prstGeom>
          <a:ln>
            <a:solidFill>
              <a:schemeClr val="tx1"/>
            </a:solidFill>
          </a:ln>
        </p:spPr>
      </p:pic>
      <p:pic>
        <p:nvPicPr>
          <p:cNvPr id="34" name="Picture 33">
            <a:extLst>
              <a:ext uri="{FF2B5EF4-FFF2-40B4-BE49-F238E27FC236}">
                <a16:creationId xmlns:a16="http://schemas.microsoft.com/office/drawing/2014/main" id="{58A487E5-7669-43BE-9788-F0028252DA45}"/>
              </a:ext>
            </a:extLst>
          </p:cNvPr>
          <p:cNvPicPr>
            <a:picLocks noChangeAspect="1"/>
          </p:cNvPicPr>
          <p:nvPr/>
        </p:nvPicPr>
        <p:blipFill>
          <a:blip r:embed="rId6"/>
          <a:stretch>
            <a:fillRect/>
          </a:stretch>
        </p:blipFill>
        <p:spPr>
          <a:xfrm>
            <a:off x="4257908" y="3252768"/>
            <a:ext cx="1637261" cy="2182461"/>
          </a:xfrm>
          <a:prstGeom prst="rect">
            <a:avLst/>
          </a:prstGeom>
          <a:ln>
            <a:solidFill>
              <a:schemeClr val="tx1"/>
            </a:solidFill>
          </a:ln>
        </p:spPr>
      </p:pic>
      <p:sp>
        <p:nvSpPr>
          <p:cNvPr id="36" name="TextBox 35">
            <a:extLst>
              <a:ext uri="{FF2B5EF4-FFF2-40B4-BE49-F238E27FC236}">
                <a16:creationId xmlns:a16="http://schemas.microsoft.com/office/drawing/2014/main" id="{30AD2C05-AD00-4E9C-B7BE-3F7E0C8CA38C}"/>
              </a:ext>
            </a:extLst>
          </p:cNvPr>
          <p:cNvSpPr txBox="1"/>
          <p:nvPr/>
        </p:nvSpPr>
        <p:spPr>
          <a:xfrm>
            <a:off x="4850824" y="5464363"/>
            <a:ext cx="2748188" cy="400110"/>
          </a:xfrm>
          <a:prstGeom prst="rect">
            <a:avLst/>
          </a:prstGeom>
          <a:noFill/>
        </p:spPr>
        <p:txBody>
          <a:bodyPr wrap="none" rtlCol="0">
            <a:spAutoFit/>
          </a:bodyPr>
          <a:lstStyle/>
          <a:p>
            <a:r>
              <a:rPr lang="it-IT" sz="2000" dirty="0"/>
              <a:t>Detail of a 9 kW </a:t>
            </a:r>
            <a:r>
              <a:rPr lang="it-IT" sz="2000" dirty="0" err="1"/>
              <a:t>module</a:t>
            </a:r>
            <a:r>
              <a:rPr lang="it-IT" sz="2000" dirty="0"/>
              <a:t> </a:t>
            </a:r>
            <a:endParaRPr lang="en-GB" sz="2000" dirty="0"/>
          </a:p>
        </p:txBody>
      </p:sp>
      <p:sp>
        <p:nvSpPr>
          <p:cNvPr id="38" name="TextBox 37">
            <a:extLst>
              <a:ext uri="{FF2B5EF4-FFF2-40B4-BE49-F238E27FC236}">
                <a16:creationId xmlns:a16="http://schemas.microsoft.com/office/drawing/2014/main" id="{31180005-060E-403D-AE08-8D20E640AA14}"/>
              </a:ext>
            </a:extLst>
          </p:cNvPr>
          <p:cNvSpPr txBox="1"/>
          <p:nvPr/>
        </p:nvSpPr>
        <p:spPr>
          <a:xfrm>
            <a:off x="8090499" y="5604651"/>
            <a:ext cx="3929592" cy="707886"/>
          </a:xfrm>
          <a:prstGeom prst="rect">
            <a:avLst/>
          </a:prstGeom>
          <a:noFill/>
        </p:spPr>
        <p:txBody>
          <a:bodyPr wrap="square" rtlCol="0">
            <a:spAutoFit/>
          </a:bodyPr>
          <a:lstStyle>
            <a:defPPr>
              <a:defRPr lang="it-IT"/>
            </a:defPPr>
            <a:lvl1pPr>
              <a:defRPr sz="1600"/>
            </a:lvl1pPr>
          </a:lstStyle>
          <a:p>
            <a:r>
              <a:rPr lang="it-IT" sz="2000" dirty="0"/>
              <a:t>The </a:t>
            </a:r>
            <a:r>
              <a:rPr lang="it-IT" sz="2000" dirty="0" err="1"/>
              <a:t>Amplifier</a:t>
            </a:r>
            <a:r>
              <a:rPr lang="it-IT" sz="2000" dirty="0"/>
              <a:t> in phase of Assembly </a:t>
            </a:r>
            <a:r>
              <a:rPr lang="it-IT" sz="2000" dirty="0" err="1"/>
              <a:t>at</a:t>
            </a:r>
            <a:r>
              <a:rPr lang="it-IT" sz="2000" dirty="0"/>
              <a:t> the company </a:t>
            </a:r>
            <a:r>
              <a:rPr lang="it-IT" sz="2000" dirty="0" err="1"/>
              <a:t>premises</a:t>
            </a:r>
            <a:endParaRPr lang="en-GB" sz="2000" dirty="0"/>
          </a:p>
        </p:txBody>
      </p:sp>
      <p:sp>
        <p:nvSpPr>
          <p:cNvPr id="39" name="TextBox 38">
            <a:extLst>
              <a:ext uri="{FF2B5EF4-FFF2-40B4-BE49-F238E27FC236}">
                <a16:creationId xmlns:a16="http://schemas.microsoft.com/office/drawing/2014/main" id="{84439E1B-0FF2-4219-9752-C6390FFCCF26}"/>
              </a:ext>
            </a:extLst>
          </p:cNvPr>
          <p:cNvSpPr txBox="1"/>
          <p:nvPr/>
        </p:nvSpPr>
        <p:spPr>
          <a:xfrm>
            <a:off x="27434" y="1039694"/>
            <a:ext cx="4024485" cy="707886"/>
          </a:xfrm>
          <a:prstGeom prst="rect">
            <a:avLst/>
          </a:prstGeom>
          <a:noFill/>
        </p:spPr>
        <p:txBody>
          <a:bodyPr wrap="square" rtlCol="0">
            <a:spAutoFit/>
          </a:bodyPr>
          <a:lstStyle/>
          <a:p>
            <a:r>
              <a:rPr lang="it-IT" sz="2000" dirty="0"/>
              <a:t>Contract </a:t>
            </a:r>
            <a:r>
              <a:rPr lang="it-IT" sz="2000" dirty="0" err="1"/>
              <a:t>awarded</a:t>
            </a:r>
            <a:r>
              <a:rPr lang="it-IT" sz="2000" dirty="0"/>
              <a:t> to RTI (DB Elettronica, New </a:t>
            </a:r>
            <a:r>
              <a:rPr lang="it-IT" sz="2000" dirty="0" err="1"/>
              <a:t>Itelco</a:t>
            </a:r>
            <a:r>
              <a:rPr lang="it-IT" sz="2000" dirty="0"/>
              <a:t> and ELENOS)</a:t>
            </a:r>
            <a:endParaRPr lang="en-GB" sz="2000" dirty="0"/>
          </a:p>
        </p:txBody>
      </p:sp>
    </p:spTree>
    <p:extLst>
      <p:ext uri="{BB962C8B-B14F-4D97-AF65-F5344CB8AC3E}">
        <p14:creationId xmlns:p14="http://schemas.microsoft.com/office/powerpoint/2010/main" val="265748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0" y="0"/>
            <a:ext cx="12191760" cy="1029960"/>
          </a:xfrm>
          <a:prstGeom prst="rect">
            <a:avLst/>
          </a:prstGeom>
          <a:solidFill>
            <a:srgbClr val="002060"/>
          </a:solidFill>
          <a:ln w="0">
            <a:noFill/>
          </a:ln>
        </p:spPr>
        <p:txBody>
          <a:bodyPr lIns="91440" tIns="45720" rIns="91440" bIns="45720" anchor="ctr">
            <a:normAutofit/>
          </a:bodyPr>
          <a:lstStyle/>
          <a:p>
            <a:pPr indent="0" algn="ctr" defTabSz="914400">
              <a:lnSpc>
                <a:spcPct val="90000"/>
              </a:lnSpc>
              <a:buNone/>
            </a:pPr>
            <a:r>
              <a:rPr lang="it-IT" sz="4000" b="1" strike="noStrike" spc="-1">
                <a:solidFill>
                  <a:schemeClr val="lt1"/>
                </a:solidFill>
                <a:latin typeface="Calibri Light"/>
              </a:rPr>
              <a:t>Updated LLRF CS &amp; GUI</a:t>
            </a:r>
            <a:endParaRPr lang="it-IT" sz="4000" b="0" strike="noStrike" spc="-1">
              <a:solidFill>
                <a:schemeClr val="dk1"/>
              </a:solidFill>
              <a:latin typeface="Calibri"/>
            </a:endParaRPr>
          </a:p>
        </p:txBody>
      </p:sp>
      <p:sp>
        <p:nvSpPr>
          <p:cNvPr id="91" name="TextBox 3"/>
          <p:cNvSpPr/>
          <p:nvPr/>
        </p:nvSpPr>
        <p:spPr>
          <a:xfrm>
            <a:off x="228600" y="1143000"/>
            <a:ext cx="480060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buClr>
                <a:srgbClr val="000000"/>
              </a:buClr>
              <a:buSzPct val="45000"/>
              <a:buFont typeface="Wingdings" charset="2"/>
              <a:buChar char=""/>
            </a:pPr>
            <a:r>
              <a:rPr lang="it-IT" sz="2800" b="0" strike="noStrike" spc="-1" dirty="0">
                <a:solidFill>
                  <a:schemeClr val="dk1"/>
                </a:solidFill>
                <a:latin typeface="Calibri"/>
              </a:rPr>
              <a:t>LLRF controllers are now controlled by EPICS and CSS</a:t>
            </a:r>
            <a:endParaRPr lang="it-IT" sz="2800" spc="-1" dirty="0">
              <a:solidFill>
                <a:schemeClr val="dk1"/>
              </a:solidFill>
              <a:latin typeface="Calibri"/>
            </a:endParaRPr>
          </a:p>
          <a:p>
            <a:pPr marL="216000" indent="-216000">
              <a:buClr>
                <a:srgbClr val="000000"/>
              </a:buClr>
              <a:buSzPct val="45000"/>
              <a:buFont typeface="Wingdings" charset="2"/>
              <a:buChar char=""/>
            </a:pPr>
            <a:r>
              <a:rPr lang="it-IT" sz="2800" b="0" strike="noStrike" spc="-1" dirty="0">
                <a:solidFill>
                  <a:schemeClr val="dk1"/>
                </a:solidFill>
                <a:latin typeface="Calibri"/>
              </a:rPr>
              <a:t>Replaced motion controllers (tuners&amp;couplers) based on Beckhoff HW.</a:t>
            </a:r>
            <a:endParaRPr lang="en-US" sz="2800" b="0" strike="noStrike" spc="-1" dirty="0">
              <a:solidFill>
                <a:srgbClr val="000000"/>
              </a:solidFill>
              <a:latin typeface="Arial"/>
            </a:endParaRPr>
          </a:p>
        </p:txBody>
      </p:sp>
      <p:sp>
        <p:nvSpPr>
          <p:cNvPr id="92" name="PlaceHolder 2"/>
          <p:cNvSpPr>
            <a:spLocks noGrp="1"/>
          </p:cNvSpPr>
          <p:nvPr>
            <p:ph type="ftr" idx="43"/>
          </p:nvPr>
        </p:nvSpPr>
        <p:spPr>
          <a:xfrm>
            <a:off x="0" y="6356520"/>
            <a:ext cx="12191760" cy="364680"/>
          </a:xfrm>
          <a:prstGeom prst="rect">
            <a:avLst/>
          </a:prstGeom>
          <a:noFill/>
          <a:ln w="0">
            <a:noFill/>
          </a:ln>
        </p:spPr>
        <p:txBody>
          <a:bodyPr lIns="91440" tIns="45720" rIns="91440" bIns="45720" anchor="ctr">
            <a:noAutofit/>
          </a:bodyPr>
          <a:lstStyle>
            <a:lvl1pPr indent="0" algn="ctr" defTabSz="914400">
              <a:lnSpc>
                <a:spcPct val="100000"/>
              </a:lnSpc>
              <a:buNone/>
              <a:defRPr lang="it-IT" sz="1200" b="0" strike="noStrike" spc="-1">
                <a:solidFill>
                  <a:schemeClr val="dk1">
                    <a:tint val="75000"/>
                  </a:schemeClr>
                </a:solidFill>
                <a:latin typeface="Calibri"/>
              </a:defRPr>
            </a:lvl1pPr>
          </a:lstStyle>
          <a:p>
            <a:pPr indent="0" algn="ctr" defTabSz="914400">
              <a:lnSpc>
                <a:spcPct val="100000"/>
              </a:lnSpc>
              <a:buNone/>
            </a:pPr>
            <a:r>
              <a:rPr lang="it-IT" sz="1200" b="0" strike="noStrike" spc="-1">
                <a:solidFill>
                  <a:schemeClr val="dk1">
                    <a:tint val="75000"/>
                  </a:schemeClr>
                </a:solidFill>
                <a:latin typeface="Calibri"/>
              </a:rPr>
              <a:t>Laboratori Nazionali di Frascati - </a:t>
            </a:r>
            <a:r>
              <a:rPr lang="it-IT" sz="1200" b="1" strike="noStrike" spc="-1">
                <a:solidFill>
                  <a:schemeClr val="dk1">
                    <a:tint val="75000"/>
                  </a:schemeClr>
                </a:solidFill>
                <a:latin typeface="Calibri"/>
              </a:rPr>
              <a:t>Attività LNL su acceleratori: stato e prospettive </a:t>
            </a:r>
            <a:r>
              <a:rPr lang="it-IT" sz="1200" b="0" strike="noStrike" spc="-1">
                <a:solidFill>
                  <a:schemeClr val="dk1">
                    <a:tint val="75000"/>
                  </a:schemeClr>
                </a:solidFill>
                <a:latin typeface="Calibri"/>
              </a:rPr>
              <a:t>- 04 Aprile 2024</a:t>
            </a:r>
            <a:endParaRPr lang="en-US" sz="1200" b="0" strike="noStrike" spc="-1">
              <a:solidFill>
                <a:srgbClr val="000000"/>
              </a:solidFill>
              <a:latin typeface="Times New Roman"/>
            </a:endParaRPr>
          </a:p>
        </p:txBody>
      </p:sp>
      <p:pic>
        <p:nvPicPr>
          <p:cNvPr id="93" name="Picture 92"/>
          <p:cNvPicPr/>
          <p:nvPr/>
        </p:nvPicPr>
        <p:blipFill>
          <a:blip r:embed="rId3"/>
          <a:stretch/>
        </p:blipFill>
        <p:spPr>
          <a:xfrm>
            <a:off x="5257800" y="1190880"/>
            <a:ext cx="6687000" cy="2695320"/>
          </a:xfrm>
          <a:prstGeom prst="rect">
            <a:avLst/>
          </a:prstGeom>
          <a:ln w="0">
            <a:noFill/>
          </a:ln>
        </p:spPr>
      </p:pic>
      <p:pic>
        <p:nvPicPr>
          <p:cNvPr id="94" name="Picture 93"/>
          <p:cNvPicPr/>
          <p:nvPr/>
        </p:nvPicPr>
        <p:blipFill>
          <a:blip r:embed="rId4"/>
          <a:stretch/>
        </p:blipFill>
        <p:spPr>
          <a:xfrm>
            <a:off x="8001360" y="4114800"/>
            <a:ext cx="1371240" cy="2133000"/>
          </a:xfrm>
          <a:prstGeom prst="rect">
            <a:avLst/>
          </a:prstGeom>
          <a:ln w="0">
            <a:noFill/>
          </a:ln>
        </p:spPr>
      </p:pic>
      <p:sp>
        <p:nvSpPr>
          <p:cNvPr id="95" name="TextBox 94"/>
          <p:cNvSpPr txBox="1"/>
          <p:nvPr/>
        </p:nvSpPr>
        <p:spPr>
          <a:xfrm>
            <a:off x="9682200" y="4343400"/>
            <a:ext cx="13716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Shield status</a:t>
            </a:r>
          </a:p>
        </p:txBody>
      </p:sp>
      <p:sp>
        <p:nvSpPr>
          <p:cNvPr id="96" name="TextBox 95"/>
          <p:cNvSpPr txBox="1"/>
          <p:nvPr/>
        </p:nvSpPr>
        <p:spPr>
          <a:xfrm>
            <a:off x="9682200" y="4663800"/>
            <a:ext cx="13716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Vacum level</a:t>
            </a:r>
          </a:p>
        </p:txBody>
      </p:sp>
      <p:sp>
        <p:nvSpPr>
          <p:cNvPr id="97" name="TextBox 96"/>
          <p:cNvSpPr txBox="1"/>
          <p:nvPr/>
        </p:nvSpPr>
        <p:spPr>
          <a:xfrm>
            <a:off x="9689760" y="5029200"/>
            <a:ext cx="16002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Total RF power</a:t>
            </a:r>
          </a:p>
        </p:txBody>
      </p:sp>
      <p:sp>
        <p:nvSpPr>
          <p:cNvPr id="98" name="TextBox 97"/>
          <p:cNvSpPr txBox="1"/>
          <p:nvPr/>
        </p:nvSpPr>
        <p:spPr>
          <a:xfrm>
            <a:off x="9677520" y="5394600"/>
            <a:ext cx="25146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Highest cavity temp.</a:t>
            </a:r>
          </a:p>
        </p:txBody>
      </p:sp>
      <p:sp>
        <p:nvSpPr>
          <p:cNvPr id="99" name="TextBox 98"/>
          <p:cNvSpPr txBox="1"/>
          <p:nvPr/>
        </p:nvSpPr>
        <p:spPr>
          <a:xfrm>
            <a:off x="9677520" y="5715000"/>
            <a:ext cx="25146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Shileds temp.</a:t>
            </a:r>
          </a:p>
        </p:txBody>
      </p:sp>
      <p:sp>
        <p:nvSpPr>
          <p:cNvPr id="100" name="TextBox 99"/>
          <p:cNvSpPr txBox="1"/>
          <p:nvPr/>
        </p:nvSpPr>
        <p:spPr>
          <a:xfrm>
            <a:off x="9677520" y="6035400"/>
            <a:ext cx="2514600" cy="32040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Highest coupler temp.</a:t>
            </a:r>
          </a:p>
        </p:txBody>
      </p:sp>
      <p:sp>
        <p:nvSpPr>
          <p:cNvPr id="101" name="Straight Connector 100"/>
          <p:cNvSpPr/>
          <p:nvPr/>
        </p:nvSpPr>
        <p:spPr>
          <a:xfrm flipH="1">
            <a:off x="9144000" y="4572000"/>
            <a:ext cx="538200" cy="2286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02" name="Straight Connector 101"/>
          <p:cNvSpPr/>
          <p:nvPr/>
        </p:nvSpPr>
        <p:spPr>
          <a:xfrm flipH="1">
            <a:off x="9144000" y="4798800"/>
            <a:ext cx="545760" cy="2304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03" name="Straight Connector 102"/>
          <p:cNvSpPr/>
          <p:nvPr/>
        </p:nvSpPr>
        <p:spPr>
          <a:xfrm flipH="1">
            <a:off x="8686800" y="5176800"/>
            <a:ext cx="1033560" cy="810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21600" rIns="104400" bIns="21600" anchor="ctr">
            <a:noAutofit/>
          </a:bodyPr>
          <a:lstStyle/>
          <a:p>
            <a:endParaRPr lang="en-US" sz="1800" b="0" strike="noStrike" spc="-1">
              <a:solidFill>
                <a:srgbClr val="000000"/>
              </a:solidFill>
              <a:latin typeface="Arial"/>
            </a:endParaRPr>
          </a:p>
        </p:txBody>
      </p:sp>
      <p:sp>
        <p:nvSpPr>
          <p:cNvPr id="104" name="Straight Connector 103"/>
          <p:cNvSpPr/>
          <p:nvPr/>
        </p:nvSpPr>
        <p:spPr>
          <a:xfrm flipH="1" flipV="1">
            <a:off x="8686800" y="5486400"/>
            <a:ext cx="1028520" cy="666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7200" rIns="104400" bIns="7200" anchor="ctr">
            <a:noAutofit/>
          </a:bodyPr>
          <a:lstStyle/>
          <a:p>
            <a:endParaRPr lang="en-US" sz="1800" b="0" strike="noStrike" spc="-1">
              <a:solidFill>
                <a:srgbClr val="000000"/>
              </a:solidFill>
              <a:latin typeface="Arial"/>
            </a:endParaRPr>
          </a:p>
        </p:txBody>
      </p:sp>
      <p:sp>
        <p:nvSpPr>
          <p:cNvPr id="105" name="Straight Connector 104"/>
          <p:cNvSpPr/>
          <p:nvPr/>
        </p:nvSpPr>
        <p:spPr>
          <a:xfrm flipH="1" flipV="1">
            <a:off x="8705880" y="5629320"/>
            <a:ext cx="1028520" cy="2286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06" name="Straight Connector 105"/>
          <p:cNvSpPr/>
          <p:nvPr/>
        </p:nvSpPr>
        <p:spPr>
          <a:xfrm flipH="1" flipV="1">
            <a:off x="8667720" y="5791320"/>
            <a:ext cx="1047600" cy="38088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07" name="TextBox 106"/>
          <p:cNvSpPr txBox="1"/>
          <p:nvPr/>
        </p:nvSpPr>
        <p:spPr>
          <a:xfrm>
            <a:off x="5715000" y="4251600"/>
            <a:ext cx="1600200" cy="54900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Cavity status</a:t>
            </a:r>
          </a:p>
          <a:p>
            <a:pPr algn="ctr"/>
            <a:r>
              <a:rPr lang="en-US" sz="1400" b="0" strike="noStrike" spc="-1">
                <a:solidFill>
                  <a:srgbClr val="000000"/>
                </a:solidFill>
                <a:latin typeface="Calibri"/>
              </a:rPr>
              <a:t>(see legend above)</a:t>
            </a:r>
          </a:p>
        </p:txBody>
      </p:sp>
      <p:sp>
        <p:nvSpPr>
          <p:cNvPr id="108" name="Straight Connector 107"/>
          <p:cNvSpPr/>
          <p:nvPr/>
        </p:nvSpPr>
        <p:spPr>
          <a:xfrm>
            <a:off x="7243560" y="4600800"/>
            <a:ext cx="1285920" cy="19044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09" name="TextBox 108"/>
          <p:cNvSpPr txBox="1"/>
          <p:nvPr/>
        </p:nvSpPr>
        <p:spPr>
          <a:xfrm>
            <a:off x="5715000" y="5394600"/>
            <a:ext cx="1600200" cy="32040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He tank level</a:t>
            </a:r>
          </a:p>
        </p:txBody>
      </p:sp>
      <p:sp>
        <p:nvSpPr>
          <p:cNvPr id="110" name="Straight Connector 109"/>
          <p:cNvSpPr/>
          <p:nvPr/>
        </p:nvSpPr>
        <p:spPr>
          <a:xfrm>
            <a:off x="7172280" y="5524560"/>
            <a:ext cx="923760" cy="7164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12240" rIns="104400" bIns="12240" anchor="ctr">
            <a:noAutofit/>
          </a:bodyPr>
          <a:lstStyle/>
          <a:p>
            <a:endParaRPr lang="en-US" sz="1800" b="0" strike="noStrike" spc="-1">
              <a:solidFill>
                <a:srgbClr val="000000"/>
              </a:solidFill>
              <a:latin typeface="Arial"/>
            </a:endParaRPr>
          </a:p>
        </p:txBody>
      </p:sp>
      <p:pic>
        <p:nvPicPr>
          <p:cNvPr id="2" name="Immagine 3">
            <a:extLst>
              <a:ext uri="{FF2B5EF4-FFF2-40B4-BE49-F238E27FC236}">
                <a16:creationId xmlns:a16="http://schemas.microsoft.com/office/drawing/2014/main" id="{9E227422-6FC8-16EF-96CD-005B1666E3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3998288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p:nvPr/>
        </p:nvPicPr>
        <p:blipFill>
          <a:blip r:embed="rId3"/>
          <a:stretch/>
        </p:blipFill>
        <p:spPr>
          <a:xfrm>
            <a:off x="4906800" y="1371600"/>
            <a:ext cx="7285320" cy="4002840"/>
          </a:xfrm>
          <a:prstGeom prst="rect">
            <a:avLst/>
          </a:prstGeom>
          <a:ln w="0">
            <a:noFill/>
          </a:ln>
        </p:spPr>
      </p:pic>
      <p:sp>
        <p:nvSpPr>
          <p:cNvPr id="112" name="PlaceHolder 1"/>
          <p:cNvSpPr>
            <a:spLocks noGrp="1"/>
          </p:cNvSpPr>
          <p:nvPr>
            <p:ph type="title"/>
          </p:nvPr>
        </p:nvSpPr>
        <p:spPr>
          <a:xfrm>
            <a:off x="0" y="0"/>
            <a:ext cx="12191760" cy="1029960"/>
          </a:xfrm>
          <a:prstGeom prst="rect">
            <a:avLst/>
          </a:prstGeom>
          <a:solidFill>
            <a:srgbClr val="002060"/>
          </a:solidFill>
          <a:ln w="0">
            <a:noFill/>
          </a:ln>
        </p:spPr>
        <p:txBody>
          <a:bodyPr lIns="91440" tIns="45720" rIns="91440" bIns="45720" anchor="ctr">
            <a:normAutofit/>
          </a:bodyPr>
          <a:lstStyle/>
          <a:p>
            <a:pPr indent="0" algn="ctr" defTabSz="914400">
              <a:lnSpc>
                <a:spcPct val="90000"/>
              </a:lnSpc>
              <a:buNone/>
            </a:pPr>
            <a:r>
              <a:rPr lang="it-IT" sz="4000" b="1" strike="noStrike" spc="-1" dirty="0" err="1">
                <a:solidFill>
                  <a:schemeClr val="lt1"/>
                </a:solidFill>
                <a:latin typeface="Calibri Light"/>
              </a:rPr>
              <a:t>Improved</a:t>
            </a:r>
            <a:r>
              <a:rPr lang="it-IT" sz="4000" b="1" strike="noStrike" spc="-1" dirty="0">
                <a:solidFill>
                  <a:schemeClr val="lt1"/>
                </a:solidFill>
                <a:latin typeface="Calibri Light"/>
              </a:rPr>
              <a:t> LLRF </a:t>
            </a:r>
            <a:r>
              <a:rPr lang="it-IT" sz="4000" b="1" strike="noStrike" spc="-1" dirty="0" err="1">
                <a:solidFill>
                  <a:schemeClr val="lt1"/>
                </a:solidFill>
                <a:latin typeface="Calibri Light"/>
              </a:rPr>
              <a:t>Phasing</a:t>
            </a:r>
            <a:endParaRPr lang="it-IT" sz="4000" b="0" strike="noStrike" spc="-1" dirty="0">
              <a:solidFill>
                <a:schemeClr val="dk1"/>
              </a:solidFill>
              <a:latin typeface="Calibri"/>
            </a:endParaRPr>
          </a:p>
        </p:txBody>
      </p:sp>
      <p:sp>
        <p:nvSpPr>
          <p:cNvPr id="114" name="TextBox 1"/>
          <p:cNvSpPr/>
          <p:nvPr/>
        </p:nvSpPr>
        <p:spPr>
          <a:xfrm>
            <a:off x="0" y="1143000"/>
            <a:ext cx="4800600" cy="48306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a:buClr>
                <a:srgbClr val="000000"/>
              </a:buClr>
              <a:buSzPct val="45000"/>
              <a:buFont typeface="Wingdings" charset="2"/>
              <a:buChar char=""/>
            </a:pPr>
            <a:r>
              <a:rPr lang="it-IT" sz="2800" b="0" strike="noStrike" spc="-1" dirty="0">
                <a:solidFill>
                  <a:schemeClr val="dk1"/>
                </a:solidFill>
                <a:latin typeface="Calibri"/>
              </a:rPr>
              <a:t>One dedicated interface to control the cavity phase/field set points, dipole field while monitoring the Beam Profile after a 90° bend.</a:t>
            </a:r>
            <a:endParaRPr lang="en-US" sz="2800" b="0" strike="noStrike" spc="-1" dirty="0">
              <a:solidFill>
                <a:srgbClr val="000000"/>
              </a:solidFill>
              <a:latin typeface="Arial"/>
            </a:endParaRPr>
          </a:p>
          <a:p>
            <a:pPr marL="216000" indent="-216000">
              <a:buClr>
                <a:srgbClr val="000000"/>
              </a:buClr>
              <a:buSzPct val="45000"/>
              <a:buFont typeface="Wingdings" charset="2"/>
              <a:buChar char=""/>
            </a:pPr>
            <a:r>
              <a:rPr lang="it-IT" sz="2800" b="0" strike="noStrike" spc="-1" dirty="0">
                <a:solidFill>
                  <a:schemeClr val="dk1"/>
                </a:solidFill>
                <a:latin typeface="Calibri"/>
              </a:rPr>
              <a:t>Phase scanning and ±90 phase detecting can be manual or automatic.</a:t>
            </a:r>
            <a:endParaRPr lang="en-US" sz="2800" b="0" strike="noStrike" spc="-1" dirty="0">
              <a:solidFill>
                <a:srgbClr val="000000"/>
              </a:solidFill>
              <a:latin typeface="Arial"/>
            </a:endParaRPr>
          </a:p>
          <a:p>
            <a:pPr marL="216000" indent="-216000">
              <a:buClr>
                <a:srgbClr val="000000"/>
              </a:buClr>
              <a:buSzPct val="45000"/>
              <a:buFont typeface="Wingdings" charset="2"/>
              <a:buChar char=""/>
            </a:pPr>
            <a:r>
              <a:rPr lang="it-IT" sz="2800" b="0" strike="noStrike" spc="-1" dirty="0">
                <a:solidFill>
                  <a:schemeClr val="dk1"/>
                </a:solidFill>
                <a:latin typeface="Calibri"/>
              </a:rPr>
              <a:t>Dipole field for the moment is manual (automatic procedure to be tested).</a:t>
            </a:r>
            <a:endParaRPr lang="en-US" sz="2800" b="0" strike="noStrike" spc="-1" dirty="0">
              <a:solidFill>
                <a:srgbClr val="000000"/>
              </a:solidFill>
              <a:latin typeface="Arial"/>
            </a:endParaRPr>
          </a:p>
        </p:txBody>
      </p:sp>
      <p:sp>
        <p:nvSpPr>
          <p:cNvPr id="115" name="PlaceHolder 2"/>
          <p:cNvSpPr>
            <a:spLocks noGrp="1"/>
          </p:cNvSpPr>
          <p:nvPr>
            <p:ph type="ftr" idx="44"/>
          </p:nvPr>
        </p:nvSpPr>
        <p:spPr>
          <a:xfrm>
            <a:off x="0" y="6356520"/>
            <a:ext cx="12191760" cy="364680"/>
          </a:xfrm>
          <a:prstGeom prst="rect">
            <a:avLst/>
          </a:prstGeom>
          <a:noFill/>
          <a:ln w="0">
            <a:noFill/>
          </a:ln>
        </p:spPr>
        <p:txBody>
          <a:bodyPr lIns="91440" tIns="45720" rIns="91440" bIns="45720" anchor="ctr">
            <a:noAutofit/>
          </a:bodyPr>
          <a:lstStyle>
            <a:lvl1pPr indent="0" algn="ctr" defTabSz="914400">
              <a:lnSpc>
                <a:spcPct val="100000"/>
              </a:lnSpc>
              <a:buNone/>
              <a:defRPr lang="it-IT" sz="1200" b="0" strike="noStrike" spc="-1">
                <a:solidFill>
                  <a:schemeClr val="dk1">
                    <a:tint val="75000"/>
                  </a:schemeClr>
                </a:solidFill>
                <a:latin typeface="Calibri"/>
              </a:defRPr>
            </a:lvl1pPr>
          </a:lstStyle>
          <a:p>
            <a:pPr indent="0" algn="ctr" defTabSz="914400">
              <a:lnSpc>
                <a:spcPct val="100000"/>
              </a:lnSpc>
              <a:buNone/>
            </a:pPr>
            <a:r>
              <a:rPr lang="it-IT" sz="1200" b="0" strike="noStrike" spc="-1">
                <a:solidFill>
                  <a:schemeClr val="dk1">
                    <a:tint val="75000"/>
                  </a:schemeClr>
                </a:solidFill>
                <a:latin typeface="Calibri"/>
              </a:rPr>
              <a:t>Laboratori Nazionali di Frascati - </a:t>
            </a:r>
            <a:r>
              <a:rPr lang="it-IT" sz="1200" b="1" strike="noStrike" spc="-1">
                <a:solidFill>
                  <a:schemeClr val="dk1">
                    <a:tint val="75000"/>
                  </a:schemeClr>
                </a:solidFill>
                <a:latin typeface="Calibri"/>
              </a:rPr>
              <a:t>Attività LNL su acceleratori: stato e prospettive </a:t>
            </a:r>
            <a:r>
              <a:rPr lang="it-IT" sz="1200" b="0" strike="noStrike" spc="-1">
                <a:solidFill>
                  <a:schemeClr val="dk1">
                    <a:tint val="75000"/>
                  </a:schemeClr>
                </a:solidFill>
                <a:latin typeface="Calibri"/>
              </a:rPr>
              <a:t>- 04 Aprile 2024</a:t>
            </a:r>
            <a:endParaRPr lang="en-US" sz="1200" b="0" strike="noStrike" spc="-1">
              <a:solidFill>
                <a:srgbClr val="000000"/>
              </a:solidFill>
              <a:latin typeface="Times New Roman"/>
            </a:endParaRPr>
          </a:p>
        </p:txBody>
      </p:sp>
      <p:sp>
        <p:nvSpPr>
          <p:cNvPr id="116" name="TextBox 115"/>
          <p:cNvSpPr txBox="1"/>
          <p:nvPr/>
        </p:nvSpPr>
        <p:spPr>
          <a:xfrm>
            <a:off x="5257800" y="5486400"/>
            <a:ext cx="1371600" cy="55044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Cavity settings</a:t>
            </a:r>
          </a:p>
        </p:txBody>
      </p:sp>
      <p:sp>
        <p:nvSpPr>
          <p:cNvPr id="117" name="TextBox 116"/>
          <p:cNvSpPr txBox="1"/>
          <p:nvPr/>
        </p:nvSpPr>
        <p:spPr>
          <a:xfrm>
            <a:off x="7772400" y="5486400"/>
            <a:ext cx="1371600" cy="7804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Beam</a:t>
            </a:r>
          </a:p>
          <a:p>
            <a:pPr algn="ctr"/>
            <a:r>
              <a:rPr lang="en-US" sz="1800" b="0" strike="noStrike" spc="-1">
                <a:solidFill>
                  <a:srgbClr val="000000"/>
                </a:solidFill>
                <a:latin typeface="Calibri"/>
              </a:rPr>
              <a:t>Profiler &amp; Faraday Cup</a:t>
            </a:r>
          </a:p>
        </p:txBody>
      </p:sp>
      <p:sp>
        <p:nvSpPr>
          <p:cNvPr id="118" name="TextBox 117"/>
          <p:cNvSpPr txBox="1"/>
          <p:nvPr/>
        </p:nvSpPr>
        <p:spPr>
          <a:xfrm>
            <a:off x="10287000" y="5486400"/>
            <a:ext cx="1371600" cy="55044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Dipole Settings</a:t>
            </a:r>
          </a:p>
        </p:txBody>
      </p:sp>
      <p:sp>
        <p:nvSpPr>
          <p:cNvPr id="119" name="Straight Connector 118"/>
          <p:cNvSpPr/>
          <p:nvPr/>
        </p:nvSpPr>
        <p:spPr>
          <a:xfrm flipV="1">
            <a:off x="5943600" y="5029200"/>
            <a:ext cx="0" cy="4572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20" name="Straight Connector 119"/>
          <p:cNvSpPr/>
          <p:nvPr/>
        </p:nvSpPr>
        <p:spPr>
          <a:xfrm flipV="1">
            <a:off x="8458200" y="5029200"/>
            <a:ext cx="0" cy="4572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21" name="Straight Connector 120"/>
          <p:cNvSpPr/>
          <p:nvPr/>
        </p:nvSpPr>
        <p:spPr>
          <a:xfrm flipV="1">
            <a:off x="10972800" y="5029200"/>
            <a:ext cx="0" cy="4572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pic>
        <p:nvPicPr>
          <p:cNvPr id="2" name="Immagine 3">
            <a:extLst>
              <a:ext uri="{FF2B5EF4-FFF2-40B4-BE49-F238E27FC236}">
                <a16:creationId xmlns:a16="http://schemas.microsoft.com/office/drawing/2014/main" id="{57442121-9E50-446B-88BD-4E2F83A82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3956796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Vacuum control system: Status and Upgrade Plan         </a:t>
            </a:r>
            <a:endParaRPr lang="it-IT" sz="4000" b="1" dirty="0">
              <a:solidFill>
                <a:schemeClr val="bg1"/>
              </a:solidFill>
              <a:ea typeface="Calibri Light"/>
              <a:cs typeface="Calibri Light"/>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grpSp>
        <p:nvGrpSpPr>
          <p:cNvPr id="3" name="Gruppo 2">
            <a:extLst>
              <a:ext uri="{FF2B5EF4-FFF2-40B4-BE49-F238E27FC236}">
                <a16:creationId xmlns:a16="http://schemas.microsoft.com/office/drawing/2014/main" id="{7D6C7AF8-E040-5B3C-A9DB-273A715021D7}"/>
              </a:ext>
            </a:extLst>
          </p:cNvPr>
          <p:cNvGrpSpPr/>
          <p:nvPr/>
        </p:nvGrpSpPr>
        <p:grpSpPr>
          <a:xfrm>
            <a:off x="5175306" y="1147029"/>
            <a:ext cx="6976533" cy="3192071"/>
            <a:chOff x="6251071" y="1204567"/>
            <a:chExt cx="9531474" cy="4613709"/>
          </a:xfrm>
        </p:grpSpPr>
        <p:pic>
          <p:nvPicPr>
            <p:cNvPr id="8" name="Immagine 7">
              <a:extLst>
                <a:ext uri="{FF2B5EF4-FFF2-40B4-BE49-F238E27FC236}">
                  <a16:creationId xmlns:a16="http://schemas.microsoft.com/office/drawing/2014/main" id="{B867445B-FCF2-1ABF-1E2E-8FC3B5C82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071" y="1204567"/>
              <a:ext cx="9531474" cy="4613709"/>
            </a:xfrm>
            <a:prstGeom prst="rect">
              <a:avLst/>
            </a:prstGeom>
          </p:spPr>
        </p:pic>
        <p:sp>
          <p:nvSpPr>
            <p:cNvPr id="9" name="CasellaDiTesto 68">
              <a:extLst>
                <a:ext uri="{FF2B5EF4-FFF2-40B4-BE49-F238E27FC236}">
                  <a16:creationId xmlns:a16="http://schemas.microsoft.com/office/drawing/2014/main" id="{3E1BEA27-C635-0507-EBB3-8685925FCDBA}"/>
                </a:ext>
              </a:extLst>
            </p:cNvPr>
            <p:cNvSpPr txBox="1"/>
            <p:nvPr/>
          </p:nvSpPr>
          <p:spPr>
            <a:xfrm>
              <a:off x="6965750" y="1659750"/>
              <a:ext cx="652743" cy="369331"/>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accent2">
                      <a:lumMod val="50000"/>
                    </a:schemeClr>
                  </a:solidFill>
                </a:rPr>
                <a:t>2022</a:t>
              </a:r>
              <a:endParaRPr lang="en-US" dirty="0">
                <a:solidFill>
                  <a:schemeClr val="accent2">
                    <a:lumMod val="50000"/>
                  </a:schemeClr>
                </a:solidFill>
              </a:endParaRPr>
            </a:p>
          </p:txBody>
        </p:sp>
        <p:sp>
          <p:nvSpPr>
            <p:cNvPr id="10" name="CasellaDiTesto 74">
              <a:extLst>
                <a:ext uri="{FF2B5EF4-FFF2-40B4-BE49-F238E27FC236}">
                  <a16:creationId xmlns:a16="http://schemas.microsoft.com/office/drawing/2014/main" id="{4B3FF812-BC22-1237-9F03-E0E6CE391BF0}"/>
                </a:ext>
              </a:extLst>
            </p:cNvPr>
            <p:cNvSpPr txBox="1"/>
            <p:nvPr/>
          </p:nvSpPr>
          <p:spPr>
            <a:xfrm>
              <a:off x="8409461" y="1661642"/>
              <a:ext cx="652743" cy="369331"/>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accent1"/>
                  </a:solidFill>
                </a:rPr>
                <a:t>2023</a:t>
              </a:r>
              <a:endParaRPr lang="en-US" dirty="0">
                <a:solidFill>
                  <a:schemeClr val="accent1"/>
                </a:solidFill>
              </a:endParaRPr>
            </a:p>
          </p:txBody>
        </p:sp>
        <p:sp>
          <p:nvSpPr>
            <p:cNvPr id="11" name="CasellaDiTesto 75">
              <a:extLst>
                <a:ext uri="{FF2B5EF4-FFF2-40B4-BE49-F238E27FC236}">
                  <a16:creationId xmlns:a16="http://schemas.microsoft.com/office/drawing/2014/main" id="{A66D36DB-2557-EA9A-ACEE-3FC39A9DF830}"/>
                </a:ext>
              </a:extLst>
            </p:cNvPr>
            <p:cNvSpPr txBox="1"/>
            <p:nvPr/>
          </p:nvSpPr>
          <p:spPr>
            <a:xfrm>
              <a:off x="7618528" y="2665267"/>
              <a:ext cx="652743" cy="369331"/>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C00000"/>
                  </a:solidFill>
                </a:rPr>
                <a:t>2024</a:t>
              </a:r>
              <a:endParaRPr lang="en-US" dirty="0">
                <a:solidFill>
                  <a:srgbClr val="C00000"/>
                </a:solidFill>
              </a:endParaRPr>
            </a:p>
          </p:txBody>
        </p:sp>
        <p:sp>
          <p:nvSpPr>
            <p:cNvPr id="12" name="CasellaDiTesto 76">
              <a:extLst>
                <a:ext uri="{FF2B5EF4-FFF2-40B4-BE49-F238E27FC236}">
                  <a16:creationId xmlns:a16="http://schemas.microsoft.com/office/drawing/2014/main" id="{0E3ADCDD-1837-2882-B372-55C454298B06}"/>
                </a:ext>
              </a:extLst>
            </p:cNvPr>
            <p:cNvSpPr txBox="1"/>
            <p:nvPr/>
          </p:nvSpPr>
          <p:spPr>
            <a:xfrm>
              <a:off x="10063902" y="1761802"/>
              <a:ext cx="652743"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accent6">
                      <a:lumMod val="50000"/>
                    </a:schemeClr>
                  </a:solidFill>
                </a:rPr>
                <a:t>2025</a:t>
              </a:r>
              <a:endParaRPr lang="en-US" dirty="0">
                <a:solidFill>
                  <a:schemeClr val="accent6">
                    <a:lumMod val="50000"/>
                  </a:schemeClr>
                </a:solidFill>
              </a:endParaRPr>
            </a:p>
          </p:txBody>
        </p:sp>
        <p:sp>
          <p:nvSpPr>
            <p:cNvPr id="13" name="CasellaDiTesto 83">
              <a:extLst>
                <a:ext uri="{FF2B5EF4-FFF2-40B4-BE49-F238E27FC236}">
                  <a16:creationId xmlns:a16="http://schemas.microsoft.com/office/drawing/2014/main" id="{1B241C5F-2079-B167-C84F-AD5B9AEE7381}"/>
                </a:ext>
              </a:extLst>
            </p:cNvPr>
            <p:cNvSpPr txBox="1"/>
            <p:nvPr/>
          </p:nvSpPr>
          <p:spPr>
            <a:xfrm>
              <a:off x="10221722" y="3598904"/>
              <a:ext cx="652743" cy="369331"/>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7030A0"/>
                  </a:solidFill>
                </a:rPr>
                <a:t>2026</a:t>
              </a:r>
              <a:endParaRPr lang="en-US" dirty="0">
                <a:solidFill>
                  <a:srgbClr val="7030A0"/>
                </a:solidFill>
              </a:endParaRPr>
            </a:p>
          </p:txBody>
        </p:sp>
        <p:sp>
          <p:nvSpPr>
            <p:cNvPr id="14" name="CasellaDiTesto 84">
              <a:extLst>
                <a:ext uri="{FF2B5EF4-FFF2-40B4-BE49-F238E27FC236}">
                  <a16:creationId xmlns:a16="http://schemas.microsoft.com/office/drawing/2014/main" id="{FFB71811-70C1-3EC6-03EB-817D4DBAC5C6}"/>
                </a:ext>
              </a:extLst>
            </p:cNvPr>
            <p:cNvSpPr txBox="1"/>
            <p:nvPr/>
          </p:nvSpPr>
          <p:spPr>
            <a:xfrm>
              <a:off x="7689446" y="3725998"/>
              <a:ext cx="652743" cy="369331"/>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2">
                      <a:lumMod val="25000"/>
                    </a:schemeClr>
                  </a:solidFill>
                </a:rPr>
                <a:t>2027</a:t>
              </a:r>
              <a:endParaRPr lang="en-US" dirty="0">
                <a:solidFill>
                  <a:schemeClr val="bg2">
                    <a:lumMod val="25000"/>
                  </a:schemeClr>
                </a:solidFill>
              </a:endParaRPr>
            </a:p>
          </p:txBody>
        </p:sp>
        <p:sp>
          <p:nvSpPr>
            <p:cNvPr id="15" name="Figura a mano libera: forma 14">
              <a:extLst>
                <a:ext uri="{FF2B5EF4-FFF2-40B4-BE49-F238E27FC236}">
                  <a16:creationId xmlns:a16="http://schemas.microsoft.com/office/drawing/2014/main" id="{617A7F3E-8F55-A9EB-CD85-70B4DBF1F4E2}"/>
                </a:ext>
              </a:extLst>
            </p:cNvPr>
            <p:cNvSpPr/>
            <p:nvPr/>
          </p:nvSpPr>
          <p:spPr>
            <a:xfrm>
              <a:off x="10276100" y="2166213"/>
              <a:ext cx="1369670" cy="1501587"/>
            </a:xfrm>
            <a:custGeom>
              <a:avLst/>
              <a:gdLst>
                <a:gd name="connsiteX0" fmla="*/ 132080 w 1574800"/>
                <a:gd name="connsiteY0" fmla="*/ 1879600 h 1884680"/>
                <a:gd name="connsiteX1" fmla="*/ 828040 w 1574800"/>
                <a:gd name="connsiteY1" fmla="*/ 1864360 h 1884680"/>
                <a:gd name="connsiteX2" fmla="*/ 822960 w 1574800"/>
                <a:gd name="connsiteY2" fmla="*/ 670560 h 1884680"/>
                <a:gd name="connsiteX3" fmla="*/ 1574800 w 1574800"/>
                <a:gd name="connsiteY3" fmla="*/ 680720 h 1884680"/>
                <a:gd name="connsiteX4" fmla="*/ 1574800 w 1574800"/>
                <a:gd name="connsiteY4" fmla="*/ 0 h 1884680"/>
                <a:gd name="connsiteX5" fmla="*/ 452120 w 1574800"/>
                <a:gd name="connsiteY5" fmla="*/ 0 h 1884680"/>
                <a:gd name="connsiteX6" fmla="*/ 452120 w 1574800"/>
                <a:gd name="connsiteY6" fmla="*/ 1361440 h 1884680"/>
                <a:gd name="connsiteX7" fmla="*/ 0 w 1574800"/>
                <a:gd name="connsiteY7" fmla="*/ 1361440 h 1884680"/>
                <a:gd name="connsiteX8" fmla="*/ 5080 w 1574800"/>
                <a:gd name="connsiteY8" fmla="*/ 1884680 h 1884680"/>
                <a:gd name="connsiteX9" fmla="*/ 132080 w 1574800"/>
                <a:gd name="connsiteY9" fmla="*/ 1879600 h 18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800" h="1884680">
                  <a:moveTo>
                    <a:pt x="132080" y="1879600"/>
                  </a:moveTo>
                  <a:lnTo>
                    <a:pt x="828040" y="1864360"/>
                  </a:lnTo>
                  <a:cubicBezTo>
                    <a:pt x="826347" y="1466427"/>
                    <a:pt x="824653" y="1068493"/>
                    <a:pt x="822960" y="670560"/>
                  </a:cubicBezTo>
                  <a:lnTo>
                    <a:pt x="1574800" y="680720"/>
                  </a:lnTo>
                  <a:lnTo>
                    <a:pt x="1574800" y="0"/>
                  </a:lnTo>
                  <a:lnTo>
                    <a:pt x="452120" y="0"/>
                  </a:lnTo>
                  <a:lnTo>
                    <a:pt x="452120" y="1361440"/>
                  </a:lnTo>
                  <a:lnTo>
                    <a:pt x="0" y="1361440"/>
                  </a:lnTo>
                  <a:cubicBezTo>
                    <a:pt x="1693" y="1535853"/>
                    <a:pt x="3387" y="1710267"/>
                    <a:pt x="5080" y="1884680"/>
                  </a:cubicBezTo>
                  <a:lnTo>
                    <a:pt x="132080" y="1879600"/>
                  </a:lnTo>
                  <a:close/>
                </a:path>
              </a:pathLst>
            </a:cu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36829"/>
                        <a:gd name="connsiteY0" fmla="*/ 56139 h 2238911"/>
                        <a:gd name="connsiteX1" fmla="*/ 56139 w 336829"/>
                        <a:gd name="connsiteY1" fmla="*/ 0 h 2238911"/>
                        <a:gd name="connsiteX2" fmla="*/ 280690 w 336829"/>
                        <a:gd name="connsiteY2" fmla="*/ 0 h 2238911"/>
                        <a:gd name="connsiteX3" fmla="*/ 336829 w 336829"/>
                        <a:gd name="connsiteY3" fmla="*/ 56139 h 2238911"/>
                        <a:gd name="connsiteX4" fmla="*/ 336829 w 336829"/>
                        <a:gd name="connsiteY4" fmla="*/ 587797 h 2238911"/>
                        <a:gd name="connsiteX5" fmla="*/ 336829 w 336829"/>
                        <a:gd name="connsiteY5" fmla="*/ 1098189 h 2238911"/>
                        <a:gd name="connsiteX6" fmla="*/ 336829 w 336829"/>
                        <a:gd name="connsiteY6" fmla="*/ 1608581 h 2238911"/>
                        <a:gd name="connsiteX7" fmla="*/ 336829 w 336829"/>
                        <a:gd name="connsiteY7" fmla="*/ 2182772 h 2238911"/>
                        <a:gd name="connsiteX8" fmla="*/ 280690 w 336829"/>
                        <a:gd name="connsiteY8" fmla="*/ 2238911 h 2238911"/>
                        <a:gd name="connsiteX9" fmla="*/ 56139 w 336829"/>
                        <a:gd name="connsiteY9" fmla="*/ 2238911 h 2238911"/>
                        <a:gd name="connsiteX10" fmla="*/ 0 w 336829"/>
                        <a:gd name="connsiteY10" fmla="*/ 2182772 h 2238911"/>
                        <a:gd name="connsiteX11" fmla="*/ 0 w 336829"/>
                        <a:gd name="connsiteY11" fmla="*/ 1608581 h 2238911"/>
                        <a:gd name="connsiteX12" fmla="*/ 0 w 336829"/>
                        <a:gd name="connsiteY12" fmla="*/ 1098189 h 2238911"/>
                        <a:gd name="connsiteX13" fmla="*/ 0 w 336829"/>
                        <a:gd name="connsiteY13" fmla="*/ 630330 h 2238911"/>
                        <a:gd name="connsiteX14" fmla="*/ 0 w 336829"/>
                        <a:gd name="connsiteY14" fmla="*/ 56139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829" h="2238911" fill="none" extrusionOk="0">
                          <a:moveTo>
                            <a:pt x="0" y="56139"/>
                          </a:moveTo>
                          <a:cubicBezTo>
                            <a:pt x="3354" y="16884"/>
                            <a:pt x="24945" y="-8570"/>
                            <a:pt x="56139" y="0"/>
                          </a:cubicBezTo>
                          <a:cubicBezTo>
                            <a:pt x="145780" y="-10395"/>
                            <a:pt x="172788" y="9153"/>
                            <a:pt x="280690" y="0"/>
                          </a:cubicBezTo>
                          <a:cubicBezTo>
                            <a:pt x="314554" y="-7983"/>
                            <a:pt x="341817" y="28726"/>
                            <a:pt x="336829" y="56139"/>
                          </a:cubicBezTo>
                          <a:cubicBezTo>
                            <a:pt x="352925" y="268810"/>
                            <a:pt x="332274" y="415012"/>
                            <a:pt x="336829" y="587797"/>
                          </a:cubicBezTo>
                          <a:cubicBezTo>
                            <a:pt x="341384" y="760582"/>
                            <a:pt x="278255" y="991648"/>
                            <a:pt x="336829" y="1098189"/>
                          </a:cubicBezTo>
                          <a:cubicBezTo>
                            <a:pt x="395403" y="1204730"/>
                            <a:pt x="277547" y="1400288"/>
                            <a:pt x="336829" y="1608581"/>
                          </a:cubicBezTo>
                          <a:cubicBezTo>
                            <a:pt x="396111" y="1816874"/>
                            <a:pt x="319831" y="2043576"/>
                            <a:pt x="336829" y="2182772"/>
                          </a:cubicBezTo>
                          <a:cubicBezTo>
                            <a:pt x="332599" y="2213612"/>
                            <a:pt x="315250" y="2232730"/>
                            <a:pt x="280690" y="2238911"/>
                          </a:cubicBezTo>
                          <a:cubicBezTo>
                            <a:pt x="216424" y="2256110"/>
                            <a:pt x="148507" y="2238610"/>
                            <a:pt x="56139" y="2238911"/>
                          </a:cubicBezTo>
                          <a:cubicBezTo>
                            <a:pt x="25094" y="2239813"/>
                            <a:pt x="-5114" y="2209347"/>
                            <a:pt x="0" y="2182772"/>
                          </a:cubicBezTo>
                          <a:cubicBezTo>
                            <a:pt x="-50903" y="1936346"/>
                            <a:pt x="52866" y="1761662"/>
                            <a:pt x="0" y="1608581"/>
                          </a:cubicBezTo>
                          <a:cubicBezTo>
                            <a:pt x="-52866" y="1455500"/>
                            <a:pt x="46861" y="1211959"/>
                            <a:pt x="0" y="1098189"/>
                          </a:cubicBezTo>
                          <a:cubicBezTo>
                            <a:pt x="-46861" y="984419"/>
                            <a:pt x="19786" y="835563"/>
                            <a:pt x="0" y="630330"/>
                          </a:cubicBezTo>
                          <a:cubicBezTo>
                            <a:pt x="-19786" y="425097"/>
                            <a:pt x="18233" y="337378"/>
                            <a:pt x="0" y="56139"/>
                          </a:cubicBezTo>
                          <a:close/>
                        </a:path>
                        <a:path w="336829" h="2238911" stroke="0" extrusionOk="0">
                          <a:moveTo>
                            <a:pt x="0" y="56139"/>
                          </a:moveTo>
                          <a:cubicBezTo>
                            <a:pt x="1149" y="22332"/>
                            <a:pt x="24959" y="730"/>
                            <a:pt x="56139" y="0"/>
                          </a:cubicBezTo>
                          <a:cubicBezTo>
                            <a:pt x="137124" y="-16677"/>
                            <a:pt x="228469" y="24586"/>
                            <a:pt x="280690" y="0"/>
                          </a:cubicBezTo>
                          <a:cubicBezTo>
                            <a:pt x="313042" y="-1832"/>
                            <a:pt x="336515" y="34093"/>
                            <a:pt x="336829" y="56139"/>
                          </a:cubicBezTo>
                          <a:cubicBezTo>
                            <a:pt x="352739" y="189858"/>
                            <a:pt x="318537" y="399566"/>
                            <a:pt x="336829" y="545265"/>
                          </a:cubicBezTo>
                          <a:cubicBezTo>
                            <a:pt x="355121" y="690964"/>
                            <a:pt x="332232" y="915481"/>
                            <a:pt x="336829" y="1034390"/>
                          </a:cubicBezTo>
                          <a:cubicBezTo>
                            <a:pt x="341426" y="1153300"/>
                            <a:pt x="304650" y="1385111"/>
                            <a:pt x="336829" y="1523516"/>
                          </a:cubicBezTo>
                          <a:cubicBezTo>
                            <a:pt x="369008" y="1661921"/>
                            <a:pt x="310262" y="2015291"/>
                            <a:pt x="336829" y="2182772"/>
                          </a:cubicBezTo>
                          <a:cubicBezTo>
                            <a:pt x="340946" y="2219265"/>
                            <a:pt x="318315" y="2242138"/>
                            <a:pt x="280690" y="2238911"/>
                          </a:cubicBezTo>
                          <a:cubicBezTo>
                            <a:pt x="171675" y="2253252"/>
                            <a:pt x="149421" y="2228951"/>
                            <a:pt x="56139" y="2238911"/>
                          </a:cubicBezTo>
                          <a:cubicBezTo>
                            <a:pt x="27792" y="2236365"/>
                            <a:pt x="2842" y="2218817"/>
                            <a:pt x="0" y="2182772"/>
                          </a:cubicBezTo>
                          <a:cubicBezTo>
                            <a:pt x="-45769" y="2053646"/>
                            <a:pt x="17135" y="1805853"/>
                            <a:pt x="0" y="1672380"/>
                          </a:cubicBezTo>
                          <a:cubicBezTo>
                            <a:pt x="-17135" y="1538907"/>
                            <a:pt x="31698" y="1327333"/>
                            <a:pt x="0" y="1204521"/>
                          </a:cubicBezTo>
                          <a:cubicBezTo>
                            <a:pt x="-31698" y="1081709"/>
                            <a:pt x="34672" y="828102"/>
                            <a:pt x="0" y="694129"/>
                          </a:cubicBezTo>
                          <a:cubicBezTo>
                            <a:pt x="-34672" y="560156"/>
                            <a:pt x="52012" y="354419"/>
                            <a:pt x="0" y="561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igura a mano libera: forma 15">
              <a:extLst>
                <a:ext uri="{FF2B5EF4-FFF2-40B4-BE49-F238E27FC236}">
                  <a16:creationId xmlns:a16="http://schemas.microsoft.com/office/drawing/2014/main" id="{49D7586E-223F-72B1-13BB-0A87A08271A5}"/>
                </a:ext>
              </a:extLst>
            </p:cNvPr>
            <p:cNvSpPr/>
            <p:nvPr/>
          </p:nvSpPr>
          <p:spPr>
            <a:xfrm>
              <a:off x="6316557" y="3196013"/>
              <a:ext cx="2040984" cy="1330158"/>
            </a:xfrm>
            <a:custGeom>
              <a:avLst/>
              <a:gdLst>
                <a:gd name="connsiteX0" fmla="*/ 614680 w 3093720"/>
                <a:gd name="connsiteY0" fmla="*/ 1574800 h 1574800"/>
                <a:gd name="connsiteX1" fmla="*/ 635000 w 3093720"/>
                <a:gd name="connsiteY1" fmla="*/ 543560 h 1574800"/>
                <a:gd name="connsiteX2" fmla="*/ 3093720 w 3093720"/>
                <a:gd name="connsiteY2" fmla="*/ 563880 h 1574800"/>
                <a:gd name="connsiteX3" fmla="*/ 3093720 w 3093720"/>
                <a:gd name="connsiteY3" fmla="*/ 0 h 1574800"/>
                <a:gd name="connsiteX4" fmla="*/ 10160 w 3093720"/>
                <a:gd name="connsiteY4" fmla="*/ 20320 h 1574800"/>
                <a:gd name="connsiteX5" fmla="*/ 0 w 3093720"/>
                <a:gd name="connsiteY5" fmla="*/ 1544320 h 1574800"/>
                <a:gd name="connsiteX6" fmla="*/ 614680 w 3093720"/>
                <a:gd name="connsiteY6"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3720" h="1574800">
                  <a:moveTo>
                    <a:pt x="614680" y="1574800"/>
                  </a:moveTo>
                  <a:lnTo>
                    <a:pt x="635000" y="543560"/>
                  </a:lnTo>
                  <a:lnTo>
                    <a:pt x="3093720" y="563880"/>
                  </a:lnTo>
                  <a:lnTo>
                    <a:pt x="3093720" y="0"/>
                  </a:lnTo>
                  <a:lnTo>
                    <a:pt x="10160" y="20320"/>
                  </a:lnTo>
                  <a:cubicBezTo>
                    <a:pt x="6773" y="528320"/>
                    <a:pt x="3387" y="1036320"/>
                    <a:pt x="0" y="1544320"/>
                  </a:cubicBezTo>
                  <a:lnTo>
                    <a:pt x="614680" y="1574800"/>
                  </a:lnTo>
                  <a:close/>
                </a:path>
              </a:pathLst>
            </a:custGeom>
            <a:solidFill>
              <a:srgbClr val="767171">
                <a:alpha val="50196"/>
              </a:srgbClr>
            </a:solidFill>
            <a:ln w="19050">
              <a:solidFill>
                <a:schemeClr val="bg2">
                  <a:lumMod val="50000"/>
                </a:schemeClr>
              </a:solidFill>
              <a:extLst>
                <a:ext uri="{C807C97D-BFC1-408E-A445-0C87EB9F89A2}">
                  <ask:lineSketchStyleProps xmlns:ask="http://schemas.microsoft.com/office/drawing/2018/sketchyshapes" sd="2044115065">
                    <a:custGeom>
                      <a:avLst/>
                      <a:gdLst>
                        <a:gd name="connsiteX0" fmla="*/ 509812 w 2565917"/>
                        <a:gd name="connsiteY0" fmla="*/ 1330158 h 1330158"/>
                        <a:gd name="connsiteX1" fmla="*/ 517902 w 2565917"/>
                        <a:gd name="connsiteY1" fmla="*/ 912059 h 1330158"/>
                        <a:gd name="connsiteX2" fmla="*/ 526666 w 2565917"/>
                        <a:gd name="connsiteY2" fmla="*/ 459119 h 1330158"/>
                        <a:gd name="connsiteX3" fmla="*/ 1016086 w 2565917"/>
                        <a:gd name="connsiteY3" fmla="*/ 463238 h 1330158"/>
                        <a:gd name="connsiteX4" fmla="*/ 1485114 w 2565917"/>
                        <a:gd name="connsiteY4" fmla="*/ 467186 h 1330158"/>
                        <a:gd name="connsiteX5" fmla="*/ 1954142 w 2565917"/>
                        <a:gd name="connsiteY5" fmla="*/ 471133 h 1330158"/>
                        <a:gd name="connsiteX6" fmla="*/ 2565917 w 2565917"/>
                        <a:gd name="connsiteY6" fmla="*/ 476282 h 1330158"/>
                        <a:gd name="connsiteX7" fmla="*/ 2565917 w 2565917"/>
                        <a:gd name="connsiteY7" fmla="*/ 0 h 1330158"/>
                        <a:gd name="connsiteX8" fmla="*/ 2054419 w 2565917"/>
                        <a:gd name="connsiteY8" fmla="*/ 3433 h 1330158"/>
                        <a:gd name="connsiteX9" fmla="*/ 1594070 w 2565917"/>
                        <a:gd name="connsiteY9" fmla="*/ 6522 h 1330158"/>
                        <a:gd name="connsiteX10" fmla="*/ 1159297 w 2565917"/>
                        <a:gd name="connsiteY10" fmla="*/ 9440 h 1330158"/>
                        <a:gd name="connsiteX11" fmla="*/ 698949 w 2565917"/>
                        <a:gd name="connsiteY11" fmla="*/ 12529 h 1330158"/>
                        <a:gd name="connsiteX12" fmla="*/ 8426 w 2565917"/>
                        <a:gd name="connsiteY12" fmla="*/ 17163 h 1330158"/>
                        <a:gd name="connsiteX13" fmla="*/ 0 w 2565917"/>
                        <a:gd name="connsiteY13" fmla="*/ 1304413 h 1330158"/>
                        <a:gd name="connsiteX14" fmla="*/ 509812 w 2565917"/>
                        <a:gd name="connsiteY14" fmla="*/ 1330158 h 133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917" h="1330158" fill="none" extrusionOk="0">
                          <a:moveTo>
                            <a:pt x="509812" y="1330158"/>
                          </a:moveTo>
                          <a:cubicBezTo>
                            <a:pt x="469804" y="1139077"/>
                            <a:pt x="560069" y="1082803"/>
                            <a:pt x="517902" y="912059"/>
                          </a:cubicBezTo>
                          <a:cubicBezTo>
                            <a:pt x="475735" y="741315"/>
                            <a:pt x="544265" y="594644"/>
                            <a:pt x="526666" y="459119"/>
                          </a:cubicBezTo>
                          <a:cubicBezTo>
                            <a:pt x="632152" y="440789"/>
                            <a:pt x="785023" y="466331"/>
                            <a:pt x="1016086" y="463238"/>
                          </a:cubicBezTo>
                          <a:cubicBezTo>
                            <a:pt x="1247149" y="460145"/>
                            <a:pt x="1315909" y="520653"/>
                            <a:pt x="1485114" y="467186"/>
                          </a:cubicBezTo>
                          <a:cubicBezTo>
                            <a:pt x="1654319" y="413719"/>
                            <a:pt x="1853998" y="476850"/>
                            <a:pt x="1954142" y="471133"/>
                          </a:cubicBezTo>
                          <a:cubicBezTo>
                            <a:pt x="2054286" y="465416"/>
                            <a:pt x="2353129" y="520568"/>
                            <a:pt x="2565917" y="476282"/>
                          </a:cubicBezTo>
                          <a:cubicBezTo>
                            <a:pt x="2520112" y="367398"/>
                            <a:pt x="2590281" y="134450"/>
                            <a:pt x="2565917" y="0"/>
                          </a:cubicBezTo>
                          <a:cubicBezTo>
                            <a:pt x="2390080" y="55183"/>
                            <a:pt x="2247351" y="-7439"/>
                            <a:pt x="2054419" y="3433"/>
                          </a:cubicBezTo>
                          <a:cubicBezTo>
                            <a:pt x="1861487" y="14305"/>
                            <a:pt x="1773281" y="-20070"/>
                            <a:pt x="1594070" y="6522"/>
                          </a:cubicBezTo>
                          <a:cubicBezTo>
                            <a:pt x="1414860" y="33114"/>
                            <a:pt x="1371215" y="3289"/>
                            <a:pt x="1159297" y="9440"/>
                          </a:cubicBezTo>
                          <a:cubicBezTo>
                            <a:pt x="947379" y="15591"/>
                            <a:pt x="793326" y="9084"/>
                            <a:pt x="698949" y="12529"/>
                          </a:cubicBezTo>
                          <a:cubicBezTo>
                            <a:pt x="604572" y="15974"/>
                            <a:pt x="244506" y="-48551"/>
                            <a:pt x="8426" y="17163"/>
                          </a:cubicBezTo>
                          <a:cubicBezTo>
                            <a:pt x="20521" y="372154"/>
                            <a:pt x="110714" y="860180"/>
                            <a:pt x="0" y="1304413"/>
                          </a:cubicBezTo>
                          <a:cubicBezTo>
                            <a:pt x="242558" y="1262778"/>
                            <a:pt x="280990" y="1328968"/>
                            <a:pt x="509812" y="1330158"/>
                          </a:cubicBezTo>
                          <a:close/>
                        </a:path>
                        <a:path w="2565917" h="1330158" stroke="0" extrusionOk="0">
                          <a:moveTo>
                            <a:pt x="509812" y="1330158"/>
                          </a:moveTo>
                          <a:cubicBezTo>
                            <a:pt x="482003" y="1221965"/>
                            <a:pt x="560570" y="1063413"/>
                            <a:pt x="517902" y="912059"/>
                          </a:cubicBezTo>
                          <a:cubicBezTo>
                            <a:pt x="475234" y="760705"/>
                            <a:pt x="526432" y="576214"/>
                            <a:pt x="526666" y="459119"/>
                          </a:cubicBezTo>
                          <a:cubicBezTo>
                            <a:pt x="715115" y="405234"/>
                            <a:pt x="803961" y="515429"/>
                            <a:pt x="1056871" y="463581"/>
                          </a:cubicBezTo>
                          <a:cubicBezTo>
                            <a:pt x="1309781" y="411733"/>
                            <a:pt x="1396802" y="510864"/>
                            <a:pt x="1505506" y="467357"/>
                          </a:cubicBezTo>
                          <a:cubicBezTo>
                            <a:pt x="1614210" y="423850"/>
                            <a:pt x="1774230" y="511667"/>
                            <a:pt x="2035712" y="471820"/>
                          </a:cubicBezTo>
                          <a:cubicBezTo>
                            <a:pt x="2297194" y="431973"/>
                            <a:pt x="2428020" y="537142"/>
                            <a:pt x="2565917" y="476282"/>
                          </a:cubicBezTo>
                          <a:cubicBezTo>
                            <a:pt x="2555377" y="377406"/>
                            <a:pt x="2593073" y="113800"/>
                            <a:pt x="2565917" y="0"/>
                          </a:cubicBezTo>
                          <a:cubicBezTo>
                            <a:pt x="2397412" y="5936"/>
                            <a:pt x="2242358" y="-41171"/>
                            <a:pt x="2105569" y="3089"/>
                          </a:cubicBezTo>
                          <a:cubicBezTo>
                            <a:pt x="1968781" y="47349"/>
                            <a:pt x="1786588" y="1884"/>
                            <a:pt x="1670795" y="6007"/>
                          </a:cubicBezTo>
                          <a:cubicBezTo>
                            <a:pt x="1555002" y="10130"/>
                            <a:pt x="1296986" y="-34236"/>
                            <a:pt x="1159297" y="9440"/>
                          </a:cubicBezTo>
                          <a:cubicBezTo>
                            <a:pt x="1021608" y="53116"/>
                            <a:pt x="799175" y="-27793"/>
                            <a:pt x="647799" y="12872"/>
                          </a:cubicBezTo>
                          <a:cubicBezTo>
                            <a:pt x="496423" y="53538"/>
                            <a:pt x="279424" y="-53791"/>
                            <a:pt x="8426" y="17163"/>
                          </a:cubicBezTo>
                          <a:cubicBezTo>
                            <a:pt x="99027" y="469181"/>
                            <a:pt x="-57807" y="934350"/>
                            <a:pt x="0" y="1304413"/>
                          </a:cubicBezTo>
                          <a:cubicBezTo>
                            <a:pt x="113365" y="1291681"/>
                            <a:pt x="394049" y="1382610"/>
                            <a:pt x="509812" y="133015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igura a mano libera: forma 16">
              <a:extLst>
                <a:ext uri="{FF2B5EF4-FFF2-40B4-BE49-F238E27FC236}">
                  <a16:creationId xmlns:a16="http://schemas.microsoft.com/office/drawing/2014/main" id="{6F79A745-6C8D-DF0B-E8A5-3455769F5B7C}"/>
                </a:ext>
              </a:extLst>
            </p:cNvPr>
            <p:cNvSpPr/>
            <p:nvPr/>
          </p:nvSpPr>
          <p:spPr>
            <a:xfrm>
              <a:off x="10944225" y="1285875"/>
              <a:ext cx="1314450" cy="857250"/>
            </a:xfrm>
            <a:custGeom>
              <a:avLst/>
              <a:gdLst>
                <a:gd name="connsiteX0" fmla="*/ 0 w 1314450"/>
                <a:gd name="connsiteY0" fmla="*/ 847725 h 857250"/>
                <a:gd name="connsiteX1" fmla="*/ 600075 w 1314450"/>
                <a:gd name="connsiteY1" fmla="*/ 857250 h 857250"/>
                <a:gd name="connsiteX2" fmla="*/ 590550 w 1314450"/>
                <a:gd name="connsiteY2" fmla="*/ 542925 h 857250"/>
                <a:gd name="connsiteX3" fmla="*/ 1314450 w 1314450"/>
                <a:gd name="connsiteY3" fmla="*/ 561975 h 857250"/>
                <a:gd name="connsiteX4" fmla="*/ 1276350 w 1314450"/>
                <a:gd name="connsiteY4" fmla="*/ 0 h 857250"/>
                <a:gd name="connsiteX5" fmla="*/ 314325 w 1314450"/>
                <a:gd name="connsiteY5" fmla="*/ 19050 h 857250"/>
                <a:gd name="connsiteX6" fmla="*/ 285750 w 1314450"/>
                <a:gd name="connsiteY6" fmla="*/ 466725 h 857250"/>
                <a:gd name="connsiteX7" fmla="*/ 19050 w 1314450"/>
                <a:gd name="connsiteY7" fmla="*/ 495300 h 857250"/>
                <a:gd name="connsiteX8" fmla="*/ 0 w 1314450"/>
                <a:gd name="connsiteY8" fmla="*/ 8477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0" y="847725"/>
                  </a:moveTo>
                  <a:lnTo>
                    <a:pt x="600075" y="857250"/>
                  </a:lnTo>
                  <a:lnTo>
                    <a:pt x="590550" y="542925"/>
                  </a:lnTo>
                  <a:lnTo>
                    <a:pt x="1314450" y="561975"/>
                  </a:lnTo>
                  <a:lnTo>
                    <a:pt x="1276350" y="0"/>
                  </a:lnTo>
                  <a:lnTo>
                    <a:pt x="314325" y="19050"/>
                  </a:lnTo>
                  <a:lnTo>
                    <a:pt x="285750" y="466725"/>
                  </a:lnTo>
                  <a:lnTo>
                    <a:pt x="19050" y="495300"/>
                  </a:lnTo>
                  <a:lnTo>
                    <a:pt x="0" y="847725"/>
                  </a:lnTo>
                  <a:close/>
                </a:path>
              </a:pathLst>
            </a:cu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ttangolo arrotondato 33">
              <a:extLst>
                <a:ext uri="{FF2B5EF4-FFF2-40B4-BE49-F238E27FC236}">
                  <a16:creationId xmlns:a16="http://schemas.microsoft.com/office/drawing/2014/main" id="{AF224C88-8288-E6B7-EC94-745A7FD65419}"/>
                </a:ext>
              </a:extLst>
            </p:cNvPr>
            <p:cNvSpPr/>
            <p:nvPr/>
          </p:nvSpPr>
          <p:spPr>
            <a:xfrm>
              <a:off x="11373214" y="2739941"/>
              <a:ext cx="302591" cy="2238911"/>
            </a:xfrm>
            <a:prstGeom prst="roundRect">
              <a:avLst/>
            </a:pr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02591"/>
                        <a:gd name="connsiteY0" fmla="*/ 50433 h 2238911"/>
                        <a:gd name="connsiteX1" fmla="*/ 50433 w 302591"/>
                        <a:gd name="connsiteY1" fmla="*/ 0 h 2238911"/>
                        <a:gd name="connsiteX2" fmla="*/ 252158 w 302591"/>
                        <a:gd name="connsiteY2" fmla="*/ 0 h 2238911"/>
                        <a:gd name="connsiteX3" fmla="*/ 302591 w 302591"/>
                        <a:gd name="connsiteY3" fmla="*/ 50433 h 2238911"/>
                        <a:gd name="connsiteX4" fmla="*/ 302591 w 302591"/>
                        <a:gd name="connsiteY4" fmla="*/ 584944 h 2238911"/>
                        <a:gd name="connsiteX5" fmla="*/ 302591 w 302591"/>
                        <a:gd name="connsiteY5" fmla="*/ 1098075 h 2238911"/>
                        <a:gd name="connsiteX6" fmla="*/ 302591 w 302591"/>
                        <a:gd name="connsiteY6" fmla="*/ 1611206 h 2238911"/>
                        <a:gd name="connsiteX7" fmla="*/ 302591 w 302591"/>
                        <a:gd name="connsiteY7" fmla="*/ 2188478 h 2238911"/>
                        <a:gd name="connsiteX8" fmla="*/ 252158 w 302591"/>
                        <a:gd name="connsiteY8" fmla="*/ 2238911 h 2238911"/>
                        <a:gd name="connsiteX9" fmla="*/ 50433 w 302591"/>
                        <a:gd name="connsiteY9" fmla="*/ 2238911 h 2238911"/>
                        <a:gd name="connsiteX10" fmla="*/ 0 w 302591"/>
                        <a:gd name="connsiteY10" fmla="*/ 2188478 h 2238911"/>
                        <a:gd name="connsiteX11" fmla="*/ 0 w 302591"/>
                        <a:gd name="connsiteY11" fmla="*/ 1611206 h 2238911"/>
                        <a:gd name="connsiteX12" fmla="*/ 0 w 302591"/>
                        <a:gd name="connsiteY12" fmla="*/ 1098075 h 2238911"/>
                        <a:gd name="connsiteX13" fmla="*/ 0 w 302591"/>
                        <a:gd name="connsiteY13" fmla="*/ 627705 h 2238911"/>
                        <a:gd name="connsiteX14" fmla="*/ 0 w 302591"/>
                        <a:gd name="connsiteY14" fmla="*/ 50433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91" h="2238911" fill="none" extrusionOk="0">
                          <a:moveTo>
                            <a:pt x="0" y="50433"/>
                          </a:moveTo>
                          <a:cubicBezTo>
                            <a:pt x="2852" y="15564"/>
                            <a:pt x="22464" y="-5277"/>
                            <a:pt x="50433" y="0"/>
                          </a:cubicBezTo>
                          <a:cubicBezTo>
                            <a:pt x="137490" y="-10007"/>
                            <a:pt x="165902" y="8539"/>
                            <a:pt x="252158" y="0"/>
                          </a:cubicBezTo>
                          <a:cubicBezTo>
                            <a:pt x="282818" y="-7837"/>
                            <a:pt x="307175" y="25881"/>
                            <a:pt x="302591" y="50433"/>
                          </a:cubicBezTo>
                          <a:cubicBezTo>
                            <a:pt x="351102" y="230004"/>
                            <a:pt x="289738" y="330655"/>
                            <a:pt x="302591" y="584944"/>
                          </a:cubicBezTo>
                          <a:cubicBezTo>
                            <a:pt x="315444" y="839233"/>
                            <a:pt x="287606" y="877437"/>
                            <a:pt x="302591" y="1098075"/>
                          </a:cubicBezTo>
                          <a:cubicBezTo>
                            <a:pt x="317576" y="1318713"/>
                            <a:pt x="302035" y="1432555"/>
                            <a:pt x="302591" y="1611206"/>
                          </a:cubicBezTo>
                          <a:cubicBezTo>
                            <a:pt x="303147" y="1789857"/>
                            <a:pt x="234176" y="1924499"/>
                            <a:pt x="302591" y="2188478"/>
                          </a:cubicBezTo>
                          <a:cubicBezTo>
                            <a:pt x="300134" y="2216235"/>
                            <a:pt x="281017" y="2237161"/>
                            <a:pt x="252158" y="2238911"/>
                          </a:cubicBezTo>
                          <a:cubicBezTo>
                            <a:pt x="180024" y="2241624"/>
                            <a:pt x="107782" y="2217026"/>
                            <a:pt x="50433" y="2238911"/>
                          </a:cubicBezTo>
                          <a:cubicBezTo>
                            <a:pt x="22403" y="2242863"/>
                            <a:pt x="-4603" y="2212343"/>
                            <a:pt x="0" y="2188478"/>
                          </a:cubicBezTo>
                          <a:cubicBezTo>
                            <a:pt x="-20353" y="2053250"/>
                            <a:pt x="23238" y="1730364"/>
                            <a:pt x="0" y="1611206"/>
                          </a:cubicBezTo>
                          <a:cubicBezTo>
                            <a:pt x="-23238" y="1492048"/>
                            <a:pt x="60386" y="1246704"/>
                            <a:pt x="0" y="1098075"/>
                          </a:cubicBezTo>
                          <a:cubicBezTo>
                            <a:pt x="-60386" y="949446"/>
                            <a:pt x="33204" y="845183"/>
                            <a:pt x="0" y="627705"/>
                          </a:cubicBezTo>
                          <a:cubicBezTo>
                            <a:pt x="-33204" y="410227"/>
                            <a:pt x="44830" y="295874"/>
                            <a:pt x="0" y="50433"/>
                          </a:cubicBezTo>
                          <a:close/>
                        </a:path>
                        <a:path w="302591" h="2238911" stroke="0" extrusionOk="0">
                          <a:moveTo>
                            <a:pt x="0" y="50433"/>
                          </a:moveTo>
                          <a:cubicBezTo>
                            <a:pt x="2531" y="16408"/>
                            <a:pt x="20969" y="6707"/>
                            <a:pt x="50433" y="0"/>
                          </a:cubicBezTo>
                          <a:cubicBezTo>
                            <a:pt x="143073" y="-5388"/>
                            <a:pt x="173768" y="22357"/>
                            <a:pt x="252158" y="0"/>
                          </a:cubicBezTo>
                          <a:cubicBezTo>
                            <a:pt x="283918" y="-5315"/>
                            <a:pt x="302559" y="23492"/>
                            <a:pt x="302591" y="50433"/>
                          </a:cubicBezTo>
                          <a:cubicBezTo>
                            <a:pt x="335049" y="239502"/>
                            <a:pt x="299170" y="368116"/>
                            <a:pt x="302591" y="542183"/>
                          </a:cubicBezTo>
                          <a:cubicBezTo>
                            <a:pt x="306012" y="716250"/>
                            <a:pt x="275101" y="882622"/>
                            <a:pt x="302591" y="1033934"/>
                          </a:cubicBezTo>
                          <a:cubicBezTo>
                            <a:pt x="330081" y="1185246"/>
                            <a:pt x="256573" y="1310158"/>
                            <a:pt x="302591" y="1525684"/>
                          </a:cubicBezTo>
                          <a:cubicBezTo>
                            <a:pt x="348609" y="1741210"/>
                            <a:pt x="290955" y="1943554"/>
                            <a:pt x="302591" y="2188478"/>
                          </a:cubicBezTo>
                          <a:cubicBezTo>
                            <a:pt x="307137" y="2222391"/>
                            <a:pt x="285218" y="2241449"/>
                            <a:pt x="252158" y="2238911"/>
                          </a:cubicBezTo>
                          <a:cubicBezTo>
                            <a:pt x="193075" y="2257614"/>
                            <a:pt x="108517" y="2229457"/>
                            <a:pt x="50433" y="2238911"/>
                          </a:cubicBezTo>
                          <a:cubicBezTo>
                            <a:pt x="24640" y="2236938"/>
                            <a:pt x="3786" y="2223045"/>
                            <a:pt x="0" y="2188478"/>
                          </a:cubicBezTo>
                          <a:cubicBezTo>
                            <a:pt x="-48196" y="1945309"/>
                            <a:pt x="26568" y="1784442"/>
                            <a:pt x="0" y="1675347"/>
                          </a:cubicBezTo>
                          <a:cubicBezTo>
                            <a:pt x="-26568" y="1566252"/>
                            <a:pt x="41702" y="1411191"/>
                            <a:pt x="0" y="1204977"/>
                          </a:cubicBezTo>
                          <a:cubicBezTo>
                            <a:pt x="-41702" y="998763"/>
                            <a:pt x="32144" y="946147"/>
                            <a:pt x="0" y="691847"/>
                          </a:cubicBezTo>
                          <a:cubicBezTo>
                            <a:pt x="-32144" y="437547"/>
                            <a:pt x="66073" y="206682"/>
                            <a:pt x="0" y="5043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Rettangolo arrotondato 33">
              <a:extLst>
                <a:ext uri="{FF2B5EF4-FFF2-40B4-BE49-F238E27FC236}">
                  <a16:creationId xmlns:a16="http://schemas.microsoft.com/office/drawing/2014/main" id="{6F545FC2-B377-C9A8-6E10-3BFE3C243348}"/>
                </a:ext>
              </a:extLst>
            </p:cNvPr>
            <p:cNvSpPr/>
            <p:nvPr/>
          </p:nvSpPr>
          <p:spPr>
            <a:xfrm>
              <a:off x="11009611" y="2739941"/>
              <a:ext cx="336829" cy="2238911"/>
            </a:xfrm>
            <a:prstGeom prst="roundRect">
              <a:avLst/>
            </a:pr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36829"/>
                        <a:gd name="connsiteY0" fmla="*/ 56139 h 2238911"/>
                        <a:gd name="connsiteX1" fmla="*/ 56139 w 336829"/>
                        <a:gd name="connsiteY1" fmla="*/ 0 h 2238911"/>
                        <a:gd name="connsiteX2" fmla="*/ 280690 w 336829"/>
                        <a:gd name="connsiteY2" fmla="*/ 0 h 2238911"/>
                        <a:gd name="connsiteX3" fmla="*/ 336829 w 336829"/>
                        <a:gd name="connsiteY3" fmla="*/ 56139 h 2238911"/>
                        <a:gd name="connsiteX4" fmla="*/ 336829 w 336829"/>
                        <a:gd name="connsiteY4" fmla="*/ 587797 h 2238911"/>
                        <a:gd name="connsiteX5" fmla="*/ 336829 w 336829"/>
                        <a:gd name="connsiteY5" fmla="*/ 1098189 h 2238911"/>
                        <a:gd name="connsiteX6" fmla="*/ 336829 w 336829"/>
                        <a:gd name="connsiteY6" fmla="*/ 1608581 h 2238911"/>
                        <a:gd name="connsiteX7" fmla="*/ 336829 w 336829"/>
                        <a:gd name="connsiteY7" fmla="*/ 2182772 h 2238911"/>
                        <a:gd name="connsiteX8" fmla="*/ 280690 w 336829"/>
                        <a:gd name="connsiteY8" fmla="*/ 2238911 h 2238911"/>
                        <a:gd name="connsiteX9" fmla="*/ 56139 w 336829"/>
                        <a:gd name="connsiteY9" fmla="*/ 2238911 h 2238911"/>
                        <a:gd name="connsiteX10" fmla="*/ 0 w 336829"/>
                        <a:gd name="connsiteY10" fmla="*/ 2182772 h 2238911"/>
                        <a:gd name="connsiteX11" fmla="*/ 0 w 336829"/>
                        <a:gd name="connsiteY11" fmla="*/ 1608581 h 2238911"/>
                        <a:gd name="connsiteX12" fmla="*/ 0 w 336829"/>
                        <a:gd name="connsiteY12" fmla="*/ 1098189 h 2238911"/>
                        <a:gd name="connsiteX13" fmla="*/ 0 w 336829"/>
                        <a:gd name="connsiteY13" fmla="*/ 630330 h 2238911"/>
                        <a:gd name="connsiteX14" fmla="*/ 0 w 336829"/>
                        <a:gd name="connsiteY14" fmla="*/ 56139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829" h="2238911" fill="none" extrusionOk="0">
                          <a:moveTo>
                            <a:pt x="0" y="56139"/>
                          </a:moveTo>
                          <a:cubicBezTo>
                            <a:pt x="3354" y="16884"/>
                            <a:pt x="24945" y="-8570"/>
                            <a:pt x="56139" y="0"/>
                          </a:cubicBezTo>
                          <a:cubicBezTo>
                            <a:pt x="145780" y="-10395"/>
                            <a:pt x="172788" y="9153"/>
                            <a:pt x="280690" y="0"/>
                          </a:cubicBezTo>
                          <a:cubicBezTo>
                            <a:pt x="314554" y="-7983"/>
                            <a:pt x="341817" y="28726"/>
                            <a:pt x="336829" y="56139"/>
                          </a:cubicBezTo>
                          <a:cubicBezTo>
                            <a:pt x="352925" y="268810"/>
                            <a:pt x="332274" y="415012"/>
                            <a:pt x="336829" y="587797"/>
                          </a:cubicBezTo>
                          <a:cubicBezTo>
                            <a:pt x="341384" y="760582"/>
                            <a:pt x="278255" y="991648"/>
                            <a:pt x="336829" y="1098189"/>
                          </a:cubicBezTo>
                          <a:cubicBezTo>
                            <a:pt x="395403" y="1204730"/>
                            <a:pt x="277547" y="1400288"/>
                            <a:pt x="336829" y="1608581"/>
                          </a:cubicBezTo>
                          <a:cubicBezTo>
                            <a:pt x="396111" y="1816874"/>
                            <a:pt x="319831" y="2043576"/>
                            <a:pt x="336829" y="2182772"/>
                          </a:cubicBezTo>
                          <a:cubicBezTo>
                            <a:pt x="332599" y="2213612"/>
                            <a:pt x="315250" y="2232730"/>
                            <a:pt x="280690" y="2238911"/>
                          </a:cubicBezTo>
                          <a:cubicBezTo>
                            <a:pt x="216424" y="2256110"/>
                            <a:pt x="148507" y="2238610"/>
                            <a:pt x="56139" y="2238911"/>
                          </a:cubicBezTo>
                          <a:cubicBezTo>
                            <a:pt x="25094" y="2239813"/>
                            <a:pt x="-5114" y="2209347"/>
                            <a:pt x="0" y="2182772"/>
                          </a:cubicBezTo>
                          <a:cubicBezTo>
                            <a:pt x="-50903" y="1936346"/>
                            <a:pt x="52866" y="1761662"/>
                            <a:pt x="0" y="1608581"/>
                          </a:cubicBezTo>
                          <a:cubicBezTo>
                            <a:pt x="-52866" y="1455500"/>
                            <a:pt x="46861" y="1211959"/>
                            <a:pt x="0" y="1098189"/>
                          </a:cubicBezTo>
                          <a:cubicBezTo>
                            <a:pt x="-46861" y="984419"/>
                            <a:pt x="19786" y="835563"/>
                            <a:pt x="0" y="630330"/>
                          </a:cubicBezTo>
                          <a:cubicBezTo>
                            <a:pt x="-19786" y="425097"/>
                            <a:pt x="18233" y="337378"/>
                            <a:pt x="0" y="56139"/>
                          </a:cubicBezTo>
                          <a:close/>
                        </a:path>
                        <a:path w="336829" h="2238911" stroke="0" extrusionOk="0">
                          <a:moveTo>
                            <a:pt x="0" y="56139"/>
                          </a:moveTo>
                          <a:cubicBezTo>
                            <a:pt x="1149" y="22332"/>
                            <a:pt x="24959" y="730"/>
                            <a:pt x="56139" y="0"/>
                          </a:cubicBezTo>
                          <a:cubicBezTo>
                            <a:pt x="137124" y="-16677"/>
                            <a:pt x="228469" y="24586"/>
                            <a:pt x="280690" y="0"/>
                          </a:cubicBezTo>
                          <a:cubicBezTo>
                            <a:pt x="313042" y="-1832"/>
                            <a:pt x="336515" y="34093"/>
                            <a:pt x="336829" y="56139"/>
                          </a:cubicBezTo>
                          <a:cubicBezTo>
                            <a:pt x="352739" y="189858"/>
                            <a:pt x="318537" y="399566"/>
                            <a:pt x="336829" y="545265"/>
                          </a:cubicBezTo>
                          <a:cubicBezTo>
                            <a:pt x="355121" y="690964"/>
                            <a:pt x="332232" y="915481"/>
                            <a:pt x="336829" y="1034390"/>
                          </a:cubicBezTo>
                          <a:cubicBezTo>
                            <a:pt x="341426" y="1153300"/>
                            <a:pt x="304650" y="1385111"/>
                            <a:pt x="336829" y="1523516"/>
                          </a:cubicBezTo>
                          <a:cubicBezTo>
                            <a:pt x="369008" y="1661921"/>
                            <a:pt x="310262" y="2015291"/>
                            <a:pt x="336829" y="2182772"/>
                          </a:cubicBezTo>
                          <a:cubicBezTo>
                            <a:pt x="340946" y="2219265"/>
                            <a:pt x="318315" y="2242138"/>
                            <a:pt x="280690" y="2238911"/>
                          </a:cubicBezTo>
                          <a:cubicBezTo>
                            <a:pt x="171675" y="2253252"/>
                            <a:pt x="149421" y="2228951"/>
                            <a:pt x="56139" y="2238911"/>
                          </a:cubicBezTo>
                          <a:cubicBezTo>
                            <a:pt x="27792" y="2236365"/>
                            <a:pt x="2842" y="2218817"/>
                            <a:pt x="0" y="2182772"/>
                          </a:cubicBezTo>
                          <a:cubicBezTo>
                            <a:pt x="-45769" y="2053646"/>
                            <a:pt x="17135" y="1805853"/>
                            <a:pt x="0" y="1672380"/>
                          </a:cubicBezTo>
                          <a:cubicBezTo>
                            <a:pt x="-17135" y="1538907"/>
                            <a:pt x="31698" y="1327333"/>
                            <a:pt x="0" y="1204521"/>
                          </a:cubicBezTo>
                          <a:cubicBezTo>
                            <a:pt x="-31698" y="1081709"/>
                            <a:pt x="34672" y="828102"/>
                            <a:pt x="0" y="694129"/>
                          </a:cubicBezTo>
                          <a:cubicBezTo>
                            <a:pt x="-34672" y="560156"/>
                            <a:pt x="52012" y="354419"/>
                            <a:pt x="0" y="561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Rettangolo arrotondato 33">
              <a:extLst>
                <a:ext uri="{FF2B5EF4-FFF2-40B4-BE49-F238E27FC236}">
                  <a16:creationId xmlns:a16="http://schemas.microsoft.com/office/drawing/2014/main" id="{A6645B84-B57B-AAE2-6C21-D8382E8E3401}"/>
                </a:ext>
              </a:extLst>
            </p:cNvPr>
            <p:cNvSpPr/>
            <p:nvPr/>
          </p:nvSpPr>
          <p:spPr>
            <a:xfrm>
              <a:off x="9629465" y="1295706"/>
              <a:ext cx="1572984" cy="453736"/>
            </a:xfrm>
            <a:prstGeom prst="round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Rettangolo arrotondato 33">
              <a:extLst>
                <a:ext uri="{FF2B5EF4-FFF2-40B4-BE49-F238E27FC236}">
                  <a16:creationId xmlns:a16="http://schemas.microsoft.com/office/drawing/2014/main" id="{03DB9313-66C1-7C4F-F83F-B24C24981D09}"/>
                </a:ext>
              </a:extLst>
            </p:cNvPr>
            <p:cNvSpPr/>
            <p:nvPr/>
          </p:nvSpPr>
          <p:spPr>
            <a:xfrm>
              <a:off x="8551370" y="1316494"/>
              <a:ext cx="532503" cy="453736"/>
            </a:xfrm>
            <a:solidFill>
              <a:srgbClr val="DAE3F3">
                <a:alpha val="50196"/>
              </a:srgbClr>
            </a:solidFill>
            <a:ln w="19050">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2" name="Rettangolo arrotondato 33">
              <a:extLst>
                <a:ext uri="{FF2B5EF4-FFF2-40B4-BE49-F238E27FC236}">
                  <a16:creationId xmlns:a16="http://schemas.microsoft.com/office/drawing/2014/main" id="{60F104E9-302D-9B29-C6D0-8BD76B908FB2}"/>
                </a:ext>
              </a:extLst>
            </p:cNvPr>
            <p:cNvSpPr/>
            <p:nvPr/>
          </p:nvSpPr>
          <p:spPr>
            <a:xfrm>
              <a:off x="7495003" y="1328491"/>
              <a:ext cx="532503" cy="453736"/>
            </a:xfr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3" name="Rettangolo arrotondato 33">
              <a:extLst>
                <a:ext uri="{FF2B5EF4-FFF2-40B4-BE49-F238E27FC236}">
                  <a16:creationId xmlns:a16="http://schemas.microsoft.com/office/drawing/2014/main" id="{E9ED6D29-BC22-4EAE-5104-8F4896FF3A2F}"/>
                </a:ext>
              </a:extLst>
            </p:cNvPr>
            <p:cNvSpPr/>
            <p:nvPr/>
          </p:nvSpPr>
          <p:spPr>
            <a:xfrm>
              <a:off x="6948607" y="1328490"/>
              <a:ext cx="532503" cy="453736"/>
            </a:xfrm>
            <a:prstGeom prst="roundRect">
              <a:avLst/>
            </a:prstGeo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4" name="Rettangolo arrotondato 33">
              <a:extLst>
                <a:ext uri="{FF2B5EF4-FFF2-40B4-BE49-F238E27FC236}">
                  <a16:creationId xmlns:a16="http://schemas.microsoft.com/office/drawing/2014/main" id="{5F445B35-3FD6-CE52-7FCB-8AF53B47CA74}"/>
                </a:ext>
              </a:extLst>
            </p:cNvPr>
            <p:cNvSpPr/>
            <p:nvPr/>
          </p:nvSpPr>
          <p:spPr>
            <a:xfrm>
              <a:off x="6616695" y="1808515"/>
              <a:ext cx="411068" cy="514716"/>
            </a:xfrm>
            <a:prstGeom prst="round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11068"/>
                        <a:gd name="connsiteY0" fmla="*/ 68513 h 514716"/>
                        <a:gd name="connsiteX1" fmla="*/ 68513 w 411068"/>
                        <a:gd name="connsiteY1" fmla="*/ 0 h 514716"/>
                        <a:gd name="connsiteX2" fmla="*/ 342555 w 411068"/>
                        <a:gd name="connsiteY2" fmla="*/ 0 h 514716"/>
                        <a:gd name="connsiteX3" fmla="*/ 411068 w 411068"/>
                        <a:gd name="connsiteY3" fmla="*/ 68513 h 514716"/>
                        <a:gd name="connsiteX4" fmla="*/ 411068 w 411068"/>
                        <a:gd name="connsiteY4" fmla="*/ 446203 h 514716"/>
                        <a:gd name="connsiteX5" fmla="*/ 342555 w 411068"/>
                        <a:gd name="connsiteY5" fmla="*/ 514716 h 514716"/>
                        <a:gd name="connsiteX6" fmla="*/ 68513 w 411068"/>
                        <a:gd name="connsiteY6" fmla="*/ 514716 h 514716"/>
                        <a:gd name="connsiteX7" fmla="*/ 0 w 411068"/>
                        <a:gd name="connsiteY7" fmla="*/ 446203 h 514716"/>
                        <a:gd name="connsiteX8" fmla="*/ 0 w 411068"/>
                        <a:gd name="connsiteY8" fmla="*/ 68513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068" h="514716" fill="none" extrusionOk="0">
                          <a:moveTo>
                            <a:pt x="0" y="68513"/>
                          </a:moveTo>
                          <a:cubicBezTo>
                            <a:pt x="-3218" y="35808"/>
                            <a:pt x="26957" y="4582"/>
                            <a:pt x="68513" y="0"/>
                          </a:cubicBezTo>
                          <a:cubicBezTo>
                            <a:pt x="145968" y="-22542"/>
                            <a:pt x="244691" y="32818"/>
                            <a:pt x="342555" y="0"/>
                          </a:cubicBezTo>
                          <a:cubicBezTo>
                            <a:pt x="390268" y="-1721"/>
                            <a:pt x="408833" y="32092"/>
                            <a:pt x="411068" y="68513"/>
                          </a:cubicBezTo>
                          <a:cubicBezTo>
                            <a:pt x="450869" y="171360"/>
                            <a:pt x="382284" y="269198"/>
                            <a:pt x="411068" y="446203"/>
                          </a:cubicBezTo>
                          <a:cubicBezTo>
                            <a:pt x="411930" y="481072"/>
                            <a:pt x="381494" y="520776"/>
                            <a:pt x="342555" y="514716"/>
                          </a:cubicBezTo>
                          <a:cubicBezTo>
                            <a:pt x="212561" y="535347"/>
                            <a:pt x="203675" y="493375"/>
                            <a:pt x="68513" y="514716"/>
                          </a:cubicBezTo>
                          <a:cubicBezTo>
                            <a:pt x="29918" y="524554"/>
                            <a:pt x="2754" y="484577"/>
                            <a:pt x="0" y="446203"/>
                          </a:cubicBezTo>
                          <a:cubicBezTo>
                            <a:pt x="-36633" y="268428"/>
                            <a:pt x="25371" y="148089"/>
                            <a:pt x="0" y="68513"/>
                          </a:cubicBezTo>
                          <a:close/>
                        </a:path>
                        <a:path w="411068" h="514716" stroke="0" extrusionOk="0">
                          <a:moveTo>
                            <a:pt x="0" y="68513"/>
                          </a:moveTo>
                          <a:cubicBezTo>
                            <a:pt x="4661" y="31539"/>
                            <a:pt x="32177" y="-2081"/>
                            <a:pt x="68513" y="0"/>
                          </a:cubicBezTo>
                          <a:cubicBezTo>
                            <a:pt x="127758" y="-29583"/>
                            <a:pt x="281729" y="10957"/>
                            <a:pt x="342555" y="0"/>
                          </a:cubicBezTo>
                          <a:cubicBezTo>
                            <a:pt x="380414" y="-1320"/>
                            <a:pt x="413286" y="27913"/>
                            <a:pt x="411068" y="68513"/>
                          </a:cubicBezTo>
                          <a:cubicBezTo>
                            <a:pt x="430136" y="175354"/>
                            <a:pt x="392024" y="306570"/>
                            <a:pt x="411068" y="446203"/>
                          </a:cubicBezTo>
                          <a:cubicBezTo>
                            <a:pt x="407826" y="488235"/>
                            <a:pt x="376241" y="507830"/>
                            <a:pt x="342555" y="514716"/>
                          </a:cubicBezTo>
                          <a:cubicBezTo>
                            <a:pt x="279888" y="544452"/>
                            <a:pt x="199125" y="486879"/>
                            <a:pt x="68513" y="514716"/>
                          </a:cubicBezTo>
                          <a:cubicBezTo>
                            <a:pt x="20443" y="512771"/>
                            <a:pt x="2850" y="485004"/>
                            <a:pt x="0" y="446203"/>
                          </a:cubicBezTo>
                          <a:cubicBezTo>
                            <a:pt x="-10112" y="305689"/>
                            <a:pt x="37268" y="231279"/>
                            <a:pt x="0" y="6851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5" name="Rettangolo arrotondato 33">
              <a:extLst>
                <a:ext uri="{FF2B5EF4-FFF2-40B4-BE49-F238E27FC236}">
                  <a16:creationId xmlns:a16="http://schemas.microsoft.com/office/drawing/2014/main" id="{AEA219B1-40ED-C622-53BF-A62C9253846F}"/>
                </a:ext>
              </a:extLst>
            </p:cNvPr>
            <p:cNvSpPr/>
            <p:nvPr/>
          </p:nvSpPr>
          <p:spPr>
            <a:xfrm>
              <a:off x="6974943" y="2305718"/>
              <a:ext cx="532503" cy="453736"/>
            </a:xfrm>
            <a:prstGeom prst="round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6" name="Rettangolo arrotondato 33">
              <a:extLst>
                <a:ext uri="{FF2B5EF4-FFF2-40B4-BE49-F238E27FC236}">
                  <a16:creationId xmlns:a16="http://schemas.microsoft.com/office/drawing/2014/main" id="{647BF701-D302-772E-7545-382F1E3F4088}"/>
                </a:ext>
              </a:extLst>
            </p:cNvPr>
            <p:cNvSpPr/>
            <p:nvPr/>
          </p:nvSpPr>
          <p:spPr>
            <a:xfrm>
              <a:off x="8082718" y="1264754"/>
              <a:ext cx="486569" cy="514716"/>
            </a:xfrm>
            <a:prstGeom prst="round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86569"/>
                        <a:gd name="connsiteY0" fmla="*/ 81096 h 514716"/>
                        <a:gd name="connsiteX1" fmla="*/ 81096 w 486569"/>
                        <a:gd name="connsiteY1" fmla="*/ 0 h 514716"/>
                        <a:gd name="connsiteX2" fmla="*/ 405473 w 486569"/>
                        <a:gd name="connsiteY2" fmla="*/ 0 h 514716"/>
                        <a:gd name="connsiteX3" fmla="*/ 486569 w 486569"/>
                        <a:gd name="connsiteY3" fmla="*/ 81096 h 514716"/>
                        <a:gd name="connsiteX4" fmla="*/ 486569 w 486569"/>
                        <a:gd name="connsiteY4" fmla="*/ 433620 h 514716"/>
                        <a:gd name="connsiteX5" fmla="*/ 405473 w 486569"/>
                        <a:gd name="connsiteY5" fmla="*/ 514716 h 514716"/>
                        <a:gd name="connsiteX6" fmla="*/ 81096 w 486569"/>
                        <a:gd name="connsiteY6" fmla="*/ 514716 h 514716"/>
                        <a:gd name="connsiteX7" fmla="*/ 0 w 486569"/>
                        <a:gd name="connsiteY7" fmla="*/ 433620 h 514716"/>
                        <a:gd name="connsiteX8" fmla="*/ 0 w 486569"/>
                        <a:gd name="connsiteY8" fmla="*/ 81096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569" h="514716" fill="none" extrusionOk="0">
                          <a:moveTo>
                            <a:pt x="0" y="81096"/>
                          </a:moveTo>
                          <a:cubicBezTo>
                            <a:pt x="-1154" y="38150"/>
                            <a:pt x="28270" y="9908"/>
                            <a:pt x="81096" y="0"/>
                          </a:cubicBezTo>
                          <a:cubicBezTo>
                            <a:pt x="171537" y="-31048"/>
                            <a:pt x="253255" y="14115"/>
                            <a:pt x="405473" y="0"/>
                          </a:cubicBezTo>
                          <a:cubicBezTo>
                            <a:pt x="460400" y="-1768"/>
                            <a:pt x="479424" y="40841"/>
                            <a:pt x="486569" y="81096"/>
                          </a:cubicBezTo>
                          <a:cubicBezTo>
                            <a:pt x="511143" y="158280"/>
                            <a:pt x="485821" y="360652"/>
                            <a:pt x="486569" y="433620"/>
                          </a:cubicBezTo>
                          <a:cubicBezTo>
                            <a:pt x="490039" y="466450"/>
                            <a:pt x="452132" y="525021"/>
                            <a:pt x="405473" y="514716"/>
                          </a:cubicBezTo>
                          <a:cubicBezTo>
                            <a:pt x="335133" y="529675"/>
                            <a:pt x="152629" y="500250"/>
                            <a:pt x="81096" y="514716"/>
                          </a:cubicBezTo>
                          <a:cubicBezTo>
                            <a:pt x="35744" y="522056"/>
                            <a:pt x="6108" y="479593"/>
                            <a:pt x="0" y="433620"/>
                          </a:cubicBezTo>
                          <a:cubicBezTo>
                            <a:pt x="-4028" y="290994"/>
                            <a:pt x="32353" y="239050"/>
                            <a:pt x="0" y="81096"/>
                          </a:cubicBezTo>
                          <a:close/>
                        </a:path>
                        <a:path w="486569" h="514716" stroke="0" extrusionOk="0">
                          <a:moveTo>
                            <a:pt x="0" y="81096"/>
                          </a:moveTo>
                          <a:cubicBezTo>
                            <a:pt x="7950" y="37784"/>
                            <a:pt x="40517" y="-5829"/>
                            <a:pt x="81096" y="0"/>
                          </a:cubicBezTo>
                          <a:cubicBezTo>
                            <a:pt x="214139" y="-33744"/>
                            <a:pt x="315682" y="16311"/>
                            <a:pt x="405473" y="0"/>
                          </a:cubicBezTo>
                          <a:cubicBezTo>
                            <a:pt x="450324" y="-4144"/>
                            <a:pt x="490114" y="31895"/>
                            <a:pt x="486569" y="81096"/>
                          </a:cubicBezTo>
                          <a:cubicBezTo>
                            <a:pt x="526579" y="175767"/>
                            <a:pt x="476696" y="280096"/>
                            <a:pt x="486569" y="433620"/>
                          </a:cubicBezTo>
                          <a:cubicBezTo>
                            <a:pt x="482068" y="484230"/>
                            <a:pt x="449282" y="513093"/>
                            <a:pt x="405473" y="514716"/>
                          </a:cubicBezTo>
                          <a:cubicBezTo>
                            <a:pt x="284951" y="521708"/>
                            <a:pt x="237065" y="485219"/>
                            <a:pt x="81096" y="514716"/>
                          </a:cubicBezTo>
                          <a:cubicBezTo>
                            <a:pt x="33883" y="514255"/>
                            <a:pt x="12330" y="482570"/>
                            <a:pt x="0" y="433620"/>
                          </a:cubicBezTo>
                          <a:cubicBezTo>
                            <a:pt x="-41894" y="355085"/>
                            <a:pt x="11150" y="165140"/>
                            <a:pt x="0" y="8109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7" name="Rettangolo arrotondato 33">
              <a:extLst>
                <a:ext uri="{FF2B5EF4-FFF2-40B4-BE49-F238E27FC236}">
                  <a16:creationId xmlns:a16="http://schemas.microsoft.com/office/drawing/2014/main" id="{84AD7E82-F356-AB5F-7011-E8A0336305FE}"/>
                </a:ext>
              </a:extLst>
            </p:cNvPr>
            <p:cNvSpPr/>
            <p:nvPr/>
          </p:nvSpPr>
          <p:spPr>
            <a:xfrm>
              <a:off x="8587278" y="1272192"/>
              <a:ext cx="499183" cy="514716"/>
            </a:xfrm>
            <a:prstGeom prst="round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99183"/>
                        <a:gd name="connsiteY0" fmla="*/ 83199 h 514716"/>
                        <a:gd name="connsiteX1" fmla="*/ 83199 w 499183"/>
                        <a:gd name="connsiteY1" fmla="*/ 0 h 514716"/>
                        <a:gd name="connsiteX2" fmla="*/ 415984 w 499183"/>
                        <a:gd name="connsiteY2" fmla="*/ 0 h 514716"/>
                        <a:gd name="connsiteX3" fmla="*/ 499183 w 499183"/>
                        <a:gd name="connsiteY3" fmla="*/ 83199 h 514716"/>
                        <a:gd name="connsiteX4" fmla="*/ 499183 w 499183"/>
                        <a:gd name="connsiteY4" fmla="*/ 431517 h 514716"/>
                        <a:gd name="connsiteX5" fmla="*/ 415984 w 499183"/>
                        <a:gd name="connsiteY5" fmla="*/ 514716 h 514716"/>
                        <a:gd name="connsiteX6" fmla="*/ 83199 w 499183"/>
                        <a:gd name="connsiteY6" fmla="*/ 514716 h 514716"/>
                        <a:gd name="connsiteX7" fmla="*/ 0 w 499183"/>
                        <a:gd name="connsiteY7" fmla="*/ 431517 h 514716"/>
                        <a:gd name="connsiteX8" fmla="*/ 0 w 499183"/>
                        <a:gd name="connsiteY8" fmla="*/ 83199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3" h="514716" fill="none" extrusionOk="0">
                          <a:moveTo>
                            <a:pt x="0" y="83199"/>
                          </a:moveTo>
                          <a:cubicBezTo>
                            <a:pt x="-2103" y="40605"/>
                            <a:pt x="35279" y="2429"/>
                            <a:pt x="83199" y="0"/>
                          </a:cubicBezTo>
                          <a:cubicBezTo>
                            <a:pt x="180495" y="-9493"/>
                            <a:pt x="261494" y="21407"/>
                            <a:pt x="415984" y="0"/>
                          </a:cubicBezTo>
                          <a:cubicBezTo>
                            <a:pt x="465438" y="-611"/>
                            <a:pt x="496350" y="39046"/>
                            <a:pt x="499183" y="83199"/>
                          </a:cubicBezTo>
                          <a:cubicBezTo>
                            <a:pt x="510790" y="158110"/>
                            <a:pt x="482084" y="350539"/>
                            <a:pt x="499183" y="431517"/>
                          </a:cubicBezTo>
                          <a:cubicBezTo>
                            <a:pt x="502071" y="467512"/>
                            <a:pt x="462266" y="516547"/>
                            <a:pt x="415984" y="514716"/>
                          </a:cubicBezTo>
                          <a:cubicBezTo>
                            <a:pt x="312685" y="550659"/>
                            <a:pt x="223264" y="482579"/>
                            <a:pt x="83199" y="514716"/>
                          </a:cubicBezTo>
                          <a:cubicBezTo>
                            <a:pt x="36942" y="518713"/>
                            <a:pt x="12063" y="479808"/>
                            <a:pt x="0" y="431517"/>
                          </a:cubicBezTo>
                          <a:cubicBezTo>
                            <a:pt x="-26658" y="320026"/>
                            <a:pt x="359" y="214396"/>
                            <a:pt x="0" y="83199"/>
                          </a:cubicBezTo>
                          <a:close/>
                        </a:path>
                        <a:path w="499183" h="514716" stroke="0" extrusionOk="0">
                          <a:moveTo>
                            <a:pt x="0" y="83199"/>
                          </a:moveTo>
                          <a:cubicBezTo>
                            <a:pt x="3221" y="37847"/>
                            <a:pt x="44131" y="-9530"/>
                            <a:pt x="83199" y="0"/>
                          </a:cubicBezTo>
                          <a:cubicBezTo>
                            <a:pt x="185848" y="-25902"/>
                            <a:pt x="268491" y="34743"/>
                            <a:pt x="415984" y="0"/>
                          </a:cubicBezTo>
                          <a:cubicBezTo>
                            <a:pt x="462116" y="-12016"/>
                            <a:pt x="500428" y="35699"/>
                            <a:pt x="499183" y="83199"/>
                          </a:cubicBezTo>
                          <a:cubicBezTo>
                            <a:pt x="508227" y="197063"/>
                            <a:pt x="476367" y="343695"/>
                            <a:pt x="499183" y="431517"/>
                          </a:cubicBezTo>
                          <a:cubicBezTo>
                            <a:pt x="491339" y="487612"/>
                            <a:pt x="457488" y="507344"/>
                            <a:pt x="415984" y="514716"/>
                          </a:cubicBezTo>
                          <a:cubicBezTo>
                            <a:pt x="283839" y="537159"/>
                            <a:pt x="173905" y="507385"/>
                            <a:pt x="83199" y="514716"/>
                          </a:cubicBezTo>
                          <a:cubicBezTo>
                            <a:pt x="34663" y="514224"/>
                            <a:pt x="5744" y="479406"/>
                            <a:pt x="0" y="431517"/>
                          </a:cubicBezTo>
                          <a:cubicBezTo>
                            <a:pt x="-36944" y="329978"/>
                            <a:pt x="19347" y="157778"/>
                            <a:pt x="0" y="831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8" name="Rettangolo arrotondato 33">
              <a:extLst>
                <a:ext uri="{FF2B5EF4-FFF2-40B4-BE49-F238E27FC236}">
                  <a16:creationId xmlns:a16="http://schemas.microsoft.com/office/drawing/2014/main" id="{70579947-4D53-3E4A-148D-28C5BDE047AF}"/>
                </a:ext>
              </a:extLst>
            </p:cNvPr>
            <p:cNvSpPr/>
            <p:nvPr/>
          </p:nvSpPr>
          <p:spPr>
            <a:xfrm>
              <a:off x="7513442" y="1314701"/>
              <a:ext cx="532503" cy="453736"/>
            </a:xfrm>
            <a:prstGeom prst="roundRect">
              <a:avLst/>
            </a:prstGeo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9" name="Rettangolo arrotondato 33">
              <a:extLst>
                <a:ext uri="{FF2B5EF4-FFF2-40B4-BE49-F238E27FC236}">
                  <a16:creationId xmlns:a16="http://schemas.microsoft.com/office/drawing/2014/main" id="{F6CB1CBD-2C2F-D7ED-C142-252E80E33895}"/>
                </a:ext>
              </a:extLst>
            </p:cNvPr>
            <p:cNvSpPr/>
            <p:nvPr/>
          </p:nvSpPr>
          <p:spPr>
            <a:xfrm>
              <a:off x="7513442" y="2305718"/>
              <a:ext cx="532503" cy="453736"/>
            </a:xfrm>
            <a:prstGeom prst="round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0" name="Rettangolo arrotondato 33">
              <a:extLst>
                <a:ext uri="{FF2B5EF4-FFF2-40B4-BE49-F238E27FC236}">
                  <a16:creationId xmlns:a16="http://schemas.microsoft.com/office/drawing/2014/main" id="{25F69409-8E77-8E7E-2756-0A6660EA9864}"/>
                </a:ext>
              </a:extLst>
            </p:cNvPr>
            <p:cNvSpPr/>
            <p:nvPr/>
          </p:nvSpPr>
          <p:spPr>
            <a:xfrm>
              <a:off x="8038530" y="2305718"/>
              <a:ext cx="532503" cy="453736"/>
            </a:xfrm>
            <a:prstGeom prst="round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Rettangolo arrotondato 33">
              <a:extLst>
                <a:ext uri="{FF2B5EF4-FFF2-40B4-BE49-F238E27FC236}">
                  <a16:creationId xmlns:a16="http://schemas.microsoft.com/office/drawing/2014/main" id="{B3A513D9-7A80-1B5D-AD47-B6A931A555EC}"/>
                </a:ext>
              </a:extLst>
            </p:cNvPr>
            <p:cNvSpPr/>
            <p:nvPr/>
          </p:nvSpPr>
          <p:spPr>
            <a:xfrm>
              <a:off x="8587278" y="2324666"/>
              <a:ext cx="532503" cy="453736"/>
            </a:xfrm>
            <a:prstGeom prst="round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2" name="Rettangolo arrotondato 33">
              <a:extLst>
                <a:ext uri="{FF2B5EF4-FFF2-40B4-BE49-F238E27FC236}">
                  <a16:creationId xmlns:a16="http://schemas.microsoft.com/office/drawing/2014/main" id="{4E020886-68AE-6884-3D7E-D9A1F266FEA9}"/>
                </a:ext>
              </a:extLst>
            </p:cNvPr>
            <p:cNvSpPr/>
            <p:nvPr/>
          </p:nvSpPr>
          <p:spPr>
            <a:xfrm>
              <a:off x="9128611" y="2324666"/>
              <a:ext cx="899397" cy="453736"/>
            </a:xfrm>
            <a:prstGeom prst="round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Rettangolo arrotondato 33">
              <a:extLst>
                <a:ext uri="{FF2B5EF4-FFF2-40B4-BE49-F238E27FC236}">
                  <a16:creationId xmlns:a16="http://schemas.microsoft.com/office/drawing/2014/main" id="{4FA4611D-9F5F-089E-B7B7-EEAAB31FF6CF}"/>
                </a:ext>
              </a:extLst>
            </p:cNvPr>
            <p:cNvSpPr/>
            <p:nvPr/>
          </p:nvSpPr>
          <p:spPr>
            <a:xfrm>
              <a:off x="10063902" y="2305718"/>
              <a:ext cx="614045" cy="453736"/>
            </a:xfrm>
            <a:prstGeom prst="round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4" name="Rettangolo arrotondato 33">
              <a:extLst>
                <a:ext uri="{FF2B5EF4-FFF2-40B4-BE49-F238E27FC236}">
                  <a16:creationId xmlns:a16="http://schemas.microsoft.com/office/drawing/2014/main" id="{246E7962-EA07-DCD1-4F4E-D0EEA8F8B058}"/>
                </a:ext>
              </a:extLst>
            </p:cNvPr>
            <p:cNvSpPr/>
            <p:nvPr/>
          </p:nvSpPr>
          <p:spPr>
            <a:xfrm>
              <a:off x="8377982" y="3186138"/>
              <a:ext cx="1143890" cy="520911"/>
            </a:xfrm>
            <a:prstGeom prst="roundRect">
              <a:avLst/>
            </a:prstGeom>
            <a:solidFill>
              <a:srgbClr val="767171">
                <a:alpha val="50196"/>
              </a:srgbClr>
            </a:solidFill>
            <a:ln w="19050">
              <a:solidFill>
                <a:schemeClr val="bg2">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Rettangolo arrotondato 33">
              <a:extLst>
                <a:ext uri="{FF2B5EF4-FFF2-40B4-BE49-F238E27FC236}">
                  <a16:creationId xmlns:a16="http://schemas.microsoft.com/office/drawing/2014/main" id="{58888E1A-8A96-3250-DBED-536E05CC3D20}"/>
                </a:ext>
              </a:extLst>
            </p:cNvPr>
            <p:cNvSpPr/>
            <p:nvPr/>
          </p:nvSpPr>
          <p:spPr>
            <a:xfrm>
              <a:off x="12248266" y="1325734"/>
              <a:ext cx="2164321" cy="453736"/>
            </a:xfrm>
            <a:prstGeom prst="roundRect">
              <a:avLst/>
            </a:pr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02591"/>
                        <a:gd name="connsiteY0" fmla="*/ 50433 h 2238911"/>
                        <a:gd name="connsiteX1" fmla="*/ 50433 w 302591"/>
                        <a:gd name="connsiteY1" fmla="*/ 0 h 2238911"/>
                        <a:gd name="connsiteX2" fmla="*/ 252158 w 302591"/>
                        <a:gd name="connsiteY2" fmla="*/ 0 h 2238911"/>
                        <a:gd name="connsiteX3" fmla="*/ 302591 w 302591"/>
                        <a:gd name="connsiteY3" fmla="*/ 50433 h 2238911"/>
                        <a:gd name="connsiteX4" fmla="*/ 302591 w 302591"/>
                        <a:gd name="connsiteY4" fmla="*/ 584944 h 2238911"/>
                        <a:gd name="connsiteX5" fmla="*/ 302591 w 302591"/>
                        <a:gd name="connsiteY5" fmla="*/ 1098075 h 2238911"/>
                        <a:gd name="connsiteX6" fmla="*/ 302591 w 302591"/>
                        <a:gd name="connsiteY6" fmla="*/ 1611206 h 2238911"/>
                        <a:gd name="connsiteX7" fmla="*/ 302591 w 302591"/>
                        <a:gd name="connsiteY7" fmla="*/ 2188478 h 2238911"/>
                        <a:gd name="connsiteX8" fmla="*/ 252158 w 302591"/>
                        <a:gd name="connsiteY8" fmla="*/ 2238911 h 2238911"/>
                        <a:gd name="connsiteX9" fmla="*/ 50433 w 302591"/>
                        <a:gd name="connsiteY9" fmla="*/ 2238911 h 2238911"/>
                        <a:gd name="connsiteX10" fmla="*/ 0 w 302591"/>
                        <a:gd name="connsiteY10" fmla="*/ 2188478 h 2238911"/>
                        <a:gd name="connsiteX11" fmla="*/ 0 w 302591"/>
                        <a:gd name="connsiteY11" fmla="*/ 1611206 h 2238911"/>
                        <a:gd name="connsiteX12" fmla="*/ 0 w 302591"/>
                        <a:gd name="connsiteY12" fmla="*/ 1098075 h 2238911"/>
                        <a:gd name="connsiteX13" fmla="*/ 0 w 302591"/>
                        <a:gd name="connsiteY13" fmla="*/ 627705 h 2238911"/>
                        <a:gd name="connsiteX14" fmla="*/ 0 w 302591"/>
                        <a:gd name="connsiteY14" fmla="*/ 50433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91" h="2238911" fill="none" extrusionOk="0">
                          <a:moveTo>
                            <a:pt x="0" y="50433"/>
                          </a:moveTo>
                          <a:cubicBezTo>
                            <a:pt x="2852" y="15564"/>
                            <a:pt x="22464" y="-5277"/>
                            <a:pt x="50433" y="0"/>
                          </a:cubicBezTo>
                          <a:cubicBezTo>
                            <a:pt x="137490" y="-10007"/>
                            <a:pt x="165902" y="8539"/>
                            <a:pt x="252158" y="0"/>
                          </a:cubicBezTo>
                          <a:cubicBezTo>
                            <a:pt x="282818" y="-7837"/>
                            <a:pt x="307175" y="25881"/>
                            <a:pt x="302591" y="50433"/>
                          </a:cubicBezTo>
                          <a:cubicBezTo>
                            <a:pt x="351102" y="230004"/>
                            <a:pt x="289738" y="330655"/>
                            <a:pt x="302591" y="584944"/>
                          </a:cubicBezTo>
                          <a:cubicBezTo>
                            <a:pt x="315444" y="839233"/>
                            <a:pt x="287606" y="877437"/>
                            <a:pt x="302591" y="1098075"/>
                          </a:cubicBezTo>
                          <a:cubicBezTo>
                            <a:pt x="317576" y="1318713"/>
                            <a:pt x="302035" y="1432555"/>
                            <a:pt x="302591" y="1611206"/>
                          </a:cubicBezTo>
                          <a:cubicBezTo>
                            <a:pt x="303147" y="1789857"/>
                            <a:pt x="234176" y="1924499"/>
                            <a:pt x="302591" y="2188478"/>
                          </a:cubicBezTo>
                          <a:cubicBezTo>
                            <a:pt x="300134" y="2216235"/>
                            <a:pt x="281017" y="2237161"/>
                            <a:pt x="252158" y="2238911"/>
                          </a:cubicBezTo>
                          <a:cubicBezTo>
                            <a:pt x="180024" y="2241624"/>
                            <a:pt x="107782" y="2217026"/>
                            <a:pt x="50433" y="2238911"/>
                          </a:cubicBezTo>
                          <a:cubicBezTo>
                            <a:pt x="22403" y="2242863"/>
                            <a:pt x="-4603" y="2212343"/>
                            <a:pt x="0" y="2188478"/>
                          </a:cubicBezTo>
                          <a:cubicBezTo>
                            <a:pt x="-20353" y="2053250"/>
                            <a:pt x="23238" y="1730364"/>
                            <a:pt x="0" y="1611206"/>
                          </a:cubicBezTo>
                          <a:cubicBezTo>
                            <a:pt x="-23238" y="1492048"/>
                            <a:pt x="60386" y="1246704"/>
                            <a:pt x="0" y="1098075"/>
                          </a:cubicBezTo>
                          <a:cubicBezTo>
                            <a:pt x="-60386" y="949446"/>
                            <a:pt x="33204" y="845183"/>
                            <a:pt x="0" y="627705"/>
                          </a:cubicBezTo>
                          <a:cubicBezTo>
                            <a:pt x="-33204" y="410227"/>
                            <a:pt x="44830" y="295874"/>
                            <a:pt x="0" y="50433"/>
                          </a:cubicBezTo>
                          <a:close/>
                        </a:path>
                        <a:path w="302591" h="2238911" stroke="0" extrusionOk="0">
                          <a:moveTo>
                            <a:pt x="0" y="50433"/>
                          </a:moveTo>
                          <a:cubicBezTo>
                            <a:pt x="2531" y="16408"/>
                            <a:pt x="20969" y="6707"/>
                            <a:pt x="50433" y="0"/>
                          </a:cubicBezTo>
                          <a:cubicBezTo>
                            <a:pt x="143073" y="-5388"/>
                            <a:pt x="173768" y="22357"/>
                            <a:pt x="252158" y="0"/>
                          </a:cubicBezTo>
                          <a:cubicBezTo>
                            <a:pt x="283918" y="-5315"/>
                            <a:pt x="302559" y="23492"/>
                            <a:pt x="302591" y="50433"/>
                          </a:cubicBezTo>
                          <a:cubicBezTo>
                            <a:pt x="335049" y="239502"/>
                            <a:pt x="299170" y="368116"/>
                            <a:pt x="302591" y="542183"/>
                          </a:cubicBezTo>
                          <a:cubicBezTo>
                            <a:pt x="306012" y="716250"/>
                            <a:pt x="275101" y="882622"/>
                            <a:pt x="302591" y="1033934"/>
                          </a:cubicBezTo>
                          <a:cubicBezTo>
                            <a:pt x="330081" y="1185246"/>
                            <a:pt x="256573" y="1310158"/>
                            <a:pt x="302591" y="1525684"/>
                          </a:cubicBezTo>
                          <a:cubicBezTo>
                            <a:pt x="348609" y="1741210"/>
                            <a:pt x="290955" y="1943554"/>
                            <a:pt x="302591" y="2188478"/>
                          </a:cubicBezTo>
                          <a:cubicBezTo>
                            <a:pt x="307137" y="2222391"/>
                            <a:pt x="285218" y="2241449"/>
                            <a:pt x="252158" y="2238911"/>
                          </a:cubicBezTo>
                          <a:cubicBezTo>
                            <a:pt x="193075" y="2257614"/>
                            <a:pt x="108517" y="2229457"/>
                            <a:pt x="50433" y="2238911"/>
                          </a:cubicBezTo>
                          <a:cubicBezTo>
                            <a:pt x="24640" y="2236938"/>
                            <a:pt x="3786" y="2223045"/>
                            <a:pt x="0" y="2188478"/>
                          </a:cubicBezTo>
                          <a:cubicBezTo>
                            <a:pt x="-48196" y="1945309"/>
                            <a:pt x="26568" y="1784442"/>
                            <a:pt x="0" y="1675347"/>
                          </a:cubicBezTo>
                          <a:cubicBezTo>
                            <a:pt x="-26568" y="1566252"/>
                            <a:pt x="41702" y="1411191"/>
                            <a:pt x="0" y="1204977"/>
                          </a:cubicBezTo>
                          <a:cubicBezTo>
                            <a:pt x="-41702" y="998763"/>
                            <a:pt x="32144" y="946147"/>
                            <a:pt x="0" y="691847"/>
                          </a:cubicBezTo>
                          <a:cubicBezTo>
                            <a:pt x="-32144" y="437547"/>
                            <a:pt x="66073" y="206682"/>
                            <a:pt x="0" y="5043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6" name="Rettangolo arrotondato 33">
              <a:extLst>
                <a:ext uri="{FF2B5EF4-FFF2-40B4-BE49-F238E27FC236}">
                  <a16:creationId xmlns:a16="http://schemas.microsoft.com/office/drawing/2014/main" id="{53932D2F-D25B-8C61-70F1-DDE62A4A6575}"/>
                </a:ext>
              </a:extLst>
            </p:cNvPr>
            <p:cNvSpPr/>
            <p:nvPr/>
          </p:nvSpPr>
          <p:spPr>
            <a:xfrm>
              <a:off x="11006326" y="4978852"/>
              <a:ext cx="669480" cy="453736"/>
            </a:xfrm>
            <a:prstGeom prst="roundRect">
              <a:avLst/>
            </a:prstGeom>
            <a:solidFill>
              <a:srgbClr val="767171">
                <a:alpha val="50196"/>
              </a:srgbClr>
            </a:solidFill>
            <a:ln w="19050">
              <a:solidFill>
                <a:schemeClr val="bg2">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37" name="Rettangolo arrotondato 33">
            <a:extLst>
              <a:ext uri="{FF2B5EF4-FFF2-40B4-BE49-F238E27FC236}">
                <a16:creationId xmlns:a16="http://schemas.microsoft.com/office/drawing/2014/main" id="{4611F5F1-C090-F421-938A-EEE51984D8E0}"/>
              </a:ext>
            </a:extLst>
          </p:cNvPr>
          <p:cNvSpPr/>
          <p:nvPr/>
        </p:nvSpPr>
        <p:spPr>
          <a:xfrm>
            <a:off x="7266811" y="1194615"/>
            <a:ext cx="353210" cy="334207"/>
          </a:xfrm>
          <a:prstGeom prst="round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41" name="Immagine 40">
            <a:extLst>
              <a:ext uri="{FF2B5EF4-FFF2-40B4-BE49-F238E27FC236}">
                <a16:creationId xmlns:a16="http://schemas.microsoft.com/office/drawing/2014/main" id="{C00125BA-B825-C716-8BE4-C98918AA11E4}"/>
              </a:ext>
            </a:extLst>
          </p:cNvPr>
          <p:cNvPicPr>
            <a:picLocks noChangeAspect="1"/>
          </p:cNvPicPr>
          <p:nvPr/>
        </p:nvPicPr>
        <p:blipFill>
          <a:blip r:embed="rId5"/>
          <a:stretch>
            <a:fillRect/>
          </a:stretch>
        </p:blipFill>
        <p:spPr>
          <a:xfrm>
            <a:off x="9686831" y="2318217"/>
            <a:ext cx="2096808" cy="2393390"/>
          </a:xfrm>
          <a:prstGeom prst="rect">
            <a:avLst/>
          </a:prstGeom>
        </p:spPr>
      </p:pic>
      <p:sp>
        <p:nvSpPr>
          <p:cNvPr id="43" name="CasellaDiTesto 42">
            <a:extLst>
              <a:ext uri="{FF2B5EF4-FFF2-40B4-BE49-F238E27FC236}">
                <a16:creationId xmlns:a16="http://schemas.microsoft.com/office/drawing/2014/main" id="{9C62F7C4-0100-045D-3537-8134BBE097B8}"/>
              </a:ext>
            </a:extLst>
          </p:cNvPr>
          <p:cNvSpPr txBox="1"/>
          <p:nvPr/>
        </p:nvSpPr>
        <p:spPr>
          <a:xfrm>
            <a:off x="120941" y="1149970"/>
            <a:ext cx="49598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Bef>
                <a:spcPts val="600"/>
              </a:spcBef>
              <a:spcAft>
                <a:spcPts val="600"/>
              </a:spcAft>
            </a:pPr>
            <a:r>
              <a:rPr lang="en-US" b="1" dirty="0">
                <a:ea typeface="Calibri"/>
                <a:cs typeface="Calibri"/>
              </a:rPr>
              <a:t>The vacuum system of ALPI </a:t>
            </a:r>
            <a:endParaRPr lang="it-IT" b="1" dirty="0">
              <a:ea typeface="Calibri"/>
              <a:cs typeface="Calibri"/>
            </a:endParaRPr>
          </a:p>
          <a:p>
            <a:pPr marL="171450" indent="-171450" algn="just">
              <a:spcBef>
                <a:spcPts val="600"/>
              </a:spcBef>
              <a:spcAft>
                <a:spcPts val="600"/>
              </a:spcAft>
              <a:buFont typeface="Arial"/>
              <a:buChar char="•"/>
            </a:pPr>
            <a:r>
              <a:rPr lang="en-US" dirty="0">
                <a:ea typeface="Calibri"/>
                <a:cs typeface="Calibri"/>
              </a:rPr>
              <a:t>About 40 pumping groups</a:t>
            </a:r>
          </a:p>
          <a:p>
            <a:pPr marL="171450" indent="-171450" algn="just">
              <a:spcBef>
                <a:spcPts val="600"/>
              </a:spcBef>
              <a:spcAft>
                <a:spcPts val="600"/>
              </a:spcAft>
              <a:buFont typeface="Arial"/>
              <a:buChar char="•"/>
            </a:pPr>
            <a:r>
              <a:rPr lang="en-US" dirty="0">
                <a:ea typeface="Calibri"/>
                <a:cs typeface="Calibri"/>
              </a:rPr>
              <a:t>14 control Racks, provided by an external contractor </a:t>
            </a:r>
          </a:p>
          <a:p>
            <a:pPr marL="171450" indent="-171450" algn="just">
              <a:spcBef>
                <a:spcPts val="600"/>
              </a:spcBef>
              <a:spcAft>
                <a:spcPts val="600"/>
              </a:spcAft>
              <a:buFont typeface="Arial"/>
              <a:buChar char="•"/>
            </a:pPr>
            <a:r>
              <a:rPr lang="en-US" dirty="0">
                <a:ea typeface="Calibri"/>
                <a:cs typeface="Calibri"/>
              </a:rPr>
              <a:t>installed in the ‘90s</a:t>
            </a:r>
            <a:endParaRPr lang="en-US" dirty="0"/>
          </a:p>
        </p:txBody>
      </p:sp>
      <p:grpSp>
        <p:nvGrpSpPr>
          <p:cNvPr id="58" name="Gruppo 57">
            <a:extLst>
              <a:ext uri="{FF2B5EF4-FFF2-40B4-BE49-F238E27FC236}">
                <a16:creationId xmlns:a16="http://schemas.microsoft.com/office/drawing/2014/main" id="{85B41585-5006-0F02-9A4F-27F89750EC9B}"/>
              </a:ext>
            </a:extLst>
          </p:cNvPr>
          <p:cNvGrpSpPr/>
          <p:nvPr/>
        </p:nvGrpSpPr>
        <p:grpSpPr>
          <a:xfrm>
            <a:off x="66566" y="4509246"/>
            <a:ext cx="832973" cy="2090273"/>
            <a:chOff x="282013" y="3056216"/>
            <a:chExt cx="832973" cy="2090273"/>
          </a:xfrm>
        </p:grpSpPr>
        <p:pic>
          <p:nvPicPr>
            <p:cNvPr id="40" name="Immagine 39" descr="armadio linac">
              <a:extLst>
                <a:ext uri="{FF2B5EF4-FFF2-40B4-BE49-F238E27FC236}">
                  <a16:creationId xmlns:a16="http://schemas.microsoft.com/office/drawing/2014/main" id="{0DF62085-72A9-BB38-70A5-33B199535400}"/>
                </a:ext>
              </a:extLst>
            </p:cNvPr>
            <p:cNvPicPr>
              <a:picLocks noChangeAspect="1"/>
            </p:cNvPicPr>
            <p:nvPr/>
          </p:nvPicPr>
          <p:blipFill>
            <a:blip r:embed="rId6"/>
            <a:stretch>
              <a:fillRect/>
            </a:stretch>
          </p:blipFill>
          <p:spPr>
            <a:xfrm>
              <a:off x="282013" y="3056216"/>
              <a:ext cx="832973" cy="2090273"/>
            </a:xfrm>
            <a:prstGeom prst="rect">
              <a:avLst/>
            </a:prstGeom>
          </p:spPr>
        </p:pic>
        <p:sp>
          <p:nvSpPr>
            <p:cNvPr id="44" name="CasellaDiTesto 43">
              <a:extLst>
                <a:ext uri="{FF2B5EF4-FFF2-40B4-BE49-F238E27FC236}">
                  <a16:creationId xmlns:a16="http://schemas.microsoft.com/office/drawing/2014/main" id="{731D09BF-03D6-FE16-6372-BCEB5E21BB3E}"/>
                </a:ext>
              </a:extLst>
            </p:cNvPr>
            <p:cNvSpPr txBox="1"/>
            <p:nvPr/>
          </p:nvSpPr>
          <p:spPr>
            <a:xfrm>
              <a:off x="436163" y="3520651"/>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FF0000"/>
                  </a:solidFill>
                  <a:ea typeface="Calibri"/>
                  <a:cs typeface="Calibri"/>
                </a:rPr>
                <a:t>X</a:t>
              </a:r>
              <a:endParaRPr lang="it-IT" dirty="0">
                <a:solidFill>
                  <a:srgbClr val="FF0000"/>
                </a:solidFill>
              </a:endParaRPr>
            </a:p>
          </p:txBody>
        </p:sp>
        <p:sp>
          <p:nvSpPr>
            <p:cNvPr id="46" name="CasellaDiTesto 45">
              <a:extLst>
                <a:ext uri="{FF2B5EF4-FFF2-40B4-BE49-F238E27FC236}">
                  <a16:creationId xmlns:a16="http://schemas.microsoft.com/office/drawing/2014/main" id="{694FB76C-8736-5A40-43B1-4EDB9D216F0C}"/>
                </a:ext>
              </a:extLst>
            </p:cNvPr>
            <p:cNvSpPr txBox="1"/>
            <p:nvPr/>
          </p:nvSpPr>
          <p:spPr>
            <a:xfrm>
              <a:off x="413751" y="3961415"/>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FF0000"/>
                  </a:solidFill>
                  <a:ea typeface="Calibri"/>
                  <a:cs typeface="Calibri"/>
                </a:rPr>
                <a:t>X</a:t>
              </a:r>
              <a:endParaRPr lang="it-IT" dirty="0">
                <a:solidFill>
                  <a:srgbClr val="FF0000"/>
                </a:solidFill>
              </a:endParaRPr>
            </a:p>
          </p:txBody>
        </p:sp>
        <p:sp>
          <p:nvSpPr>
            <p:cNvPr id="47" name="CasellaDiTesto 46">
              <a:extLst>
                <a:ext uri="{FF2B5EF4-FFF2-40B4-BE49-F238E27FC236}">
                  <a16:creationId xmlns:a16="http://schemas.microsoft.com/office/drawing/2014/main" id="{E8F76156-D5E1-A682-AA53-F32DAFD48526}"/>
                </a:ext>
              </a:extLst>
            </p:cNvPr>
            <p:cNvSpPr txBox="1"/>
            <p:nvPr/>
          </p:nvSpPr>
          <p:spPr>
            <a:xfrm>
              <a:off x="413751" y="4529180"/>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FF0000"/>
                  </a:solidFill>
                  <a:ea typeface="Calibri"/>
                  <a:cs typeface="Calibri"/>
                </a:rPr>
                <a:t>X</a:t>
              </a:r>
              <a:endParaRPr lang="it-IT" dirty="0">
                <a:solidFill>
                  <a:srgbClr val="FF0000"/>
                </a:solidFill>
              </a:endParaRPr>
            </a:p>
          </p:txBody>
        </p:sp>
        <p:sp>
          <p:nvSpPr>
            <p:cNvPr id="48" name="CasellaDiTesto 47">
              <a:extLst>
                <a:ext uri="{FF2B5EF4-FFF2-40B4-BE49-F238E27FC236}">
                  <a16:creationId xmlns:a16="http://schemas.microsoft.com/office/drawing/2014/main" id="{A63487B0-2EB3-B993-D6DD-2878C8C6E756}"/>
                </a:ext>
              </a:extLst>
            </p:cNvPr>
            <p:cNvSpPr txBox="1"/>
            <p:nvPr/>
          </p:nvSpPr>
          <p:spPr>
            <a:xfrm>
              <a:off x="436162" y="4267709"/>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FF0000"/>
                  </a:solidFill>
                  <a:ea typeface="Calibri"/>
                  <a:cs typeface="Calibri"/>
                </a:rPr>
                <a:t>X</a:t>
              </a:r>
              <a:endParaRPr lang="it-IT" dirty="0">
                <a:solidFill>
                  <a:srgbClr val="FF0000"/>
                </a:solidFill>
              </a:endParaRPr>
            </a:p>
          </p:txBody>
        </p:sp>
        <p:sp>
          <p:nvSpPr>
            <p:cNvPr id="49" name="CasellaDiTesto 48">
              <a:extLst>
                <a:ext uri="{FF2B5EF4-FFF2-40B4-BE49-F238E27FC236}">
                  <a16:creationId xmlns:a16="http://schemas.microsoft.com/office/drawing/2014/main" id="{AEF8F235-F3CF-D301-8047-0FFD92AB816D}"/>
                </a:ext>
              </a:extLst>
            </p:cNvPr>
            <p:cNvSpPr txBox="1"/>
            <p:nvPr/>
          </p:nvSpPr>
          <p:spPr>
            <a:xfrm>
              <a:off x="436162" y="3707415"/>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FF0000"/>
                  </a:solidFill>
                  <a:ea typeface="Calibri"/>
                  <a:cs typeface="Calibri"/>
                </a:rPr>
                <a:t>X</a:t>
              </a:r>
              <a:endParaRPr lang="it-IT" dirty="0">
                <a:solidFill>
                  <a:srgbClr val="FF0000"/>
                </a:solidFill>
              </a:endParaRPr>
            </a:p>
          </p:txBody>
        </p:sp>
        <p:sp>
          <p:nvSpPr>
            <p:cNvPr id="56" name="CasellaDiTesto 55">
              <a:extLst>
                <a:ext uri="{FF2B5EF4-FFF2-40B4-BE49-F238E27FC236}">
                  <a16:creationId xmlns:a16="http://schemas.microsoft.com/office/drawing/2014/main" id="{AF97C5C1-A522-DD23-423B-9A368AAEF536}"/>
                </a:ext>
              </a:extLst>
            </p:cNvPr>
            <p:cNvSpPr txBox="1"/>
            <p:nvPr/>
          </p:nvSpPr>
          <p:spPr>
            <a:xfrm>
              <a:off x="436163" y="3274121"/>
              <a:ext cx="32059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00B050"/>
                  </a:solidFill>
                  <a:ea typeface="Calibri"/>
                  <a:cs typeface="Calibri"/>
                </a:rPr>
                <a:t>Y</a:t>
              </a:r>
              <a:endParaRPr lang="it-IT" dirty="0">
                <a:solidFill>
                  <a:srgbClr val="00B050"/>
                </a:solidFill>
              </a:endParaRPr>
            </a:p>
          </p:txBody>
        </p:sp>
      </p:grpSp>
      <p:sp>
        <p:nvSpPr>
          <p:cNvPr id="57" name="CasellaDiTesto 56">
            <a:extLst>
              <a:ext uri="{FF2B5EF4-FFF2-40B4-BE49-F238E27FC236}">
                <a16:creationId xmlns:a16="http://schemas.microsoft.com/office/drawing/2014/main" id="{2D07ED0C-C34C-D466-B6E2-F8A9F1D3556F}"/>
              </a:ext>
            </a:extLst>
          </p:cNvPr>
          <p:cNvSpPr txBox="1"/>
          <p:nvPr/>
        </p:nvSpPr>
        <p:spPr>
          <a:xfrm>
            <a:off x="921950" y="4736056"/>
            <a:ext cx="277418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ea typeface="Calibri"/>
                <a:cs typeface="Calibri"/>
              </a:rPr>
              <a:t>Controls:</a:t>
            </a:r>
          </a:p>
          <a:p>
            <a:pPr marL="285750" indent="-285750">
              <a:buFont typeface="Arial"/>
              <a:buChar char="•"/>
            </a:pPr>
            <a:r>
              <a:rPr lang="it-IT" dirty="0">
                <a:ea typeface="Calibri"/>
                <a:cs typeface="Calibri"/>
              </a:rPr>
              <a:t>Out of the market</a:t>
            </a:r>
          </a:p>
          <a:p>
            <a:pPr marL="285750" indent="-285750">
              <a:buFont typeface="Arial"/>
              <a:buChar char="•"/>
            </a:pPr>
            <a:r>
              <a:rPr lang="it-IT" dirty="0">
                <a:ea typeface="Calibri"/>
                <a:cs typeface="Calibri"/>
              </a:rPr>
              <a:t>Lack of spares</a:t>
            </a:r>
          </a:p>
          <a:p>
            <a:pPr marL="285750" indent="-285750">
              <a:buFont typeface="Arial"/>
              <a:buChar char="•"/>
            </a:pPr>
            <a:r>
              <a:rPr lang="it-IT" dirty="0">
                <a:ea typeface="Calibri"/>
                <a:cs typeface="Calibri"/>
              </a:rPr>
              <a:t>No support from manufacturer</a:t>
            </a:r>
          </a:p>
        </p:txBody>
      </p:sp>
      <p:sp>
        <p:nvSpPr>
          <p:cNvPr id="60" name="CasellaDiTesto 59">
            <a:extLst>
              <a:ext uri="{FF2B5EF4-FFF2-40B4-BE49-F238E27FC236}">
                <a16:creationId xmlns:a16="http://schemas.microsoft.com/office/drawing/2014/main" id="{3E4B40F4-5A2E-BD79-24D8-673876F7C29C}"/>
              </a:ext>
            </a:extLst>
          </p:cNvPr>
          <p:cNvSpPr txBox="1"/>
          <p:nvPr/>
        </p:nvSpPr>
        <p:spPr>
          <a:xfrm>
            <a:off x="1159873" y="3300363"/>
            <a:ext cx="2774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ea typeface="Calibri"/>
                <a:cs typeface="Calibri"/>
              </a:rPr>
              <a:t>Vacuum:</a:t>
            </a:r>
          </a:p>
          <a:p>
            <a:pPr marL="285750" indent="-285750">
              <a:buFont typeface="Arial"/>
              <a:buChar char="•"/>
            </a:pPr>
            <a:r>
              <a:rPr lang="it-IT" dirty="0">
                <a:ea typeface="Calibri"/>
                <a:cs typeface="Calibri"/>
              </a:rPr>
              <a:t>Model out of the market</a:t>
            </a:r>
          </a:p>
          <a:p>
            <a:pPr marL="285750" indent="-285750">
              <a:buFont typeface="Arial"/>
              <a:buChar char="•"/>
            </a:pPr>
            <a:r>
              <a:rPr lang="it-IT" dirty="0" err="1">
                <a:ea typeface="Calibri"/>
                <a:cs typeface="Calibri"/>
              </a:rPr>
              <a:t>Lack</a:t>
            </a:r>
            <a:r>
              <a:rPr lang="it-IT" dirty="0">
                <a:ea typeface="Calibri"/>
                <a:cs typeface="Calibri"/>
              </a:rPr>
              <a:t> of </a:t>
            </a:r>
            <a:r>
              <a:rPr lang="it-IT" dirty="0" err="1">
                <a:ea typeface="Calibri"/>
                <a:cs typeface="Calibri"/>
              </a:rPr>
              <a:t>spares</a:t>
            </a:r>
          </a:p>
        </p:txBody>
      </p:sp>
      <p:pic>
        <p:nvPicPr>
          <p:cNvPr id="61" name="Immagine 60" descr="Immagine che contiene elettrodomestico da cucina, cilindro, Elettrodomestico, Piccolo elettrodomestico&#10;&#10;Descrizione generata automaticamente">
            <a:extLst>
              <a:ext uri="{FF2B5EF4-FFF2-40B4-BE49-F238E27FC236}">
                <a16:creationId xmlns:a16="http://schemas.microsoft.com/office/drawing/2014/main" id="{5C8B3310-AF95-5D2B-9610-F17EEC52BF90}"/>
              </a:ext>
            </a:extLst>
          </p:cNvPr>
          <p:cNvPicPr>
            <a:picLocks noChangeAspect="1"/>
          </p:cNvPicPr>
          <p:nvPr/>
        </p:nvPicPr>
        <p:blipFill>
          <a:blip r:embed="rId7"/>
          <a:stretch>
            <a:fillRect/>
          </a:stretch>
        </p:blipFill>
        <p:spPr>
          <a:xfrm>
            <a:off x="-19430" y="3140790"/>
            <a:ext cx="914297" cy="1193801"/>
          </a:xfrm>
          <a:prstGeom prst="rect">
            <a:avLst/>
          </a:prstGeom>
        </p:spPr>
      </p:pic>
      <p:sp>
        <p:nvSpPr>
          <p:cNvPr id="62" name="CasellaDiTesto 61">
            <a:extLst>
              <a:ext uri="{FF2B5EF4-FFF2-40B4-BE49-F238E27FC236}">
                <a16:creationId xmlns:a16="http://schemas.microsoft.com/office/drawing/2014/main" id="{313D3071-B7C6-E26A-A590-1B2D5AD28C60}"/>
              </a:ext>
            </a:extLst>
          </p:cNvPr>
          <p:cNvSpPr txBox="1"/>
          <p:nvPr/>
        </p:nvSpPr>
        <p:spPr>
          <a:xfrm>
            <a:off x="3405098" y="4155780"/>
            <a:ext cx="6546830" cy="2308324"/>
          </a:xfrm>
          <a:prstGeom prst="rect">
            <a:avLst/>
          </a:prstGeom>
          <a:noFill/>
          <a:ln>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solidFill>
                  <a:srgbClr val="000000"/>
                </a:solidFill>
                <a:latin typeface="Calibri"/>
                <a:ea typeface="Calibri"/>
                <a:cs typeface="Calibri"/>
              </a:rPr>
              <a:t>Upgrade </a:t>
            </a:r>
            <a:r>
              <a:rPr lang="it-IT" b="1" dirty="0" err="1">
                <a:solidFill>
                  <a:srgbClr val="000000"/>
                </a:solidFill>
                <a:latin typeface="Calibri"/>
                <a:ea typeface="Calibri"/>
                <a:cs typeface="Calibri"/>
              </a:rPr>
              <a:t>Plane</a:t>
            </a:r>
            <a:r>
              <a:rPr lang="it-IT" b="1" dirty="0">
                <a:ea typeface="Calibri"/>
                <a:cs typeface="Calibri"/>
              </a:rPr>
              <a:t>:</a:t>
            </a:r>
            <a:endParaRPr lang="it-IT" dirty="0">
              <a:ea typeface="Calibri"/>
              <a:cs typeface="Calibri"/>
            </a:endParaRPr>
          </a:p>
          <a:p>
            <a:pPr marL="285750" indent="-285750">
              <a:buFont typeface="Arial"/>
              <a:buChar char="•"/>
            </a:pPr>
            <a:r>
              <a:rPr lang="it-IT" dirty="0">
                <a:ea typeface="Calibri"/>
                <a:cs typeface="Calibri"/>
              </a:rPr>
              <a:t>2013 - 2021: </a:t>
            </a:r>
            <a:r>
              <a:rPr lang="it-IT" dirty="0" err="1">
                <a:ea typeface="Calibri"/>
                <a:cs typeface="Calibri"/>
              </a:rPr>
              <a:t>Develop</a:t>
            </a:r>
            <a:r>
              <a:rPr lang="it-IT" dirty="0">
                <a:ea typeface="Calibri"/>
                <a:cs typeface="Calibri"/>
              </a:rPr>
              <a:t> of new controls Racks</a:t>
            </a:r>
          </a:p>
          <a:p>
            <a:pPr marL="285750" indent="-285750">
              <a:buFont typeface="Arial"/>
              <a:buChar char="•"/>
            </a:pPr>
            <a:r>
              <a:rPr lang="it-IT" dirty="0">
                <a:ea typeface="Calibri"/>
                <a:cs typeface="Calibri"/>
              </a:rPr>
              <a:t>2021-2022</a:t>
            </a:r>
          </a:p>
          <a:p>
            <a:pPr marL="742950" lvl="1" indent="-285750">
              <a:buFont typeface="Courier New"/>
              <a:buChar char="o"/>
            </a:pPr>
            <a:r>
              <a:rPr lang="it-IT" b="1" dirty="0">
                <a:ea typeface="Calibri"/>
                <a:cs typeface="Calibri"/>
              </a:rPr>
              <a:t>NEW</a:t>
            </a:r>
            <a:r>
              <a:rPr lang="it-IT" dirty="0">
                <a:ea typeface="Calibri"/>
                <a:cs typeface="Calibri"/>
              </a:rPr>
              <a:t> High </a:t>
            </a:r>
            <a:r>
              <a:rPr lang="it-IT" dirty="0" err="1">
                <a:ea typeface="Calibri"/>
                <a:cs typeface="Calibri"/>
              </a:rPr>
              <a:t>level</a:t>
            </a:r>
            <a:r>
              <a:rPr lang="it-IT" dirty="0">
                <a:ea typeface="Calibri"/>
                <a:cs typeface="Calibri"/>
              </a:rPr>
              <a:t> control system EPICS </a:t>
            </a:r>
            <a:r>
              <a:rPr lang="it-IT" dirty="0" err="1">
                <a:ea typeface="Calibri"/>
                <a:cs typeface="Calibri"/>
              </a:rPr>
              <a:t>Based</a:t>
            </a:r>
          </a:p>
          <a:p>
            <a:pPr marL="742950" lvl="1" indent="-285750">
              <a:buFont typeface="Courier New"/>
              <a:buChar char="o"/>
            </a:pPr>
            <a:r>
              <a:rPr lang="it-IT" b="1" dirty="0">
                <a:ea typeface="Calibri"/>
                <a:cs typeface="Calibri"/>
              </a:rPr>
              <a:t>First batch</a:t>
            </a:r>
            <a:r>
              <a:rPr lang="it-IT" dirty="0">
                <a:ea typeface="Calibri"/>
                <a:cs typeface="Calibri"/>
              </a:rPr>
              <a:t> of HW procurements</a:t>
            </a:r>
          </a:p>
          <a:p>
            <a:pPr marL="285750" indent="-285750">
              <a:buFont typeface="Arial"/>
              <a:buChar char="•"/>
            </a:pPr>
            <a:r>
              <a:rPr lang="it-IT" dirty="0">
                <a:ea typeface="Calibri"/>
                <a:cs typeface="Calibri"/>
              </a:rPr>
              <a:t>2022 – 2024 Progressive </a:t>
            </a:r>
            <a:r>
              <a:rPr lang="it-IT" dirty="0" err="1">
                <a:ea typeface="Calibri"/>
                <a:cs typeface="Calibri"/>
              </a:rPr>
              <a:t>replacement</a:t>
            </a:r>
            <a:r>
              <a:rPr lang="it-IT" dirty="0">
                <a:ea typeface="Calibri"/>
                <a:cs typeface="Calibri"/>
              </a:rPr>
              <a:t> of Vacuum and Controls </a:t>
            </a:r>
          </a:p>
          <a:p>
            <a:pPr marL="285750" indent="-285750">
              <a:buFont typeface="Arial"/>
              <a:buChar char="•"/>
            </a:pPr>
            <a:r>
              <a:rPr lang="it-IT" dirty="0">
                <a:ea typeface="Calibri"/>
                <a:cs typeface="Calibri"/>
              </a:rPr>
              <a:t>2024 – 202x Progressive replacement of Vacuum and Controls </a:t>
            </a:r>
            <a:r>
              <a:rPr lang="it-IT" b="1" dirty="0">
                <a:ea typeface="Calibri"/>
                <a:cs typeface="Calibri"/>
              </a:rPr>
              <a:t> (time schedule related to available funds)</a:t>
            </a:r>
          </a:p>
        </p:txBody>
      </p:sp>
      <p:pic>
        <p:nvPicPr>
          <p:cNvPr id="63" name="Immagine 62" descr="Immagine che contiene testo, interni, parecchi&#10;&#10;Descrizione generata automaticamente">
            <a:extLst>
              <a:ext uri="{FF2B5EF4-FFF2-40B4-BE49-F238E27FC236}">
                <a16:creationId xmlns:a16="http://schemas.microsoft.com/office/drawing/2014/main" id="{C4748FD8-EB84-E553-00CB-88FE90D97D34}"/>
              </a:ext>
            </a:extLst>
          </p:cNvPr>
          <p:cNvPicPr>
            <a:picLocks noChangeAspect="1"/>
          </p:cNvPicPr>
          <p:nvPr/>
        </p:nvPicPr>
        <p:blipFill>
          <a:blip r:embed="rId8"/>
          <a:stretch>
            <a:fillRect/>
          </a:stretch>
        </p:blipFill>
        <p:spPr>
          <a:xfrm>
            <a:off x="9755373" y="4583580"/>
            <a:ext cx="1063252" cy="1941606"/>
          </a:xfrm>
          <a:prstGeom prst="rect">
            <a:avLst/>
          </a:prstGeom>
        </p:spPr>
      </p:pic>
      <p:pic>
        <p:nvPicPr>
          <p:cNvPr id="64" name="Immagine 63">
            <a:extLst>
              <a:ext uri="{FF2B5EF4-FFF2-40B4-BE49-F238E27FC236}">
                <a16:creationId xmlns:a16="http://schemas.microsoft.com/office/drawing/2014/main" id="{734C114B-CE6A-A1BB-5C68-C5F9FFC1771C}"/>
              </a:ext>
            </a:extLst>
          </p:cNvPr>
          <p:cNvPicPr>
            <a:picLocks noChangeAspect="1"/>
          </p:cNvPicPr>
          <p:nvPr/>
        </p:nvPicPr>
        <p:blipFill>
          <a:blip r:embed="rId9"/>
          <a:stretch>
            <a:fillRect/>
          </a:stretch>
        </p:blipFill>
        <p:spPr>
          <a:xfrm>
            <a:off x="10881659" y="4820304"/>
            <a:ext cx="1066800" cy="1057275"/>
          </a:xfrm>
          <a:prstGeom prst="rect">
            <a:avLst/>
          </a:prstGeom>
        </p:spPr>
      </p:pic>
    </p:spTree>
    <p:extLst>
      <p:ext uri="{BB962C8B-B14F-4D97-AF65-F5344CB8AC3E}">
        <p14:creationId xmlns:p14="http://schemas.microsoft.com/office/powerpoint/2010/main" val="402425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Outline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2" name="TextBox 1">
            <a:extLst>
              <a:ext uri="{FF2B5EF4-FFF2-40B4-BE49-F238E27FC236}">
                <a16:creationId xmlns:a16="http://schemas.microsoft.com/office/drawing/2014/main" id="{328D0399-B387-171E-847D-6C52276F1680}"/>
              </a:ext>
            </a:extLst>
          </p:cNvPr>
          <p:cNvSpPr txBox="1"/>
          <p:nvPr/>
        </p:nvSpPr>
        <p:spPr>
          <a:xfrm>
            <a:off x="473216" y="1593208"/>
            <a:ext cx="8692555" cy="2246769"/>
          </a:xfrm>
          <a:prstGeom prst="rect">
            <a:avLst/>
          </a:prstGeom>
          <a:noFill/>
        </p:spPr>
        <p:txBody>
          <a:bodyPr wrap="square" rtlCol="0">
            <a:spAutoFit/>
          </a:bodyPr>
          <a:lstStyle/>
          <a:p>
            <a:pPr marL="457200" indent="-457200">
              <a:buFont typeface="Arial" panose="020B0604020202020204" pitchFamily="34" charset="0"/>
              <a:buChar char="•"/>
            </a:pPr>
            <a:r>
              <a:rPr lang="it-IT" sz="2800" dirty="0"/>
              <a:t>SPES general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PTA upgrade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b="1" dirty="0"/>
              <a:t>Next months plan</a:t>
            </a:r>
          </a:p>
        </p:txBody>
      </p:sp>
      <p:pic>
        <p:nvPicPr>
          <p:cNvPr id="3" name="Picture 2" descr="A blueprint of a building&#10;&#10;Description automatically generated">
            <a:extLst>
              <a:ext uri="{FF2B5EF4-FFF2-40B4-BE49-F238E27FC236}">
                <a16:creationId xmlns:a16="http://schemas.microsoft.com/office/drawing/2014/main" id="{84027801-E2B1-CD77-47E0-BA3FCB0FEE78}"/>
              </a:ext>
            </a:extLst>
          </p:cNvPr>
          <p:cNvPicPr>
            <a:picLocks noChangeAspect="1"/>
          </p:cNvPicPr>
          <p:nvPr/>
        </p:nvPicPr>
        <p:blipFill rotWithShape="1">
          <a:blip r:embed="rId4">
            <a:extLst>
              <a:ext uri="{28A0092B-C50C-407E-A947-70E740481C1C}">
                <a14:useLocalDpi xmlns:a14="http://schemas.microsoft.com/office/drawing/2010/main" val="0"/>
              </a:ext>
            </a:extLst>
          </a:blip>
          <a:srcRect l="11976" t="10885" r="7499" b="17672"/>
          <a:stretch/>
        </p:blipFill>
        <p:spPr>
          <a:xfrm>
            <a:off x="2841424" y="1851660"/>
            <a:ext cx="9037018" cy="45101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51303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SPES-CB MODIFICATION</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16" name="TextBox 26">
            <a:extLst>
              <a:ext uri="{FF2B5EF4-FFF2-40B4-BE49-F238E27FC236}">
                <a16:creationId xmlns:a16="http://schemas.microsoft.com/office/drawing/2014/main" id="{2360B351-6CED-4A35-B335-4556630B3A09}"/>
              </a:ext>
            </a:extLst>
          </p:cNvPr>
          <p:cNvSpPr txBox="1"/>
          <p:nvPr/>
        </p:nvSpPr>
        <p:spPr>
          <a:xfrm>
            <a:off x="514633" y="1119240"/>
            <a:ext cx="11162736" cy="340519"/>
          </a:xfrm>
          <a:prstGeom prst="roundRect">
            <a:avLst/>
          </a:prstGeom>
          <a:solidFill>
            <a:schemeClr val="bg1"/>
          </a:solidFill>
          <a:ln w="28575">
            <a:solidFill>
              <a:srgbClr val="002060"/>
            </a:solidFill>
          </a:ln>
        </p:spPr>
        <p:txBody>
          <a:bodyPr wrap="none" rtlCol="0" anchor="ctr">
            <a:spAutoFit/>
          </a:bodyPr>
          <a:lstStyle/>
          <a:p>
            <a:pPr algn="ctr"/>
            <a:r>
              <a:rPr lang="it-IT" sz="1400" b="1" dirty="0">
                <a:ln>
                  <a:solidFill>
                    <a:srgbClr val="002060"/>
                  </a:solidFill>
                </a:ln>
                <a:solidFill>
                  <a:srgbClr val="002060"/>
                </a:solidFill>
              </a:rPr>
              <a:t>TO PRODUCE STABLE BEAMS FOR THE COMMISSIONING OF THE ADIGE INJECTOR THE SPES-CB MUST BE TURNED INTO A CONVENTINAL ECR SOURCE</a:t>
            </a:r>
          </a:p>
        </p:txBody>
      </p:sp>
      <p:pic>
        <p:nvPicPr>
          <p:cNvPr id="26" name="Immagine 10">
            <a:extLst>
              <a:ext uri="{FF2B5EF4-FFF2-40B4-BE49-F238E27FC236}">
                <a16:creationId xmlns:a16="http://schemas.microsoft.com/office/drawing/2014/main" id="{98D00920-10DB-4F1A-A67D-BD0ED2E14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19" y="2102707"/>
            <a:ext cx="3651905" cy="1589913"/>
          </a:xfrm>
          <a:prstGeom prst="rect">
            <a:avLst/>
          </a:prstGeom>
        </p:spPr>
      </p:pic>
      <p:sp>
        <p:nvSpPr>
          <p:cNvPr id="28" name="TextBox 27">
            <a:extLst>
              <a:ext uri="{FF2B5EF4-FFF2-40B4-BE49-F238E27FC236}">
                <a16:creationId xmlns:a16="http://schemas.microsoft.com/office/drawing/2014/main" id="{1A7C98B2-66CD-40E0-A456-8B516BA134E6}"/>
              </a:ext>
            </a:extLst>
          </p:cNvPr>
          <p:cNvSpPr txBox="1"/>
          <p:nvPr/>
        </p:nvSpPr>
        <p:spPr>
          <a:xfrm>
            <a:off x="1443055" y="1659180"/>
            <a:ext cx="1268232"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PRESENT LAYOUT</a:t>
            </a:r>
          </a:p>
        </p:txBody>
      </p:sp>
      <p:sp>
        <p:nvSpPr>
          <p:cNvPr id="3" name="Rectangle 2">
            <a:extLst>
              <a:ext uri="{FF2B5EF4-FFF2-40B4-BE49-F238E27FC236}">
                <a16:creationId xmlns:a16="http://schemas.microsoft.com/office/drawing/2014/main" id="{5370C3F8-86A0-489C-A6B9-C0DC34D0368E}"/>
              </a:ext>
            </a:extLst>
          </p:cNvPr>
          <p:cNvSpPr/>
          <p:nvPr/>
        </p:nvSpPr>
        <p:spPr>
          <a:xfrm>
            <a:off x="1133475" y="2419350"/>
            <a:ext cx="552450" cy="4381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AF6CF9B-0178-44DE-996E-322C76F34D68}"/>
              </a:ext>
            </a:extLst>
          </p:cNvPr>
          <p:cNvCxnSpPr>
            <a:cxnSpLocks/>
            <a:stCxn id="3" idx="2"/>
          </p:cNvCxnSpPr>
          <p:nvPr/>
        </p:nvCxnSpPr>
        <p:spPr>
          <a:xfrm>
            <a:off x="1409700" y="2857499"/>
            <a:ext cx="0" cy="118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9A745E2-8C1B-4A8F-9DC1-B61680158C84}"/>
              </a:ext>
            </a:extLst>
          </p:cNvPr>
          <p:cNvCxnSpPr>
            <a:cxnSpLocks/>
          </p:cNvCxnSpPr>
          <p:nvPr/>
        </p:nvCxnSpPr>
        <p:spPr>
          <a:xfrm flipV="1">
            <a:off x="1409700" y="2794087"/>
            <a:ext cx="3420000" cy="1008000"/>
          </a:xfrm>
          <a:prstGeom prst="bentConnector3">
            <a:avLst>
              <a:gd name="adj1" fmla="val 7736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DF00BF8-BD16-49FE-916E-07681A0DF19B}"/>
              </a:ext>
            </a:extLst>
          </p:cNvPr>
          <p:cNvPicPr>
            <a:picLocks noChangeAspect="1"/>
          </p:cNvPicPr>
          <p:nvPr/>
        </p:nvPicPr>
        <p:blipFill>
          <a:blip r:embed="rId5"/>
          <a:stretch>
            <a:fillRect/>
          </a:stretch>
        </p:blipFill>
        <p:spPr>
          <a:xfrm>
            <a:off x="4932499" y="2192025"/>
            <a:ext cx="2520000" cy="1411277"/>
          </a:xfrm>
          <a:prstGeom prst="rect">
            <a:avLst/>
          </a:prstGeom>
        </p:spPr>
      </p:pic>
      <p:sp>
        <p:nvSpPr>
          <p:cNvPr id="37" name="TextBox 36">
            <a:extLst>
              <a:ext uri="{FF2B5EF4-FFF2-40B4-BE49-F238E27FC236}">
                <a16:creationId xmlns:a16="http://schemas.microsoft.com/office/drawing/2014/main" id="{1E55B989-5DAF-4992-9E26-F1B5F9B69EE6}"/>
              </a:ext>
            </a:extLst>
          </p:cNvPr>
          <p:cNvSpPr txBox="1"/>
          <p:nvPr/>
        </p:nvSpPr>
        <p:spPr>
          <a:xfrm>
            <a:off x="4874800" y="1659180"/>
            <a:ext cx="2635401"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MODIFICATION OF THE INJECTION SIDE</a:t>
            </a:r>
          </a:p>
        </p:txBody>
      </p:sp>
      <p:pic>
        <p:nvPicPr>
          <p:cNvPr id="38" name="Immagine 3">
            <a:extLst>
              <a:ext uri="{FF2B5EF4-FFF2-40B4-BE49-F238E27FC236}">
                <a16:creationId xmlns:a16="http://schemas.microsoft.com/office/drawing/2014/main" id="{F5512689-381C-4270-A174-3788EE5DA90F}"/>
              </a:ext>
            </a:extLst>
          </p:cNvPr>
          <p:cNvPicPr>
            <a:picLocks noChangeAspect="1"/>
          </p:cNvPicPr>
          <p:nvPr/>
        </p:nvPicPr>
        <p:blipFill>
          <a:blip r:embed="rId6"/>
          <a:stretch>
            <a:fillRect/>
          </a:stretch>
        </p:blipFill>
        <p:spPr>
          <a:xfrm>
            <a:off x="8891608" y="1971156"/>
            <a:ext cx="2880000" cy="1853015"/>
          </a:xfrm>
          <a:prstGeom prst="rect">
            <a:avLst/>
          </a:prstGeom>
          <a:ln>
            <a:solidFill>
              <a:srgbClr val="002060"/>
            </a:solidFill>
          </a:ln>
        </p:spPr>
      </p:pic>
      <p:sp>
        <p:nvSpPr>
          <p:cNvPr id="39" name="Arrow: Right 38">
            <a:extLst>
              <a:ext uri="{FF2B5EF4-FFF2-40B4-BE49-F238E27FC236}">
                <a16:creationId xmlns:a16="http://schemas.microsoft.com/office/drawing/2014/main" id="{E17786AB-4806-4F13-8DBF-3944487AF733}"/>
              </a:ext>
            </a:extLst>
          </p:cNvPr>
          <p:cNvSpPr/>
          <p:nvPr/>
        </p:nvSpPr>
        <p:spPr>
          <a:xfrm>
            <a:off x="7629525" y="2819832"/>
            <a:ext cx="1123950" cy="155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26">
            <a:extLst>
              <a:ext uri="{FF2B5EF4-FFF2-40B4-BE49-F238E27FC236}">
                <a16:creationId xmlns:a16="http://schemas.microsoft.com/office/drawing/2014/main" id="{74B6A27A-7ECA-4643-80C0-ECAA7B2108D3}"/>
              </a:ext>
            </a:extLst>
          </p:cNvPr>
          <p:cNvSpPr txBox="1"/>
          <p:nvPr/>
        </p:nvSpPr>
        <p:spPr>
          <a:xfrm>
            <a:off x="7576259" y="4808110"/>
            <a:ext cx="4568115" cy="1123712"/>
          </a:xfrm>
          <a:prstGeom prst="roundRect">
            <a:avLst/>
          </a:prstGeom>
          <a:blipFill>
            <a:blip r:embed="rId7">
              <a:extLst>
                <a:ext uri="{28A0092B-C50C-407E-A947-70E740481C1C}">
                  <a14:useLocalDpi xmlns:a14="http://schemas.microsoft.com/office/drawing/2010/main" val="0"/>
                </a:ext>
              </a:extLst>
            </a:blip>
            <a:tile tx="0" ty="0" sx="100000" sy="100000" flip="none" algn="tl"/>
          </a:blipFill>
          <a:ln w="19050">
            <a:solidFill>
              <a:srgbClr val="002060"/>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defPPr>
              <a:defRPr lang="it-IT"/>
            </a:defPPr>
            <a:lvl1pPr marR="0" lvl="0" indent="0" algn="ctr" fontAlgn="auto">
              <a:lnSpc>
                <a:spcPct val="100000"/>
              </a:lnSpc>
              <a:spcBef>
                <a:spcPts val="0"/>
              </a:spcBef>
              <a:spcAft>
                <a:spcPts val="0"/>
              </a:spcAft>
              <a:buClrTx/>
              <a:buSzTx/>
              <a:buFontTx/>
              <a:buNone/>
              <a:tabLst/>
              <a:defRPr sz="1400">
                <a:ln>
                  <a:solidFill>
                    <a:schemeClr val="tx1"/>
                  </a:solidFill>
                </a:ln>
                <a:cs typeface="MV Boli" panose="0200050003020009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it-IT" sz="1200" dirty="0"/>
              <a:t>MAXIMUM MAGNETIC FIELD UP TO 1.6 T</a:t>
            </a:r>
          </a:p>
          <a:p>
            <a:pPr marL="285750" indent="-285750" algn="l">
              <a:buFont typeface="Arial" panose="020B0604020202020204" pitchFamily="34" charset="0"/>
              <a:buChar char="•"/>
            </a:pPr>
            <a:r>
              <a:rPr lang="it-IT" sz="1200" dirty="0"/>
              <a:t>HIGHER CURRENT FOR HIGH CHARGE STATES OF HEAVY IONS</a:t>
            </a:r>
          </a:p>
          <a:p>
            <a:pPr marL="285750" indent="-285750" algn="l">
              <a:buFont typeface="Arial" panose="020B0604020202020204" pitchFamily="34" charset="0"/>
              <a:buChar char="•"/>
            </a:pPr>
            <a:r>
              <a:rPr lang="it-IT" sz="1200" dirty="0"/>
              <a:t>ONLY GASEOUS BEAMS COULD BE PRODUCED</a:t>
            </a:r>
          </a:p>
          <a:p>
            <a:pPr marL="285750" indent="-285750" algn="l">
              <a:buFont typeface="Arial" panose="020B0604020202020204" pitchFamily="34" charset="0"/>
              <a:buChar char="•"/>
            </a:pPr>
            <a:r>
              <a:rPr lang="it-IT" sz="1200" dirty="0"/>
              <a:t>THE PICTURE ABOVE SHOWS A PARTICLE CURRENT </a:t>
            </a:r>
            <a:r>
              <a:rPr lang="en-US" sz="1200" dirty="0"/>
              <a:t>SPECTRUM (to be multiplied by q to get the conventional one)</a:t>
            </a:r>
          </a:p>
        </p:txBody>
      </p:sp>
      <p:sp>
        <p:nvSpPr>
          <p:cNvPr id="41" name="Arrow: Down 40">
            <a:extLst>
              <a:ext uri="{FF2B5EF4-FFF2-40B4-BE49-F238E27FC236}">
                <a16:creationId xmlns:a16="http://schemas.microsoft.com/office/drawing/2014/main" id="{8277E037-F0CE-4505-B995-F9ABED0623D4}"/>
              </a:ext>
            </a:extLst>
          </p:cNvPr>
          <p:cNvSpPr/>
          <p:nvPr/>
        </p:nvSpPr>
        <p:spPr>
          <a:xfrm>
            <a:off x="10241120" y="3991938"/>
            <a:ext cx="180975" cy="59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08F26AD3-B93F-4433-8D44-8770534D44C2}"/>
              </a:ext>
            </a:extLst>
          </p:cNvPr>
          <p:cNvSpPr/>
          <p:nvPr/>
        </p:nvSpPr>
        <p:spPr>
          <a:xfrm flipH="1">
            <a:off x="5470857" y="5292135"/>
            <a:ext cx="1123950" cy="155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A7D5684-042A-4017-AFFB-31175AF5C137}"/>
              </a:ext>
            </a:extLst>
          </p:cNvPr>
          <p:cNvSpPr txBox="1"/>
          <p:nvPr/>
        </p:nvSpPr>
        <p:spPr>
          <a:xfrm>
            <a:off x="4768944" y="4580684"/>
            <a:ext cx="2520000" cy="646331"/>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FURTHER MODIFICATION TO ALLOW METALLIC BEAMS PRODUCTION (under study)</a:t>
            </a:r>
          </a:p>
        </p:txBody>
      </p:sp>
      <p:pic>
        <p:nvPicPr>
          <p:cNvPr id="44" name="Picture 43">
            <a:extLst>
              <a:ext uri="{FF2B5EF4-FFF2-40B4-BE49-F238E27FC236}">
                <a16:creationId xmlns:a16="http://schemas.microsoft.com/office/drawing/2014/main" id="{1EB7C805-AE3A-47C7-AFB3-1CF1C6124E36}"/>
              </a:ext>
            </a:extLst>
          </p:cNvPr>
          <p:cNvPicPr>
            <a:picLocks noChangeAspect="1"/>
          </p:cNvPicPr>
          <p:nvPr/>
        </p:nvPicPr>
        <p:blipFill>
          <a:blip r:embed="rId8"/>
          <a:stretch>
            <a:fillRect/>
          </a:stretch>
        </p:blipFill>
        <p:spPr>
          <a:xfrm>
            <a:off x="1001289" y="4312395"/>
            <a:ext cx="3419995" cy="2115143"/>
          </a:xfrm>
          <a:prstGeom prst="rect">
            <a:avLst/>
          </a:prstGeom>
        </p:spPr>
      </p:pic>
      <p:sp>
        <p:nvSpPr>
          <p:cNvPr id="45" name="TextBox 44">
            <a:extLst>
              <a:ext uri="{FF2B5EF4-FFF2-40B4-BE49-F238E27FC236}">
                <a16:creationId xmlns:a16="http://schemas.microsoft.com/office/drawing/2014/main" id="{4FB66175-596A-4600-A5ED-F005E37D43D6}"/>
              </a:ext>
            </a:extLst>
          </p:cNvPr>
          <p:cNvSpPr txBox="1"/>
          <p:nvPr/>
        </p:nvSpPr>
        <p:spPr>
          <a:xfrm>
            <a:off x="422326" y="4293931"/>
            <a:ext cx="926023"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microwaves</a:t>
            </a:r>
          </a:p>
        </p:txBody>
      </p:sp>
      <p:sp>
        <p:nvSpPr>
          <p:cNvPr id="46" name="TextBox 45">
            <a:extLst>
              <a:ext uri="{FF2B5EF4-FFF2-40B4-BE49-F238E27FC236}">
                <a16:creationId xmlns:a16="http://schemas.microsoft.com/office/drawing/2014/main" id="{F52F55D7-6197-48AD-AE38-56475658AC89}"/>
              </a:ext>
            </a:extLst>
          </p:cNvPr>
          <p:cNvSpPr txBox="1"/>
          <p:nvPr/>
        </p:nvSpPr>
        <p:spPr>
          <a:xfrm>
            <a:off x="628627" y="5283267"/>
            <a:ext cx="490263"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oven</a:t>
            </a:r>
          </a:p>
        </p:txBody>
      </p:sp>
      <p:cxnSp>
        <p:nvCxnSpPr>
          <p:cNvPr id="48" name="Straight Arrow Connector 47">
            <a:extLst>
              <a:ext uri="{FF2B5EF4-FFF2-40B4-BE49-F238E27FC236}">
                <a16:creationId xmlns:a16="http://schemas.microsoft.com/office/drawing/2014/main" id="{BCAC97F6-2AC0-4270-81F4-33309C1149A2}"/>
              </a:ext>
            </a:extLst>
          </p:cNvPr>
          <p:cNvCxnSpPr>
            <a:cxnSpLocks/>
          </p:cNvCxnSpPr>
          <p:nvPr/>
        </p:nvCxnSpPr>
        <p:spPr>
          <a:xfrm flipV="1">
            <a:off x="1133475" y="5120661"/>
            <a:ext cx="423347" cy="329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6AD642-D525-4F8D-8804-4D12E8B742CD}"/>
              </a:ext>
            </a:extLst>
          </p:cNvPr>
          <p:cNvCxnSpPr>
            <a:stCxn id="45" idx="3"/>
          </p:cNvCxnSpPr>
          <p:nvPr/>
        </p:nvCxnSpPr>
        <p:spPr>
          <a:xfrm>
            <a:off x="1348349" y="4432431"/>
            <a:ext cx="337576" cy="568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B51308E-D6AF-4F9A-AFF6-DF00BA5ACB86}"/>
              </a:ext>
            </a:extLst>
          </p:cNvPr>
          <p:cNvSpPr/>
          <p:nvPr/>
        </p:nvSpPr>
        <p:spPr>
          <a:xfrm>
            <a:off x="2077171" y="4785376"/>
            <a:ext cx="552450" cy="4381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6D06AA78-6818-42F4-90D4-23DA7BB73A76}"/>
              </a:ext>
            </a:extLst>
          </p:cNvPr>
          <p:cNvCxnSpPr/>
          <p:nvPr/>
        </p:nvCxnSpPr>
        <p:spPr>
          <a:xfrm>
            <a:off x="1409700" y="4039073"/>
            <a:ext cx="10224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3EE312-9F5A-42D8-A58D-9AF5E123E90C}"/>
              </a:ext>
            </a:extLst>
          </p:cNvPr>
          <p:cNvCxnSpPr/>
          <p:nvPr/>
        </p:nvCxnSpPr>
        <p:spPr>
          <a:xfrm>
            <a:off x="2432115" y="4044331"/>
            <a:ext cx="0" cy="720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7C9946F-BACE-43C5-88CA-345597140B5B}"/>
              </a:ext>
            </a:extLst>
          </p:cNvPr>
          <p:cNvSpPr txBox="1"/>
          <p:nvPr/>
        </p:nvSpPr>
        <p:spPr>
          <a:xfrm>
            <a:off x="2510053" y="6140938"/>
            <a:ext cx="3107389"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MAXIMUM MAGNETIC FIELD HIGHER THAN 2 T</a:t>
            </a:r>
          </a:p>
        </p:txBody>
      </p:sp>
    </p:spTree>
    <p:extLst>
      <p:ext uri="{BB962C8B-B14F-4D97-AF65-F5344CB8AC3E}">
        <p14:creationId xmlns:p14="http://schemas.microsoft.com/office/powerpoint/2010/main" val="185875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ADIGE INJECTOR: COMMISSIONING</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17" name="Picture 16">
            <a:extLst>
              <a:ext uri="{FF2B5EF4-FFF2-40B4-BE49-F238E27FC236}">
                <a16:creationId xmlns:a16="http://schemas.microsoft.com/office/drawing/2014/main" id="{C02DCB69-B74D-40F1-9929-219E96239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46" y="1268470"/>
            <a:ext cx="3528608" cy="4849663"/>
          </a:xfrm>
          <a:prstGeom prst="rect">
            <a:avLst/>
          </a:prstGeom>
        </p:spPr>
      </p:pic>
      <p:sp>
        <p:nvSpPr>
          <p:cNvPr id="18" name="Oval 17">
            <a:extLst>
              <a:ext uri="{FF2B5EF4-FFF2-40B4-BE49-F238E27FC236}">
                <a16:creationId xmlns:a16="http://schemas.microsoft.com/office/drawing/2014/main" id="{1681E615-683C-4A31-8848-749E13EA76D3}"/>
              </a:ext>
            </a:extLst>
          </p:cNvPr>
          <p:cNvSpPr/>
          <p:nvPr/>
        </p:nvSpPr>
        <p:spPr>
          <a:xfrm>
            <a:off x="712369" y="2295769"/>
            <a:ext cx="338667" cy="18782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B5F3CAB-4EA1-4B60-B86E-60089C14996D}"/>
              </a:ext>
            </a:extLst>
          </p:cNvPr>
          <p:cNvSpPr/>
          <p:nvPr/>
        </p:nvSpPr>
        <p:spPr>
          <a:xfrm>
            <a:off x="1829972" y="2295765"/>
            <a:ext cx="338667" cy="18782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256448E-4F86-43BE-AC80-A31B95C0E397}"/>
              </a:ext>
            </a:extLst>
          </p:cNvPr>
          <p:cNvSpPr/>
          <p:nvPr/>
        </p:nvSpPr>
        <p:spPr>
          <a:xfrm>
            <a:off x="700010" y="4067802"/>
            <a:ext cx="338667" cy="18782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2E50827-8785-4C4B-92B0-797F65E48382}"/>
              </a:ext>
            </a:extLst>
          </p:cNvPr>
          <p:cNvSpPr txBox="1"/>
          <p:nvPr/>
        </p:nvSpPr>
        <p:spPr>
          <a:xfrm>
            <a:off x="2210630" y="2179024"/>
            <a:ext cx="493901" cy="461665"/>
          </a:xfrm>
          <a:prstGeom prst="rect">
            <a:avLst/>
          </a:prstGeom>
          <a:noFill/>
          <a:ln w="28575">
            <a:noFill/>
          </a:ln>
        </p:spPr>
        <p:txBody>
          <a:bodyPr wrap="square" rtlCol="0" anchor="ctr">
            <a:spAutoFit/>
          </a:bodyPr>
          <a:lstStyle>
            <a:defPPr>
              <a:defRPr lang="en-US"/>
            </a:defPPr>
            <a:lvl1pPr marL="342900" indent="-342900">
              <a:buFont typeface="Arial" panose="020B0604020202020204" pitchFamily="34" charset="0"/>
              <a:buChar char="•"/>
              <a:defRPr sz="2400" b="1">
                <a:ln>
                  <a:solidFill>
                    <a:srgbClr val="002060"/>
                  </a:solidFill>
                </a:ln>
                <a:solidFill>
                  <a:srgbClr val="002060"/>
                </a:solidFill>
                <a:latin typeface="Bradley Hand ITC" panose="03070402050302030203" pitchFamily="66"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solidFill>
                    <a:srgbClr val="002060"/>
                  </a:solidFill>
                </a:ln>
                <a:solidFill>
                  <a:srgbClr val="002060"/>
                </a:solidFill>
                <a:effectLst/>
                <a:uLnTx/>
                <a:uFillTx/>
                <a:latin typeface="+mn-lt"/>
                <a:ea typeface="+mn-ea"/>
                <a:cs typeface="+mn-cs"/>
              </a:rPr>
              <a:t>1</a:t>
            </a:r>
          </a:p>
        </p:txBody>
      </p:sp>
      <p:sp>
        <p:nvSpPr>
          <p:cNvPr id="22" name="TextBox 21">
            <a:extLst>
              <a:ext uri="{FF2B5EF4-FFF2-40B4-BE49-F238E27FC236}">
                <a16:creationId xmlns:a16="http://schemas.microsoft.com/office/drawing/2014/main" id="{5D44B492-AE96-4F55-8415-57D879C6E5D7}"/>
              </a:ext>
            </a:extLst>
          </p:cNvPr>
          <p:cNvSpPr txBox="1"/>
          <p:nvPr/>
        </p:nvSpPr>
        <p:spPr>
          <a:xfrm>
            <a:off x="128106" y="2158846"/>
            <a:ext cx="493901" cy="461665"/>
          </a:xfrm>
          <a:prstGeom prst="rect">
            <a:avLst/>
          </a:prstGeom>
          <a:noFill/>
          <a:ln w="28575">
            <a:noFill/>
          </a:ln>
        </p:spPr>
        <p:txBody>
          <a:bodyPr wrap="square" rtlCol="0" anchor="ctr">
            <a:spAutoFit/>
          </a:bodyPr>
          <a:lstStyle>
            <a:defPPr>
              <a:defRPr lang="en-US"/>
            </a:defPPr>
            <a:lvl1pPr marL="342900" indent="-342900">
              <a:buFont typeface="Arial" panose="020B0604020202020204" pitchFamily="34" charset="0"/>
              <a:buChar char="•"/>
              <a:defRPr sz="2400" b="1">
                <a:ln>
                  <a:solidFill>
                    <a:srgbClr val="002060"/>
                  </a:solidFill>
                </a:ln>
                <a:solidFill>
                  <a:srgbClr val="002060"/>
                </a:solidFill>
                <a:latin typeface="Bradley Hand ITC" panose="03070402050302030203" pitchFamily="66"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solidFill>
                    <a:srgbClr val="002060"/>
                  </a:solidFill>
                </a:ln>
                <a:solidFill>
                  <a:srgbClr val="002060"/>
                </a:solidFill>
                <a:effectLst/>
                <a:uLnTx/>
                <a:uFillTx/>
                <a:latin typeface="+mn-lt"/>
                <a:ea typeface="+mn-ea"/>
                <a:cs typeface="+mn-cs"/>
              </a:rPr>
              <a:t>2</a:t>
            </a:r>
          </a:p>
        </p:txBody>
      </p:sp>
      <p:sp>
        <p:nvSpPr>
          <p:cNvPr id="23" name="TextBox 22">
            <a:extLst>
              <a:ext uri="{FF2B5EF4-FFF2-40B4-BE49-F238E27FC236}">
                <a16:creationId xmlns:a16="http://schemas.microsoft.com/office/drawing/2014/main" id="{997AA159-9F23-443A-A308-447260AC6725}"/>
              </a:ext>
            </a:extLst>
          </p:cNvPr>
          <p:cNvSpPr txBox="1"/>
          <p:nvPr/>
        </p:nvSpPr>
        <p:spPr>
          <a:xfrm>
            <a:off x="1078681" y="4024797"/>
            <a:ext cx="493901" cy="461665"/>
          </a:xfrm>
          <a:prstGeom prst="rect">
            <a:avLst/>
          </a:prstGeom>
          <a:noFill/>
          <a:ln w="28575">
            <a:noFill/>
          </a:ln>
        </p:spPr>
        <p:txBody>
          <a:bodyPr wrap="square" rtlCol="0" anchor="ctr">
            <a:spAutoFit/>
          </a:bodyPr>
          <a:lstStyle>
            <a:defPPr>
              <a:defRPr lang="en-US"/>
            </a:defPPr>
            <a:lvl1pPr marL="342900" indent="-342900">
              <a:buFont typeface="Arial" panose="020B0604020202020204" pitchFamily="34" charset="0"/>
              <a:buChar char="•"/>
              <a:defRPr sz="2400" b="1">
                <a:ln>
                  <a:solidFill>
                    <a:srgbClr val="002060"/>
                  </a:solidFill>
                </a:ln>
                <a:solidFill>
                  <a:srgbClr val="002060"/>
                </a:solidFill>
                <a:latin typeface="Bradley Hand ITC" panose="03070402050302030203" pitchFamily="66"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solidFill>
                    <a:srgbClr val="002060"/>
                  </a:solidFill>
                </a:ln>
                <a:solidFill>
                  <a:srgbClr val="002060"/>
                </a:solidFill>
                <a:effectLst/>
                <a:uLnTx/>
                <a:uFillTx/>
                <a:latin typeface="+mn-lt"/>
                <a:ea typeface="+mn-ea"/>
                <a:cs typeface="+mn-cs"/>
              </a:rPr>
              <a:t>3</a:t>
            </a:r>
          </a:p>
        </p:txBody>
      </p:sp>
      <p:graphicFrame>
        <p:nvGraphicFramePr>
          <p:cNvPr id="24" name="Table 23">
            <a:extLst>
              <a:ext uri="{FF2B5EF4-FFF2-40B4-BE49-F238E27FC236}">
                <a16:creationId xmlns:a16="http://schemas.microsoft.com/office/drawing/2014/main" id="{FE49585E-FBC2-43F9-8164-8BD222807A8D}"/>
              </a:ext>
            </a:extLst>
          </p:cNvPr>
          <p:cNvGraphicFramePr>
            <a:graphicFrameLocks noGrp="1"/>
          </p:cNvGraphicFramePr>
          <p:nvPr/>
        </p:nvGraphicFramePr>
        <p:xfrm>
          <a:off x="4218791" y="2717341"/>
          <a:ext cx="7907367" cy="3272602"/>
        </p:xfrm>
        <a:graphic>
          <a:graphicData uri="http://schemas.openxmlformats.org/drawingml/2006/table">
            <a:tbl>
              <a:tblPr>
                <a:tableStyleId>{5940675A-B579-460E-94D1-54222C63F5DA}</a:tableStyleId>
              </a:tblPr>
              <a:tblGrid>
                <a:gridCol w="501315">
                  <a:extLst>
                    <a:ext uri="{9D8B030D-6E8A-4147-A177-3AD203B41FA5}">
                      <a16:colId xmlns:a16="http://schemas.microsoft.com/office/drawing/2014/main" val="902280720"/>
                    </a:ext>
                  </a:extLst>
                </a:gridCol>
                <a:gridCol w="526715">
                  <a:extLst>
                    <a:ext uri="{9D8B030D-6E8A-4147-A177-3AD203B41FA5}">
                      <a16:colId xmlns:a16="http://schemas.microsoft.com/office/drawing/2014/main" val="4127043688"/>
                    </a:ext>
                  </a:extLst>
                </a:gridCol>
                <a:gridCol w="5546517">
                  <a:extLst>
                    <a:ext uri="{9D8B030D-6E8A-4147-A177-3AD203B41FA5}">
                      <a16:colId xmlns:a16="http://schemas.microsoft.com/office/drawing/2014/main" val="1226976835"/>
                    </a:ext>
                  </a:extLst>
                </a:gridCol>
                <a:gridCol w="1332820">
                  <a:extLst>
                    <a:ext uri="{9D8B030D-6E8A-4147-A177-3AD203B41FA5}">
                      <a16:colId xmlns:a16="http://schemas.microsoft.com/office/drawing/2014/main" val="769000834"/>
                    </a:ext>
                  </a:extLst>
                </a:gridCol>
              </a:tblGrid>
              <a:tr h="392602">
                <a:tc>
                  <a:txBody>
                    <a:bodyPr/>
                    <a:lstStyle/>
                    <a:p>
                      <a:pPr algn="ctr" fontAlgn="ctr"/>
                      <a:r>
                        <a:rPr lang="en-GB" sz="1050" b="1" u="none" strike="noStrike" dirty="0">
                          <a:ln>
                            <a:solidFill>
                              <a:sysClr val="windowText" lastClr="000000"/>
                            </a:solidFill>
                          </a:ln>
                          <a:effectLst/>
                        </a:rPr>
                        <a:t>PLASMA</a:t>
                      </a:r>
                      <a:endParaRPr lang="en-GB" sz="1050" b="1" i="0" u="none" strike="noStrike" dirty="0">
                        <a:ln>
                          <a:solidFill>
                            <a:sysClr val="windowText" lastClr="000000"/>
                          </a:solidFill>
                        </a:ln>
                        <a:solidFill>
                          <a:sysClr val="windowText" lastClr="000000"/>
                        </a:solidFill>
                        <a:effectLst/>
                        <a:latin typeface="+mn-lt"/>
                      </a:endParaRPr>
                    </a:p>
                  </a:txBody>
                  <a:tcPr marL="7770" marR="7770" marT="7770" marB="0" anchor="ctr">
                    <a:solidFill>
                      <a:schemeClr val="bg1">
                        <a:lumMod val="75000"/>
                      </a:schemeClr>
                    </a:solidFill>
                  </a:tcPr>
                </a:tc>
                <a:tc>
                  <a:txBody>
                    <a:bodyPr/>
                    <a:lstStyle/>
                    <a:p>
                      <a:pPr algn="ctr" fontAlgn="ctr"/>
                      <a:r>
                        <a:rPr lang="en-GB" sz="1050" b="1" u="none" strike="noStrike" dirty="0">
                          <a:ln>
                            <a:solidFill>
                              <a:sysClr val="windowText" lastClr="000000"/>
                            </a:solidFill>
                          </a:ln>
                          <a:effectLst/>
                        </a:rPr>
                        <a:t>BEAM</a:t>
                      </a:r>
                      <a:endParaRPr lang="en-GB" sz="1050" b="1" i="0" u="none" strike="noStrike" dirty="0">
                        <a:ln>
                          <a:solidFill>
                            <a:sysClr val="windowText" lastClr="000000"/>
                          </a:solidFill>
                        </a:ln>
                        <a:solidFill>
                          <a:sysClr val="windowText" lastClr="000000"/>
                        </a:solidFill>
                        <a:effectLst/>
                        <a:latin typeface="+mn-lt"/>
                      </a:endParaRPr>
                    </a:p>
                  </a:txBody>
                  <a:tcPr marL="7770" marR="7770" marT="7770" marB="0" anchor="ctr">
                    <a:solidFill>
                      <a:schemeClr val="bg1">
                        <a:lumMod val="75000"/>
                      </a:schemeClr>
                    </a:solidFill>
                  </a:tcPr>
                </a:tc>
                <a:tc>
                  <a:txBody>
                    <a:bodyPr/>
                    <a:lstStyle/>
                    <a:p>
                      <a:pPr algn="ctr" fontAlgn="ctr"/>
                      <a:r>
                        <a:rPr lang="en-GB" sz="1050" b="1" u="none" strike="noStrike" dirty="0">
                          <a:ln>
                            <a:solidFill>
                              <a:sysClr val="windowText" lastClr="000000"/>
                            </a:solidFill>
                          </a:ln>
                          <a:effectLst/>
                        </a:rPr>
                        <a:t>WHAT TO DO</a:t>
                      </a:r>
                      <a:endParaRPr lang="en-GB" sz="1050" b="1" i="0" u="none" strike="noStrike" dirty="0">
                        <a:ln>
                          <a:solidFill>
                            <a:sysClr val="windowText" lastClr="000000"/>
                          </a:solidFill>
                        </a:ln>
                        <a:solidFill>
                          <a:sysClr val="windowText" lastClr="000000"/>
                        </a:solidFill>
                        <a:effectLst/>
                        <a:latin typeface="+mn-lt"/>
                      </a:endParaRPr>
                    </a:p>
                  </a:txBody>
                  <a:tcPr marL="7770" marR="7770" marT="7770" marB="0" anchor="ctr">
                    <a:solidFill>
                      <a:schemeClr val="bg1">
                        <a:lumMod val="75000"/>
                      </a:schemeClr>
                    </a:solidFill>
                  </a:tcPr>
                </a:tc>
                <a:tc>
                  <a:txBody>
                    <a:bodyPr/>
                    <a:lstStyle/>
                    <a:p>
                      <a:pPr algn="ctr" fontAlgn="ctr"/>
                      <a:r>
                        <a:rPr lang="en-GB" sz="1050" b="1" u="none" strike="noStrike" dirty="0">
                          <a:ln>
                            <a:solidFill>
                              <a:sysClr val="windowText" lastClr="000000"/>
                            </a:solidFill>
                          </a:ln>
                          <a:effectLst/>
                        </a:rPr>
                        <a:t>CONDITIONS</a:t>
                      </a:r>
                      <a:endParaRPr lang="en-GB" sz="1050" b="1" i="0" u="none" strike="noStrike" dirty="0">
                        <a:ln>
                          <a:solidFill>
                            <a:sysClr val="windowText" lastClr="000000"/>
                          </a:solidFill>
                        </a:ln>
                        <a:solidFill>
                          <a:sysClr val="windowText" lastClr="000000"/>
                        </a:solidFill>
                        <a:effectLst/>
                        <a:latin typeface="+mn-lt"/>
                      </a:endParaRPr>
                    </a:p>
                  </a:txBody>
                  <a:tcPr marL="7770" marR="7770" marT="7770" marB="0" anchor="ctr">
                    <a:solidFill>
                      <a:schemeClr val="bg1">
                        <a:lumMod val="75000"/>
                      </a:schemeClr>
                    </a:solidFill>
                  </a:tcPr>
                </a:tc>
                <a:extLst>
                  <a:ext uri="{0D108BD9-81ED-4DB2-BD59-A6C34878D82A}">
                    <a16:rowId xmlns:a16="http://schemas.microsoft.com/office/drawing/2014/main" val="1090744797"/>
                  </a:ext>
                </a:extLst>
              </a:tr>
              <a:tr h="540000">
                <a:tc>
                  <a:txBody>
                    <a:bodyPr/>
                    <a:lstStyle/>
                    <a:p>
                      <a:pPr algn="ctr" fontAlgn="ctr"/>
                      <a:r>
                        <a:rPr lang="en-GB" sz="1050" b="1" u="none" strike="noStrike">
                          <a:ln>
                            <a:noFill/>
                          </a:ln>
                          <a:solidFill>
                            <a:srgbClr val="00B0F0"/>
                          </a:solidFill>
                          <a:effectLst/>
                        </a:rPr>
                        <a:t>He</a:t>
                      </a:r>
                      <a:endParaRPr lang="en-GB" sz="1050" b="1" i="0" u="none" strike="noStrike">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00B0F0"/>
                          </a:solidFill>
                          <a:effectLst/>
                        </a:rPr>
                        <a:t>He+</a:t>
                      </a:r>
                      <a:endParaRPr lang="en-GB" sz="1050" b="1" i="0" u="none" strike="noStrike">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B0F0"/>
                          </a:solidFill>
                          <a:effectLst/>
                        </a:rPr>
                        <a:t>First experience of tuning the CB; Check spectrum acquisition; Check transmission from CB to platform (point 1); Check transmission through the MRMS (point2); preliminary check of contamination</a:t>
                      </a:r>
                      <a:endParaRPr lang="en-GB" sz="1050" b="1" i="0" u="none" strike="noStrike" dirty="0">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B0F0"/>
                          </a:solidFill>
                          <a:effectLst/>
                        </a:rPr>
                        <a:t>Platform off</a:t>
                      </a:r>
                      <a:endParaRPr lang="en-GB" sz="1050" b="1" i="0" u="none" strike="noStrike" dirty="0">
                        <a:ln>
                          <a:noFill/>
                        </a:ln>
                        <a:solidFill>
                          <a:srgbClr val="00B0F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2312016648"/>
                  </a:ext>
                </a:extLst>
              </a:tr>
              <a:tr h="540000">
                <a:tc>
                  <a:txBody>
                    <a:bodyPr/>
                    <a:lstStyle/>
                    <a:p>
                      <a:pPr algn="ctr" fontAlgn="ctr"/>
                      <a:r>
                        <a:rPr lang="en-GB" sz="1050" b="1" u="none" strike="noStrike">
                          <a:ln>
                            <a:noFill/>
                          </a:ln>
                          <a:solidFill>
                            <a:srgbClr val="00B0F0"/>
                          </a:solidFill>
                          <a:effectLst/>
                        </a:rPr>
                        <a:t>He</a:t>
                      </a:r>
                      <a:endParaRPr lang="en-GB" sz="1050" b="1" i="0" u="none" strike="noStrike">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00B0F0"/>
                          </a:solidFill>
                          <a:effectLst/>
                        </a:rPr>
                        <a:t>He+</a:t>
                      </a:r>
                      <a:endParaRPr lang="en-GB" sz="1050" b="1" i="0" u="none" strike="noStrike">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B0F0"/>
                          </a:solidFill>
                          <a:effectLst/>
                        </a:rPr>
                        <a:t>First experience of tuning the CB; Check spectrum acquisition; Check transmission from CB to platform (point 1); Check transmission through the MRMS (point2); preliminary check of contamination; emittance measurement (point 3)</a:t>
                      </a:r>
                      <a:endParaRPr lang="en-GB" sz="1050" b="1" i="0" u="none" strike="noStrike" dirty="0">
                        <a:ln>
                          <a:noFill/>
                        </a:ln>
                        <a:solidFill>
                          <a:srgbClr val="00B0F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B0F0"/>
                          </a:solidFill>
                          <a:effectLst/>
                        </a:rPr>
                        <a:t>Platform on</a:t>
                      </a:r>
                      <a:endParaRPr lang="en-GB" sz="1050" b="1" i="0" u="none" strike="noStrike" dirty="0">
                        <a:ln>
                          <a:noFill/>
                        </a:ln>
                        <a:solidFill>
                          <a:srgbClr val="00B0F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1562178487"/>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O4+,O5+</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Check transport up to point 1 and 2 (A/q≤4)</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on/off</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1468660380"/>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O6+</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Maximization of O6+; Check of the total extracted current; check transmission up to point 1 and 2</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off</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791742480"/>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O6+</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Maximization of O6+; Check of the total extracted current; check transmission up to point 1 and 2</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on</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1419792039"/>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C000"/>
                          </a:solidFill>
                          <a:effectLst/>
                        </a:rPr>
                        <a:t>N2+</a:t>
                      </a:r>
                      <a:endParaRPr lang="en-GB" sz="1050" b="1" i="0" u="none" strike="noStrike" dirty="0">
                        <a:ln>
                          <a:noFill/>
                        </a:ln>
                        <a:solidFill>
                          <a:srgbClr val="FFC0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Check transport up to point 1 and 2 for A/q=7</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off</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2561920298"/>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C000"/>
                          </a:solidFill>
                          <a:effectLst/>
                        </a:rPr>
                        <a:t>N2+</a:t>
                      </a:r>
                      <a:endParaRPr lang="en-GB" sz="1050" b="1" i="0" u="none" strike="noStrike" dirty="0">
                        <a:ln>
                          <a:noFill/>
                        </a:ln>
                        <a:solidFill>
                          <a:srgbClr val="FFC0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Check transport up to point 1 and 2 for A/q=7</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on</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2535718113"/>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C000"/>
                          </a:solidFill>
                          <a:effectLst/>
                        </a:rPr>
                        <a:t>N2+</a:t>
                      </a:r>
                      <a:endParaRPr lang="en-GB" sz="1050" b="1" i="0" u="none" strike="noStrike" dirty="0">
                        <a:ln>
                          <a:noFill/>
                        </a:ln>
                        <a:solidFill>
                          <a:srgbClr val="FFC0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Multipole setting thorough emittance measurement for A/q=7</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on</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64848431"/>
                  </a:ext>
                </a:extLst>
              </a:tr>
              <a:tr h="180000">
                <a:tc>
                  <a:txBody>
                    <a:bodyPr/>
                    <a:lstStyle/>
                    <a:p>
                      <a:pPr algn="ctr" fontAlgn="ctr"/>
                      <a:r>
                        <a:rPr lang="en-GB" sz="1050" b="1" u="none" strike="noStrike">
                          <a:ln>
                            <a:noFill/>
                          </a:ln>
                          <a:solidFill>
                            <a:srgbClr val="FFFF00"/>
                          </a:solidFill>
                          <a:effectLst/>
                        </a:rPr>
                        <a:t>O</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All</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FFFF00"/>
                          </a:solidFill>
                          <a:effectLst/>
                        </a:rPr>
                        <a:t>Check transport with different CB potential up to point 1 and 2</a:t>
                      </a:r>
                      <a:endParaRPr lang="en-GB" sz="1050" b="1" i="0" u="none" strike="noStrike">
                        <a:ln>
                          <a:noFill/>
                        </a:ln>
                        <a:solidFill>
                          <a:srgbClr val="FF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FFFF00"/>
                          </a:solidFill>
                          <a:effectLst/>
                        </a:rPr>
                        <a:t>Platform on/off</a:t>
                      </a:r>
                      <a:endParaRPr lang="en-GB" sz="1050" b="1" i="0" u="none" strike="noStrike" dirty="0">
                        <a:ln>
                          <a:noFill/>
                        </a:ln>
                        <a:solidFill>
                          <a:srgbClr val="FF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1601672938"/>
                  </a:ext>
                </a:extLst>
              </a:tr>
              <a:tr h="540000">
                <a:tc>
                  <a:txBody>
                    <a:bodyPr/>
                    <a:lstStyle/>
                    <a:p>
                      <a:pPr algn="ctr" fontAlgn="ctr"/>
                      <a:r>
                        <a:rPr lang="en-GB" sz="1050" b="1" u="none" strike="noStrike">
                          <a:ln>
                            <a:noFill/>
                          </a:ln>
                          <a:solidFill>
                            <a:srgbClr val="00FF00"/>
                          </a:solidFill>
                          <a:effectLst/>
                        </a:rPr>
                        <a:t>O+Xe</a:t>
                      </a:r>
                      <a:endParaRPr lang="en-GB" sz="1050" b="1" i="0" u="none" strike="noStrike">
                        <a:ln>
                          <a:noFill/>
                        </a:ln>
                        <a:solidFill>
                          <a:srgbClr val="00FF00"/>
                        </a:solidFill>
                        <a:effectLst/>
                        <a:latin typeface="+mn-lt"/>
                      </a:endParaRPr>
                    </a:p>
                  </a:txBody>
                  <a:tcPr marL="7770" marR="7770" marT="7770" marB="0" anchor="ctr">
                    <a:solidFill>
                      <a:srgbClr val="002060"/>
                    </a:solidFill>
                  </a:tcPr>
                </a:tc>
                <a:tc>
                  <a:txBody>
                    <a:bodyPr/>
                    <a:lstStyle/>
                    <a:p>
                      <a:pPr algn="ctr" fontAlgn="ctr"/>
                      <a:r>
                        <a:rPr lang="en-GB" sz="1050" b="1" u="none" strike="noStrike">
                          <a:ln>
                            <a:noFill/>
                          </a:ln>
                          <a:solidFill>
                            <a:srgbClr val="00FF00"/>
                          </a:solidFill>
                          <a:effectLst/>
                        </a:rPr>
                        <a:t>All</a:t>
                      </a:r>
                      <a:endParaRPr lang="en-GB" sz="1050" b="1" i="0" u="none" strike="noStrike">
                        <a:ln>
                          <a:noFill/>
                        </a:ln>
                        <a:solidFill>
                          <a:srgbClr val="00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FF00"/>
                          </a:solidFill>
                          <a:effectLst/>
                        </a:rPr>
                        <a:t>Tuning the CB with heavy ions; check total extracted current; check transport for different CB potentials up to point 3; emittance measurement on </a:t>
                      </a:r>
                      <a:r>
                        <a:rPr lang="en-GB" sz="1050" b="1" u="none" strike="noStrike" dirty="0" err="1">
                          <a:ln>
                            <a:noFill/>
                          </a:ln>
                          <a:solidFill>
                            <a:srgbClr val="00FF00"/>
                          </a:solidFill>
                          <a:effectLst/>
                        </a:rPr>
                        <a:t>Xe</a:t>
                      </a:r>
                      <a:r>
                        <a:rPr lang="en-GB" sz="1050" b="1" u="none" strike="noStrike" dirty="0">
                          <a:ln>
                            <a:noFill/>
                          </a:ln>
                          <a:solidFill>
                            <a:srgbClr val="00FF00"/>
                          </a:solidFill>
                          <a:effectLst/>
                        </a:rPr>
                        <a:t> high charge state; resolution; contaminants</a:t>
                      </a:r>
                      <a:endParaRPr lang="en-GB" sz="1050" b="1" i="0" u="none" strike="noStrike" dirty="0">
                        <a:ln>
                          <a:noFill/>
                        </a:ln>
                        <a:solidFill>
                          <a:srgbClr val="00FF00"/>
                        </a:solidFill>
                        <a:effectLst/>
                        <a:latin typeface="+mn-lt"/>
                      </a:endParaRPr>
                    </a:p>
                  </a:txBody>
                  <a:tcPr marL="7770" marR="7770" marT="7770" marB="0" anchor="ctr">
                    <a:solidFill>
                      <a:srgbClr val="002060"/>
                    </a:solidFill>
                  </a:tcPr>
                </a:tc>
                <a:tc>
                  <a:txBody>
                    <a:bodyPr/>
                    <a:lstStyle/>
                    <a:p>
                      <a:pPr algn="ctr" fontAlgn="ctr"/>
                      <a:r>
                        <a:rPr lang="en-GB" sz="1050" b="1" u="none" strike="noStrike" dirty="0">
                          <a:ln>
                            <a:noFill/>
                          </a:ln>
                          <a:solidFill>
                            <a:srgbClr val="00FF00"/>
                          </a:solidFill>
                          <a:effectLst/>
                        </a:rPr>
                        <a:t>Platform on/off</a:t>
                      </a:r>
                      <a:endParaRPr lang="en-GB" sz="1050" b="1" i="0" u="none" strike="noStrike" dirty="0">
                        <a:ln>
                          <a:noFill/>
                        </a:ln>
                        <a:solidFill>
                          <a:srgbClr val="00FF00"/>
                        </a:solidFill>
                        <a:effectLst/>
                        <a:latin typeface="+mn-lt"/>
                      </a:endParaRPr>
                    </a:p>
                  </a:txBody>
                  <a:tcPr marL="7770" marR="7770" marT="7770" marB="0" anchor="ctr">
                    <a:solidFill>
                      <a:srgbClr val="002060"/>
                    </a:solidFill>
                  </a:tcPr>
                </a:tc>
                <a:extLst>
                  <a:ext uri="{0D108BD9-81ED-4DB2-BD59-A6C34878D82A}">
                    <a16:rowId xmlns:a16="http://schemas.microsoft.com/office/drawing/2014/main" val="3295581683"/>
                  </a:ext>
                </a:extLst>
              </a:tr>
            </a:tbl>
          </a:graphicData>
        </a:graphic>
      </p:graphicFrame>
      <p:sp>
        <p:nvSpPr>
          <p:cNvPr id="25" name="TextBox 26">
            <a:extLst>
              <a:ext uri="{FF2B5EF4-FFF2-40B4-BE49-F238E27FC236}">
                <a16:creationId xmlns:a16="http://schemas.microsoft.com/office/drawing/2014/main" id="{CD3F16F1-CA67-4290-BF4A-C4706B276843}"/>
              </a:ext>
            </a:extLst>
          </p:cNvPr>
          <p:cNvSpPr txBox="1"/>
          <p:nvPr/>
        </p:nvSpPr>
        <p:spPr>
          <a:xfrm>
            <a:off x="5715336" y="1649806"/>
            <a:ext cx="4914277" cy="578882"/>
          </a:xfrm>
          <a:prstGeom prst="roundRect">
            <a:avLst/>
          </a:prstGeom>
          <a:blipFill>
            <a:blip r:embed="rId5">
              <a:extLst>
                <a:ext uri="{28A0092B-C50C-407E-A947-70E740481C1C}">
                  <a14:useLocalDpi xmlns:a14="http://schemas.microsoft.com/office/drawing/2010/main" val="0"/>
                </a:ext>
              </a:extLst>
            </a:blip>
            <a:tile tx="0" ty="0" sx="100000" sy="100000" flip="none" algn="tl"/>
          </a:blipFill>
          <a:ln w="19050">
            <a:solidFill>
              <a:srgbClr val="002060"/>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defPPr>
              <a:defRPr lang="it-IT"/>
            </a:defPPr>
            <a:lvl1pPr marR="0" lvl="0" indent="0" algn="ctr" fontAlgn="auto">
              <a:lnSpc>
                <a:spcPct val="100000"/>
              </a:lnSpc>
              <a:spcBef>
                <a:spcPts val="0"/>
              </a:spcBef>
              <a:spcAft>
                <a:spcPts val="0"/>
              </a:spcAft>
              <a:buClrTx/>
              <a:buSzTx/>
              <a:buFontTx/>
              <a:buNone/>
              <a:tabLst/>
              <a:defRPr sz="1400">
                <a:ln>
                  <a:solidFill>
                    <a:schemeClr val="tx1"/>
                  </a:solidFill>
                </a:ln>
                <a:cs typeface="MV Boli" panose="0200050003020009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a:t>COMPLETE CHARACTERIZATION OF THE SPES-CB AND MRMS BY OPERATING THE N+ BEAM LINE UP TO POINT 3</a:t>
            </a:r>
          </a:p>
        </p:txBody>
      </p:sp>
      <p:sp>
        <p:nvSpPr>
          <p:cNvPr id="27" name="TextBox 26">
            <a:extLst>
              <a:ext uri="{FF2B5EF4-FFF2-40B4-BE49-F238E27FC236}">
                <a16:creationId xmlns:a16="http://schemas.microsoft.com/office/drawing/2014/main" id="{D73E9FF2-6E1C-4EBE-A606-C5933D59531F}"/>
              </a:ext>
            </a:extLst>
          </p:cNvPr>
          <p:cNvSpPr txBox="1"/>
          <p:nvPr/>
        </p:nvSpPr>
        <p:spPr>
          <a:xfrm>
            <a:off x="128106" y="5101424"/>
            <a:ext cx="1575688" cy="276999"/>
          </a:xfrm>
          <a:prstGeom prst="rect">
            <a:avLst/>
          </a:prstGeom>
          <a:solidFill>
            <a:schemeClr val="bg1"/>
          </a:solidFill>
          <a:ln w="19050">
            <a:solidFill>
              <a:srgbClr val="002060"/>
            </a:solidFill>
          </a:ln>
        </p:spPr>
        <p:style>
          <a:lnRef idx="2">
            <a:schemeClr val="accent3"/>
          </a:lnRef>
          <a:fillRef idx="1">
            <a:schemeClr val="lt1"/>
          </a:fillRef>
          <a:effectRef idx="0">
            <a:schemeClr val="accent3"/>
          </a:effectRef>
          <a:fontRef idx="minor">
            <a:schemeClr val="dk1"/>
          </a:fontRef>
        </p:style>
        <p:txBody>
          <a:bodyPr wrap="none" rtlCol="0" anchor="ctr">
            <a:spAutoFit/>
          </a:bodyPr>
          <a:lstStyle>
            <a:defPPr>
              <a:defRPr lang="en-US"/>
            </a:defPPr>
            <a:lvl1pPr marR="0" lvl="0" indent="0" algn="ctr" fontAlgn="auto">
              <a:lnSpc>
                <a:spcPct val="100000"/>
              </a:lnSpc>
              <a:spcBef>
                <a:spcPts val="0"/>
              </a:spcBef>
              <a:spcAft>
                <a:spcPts val="0"/>
              </a:spcAft>
              <a:buClrTx/>
              <a:buSzTx/>
              <a:buFontTx/>
              <a:buNone/>
              <a:tabLst/>
              <a:defRPr sz="1400">
                <a:ln>
                  <a:solidFill>
                    <a:schemeClr val="tx1"/>
                  </a:solidFill>
                </a:ln>
                <a:solidFill>
                  <a:schemeClr val="tx1"/>
                </a:solidFill>
                <a:latin typeface="Bradley Hand ITC" panose="03070402050302030203" pitchFamily="66" charset="0"/>
                <a:cs typeface="MV Boli" panose="02000500030200090000" pitchFamily="2" charset="0"/>
              </a:defRPr>
            </a:lvl1pPr>
          </a:lstStyle>
          <a:p>
            <a:r>
              <a:rPr lang="en-US" sz="1200" dirty="0">
                <a:latin typeface="+mn-lt"/>
              </a:rPr>
              <a:t>EMITTANCE MEASURE</a:t>
            </a:r>
          </a:p>
        </p:txBody>
      </p:sp>
      <p:cxnSp>
        <p:nvCxnSpPr>
          <p:cNvPr id="4" name="Straight Arrow Connector 3">
            <a:extLst>
              <a:ext uri="{FF2B5EF4-FFF2-40B4-BE49-F238E27FC236}">
                <a16:creationId xmlns:a16="http://schemas.microsoft.com/office/drawing/2014/main" id="{6F9B2DD9-9249-48F5-8612-EC0B76E6FD08}"/>
              </a:ext>
            </a:extLst>
          </p:cNvPr>
          <p:cNvCxnSpPr>
            <a:stCxn id="20" idx="4"/>
          </p:cNvCxnSpPr>
          <p:nvPr/>
        </p:nvCxnSpPr>
        <p:spPr>
          <a:xfrm flipH="1">
            <a:off x="768287" y="4255630"/>
            <a:ext cx="101057" cy="7927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941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A225-AE3B-F0D7-E1B1-823AD8FB4119}"/>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A8D97A37-437B-C816-97A5-CBC8B5063249}"/>
              </a:ext>
            </a:extLst>
          </p:cNvPr>
          <p:cNvGrpSpPr/>
          <p:nvPr/>
        </p:nvGrpSpPr>
        <p:grpSpPr>
          <a:xfrm>
            <a:off x="3999974" y="1232827"/>
            <a:ext cx="8097671" cy="4043477"/>
            <a:chOff x="4138703" y="1744900"/>
            <a:chExt cx="7691718" cy="3581203"/>
          </a:xfrm>
        </p:grpSpPr>
        <p:pic>
          <p:nvPicPr>
            <p:cNvPr id="12" name="Immagine 11">
              <a:extLst>
                <a:ext uri="{FF2B5EF4-FFF2-40B4-BE49-F238E27FC236}">
                  <a16:creationId xmlns:a16="http://schemas.microsoft.com/office/drawing/2014/main" id="{FD275F3C-C77C-AE93-BD4A-317B2FB8F830}"/>
                </a:ext>
              </a:extLst>
            </p:cNvPr>
            <p:cNvPicPr>
              <a:picLocks noChangeAspect="1"/>
            </p:cNvPicPr>
            <p:nvPr/>
          </p:nvPicPr>
          <p:blipFill>
            <a:blip r:embed="rId3"/>
            <a:stretch>
              <a:fillRect/>
            </a:stretch>
          </p:blipFill>
          <p:spPr>
            <a:xfrm>
              <a:off x="4138703" y="1744900"/>
              <a:ext cx="7691718" cy="3581203"/>
            </a:xfrm>
            <a:prstGeom prst="rect">
              <a:avLst/>
            </a:prstGeom>
          </p:spPr>
        </p:pic>
        <p:sp>
          <p:nvSpPr>
            <p:cNvPr id="16" name="Rettangolo 15">
              <a:extLst>
                <a:ext uri="{FF2B5EF4-FFF2-40B4-BE49-F238E27FC236}">
                  <a16:creationId xmlns:a16="http://schemas.microsoft.com/office/drawing/2014/main" id="{1AA5F8DC-79DF-819E-43C5-05272B8B34AF}"/>
                </a:ext>
              </a:extLst>
            </p:cNvPr>
            <p:cNvSpPr/>
            <p:nvPr/>
          </p:nvSpPr>
          <p:spPr>
            <a:xfrm>
              <a:off x="9647374" y="1803947"/>
              <a:ext cx="420798" cy="311196"/>
            </a:xfrm>
            <a:prstGeom prst="rect">
              <a:avLst/>
            </a:prstGeom>
            <a:solidFill>
              <a:srgbClr val="FF000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DFBA3806-074A-9A85-F1B6-906C19D6D9DF}"/>
                </a:ext>
              </a:extLst>
            </p:cNvPr>
            <p:cNvSpPr/>
            <p:nvPr/>
          </p:nvSpPr>
          <p:spPr>
            <a:xfrm>
              <a:off x="5660690" y="3698621"/>
              <a:ext cx="3390672" cy="562188"/>
            </a:xfrm>
            <a:prstGeom prst="rect">
              <a:avLst/>
            </a:prstGeom>
            <a:solidFill>
              <a:srgbClr val="00B05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30866FE2-87E1-9086-A7E8-F347158B9DD7}"/>
                </a:ext>
              </a:extLst>
            </p:cNvPr>
            <p:cNvSpPr/>
            <p:nvPr/>
          </p:nvSpPr>
          <p:spPr>
            <a:xfrm rot="17054452">
              <a:off x="9339602" y="2601746"/>
              <a:ext cx="1291695" cy="369757"/>
            </a:xfrm>
            <a:prstGeom prst="rect">
              <a:avLst/>
            </a:prstGeom>
            <a:solidFill>
              <a:srgbClr val="00B05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64ED4E62-94AC-A7D3-D5D5-2D17F96DA4EA}"/>
                </a:ext>
              </a:extLst>
            </p:cNvPr>
            <p:cNvSpPr/>
            <p:nvPr/>
          </p:nvSpPr>
          <p:spPr>
            <a:xfrm rot="17276288">
              <a:off x="8293605" y="2680142"/>
              <a:ext cx="1777129" cy="451084"/>
            </a:xfrm>
            <a:prstGeom prst="rect">
              <a:avLst/>
            </a:prstGeom>
            <a:solidFill>
              <a:srgbClr val="00B05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olo 1">
            <a:extLst>
              <a:ext uri="{FF2B5EF4-FFF2-40B4-BE49-F238E27FC236}">
                <a16:creationId xmlns:a16="http://schemas.microsoft.com/office/drawing/2014/main" id="{BEF202CA-7638-2D4C-513B-C421A11F0BC3}"/>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Application on ADIGE and further developments </a:t>
            </a:r>
          </a:p>
        </p:txBody>
      </p:sp>
      <p:pic>
        <p:nvPicPr>
          <p:cNvPr id="7" name="Immagine 3">
            <a:extLst>
              <a:ext uri="{FF2B5EF4-FFF2-40B4-BE49-F238E27FC236}">
                <a16:creationId xmlns:a16="http://schemas.microsoft.com/office/drawing/2014/main" id="{EBB73CA6-FE17-0530-EB1C-6B89DFFD5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C09D044D-E2C0-58A3-9477-C72483F792DD}"/>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3" name="CasellaDiTesto 2">
            <a:extLst>
              <a:ext uri="{FF2B5EF4-FFF2-40B4-BE49-F238E27FC236}">
                <a16:creationId xmlns:a16="http://schemas.microsoft.com/office/drawing/2014/main" id="{083C9A76-9DE8-1D8C-C707-3A78F2B01798}"/>
              </a:ext>
            </a:extLst>
          </p:cNvPr>
          <p:cNvSpPr txBox="1"/>
          <p:nvPr/>
        </p:nvSpPr>
        <p:spPr>
          <a:xfrm>
            <a:off x="94355" y="3883871"/>
            <a:ext cx="11684003" cy="2585323"/>
          </a:xfrm>
          <a:prstGeom prst="rect">
            <a:avLst/>
          </a:prstGeom>
          <a:noFill/>
        </p:spPr>
        <p:txBody>
          <a:bodyPr wrap="square" rtlCol="0">
            <a:spAutoFit/>
          </a:bodyPr>
          <a:lstStyle/>
          <a:p>
            <a:r>
              <a:rPr lang="en-US" dirty="0"/>
              <a:t>Perspectives:</a:t>
            </a:r>
          </a:p>
          <a:p>
            <a:pPr marL="342900" indent="-342900">
              <a:buFont typeface="+mj-lt"/>
              <a:buAutoNum type="arabicPeriod"/>
            </a:pPr>
            <a:r>
              <a:rPr lang="en-US" dirty="0"/>
              <a:t>Further improvement in the ALPI dynamics (ramp of the first cryostats)</a:t>
            </a:r>
          </a:p>
          <a:p>
            <a:pPr marL="342900" indent="-342900">
              <a:buFont typeface="+mj-lt"/>
              <a:buAutoNum type="arabicPeriod"/>
            </a:pPr>
            <a:r>
              <a:rPr lang="en-US" dirty="0"/>
              <a:t>Study of the algorithms on both the transverse optics of the whole </a:t>
            </a:r>
            <a:r>
              <a:rPr lang="en-US" dirty="0" err="1"/>
              <a:t>linac</a:t>
            </a:r>
            <a:r>
              <a:rPr lang="en-US" dirty="0"/>
              <a:t> (already started)</a:t>
            </a:r>
          </a:p>
          <a:p>
            <a:pPr marL="342900" indent="-342900">
              <a:buFont typeface="+mj-lt"/>
              <a:buAutoNum type="arabicPeriod"/>
            </a:pPr>
            <a:r>
              <a:rPr lang="en-US" dirty="0"/>
              <a:t>Individuation of the best algorithms for longitudinal and transverse optics</a:t>
            </a:r>
          </a:p>
          <a:p>
            <a:pPr marL="342900" indent="-342900">
              <a:buFont typeface="+mj-lt"/>
              <a:buAutoNum type="arabicPeriod"/>
            </a:pPr>
            <a:r>
              <a:rPr lang="en-US" dirty="0"/>
              <a:t>Development:</a:t>
            </a:r>
          </a:p>
          <a:p>
            <a:pPr marL="800100" lvl="1" indent="-342900">
              <a:buFont typeface="Arial" panose="020B0604020202020204" pitchFamily="34" charset="0"/>
              <a:buChar char="•"/>
            </a:pPr>
            <a:r>
              <a:rPr lang="en-US" dirty="0"/>
              <a:t>Combination </a:t>
            </a:r>
          </a:p>
          <a:p>
            <a:pPr marL="800100" lvl="1" indent="-342900">
              <a:buFont typeface="Arial" panose="020B0604020202020204" pitchFamily="34" charset="0"/>
              <a:buChar char="•"/>
            </a:pPr>
            <a:r>
              <a:rPr lang="en-US" dirty="0"/>
              <a:t>Coupling with Deep Learning</a:t>
            </a:r>
          </a:p>
          <a:p>
            <a:pPr marL="342900" indent="-342900">
              <a:buFont typeface="+mj-lt"/>
              <a:buAutoNum type="arabicPeriod"/>
            </a:pPr>
            <a:r>
              <a:rPr lang="en-US" dirty="0"/>
              <a:t>Heavy automatization of the accelerator setting (already started in ALPI)</a:t>
            </a:r>
          </a:p>
          <a:p>
            <a:pPr marL="342900" indent="-342900">
              <a:buFont typeface="+mj-lt"/>
              <a:buAutoNum type="arabicPeriod"/>
            </a:pPr>
            <a:r>
              <a:rPr lang="en-US" dirty="0"/>
              <a:t>Expansion of the applications to the LNL and collaboration accelerators</a:t>
            </a:r>
          </a:p>
        </p:txBody>
      </p:sp>
      <p:sp>
        <p:nvSpPr>
          <p:cNvPr id="14" name="CasellaDiTesto 13">
            <a:extLst>
              <a:ext uri="{FF2B5EF4-FFF2-40B4-BE49-F238E27FC236}">
                <a16:creationId xmlns:a16="http://schemas.microsoft.com/office/drawing/2014/main" id="{BAD1EB23-EA42-9D7E-6FAD-4294408618DF}"/>
              </a:ext>
            </a:extLst>
          </p:cNvPr>
          <p:cNvSpPr txBox="1"/>
          <p:nvPr/>
        </p:nvSpPr>
        <p:spPr>
          <a:xfrm>
            <a:off x="377150" y="3024378"/>
            <a:ext cx="429651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FF0000"/>
                </a:solidFill>
              </a:rPr>
              <a:t>Multipole tuning, Reinforced Learning</a:t>
            </a:r>
          </a:p>
        </p:txBody>
      </p:sp>
      <p:sp>
        <p:nvSpPr>
          <p:cNvPr id="17" name="CasellaDiTesto 16">
            <a:extLst>
              <a:ext uri="{FF2B5EF4-FFF2-40B4-BE49-F238E27FC236}">
                <a16:creationId xmlns:a16="http://schemas.microsoft.com/office/drawing/2014/main" id="{6F72058B-4EBD-2803-572F-03913C4E7FDA}"/>
              </a:ext>
            </a:extLst>
          </p:cNvPr>
          <p:cNvSpPr txBox="1"/>
          <p:nvPr/>
        </p:nvSpPr>
        <p:spPr>
          <a:xfrm>
            <a:off x="390206" y="1797450"/>
            <a:ext cx="3981378"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B050"/>
                </a:solidFill>
              </a:rPr>
              <a:t>Optimization of the CB parameters (TBC)</a:t>
            </a:r>
          </a:p>
          <a:p>
            <a:pPr marL="285750" indent="-285750">
              <a:buFont typeface="Arial" panose="020B0604020202020204" pitchFamily="34" charset="0"/>
              <a:buChar char="•"/>
            </a:pPr>
            <a:r>
              <a:rPr lang="en-US" sz="1400" dirty="0">
                <a:solidFill>
                  <a:srgbClr val="00B050"/>
                </a:solidFill>
              </a:rPr>
              <a:t>First order moment setting through the MRMS </a:t>
            </a:r>
          </a:p>
          <a:p>
            <a:pPr marL="285750" indent="-285750">
              <a:buFont typeface="Arial" panose="020B0604020202020204" pitchFamily="34" charset="0"/>
              <a:buChar char="•"/>
            </a:pPr>
            <a:r>
              <a:rPr lang="en-US" sz="1400" dirty="0">
                <a:solidFill>
                  <a:srgbClr val="00B050"/>
                </a:solidFill>
              </a:rPr>
              <a:t> Second-order settings (beam envelopes)</a:t>
            </a:r>
          </a:p>
          <a:p>
            <a:pPr marL="285750" indent="-285750">
              <a:buFont typeface="Arial" panose="020B0604020202020204" pitchFamily="34" charset="0"/>
              <a:buChar char="•"/>
            </a:pPr>
            <a:r>
              <a:rPr lang="en-US" sz="1400" dirty="0">
                <a:solidFill>
                  <a:srgbClr val="00B050"/>
                </a:solidFill>
              </a:rPr>
              <a:t>RFQ transmission and optimization</a:t>
            </a:r>
          </a:p>
        </p:txBody>
      </p:sp>
      <p:sp>
        <p:nvSpPr>
          <p:cNvPr id="22" name="CasellaDiTesto 21">
            <a:extLst>
              <a:ext uri="{FF2B5EF4-FFF2-40B4-BE49-F238E27FC236}">
                <a16:creationId xmlns:a16="http://schemas.microsoft.com/office/drawing/2014/main" id="{9CBC328C-0693-067E-C88F-C10B63F4E89F}"/>
              </a:ext>
            </a:extLst>
          </p:cNvPr>
          <p:cNvSpPr txBox="1"/>
          <p:nvPr/>
        </p:nvSpPr>
        <p:spPr>
          <a:xfrm>
            <a:off x="390206" y="1465086"/>
            <a:ext cx="1834777" cy="369332"/>
          </a:xfrm>
          <a:prstGeom prst="rect">
            <a:avLst/>
          </a:prstGeom>
          <a:noFill/>
        </p:spPr>
        <p:txBody>
          <a:bodyPr wrap="square">
            <a:spAutoFit/>
          </a:bodyPr>
          <a:lstStyle/>
          <a:p>
            <a:r>
              <a:rPr lang="en-US" sz="1800" dirty="0">
                <a:solidFill>
                  <a:srgbClr val="00B050"/>
                </a:solidFill>
              </a:rPr>
              <a:t>AI algorithms  </a:t>
            </a:r>
            <a:endParaRPr lang="en-US" dirty="0"/>
          </a:p>
        </p:txBody>
      </p:sp>
      <p:sp>
        <p:nvSpPr>
          <p:cNvPr id="23" name="CasellaDiTesto 22">
            <a:extLst>
              <a:ext uri="{FF2B5EF4-FFF2-40B4-BE49-F238E27FC236}">
                <a16:creationId xmlns:a16="http://schemas.microsoft.com/office/drawing/2014/main" id="{C98C2251-8355-029C-7BCA-66808438A191}"/>
              </a:ext>
            </a:extLst>
          </p:cNvPr>
          <p:cNvSpPr txBox="1"/>
          <p:nvPr/>
        </p:nvSpPr>
        <p:spPr>
          <a:xfrm>
            <a:off x="377150" y="2714588"/>
            <a:ext cx="3137665" cy="369332"/>
          </a:xfrm>
          <a:prstGeom prst="rect">
            <a:avLst/>
          </a:prstGeom>
          <a:noFill/>
        </p:spPr>
        <p:txBody>
          <a:bodyPr wrap="square">
            <a:spAutoFit/>
          </a:bodyPr>
          <a:lstStyle/>
          <a:p>
            <a:r>
              <a:rPr lang="en-US" dirty="0">
                <a:solidFill>
                  <a:srgbClr val="FF0000"/>
                </a:solidFill>
              </a:rPr>
              <a:t>Reinforced Learning</a:t>
            </a:r>
            <a:r>
              <a:rPr lang="en-US" sz="1800" dirty="0">
                <a:solidFill>
                  <a:srgbClr val="FF0000"/>
                </a:solidFill>
              </a:rPr>
              <a:t> algorithms  </a:t>
            </a:r>
            <a:endParaRPr lang="en-US" dirty="0">
              <a:solidFill>
                <a:srgbClr val="FF0000"/>
              </a:solidFill>
            </a:endParaRPr>
          </a:p>
        </p:txBody>
      </p:sp>
      <p:sp>
        <p:nvSpPr>
          <p:cNvPr id="26" name="CasellaDiTesto 25">
            <a:extLst>
              <a:ext uri="{FF2B5EF4-FFF2-40B4-BE49-F238E27FC236}">
                <a16:creationId xmlns:a16="http://schemas.microsoft.com/office/drawing/2014/main" id="{B30B633D-1E42-7258-3032-B9468CEB7CDE}"/>
              </a:ext>
            </a:extLst>
          </p:cNvPr>
          <p:cNvSpPr txBox="1"/>
          <p:nvPr/>
        </p:nvSpPr>
        <p:spPr>
          <a:xfrm>
            <a:off x="94355" y="997736"/>
            <a:ext cx="12102355" cy="369332"/>
          </a:xfrm>
          <a:prstGeom prst="rect">
            <a:avLst/>
          </a:prstGeom>
          <a:noFill/>
        </p:spPr>
        <p:txBody>
          <a:bodyPr wrap="square" rtlCol="0">
            <a:spAutoFit/>
          </a:bodyPr>
          <a:lstStyle/>
          <a:p>
            <a:r>
              <a:rPr lang="en-US" dirty="0"/>
              <a:t>Within the “conventional” commissioning operations plan (starting in 2025), we have a section dedicated to the optimization:</a:t>
            </a:r>
          </a:p>
        </p:txBody>
      </p:sp>
      <p:sp>
        <p:nvSpPr>
          <p:cNvPr id="27" name="CasellaDiTesto 26">
            <a:extLst>
              <a:ext uri="{FF2B5EF4-FFF2-40B4-BE49-F238E27FC236}">
                <a16:creationId xmlns:a16="http://schemas.microsoft.com/office/drawing/2014/main" id="{AC374C3E-BCB7-3A34-EDF2-BB1EDFD6263D}"/>
              </a:ext>
            </a:extLst>
          </p:cNvPr>
          <p:cNvSpPr txBox="1"/>
          <p:nvPr/>
        </p:nvSpPr>
        <p:spPr>
          <a:xfrm>
            <a:off x="5602288" y="2406106"/>
            <a:ext cx="2148543" cy="369332"/>
          </a:xfrm>
          <a:prstGeom prst="rect">
            <a:avLst/>
          </a:prstGeom>
          <a:noFill/>
        </p:spPr>
        <p:txBody>
          <a:bodyPr wrap="square" rtlCol="0">
            <a:spAutoFit/>
          </a:bodyPr>
          <a:lstStyle/>
          <a:p>
            <a:r>
              <a:rPr lang="en-US" b="1" dirty="0"/>
              <a:t>ADIGE beam line</a:t>
            </a:r>
          </a:p>
        </p:txBody>
      </p:sp>
      <p:sp>
        <p:nvSpPr>
          <p:cNvPr id="30" name="CasellaDiTesto 29">
            <a:extLst>
              <a:ext uri="{FF2B5EF4-FFF2-40B4-BE49-F238E27FC236}">
                <a16:creationId xmlns:a16="http://schemas.microsoft.com/office/drawing/2014/main" id="{8914B344-4FAB-8CFD-B44D-3E91D8D689F3}"/>
              </a:ext>
            </a:extLst>
          </p:cNvPr>
          <p:cNvSpPr txBox="1"/>
          <p:nvPr/>
        </p:nvSpPr>
        <p:spPr>
          <a:xfrm>
            <a:off x="10617696" y="1334769"/>
            <a:ext cx="1266330" cy="369332"/>
          </a:xfrm>
          <a:prstGeom prst="rect">
            <a:avLst/>
          </a:prstGeom>
          <a:noFill/>
        </p:spPr>
        <p:txBody>
          <a:bodyPr wrap="square" rtlCol="0">
            <a:spAutoFit/>
          </a:bodyPr>
          <a:lstStyle/>
          <a:p>
            <a:r>
              <a:rPr lang="en-US" dirty="0">
                <a:solidFill>
                  <a:srgbClr val="FF0000"/>
                </a:solidFill>
              </a:rPr>
              <a:t>Multipole</a:t>
            </a:r>
          </a:p>
        </p:txBody>
      </p:sp>
    </p:spTree>
    <p:extLst>
      <p:ext uri="{BB962C8B-B14F-4D97-AF65-F5344CB8AC3E}">
        <p14:creationId xmlns:p14="http://schemas.microsoft.com/office/powerpoint/2010/main" val="237346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Outline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2" name="TextBox 1">
            <a:extLst>
              <a:ext uri="{FF2B5EF4-FFF2-40B4-BE49-F238E27FC236}">
                <a16:creationId xmlns:a16="http://schemas.microsoft.com/office/drawing/2014/main" id="{328D0399-B387-171E-847D-6C52276F1680}"/>
              </a:ext>
            </a:extLst>
          </p:cNvPr>
          <p:cNvSpPr txBox="1"/>
          <p:nvPr/>
        </p:nvSpPr>
        <p:spPr>
          <a:xfrm>
            <a:off x="473216" y="1593208"/>
            <a:ext cx="8692555" cy="2246769"/>
          </a:xfrm>
          <a:prstGeom prst="rect">
            <a:avLst/>
          </a:prstGeom>
          <a:noFill/>
        </p:spPr>
        <p:txBody>
          <a:bodyPr wrap="square" rtlCol="0">
            <a:spAutoFit/>
          </a:bodyPr>
          <a:lstStyle/>
          <a:p>
            <a:pPr marL="457200" indent="-457200">
              <a:buFont typeface="Arial" panose="020B0604020202020204" pitchFamily="34" charset="0"/>
              <a:buChar char="•"/>
            </a:pPr>
            <a:r>
              <a:rPr lang="it-IT" sz="2800" b="1" dirty="0"/>
              <a:t>SPES general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PTA upgrade status</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Next months plan</a:t>
            </a:r>
          </a:p>
        </p:txBody>
      </p:sp>
      <p:pic>
        <p:nvPicPr>
          <p:cNvPr id="3" name="Picture 2" descr="A blueprint of a building&#10;&#10;Description automatically generated">
            <a:extLst>
              <a:ext uri="{FF2B5EF4-FFF2-40B4-BE49-F238E27FC236}">
                <a16:creationId xmlns:a16="http://schemas.microsoft.com/office/drawing/2014/main" id="{84027801-E2B1-CD77-47E0-BA3FCB0FEE78}"/>
              </a:ext>
            </a:extLst>
          </p:cNvPr>
          <p:cNvPicPr>
            <a:picLocks noChangeAspect="1"/>
          </p:cNvPicPr>
          <p:nvPr/>
        </p:nvPicPr>
        <p:blipFill rotWithShape="1">
          <a:blip r:embed="rId4">
            <a:extLst>
              <a:ext uri="{28A0092B-C50C-407E-A947-70E740481C1C}">
                <a14:useLocalDpi xmlns:a14="http://schemas.microsoft.com/office/drawing/2010/main" val="0"/>
              </a:ext>
            </a:extLst>
          </a:blip>
          <a:srcRect l="11976" t="10885" r="7499" b="17672"/>
          <a:stretch/>
        </p:blipFill>
        <p:spPr>
          <a:xfrm>
            <a:off x="2841424" y="1851660"/>
            <a:ext cx="9037018" cy="45101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10194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SPES RFQ: tuning and </a:t>
            </a:r>
            <a:r>
              <a:rPr lang="it-IT" sz="4000" b="1" dirty="0" err="1">
                <a:solidFill>
                  <a:schemeClr val="bg1"/>
                </a:solidFill>
              </a:rPr>
              <a:t>conditioning</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0" y="1064067"/>
            <a:ext cx="7224938" cy="3508653"/>
          </a:xfrm>
          <a:prstGeom prst="rect">
            <a:avLst/>
          </a:prstGeom>
          <a:noFill/>
        </p:spPr>
        <p:txBody>
          <a:bodyPr wrap="square" rtlCol="0">
            <a:spAutoFit/>
          </a:bodyPr>
          <a:lstStyle/>
          <a:p>
            <a:pPr algn="just"/>
            <a:r>
              <a:rPr lang="it-IT" sz="2000" b="1" dirty="0"/>
              <a:t>Tuning</a:t>
            </a:r>
            <a:endParaRPr lang="it-IT" sz="2000" dirty="0"/>
          </a:p>
          <a:p>
            <a:pPr marL="342900" indent="-342900" algn="just">
              <a:buFont typeface="Arial" panose="020B0604020202020204" pitchFamily="34" charset="0"/>
              <a:buChar char="•"/>
            </a:pPr>
            <a:r>
              <a:rPr lang="it-IT" sz="2000" dirty="0"/>
              <a:t>RFQ </a:t>
            </a:r>
            <a:r>
              <a:rPr lang="it-IT" sz="2000" dirty="0" err="1"/>
              <a:t>is</a:t>
            </a:r>
            <a:r>
              <a:rPr lang="it-IT" sz="2000" dirty="0"/>
              <a:t> </a:t>
            </a:r>
            <a:r>
              <a:rPr lang="it-IT" sz="2000" dirty="0" err="1"/>
              <a:t>initially</a:t>
            </a:r>
            <a:r>
              <a:rPr lang="it-IT" sz="2000" dirty="0"/>
              <a:t> </a:t>
            </a:r>
            <a:r>
              <a:rPr lang="it-IT" sz="2000" dirty="0" err="1"/>
              <a:t>equipped</a:t>
            </a:r>
            <a:r>
              <a:rPr lang="it-IT" sz="2000" dirty="0"/>
              <a:t> with 72 </a:t>
            </a:r>
            <a:r>
              <a:rPr lang="it-IT" sz="2000" dirty="0" err="1"/>
              <a:t>dummy</a:t>
            </a:r>
            <a:r>
              <a:rPr lang="it-IT" sz="2000" dirty="0"/>
              <a:t> </a:t>
            </a:r>
            <a:r>
              <a:rPr lang="it-IT" sz="2000" dirty="0" err="1"/>
              <a:t>tuners</a:t>
            </a:r>
            <a:r>
              <a:rPr lang="it-IT" sz="2000" dirty="0"/>
              <a:t> and end </a:t>
            </a:r>
            <a:r>
              <a:rPr lang="it-IT" sz="2000" dirty="0" err="1"/>
              <a:t>plates</a:t>
            </a:r>
            <a:endParaRPr lang="it-IT" sz="2000" dirty="0"/>
          </a:p>
          <a:p>
            <a:pPr marL="342900" indent="-342900" algn="just">
              <a:buFont typeface="Arial" panose="020B0604020202020204" pitchFamily="34" charset="0"/>
              <a:buChar char="•"/>
            </a:pPr>
            <a:r>
              <a:rPr lang="it-IT" sz="2000" dirty="0" err="1"/>
              <a:t>Bead</a:t>
            </a:r>
            <a:r>
              <a:rPr lang="it-IT" sz="2000" dirty="0"/>
              <a:t> </a:t>
            </a:r>
            <a:r>
              <a:rPr lang="it-IT" sz="2000" dirty="0" err="1"/>
              <a:t>pulling</a:t>
            </a:r>
            <a:r>
              <a:rPr lang="it-IT" sz="2000" dirty="0"/>
              <a:t> </a:t>
            </a:r>
            <a:r>
              <a:rPr lang="it-IT" sz="2000" dirty="0" err="1"/>
              <a:t>measurements</a:t>
            </a:r>
            <a:r>
              <a:rPr lang="it-IT" sz="2000" dirty="0"/>
              <a:t> to </a:t>
            </a:r>
            <a:r>
              <a:rPr lang="it-IT" sz="2000" dirty="0" err="1"/>
              <a:t>determine</a:t>
            </a:r>
            <a:r>
              <a:rPr lang="it-IT" sz="2000" dirty="0"/>
              <a:t> end </a:t>
            </a:r>
            <a:r>
              <a:rPr lang="it-IT" sz="2000" dirty="0" err="1"/>
              <a:t>plate</a:t>
            </a:r>
            <a:r>
              <a:rPr lang="it-IT" sz="2000" dirty="0"/>
              <a:t> </a:t>
            </a:r>
            <a:r>
              <a:rPr lang="it-IT" sz="2000" dirty="0" err="1"/>
              <a:t>thickness</a:t>
            </a:r>
            <a:endParaRPr lang="it-IT" sz="2000" dirty="0"/>
          </a:p>
          <a:p>
            <a:pPr marL="342900" indent="-342900" algn="just">
              <a:buFont typeface="Arial" panose="020B0604020202020204" pitchFamily="34" charset="0"/>
              <a:buChar char="•"/>
            </a:pPr>
            <a:r>
              <a:rPr lang="it-IT" sz="2000" dirty="0"/>
              <a:t>End </a:t>
            </a:r>
            <a:r>
              <a:rPr lang="it-IT" sz="2000" dirty="0" err="1"/>
              <a:t>plate</a:t>
            </a:r>
            <a:r>
              <a:rPr lang="it-IT" sz="2000" dirty="0"/>
              <a:t> </a:t>
            </a:r>
            <a:r>
              <a:rPr lang="it-IT" sz="2000" dirty="0" err="1"/>
              <a:t>machining</a:t>
            </a:r>
            <a:r>
              <a:rPr lang="it-IT" sz="2000" dirty="0"/>
              <a:t> and </a:t>
            </a:r>
            <a:r>
              <a:rPr lang="it-IT" sz="2000" dirty="0" err="1"/>
              <a:t>copper</a:t>
            </a:r>
            <a:r>
              <a:rPr lang="it-IT" sz="2000" dirty="0"/>
              <a:t> </a:t>
            </a:r>
            <a:r>
              <a:rPr lang="it-IT" sz="2000" dirty="0" err="1"/>
              <a:t>plating</a:t>
            </a:r>
            <a:endParaRPr lang="it-IT" sz="2000" dirty="0"/>
          </a:p>
          <a:p>
            <a:pPr marL="342900" indent="-342900" algn="just">
              <a:buFont typeface="Arial" panose="020B0604020202020204" pitchFamily="34" charset="0"/>
              <a:buChar char="•"/>
            </a:pPr>
            <a:r>
              <a:rPr lang="it-IT" sz="2000" dirty="0"/>
              <a:t>Dummy tuner </a:t>
            </a:r>
            <a:r>
              <a:rPr lang="it-IT" sz="2000" dirty="0" err="1"/>
              <a:t>heights</a:t>
            </a:r>
            <a:r>
              <a:rPr lang="it-IT" sz="2000" dirty="0"/>
              <a:t> </a:t>
            </a:r>
            <a:r>
              <a:rPr lang="it-IT" sz="2000" dirty="0" err="1"/>
              <a:t>determination</a:t>
            </a:r>
            <a:r>
              <a:rPr lang="it-IT" sz="2000" dirty="0"/>
              <a:t> </a:t>
            </a:r>
            <a:r>
              <a:rPr lang="it-IT" sz="2000" dirty="0" err="1"/>
              <a:t>according</a:t>
            </a:r>
            <a:r>
              <a:rPr lang="it-IT" sz="2000" dirty="0"/>
              <a:t> to the tuning </a:t>
            </a:r>
            <a:r>
              <a:rPr lang="it-IT" sz="2000" dirty="0" err="1"/>
              <a:t>algorithm</a:t>
            </a:r>
            <a:r>
              <a:rPr lang="it-IT" sz="2000" dirty="0"/>
              <a:t> </a:t>
            </a:r>
          </a:p>
          <a:p>
            <a:pPr marL="342900" indent="-342900" algn="just">
              <a:buFont typeface="Arial" panose="020B0604020202020204" pitchFamily="34" charset="0"/>
              <a:buChar char="•"/>
            </a:pPr>
            <a:r>
              <a:rPr lang="it-IT" sz="2000" dirty="0" err="1"/>
              <a:t>Final</a:t>
            </a:r>
            <a:r>
              <a:rPr lang="it-IT" sz="2000" dirty="0"/>
              <a:t> end </a:t>
            </a:r>
            <a:r>
              <a:rPr lang="it-IT" sz="2000" dirty="0" err="1"/>
              <a:t>plates</a:t>
            </a:r>
            <a:r>
              <a:rPr lang="it-IT" sz="2000" dirty="0"/>
              <a:t> </a:t>
            </a:r>
            <a:r>
              <a:rPr lang="it-IT" sz="2000" dirty="0" err="1"/>
              <a:t>installation</a:t>
            </a:r>
            <a:endParaRPr lang="it-IT" sz="2000" dirty="0"/>
          </a:p>
          <a:p>
            <a:pPr marL="342900" indent="-342900" algn="just">
              <a:buFont typeface="Arial" panose="020B0604020202020204" pitchFamily="34" charset="0"/>
              <a:buChar char="•"/>
            </a:pPr>
            <a:r>
              <a:rPr lang="it-IT" sz="2000" dirty="0" err="1"/>
              <a:t>Final</a:t>
            </a:r>
            <a:r>
              <a:rPr lang="it-IT" sz="2000" dirty="0"/>
              <a:t> </a:t>
            </a:r>
            <a:r>
              <a:rPr lang="it-IT" sz="2000" dirty="0" err="1"/>
              <a:t>copper</a:t>
            </a:r>
            <a:r>
              <a:rPr lang="it-IT" sz="2000" dirty="0"/>
              <a:t> tuners </a:t>
            </a:r>
            <a:r>
              <a:rPr lang="it-IT" sz="2000" dirty="0" err="1"/>
              <a:t>installation</a:t>
            </a:r>
            <a:r>
              <a:rPr lang="it-IT" sz="2000" dirty="0"/>
              <a:t> in </a:t>
            </a:r>
            <a:r>
              <a:rPr lang="it-IT" sz="2000" dirty="0" err="1"/>
              <a:t>batches</a:t>
            </a:r>
            <a:r>
              <a:rPr lang="it-IT" sz="2000" dirty="0"/>
              <a:t>, in </a:t>
            </a:r>
            <a:r>
              <a:rPr lang="it-IT" sz="2000" dirty="0" err="1"/>
              <a:t>order</a:t>
            </a:r>
            <a:r>
              <a:rPr lang="it-IT" sz="2000" dirty="0"/>
              <a:t> to </a:t>
            </a:r>
            <a:r>
              <a:rPr lang="it-IT" sz="2000" dirty="0" err="1"/>
              <a:t>allow</a:t>
            </a:r>
            <a:r>
              <a:rPr lang="it-IT" sz="2000" dirty="0"/>
              <a:t> </a:t>
            </a:r>
            <a:r>
              <a:rPr lang="it-IT" sz="2000" dirty="0" err="1"/>
              <a:t>further</a:t>
            </a:r>
            <a:r>
              <a:rPr lang="it-IT" sz="2000" dirty="0"/>
              <a:t> </a:t>
            </a:r>
            <a:r>
              <a:rPr lang="it-IT" sz="2000" dirty="0" err="1"/>
              <a:t>adjustments</a:t>
            </a:r>
            <a:endParaRPr lang="it-IT" sz="2000" dirty="0"/>
          </a:p>
          <a:p>
            <a:pPr marL="342900" indent="-342900" algn="just">
              <a:buFont typeface="Arial" panose="020B0604020202020204" pitchFamily="34" charset="0"/>
              <a:buChar char="•"/>
            </a:pPr>
            <a:r>
              <a:rPr lang="it-IT" sz="2000" dirty="0"/>
              <a:t>48 field pickups </a:t>
            </a:r>
            <a:r>
              <a:rPr lang="it-IT" sz="2000" dirty="0" err="1"/>
              <a:t>calibration</a:t>
            </a:r>
            <a:endParaRPr lang="it-IT" sz="2000" dirty="0"/>
          </a:p>
          <a:p>
            <a:pPr marL="342900" indent="-342900" algn="just">
              <a:buFont typeface="Arial" panose="020B0604020202020204" pitchFamily="34" charset="0"/>
              <a:buChar char="•"/>
            </a:pPr>
            <a:r>
              <a:rPr lang="it-IT" sz="2000" dirty="0" err="1"/>
              <a:t>Final</a:t>
            </a:r>
            <a:r>
              <a:rPr lang="it-IT" sz="2000" dirty="0"/>
              <a:t> RFQ leak test</a:t>
            </a:r>
          </a:p>
        </p:txBody>
      </p:sp>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8" name="Picture 7">
            <a:extLst>
              <a:ext uri="{FF2B5EF4-FFF2-40B4-BE49-F238E27FC236}">
                <a16:creationId xmlns:a16="http://schemas.microsoft.com/office/drawing/2014/main" id="{D54DB98F-6D8A-46BD-BD7E-C8F6E796B64D}"/>
              </a:ext>
            </a:extLst>
          </p:cNvPr>
          <p:cNvPicPr>
            <a:picLocks noChangeAspect="1"/>
          </p:cNvPicPr>
          <p:nvPr/>
        </p:nvPicPr>
        <p:blipFill rotWithShape="1">
          <a:blip r:embed="rId4"/>
          <a:srcRect t="12552" r="16469" b="29597"/>
          <a:stretch/>
        </p:blipFill>
        <p:spPr>
          <a:xfrm>
            <a:off x="10484042" y="1179407"/>
            <a:ext cx="1514179" cy="1863203"/>
          </a:xfrm>
          <a:prstGeom prst="rect">
            <a:avLst/>
          </a:prstGeom>
          <a:ln>
            <a:solidFill>
              <a:schemeClr val="tx1"/>
            </a:solidFill>
          </a:ln>
        </p:spPr>
      </p:pic>
      <p:pic>
        <p:nvPicPr>
          <p:cNvPr id="14" name="Picture 13">
            <a:extLst>
              <a:ext uri="{FF2B5EF4-FFF2-40B4-BE49-F238E27FC236}">
                <a16:creationId xmlns:a16="http://schemas.microsoft.com/office/drawing/2014/main" id="{84A16064-FF89-4548-9051-221C02764541}"/>
              </a:ext>
            </a:extLst>
          </p:cNvPr>
          <p:cNvPicPr>
            <a:picLocks noChangeAspect="1"/>
          </p:cNvPicPr>
          <p:nvPr/>
        </p:nvPicPr>
        <p:blipFill>
          <a:blip r:embed="rId5"/>
          <a:stretch>
            <a:fillRect/>
          </a:stretch>
        </p:blipFill>
        <p:spPr>
          <a:xfrm>
            <a:off x="7156914" y="1179407"/>
            <a:ext cx="3179008" cy="1792875"/>
          </a:xfrm>
          <a:prstGeom prst="rect">
            <a:avLst/>
          </a:prstGeom>
        </p:spPr>
      </p:pic>
      <p:sp>
        <p:nvSpPr>
          <p:cNvPr id="15" name="TextBox 14">
            <a:extLst>
              <a:ext uri="{FF2B5EF4-FFF2-40B4-BE49-F238E27FC236}">
                <a16:creationId xmlns:a16="http://schemas.microsoft.com/office/drawing/2014/main" id="{8BA5EF18-2887-45E0-B646-E5628743CB0E}"/>
              </a:ext>
            </a:extLst>
          </p:cNvPr>
          <p:cNvSpPr txBox="1"/>
          <p:nvPr/>
        </p:nvSpPr>
        <p:spPr>
          <a:xfrm>
            <a:off x="8594428" y="3177301"/>
            <a:ext cx="3403793" cy="369332"/>
          </a:xfrm>
          <a:prstGeom prst="rect">
            <a:avLst/>
          </a:prstGeom>
          <a:noFill/>
          <a:ln>
            <a:solidFill>
              <a:schemeClr val="tx1"/>
            </a:solidFill>
          </a:ln>
        </p:spPr>
        <p:txBody>
          <a:bodyPr wrap="square" rtlCol="0">
            <a:spAutoFit/>
          </a:bodyPr>
          <a:lstStyle/>
          <a:p>
            <a:pPr algn="ctr"/>
            <a:r>
              <a:rPr lang="it-IT" b="1" dirty="0"/>
              <a:t>Target ±3% </a:t>
            </a:r>
            <a:r>
              <a:rPr lang="it-IT" b="1" dirty="0" err="1"/>
              <a:t>voltage</a:t>
            </a:r>
            <a:r>
              <a:rPr lang="it-IT" b="1" dirty="0"/>
              <a:t> </a:t>
            </a:r>
            <a:r>
              <a:rPr lang="it-IT" b="1" dirty="0" err="1"/>
              <a:t>perturbation</a:t>
            </a:r>
            <a:endParaRPr lang="en-GB" b="1" dirty="0"/>
          </a:p>
        </p:txBody>
      </p:sp>
      <p:sp>
        <p:nvSpPr>
          <p:cNvPr id="3" name="TextBox 2">
            <a:extLst>
              <a:ext uri="{FF2B5EF4-FFF2-40B4-BE49-F238E27FC236}">
                <a16:creationId xmlns:a16="http://schemas.microsoft.com/office/drawing/2014/main" id="{0BF2EC15-950B-26D3-418F-B338F18E3195}"/>
              </a:ext>
            </a:extLst>
          </p:cNvPr>
          <p:cNvSpPr txBox="1"/>
          <p:nvPr/>
        </p:nvSpPr>
        <p:spPr>
          <a:xfrm>
            <a:off x="0" y="4609806"/>
            <a:ext cx="9025848" cy="1938992"/>
          </a:xfrm>
          <a:prstGeom prst="rect">
            <a:avLst/>
          </a:prstGeom>
          <a:noFill/>
        </p:spPr>
        <p:txBody>
          <a:bodyPr wrap="square" rtlCol="0">
            <a:spAutoFit/>
          </a:bodyPr>
          <a:lstStyle/>
          <a:p>
            <a:pPr algn="just"/>
            <a:r>
              <a:rPr lang="it-IT" sz="2000" b="1" dirty="0" err="1"/>
              <a:t>Conditioning</a:t>
            </a:r>
            <a:endParaRPr lang="it-IT" sz="2000" b="1" dirty="0"/>
          </a:p>
          <a:p>
            <a:pPr marL="342900" indent="-342900" algn="just">
              <a:buFont typeface="Arial" panose="020B0604020202020204" pitchFamily="34" charset="0"/>
              <a:buChar char="•"/>
            </a:pPr>
            <a:r>
              <a:rPr lang="it-IT" sz="2000" dirty="0"/>
              <a:t>Installation of the Cooling System</a:t>
            </a:r>
          </a:p>
          <a:p>
            <a:pPr marL="342900" indent="-342900" algn="just">
              <a:buFont typeface="Arial" panose="020B0604020202020204" pitchFamily="34" charset="0"/>
              <a:buChar char="•"/>
            </a:pPr>
            <a:r>
              <a:rPr lang="it-IT" sz="2000" dirty="0"/>
              <a:t>Installation of the RF </a:t>
            </a:r>
            <a:r>
              <a:rPr lang="it-IT" sz="2000" dirty="0" err="1"/>
              <a:t>lines</a:t>
            </a:r>
            <a:r>
              <a:rPr lang="it-IT" sz="2000" dirty="0"/>
              <a:t> </a:t>
            </a:r>
          </a:p>
          <a:p>
            <a:pPr marL="342900" indent="-342900" algn="just">
              <a:buFont typeface="Arial" panose="020B0604020202020204" pitchFamily="34" charset="0"/>
              <a:buChar char="•"/>
            </a:pPr>
            <a:r>
              <a:rPr lang="it-IT" sz="2000" dirty="0"/>
              <a:t>RF </a:t>
            </a:r>
            <a:r>
              <a:rPr lang="it-IT" sz="2000" dirty="0" err="1"/>
              <a:t>coupler</a:t>
            </a:r>
            <a:r>
              <a:rPr lang="it-IT" sz="2000" dirty="0"/>
              <a:t> engineering and production </a:t>
            </a:r>
            <a:r>
              <a:rPr lang="it-IT" sz="2000" dirty="0" err="1"/>
              <a:t>launch</a:t>
            </a:r>
            <a:endParaRPr lang="it-IT" sz="2000" dirty="0"/>
          </a:p>
          <a:p>
            <a:pPr marL="342900" indent="-342900" algn="just">
              <a:buFont typeface="Arial" panose="020B0604020202020204" pitchFamily="34" charset="0"/>
              <a:buChar char="•"/>
            </a:pPr>
            <a:r>
              <a:rPr lang="it-IT" sz="2000" dirty="0"/>
              <a:t>LLRF: </a:t>
            </a:r>
            <a:r>
              <a:rPr lang="it-IT" sz="2000" dirty="0" err="1"/>
              <a:t>integrated</a:t>
            </a:r>
            <a:r>
              <a:rPr lang="it-IT" sz="2000" dirty="0"/>
              <a:t> in the overall Linac</a:t>
            </a:r>
          </a:p>
          <a:p>
            <a:pPr marL="342900" indent="-342900" algn="just">
              <a:buFont typeface="Arial" panose="020B0604020202020204" pitchFamily="34" charset="0"/>
              <a:buChar char="•"/>
            </a:pPr>
            <a:r>
              <a:rPr lang="it-IT" sz="2000" dirty="0"/>
              <a:t>LCS: racks </a:t>
            </a:r>
            <a:r>
              <a:rPr lang="it-IT" sz="2000" dirty="0" err="1"/>
              <a:t>equipped</a:t>
            </a:r>
            <a:r>
              <a:rPr lang="it-IT" sz="2000" dirty="0"/>
              <a:t> and ready by </a:t>
            </a:r>
            <a:r>
              <a:rPr lang="it-IT" sz="2000" dirty="0" err="1"/>
              <a:t>December</a:t>
            </a:r>
            <a:r>
              <a:rPr lang="it-IT" sz="2000" dirty="0"/>
              <a:t> 2025</a:t>
            </a:r>
          </a:p>
        </p:txBody>
      </p:sp>
      <p:pic>
        <p:nvPicPr>
          <p:cNvPr id="6" name="Picture 5">
            <a:extLst>
              <a:ext uri="{FF2B5EF4-FFF2-40B4-BE49-F238E27FC236}">
                <a16:creationId xmlns:a16="http://schemas.microsoft.com/office/drawing/2014/main" id="{4D4AEABA-A1C0-8366-BF36-44DBD59034F8}"/>
              </a:ext>
            </a:extLst>
          </p:cNvPr>
          <p:cNvPicPr>
            <a:picLocks noChangeAspect="1"/>
          </p:cNvPicPr>
          <p:nvPr/>
        </p:nvPicPr>
        <p:blipFill>
          <a:blip r:embed="rId6"/>
          <a:stretch>
            <a:fillRect/>
          </a:stretch>
        </p:blipFill>
        <p:spPr>
          <a:xfrm>
            <a:off x="6304853" y="4146083"/>
            <a:ext cx="5441989" cy="2528924"/>
          </a:xfrm>
          <a:prstGeom prst="rect">
            <a:avLst/>
          </a:prstGeom>
        </p:spPr>
      </p:pic>
    </p:spTree>
    <p:extLst>
      <p:ext uri="{BB962C8B-B14F-4D97-AF65-F5344CB8AC3E}">
        <p14:creationId xmlns:p14="http://schemas.microsoft.com/office/powerpoint/2010/main" val="140761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0" y="0"/>
            <a:ext cx="12191760" cy="1029960"/>
          </a:xfrm>
          <a:prstGeom prst="rect">
            <a:avLst/>
          </a:prstGeom>
          <a:solidFill>
            <a:srgbClr val="002060"/>
          </a:solidFill>
          <a:ln w="0">
            <a:noFill/>
          </a:ln>
        </p:spPr>
        <p:txBody>
          <a:bodyPr lIns="91440" tIns="45720" rIns="91440" bIns="45720" anchor="ctr">
            <a:normAutofit/>
          </a:bodyPr>
          <a:lstStyle/>
          <a:p>
            <a:pPr indent="0" algn="ctr" defTabSz="914400">
              <a:lnSpc>
                <a:spcPct val="90000"/>
              </a:lnSpc>
              <a:buNone/>
            </a:pPr>
            <a:r>
              <a:rPr lang="it-IT" sz="4000" b="1" strike="noStrike" spc="-1" dirty="0">
                <a:solidFill>
                  <a:schemeClr val="lt1"/>
                </a:solidFill>
                <a:latin typeface="Calibri Light"/>
              </a:rPr>
              <a:t>SPES RFQ: new LLRF </a:t>
            </a:r>
            <a:endParaRPr lang="it-IT" sz="4000" b="0" strike="noStrike" spc="-1" dirty="0">
              <a:solidFill>
                <a:schemeClr val="dk1"/>
              </a:solidFill>
              <a:latin typeface="Calibri"/>
            </a:endParaRPr>
          </a:p>
        </p:txBody>
      </p:sp>
      <p:sp>
        <p:nvSpPr>
          <p:cNvPr id="143" name="TextBox 4"/>
          <p:cNvSpPr/>
          <p:nvPr/>
        </p:nvSpPr>
        <p:spPr>
          <a:xfrm>
            <a:off x="228600" y="1143000"/>
            <a:ext cx="6172200" cy="310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buClr>
                <a:srgbClr val="000000"/>
              </a:buClr>
              <a:buSzPct val="45000"/>
              <a:buFont typeface="Wingdings" charset="2"/>
              <a:buChar char=""/>
            </a:pPr>
            <a:r>
              <a:rPr lang="it-IT" sz="2200" b="0" strike="noStrike" spc="-1">
                <a:solidFill>
                  <a:schemeClr val="dk1"/>
                </a:solidFill>
                <a:latin typeface="Calibri"/>
              </a:rPr>
              <a:t>New LLRF digital board.</a:t>
            </a:r>
            <a:endParaRPr lang="en-US" sz="2200" b="0" strike="noStrike" spc="-1">
              <a:solidFill>
                <a:srgbClr val="000000"/>
              </a:solidFill>
              <a:latin typeface="Arial"/>
            </a:endParaRPr>
          </a:p>
          <a:p>
            <a:pPr marL="216000" indent="-216000">
              <a:buClr>
                <a:srgbClr val="000000"/>
              </a:buClr>
              <a:buSzPct val="45000"/>
              <a:buFont typeface="Wingdings" charset="2"/>
              <a:buChar char=""/>
            </a:pPr>
            <a:r>
              <a:rPr lang="it-IT" sz="2200" b="0" strike="noStrike" spc="-1">
                <a:solidFill>
                  <a:schemeClr val="dk1"/>
                </a:solidFill>
                <a:latin typeface="Calibri"/>
              </a:rPr>
              <a:t>Direct RF sampling for 4 Pickups (one per vane digitally averaged) and 2 forward and 2 reflected powers.</a:t>
            </a:r>
            <a:endParaRPr lang="en-US" sz="2200" b="0" strike="noStrike" spc="-1">
              <a:solidFill>
                <a:srgbClr val="000000"/>
              </a:solidFill>
              <a:latin typeface="Arial"/>
            </a:endParaRPr>
          </a:p>
          <a:p>
            <a:pPr marL="216000" indent="-216000">
              <a:buClr>
                <a:srgbClr val="000000"/>
              </a:buClr>
              <a:buSzPct val="45000"/>
              <a:buFont typeface="Wingdings" charset="2"/>
              <a:buChar char=""/>
            </a:pPr>
            <a:r>
              <a:rPr lang="it-IT" sz="2200" b="0" strike="noStrike" spc="-1">
                <a:solidFill>
                  <a:schemeClr val="dk1"/>
                </a:solidFill>
                <a:latin typeface="Calibri"/>
              </a:rPr>
              <a:t>48 pickups channels acquired through log amplifiers and commercial DAQe-2204 64 channel ADC board. </a:t>
            </a:r>
            <a:endParaRPr lang="en-US" sz="2200" b="0" strike="noStrike" spc="-1">
              <a:solidFill>
                <a:srgbClr val="000000"/>
              </a:solidFill>
              <a:latin typeface="Arial"/>
            </a:endParaRPr>
          </a:p>
          <a:p>
            <a:pPr marL="216000" indent="-216000">
              <a:buClr>
                <a:srgbClr val="000000"/>
              </a:buClr>
              <a:buSzPct val="45000"/>
              <a:buFont typeface="Wingdings" charset="2"/>
              <a:buChar char=""/>
            </a:pPr>
            <a:r>
              <a:rPr lang="it-IT" sz="2200" b="0" strike="noStrike" spc="-1">
                <a:solidFill>
                  <a:schemeClr val="dk1"/>
                </a:solidFill>
                <a:latin typeface="Calibri"/>
              </a:rPr>
              <a:t>Software control system based on EPICS and Ipbus (https://ipbus.web.cern.ch/).</a:t>
            </a:r>
            <a:endParaRPr lang="en-US" sz="2200" b="0" strike="noStrike" spc="-1">
              <a:solidFill>
                <a:srgbClr val="000000"/>
              </a:solidFill>
              <a:latin typeface="Arial"/>
            </a:endParaRPr>
          </a:p>
        </p:txBody>
      </p:sp>
      <p:sp>
        <p:nvSpPr>
          <p:cNvPr id="144" name="PlaceHolder 2"/>
          <p:cNvSpPr>
            <a:spLocks noGrp="1"/>
          </p:cNvSpPr>
          <p:nvPr>
            <p:ph type="ftr" idx="46"/>
          </p:nvPr>
        </p:nvSpPr>
        <p:spPr>
          <a:xfrm>
            <a:off x="0" y="6356520"/>
            <a:ext cx="12191760" cy="364680"/>
          </a:xfrm>
          <a:prstGeom prst="rect">
            <a:avLst/>
          </a:prstGeom>
          <a:noFill/>
          <a:ln w="0">
            <a:noFill/>
          </a:ln>
        </p:spPr>
        <p:txBody>
          <a:bodyPr lIns="91440" tIns="45720" rIns="91440" bIns="45720" anchor="ctr">
            <a:noAutofit/>
          </a:bodyPr>
          <a:lstStyle>
            <a:lvl1pPr indent="0" algn="ctr" defTabSz="914400">
              <a:lnSpc>
                <a:spcPct val="100000"/>
              </a:lnSpc>
              <a:buNone/>
              <a:defRPr lang="it-IT" sz="1200" b="0" strike="noStrike" spc="-1">
                <a:solidFill>
                  <a:schemeClr val="dk1">
                    <a:tint val="75000"/>
                  </a:schemeClr>
                </a:solidFill>
                <a:latin typeface="Calibri"/>
              </a:defRPr>
            </a:lvl1pPr>
          </a:lstStyle>
          <a:p>
            <a:pPr indent="0" algn="ctr" defTabSz="914400">
              <a:lnSpc>
                <a:spcPct val="100000"/>
              </a:lnSpc>
              <a:buNone/>
            </a:pPr>
            <a:r>
              <a:rPr lang="it-IT" sz="1200" b="0" strike="noStrike" spc="-1">
                <a:solidFill>
                  <a:schemeClr val="dk1">
                    <a:tint val="75000"/>
                  </a:schemeClr>
                </a:solidFill>
                <a:latin typeface="Calibri"/>
              </a:rPr>
              <a:t>Laboratori Nazionali di Frascati - </a:t>
            </a:r>
            <a:r>
              <a:rPr lang="it-IT" sz="1200" b="1" strike="noStrike" spc="-1">
                <a:solidFill>
                  <a:schemeClr val="dk1">
                    <a:tint val="75000"/>
                  </a:schemeClr>
                </a:solidFill>
                <a:latin typeface="Calibri"/>
              </a:rPr>
              <a:t>Attività LNL su acceleratori: stato e prospettive </a:t>
            </a:r>
            <a:r>
              <a:rPr lang="it-IT" sz="1200" b="0" strike="noStrike" spc="-1">
                <a:solidFill>
                  <a:schemeClr val="dk1">
                    <a:tint val="75000"/>
                  </a:schemeClr>
                </a:solidFill>
                <a:latin typeface="Calibri"/>
              </a:rPr>
              <a:t>- 04 Aprile 2024</a:t>
            </a:r>
            <a:endParaRPr lang="en-US" sz="1200" b="0" strike="noStrike" spc="-1">
              <a:solidFill>
                <a:srgbClr val="000000"/>
              </a:solidFill>
              <a:latin typeface="Times New Roman"/>
            </a:endParaRPr>
          </a:p>
        </p:txBody>
      </p:sp>
      <p:pic>
        <p:nvPicPr>
          <p:cNvPr id="145" name="Picture 144"/>
          <p:cNvPicPr/>
          <p:nvPr/>
        </p:nvPicPr>
        <p:blipFill>
          <a:blip r:embed="rId3"/>
          <a:srcRect l="13469" t="4620" r="11177"/>
          <a:stretch/>
        </p:blipFill>
        <p:spPr>
          <a:xfrm>
            <a:off x="9559800" y="1371960"/>
            <a:ext cx="2327400" cy="1828440"/>
          </a:xfrm>
          <a:prstGeom prst="rect">
            <a:avLst/>
          </a:prstGeom>
          <a:ln w="0">
            <a:noFill/>
          </a:ln>
        </p:spPr>
      </p:pic>
      <p:pic>
        <p:nvPicPr>
          <p:cNvPr id="146" name="Picture 145"/>
          <p:cNvPicPr/>
          <p:nvPr/>
        </p:nvPicPr>
        <p:blipFill>
          <a:blip r:embed="rId4"/>
          <a:stretch/>
        </p:blipFill>
        <p:spPr>
          <a:xfrm>
            <a:off x="8631360" y="3344040"/>
            <a:ext cx="3255840" cy="1456560"/>
          </a:xfrm>
          <a:prstGeom prst="rect">
            <a:avLst/>
          </a:prstGeom>
          <a:ln w="0">
            <a:noFill/>
          </a:ln>
        </p:spPr>
      </p:pic>
      <p:pic>
        <p:nvPicPr>
          <p:cNvPr id="147" name="Picture 146"/>
          <p:cNvPicPr/>
          <p:nvPr/>
        </p:nvPicPr>
        <p:blipFill>
          <a:blip r:embed="rId5"/>
          <a:stretch/>
        </p:blipFill>
        <p:spPr>
          <a:xfrm>
            <a:off x="6400800" y="1543320"/>
            <a:ext cx="2310480" cy="2114280"/>
          </a:xfrm>
          <a:prstGeom prst="rect">
            <a:avLst/>
          </a:prstGeom>
          <a:ln w="0">
            <a:noFill/>
          </a:ln>
        </p:spPr>
      </p:pic>
      <p:sp>
        <p:nvSpPr>
          <p:cNvPr id="148" name="TextBox 147"/>
          <p:cNvSpPr txBox="1"/>
          <p:nvPr/>
        </p:nvSpPr>
        <p:spPr>
          <a:xfrm>
            <a:off x="9372600" y="4911480"/>
            <a:ext cx="2442240" cy="346320"/>
          </a:xfrm>
          <a:prstGeom prst="rect">
            <a:avLst/>
          </a:prstGeom>
          <a:noFill/>
          <a:ln w="0">
            <a:noFill/>
          </a:ln>
        </p:spPr>
        <p:txBody>
          <a:bodyPr lIns="90000" tIns="45000" rIns="90000" bIns="45000" anchor="t">
            <a:noAutofit/>
          </a:bodyPr>
          <a:lstStyle/>
          <a:p>
            <a:r>
              <a:rPr lang="en-US" sz="1800" b="0" strike="noStrike" spc="-1">
                <a:solidFill>
                  <a:srgbClr val="000000"/>
                </a:solidFill>
                <a:latin typeface="Arial"/>
              </a:rPr>
              <a:t>8 channel LLRF board</a:t>
            </a:r>
          </a:p>
        </p:txBody>
      </p:sp>
      <p:pic>
        <p:nvPicPr>
          <p:cNvPr id="2" name="Immagine 3">
            <a:extLst>
              <a:ext uri="{FF2B5EF4-FFF2-40B4-BE49-F238E27FC236}">
                <a16:creationId xmlns:a16="http://schemas.microsoft.com/office/drawing/2014/main" id="{2DBEC9C4-4CBF-2C99-5E4B-01D769392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502276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0" y="0"/>
            <a:ext cx="12191760" cy="1029960"/>
          </a:xfrm>
          <a:prstGeom prst="rect">
            <a:avLst/>
          </a:prstGeom>
          <a:solidFill>
            <a:srgbClr val="002060"/>
          </a:solidFill>
          <a:ln w="0">
            <a:noFill/>
          </a:ln>
        </p:spPr>
        <p:txBody>
          <a:bodyPr lIns="91440" tIns="45720" rIns="91440" bIns="45720" anchor="ctr">
            <a:normAutofit/>
          </a:bodyPr>
          <a:lstStyle/>
          <a:p>
            <a:pPr indent="0" algn="ctr" defTabSz="914400">
              <a:lnSpc>
                <a:spcPct val="90000"/>
              </a:lnSpc>
              <a:buNone/>
            </a:pPr>
            <a:r>
              <a:rPr lang="it-IT" sz="4000" b="1" strike="noStrike" spc="-1">
                <a:solidFill>
                  <a:schemeClr val="lt1"/>
                </a:solidFill>
                <a:latin typeface="Calibri Light"/>
              </a:rPr>
              <a:t>Updated LLRF CS &amp; GUI</a:t>
            </a:r>
            <a:endParaRPr lang="it-IT" sz="4000" b="0" strike="noStrike" spc="-1">
              <a:solidFill>
                <a:schemeClr val="dk1"/>
              </a:solidFill>
              <a:latin typeface="Calibri"/>
            </a:endParaRPr>
          </a:p>
        </p:txBody>
      </p:sp>
      <p:sp>
        <p:nvSpPr>
          <p:cNvPr id="91" name="TextBox 3"/>
          <p:cNvSpPr/>
          <p:nvPr/>
        </p:nvSpPr>
        <p:spPr>
          <a:xfrm>
            <a:off x="341080" y="2878359"/>
            <a:ext cx="4800600" cy="1629762"/>
          </a:xfrm>
          <a:prstGeom prst="rect">
            <a:avLst/>
          </a:prstGeom>
          <a:noFill/>
          <a:ln w="0">
            <a:solidFill>
              <a:schemeClr val="tx1"/>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buClr>
                <a:srgbClr val="000000"/>
              </a:buClr>
              <a:buSzPct val="45000"/>
              <a:buFont typeface="Wingdings" charset="2"/>
              <a:buChar char=""/>
            </a:pPr>
            <a:r>
              <a:rPr lang="it-IT" sz="2000" b="0" strike="noStrike" spc="-1" dirty="0">
                <a:solidFill>
                  <a:schemeClr val="dk1"/>
                </a:solidFill>
                <a:latin typeface="+mj-lt"/>
              </a:rPr>
              <a:t>CSS will be upgraded to </a:t>
            </a:r>
            <a:r>
              <a:rPr lang="it-IT" sz="2000" b="0" strike="noStrike" spc="-1" dirty="0" err="1">
                <a:solidFill>
                  <a:schemeClr val="dk1"/>
                </a:solidFill>
                <a:latin typeface="+mj-lt"/>
              </a:rPr>
              <a:t>Phoebus</a:t>
            </a:r>
            <a:endParaRPr lang="it-IT" sz="2000" b="0" strike="noStrike" spc="-1" dirty="0">
              <a:solidFill>
                <a:schemeClr val="dk1"/>
              </a:solidFill>
              <a:latin typeface="+mj-lt"/>
            </a:endParaRPr>
          </a:p>
          <a:p>
            <a:pPr marL="216000" indent="-216000">
              <a:buClr>
                <a:srgbClr val="000000"/>
              </a:buClr>
              <a:buSzPct val="45000"/>
              <a:buFont typeface="Wingdings" charset="2"/>
              <a:buChar char=""/>
            </a:pPr>
            <a:endParaRPr lang="en-US" sz="2000" b="0" strike="noStrike" spc="-1" dirty="0">
              <a:solidFill>
                <a:srgbClr val="000000"/>
              </a:solidFill>
              <a:latin typeface="+mj-lt"/>
            </a:endParaRPr>
          </a:p>
          <a:p>
            <a:pPr marL="216000" indent="-216000">
              <a:buClr>
                <a:srgbClr val="000000"/>
              </a:buClr>
              <a:buSzPct val="45000"/>
              <a:buFont typeface="Wingdings" charset="2"/>
              <a:buChar char=""/>
            </a:pPr>
            <a:r>
              <a:rPr lang="it-IT" sz="2000" b="0" strike="noStrike" spc="-1" dirty="0">
                <a:solidFill>
                  <a:schemeClr val="dk1"/>
                </a:solidFill>
                <a:latin typeface="+mj-lt"/>
              </a:rPr>
              <a:t>LLRF HW to be </a:t>
            </a:r>
            <a:r>
              <a:rPr lang="it-IT" sz="2000" b="0" strike="noStrike" spc="-1" dirty="0" err="1">
                <a:solidFill>
                  <a:schemeClr val="dk1"/>
                </a:solidFill>
                <a:latin typeface="+mj-lt"/>
              </a:rPr>
              <a:t>upgraded</a:t>
            </a:r>
            <a:endParaRPr lang="it-IT" sz="2000" b="0" strike="noStrike" spc="-1" dirty="0">
              <a:solidFill>
                <a:schemeClr val="dk1"/>
              </a:solidFill>
              <a:latin typeface="+mj-lt"/>
            </a:endParaRPr>
          </a:p>
          <a:p>
            <a:pPr marL="216000" indent="-216000">
              <a:buClr>
                <a:srgbClr val="000000"/>
              </a:buClr>
              <a:buSzPct val="45000"/>
              <a:buFont typeface="Wingdings" charset="2"/>
              <a:buChar char=""/>
            </a:pPr>
            <a:endParaRPr lang="en-US" sz="2000" b="0" strike="noStrike" spc="-1" dirty="0">
              <a:solidFill>
                <a:srgbClr val="000000"/>
              </a:solidFill>
              <a:latin typeface="+mj-lt"/>
            </a:endParaRPr>
          </a:p>
          <a:p>
            <a:pPr marL="216000" indent="-216000">
              <a:buClr>
                <a:srgbClr val="000000"/>
              </a:buClr>
              <a:buSzPct val="45000"/>
              <a:buFont typeface="Wingdings" charset="2"/>
              <a:buChar char=""/>
            </a:pPr>
            <a:r>
              <a:rPr lang="it-IT" sz="2000" b="0" strike="noStrike" spc="-1" dirty="0">
                <a:solidFill>
                  <a:schemeClr val="dk1"/>
                </a:solidFill>
                <a:latin typeface="+mj-lt"/>
              </a:rPr>
              <a:t>SRFQ LLRF SW &amp; HW to be </a:t>
            </a:r>
            <a:r>
              <a:rPr lang="it-IT" sz="2000" b="0" strike="noStrike" spc="-1" dirty="0" err="1">
                <a:solidFill>
                  <a:schemeClr val="dk1"/>
                </a:solidFill>
                <a:latin typeface="+mj-lt"/>
              </a:rPr>
              <a:t>upgraded</a:t>
            </a:r>
            <a:endParaRPr lang="en-US" sz="2000" b="0" strike="noStrike" spc="-1" dirty="0">
              <a:solidFill>
                <a:srgbClr val="000000"/>
              </a:solidFill>
              <a:latin typeface="+mj-lt"/>
            </a:endParaRPr>
          </a:p>
        </p:txBody>
      </p:sp>
      <p:sp>
        <p:nvSpPr>
          <p:cNvPr id="92" name="PlaceHolder 2"/>
          <p:cNvSpPr>
            <a:spLocks noGrp="1"/>
          </p:cNvSpPr>
          <p:nvPr>
            <p:ph type="ftr" idx="43"/>
          </p:nvPr>
        </p:nvSpPr>
        <p:spPr>
          <a:xfrm>
            <a:off x="0" y="6356520"/>
            <a:ext cx="12191760" cy="364680"/>
          </a:xfrm>
          <a:prstGeom prst="rect">
            <a:avLst/>
          </a:prstGeom>
          <a:noFill/>
          <a:ln w="0">
            <a:noFill/>
          </a:ln>
        </p:spPr>
        <p:txBody>
          <a:bodyPr lIns="91440" tIns="45720" rIns="91440" bIns="45720" anchor="ctr">
            <a:noAutofit/>
          </a:bodyPr>
          <a:lstStyle>
            <a:lvl1pPr indent="0" algn="ctr" defTabSz="914400">
              <a:lnSpc>
                <a:spcPct val="100000"/>
              </a:lnSpc>
              <a:buNone/>
              <a:defRPr lang="it-IT" sz="1200" b="0" strike="noStrike" spc="-1">
                <a:solidFill>
                  <a:schemeClr val="dk1">
                    <a:tint val="75000"/>
                  </a:schemeClr>
                </a:solidFill>
                <a:latin typeface="Calibri"/>
              </a:defRPr>
            </a:lvl1pPr>
          </a:lstStyle>
          <a:p>
            <a:pPr indent="0" algn="ctr" defTabSz="914400">
              <a:lnSpc>
                <a:spcPct val="100000"/>
              </a:lnSpc>
              <a:buNone/>
            </a:pPr>
            <a:r>
              <a:rPr lang="it-IT" sz="1200" b="0" strike="noStrike" spc="-1">
                <a:solidFill>
                  <a:schemeClr val="dk1">
                    <a:tint val="75000"/>
                  </a:schemeClr>
                </a:solidFill>
                <a:latin typeface="Calibri"/>
              </a:rPr>
              <a:t>Laboratori Nazionali di Frascati - </a:t>
            </a:r>
            <a:r>
              <a:rPr lang="it-IT" sz="1200" b="1" strike="noStrike" spc="-1">
                <a:solidFill>
                  <a:schemeClr val="dk1">
                    <a:tint val="75000"/>
                  </a:schemeClr>
                </a:solidFill>
                <a:latin typeface="Calibri"/>
              </a:rPr>
              <a:t>Attività LNL su acceleratori: stato e prospettive </a:t>
            </a:r>
            <a:r>
              <a:rPr lang="it-IT" sz="1200" b="0" strike="noStrike" spc="-1">
                <a:solidFill>
                  <a:schemeClr val="dk1">
                    <a:tint val="75000"/>
                  </a:schemeClr>
                </a:solidFill>
                <a:latin typeface="Calibri"/>
              </a:rPr>
              <a:t>- 04 Aprile 2024</a:t>
            </a:r>
            <a:endParaRPr lang="en-US" sz="1200" b="0" strike="noStrike" spc="-1">
              <a:solidFill>
                <a:srgbClr val="000000"/>
              </a:solidFill>
              <a:latin typeface="Times New Roman"/>
            </a:endParaRPr>
          </a:p>
        </p:txBody>
      </p:sp>
      <p:pic>
        <p:nvPicPr>
          <p:cNvPr id="93" name="Picture 92"/>
          <p:cNvPicPr/>
          <p:nvPr/>
        </p:nvPicPr>
        <p:blipFill>
          <a:blip r:embed="rId3"/>
          <a:stretch/>
        </p:blipFill>
        <p:spPr>
          <a:xfrm>
            <a:off x="5311221" y="2226660"/>
            <a:ext cx="6687000" cy="2695320"/>
          </a:xfrm>
          <a:prstGeom prst="rect">
            <a:avLst/>
          </a:prstGeom>
          <a:ln w="0">
            <a:noFill/>
          </a:ln>
        </p:spPr>
      </p:pic>
      <p:pic>
        <p:nvPicPr>
          <p:cNvPr id="2" name="Immagine 3">
            <a:extLst>
              <a:ext uri="{FF2B5EF4-FFF2-40B4-BE49-F238E27FC236}">
                <a16:creationId xmlns:a16="http://schemas.microsoft.com/office/drawing/2014/main" id="{9E227422-6FC8-16EF-96CD-005B1666E3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4113626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ea typeface="+mj-lt"/>
                <a:cs typeface="+mj-lt"/>
              </a:rPr>
              <a:t>SPES/PTA vacuum systems</a:t>
            </a:r>
            <a:endParaRPr lang="it-IT" b="1" dirty="0">
              <a:solidFill>
                <a:schemeClr val="bg1"/>
              </a:solidFill>
              <a:ea typeface="Calibri Light" panose="020F0302020204030204"/>
              <a:cs typeface="Calibri Light" panose="020F0302020204030204"/>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3" name="Immagine 2" descr="Diagram&#10;&#10;Description automatically generated">
            <a:extLst>
              <a:ext uri="{FF2B5EF4-FFF2-40B4-BE49-F238E27FC236}">
                <a16:creationId xmlns:a16="http://schemas.microsoft.com/office/drawing/2014/main" id="{F94FDDAD-680F-A32C-8F90-652F1050481A}"/>
              </a:ext>
            </a:extLst>
          </p:cNvPr>
          <p:cNvPicPr>
            <a:picLocks noChangeAspect="1"/>
          </p:cNvPicPr>
          <p:nvPr/>
        </p:nvPicPr>
        <p:blipFill>
          <a:blip r:embed="rId4"/>
          <a:stretch>
            <a:fillRect/>
          </a:stretch>
        </p:blipFill>
        <p:spPr>
          <a:xfrm>
            <a:off x="2160876" y="1100562"/>
            <a:ext cx="9893011" cy="3308638"/>
          </a:xfrm>
          <a:prstGeom prst="rect">
            <a:avLst/>
          </a:prstGeom>
        </p:spPr>
      </p:pic>
      <p:sp>
        <p:nvSpPr>
          <p:cNvPr id="9" name="CasellaDiTesto 13">
            <a:extLst>
              <a:ext uri="{FF2B5EF4-FFF2-40B4-BE49-F238E27FC236}">
                <a16:creationId xmlns:a16="http://schemas.microsoft.com/office/drawing/2014/main" id="{C77524B9-881E-44DD-1CB5-EB5FF2538F41}"/>
              </a:ext>
            </a:extLst>
          </p:cNvPr>
          <p:cNvSpPr txBox="1"/>
          <p:nvPr/>
        </p:nvSpPr>
        <p:spPr>
          <a:xfrm>
            <a:off x="37000" y="4487052"/>
            <a:ext cx="6983041" cy="166199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ea typeface="Calibri"/>
                <a:cs typeface="Calibri"/>
              </a:rPr>
              <a:t>The total amount of installed vacuum HW will </a:t>
            </a:r>
            <a:r>
              <a:rPr lang="en-US" b="1" u="sng" dirty="0">
                <a:ea typeface="Calibri"/>
                <a:cs typeface="Calibri"/>
              </a:rPr>
              <a:t>DUPLICATE</a:t>
            </a:r>
            <a:br>
              <a:rPr lang="en-US" b="1" u="sng" dirty="0">
                <a:ea typeface="Calibri"/>
                <a:cs typeface="Calibri"/>
              </a:rPr>
            </a:br>
            <a:r>
              <a:rPr lang="en-US" sz="1600" dirty="0">
                <a:ea typeface="Calibri"/>
                <a:cs typeface="Calibri"/>
              </a:rPr>
              <a:t>About </a:t>
            </a:r>
            <a:r>
              <a:rPr lang="en-US" sz="1600" b="1" dirty="0">
                <a:ea typeface="Calibri"/>
                <a:cs typeface="Calibri"/>
              </a:rPr>
              <a:t>50 racks in Total (25 for SPES Beam lines)</a:t>
            </a:r>
            <a:r>
              <a:rPr lang="en-US" sz="1600" dirty="0">
                <a:ea typeface="Calibri"/>
                <a:cs typeface="Calibri"/>
              </a:rPr>
              <a:t>, </a:t>
            </a:r>
            <a:br>
              <a:rPr lang="en-US" sz="1600" dirty="0">
                <a:ea typeface="Calibri"/>
                <a:cs typeface="Calibri"/>
              </a:rPr>
            </a:br>
            <a:r>
              <a:rPr lang="en-US" sz="1600" dirty="0">
                <a:ea typeface="Calibri"/>
                <a:cs typeface="Calibri"/>
              </a:rPr>
              <a:t>4 Main Configurations (up to 21 cases), </a:t>
            </a:r>
            <a:r>
              <a:rPr lang="en-US" sz="1600" dirty="0" err="1">
                <a:ea typeface="Calibri"/>
                <a:cs typeface="Calibri"/>
              </a:rPr>
              <a:t>moltitude</a:t>
            </a:r>
            <a:r>
              <a:rPr lang="en-US" sz="1600" dirty="0">
                <a:ea typeface="Calibri"/>
                <a:cs typeface="Calibri"/>
              </a:rPr>
              <a:t> of HW combinations</a:t>
            </a:r>
            <a:br>
              <a:rPr lang="en-US" sz="1600" dirty="0">
                <a:ea typeface="Calibri"/>
                <a:cs typeface="Calibri"/>
              </a:rPr>
            </a:br>
            <a:endParaRPr lang="en-US" sz="1600" b="1" u="sng" dirty="0">
              <a:ea typeface="Calibri"/>
              <a:cs typeface="Calibri"/>
            </a:endParaRPr>
          </a:p>
          <a:p>
            <a:pPr marL="285750" indent="-285750">
              <a:buFont typeface="Arial"/>
              <a:buChar char="•"/>
            </a:pPr>
            <a:r>
              <a:rPr lang="en-US" dirty="0">
                <a:ea typeface="Calibri"/>
                <a:cs typeface="Calibri"/>
              </a:rPr>
              <a:t>System types significantly increase in </a:t>
            </a:r>
            <a:r>
              <a:rPr lang="en-US" b="1" u="sng" dirty="0">
                <a:ea typeface="Calibri"/>
                <a:cs typeface="Calibri"/>
              </a:rPr>
              <a:t>COMPLEXITY</a:t>
            </a:r>
            <a:r>
              <a:rPr lang="en-US" b="1" dirty="0">
                <a:ea typeface="Calibri"/>
                <a:cs typeface="Calibri"/>
              </a:rPr>
              <a:t> </a:t>
            </a:r>
            <a:endParaRPr lang="it-IT" dirty="0">
              <a:ea typeface="Calibri"/>
              <a:cs typeface="Calibri"/>
            </a:endParaRPr>
          </a:p>
          <a:p>
            <a:pPr marL="285750" indent="-285750">
              <a:buFont typeface="Arial"/>
              <a:buChar char="•"/>
            </a:pPr>
            <a:endParaRPr lang="en-US" dirty="0">
              <a:ea typeface="Calibri"/>
              <a:cs typeface="Calibri"/>
            </a:endParaRPr>
          </a:p>
        </p:txBody>
      </p:sp>
      <p:sp>
        <p:nvSpPr>
          <p:cNvPr id="11" name="CasellaDiTesto 10">
            <a:extLst>
              <a:ext uri="{FF2B5EF4-FFF2-40B4-BE49-F238E27FC236}">
                <a16:creationId xmlns:a16="http://schemas.microsoft.com/office/drawing/2014/main" id="{32E6C880-A77D-21FF-AEDE-0A4C5D7E7226}"/>
              </a:ext>
            </a:extLst>
          </p:cNvPr>
          <p:cNvSpPr txBox="1"/>
          <p:nvPr/>
        </p:nvSpPr>
        <p:spPr>
          <a:xfrm>
            <a:off x="6614187" y="2678749"/>
            <a:ext cx="205033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solidFill>
                  <a:srgbClr val="FF0000"/>
                </a:solidFill>
                <a:ea typeface="Calibri"/>
                <a:cs typeface="Calibri"/>
              </a:rPr>
              <a:t>NEW Vacuum Systems for SPES</a:t>
            </a:r>
            <a:endParaRPr lang="it-IT" b="1" dirty="0">
              <a:solidFill>
                <a:srgbClr val="FF0000"/>
              </a:solidFill>
            </a:endParaRPr>
          </a:p>
        </p:txBody>
      </p:sp>
      <p:pic>
        <p:nvPicPr>
          <p:cNvPr id="8" name="Immagine 7" descr="Immagine che contiene Modello in scala&#10;&#10;Descrizione generata automaticamente">
            <a:extLst>
              <a:ext uri="{FF2B5EF4-FFF2-40B4-BE49-F238E27FC236}">
                <a16:creationId xmlns:a16="http://schemas.microsoft.com/office/drawing/2014/main" id="{F0A7BBB4-AC6D-FA1C-2871-6D178E6AD628}"/>
              </a:ext>
            </a:extLst>
          </p:cNvPr>
          <p:cNvPicPr>
            <a:picLocks noChangeAspect="1"/>
          </p:cNvPicPr>
          <p:nvPr/>
        </p:nvPicPr>
        <p:blipFill>
          <a:blip r:embed="rId5"/>
          <a:stretch>
            <a:fillRect/>
          </a:stretch>
        </p:blipFill>
        <p:spPr>
          <a:xfrm>
            <a:off x="8891586" y="1094942"/>
            <a:ext cx="3164899" cy="2880881"/>
          </a:xfrm>
          <a:prstGeom prst="rect">
            <a:avLst/>
          </a:prstGeom>
        </p:spPr>
      </p:pic>
      <p:graphicFrame>
        <p:nvGraphicFramePr>
          <p:cNvPr id="6" name="Tabella 5">
            <a:extLst>
              <a:ext uri="{FF2B5EF4-FFF2-40B4-BE49-F238E27FC236}">
                <a16:creationId xmlns:a16="http://schemas.microsoft.com/office/drawing/2014/main" id="{5BAA3390-43ED-F51D-9200-CD39D2973AF3}"/>
              </a:ext>
            </a:extLst>
          </p:cNvPr>
          <p:cNvGraphicFramePr>
            <a:graphicFrameLocks noGrp="1"/>
          </p:cNvGraphicFramePr>
          <p:nvPr/>
        </p:nvGraphicFramePr>
        <p:xfrm>
          <a:off x="7024254" y="4488872"/>
          <a:ext cx="5033607" cy="1862666"/>
        </p:xfrm>
        <a:graphic>
          <a:graphicData uri="http://schemas.openxmlformats.org/drawingml/2006/table">
            <a:tbl>
              <a:tblPr bandRow="1">
                <a:tableStyleId>{3B4B98B0-60AC-42C2-AFA5-B58CD77FA1E5}</a:tableStyleId>
              </a:tblPr>
              <a:tblGrid>
                <a:gridCol w="864241">
                  <a:extLst>
                    <a:ext uri="{9D8B030D-6E8A-4147-A177-3AD203B41FA5}">
                      <a16:colId xmlns:a16="http://schemas.microsoft.com/office/drawing/2014/main" val="3664869503"/>
                    </a:ext>
                  </a:extLst>
                </a:gridCol>
                <a:gridCol w="583945">
                  <a:extLst>
                    <a:ext uri="{9D8B030D-6E8A-4147-A177-3AD203B41FA5}">
                      <a16:colId xmlns:a16="http://schemas.microsoft.com/office/drawing/2014/main" val="389593584"/>
                    </a:ext>
                  </a:extLst>
                </a:gridCol>
                <a:gridCol w="642340">
                  <a:extLst>
                    <a:ext uri="{9D8B030D-6E8A-4147-A177-3AD203B41FA5}">
                      <a16:colId xmlns:a16="http://schemas.microsoft.com/office/drawing/2014/main" val="1778979754"/>
                    </a:ext>
                  </a:extLst>
                </a:gridCol>
                <a:gridCol w="548908">
                  <a:extLst>
                    <a:ext uri="{9D8B030D-6E8A-4147-A177-3AD203B41FA5}">
                      <a16:colId xmlns:a16="http://schemas.microsoft.com/office/drawing/2014/main" val="2449951473"/>
                    </a:ext>
                  </a:extLst>
                </a:gridCol>
                <a:gridCol w="537229">
                  <a:extLst>
                    <a:ext uri="{9D8B030D-6E8A-4147-A177-3AD203B41FA5}">
                      <a16:colId xmlns:a16="http://schemas.microsoft.com/office/drawing/2014/main" val="1498130105"/>
                    </a:ext>
                  </a:extLst>
                </a:gridCol>
                <a:gridCol w="502191">
                  <a:extLst>
                    <a:ext uri="{9D8B030D-6E8A-4147-A177-3AD203B41FA5}">
                      <a16:colId xmlns:a16="http://schemas.microsoft.com/office/drawing/2014/main" val="357997284"/>
                    </a:ext>
                  </a:extLst>
                </a:gridCol>
                <a:gridCol w="595622">
                  <a:extLst>
                    <a:ext uri="{9D8B030D-6E8A-4147-A177-3AD203B41FA5}">
                      <a16:colId xmlns:a16="http://schemas.microsoft.com/office/drawing/2014/main" val="2186141873"/>
                    </a:ext>
                  </a:extLst>
                </a:gridCol>
                <a:gridCol w="759131">
                  <a:extLst>
                    <a:ext uri="{9D8B030D-6E8A-4147-A177-3AD203B41FA5}">
                      <a16:colId xmlns:a16="http://schemas.microsoft.com/office/drawing/2014/main" val="2172581233"/>
                    </a:ext>
                  </a:extLst>
                </a:gridCol>
              </a:tblGrid>
              <a:tr h="343235">
                <a:tc>
                  <a:txBody>
                    <a:bodyPr/>
                    <a:lstStyle/>
                    <a:p>
                      <a:pPr algn="ctr" fontAlgn="base"/>
                      <a:r>
                        <a:rPr lang="it-IT" sz="1800" b="1" dirty="0">
                          <a:solidFill>
                            <a:srgbClr val="000000"/>
                          </a:solidFill>
                          <a:effectLst/>
                        </a:rPr>
                        <a:t>System</a:t>
                      </a:r>
                    </a:p>
                  </a:txBody>
                  <a:tcPr marL="9525" marR="9525" marT="9525" anchor="ctr"/>
                </a:tc>
                <a:tc>
                  <a:txBody>
                    <a:bodyPr/>
                    <a:lstStyle/>
                    <a:p>
                      <a:pPr algn="ctr" fontAlgn="base"/>
                      <a:r>
                        <a:rPr lang="it-IT" sz="1800" b="1" err="1">
                          <a:solidFill>
                            <a:srgbClr val="000000"/>
                          </a:solidFill>
                          <a:effectLst/>
                        </a:rPr>
                        <a:t>TMPs</a:t>
                      </a:r>
                      <a:endParaRPr lang="it-IT" sz="1800" b="1">
                        <a:solidFill>
                          <a:srgbClr val="000000"/>
                        </a:solidFill>
                        <a:effectLst/>
                      </a:endParaRPr>
                    </a:p>
                  </a:txBody>
                  <a:tcPr marL="9525" marR="9525" marT="9525" anchor="ctr"/>
                </a:tc>
                <a:tc>
                  <a:txBody>
                    <a:bodyPr/>
                    <a:lstStyle/>
                    <a:p>
                      <a:pPr algn="ctr" fontAlgn="base"/>
                      <a:r>
                        <a:rPr lang="it-IT" sz="1800" b="1" err="1">
                          <a:solidFill>
                            <a:srgbClr val="000000"/>
                          </a:solidFill>
                          <a:effectLst/>
                        </a:rPr>
                        <a:t>PPs</a:t>
                      </a:r>
                      <a:endParaRPr lang="it-IT" sz="1800" b="1">
                        <a:solidFill>
                          <a:srgbClr val="000000"/>
                        </a:solidFill>
                        <a:effectLst/>
                      </a:endParaRPr>
                    </a:p>
                  </a:txBody>
                  <a:tcPr marL="9525" marR="9525" marT="9525" anchor="ctr"/>
                </a:tc>
                <a:tc>
                  <a:txBody>
                    <a:bodyPr/>
                    <a:lstStyle/>
                    <a:p>
                      <a:pPr algn="ctr" fontAlgn="base"/>
                      <a:r>
                        <a:rPr lang="it-IT" sz="1800" b="1" err="1">
                          <a:solidFill>
                            <a:srgbClr val="000000"/>
                          </a:solidFill>
                          <a:effectLst/>
                        </a:rPr>
                        <a:t>EPs</a:t>
                      </a:r>
                    </a:p>
                  </a:txBody>
                  <a:tcPr marL="9525" marR="9525" marT="9525" anchor="ctr"/>
                </a:tc>
                <a:tc>
                  <a:txBody>
                    <a:bodyPr/>
                    <a:lstStyle/>
                    <a:p>
                      <a:pPr algn="ctr" fontAlgn="base"/>
                      <a:r>
                        <a:rPr lang="it-IT" sz="1800" b="1" err="1">
                          <a:solidFill>
                            <a:srgbClr val="000000"/>
                          </a:solidFill>
                          <a:effectLst/>
                        </a:rPr>
                        <a:t>TPGs</a:t>
                      </a:r>
                      <a:endParaRPr lang="it-IT" sz="1800" b="1">
                        <a:solidFill>
                          <a:srgbClr val="000000"/>
                        </a:solidFill>
                        <a:effectLst/>
                      </a:endParaRPr>
                    </a:p>
                  </a:txBody>
                  <a:tcPr marL="9525" marR="9525" marT="9525" anchor="ctr"/>
                </a:tc>
                <a:tc>
                  <a:txBody>
                    <a:bodyPr/>
                    <a:lstStyle/>
                    <a:p>
                      <a:pPr algn="ctr" fontAlgn="base"/>
                      <a:r>
                        <a:rPr lang="it-IT" sz="1800" b="1" err="1">
                          <a:solidFill>
                            <a:srgbClr val="000000"/>
                          </a:solidFill>
                          <a:effectLst/>
                        </a:rPr>
                        <a:t>PEs</a:t>
                      </a:r>
                      <a:endParaRPr lang="it-IT" sz="1800" b="1">
                        <a:solidFill>
                          <a:srgbClr val="000000"/>
                        </a:solidFill>
                        <a:effectLst/>
                      </a:endParaRPr>
                    </a:p>
                  </a:txBody>
                  <a:tcPr marL="9525" marR="9525" marT="9525" anchor="ctr"/>
                </a:tc>
                <a:tc>
                  <a:txBody>
                    <a:bodyPr/>
                    <a:lstStyle/>
                    <a:p>
                      <a:pPr algn="ctr" fontAlgn="base"/>
                      <a:r>
                        <a:rPr lang="it-IT" sz="1800" b="1" err="1">
                          <a:solidFill>
                            <a:srgbClr val="000000"/>
                          </a:solidFill>
                          <a:effectLst/>
                        </a:rPr>
                        <a:t>PIs</a:t>
                      </a:r>
                      <a:endParaRPr lang="it-IT" sz="1800" b="1">
                        <a:solidFill>
                          <a:srgbClr val="000000"/>
                        </a:solidFill>
                        <a:effectLst/>
                      </a:endParaRPr>
                    </a:p>
                  </a:txBody>
                  <a:tcPr marL="9525" marR="9525" marT="9525" anchor="ctr"/>
                </a:tc>
                <a:tc>
                  <a:txBody>
                    <a:bodyPr/>
                    <a:lstStyle/>
                    <a:p>
                      <a:pPr algn="ctr" fontAlgn="base"/>
                      <a:r>
                        <a:rPr lang="it-IT" sz="1800" b="1" dirty="0">
                          <a:solidFill>
                            <a:srgbClr val="000000"/>
                          </a:solidFill>
                          <a:effectLst/>
                        </a:rPr>
                        <a:t>Racks</a:t>
                      </a:r>
                    </a:p>
                  </a:txBody>
                  <a:tcPr marL="9525" marR="9525" marT="9525" anchor="ctr"/>
                </a:tc>
                <a:extLst>
                  <a:ext uri="{0D108BD9-81ED-4DB2-BD59-A6C34878D82A}">
                    <a16:rowId xmlns:a16="http://schemas.microsoft.com/office/drawing/2014/main" val="2466471929"/>
                  </a:ext>
                </a:extLst>
              </a:tr>
              <a:tr h="603620">
                <a:tc>
                  <a:txBody>
                    <a:bodyPr/>
                    <a:lstStyle/>
                    <a:p>
                      <a:pPr algn="ctr" fontAlgn="base"/>
                      <a:r>
                        <a:rPr lang="it-IT" sz="1800" b="1" dirty="0">
                          <a:solidFill>
                            <a:srgbClr val="000000"/>
                          </a:solidFill>
                          <a:effectLst/>
                        </a:rPr>
                        <a:t>SPES Building</a:t>
                      </a:r>
                      <a:endParaRPr lang="it-IT" sz="1800" dirty="0"/>
                    </a:p>
                  </a:txBody>
                  <a:tcPr marL="9525" marR="9525" marT="9525" anchor="ctr"/>
                </a:tc>
                <a:tc>
                  <a:txBody>
                    <a:bodyPr/>
                    <a:lstStyle/>
                    <a:p>
                      <a:pPr algn="ctr" fontAlgn="base"/>
                      <a:r>
                        <a:rPr lang="it-IT" sz="1800" dirty="0">
                          <a:solidFill>
                            <a:srgbClr val="000000"/>
                          </a:solidFill>
                          <a:effectLst/>
                        </a:rPr>
                        <a:t>26</a:t>
                      </a:r>
                    </a:p>
                  </a:txBody>
                  <a:tcPr marL="9525" marR="9525" marT="9525" anchor="ctr"/>
                </a:tc>
                <a:tc>
                  <a:txBody>
                    <a:bodyPr/>
                    <a:lstStyle/>
                    <a:p>
                      <a:pPr algn="ctr" fontAlgn="base"/>
                      <a:r>
                        <a:rPr lang="it-IT" sz="1800" dirty="0">
                          <a:solidFill>
                            <a:srgbClr val="000000"/>
                          </a:solidFill>
                          <a:effectLst/>
                        </a:rPr>
                        <a:t>12</a:t>
                      </a:r>
                    </a:p>
                  </a:txBody>
                  <a:tcPr marL="9525" marR="9525" marT="9525" anchor="ctr"/>
                </a:tc>
                <a:tc>
                  <a:txBody>
                    <a:bodyPr/>
                    <a:lstStyle/>
                    <a:p>
                      <a:pPr algn="ctr" fontAlgn="base"/>
                      <a:r>
                        <a:rPr lang="it-IT" sz="1800" dirty="0">
                          <a:solidFill>
                            <a:srgbClr val="000000"/>
                          </a:solidFill>
                          <a:effectLst/>
                        </a:rPr>
                        <a:t>10</a:t>
                      </a:r>
                    </a:p>
                  </a:txBody>
                  <a:tcPr marL="9525" marR="9525" marT="9525" anchor="ctr"/>
                </a:tc>
                <a:tc>
                  <a:txBody>
                    <a:bodyPr/>
                    <a:lstStyle/>
                    <a:p>
                      <a:pPr algn="ctr" fontAlgn="base"/>
                      <a:r>
                        <a:rPr lang="it-IT" sz="1800" dirty="0">
                          <a:solidFill>
                            <a:srgbClr val="000000"/>
                          </a:solidFill>
                          <a:effectLst/>
                        </a:rPr>
                        <a:t>29</a:t>
                      </a:r>
                    </a:p>
                  </a:txBody>
                  <a:tcPr marL="9525" marR="9525" marT="9525" anchor="ctr"/>
                </a:tc>
                <a:tc>
                  <a:txBody>
                    <a:bodyPr/>
                    <a:lstStyle/>
                    <a:p>
                      <a:pPr algn="ctr" fontAlgn="base"/>
                      <a:r>
                        <a:rPr lang="it-IT" sz="1800" dirty="0">
                          <a:solidFill>
                            <a:srgbClr val="000000"/>
                          </a:solidFill>
                          <a:effectLst/>
                        </a:rPr>
                        <a:t>31</a:t>
                      </a:r>
                    </a:p>
                  </a:txBody>
                  <a:tcPr marL="9525" marR="9525" marT="9525" anchor="ctr"/>
                </a:tc>
                <a:tc>
                  <a:txBody>
                    <a:bodyPr/>
                    <a:lstStyle/>
                    <a:p>
                      <a:pPr algn="ctr" fontAlgn="base"/>
                      <a:r>
                        <a:rPr lang="it-IT" sz="1800" dirty="0">
                          <a:solidFill>
                            <a:srgbClr val="000000"/>
                          </a:solidFill>
                          <a:effectLst/>
                        </a:rPr>
                        <a:t>88</a:t>
                      </a:r>
                    </a:p>
                  </a:txBody>
                  <a:tcPr marL="9525" marR="9525" marT="9525" anchor="ctr"/>
                </a:tc>
                <a:tc>
                  <a:txBody>
                    <a:bodyPr/>
                    <a:lstStyle/>
                    <a:p>
                      <a:pPr algn="ctr" fontAlgn="base"/>
                      <a:r>
                        <a:rPr lang="it-IT" sz="1800" dirty="0">
                          <a:solidFill>
                            <a:srgbClr val="000000"/>
                          </a:solidFill>
                          <a:effectLst/>
                        </a:rPr>
                        <a:t>16</a:t>
                      </a:r>
                    </a:p>
                  </a:txBody>
                  <a:tcPr marL="9525" marR="9525" marT="9525" anchor="ctr"/>
                </a:tc>
                <a:extLst>
                  <a:ext uri="{0D108BD9-81ED-4DB2-BD59-A6C34878D82A}">
                    <a16:rowId xmlns:a16="http://schemas.microsoft.com/office/drawing/2014/main" val="942465983"/>
                  </a:ext>
                </a:extLst>
              </a:tr>
              <a:tr h="532606">
                <a:tc>
                  <a:txBody>
                    <a:bodyPr/>
                    <a:lstStyle/>
                    <a:p>
                      <a:pPr lvl="0" algn="ctr">
                        <a:lnSpc>
                          <a:spcPct val="100000"/>
                        </a:lnSpc>
                        <a:spcBef>
                          <a:spcPts val="0"/>
                        </a:spcBef>
                        <a:spcAft>
                          <a:spcPts val="0"/>
                        </a:spcAft>
                        <a:buNone/>
                      </a:pPr>
                      <a:r>
                        <a:rPr lang="it-IT" sz="1800" b="1" u="none" strike="noStrike" noProof="0" dirty="0">
                          <a:solidFill>
                            <a:srgbClr val="000000"/>
                          </a:solidFill>
                        </a:rPr>
                        <a:t>SPES ADIGE</a:t>
                      </a:r>
                    </a:p>
                  </a:txBody>
                  <a:tcPr marL="0" marR="0" marT="0" marB="0" anchor="ctr" horzOverflow="overflow"/>
                </a:tc>
                <a:tc>
                  <a:txBody>
                    <a:bodyPr/>
                    <a:lstStyle/>
                    <a:p>
                      <a:pPr algn="ctr" fontAlgn="base"/>
                      <a:r>
                        <a:rPr lang="it-IT" sz="1800" dirty="0">
                          <a:solidFill>
                            <a:srgbClr val="000000"/>
                          </a:solidFill>
                          <a:effectLst/>
                        </a:rPr>
                        <a:t>25</a:t>
                      </a:r>
                    </a:p>
                  </a:txBody>
                  <a:tcPr marL="9525" marR="9525" marT="9525" anchor="ctr"/>
                </a:tc>
                <a:tc>
                  <a:txBody>
                    <a:bodyPr/>
                    <a:lstStyle/>
                    <a:p>
                      <a:pPr algn="ctr" fontAlgn="base"/>
                      <a:r>
                        <a:rPr lang="it-IT" sz="1800" dirty="0">
                          <a:solidFill>
                            <a:srgbClr val="000000"/>
                          </a:solidFill>
                          <a:effectLst/>
                        </a:rPr>
                        <a:t>10</a:t>
                      </a:r>
                    </a:p>
                  </a:txBody>
                  <a:tcPr marL="9525" marR="9525" marT="9525" anchor="ctr"/>
                </a:tc>
                <a:tc>
                  <a:txBody>
                    <a:bodyPr/>
                    <a:lstStyle/>
                    <a:p>
                      <a:pPr algn="ctr" fontAlgn="base"/>
                      <a:r>
                        <a:rPr lang="it-IT" sz="1800" dirty="0">
                          <a:solidFill>
                            <a:srgbClr val="000000"/>
                          </a:solidFill>
                          <a:effectLst/>
                        </a:rPr>
                        <a:t>10</a:t>
                      </a:r>
                    </a:p>
                  </a:txBody>
                  <a:tcPr marL="9525" marR="9525" marT="9525" anchor="ctr"/>
                </a:tc>
                <a:tc>
                  <a:txBody>
                    <a:bodyPr/>
                    <a:lstStyle/>
                    <a:p>
                      <a:pPr algn="ctr" fontAlgn="base"/>
                      <a:r>
                        <a:rPr lang="it-IT" sz="1800" dirty="0">
                          <a:solidFill>
                            <a:srgbClr val="000000"/>
                          </a:solidFill>
                          <a:effectLst/>
                        </a:rPr>
                        <a:t>24</a:t>
                      </a:r>
                    </a:p>
                  </a:txBody>
                  <a:tcPr marL="9525" marR="9525" marT="9525" anchor="ctr"/>
                </a:tc>
                <a:tc>
                  <a:txBody>
                    <a:bodyPr/>
                    <a:lstStyle/>
                    <a:p>
                      <a:pPr algn="ctr" fontAlgn="base"/>
                      <a:r>
                        <a:rPr lang="it-IT" sz="1800" dirty="0">
                          <a:solidFill>
                            <a:srgbClr val="000000"/>
                          </a:solidFill>
                          <a:effectLst/>
                        </a:rPr>
                        <a:t>23</a:t>
                      </a:r>
                    </a:p>
                  </a:txBody>
                  <a:tcPr marL="9525" marR="9525" marT="9525" anchor="ctr"/>
                </a:tc>
                <a:tc>
                  <a:txBody>
                    <a:bodyPr/>
                    <a:lstStyle/>
                    <a:p>
                      <a:pPr algn="ctr" fontAlgn="base"/>
                      <a:r>
                        <a:rPr lang="it-IT" sz="1800" dirty="0">
                          <a:solidFill>
                            <a:srgbClr val="000000"/>
                          </a:solidFill>
                          <a:effectLst/>
                        </a:rPr>
                        <a:t>65</a:t>
                      </a:r>
                    </a:p>
                  </a:txBody>
                  <a:tcPr marL="9525" marR="9525" marT="9525" anchor="ctr"/>
                </a:tc>
                <a:tc>
                  <a:txBody>
                    <a:bodyPr/>
                    <a:lstStyle/>
                    <a:p>
                      <a:pPr algn="ctr" fontAlgn="base"/>
                      <a:r>
                        <a:rPr lang="it-IT" sz="1800" dirty="0">
                          <a:solidFill>
                            <a:srgbClr val="000000"/>
                          </a:solidFill>
                          <a:effectLst/>
                        </a:rPr>
                        <a:t>9</a:t>
                      </a:r>
                    </a:p>
                  </a:txBody>
                  <a:tcPr marL="9525" marR="9525" marT="9525" anchor="ctr"/>
                </a:tc>
                <a:extLst>
                  <a:ext uri="{0D108BD9-81ED-4DB2-BD59-A6C34878D82A}">
                    <a16:rowId xmlns:a16="http://schemas.microsoft.com/office/drawing/2014/main" val="902584841"/>
                  </a:ext>
                </a:extLst>
              </a:tr>
              <a:tr h="366906">
                <a:tc>
                  <a:txBody>
                    <a:bodyPr/>
                    <a:lstStyle/>
                    <a:p>
                      <a:pPr algn="ctr" fontAlgn="base"/>
                      <a:r>
                        <a:rPr lang="it-IT" sz="1800" b="1" dirty="0">
                          <a:solidFill>
                            <a:srgbClr val="000000"/>
                          </a:solidFill>
                          <a:effectLst/>
                        </a:rPr>
                        <a:t>Total</a:t>
                      </a:r>
                    </a:p>
                  </a:txBody>
                  <a:tcPr marL="9525" marR="9525" marT="9525" anchor="ctr"/>
                </a:tc>
                <a:tc>
                  <a:txBody>
                    <a:bodyPr/>
                    <a:lstStyle/>
                    <a:p>
                      <a:pPr algn="ctr" fontAlgn="base"/>
                      <a:r>
                        <a:rPr lang="it-IT" sz="1800" b="1" dirty="0">
                          <a:solidFill>
                            <a:srgbClr val="000000"/>
                          </a:solidFill>
                          <a:effectLst/>
                        </a:rPr>
                        <a:t>51</a:t>
                      </a:r>
                    </a:p>
                  </a:txBody>
                  <a:tcPr marL="9525" marR="9525" marT="9525" anchor="ctr"/>
                </a:tc>
                <a:tc>
                  <a:txBody>
                    <a:bodyPr/>
                    <a:lstStyle/>
                    <a:p>
                      <a:pPr algn="ctr" fontAlgn="base"/>
                      <a:r>
                        <a:rPr lang="it-IT" sz="1800" b="1" dirty="0">
                          <a:solidFill>
                            <a:srgbClr val="000000"/>
                          </a:solidFill>
                          <a:effectLst/>
                        </a:rPr>
                        <a:t>22</a:t>
                      </a:r>
                    </a:p>
                  </a:txBody>
                  <a:tcPr marL="9525" marR="9525" marT="9525" anchor="ctr"/>
                </a:tc>
                <a:tc>
                  <a:txBody>
                    <a:bodyPr/>
                    <a:lstStyle/>
                    <a:p>
                      <a:pPr algn="ctr" fontAlgn="base"/>
                      <a:r>
                        <a:rPr lang="it-IT" sz="1800" b="1" dirty="0">
                          <a:solidFill>
                            <a:srgbClr val="000000"/>
                          </a:solidFill>
                          <a:effectLst/>
                        </a:rPr>
                        <a:t>20</a:t>
                      </a:r>
                    </a:p>
                  </a:txBody>
                  <a:tcPr marL="9525" marR="9525" marT="9525" anchor="ctr"/>
                </a:tc>
                <a:tc>
                  <a:txBody>
                    <a:bodyPr/>
                    <a:lstStyle/>
                    <a:p>
                      <a:pPr algn="ctr" fontAlgn="base"/>
                      <a:r>
                        <a:rPr lang="it-IT" sz="1800" b="1" dirty="0">
                          <a:solidFill>
                            <a:srgbClr val="000000"/>
                          </a:solidFill>
                          <a:effectLst/>
                        </a:rPr>
                        <a:t>53</a:t>
                      </a:r>
                    </a:p>
                  </a:txBody>
                  <a:tcPr marL="9525" marR="9525" marT="9525" anchor="ctr"/>
                </a:tc>
                <a:tc>
                  <a:txBody>
                    <a:bodyPr/>
                    <a:lstStyle/>
                    <a:p>
                      <a:pPr algn="ctr" fontAlgn="base"/>
                      <a:r>
                        <a:rPr lang="it-IT" sz="1800" b="1" dirty="0">
                          <a:solidFill>
                            <a:srgbClr val="000000"/>
                          </a:solidFill>
                          <a:effectLst/>
                        </a:rPr>
                        <a:t>54</a:t>
                      </a:r>
                    </a:p>
                  </a:txBody>
                  <a:tcPr marL="9525" marR="9525" marT="9525" anchor="ctr"/>
                </a:tc>
                <a:tc>
                  <a:txBody>
                    <a:bodyPr/>
                    <a:lstStyle/>
                    <a:p>
                      <a:pPr algn="ctr" fontAlgn="base"/>
                      <a:r>
                        <a:rPr lang="it-IT" sz="1800" b="1" dirty="0">
                          <a:solidFill>
                            <a:srgbClr val="000000"/>
                          </a:solidFill>
                          <a:effectLst/>
                        </a:rPr>
                        <a:t>274</a:t>
                      </a:r>
                    </a:p>
                  </a:txBody>
                  <a:tcPr marL="9525" marR="9525" marT="9525" anchor="ctr"/>
                </a:tc>
                <a:tc>
                  <a:txBody>
                    <a:bodyPr/>
                    <a:lstStyle/>
                    <a:p>
                      <a:pPr algn="ctr" fontAlgn="base"/>
                      <a:r>
                        <a:rPr lang="it-IT" sz="1800" b="1" dirty="0">
                          <a:solidFill>
                            <a:srgbClr val="000000"/>
                          </a:solidFill>
                          <a:effectLst/>
                        </a:rPr>
                        <a:t>25</a:t>
                      </a:r>
                    </a:p>
                  </a:txBody>
                  <a:tcPr marL="9525" marR="9525" marT="9525" anchor="ctr"/>
                </a:tc>
                <a:extLst>
                  <a:ext uri="{0D108BD9-81ED-4DB2-BD59-A6C34878D82A}">
                    <a16:rowId xmlns:a16="http://schemas.microsoft.com/office/drawing/2014/main" val="2497775242"/>
                  </a:ext>
                </a:extLst>
              </a:tr>
            </a:tbl>
          </a:graphicData>
        </a:graphic>
      </p:graphicFrame>
      <p:sp>
        <p:nvSpPr>
          <p:cNvPr id="10" name="Nuvola 9">
            <a:extLst>
              <a:ext uri="{FF2B5EF4-FFF2-40B4-BE49-F238E27FC236}">
                <a16:creationId xmlns:a16="http://schemas.microsoft.com/office/drawing/2014/main" id="{4C7C1559-61BA-D77B-13C0-48EE30E9CBDF}"/>
              </a:ext>
            </a:extLst>
          </p:cNvPr>
          <p:cNvSpPr/>
          <p:nvPr/>
        </p:nvSpPr>
        <p:spPr>
          <a:xfrm flipV="1">
            <a:off x="5218817" y="1380224"/>
            <a:ext cx="6278689" cy="2446277"/>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ingegneria, macchina, barca, acciaio&#10;&#10;Descrizione generata automaticamente">
            <a:extLst>
              <a:ext uri="{FF2B5EF4-FFF2-40B4-BE49-F238E27FC236}">
                <a16:creationId xmlns:a16="http://schemas.microsoft.com/office/drawing/2014/main" id="{32F87DEE-3A78-5BE2-2F25-7161AF4EA2C0}"/>
              </a:ext>
            </a:extLst>
          </p:cNvPr>
          <p:cNvPicPr>
            <a:picLocks noChangeAspect="1"/>
          </p:cNvPicPr>
          <p:nvPr/>
        </p:nvPicPr>
        <p:blipFill>
          <a:blip r:embed="rId6"/>
          <a:stretch>
            <a:fillRect/>
          </a:stretch>
        </p:blipFill>
        <p:spPr>
          <a:xfrm>
            <a:off x="145472" y="1313152"/>
            <a:ext cx="2618510" cy="2569153"/>
          </a:xfrm>
          <a:prstGeom prst="rect">
            <a:avLst/>
          </a:prstGeom>
        </p:spPr>
      </p:pic>
      <p:sp>
        <p:nvSpPr>
          <p:cNvPr id="16" name="Freccia a destra 15">
            <a:extLst>
              <a:ext uri="{FF2B5EF4-FFF2-40B4-BE49-F238E27FC236}">
                <a16:creationId xmlns:a16="http://schemas.microsoft.com/office/drawing/2014/main" id="{BBA6437D-9828-24B9-C714-ED228D53D830}"/>
              </a:ext>
            </a:extLst>
          </p:cNvPr>
          <p:cNvSpPr/>
          <p:nvPr/>
        </p:nvSpPr>
        <p:spPr>
          <a:xfrm rot="20940000">
            <a:off x="2708169" y="2085251"/>
            <a:ext cx="3865418" cy="8312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ea typeface="Calibri"/>
              <a:cs typeface="Calibri"/>
            </a:endParaRPr>
          </a:p>
        </p:txBody>
      </p:sp>
    </p:spTree>
    <p:extLst>
      <p:ext uri="{BB962C8B-B14F-4D97-AF65-F5344CB8AC3E}">
        <p14:creationId xmlns:p14="http://schemas.microsoft.com/office/powerpoint/2010/main" val="3369921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Conclusions</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3" name="TextBox 2">
            <a:extLst>
              <a:ext uri="{FF2B5EF4-FFF2-40B4-BE49-F238E27FC236}">
                <a16:creationId xmlns:a16="http://schemas.microsoft.com/office/drawing/2014/main" id="{5AFD2BBE-58CF-5EA3-39F2-321A9EAFBAB0}"/>
              </a:ext>
            </a:extLst>
          </p:cNvPr>
          <p:cNvSpPr txBox="1"/>
          <p:nvPr/>
        </p:nvSpPr>
        <p:spPr>
          <a:xfrm>
            <a:off x="206179" y="1164330"/>
            <a:ext cx="11721481" cy="5693866"/>
          </a:xfrm>
          <a:prstGeom prst="rect">
            <a:avLst/>
          </a:prstGeom>
          <a:noFill/>
        </p:spPr>
        <p:txBody>
          <a:bodyPr wrap="square" rtlCol="0">
            <a:spAutoFit/>
          </a:bodyPr>
          <a:lstStyle/>
          <a:p>
            <a:pPr marL="457200" indent="-457200">
              <a:buFont typeface="Arial" panose="020B0604020202020204" pitchFamily="34" charset="0"/>
              <a:buChar char="•"/>
            </a:pPr>
            <a:r>
              <a:rPr lang="it-IT" sz="2800" dirty="0"/>
              <a:t>Accelerator </a:t>
            </a:r>
            <a:r>
              <a:rPr lang="it-IT" sz="2800" dirty="0" err="1"/>
              <a:t>division</a:t>
            </a:r>
            <a:r>
              <a:rPr lang="it-IT" sz="2800" dirty="0"/>
              <a:t> (and lab) </a:t>
            </a:r>
            <a:r>
              <a:rPr lang="it-IT" sz="2800" dirty="0" err="1"/>
              <a:t>priorities</a:t>
            </a:r>
            <a:r>
              <a:rPr lang="it-IT" sz="2800" dirty="0"/>
              <a:t> </a:t>
            </a:r>
            <a:r>
              <a:rPr lang="it-IT" sz="2800" dirty="0" err="1"/>
              <a:t>change</a:t>
            </a:r>
            <a:r>
              <a:rPr lang="it-IT" sz="2800" dirty="0"/>
              <a:t>: </a:t>
            </a:r>
          </a:p>
          <a:p>
            <a:pPr marL="457200" indent="-457200">
              <a:buFont typeface="Arial" panose="020B0604020202020204" pitchFamily="34" charset="0"/>
              <a:buChar char="•"/>
            </a:pPr>
            <a:endParaRPr lang="it-IT" sz="2800" dirty="0"/>
          </a:p>
          <a:p>
            <a:pPr marL="971550" lvl="1" indent="-514350">
              <a:buFont typeface="+mj-lt"/>
              <a:buAutoNum type="arabicPeriod"/>
            </a:pPr>
            <a:r>
              <a:rPr lang="it-IT" sz="2800" dirty="0" err="1"/>
              <a:t>Cyclotron</a:t>
            </a:r>
            <a:r>
              <a:rPr lang="it-IT" sz="2800" dirty="0"/>
              <a:t> </a:t>
            </a:r>
            <a:r>
              <a:rPr lang="it-IT" sz="2800" dirty="0" err="1"/>
              <a:t>restart</a:t>
            </a:r>
            <a:r>
              <a:rPr lang="it-IT" sz="2800" dirty="0"/>
              <a:t> and first beam in ISOL2</a:t>
            </a:r>
          </a:p>
          <a:p>
            <a:pPr marL="971550" lvl="1" indent="-514350">
              <a:buFont typeface="+mj-lt"/>
              <a:buAutoNum type="arabicPeriod"/>
            </a:pPr>
            <a:r>
              <a:rPr lang="it-IT" sz="2800" dirty="0"/>
              <a:t>First RIB from ISOL1 to low energy </a:t>
            </a:r>
            <a:r>
              <a:rPr lang="it-IT" sz="2800" dirty="0" err="1"/>
              <a:t>experiments</a:t>
            </a:r>
            <a:endParaRPr lang="it-IT" sz="2800" dirty="0"/>
          </a:p>
          <a:p>
            <a:pPr marL="971550" lvl="1" indent="-514350">
              <a:buFont typeface="+mj-lt"/>
              <a:buAutoNum type="arabicPeriod"/>
            </a:pPr>
            <a:r>
              <a:rPr lang="it-IT" sz="2800" dirty="0"/>
              <a:t>ADIGE+RFQ </a:t>
            </a:r>
            <a:r>
              <a:rPr lang="it-IT" sz="2800" dirty="0" err="1"/>
              <a:t>completion</a:t>
            </a:r>
            <a:r>
              <a:rPr lang="it-IT" sz="2800" dirty="0"/>
              <a:t> and beam </a:t>
            </a:r>
            <a:r>
              <a:rPr lang="it-IT" sz="2800" dirty="0" err="1"/>
              <a:t>commissioning</a:t>
            </a:r>
            <a:endParaRPr lang="it-IT" sz="2800" dirty="0"/>
          </a:p>
          <a:p>
            <a:pPr marL="971550" lvl="1" indent="-514350">
              <a:buFont typeface="+mj-lt"/>
              <a:buAutoNum type="arabicPeriod"/>
            </a:pPr>
            <a:endParaRPr lang="it-IT" sz="2800" dirty="0"/>
          </a:p>
          <a:p>
            <a:pPr marL="514350" indent="-514350">
              <a:buFont typeface="Arial" panose="020B0604020202020204" pitchFamily="34" charset="0"/>
              <a:buChar char="•"/>
            </a:pPr>
            <a:r>
              <a:rPr lang="it-IT" sz="2800" dirty="0" err="1"/>
              <a:t>Priority</a:t>
            </a:r>
            <a:r>
              <a:rPr lang="it-IT" sz="2800" dirty="0"/>
              <a:t> </a:t>
            </a:r>
            <a:r>
              <a:rPr lang="it-IT" sz="2800" dirty="0" err="1"/>
              <a:t>order</a:t>
            </a:r>
            <a:r>
              <a:rPr lang="it-IT" sz="2800" dirty="0"/>
              <a:t> </a:t>
            </a:r>
            <a:r>
              <a:rPr lang="it-IT" sz="2800" dirty="0" err="1"/>
              <a:t>becomes</a:t>
            </a:r>
            <a:r>
              <a:rPr lang="it-IT" sz="2800" dirty="0"/>
              <a:t> a </a:t>
            </a:r>
            <a:r>
              <a:rPr lang="it-IT" sz="2800" dirty="0" err="1"/>
              <a:t>real</a:t>
            </a:r>
            <a:r>
              <a:rPr lang="it-IT" sz="2800" dirty="0"/>
              <a:t> </a:t>
            </a:r>
            <a:r>
              <a:rPr lang="it-IT" sz="2800" dirty="0" err="1"/>
              <a:t>constraint</a:t>
            </a:r>
            <a:r>
              <a:rPr lang="it-IT" sz="2800" dirty="0"/>
              <a:t> in case of </a:t>
            </a:r>
            <a:r>
              <a:rPr lang="it-IT" sz="2800" dirty="0" err="1"/>
              <a:t>lack</a:t>
            </a:r>
            <a:r>
              <a:rPr lang="it-IT" sz="2800" dirty="0"/>
              <a:t> of human </a:t>
            </a:r>
            <a:r>
              <a:rPr lang="it-IT" sz="2800" dirty="0" err="1"/>
              <a:t>resources</a:t>
            </a:r>
            <a:endParaRPr lang="it-IT" sz="2800" dirty="0"/>
          </a:p>
          <a:p>
            <a:pPr marL="514350" indent="-514350">
              <a:buFont typeface="Arial" panose="020B0604020202020204" pitchFamily="34" charset="0"/>
              <a:buChar char="•"/>
            </a:pPr>
            <a:endParaRPr lang="it-IT" sz="2800" dirty="0"/>
          </a:p>
          <a:p>
            <a:pPr marL="514350" indent="-514350">
              <a:buFont typeface="Arial" panose="020B0604020202020204" pitchFamily="34" charset="0"/>
              <a:buChar char="•"/>
            </a:pPr>
            <a:r>
              <a:rPr lang="it-IT" sz="2800" dirty="0"/>
              <a:t>PTA </a:t>
            </a:r>
            <a:r>
              <a:rPr lang="it-IT" sz="2800" dirty="0" err="1"/>
              <a:t>accelerator</a:t>
            </a:r>
            <a:r>
              <a:rPr lang="it-IT" sz="2800" dirty="0"/>
              <a:t> </a:t>
            </a:r>
            <a:r>
              <a:rPr lang="it-IT" sz="2800" dirty="0" err="1"/>
              <a:t>complex</a:t>
            </a:r>
            <a:r>
              <a:rPr lang="it-IT" sz="2800" dirty="0"/>
              <a:t> is </a:t>
            </a:r>
            <a:r>
              <a:rPr lang="it-IT" sz="2800" dirty="0" err="1"/>
              <a:t>facing</a:t>
            </a:r>
            <a:r>
              <a:rPr lang="it-IT" sz="2800" dirty="0"/>
              <a:t> </a:t>
            </a:r>
            <a:r>
              <a:rPr lang="it-IT" sz="2800" dirty="0" err="1"/>
              <a:t>important</a:t>
            </a:r>
            <a:r>
              <a:rPr lang="it-IT" sz="2800" dirty="0"/>
              <a:t> upgrades </a:t>
            </a:r>
            <a:r>
              <a:rPr lang="it-IT" sz="2800" dirty="0" err="1"/>
              <a:t>without</a:t>
            </a:r>
            <a:r>
              <a:rPr lang="it-IT" sz="2800" dirty="0"/>
              <a:t> </a:t>
            </a:r>
            <a:r>
              <a:rPr lang="it-IT" sz="2800" dirty="0" err="1"/>
              <a:t>sacrifyicing</a:t>
            </a:r>
            <a:r>
              <a:rPr lang="it-IT" sz="2800" dirty="0"/>
              <a:t> beam for users (</a:t>
            </a:r>
            <a:r>
              <a:rPr lang="it-IT" sz="2800" dirty="0" err="1"/>
              <a:t>currently</a:t>
            </a:r>
            <a:r>
              <a:rPr lang="it-IT" sz="2800" dirty="0"/>
              <a:t>!) </a:t>
            </a:r>
          </a:p>
          <a:p>
            <a:pPr marL="514350" indent="-514350">
              <a:buFont typeface="Arial" panose="020B0604020202020204" pitchFamily="34" charset="0"/>
              <a:buChar char="•"/>
            </a:pPr>
            <a:r>
              <a:rPr lang="it-IT" sz="2800" dirty="0"/>
              <a:t>Next </a:t>
            </a:r>
            <a:r>
              <a:rPr lang="it-IT" sz="2800" dirty="0" err="1"/>
              <a:t>year</a:t>
            </a:r>
            <a:r>
              <a:rPr lang="it-IT" sz="2800" dirty="0"/>
              <a:t> first </a:t>
            </a:r>
            <a:r>
              <a:rPr lang="it-IT" sz="2800" dirty="0" err="1"/>
              <a:t>Uranium</a:t>
            </a:r>
            <a:r>
              <a:rPr lang="it-IT" sz="2800" dirty="0"/>
              <a:t> beam </a:t>
            </a:r>
            <a:r>
              <a:rPr lang="it-IT" sz="2800" dirty="0" err="1"/>
              <a:t>will</a:t>
            </a:r>
            <a:r>
              <a:rPr lang="it-IT" sz="2800" dirty="0"/>
              <a:t> be </a:t>
            </a:r>
            <a:r>
              <a:rPr lang="it-IT" sz="2800" dirty="0" err="1"/>
              <a:t>extracted</a:t>
            </a:r>
            <a:r>
              <a:rPr lang="it-IT" sz="2800" dirty="0"/>
              <a:t> from PIAVE </a:t>
            </a:r>
            <a:r>
              <a:rPr lang="it-IT" sz="2800" dirty="0" err="1"/>
              <a:t>injector</a:t>
            </a:r>
            <a:r>
              <a:rPr lang="it-IT" sz="2800" dirty="0"/>
              <a:t> and </a:t>
            </a:r>
            <a:r>
              <a:rPr lang="it-IT" sz="2800" dirty="0" err="1"/>
              <a:t>accelerated</a:t>
            </a:r>
            <a:r>
              <a:rPr lang="it-IT" sz="2800" dirty="0"/>
              <a:t> and </a:t>
            </a:r>
            <a:r>
              <a:rPr lang="it-IT" sz="2800" dirty="0" err="1"/>
              <a:t>transported</a:t>
            </a:r>
            <a:r>
              <a:rPr lang="it-IT" sz="2800" dirty="0"/>
              <a:t> to </a:t>
            </a:r>
            <a:r>
              <a:rPr lang="it-IT" sz="2800" dirty="0" err="1"/>
              <a:t>experimental</a:t>
            </a:r>
            <a:r>
              <a:rPr lang="it-IT" sz="2800" dirty="0"/>
              <a:t> hall for user </a:t>
            </a:r>
            <a:r>
              <a:rPr lang="it-IT" sz="2800" dirty="0" err="1"/>
              <a:t>experiments</a:t>
            </a:r>
            <a:r>
              <a:rPr lang="it-IT" sz="2800" dirty="0"/>
              <a:t>.</a:t>
            </a:r>
          </a:p>
          <a:p>
            <a:pPr marL="971550" lvl="1" indent="-514350">
              <a:buFont typeface="+mj-lt"/>
              <a:buAutoNum type="arabicPeriod"/>
            </a:pPr>
            <a:endParaRPr lang="it-IT" sz="2800" dirty="0"/>
          </a:p>
        </p:txBody>
      </p:sp>
    </p:spTree>
    <p:extLst>
      <p:ext uri="{BB962C8B-B14F-4D97-AF65-F5344CB8AC3E}">
        <p14:creationId xmlns:p14="http://schemas.microsoft.com/office/powerpoint/2010/main" val="2938485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Accelerator division people</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3463506" y="1086473"/>
            <a:ext cx="1832873" cy="5324535"/>
          </a:xfrm>
          <a:prstGeom prst="rect">
            <a:avLst/>
          </a:prstGeom>
          <a:noFill/>
        </p:spPr>
        <p:txBody>
          <a:bodyPr wrap="square" rtlCol="0">
            <a:spAutoFit/>
          </a:bodyPr>
          <a:lstStyle/>
          <a:p>
            <a:r>
              <a:rPr lang="en-US" sz="2000" b="1" dirty="0" err="1"/>
              <a:t>L.Antoniazzi</a:t>
            </a:r>
            <a:endParaRPr lang="en-US" sz="2000" b="1" dirty="0"/>
          </a:p>
          <a:p>
            <a:r>
              <a:rPr lang="en-US" sz="2000" dirty="0" err="1"/>
              <a:t>P.Antonini</a:t>
            </a:r>
            <a:endParaRPr lang="en-US" sz="2000" dirty="0"/>
          </a:p>
          <a:p>
            <a:r>
              <a:rPr lang="en-US" sz="2000" dirty="0" err="1"/>
              <a:t>A.Baldo</a:t>
            </a:r>
            <a:endParaRPr lang="en-US" sz="2000" dirty="0"/>
          </a:p>
          <a:p>
            <a:r>
              <a:rPr lang="en-US" sz="2000" dirty="0" err="1"/>
              <a:t>C.Baltador</a:t>
            </a:r>
            <a:endParaRPr lang="en-US" sz="2000" dirty="0"/>
          </a:p>
          <a:p>
            <a:r>
              <a:rPr lang="en-US" sz="2000" dirty="0" err="1"/>
              <a:t>A.Battistella</a:t>
            </a:r>
            <a:endParaRPr lang="en-US" sz="2000" dirty="0"/>
          </a:p>
          <a:p>
            <a:r>
              <a:rPr lang="en-US" sz="2000" b="1" dirty="0" err="1"/>
              <a:t>L.Bellan</a:t>
            </a:r>
            <a:endParaRPr lang="en-US" sz="2000" b="1" dirty="0"/>
          </a:p>
          <a:p>
            <a:r>
              <a:rPr lang="en-US" sz="2000" dirty="0" err="1"/>
              <a:t>A.Beltramin</a:t>
            </a:r>
            <a:endParaRPr lang="en-US" sz="2000" dirty="0"/>
          </a:p>
          <a:p>
            <a:r>
              <a:rPr lang="en-US" sz="2000" dirty="0" err="1"/>
              <a:t>G.Bisoffi</a:t>
            </a:r>
            <a:endParaRPr lang="en-US" sz="2000" dirty="0"/>
          </a:p>
          <a:p>
            <a:r>
              <a:rPr lang="en-US" sz="2000" b="1" dirty="0" err="1"/>
              <a:t>D.Bortolato</a:t>
            </a:r>
            <a:endParaRPr lang="en-US" sz="2000" b="1" dirty="0"/>
          </a:p>
          <a:p>
            <a:r>
              <a:rPr lang="en-US" sz="2000" dirty="0" err="1"/>
              <a:t>L.Boscagli</a:t>
            </a:r>
            <a:endParaRPr lang="en-US" sz="2000" dirty="0"/>
          </a:p>
          <a:p>
            <a:r>
              <a:rPr lang="en-US" sz="2000" dirty="0"/>
              <a:t>P. </a:t>
            </a:r>
            <a:r>
              <a:rPr lang="en-US" sz="2000" dirty="0" err="1"/>
              <a:t>Bottin</a:t>
            </a:r>
            <a:endParaRPr lang="en-US" sz="2000" dirty="0"/>
          </a:p>
          <a:p>
            <a:r>
              <a:rPr lang="en-US" sz="2000" dirty="0" err="1"/>
              <a:t>S.Canella</a:t>
            </a:r>
            <a:endParaRPr lang="en-US" sz="2000" dirty="0"/>
          </a:p>
          <a:p>
            <a:r>
              <a:rPr lang="en-US" sz="2000" dirty="0" err="1"/>
              <a:t>O.Carletto</a:t>
            </a:r>
            <a:endParaRPr lang="en-US" sz="2000" dirty="0"/>
          </a:p>
          <a:p>
            <a:r>
              <a:rPr lang="en-US" sz="2000" dirty="0" err="1"/>
              <a:t>D.Carlucci</a:t>
            </a:r>
            <a:endParaRPr lang="en-US" sz="2000" dirty="0"/>
          </a:p>
          <a:p>
            <a:r>
              <a:rPr lang="en-US" sz="2000" dirty="0" err="1"/>
              <a:t>M.Cavenago</a:t>
            </a:r>
            <a:endParaRPr lang="en-US" sz="2000" dirty="0"/>
          </a:p>
          <a:p>
            <a:r>
              <a:rPr lang="en-US" sz="2000" b="1" dirty="0" err="1"/>
              <a:t>M.Comunian</a:t>
            </a:r>
            <a:endParaRPr lang="en-US" sz="2000" b="1" dirty="0"/>
          </a:p>
          <a:p>
            <a:r>
              <a:rPr lang="en-US" sz="2000" b="1" dirty="0" err="1"/>
              <a:t>A.Conte</a:t>
            </a:r>
            <a:endParaRPr lang="en-US" sz="2000" b="1" dirty="0"/>
          </a:p>
        </p:txBody>
      </p:sp>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6" name="TextBox 5">
            <a:extLst>
              <a:ext uri="{FF2B5EF4-FFF2-40B4-BE49-F238E27FC236}">
                <a16:creationId xmlns:a16="http://schemas.microsoft.com/office/drawing/2014/main" id="{725DA4C0-1226-CD89-0DB9-4220198A5950}"/>
              </a:ext>
            </a:extLst>
          </p:cNvPr>
          <p:cNvSpPr txBox="1"/>
          <p:nvPr/>
        </p:nvSpPr>
        <p:spPr>
          <a:xfrm>
            <a:off x="5042922" y="1086639"/>
            <a:ext cx="1832873" cy="5324535"/>
          </a:xfrm>
          <a:prstGeom prst="rect">
            <a:avLst/>
          </a:prstGeom>
          <a:noFill/>
        </p:spPr>
        <p:txBody>
          <a:bodyPr wrap="square" rtlCol="0">
            <a:spAutoFit/>
          </a:bodyPr>
          <a:lstStyle/>
          <a:p>
            <a:r>
              <a:rPr lang="en-US" sz="2000" dirty="0" err="1"/>
              <a:t>M.Contran</a:t>
            </a:r>
            <a:endParaRPr lang="en-US" sz="2000" dirty="0"/>
          </a:p>
          <a:p>
            <a:r>
              <a:rPr lang="en-US" sz="2000" dirty="0" err="1"/>
              <a:t>S.Contran</a:t>
            </a:r>
            <a:endParaRPr lang="en-US" sz="2000" dirty="0"/>
          </a:p>
          <a:p>
            <a:r>
              <a:rPr lang="en-US" sz="2000" dirty="0" err="1"/>
              <a:t>D.Crivellaro</a:t>
            </a:r>
            <a:endParaRPr lang="en-US" sz="2000" dirty="0"/>
          </a:p>
          <a:p>
            <a:r>
              <a:rPr lang="en-US" sz="2000" dirty="0" err="1"/>
              <a:t>A.D’Este</a:t>
            </a:r>
            <a:endParaRPr lang="en-US" sz="2000" dirty="0"/>
          </a:p>
          <a:p>
            <a:r>
              <a:rPr lang="en-US" sz="2000" dirty="0" err="1"/>
              <a:t>R.A.Donolato</a:t>
            </a:r>
            <a:endParaRPr lang="en-US" sz="2000" dirty="0"/>
          </a:p>
          <a:p>
            <a:r>
              <a:rPr lang="en-US" sz="2000" dirty="0" err="1"/>
              <a:t>A.Fasolato</a:t>
            </a:r>
            <a:endParaRPr lang="en-US" sz="2000" dirty="0"/>
          </a:p>
          <a:p>
            <a:r>
              <a:rPr lang="en-US" sz="2000" dirty="0" err="1"/>
              <a:t>A.Ferrara</a:t>
            </a:r>
            <a:endParaRPr lang="en-US" sz="2000" dirty="0"/>
          </a:p>
          <a:p>
            <a:r>
              <a:rPr lang="en-US" sz="2000" b="1" dirty="0" err="1"/>
              <a:t>L.Ferrari</a:t>
            </a:r>
            <a:endParaRPr lang="en-US" sz="2000" b="1" dirty="0"/>
          </a:p>
          <a:p>
            <a:r>
              <a:rPr lang="en-US" sz="2000" dirty="0" err="1"/>
              <a:t>P.Francescon</a:t>
            </a:r>
            <a:endParaRPr lang="en-US" sz="2000" dirty="0"/>
          </a:p>
          <a:p>
            <a:r>
              <a:rPr lang="en-US" sz="2000" b="1" dirty="0" err="1"/>
              <a:t>A.Galatà</a:t>
            </a:r>
            <a:endParaRPr lang="en-US" sz="2000" b="1" dirty="0"/>
          </a:p>
          <a:p>
            <a:r>
              <a:rPr lang="en-US" sz="2000" b="1" dirty="0" err="1"/>
              <a:t>C.S.Gallo</a:t>
            </a:r>
            <a:endParaRPr lang="en-US" sz="2000" b="1" dirty="0"/>
          </a:p>
          <a:p>
            <a:r>
              <a:rPr lang="en-US" sz="2000" dirty="0" err="1"/>
              <a:t>F.Gelain</a:t>
            </a:r>
            <a:endParaRPr lang="en-US" sz="2000" dirty="0"/>
          </a:p>
          <a:p>
            <a:r>
              <a:rPr lang="en-US" sz="2000" b="1" dirty="0" err="1"/>
              <a:t>M.Giacchini</a:t>
            </a:r>
            <a:endParaRPr lang="en-US" sz="2000" b="1" dirty="0"/>
          </a:p>
          <a:p>
            <a:r>
              <a:rPr lang="en-US" sz="2000" dirty="0" err="1"/>
              <a:t>E.Giolo</a:t>
            </a:r>
            <a:endParaRPr lang="en-US" sz="2000" dirty="0"/>
          </a:p>
          <a:p>
            <a:r>
              <a:rPr lang="en-US" sz="2000" b="1" dirty="0" err="1"/>
              <a:t>F.Grespan</a:t>
            </a:r>
            <a:endParaRPr lang="en-US" sz="2000" b="1" dirty="0"/>
          </a:p>
          <a:p>
            <a:r>
              <a:rPr lang="en-US" sz="2000" dirty="0" err="1"/>
              <a:t>L.La</a:t>
            </a:r>
            <a:r>
              <a:rPr lang="en-US" sz="2000" dirty="0"/>
              <a:t> Torre</a:t>
            </a:r>
          </a:p>
          <a:p>
            <a:r>
              <a:rPr lang="en-US" sz="2000" b="1" dirty="0" err="1"/>
              <a:t>M.Maggiore</a:t>
            </a:r>
            <a:endParaRPr lang="en-US" sz="2000" b="1" dirty="0"/>
          </a:p>
        </p:txBody>
      </p:sp>
      <p:sp>
        <p:nvSpPr>
          <p:cNvPr id="8" name="TextBox 7">
            <a:extLst>
              <a:ext uri="{FF2B5EF4-FFF2-40B4-BE49-F238E27FC236}">
                <a16:creationId xmlns:a16="http://schemas.microsoft.com/office/drawing/2014/main" id="{00B8367A-BE0C-19B3-6DBD-AB5F1792E328}"/>
              </a:ext>
            </a:extLst>
          </p:cNvPr>
          <p:cNvSpPr txBox="1"/>
          <p:nvPr/>
        </p:nvSpPr>
        <p:spPr>
          <a:xfrm>
            <a:off x="6756819" y="1086473"/>
            <a:ext cx="1832873" cy="5016758"/>
          </a:xfrm>
          <a:prstGeom prst="rect">
            <a:avLst/>
          </a:prstGeom>
          <a:noFill/>
        </p:spPr>
        <p:txBody>
          <a:bodyPr wrap="square" rtlCol="0">
            <a:spAutoFit/>
          </a:bodyPr>
          <a:lstStyle/>
          <a:p>
            <a:r>
              <a:rPr lang="en-US" sz="2000" b="1" dirty="0" err="1"/>
              <a:t>D.Martini</a:t>
            </a:r>
            <a:endParaRPr lang="en-US" sz="2000" b="1" dirty="0"/>
          </a:p>
          <a:p>
            <a:r>
              <a:rPr lang="en-US" sz="2000" dirty="0" err="1"/>
              <a:t>D.Miazzi</a:t>
            </a:r>
            <a:endParaRPr lang="en-US" sz="2000" dirty="0"/>
          </a:p>
          <a:p>
            <a:r>
              <a:rPr lang="en-US" sz="2000" dirty="0" err="1"/>
              <a:t>M.F.Moisio</a:t>
            </a:r>
            <a:endParaRPr lang="en-US" sz="2000" dirty="0"/>
          </a:p>
          <a:p>
            <a:r>
              <a:rPr lang="en-US" sz="2000" b="1" dirty="0" err="1"/>
              <a:t>M.Montis</a:t>
            </a:r>
            <a:endParaRPr lang="en-US" sz="2000" b="1" dirty="0"/>
          </a:p>
          <a:p>
            <a:r>
              <a:rPr lang="en-US" sz="2000" b="1" dirty="0" err="1"/>
              <a:t>E.Munaron</a:t>
            </a:r>
            <a:endParaRPr lang="en-US" sz="2000" b="1" dirty="0"/>
          </a:p>
          <a:p>
            <a:r>
              <a:rPr lang="en-US" sz="2000" dirty="0" err="1"/>
              <a:t>F.Nerva</a:t>
            </a:r>
            <a:endParaRPr lang="en-US" sz="2000" dirty="0"/>
          </a:p>
          <a:p>
            <a:r>
              <a:rPr lang="en-US" sz="2000" dirty="0" err="1"/>
              <a:t>M.Pacchiega</a:t>
            </a:r>
            <a:endParaRPr lang="en-US" sz="2000" dirty="0"/>
          </a:p>
          <a:p>
            <a:r>
              <a:rPr lang="en-US" sz="2000" b="1" dirty="0" err="1"/>
              <a:t>A.Palmieri</a:t>
            </a:r>
            <a:endParaRPr lang="en-US" sz="2000" b="1" dirty="0"/>
          </a:p>
          <a:p>
            <a:r>
              <a:rPr lang="en-US" sz="2000" dirty="0" err="1"/>
              <a:t>R.Panizzolo</a:t>
            </a:r>
            <a:endParaRPr lang="en-US" sz="2000" dirty="0"/>
          </a:p>
          <a:p>
            <a:r>
              <a:rPr lang="en-US" sz="2000" dirty="0" err="1"/>
              <a:t>L.Pantano</a:t>
            </a:r>
            <a:endParaRPr lang="en-US" sz="2000" dirty="0"/>
          </a:p>
          <a:p>
            <a:r>
              <a:rPr lang="en-US" sz="2000" b="1" dirty="0" err="1"/>
              <a:t>A.Pisent</a:t>
            </a:r>
            <a:endParaRPr lang="en-US" sz="2000" b="1" dirty="0"/>
          </a:p>
          <a:p>
            <a:r>
              <a:rPr lang="en-US" sz="2000" dirty="0" err="1"/>
              <a:t>R.Ponchia</a:t>
            </a:r>
            <a:endParaRPr lang="en-US" sz="2000" dirty="0"/>
          </a:p>
          <a:p>
            <a:r>
              <a:rPr lang="en-US" sz="2000" b="1" dirty="0" err="1"/>
              <a:t>L.Pranovi</a:t>
            </a:r>
            <a:endParaRPr lang="en-US" sz="2000" b="1" dirty="0"/>
          </a:p>
          <a:p>
            <a:r>
              <a:rPr lang="en-US" sz="2000" dirty="0" err="1"/>
              <a:t>A.I.Rakotobe</a:t>
            </a:r>
            <a:endParaRPr lang="en-US" sz="2000" dirty="0"/>
          </a:p>
          <a:p>
            <a:r>
              <a:rPr lang="en-US" sz="2000" dirty="0" err="1"/>
              <a:t>C.Roncolato</a:t>
            </a:r>
            <a:endParaRPr lang="en-US" sz="2000" dirty="0"/>
          </a:p>
          <a:p>
            <a:endParaRPr lang="en-US" sz="2000" dirty="0"/>
          </a:p>
        </p:txBody>
      </p:sp>
    </p:spTree>
    <p:extLst>
      <p:ext uri="{BB962C8B-B14F-4D97-AF65-F5344CB8AC3E}">
        <p14:creationId xmlns:p14="http://schemas.microsoft.com/office/powerpoint/2010/main" val="2772144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Backup slides</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Tree>
    <p:extLst>
      <p:ext uri="{BB962C8B-B14F-4D97-AF65-F5344CB8AC3E}">
        <p14:creationId xmlns:p14="http://schemas.microsoft.com/office/powerpoint/2010/main" val="218195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ECR SOURCE @ LNL</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8" name="Immagine 13">
            <a:extLst>
              <a:ext uri="{FF2B5EF4-FFF2-40B4-BE49-F238E27FC236}">
                <a16:creationId xmlns:a16="http://schemas.microsoft.com/office/drawing/2014/main" id="{EC39E3CF-792A-48F8-89E7-DAAE30C26A55}"/>
              </a:ext>
            </a:extLst>
          </p:cNvPr>
          <p:cNvPicPr>
            <a:picLocks noChangeAspect="1"/>
          </p:cNvPicPr>
          <p:nvPr/>
        </p:nvPicPr>
        <p:blipFill>
          <a:blip r:embed="rId4"/>
          <a:stretch>
            <a:fillRect/>
          </a:stretch>
        </p:blipFill>
        <p:spPr>
          <a:xfrm>
            <a:off x="7209378" y="1190073"/>
            <a:ext cx="4612449" cy="2356553"/>
          </a:xfrm>
          <a:prstGeom prst="rect">
            <a:avLst/>
          </a:prstGeom>
        </p:spPr>
      </p:pic>
      <p:sp>
        <p:nvSpPr>
          <p:cNvPr id="9" name="CasellaDiTesto 10">
            <a:extLst>
              <a:ext uri="{FF2B5EF4-FFF2-40B4-BE49-F238E27FC236}">
                <a16:creationId xmlns:a16="http://schemas.microsoft.com/office/drawing/2014/main" id="{1AF5DB2C-7816-4371-B7E5-A8F386264642}"/>
              </a:ext>
            </a:extLst>
          </p:cNvPr>
          <p:cNvSpPr txBox="1"/>
          <p:nvPr/>
        </p:nvSpPr>
        <p:spPr>
          <a:xfrm>
            <a:off x="0" y="2383406"/>
            <a:ext cx="7067775" cy="2780265"/>
          </a:xfrm>
          <a:prstGeom prst="rect">
            <a:avLst/>
          </a:prstGeom>
          <a:noFill/>
        </p:spPr>
        <p:txBody>
          <a:bodyPr wrap="square" rtlCol="0" anchor="t">
            <a:noAutofit/>
          </a:bodyPr>
          <a:lstStyle/>
          <a:p>
            <a:pPr marL="452438" lvl="1" indent="-285750">
              <a:buFont typeface="Arial" panose="020B0604020202020204" pitchFamily="34" charset="0"/>
              <a:buChar char="•"/>
            </a:pPr>
            <a:r>
              <a:rPr lang="en-US" dirty="0">
                <a:ln>
                  <a:solidFill>
                    <a:schemeClr val="tx1"/>
                  </a:solidFill>
                </a:ln>
              </a:rPr>
              <a:t>PRODUCTION TECHNIQUES</a:t>
            </a:r>
          </a:p>
          <a:p>
            <a:pPr marL="742950" lvl="1" indent="-285750">
              <a:buFont typeface="Arial" panose="020B0604020202020204" pitchFamily="34" charset="0"/>
              <a:buChar char="•"/>
            </a:pPr>
            <a:endParaRPr lang="en-US" sz="1400" dirty="0">
              <a:ln>
                <a:solidFill>
                  <a:srgbClr val="00B050"/>
                </a:solidFill>
              </a:ln>
              <a:solidFill>
                <a:srgbClr val="00B050"/>
              </a:solidFill>
            </a:endParaRPr>
          </a:p>
          <a:p>
            <a:pPr marL="742950" lvl="1" indent="-285750">
              <a:buFont typeface="Arial" panose="020B0604020202020204" pitchFamily="34" charset="0"/>
              <a:buChar char="•"/>
            </a:pPr>
            <a:r>
              <a:rPr lang="en-US" sz="1400" dirty="0">
                <a:ln>
                  <a:solidFill>
                    <a:srgbClr val="00B050"/>
                  </a:solidFill>
                </a:ln>
                <a:solidFill>
                  <a:srgbClr val="00B050"/>
                </a:solidFill>
              </a:rPr>
              <a:t>GASEOUS BEAMS</a:t>
            </a:r>
          </a:p>
          <a:p>
            <a:pPr marL="285750" indent="-285750">
              <a:buFont typeface="Arial" panose="020B0604020202020204" pitchFamily="34" charset="0"/>
              <a:buChar char="•"/>
            </a:pPr>
            <a:endParaRPr lang="en-US" sz="1400" dirty="0">
              <a:ln>
                <a:solidFill>
                  <a:schemeClr val="tx1"/>
                </a:solidFill>
              </a:ln>
            </a:endParaRPr>
          </a:p>
          <a:p>
            <a:pPr marL="742950" lvl="2" indent="-285750">
              <a:buFont typeface="Arial" panose="020B0604020202020204" pitchFamily="34" charset="0"/>
              <a:buChar char="•"/>
            </a:pPr>
            <a:r>
              <a:rPr lang="en-US" sz="1400" dirty="0">
                <a:ln>
                  <a:solidFill>
                    <a:schemeClr val="tx1"/>
                  </a:solidFill>
                </a:ln>
              </a:rPr>
              <a:t>CONDENSABLE</a:t>
            </a:r>
          </a:p>
          <a:p>
            <a:pPr marL="285750" lvl="1" indent="-285750">
              <a:buFont typeface="Arial" panose="020B0604020202020204" pitchFamily="34" charset="0"/>
              <a:buChar char="•"/>
            </a:pPr>
            <a:endParaRPr lang="en-US" sz="1400" dirty="0">
              <a:ln>
                <a:solidFill>
                  <a:schemeClr val="tx1"/>
                </a:solidFill>
              </a:ln>
            </a:endParaRPr>
          </a:p>
          <a:p>
            <a:pPr marL="1085850" lvl="3" indent="-285750">
              <a:buFont typeface="Arial" panose="020B0604020202020204" pitchFamily="34" charset="0"/>
              <a:buChar char="•"/>
            </a:pPr>
            <a:r>
              <a:rPr lang="en-US" sz="1400" dirty="0">
                <a:ln>
                  <a:solidFill>
                    <a:srgbClr val="FFC000"/>
                  </a:solidFill>
                </a:ln>
                <a:solidFill>
                  <a:srgbClr val="FFC000"/>
                </a:solidFill>
              </a:rPr>
              <a:t>OVEN</a:t>
            </a:r>
            <a:r>
              <a:rPr lang="en-US" sz="1400" dirty="0">
                <a:ln>
                  <a:solidFill>
                    <a:schemeClr val="tx1"/>
                  </a:solidFill>
                </a:ln>
              </a:rPr>
              <a:t> (elements whose </a:t>
            </a:r>
            <a:r>
              <a:rPr lang="en-US" sz="1400" dirty="0" err="1">
                <a:ln>
                  <a:solidFill>
                    <a:schemeClr val="tx1"/>
                  </a:solidFill>
                </a:ln>
              </a:rPr>
              <a:t>vapour</a:t>
            </a:r>
            <a:r>
              <a:rPr lang="en-US" sz="1400" dirty="0">
                <a:ln>
                  <a:solidFill>
                    <a:schemeClr val="tx1"/>
                  </a:solidFill>
                </a:ln>
              </a:rPr>
              <a:t> pressure is 10</a:t>
            </a:r>
            <a:r>
              <a:rPr lang="en-US" sz="1400" baseline="30000" dirty="0">
                <a:ln>
                  <a:solidFill>
                    <a:schemeClr val="tx1"/>
                  </a:solidFill>
                </a:ln>
              </a:rPr>
              <a:t>-2</a:t>
            </a:r>
            <a:r>
              <a:rPr lang="en-US" sz="1400" dirty="0">
                <a:ln>
                  <a:solidFill>
                    <a:schemeClr val="tx1"/>
                  </a:solidFill>
                </a:ln>
              </a:rPr>
              <a:t> mbar for T ≤1200 °C)</a:t>
            </a:r>
          </a:p>
          <a:p>
            <a:pPr marL="1543050" lvl="4" indent="-285750">
              <a:buFont typeface="Arial" panose="020B0604020202020204" pitchFamily="34" charset="0"/>
              <a:buChar char="•"/>
            </a:pPr>
            <a:r>
              <a:rPr lang="en-US" sz="1400" dirty="0">
                <a:ln>
                  <a:solidFill>
                    <a:schemeClr val="tx1"/>
                  </a:solidFill>
                </a:ln>
              </a:rPr>
              <a:t>More </a:t>
            </a:r>
            <a:r>
              <a:rPr lang="en-US" sz="1400" dirty="0" err="1">
                <a:ln>
                  <a:solidFill>
                    <a:schemeClr val="tx1"/>
                  </a:solidFill>
                </a:ln>
              </a:rPr>
              <a:t>efficent</a:t>
            </a:r>
            <a:endParaRPr lang="en-US" sz="1400" dirty="0">
              <a:ln>
                <a:solidFill>
                  <a:schemeClr val="tx1"/>
                </a:solidFill>
              </a:ln>
            </a:endParaRPr>
          </a:p>
          <a:p>
            <a:pPr marL="1543050" lvl="4" indent="-285750">
              <a:buFont typeface="Arial" panose="020B0604020202020204" pitchFamily="34" charset="0"/>
              <a:buChar char="•"/>
            </a:pPr>
            <a:r>
              <a:rPr lang="en-US" sz="1400" dirty="0">
                <a:ln>
                  <a:solidFill>
                    <a:schemeClr val="tx1"/>
                  </a:solidFill>
                </a:ln>
              </a:rPr>
              <a:t>Long start up</a:t>
            </a:r>
          </a:p>
          <a:p>
            <a:pPr marL="1543050" lvl="4" indent="-285750">
              <a:buFont typeface="Arial" panose="020B0604020202020204" pitchFamily="34" charset="0"/>
              <a:buChar char="•"/>
            </a:pPr>
            <a:r>
              <a:rPr lang="en-US" sz="1400" dirty="0">
                <a:ln>
                  <a:solidFill>
                    <a:schemeClr val="tx1"/>
                  </a:solidFill>
                </a:ln>
              </a:rPr>
              <a:t>Delicate parts</a:t>
            </a:r>
          </a:p>
          <a:p>
            <a:pPr marL="1543050" lvl="4" indent="-285750">
              <a:buFont typeface="Arial" panose="020B0604020202020204" pitchFamily="34" charset="0"/>
              <a:buChar char="•"/>
            </a:pPr>
            <a:endParaRPr lang="en-US" sz="1400" dirty="0">
              <a:ln>
                <a:solidFill>
                  <a:schemeClr val="tx1"/>
                </a:solidFill>
              </a:ln>
            </a:endParaRPr>
          </a:p>
          <a:p>
            <a:pPr marL="1200150" lvl="3" indent="-285750">
              <a:buFont typeface="Arial" panose="020B0604020202020204" pitchFamily="34" charset="0"/>
              <a:buChar char="•"/>
            </a:pPr>
            <a:r>
              <a:rPr lang="en-US" sz="1400" dirty="0">
                <a:ln>
                  <a:solidFill>
                    <a:srgbClr val="00B0F0"/>
                  </a:solidFill>
                </a:ln>
                <a:solidFill>
                  <a:srgbClr val="00B0F0"/>
                </a:solidFill>
              </a:rPr>
              <a:t>SPUTTERING</a:t>
            </a:r>
            <a:r>
              <a:rPr lang="en-US" sz="1400" dirty="0">
                <a:ln>
                  <a:solidFill>
                    <a:schemeClr val="tx1"/>
                  </a:solidFill>
                </a:ln>
              </a:rPr>
              <a:t> (others)</a:t>
            </a:r>
          </a:p>
          <a:p>
            <a:pPr marL="1657350" lvl="4" indent="-285750">
              <a:buFont typeface="Arial" panose="020B0604020202020204" pitchFamily="34" charset="0"/>
              <a:buChar char="•"/>
            </a:pPr>
            <a:r>
              <a:rPr lang="en-US" sz="1400" dirty="0">
                <a:ln>
                  <a:solidFill>
                    <a:schemeClr val="tx1"/>
                  </a:solidFill>
                </a:ln>
              </a:rPr>
              <a:t>Less efficient</a:t>
            </a:r>
          </a:p>
          <a:p>
            <a:pPr marL="1657350" lvl="4" indent="-285750">
              <a:buFont typeface="Arial" panose="020B0604020202020204" pitchFamily="34" charset="0"/>
              <a:buChar char="•"/>
            </a:pPr>
            <a:r>
              <a:rPr lang="en-US" sz="1400" dirty="0">
                <a:ln>
                  <a:solidFill>
                    <a:schemeClr val="tx1"/>
                  </a:solidFill>
                </a:ln>
              </a:rPr>
              <a:t>Easier to use</a:t>
            </a:r>
          </a:p>
        </p:txBody>
      </p:sp>
      <p:pic>
        <p:nvPicPr>
          <p:cNvPr id="10" name="Picture 9">
            <a:extLst>
              <a:ext uri="{FF2B5EF4-FFF2-40B4-BE49-F238E27FC236}">
                <a16:creationId xmlns:a16="http://schemas.microsoft.com/office/drawing/2014/main" id="{EE311B40-E596-41E4-9320-5F91E85BF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686" y="4768610"/>
            <a:ext cx="2439566" cy="1587740"/>
          </a:xfrm>
          <a:prstGeom prst="rect">
            <a:avLst/>
          </a:prstGeom>
        </p:spPr>
      </p:pic>
      <p:pic>
        <p:nvPicPr>
          <p:cNvPr id="11" name="Picture 116" descr="69-09-00">
            <a:extLst>
              <a:ext uri="{FF2B5EF4-FFF2-40B4-BE49-F238E27FC236}">
                <a16:creationId xmlns:a16="http://schemas.microsoft.com/office/drawing/2014/main" id="{71CCDC68-C8F4-45D6-93A2-77CB85E36A1B}"/>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3759232" y="4081914"/>
            <a:ext cx="2130655" cy="35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6C3999D1-D808-4838-B51F-42D24DCA2478}"/>
              </a:ext>
            </a:extLst>
          </p:cNvPr>
          <p:cNvGraphicFramePr>
            <a:graphicFrameLocks noGrp="1"/>
          </p:cNvGraphicFramePr>
          <p:nvPr/>
        </p:nvGraphicFramePr>
        <p:xfrm>
          <a:off x="9515602" y="3790138"/>
          <a:ext cx="2203362" cy="2916000"/>
        </p:xfrm>
        <a:graphic>
          <a:graphicData uri="http://schemas.openxmlformats.org/drawingml/2006/table">
            <a:tbl>
              <a:tblPr firstRow="1" bandRow="1">
                <a:tableStyleId>{5C22544A-7EE6-4342-B048-85BDC9FD1C3A}</a:tableStyleId>
              </a:tblPr>
              <a:tblGrid>
                <a:gridCol w="627380">
                  <a:extLst>
                    <a:ext uri="{9D8B030D-6E8A-4147-A177-3AD203B41FA5}">
                      <a16:colId xmlns:a16="http://schemas.microsoft.com/office/drawing/2014/main" val="4053232614"/>
                    </a:ext>
                  </a:extLst>
                </a:gridCol>
                <a:gridCol w="486092">
                  <a:extLst>
                    <a:ext uri="{9D8B030D-6E8A-4147-A177-3AD203B41FA5}">
                      <a16:colId xmlns:a16="http://schemas.microsoft.com/office/drawing/2014/main" val="837050899"/>
                    </a:ext>
                  </a:extLst>
                </a:gridCol>
                <a:gridCol w="1089890">
                  <a:extLst>
                    <a:ext uri="{9D8B030D-6E8A-4147-A177-3AD203B41FA5}">
                      <a16:colId xmlns:a16="http://schemas.microsoft.com/office/drawing/2014/main" val="260038101"/>
                    </a:ext>
                  </a:extLst>
                </a:gridCol>
              </a:tblGrid>
              <a:tr h="324000">
                <a:tc>
                  <a:txBody>
                    <a:bodyPr/>
                    <a:lstStyle/>
                    <a:p>
                      <a:pPr algn="ctr"/>
                      <a:r>
                        <a:rPr lang="en-US" sz="1400" dirty="0">
                          <a:ln>
                            <a:solidFill>
                              <a:schemeClr val="tx1"/>
                            </a:solidFill>
                          </a:ln>
                          <a:solidFill>
                            <a:schemeClr val="tx1"/>
                          </a:solidFill>
                          <a:latin typeface="+mn-lt"/>
                        </a:rPr>
                        <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pPr algn="ctr"/>
                      <a:r>
                        <a:rPr lang="en-US" sz="1400" dirty="0">
                          <a:ln>
                            <a:solidFill>
                              <a:schemeClr val="tx1"/>
                            </a:solidFill>
                          </a:ln>
                          <a:solidFill>
                            <a:schemeClr val="tx1"/>
                          </a:solidFill>
                          <a:latin typeface="+mn-lt"/>
                        </a:rPr>
                        <a:t>CURRENT [µA]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val="3983486477"/>
                  </a:ext>
                </a:extLst>
              </a:tr>
              <a:tr h="324000">
                <a:tc>
                  <a:txBody>
                    <a:bodyPr/>
                    <a:lstStyle/>
                    <a:p>
                      <a:pPr algn="ctr"/>
                      <a:endParaRPr lang="en-US" sz="1400" dirty="0">
                        <a:ln>
                          <a:solidFill>
                            <a:schemeClr val="tx1"/>
                          </a:solidFill>
                        </a:ln>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chemeClr val="tx1"/>
                            </a:solidFill>
                          </a:ln>
                          <a:solidFill>
                            <a:schemeClr val="tx1"/>
                          </a:solidFill>
                          <a:latin typeface="+mn-lt"/>
                        </a:rPr>
                        <a:t>PK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chemeClr val="tx1"/>
                            </a:solidFill>
                          </a:ln>
                          <a:solidFill>
                            <a:schemeClr val="tx1"/>
                          </a:solidFill>
                          <a:latin typeface="+mn-lt"/>
                        </a:rPr>
                        <a:t>LNL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586443"/>
                  </a:ext>
                </a:extLst>
              </a:tr>
              <a:tr h="324000">
                <a:tc>
                  <a:txBody>
                    <a:bodyPr/>
                    <a:lstStyle/>
                    <a:p>
                      <a:pPr algn="ctr"/>
                      <a:r>
                        <a:rPr lang="en-US" sz="1400" dirty="0">
                          <a:ln>
                            <a:solidFill>
                              <a:srgbClr val="00B050"/>
                            </a:solidFill>
                          </a:ln>
                          <a:solidFill>
                            <a:srgbClr val="00B050"/>
                          </a:solidFill>
                          <a:latin typeface="+mn-lt"/>
                        </a:rPr>
                        <a:t>Xe</a:t>
                      </a:r>
                      <a:r>
                        <a:rPr lang="en-US" sz="1400" baseline="30000" dirty="0">
                          <a:ln>
                            <a:solidFill>
                              <a:srgbClr val="00B050"/>
                            </a:solidFill>
                          </a:ln>
                          <a:solidFill>
                            <a:srgbClr val="00B050"/>
                          </a:solidFill>
                          <a:latin typeface="+mn-l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50"/>
                            </a:solidFill>
                          </a:ln>
                          <a:solidFill>
                            <a:srgbClr val="00B050"/>
                          </a:solidFill>
                          <a:latin typeface="+mn-l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50"/>
                            </a:solidFill>
                          </a:ln>
                          <a:solidFill>
                            <a:srgbClr val="00B050"/>
                          </a:solidFill>
                          <a:latin typeface="+mn-lt"/>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5055176"/>
                  </a:ext>
                </a:extLst>
              </a:tr>
              <a:tr h="324000">
                <a:tc>
                  <a:txBody>
                    <a:bodyPr/>
                    <a:lstStyle/>
                    <a:p>
                      <a:pPr algn="ctr"/>
                      <a:r>
                        <a:rPr lang="en-US" sz="1400" dirty="0">
                          <a:ln>
                            <a:solidFill>
                              <a:srgbClr val="00B050"/>
                            </a:solidFill>
                          </a:ln>
                          <a:solidFill>
                            <a:srgbClr val="00B050"/>
                          </a:solidFill>
                          <a:latin typeface="+mn-lt"/>
                        </a:rPr>
                        <a:t>Xe</a:t>
                      </a:r>
                      <a:r>
                        <a:rPr lang="en-US" sz="1400" baseline="30000" dirty="0">
                          <a:ln>
                            <a:solidFill>
                              <a:srgbClr val="00B050"/>
                            </a:solidFill>
                          </a:ln>
                          <a:solidFill>
                            <a:srgbClr val="00B050"/>
                          </a:solidFill>
                          <a:latin typeface="+mn-l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50"/>
                            </a:solidFill>
                          </a:ln>
                          <a:solidFill>
                            <a:srgbClr val="00B050"/>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50"/>
                            </a:solidFill>
                          </a:ln>
                          <a:solidFill>
                            <a:srgbClr val="00B050"/>
                          </a:solidFill>
                          <a:latin typeface="+mn-l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3977017"/>
                  </a:ext>
                </a:extLst>
              </a:tr>
              <a:tr h="324000">
                <a:tc>
                  <a:txBody>
                    <a:bodyPr/>
                    <a:lstStyle/>
                    <a:p>
                      <a:pPr algn="ctr"/>
                      <a:r>
                        <a:rPr lang="en-US" sz="1400" dirty="0">
                          <a:ln>
                            <a:solidFill>
                              <a:srgbClr val="00B0F0"/>
                            </a:solidFill>
                          </a:ln>
                          <a:solidFill>
                            <a:srgbClr val="00B0F0"/>
                          </a:solidFill>
                          <a:latin typeface="+mn-lt"/>
                        </a:rPr>
                        <a:t>Ta</a:t>
                      </a:r>
                      <a:r>
                        <a:rPr lang="en-US" sz="1400" baseline="30000" dirty="0">
                          <a:ln>
                            <a:solidFill>
                              <a:srgbClr val="00B0F0"/>
                            </a:solidFill>
                          </a:ln>
                          <a:solidFill>
                            <a:srgbClr val="00B0F0"/>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9319645"/>
                  </a:ext>
                </a:extLst>
              </a:tr>
              <a:tr h="324000">
                <a:tc>
                  <a:txBody>
                    <a:bodyPr/>
                    <a:lstStyle/>
                    <a:p>
                      <a:pPr algn="ctr"/>
                      <a:r>
                        <a:rPr lang="en-US" sz="1400" dirty="0">
                          <a:ln>
                            <a:solidFill>
                              <a:srgbClr val="00B0F0"/>
                            </a:solidFill>
                          </a:ln>
                          <a:solidFill>
                            <a:srgbClr val="00B0F0"/>
                          </a:solidFill>
                          <a:latin typeface="+mn-lt"/>
                        </a:rPr>
                        <a:t>Ta</a:t>
                      </a:r>
                      <a:r>
                        <a:rPr lang="en-US" sz="1400" baseline="30000" dirty="0">
                          <a:ln>
                            <a:solidFill>
                              <a:srgbClr val="00B0F0"/>
                            </a:solidFill>
                          </a:ln>
                          <a:solidFill>
                            <a:srgbClr val="00B0F0"/>
                          </a:solidFill>
                          <a:latin typeface="+mn-l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Almost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7261648"/>
                  </a:ext>
                </a:extLst>
              </a:tr>
              <a:tr h="324000">
                <a:tc>
                  <a:txBody>
                    <a:bodyPr/>
                    <a:lstStyle/>
                    <a:p>
                      <a:pPr algn="ctr"/>
                      <a:r>
                        <a:rPr lang="en-US" sz="1400" dirty="0">
                          <a:ln>
                            <a:solidFill>
                              <a:srgbClr val="00B0F0"/>
                            </a:solidFill>
                          </a:ln>
                          <a:solidFill>
                            <a:srgbClr val="00B0F0"/>
                          </a:solidFill>
                          <a:latin typeface="+mn-lt"/>
                        </a:rPr>
                        <a:t>Ta</a:t>
                      </a:r>
                      <a:r>
                        <a:rPr lang="en-US" sz="1400" baseline="30000" dirty="0">
                          <a:ln>
                            <a:solidFill>
                              <a:srgbClr val="00B0F0"/>
                            </a:solidFill>
                          </a:ln>
                          <a:solidFill>
                            <a:srgbClr val="00B0F0"/>
                          </a:solidFill>
                          <a:latin typeface="+mn-lt"/>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00B0F0"/>
                            </a:solidFill>
                          </a:ln>
                          <a:solidFill>
                            <a:srgbClr val="00B0F0"/>
                          </a:solidFill>
                          <a:latin typeface="+mn-lt"/>
                        </a:rPr>
                        <a:t>&gt;1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0961826"/>
                  </a:ext>
                </a:extLst>
              </a:tr>
              <a:tr h="324000">
                <a:tc>
                  <a:txBody>
                    <a:bodyPr/>
                    <a:lstStyle/>
                    <a:p>
                      <a:pPr algn="ctr"/>
                      <a:r>
                        <a:rPr lang="en-US" sz="1400" dirty="0">
                          <a:ln>
                            <a:solidFill>
                              <a:srgbClr val="FFC000"/>
                            </a:solidFill>
                          </a:ln>
                          <a:solidFill>
                            <a:srgbClr val="FFC000"/>
                          </a:solidFill>
                          <a:latin typeface="+mn-lt"/>
                        </a:rPr>
                        <a:t>Pb</a:t>
                      </a:r>
                      <a:r>
                        <a:rPr lang="en-US" sz="1400" baseline="30000" dirty="0">
                          <a:ln>
                            <a:solidFill>
                              <a:srgbClr val="FFC000"/>
                            </a:solidFill>
                          </a:ln>
                          <a:solidFill>
                            <a:srgbClr val="FFC000"/>
                          </a:solidFill>
                          <a:latin typeface="+mn-l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FFC000"/>
                            </a:solidFill>
                          </a:ln>
                          <a:solidFill>
                            <a:srgbClr val="FFC000"/>
                          </a:solidFill>
                          <a:latin typeface="+mn-l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FFC000"/>
                            </a:solidFill>
                          </a:ln>
                          <a:solidFill>
                            <a:srgbClr val="FFC000"/>
                          </a:solidFill>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221232"/>
                  </a:ext>
                </a:extLst>
              </a:tr>
              <a:tr h="324000">
                <a:tc>
                  <a:txBody>
                    <a:bodyPr/>
                    <a:lstStyle/>
                    <a:p>
                      <a:pPr algn="ctr"/>
                      <a:r>
                        <a:rPr lang="en-US" sz="1400" dirty="0">
                          <a:ln>
                            <a:solidFill>
                              <a:srgbClr val="FFC000"/>
                            </a:solidFill>
                          </a:ln>
                          <a:solidFill>
                            <a:srgbClr val="FFC000"/>
                          </a:solidFill>
                          <a:latin typeface="+mn-lt"/>
                        </a:rPr>
                        <a:t>Pb</a:t>
                      </a:r>
                      <a:r>
                        <a:rPr lang="en-US" sz="1400" baseline="30000" dirty="0">
                          <a:ln>
                            <a:solidFill>
                              <a:srgbClr val="FFC000"/>
                            </a:solidFill>
                          </a:ln>
                          <a:solidFill>
                            <a:srgbClr val="FFC000"/>
                          </a:solidFill>
                          <a:latin typeface="+mn-lt"/>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FFC000"/>
                            </a:solidFill>
                          </a:ln>
                          <a:solidFill>
                            <a:srgbClr val="FFC000"/>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n>
                            <a:solidFill>
                              <a:srgbClr val="FFC000"/>
                            </a:solidFill>
                          </a:ln>
                          <a:solidFill>
                            <a:srgbClr val="FFC000"/>
                          </a:solidFill>
                          <a:latin typeface="+mn-lt"/>
                        </a:rPr>
                        <a:t>&gt;1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6985048"/>
                  </a:ext>
                </a:extLst>
              </a:tr>
            </a:tbl>
          </a:graphicData>
        </a:graphic>
      </p:graphicFrame>
      <p:pic>
        <p:nvPicPr>
          <p:cNvPr id="14" name="Picture 13">
            <a:extLst>
              <a:ext uri="{FF2B5EF4-FFF2-40B4-BE49-F238E27FC236}">
                <a16:creationId xmlns:a16="http://schemas.microsoft.com/office/drawing/2014/main" id="{5766DC71-6121-48C8-8826-FCAC7462E8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4202" y="1241623"/>
            <a:ext cx="3142072" cy="2356554"/>
          </a:xfrm>
          <a:prstGeom prst="rect">
            <a:avLst/>
          </a:prstGeom>
        </p:spPr>
      </p:pic>
      <p:sp>
        <p:nvSpPr>
          <p:cNvPr id="3" name="TextBox 2">
            <a:extLst>
              <a:ext uri="{FF2B5EF4-FFF2-40B4-BE49-F238E27FC236}">
                <a16:creationId xmlns:a16="http://schemas.microsoft.com/office/drawing/2014/main" id="{149F435F-2F6F-45DA-A53E-940702022476}"/>
              </a:ext>
            </a:extLst>
          </p:cNvPr>
          <p:cNvSpPr txBox="1"/>
          <p:nvPr/>
        </p:nvSpPr>
        <p:spPr>
          <a:xfrm>
            <a:off x="4216997" y="1049534"/>
            <a:ext cx="2226833" cy="369332"/>
          </a:xfrm>
          <a:prstGeom prst="rect">
            <a:avLst/>
          </a:prstGeom>
          <a:solidFill>
            <a:schemeClr val="bg1"/>
          </a:solidFill>
          <a:ln>
            <a:solidFill>
              <a:schemeClr val="tx1"/>
            </a:solidFill>
          </a:ln>
        </p:spPr>
        <p:txBody>
          <a:bodyPr wrap="square" rtlCol="0" anchor="ctr">
            <a:spAutoFit/>
          </a:bodyPr>
          <a:lstStyle/>
          <a:p>
            <a:pPr algn="ctr"/>
            <a:r>
              <a:rPr lang="en-US" b="1" dirty="0"/>
              <a:t>LEGIS (</a:t>
            </a:r>
            <a:r>
              <a:rPr lang="en-US" b="1" dirty="0" err="1"/>
              <a:t>LEGnaro</a:t>
            </a:r>
            <a:r>
              <a:rPr lang="en-US" b="1" dirty="0"/>
              <a:t> </a:t>
            </a:r>
            <a:r>
              <a:rPr lang="en-US" b="1" dirty="0" err="1"/>
              <a:t>ecrIS</a:t>
            </a:r>
            <a:r>
              <a:rPr lang="en-US" b="1" dirty="0"/>
              <a:t>)</a:t>
            </a:r>
          </a:p>
        </p:txBody>
      </p:sp>
      <p:sp>
        <p:nvSpPr>
          <p:cNvPr id="15" name="Arrow: Right 14">
            <a:extLst>
              <a:ext uri="{FF2B5EF4-FFF2-40B4-BE49-F238E27FC236}">
                <a16:creationId xmlns:a16="http://schemas.microsoft.com/office/drawing/2014/main" id="{F4FF1CDE-8F88-4F7A-85D5-C95BB3E47A13}"/>
              </a:ext>
            </a:extLst>
          </p:cNvPr>
          <p:cNvSpPr/>
          <p:nvPr/>
        </p:nvSpPr>
        <p:spPr>
          <a:xfrm rot="901958">
            <a:off x="2915322" y="5163671"/>
            <a:ext cx="718880" cy="139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078553B-1938-4C39-B163-8B1D9E8E9CAA}"/>
              </a:ext>
            </a:extLst>
          </p:cNvPr>
          <p:cNvSpPr/>
          <p:nvPr/>
        </p:nvSpPr>
        <p:spPr>
          <a:xfrm>
            <a:off x="2809170" y="4252776"/>
            <a:ext cx="718880" cy="139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5E075B7-6823-4E60-B14A-ADF5A29BB1BD}"/>
              </a:ext>
            </a:extLst>
          </p:cNvPr>
          <p:cNvCxnSpPr>
            <a:stCxn id="11" idx="1"/>
          </p:cNvCxnSpPr>
          <p:nvPr/>
        </p:nvCxnSpPr>
        <p:spPr>
          <a:xfrm flipV="1">
            <a:off x="5889887" y="4252776"/>
            <a:ext cx="1016522" cy="4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35A5D4-25A8-4BEE-86BF-4CF77E71B63D}"/>
              </a:ext>
            </a:extLst>
          </p:cNvPr>
          <p:cNvCxnSpPr>
            <a:cxnSpLocks/>
          </p:cNvCxnSpPr>
          <p:nvPr/>
        </p:nvCxnSpPr>
        <p:spPr>
          <a:xfrm>
            <a:off x="6171978" y="5562480"/>
            <a:ext cx="7236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5C90CE-0B4A-47B3-B206-743BDBB7C176}"/>
              </a:ext>
            </a:extLst>
          </p:cNvPr>
          <p:cNvCxnSpPr/>
          <p:nvPr/>
        </p:nvCxnSpPr>
        <p:spPr>
          <a:xfrm flipV="1">
            <a:off x="6906409" y="2368349"/>
            <a:ext cx="0" cy="3194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14249CF-E530-4CA8-AD5E-34E16DD3A1D5}"/>
              </a:ext>
            </a:extLst>
          </p:cNvPr>
          <p:cNvCxnSpPr>
            <a:endCxn id="8" idx="1"/>
          </p:cNvCxnSpPr>
          <p:nvPr/>
        </p:nvCxnSpPr>
        <p:spPr>
          <a:xfrm>
            <a:off x="6917167" y="2368349"/>
            <a:ext cx="292211"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ADFF2F6-A973-431E-A1A6-3D4799468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943" y="1507688"/>
            <a:ext cx="2228907" cy="405256"/>
          </a:xfrm>
          <a:prstGeom prst="rect">
            <a:avLst/>
          </a:prstGeom>
        </p:spPr>
      </p:pic>
      <p:sp>
        <p:nvSpPr>
          <p:cNvPr id="33" name="TextBox 32">
            <a:extLst>
              <a:ext uri="{FF2B5EF4-FFF2-40B4-BE49-F238E27FC236}">
                <a16:creationId xmlns:a16="http://schemas.microsoft.com/office/drawing/2014/main" id="{263449E9-A015-4ABB-9A8C-95742B5C63B7}"/>
              </a:ext>
            </a:extLst>
          </p:cNvPr>
          <p:cNvSpPr txBox="1"/>
          <p:nvPr/>
        </p:nvSpPr>
        <p:spPr>
          <a:xfrm>
            <a:off x="7079562" y="4440248"/>
            <a:ext cx="2274675" cy="954107"/>
          </a:xfrm>
          <a:prstGeom prst="rect">
            <a:avLst/>
          </a:prstGeom>
          <a:solidFill>
            <a:schemeClr val="bg1"/>
          </a:solidFill>
          <a:ln w="28575">
            <a:solidFill>
              <a:srgbClr val="002060"/>
            </a:solidFill>
          </a:ln>
        </p:spPr>
        <p:txBody>
          <a:bodyPr wrap="square" rtlCol="0" anchor="ctr">
            <a:spAutoFit/>
          </a:bodyPr>
          <a:lstStyle>
            <a:defPPr>
              <a:defRPr lang="it-IT"/>
            </a:defPPr>
            <a:lvl1pPr algn="ctr">
              <a:defRPr sz="1400" b="1">
                <a:ln>
                  <a:solidFill>
                    <a:srgbClr val="002060"/>
                  </a:solidFill>
                </a:ln>
                <a:solidFill>
                  <a:srgbClr val="002060"/>
                </a:solidFill>
              </a:defRPr>
            </a:lvl1pPr>
          </a:lstStyle>
          <a:p>
            <a:r>
              <a:rPr lang="en-US" dirty="0"/>
              <a:t>MUCH HIGHER PERFORMANCE THAN THOSE GUARANTEED BY THE COMPANY</a:t>
            </a:r>
          </a:p>
        </p:txBody>
      </p:sp>
    </p:spTree>
    <p:extLst>
      <p:ext uri="{BB962C8B-B14F-4D97-AF65-F5344CB8AC3E}">
        <p14:creationId xmlns:p14="http://schemas.microsoft.com/office/powerpoint/2010/main" val="1909593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Current and future beam availability</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pic>
        <p:nvPicPr>
          <p:cNvPr id="8" name="Picture 7">
            <a:extLst>
              <a:ext uri="{FF2B5EF4-FFF2-40B4-BE49-F238E27FC236}">
                <a16:creationId xmlns:a16="http://schemas.microsoft.com/office/drawing/2014/main" id="{245EC532-073A-214D-5A6D-17FEB6517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45" y="1338263"/>
            <a:ext cx="6728101" cy="4497021"/>
          </a:xfrm>
          <a:prstGeom prst="rect">
            <a:avLst/>
          </a:prstGeom>
        </p:spPr>
      </p:pic>
      <p:sp>
        <p:nvSpPr>
          <p:cNvPr id="9" name="Rectangle 8">
            <a:extLst>
              <a:ext uri="{FF2B5EF4-FFF2-40B4-BE49-F238E27FC236}">
                <a16:creationId xmlns:a16="http://schemas.microsoft.com/office/drawing/2014/main" id="{9B21E69E-F53E-0037-56FB-A9D729A6632A}"/>
              </a:ext>
            </a:extLst>
          </p:cNvPr>
          <p:cNvSpPr/>
          <p:nvPr/>
        </p:nvSpPr>
        <p:spPr>
          <a:xfrm>
            <a:off x="6530109" y="2170545"/>
            <a:ext cx="406401" cy="16810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3FAF0A-2CC1-9A44-5F24-139536293E42}"/>
              </a:ext>
            </a:extLst>
          </p:cNvPr>
          <p:cNvSpPr/>
          <p:nvPr/>
        </p:nvSpPr>
        <p:spPr>
          <a:xfrm>
            <a:off x="4308763" y="3011055"/>
            <a:ext cx="406401" cy="41794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093375-0231-BB6D-7793-06C161ADC415}"/>
              </a:ext>
            </a:extLst>
          </p:cNvPr>
          <p:cNvSpPr/>
          <p:nvPr/>
        </p:nvSpPr>
        <p:spPr>
          <a:xfrm>
            <a:off x="1690548" y="3433617"/>
            <a:ext cx="803270" cy="85205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0AF505-1B06-0F5A-9D9A-0D2221250D25}"/>
              </a:ext>
            </a:extLst>
          </p:cNvPr>
          <p:cNvSpPr/>
          <p:nvPr/>
        </p:nvSpPr>
        <p:spPr>
          <a:xfrm>
            <a:off x="3927763" y="3433618"/>
            <a:ext cx="406401" cy="85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D025B2-4660-8ABD-817F-0ABCFAD08ED3}"/>
              </a:ext>
            </a:extLst>
          </p:cNvPr>
          <p:cNvSpPr/>
          <p:nvPr/>
        </p:nvSpPr>
        <p:spPr>
          <a:xfrm>
            <a:off x="5047672" y="3433618"/>
            <a:ext cx="406401" cy="85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2F36CB-33E7-5EAA-2F31-C425DCD00BA2}"/>
              </a:ext>
            </a:extLst>
          </p:cNvPr>
          <p:cNvSpPr/>
          <p:nvPr/>
        </p:nvSpPr>
        <p:spPr>
          <a:xfrm>
            <a:off x="4299527" y="4851505"/>
            <a:ext cx="406401" cy="41794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46CE14-B32D-F02B-E4A0-921AFAB7AF6A}"/>
              </a:ext>
            </a:extLst>
          </p:cNvPr>
          <p:cNvSpPr/>
          <p:nvPr/>
        </p:nvSpPr>
        <p:spPr>
          <a:xfrm>
            <a:off x="2817090" y="4851505"/>
            <a:ext cx="406401" cy="41794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7383E-5BE2-38D8-03CD-4CA7A238B9A9}"/>
              </a:ext>
            </a:extLst>
          </p:cNvPr>
          <p:cNvSpPr/>
          <p:nvPr/>
        </p:nvSpPr>
        <p:spPr>
          <a:xfrm>
            <a:off x="2069092" y="5263279"/>
            <a:ext cx="406401" cy="41794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EA58FE-B428-1E3A-8919-83A3A9D25BD4}"/>
              </a:ext>
            </a:extLst>
          </p:cNvPr>
          <p:cNvSpPr/>
          <p:nvPr/>
        </p:nvSpPr>
        <p:spPr>
          <a:xfrm>
            <a:off x="3558308" y="4841725"/>
            <a:ext cx="406401" cy="41794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AE2AE9C-3F31-3234-D75F-10F6B4ECE5D3}"/>
              </a:ext>
            </a:extLst>
          </p:cNvPr>
          <p:cNvSpPr/>
          <p:nvPr/>
        </p:nvSpPr>
        <p:spPr>
          <a:xfrm>
            <a:off x="570639" y="2604655"/>
            <a:ext cx="406401" cy="852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1CC005F-F398-6218-EC27-39C351853DAD}"/>
              </a:ext>
            </a:extLst>
          </p:cNvPr>
          <p:cNvSpPr/>
          <p:nvPr/>
        </p:nvSpPr>
        <p:spPr>
          <a:xfrm>
            <a:off x="627448" y="2636383"/>
            <a:ext cx="307098" cy="3579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43F60A0-B0C8-F49E-7975-3D0CD0EA8D41}"/>
              </a:ext>
            </a:extLst>
          </p:cNvPr>
          <p:cNvSpPr/>
          <p:nvPr/>
        </p:nvSpPr>
        <p:spPr>
          <a:xfrm>
            <a:off x="5081968" y="2597258"/>
            <a:ext cx="337808" cy="8071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54C162B-4080-5692-5A72-4E25B0D813F6}"/>
              </a:ext>
            </a:extLst>
          </p:cNvPr>
          <p:cNvSpPr/>
          <p:nvPr/>
        </p:nvSpPr>
        <p:spPr>
          <a:xfrm>
            <a:off x="2119382" y="3038997"/>
            <a:ext cx="337808"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3E6C61-5FF0-6FDB-A6E1-6372DBD7C8B0}"/>
              </a:ext>
            </a:extLst>
          </p:cNvPr>
          <p:cNvSpPr/>
          <p:nvPr/>
        </p:nvSpPr>
        <p:spPr>
          <a:xfrm>
            <a:off x="2843451" y="3035640"/>
            <a:ext cx="1084311"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43EFA0-A6AD-9F2D-0148-C54D28335F13}"/>
              </a:ext>
            </a:extLst>
          </p:cNvPr>
          <p:cNvSpPr/>
          <p:nvPr/>
        </p:nvSpPr>
        <p:spPr>
          <a:xfrm>
            <a:off x="1356652" y="3037135"/>
            <a:ext cx="337808"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91D1C4-1548-FD08-C774-8EDFD9DE5D6A}"/>
              </a:ext>
            </a:extLst>
          </p:cNvPr>
          <p:cNvSpPr/>
          <p:nvPr/>
        </p:nvSpPr>
        <p:spPr>
          <a:xfrm>
            <a:off x="4685462" y="3455728"/>
            <a:ext cx="337808"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F64D7F-48C8-43A2-6CCA-525F00C9C37F}"/>
              </a:ext>
            </a:extLst>
          </p:cNvPr>
          <p:cNvSpPr/>
          <p:nvPr/>
        </p:nvSpPr>
        <p:spPr>
          <a:xfrm>
            <a:off x="1356652" y="3859644"/>
            <a:ext cx="337808"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30DDB-ADDE-9550-B2DB-6175B26D65D4}"/>
              </a:ext>
            </a:extLst>
          </p:cNvPr>
          <p:cNvSpPr/>
          <p:nvPr/>
        </p:nvSpPr>
        <p:spPr>
          <a:xfrm>
            <a:off x="2851386" y="3910395"/>
            <a:ext cx="337808" cy="368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sellaDiTesto 22">
            <a:extLst>
              <a:ext uri="{FF2B5EF4-FFF2-40B4-BE49-F238E27FC236}">
                <a16:creationId xmlns:a16="http://schemas.microsoft.com/office/drawing/2014/main" id="{24B470B5-A8E4-D4FF-3245-43B3DD664494}"/>
              </a:ext>
            </a:extLst>
          </p:cNvPr>
          <p:cNvSpPr txBox="1"/>
          <p:nvPr/>
        </p:nvSpPr>
        <p:spPr>
          <a:xfrm>
            <a:off x="7274317" y="1997839"/>
            <a:ext cx="4262441" cy="2862322"/>
          </a:xfrm>
          <a:prstGeom prst="rect">
            <a:avLst/>
          </a:prstGeom>
          <a:noFill/>
        </p:spPr>
        <p:txBody>
          <a:bodyPr wrap="square" rtlCol="0" anchor="ctr">
            <a:spAutoFit/>
          </a:bodyPr>
          <a:lstStyle/>
          <a:p>
            <a:r>
              <a:rPr lang="en-US" dirty="0">
                <a:ln>
                  <a:solidFill>
                    <a:srgbClr val="00B050"/>
                  </a:solidFill>
                </a:ln>
                <a:solidFill>
                  <a:srgbClr val="00B050"/>
                </a:solidFill>
                <a:latin typeface="Bradley Hand ITC" panose="03070402050302030203" pitchFamily="66" charset="0"/>
              </a:rPr>
              <a:t>AVAILABLE</a:t>
            </a:r>
          </a:p>
          <a:p>
            <a:endParaRPr lang="en-US" dirty="0">
              <a:ln>
                <a:solidFill>
                  <a:srgbClr val="00B050"/>
                </a:solidFill>
              </a:ln>
              <a:solidFill>
                <a:srgbClr val="00B050"/>
              </a:solidFill>
              <a:latin typeface="Bradley Hand ITC" panose="03070402050302030203" pitchFamily="66" charset="0"/>
            </a:endParaRPr>
          </a:p>
          <a:p>
            <a:r>
              <a:rPr lang="en-US" dirty="0">
                <a:ln>
                  <a:solidFill>
                    <a:srgbClr val="FF0000"/>
                  </a:solidFill>
                </a:ln>
                <a:solidFill>
                  <a:srgbClr val="FF0000"/>
                </a:solidFill>
                <a:latin typeface="Bradley Hand ITC" panose="03070402050302030203" pitchFamily="66" charset="0"/>
              </a:rPr>
              <a:t>TO BE TESTED AGAIN</a:t>
            </a:r>
          </a:p>
          <a:p>
            <a:endParaRPr lang="en-US" dirty="0">
              <a:ln>
                <a:solidFill>
                  <a:srgbClr val="FF0000"/>
                </a:solidFill>
              </a:ln>
              <a:solidFill>
                <a:srgbClr val="FF0000"/>
              </a:solidFill>
              <a:latin typeface="Bradley Hand ITC" panose="03070402050302030203" pitchFamily="66" charset="0"/>
            </a:endParaRPr>
          </a:p>
          <a:p>
            <a:r>
              <a:rPr lang="en-US" dirty="0">
                <a:ln>
                  <a:solidFill>
                    <a:srgbClr val="7030A0"/>
                  </a:solidFill>
                </a:ln>
                <a:solidFill>
                  <a:srgbClr val="7030A0"/>
                </a:solidFill>
                <a:latin typeface="Bradley Hand ITC" panose="03070402050302030203" pitchFamily="66" charset="0"/>
              </a:rPr>
              <a:t>UNDER DEVELOPMENT</a:t>
            </a:r>
          </a:p>
          <a:p>
            <a:endParaRPr lang="en-US" dirty="0">
              <a:ln>
                <a:solidFill>
                  <a:srgbClr val="7030A0"/>
                </a:solidFill>
              </a:ln>
              <a:solidFill>
                <a:srgbClr val="7030A0"/>
              </a:solidFill>
              <a:latin typeface="Bradley Hand ITC" panose="03070402050302030203" pitchFamily="66" charset="0"/>
            </a:endParaRPr>
          </a:p>
          <a:p>
            <a:r>
              <a:rPr lang="en-US" dirty="0">
                <a:ln>
                  <a:solidFill>
                    <a:srgbClr val="FFC000"/>
                  </a:solidFill>
                </a:ln>
                <a:solidFill>
                  <a:srgbClr val="FFC000"/>
                </a:solidFill>
                <a:latin typeface="Bradley Hand ITC" panose="03070402050302030203" pitchFamily="66" charset="0"/>
              </a:rPr>
              <a:t>FEASIBLE</a:t>
            </a:r>
          </a:p>
          <a:p>
            <a:endParaRPr lang="en-US" dirty="0">
              <a:ln>
                <a:solidFill>
                  <a:srgbClr val="FFC000"/>
                </a:solidFill>
              </a:ln>
              <a:solidFill>
                <a:srgbClr val="FFC000"/>
              </a:solidFill>
              <a:latin typeface="Bradley Hand ITC" panose="03070402050302030203" pitchFamily="66" charset="0"/>
            </a:endParaRPr>
          </a:p>
          <a:p>
            <a:r>
              <a:rPr lang="en-US" dirty="0">
                <a:ln>
                  <a:solidFill>
                    <a:srgbClr val="C00000"/>
                  </a:solidFill>
                </a:ln>
                <a:solidFill>
                  <a:srgbClr val="C00000"/>
                </a:solidFill>
                <a:latin typeface="Bradley Hand ITC" panose="03070402050302030203" pitchFamily="66" charset="0"/>
              </a:rPr>
              <a:t>AVAILABLE WITH MIVOC</a:t>
            </a:r>
          </a:p>
          <a:p>
            <a:r>
              <a:rPr lang="en-US" dirty="0">
                <a:ln>
                  <a:solidFill>
                    <a:srgbClr val="C00000"/>
                  </a:solidFill>
                </a:ln>
                <a:solidFill>
                  <a:srgbClr val="C00000"/>
                </a:solidFill>
                <a:latin typeface="Bradley Hand ITC" panose="03070402050302030203" pitchFamily="66" charset="0"/>
              </a:rPr>
              <a:t>(others could be </a:t>
            </a:r>
            <a:r>
              <a:rPr lang="en-US">
                <a:ln>
                  <a:solidFill>
                    <a:srgbClr val="C00000"/>
                  </a:solidFill>
                </a:ln>
                <a:solidFill>
                  <a:srgbClr val="C00000"/>
                </a:solidFill>
                <a:latin typeface="Bradley Hand ITC" panose="03070402050302030203" pitchFamily="66" charset="0"/>
              </a:rPr>
              <a:t>developed within ERIBS)</a:t>
            </a:r>
            <a:endParaRPr lang="en-US" dirty="0">
              <a:ln>
                <a:solidFill>
                  <a:srgbClr val="C00000"/>
                </a:solidFill>
              </a:ln>
              <a:solidFill>
                <a:srgbClr val="C00000"/>
              </a:solidFill>
              <a:latin typeface="Bradley Hand ITC" panose="03070402050302030203" pitchFamily="66" charset="0"/>
            </a:endParaRPr>
          </a:p>
        </p:txBody>
      </p:sp>
    </p:spTree>
    <p:extLst>
      <p:ext uri="{BB962C8B-B14F-4D97-AF65-F5344CB8AC3E}">
        <p14:creationId xmlns:p14="http://schemas.microsoft.com/office/powerpoint/2010/main" val="492059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p:nvPr/>
        </p:nvPicPr>
        <p:blipFill>
          <a:blip r:embed="rId3"/>
          <a:stretch/>
        </p:blipFill>
        <p:spPr>
          <a:xfrm>
            <a:off x="7772400" y="1143000"/>
            <a:ext cx="4242960" cy="3715920"/>
          </a:xfrm>
          <a:prstGeom prst="rect">
            <a:avLst/>
          </a:prstGeom>
          <a:ln w="0">
            <a:noFill/>
          </a:ln>
        </p:spPr>
      </p:pic>
      <p:sp>
        <p:nvSpPr>
          <p:cNvPr id="123" name="PlaceHolder 1"/>
          <p:cNvSpPr>
            <a:spLocks noGrp="1"/>
          </p:cNvSpPr>
          <p:nvPr>
            <p:ph type="title"/>
          </p:nvPr>
        </p:nvSpPr>
        <p:spPr>
          <a:xfrm>
            <a:off x="0" y="0"/>
            <a:ext cx="12191760" cy="1029960"/>
          </a:xfrm>
          <a:prstGeom prst="rect">
            <a:avLst/>
          </a:prstGeom>
          <a:solidFill>
            <a:srgbClr val="002060"/>
          </a:solidFill>
          <a:ln w="0">
            <a:noFill/>
          </a:ln>
        </p:spPr>
        <p:txBody>
          <a:bodyPr lIns="91440" tIns="45720" rIns="91440" bIns="45720" anchor="ctr">
            <a:normAutofit/>
          </a:bodyPr>
          <a:lstStyle/>
          <a:p>
            <a:pPr indent="0" algn="ctr" defTabSz="914400">
              <a:lnSpc>
                <a:spcPct val="90000"/>
              </a:lnSpc>
              <a:buNone/>
            </a:pPr>
            <a:r>
              <a:rPr lang="it-IT" sz="4000" b="1" strike="noStrike" spc="-1">
                <a:solidFill>
                  <a:schemeClr val="lt1"/>
                </a:solidFill>
                <a:latin typeface="Calibri Light"/>
              </a:rPr>
              <a:t>Improved LLRF Phasing 2/2</a:t>
            </a:r>
            <a:endParaRPr lang="it-IT" sz="4000" b="0" strike="noStrike" spc="-1">
              <a:solidFill>
                <a:schemeClr val="dk1"/>
              </a:solidFill>
              <a:latin typeface="Calibri"/>
            </a:endParaRPr>
          </a:p>
        </p:txBody>
      </p:sp>
      <p:sp>
        <p:nvSpPr>
          <p:cNvPr id="125" name="TextBox 2"/>
          <p:cNvSpPr/>
          <p:nvPr/>
        </p:nvSpPr>
        <p:spPr>
          <a:xfrm>
            <a:off x="228600" y="1143000"/>
            <a:ext cx="7315200" cy="511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buClr>
                <a:srgbClr val="000000"/>
              </a:buClr>
              <a:buSzPct val="45000"/>
              <a:buFont typeface="Wingdings" charset="2"/>
              <a:buChar char=""/>
            </a:pPr>
            <a:r>
              <a:rPr lang="it-IT" sz="2200" b="0" strike="noStrike" spc="-1" dirty="0">
                <a:solidFill>
                  <a:schemeClr val="dk1"/>
                </a:solidFill>
                <a:latin typeface="Calibri"/>
              </a:rPr>
              <a:t>During the full angle scanning the FC current and Beam Profile centroid position are recorded and then correlated with an expected model and weighted by the total FC current. The figure-of-merit function is then to detect the cleanest non-accelerating phase (+90 or -90).</a:t>
            </a:r>
            <a:endParaRPr lang="en-US" sz="2200" b="0" strike="noStrike" spc="-1" dirty="0">
              <a:solidFill>
                <a:srgbClr val="000000"/>
              </a:solidFill>
              <a:latin typeface="Arial"/>
            </a:endParaRPr>
          </a:p>
          <a:p>
            <a:pPr marL="216000" indent="-216000">
              <a:buClr>
                <a:srgbClr val="000000"/>
              </a:buClr>
              <a:buSzPct val="45000"/>
              <a:buFont typeface="Wingdings" charset="2"/>
              <a:buChar char=""/>
            </a:pPr>
            <a:r>
              <a:rPr lang="it-IT" sz="2200" b="0" strike="noStrike" spc="-1" dirty="0">
                <a:solidFill>
                  <a:schemeClr val="dk1"/>
                </a:solidFill>
                <a:latin typeface="Calibri"/>
              </a:rPr>
              <a:t>Taget phase for the cavity can than be calculated and checked (and than coerrected if necessary).</a:t>
            </a:r>
            <a:endParaRPr lang="en-US" sz="2200" b="0" strike="noStrike" spc="-1" dirty="0">
              <a:solidFill>
                <a:srgbClr val="000000"/>
              </a:solidFill>
              <a:latin typeface="Arial"/>
            </a:endParaRPr>
          </a:p>
          <a:p>
            <a:r>
              <a:rPr lang="it-IT" sz="2200" b="0" strike="noStrike" spc="-1" dirty="0">
                <a:solidFill>
                  <a:schemeClr val="dk1"/>
                </a:solidFill>
                <a:latin typeface="Calibri"/>
              </a:rPr>
              <a:t>ADVANTAGES:</a:t>
            </a:r>
            <a:endParaRPr lang="en-US" sz="2200" b="0" strike="noStrike" spc="-1" dirty="0">
              <a:solidFill>
                <a:srgbClr val="000000"/>
              </a:solidFill>
              <a:latin typeface="Arial"/>
            </a:endParaRPr>
          </a:p>
          <a:p>
            <a:pPr marL="216000" indent="-216000">
              <a:buClr>
                <a:srgbClr val="000000"/>
              </a:buClr>
              <a:buSzPct val="45000"/>
              <a:buFont typeface="Wingdings" charset="2"/>
              <a:buChar char=""/>
            </a:pPr>
            <a:r>
              <a:rPr lang="it-IT" sz="2200" b="0" u="sng" strike="noStrike" spc="-1" dirty="0">
                <a:solidFill>
                  <a:schemeClr val="dk1"/>
                </a:solidFill>
                <a:uFillTx/>
                <a:latin typeface="Calibri"/>
              </a:rPr>
              <a:t>Shorter setup time: a full cryostat can be phased ~ 10 minutes.</a:t>
            </a:r>
            <a:endParaRPr lang="en-US" sz="2200" b="0" strike="noStrike" spc="-1" dirty="0">
              <a:solidFill>
                <a:srgbClr val="000000"/>
              </a:solidFill>
              <a:latin typeface="Arial"/>
            </a:endParaRPr>
          </a:p>
          <a:p>
            <a:pPr marL="216000" indent="-216000">
              <a:buClr>
                <a:srgbClr val="000000"/>
              </a:buClr>
              <a:buSzPct val="45000"/>
              <a:buFont typeface="Wingdings" charset="2"/>
              <a:buChar char=""/>
            </a:pPr>
            <a:r>
              <a:rPr lang="it-IT" sz="2200" b="0" u="sng" strike="noStrike" spc="-1" dirty="0">
                <a:solidFill>
                  <a:schemeClr val="dk1"/>
                </a:solidFill>
                <a:uFillTx/>
                <a:latin typeface="Calibri"/>
              </a:rPr>
              <a:t>The procedure is less prone to human errors.</a:t>
            </a:r>
            <a:endParaRPr lang="en-US" sz="2200" b="0" strike="noStrike" spc="-1" dirty="0">
              <a:solidFill>
                <a:srgbClr val="000000"/>
              </a:solidFill>
              <a:latin typeface="Arial"/>
            </a:endParaRPr>
          </a:p>
          <a:p>
            <a:pPr marL="216000" indent="-216000">
              <a:buClr>
                <a:srgbClr val="000000"/>
              </a:buClr>
              <a:buSzPct val="45000"/>
              <a:buFont typeface="Wingdings" charset="2"/>
              <a:buChar char=""/>
            </a:pPr>
            <a:r>
              <a:rPr lang="it-IT" sz="2200" b="0" u="sng" strike="noStrike" spc="-1" dirty="0">
                <a:solidFill>
                  <a:schemeClr val="dk1"/>
                </a:solidFill>
                <a:uFillTx/>
                <a:latin typeface="Calibri"/>
              </a:rPr>
              <a:t>The automatic scan can successfully deal with very faint o spreaded signals.</a:t>
            </a:r>
            <a:endParaRPr lang="en-US" sz="2200" b="0" strike="noStrike" spc="-1" dirty="0">
              <a:solidFill>
                <a:srgbClr val="000000"/>
              </a:solidFill>
              <a:latin typeface="Arial"/>
            </a:endParaRPr>
          </a:p>
          <a:p>
            <a:pPr marL="216000" indent="-216000">
              <a:buClr>
                <a:srgbClr val="000000"/>
              </a:buClr>
              <a:buSzPct val="45000"/>
              <a:buFont typeface="Wingdings" charset="2"/>
              <a:buChar char=""/>
            </a:pPr>
            <a:r>
              <a:rPr lang="it-IT" sz="2200" b="0" u="sng" strike="noStrike" spc="-1" dirty="0">
                <a:solidFill>
                  <a:schemeClr val="dk1"/>
                </a:solidFill>
                <a:uFillTx/>
                <a:latin typeface="Calibri"/>
              </a:rPr>
              <a:t>It provides the essential building blocks for a full automatic procedure.</a:t>
            </a:r>
            <a:endParaRPr lang="en-US" sz="2200" b="0" strike="noStrike" spc="-1" dirty="0">
              <a:solidFill>
                <a:srgbClr val="000000"/>
              </a:solidFill>
              <a:latin typeface="Arial"/>
            </a:endParaRPr>
          </a:p>
        </p:txBody>
      </p:sp>
      <p:sp>
        <p:nvSpPr>
          <p:cNvPr id="126" name="PlaceHolder 2"/>
          <p:cNvSpPr>
            <a:spLocks noGrp="1"/>
          </p:cNvSpPr>
          <p:nvPr>
            <p:ph type="ftr" idx="45"/>
          </p:nvPr>
        </p:nvSpPr>
        <p:spPr>
          <a:xfrm>
            <a:off x="0" y="6356520"/>
            <a:ext cx="12191760" cy="364680"/>
          </a:xfrm>
          <a:prstGeom prst="rect">
            <a:avLst/>
          </a:prstGeom>
          <a:noFill/>
          <a:ln w="0">
            <a:noFill/>
          </a:ln>
        </p:spPr>
        <p:txBody>
          <a:bodyPr lIns="91440" tIns="45720" rIns="91440" bIns="45720" anchor="ctr">
            <a:noAutofit/>
          </a:bodyPr>
          <a:lstStyle>
            <a:lvl1pPr indent="0" algn="ctr" defTabSz="914400">
              <a:lnSpc>
                <a:spcPct val="100000"/>
              </a:lnSpc>
              <a:buNone/>
              <a:defRPr lang="it-IT" sz="1200" b="0" strike="noStrike" spc="-1">
                <a:solidFill>
                  <a:schemeClr val="dk1">
                    <a:tint val="75000"/>
                  </a:schemeClr>
                </a:solidFill>
                <a:latin typeface="Calibri"/>
              </a:defRPr>
            </a:lvl1pPr>
          </a:lstStyle>
          <a:p>
            <a:pPr indent="0" algn="ctr" defTabSz="914400">
              <a:lnSpc>
                <a:spcPct val="100000"/>
              </a:lnSpc>
              <a:buNone/>
            </a:pPr>
            <a:r>
              <a:rPr lang="it-IT" sz="1200" b="0" strike="noStrike" spc="-1">
                <a:solidFill>
                  <a:schemeClr val="dk1">
                    <a:tint val="75000"/>
                  </a:schemeClr>
                </a:solidFill>
                <a:latin typeface="Calibri"/>
              </a:rPr>
              <a:t>Laboratori Nazionali di Frascati - </a:t>
            </a:r>
            <a:r>
              <a:rPr lang="it-IT" sz="1200" b="1" strike="noStrike" spc="-1">
                <a:solidFill>
                  <a:schemeClr val="dk1">
                    <a:tint val="75000"/>
                  </a:schemeClr>
                </a:solidFill>
                <a:latin typeface="Calibri"/>
              </a:rPr>
              <a:t>Attività LNL su acceleratori: stato e prospettive </a:t>
            </a:r>
            <a:r>
              <a:rPr lang="it-IT" sz="1200" b="0" strike="noStrike" spc="-1">
                <a:solidFill>
                  <a:schemeClr val="dk1">
                    <a:tint val="75000"/>
                  </a:schemeClr>
                </a:solidFill>
                <a:latin typeface="Calibri"/>
              </a:rPr>
              <a:t>- 04 Aprile 2024</a:t>
            </a:r>
            <a:endParaRPr lang="en-US" sz="1200" b="0" strike="noStrike" spc="-1">
              <a:solidFill>
                <a:srgbClr val="000000"/>
              </a:solidFill>
              <a:latin typeface="Times New Roman"/>
            </a:endParaRPr>
          </a:p>
        </p:txBody>
      </p:sp>
      <p:sp>
        <p:nvSpPr>
          <p:cNvPr id="127" name="TextBox 126"/>
          <p:cNvSpPr txBox="1"/>
          <p:nvPr/>
        </p:nvSpPr>
        <p:spPr>
          <a:xfrm>
            <a:off x="8915400" y="2971800"/>
            <a:ext cx="1371600" cy="55044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Centroid</a:t>
            </a:r>
          </a:p>
          <a:p>
            <a:pPr algn="ctr"/>
            <a:r>
              <a:rPr lang="en-US" sz="1800" b="0" strike="noStrike" spc="-1">
                <a:solidFill>
                  <a:srgbClr val="000000"/>
                </a:solidFill>
                <a:latin typeface="Calibri"/>
              </a:rPr>
              <a:t>Position</a:t>
            </a:r>
          </a:p>
        </p:txBody>
      </p:sp>
      <p:sp>
        <p:nvSpPr>
          <p:cNvPr id="128" name="TextBox 127"/>
          <p:cNvSpPr txBox="1"/>
          <p:nvPr/>
        </p:nvSpPr>
        <p:spPr>
          <a:xfrm>
            <a:off x="7086600" y="1828800"/>
            <a:ext cx="1371600" cy="320400"/>
          </a:xfrm>
          <a:prstGeom prst="rect">
            <a:avLst/>
          </a:prstGeom>
          <a:noFill/>
          <a:ln w="10080">
            <a:solidFill>
              <a:srgbClr val="000000"/>
            </a:solidFill>
            <a:round/>
          </a:ln>
        </p:spPr>
        <p:txBody>
          <a:bodyPr lIns="90000" tIns="45000" rIns="90000" bIns="45000" anchor="t">
            <a:noAutofit/>
          </a:bodyPr>
          <a:lstStyle/>
          <a:p>
            <a:pPr algn="ctr"/>
            <a:r>
              <a:rPr lang="en-US" sz="1800" b="0" strike="noStrike" spc="-1">
                <a:solidFill>
                  <a:srgbClr val="000000"/>
                </a:solidFill>
                <a:latin typeface="Calibri"/>
              </a:rPr>
              <a:t>+90 phase</a:t>
            </a:r>
          </a:p>
        </p:txBody>
      </p:sp>
      <p:sp>
        <p:nvSpPr>
          <p:cNvPr id="129" name="Straight Connector 128"/>
          <p:cNvSpPr/>
          <p:nvPr/>
        </p:nvSpPr>
        <p:spPr>
          <a:xfrm flipH="1">
            <a:off x="8793360" y="2336040"/>
            <a:ext cx="631440" cy="76212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0" name="Straight Connector 129"/>
          <p:cNvSpPr/>
          <p:nvPr/>
        </p:nvSpPr>
        <p:spPr>
          <a:xfrm flipH="1">
            <a:off x="9033840" y="3429000"/>
            <a:ext cx="567360" cy="34092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1" name="Straight Connector 130"/>
          <p:cNvSpPr/>
          <p:nvPr/>
        </p:nvSpPr>
        <p:spPr>
          <a:xfrm flipH="1">
            <a:off x="11079360" y="2379240"/>
            <a:ext cx="122040" cy="53856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2" name="TextBox 131"/>
          <p:cNvSpPr txBox="1"/>
          <p:nvPr/>
        </p:nvSpPr>
        <p:spPr>
          <a:xfrm>
            <a:off x="9144000" y="1828800"/>
            <a:ext cx="1143000" cy="55044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FC</a:t>
            </a:r>
          </a:p>
          <a:p>
            <a:pPr algn="ctr"/>
            <a:r>
              <a:rPr lang="en-US" sz="1800" b="0" strike="noStrike" spc="-1">
                <a:solidFill>
                  <a:srgbClr val="000000"/>
                </a:solidFill>
                <a:latin typeface="Calibri"/>
              </a:rPr>
              <a:t>currents</a:t>
            </a:r>
          </a:p>
        </p:txBody>
      </p:sp>
      <p:sp>
        <p:nvSpPr>
          <p:cNvPr id="133" name="Straight Connector 132"/>
          <p:cNvSpPr/>
          <p:nvPr/>
        </p:nvSpPr>
        <p:spPr>
          <a:xfrm>
            <a:off x="9829800" y="2328840"/>
            <a:ext cx="823680" cy="29556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4" name="Straight Connector 133"/>
          <p:cNvSpPr/>
          <p:nvPr/>
        </p:nvSpPr>
        <p:spPr>
          <a:xfrm>
            <a:off x="7772400" y="2057400"/>
            <a:ext cx="1020960" cy="6858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5" name="TextBox 134"/>
          <p:cNvSpPr txBox="1"/>
          <p:nvPr/>
        </p:nvSpPr>
        <p:spPr>
          <a:xfrm>
            <a:off x="10972800" y="3200400"/>
            <a:ext cx="1143000" cy="320400"/>
          </a:xfrm>
          <a:prstGeom prst="rect">
            <a:avLst/>
          </a:prstGeom>
          <a:noFill/>
          <a:ln w="10080">
            <a:solidFill>
              <a:srgbClr val="000000"/>
            </a:solidFill>
            <a:round/>
          </a:ln>
        </p:spPr>
        <p:txBody>
          <a:bodyPr lIns="90000" tIns="45000" rIns="90000" bIns="45000" anchor="t">
            <a:noAutofit/>
          </a:bodyPr>
          <a:lstStyle/>
          <a:p>
            <a:pPr algn="ctr"/>
            <a:r>
              <a:rPr lang="en-US" sz="1800" b="0" strike="noStrike" spc="-1">
                <a:solidFill>
                  <a:srgbClr val="000000"/>
                </a:solidFill>
                <a:latin typeface="Calibri"/>
              </a:rPr>
              <a:t>-90 phase</a:t>
            </a:r>
          </a:p>
        </p:txBody>
      </p:sp>
      <p:sp>
        <p:nvSpPr>
          <p:cNvPr id="136" name="TextBox 135"/>
          <p:cNvSpPr txBox="1"/>
          <p:nvPr/>
        </p:nvSpPr>
        <p:spPr>
          <a:xfrm>
            <a:off x="10744200" y="1828800"/>
            <a:ext cx="1143000" cy="55044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Calibri"/>
              </a:rPr>
              <a:t>Merit</a:t>
            </a:r>
          </a:p>
          <a:p>
            <a:pPr algn="ctr"/>
            <a:r>
              <a:rPr lang="en-US" sz="1800" b="0" strike="noStrike" spc="-1">
                <a:solidFill>
                  <a:srgbClr val="000000"/>
                </a:solidFill>
                <a:latin typeface="Calibri"/>
              </a:rPr>
              <a:t>function</a:t>
            </a:r>
          </a:p>
        </p:txBody>
      </p:sp>
      <p:sp>
        <p:nvSpPr>
          <p:cNvPr id="137" name="Straight Connector 136"/>
          <p:cNvSpPr/>
          <p:nvPr/>
        </p:nvSpPr>
        <p:spPr>
          <a:xfrm flipH="1" flipV="1">
            <a:off x="10667880" y="3176640"/>
            <a:ext cx="304920" cy="25236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sp>
        <p:nvSpPr>
          <p:cNvPr id="138" name="Oval 137"/>
          <p:cNvSpPr/>
          <p:nvPr/>
        </p:nvSpPr>
        <p:spPr>
          <a:xfrm>
            <a:off x="7772400" y="4343400"/>
            <a:ext cx="4242960" cy="685800"/>
          </a:xfrm>
          <a:prstGeom prst="ellipse">
            <a:avLst/>
          </a:prstGeom>
          <a:noFill/>
          <a:ln w="19080">
            <a:solidFill>
              <a:srgbClr val="FF00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strike="noStrike" spc="-1">
              <a:solidFill>
                <a:srgbClr val="000000"/>
              </a:solidFill>
              <a:latin typeface="Arial"/>
            </a:endParaRPr>
          </a:p>
        </p:txBody>
      </p:sp>
      <p:sp>
        <p:nvSpPr>
          <p:cNvPr id="139" name="TextBox 138"/>
          <p:cNvSpPr txBox="1"/>
          <p:nvPr/>
        </p:nvSpPr>
        <p:spPr>
          <a:xfrm>
            <a:off x="9144000" y="5715000"/>
            <a:ext cx="1371600" cy="320400"/>
          </a:xfrm>
          <a:prstGeom prst="rect">
            <a:avLst/>
          </a:prstGeom>
          <a:noFill/>
          <a:ln w="10080">
            <a:solidFill>
              <a:srgbClr val="000000"/>
            </a:solidFill>
            <a:round/>
          </a:ln>
        </p:spPr>
        <p:txBody>
          <a:bodyPr lIns="90000" tIns="45000" rIns="90000" bIns="45000" anchor="t">
            <a:noAutofit/>
          </a:bodyPr>
          <a:lstStyle/>
          <a:p>
            <a:pPr algn="ctr"/>
            <a:r>
              <a:rPr lang="en-US" sz="1800" b="0" strike="noStrike" spc="-1">
                <a:solidFill>
                  <a:srgbClr val="000000"/>
                </a:solidFill>
                <a:latin typeface="Calibri"/>
              </a:rPr>
              <a:t>Results</a:t>
            </a:r>
          </a:p>
        </p:txBody>
      </p:sp>
      <p:sp>
        <p:nvSpPr>
          <p:cNvPr id="140" name="Straight Connector 139"/>
          <p:cNvSpPr/>
          <p:nvPr/>
        </p:nvSpPr>
        <p:spPr>
          <a:xfrm flipV="1">
            <a:off x="9829800" y="5029200"/>
            <a:ext cx="0" cy="685800"/>
          </a:xfrm>
          <a:prstGeom prst="line">
            <a:avLst/>
          </a:prstGeom>
          <a:ln w="29160">
            <a:solidFill>
              <a:srgbClr val="EA7500"/>
            </a:solidFill>
            <a:round/>
            <a:tailEnd type="triangle" w="med" len="med"/>
          </a:ln>
        </p:spPr>
        <p:style>
          <a:lnRef idx="0">
            <a:scrgbClr r="0" g="0" b="0"/>
          </a:lnRef>
          <a:fillRef idx="0">
            <a:scrgbClr r="0" g="0" b="0"/>
          </a:fillRef>
          <a:effectRef idx="0">
            <a:scrgbClr r="0" g="0" b="0"/>
          </a:effectRef>
          <a:fontRef idx="minor"/>
        </p:style>
        <p:txBody>
          <a:bodyPr lIns="104400" tIns="59400" rIns="104400" bIns="59400" anchor="ctr">
            <a:noAutofit/>
          </a:bodyPr>
          <a:lstStyle/>
          <a:p>
            <a:endParaRPr lang="en-US" sz="1800" b="0" strike="noStrike" spc="-1">
              <a:solidFill>
                <a:srgbClr val="000000"/>
              </a:solidFill>
              <a:latin typeface="Arial"/>
            </a:endParaRPr>
          </a:p>
        </p:txBody>
      </p:sp>
      <p:pic>
        <p:nvPicPr>
          <p:cNvPr id="2" name="Immagine 3">
            <a:extLst>
              <a:ext uri="{FF2B5EF4-FFF2-40B4-BE49-F238E27FC236}">
                <a16:creationId xmlns:a16="http://schemas.microsoft.com/office/drawing/2014/main" id="{73B52EBC-0A8C-5514-7D3F-570CAABBD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375119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LNL </a:t>
            </a:r>
            <a:r>
              <a:rPr lang="en-GB" sz="4000" b="1" dirty="0">
                <a:solidFill>
                  <a:schemeClr val="bg1"/>
                </a:solidFill>
              </a:rPr>
              <a:t>Accelerators in the last 63 years</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pic>
        <p:nvPicPr>
          <p:cNvPr id="9" name="Immagine 7" descr="Immagine che contiene interni, tavolo, cucina, uomo&#10;&#10;Descrizione generata automaticamente">
            <a:extLst>
              <a:ext uri="{FF2B5EF4-FFF2-40B4-BE49-F238E27FC236}">
                <a16:creationId xmlns:a16="http://schemas.microsoft.com/office/drawing/2014/main" id="{3C0D9846-A977-E0F6-2CF7-7E3C39B39423}"/>
              </a:ext>
            </a:extLst>
          </p:cNvPr>
          <p:cNvPicPr>
            <a:picLocks noChangeAspect="1"/>
          </p:cNvPicPr>
          <p:nvPr/>
        </p:nvPicPr>
        <p:blipFill rotWithShape="1">
          <a:blip r:embed="rId4">
            <a:extLst>
              <a:ext uri="{28A0092B-C50C-407E-A947-70E740481C1C}">
                <a14:useLocalDpi xmlns:a14="http://schemas.microsoft.com/office/drawing/2010/main" val="0"/>
              </a:ext>
            </a:extLst>
          </a:blip>
          <a:srcRect t="5277" r="1" b="33397"/>
          <a:stretch/>
        </p:blipFill>
        <p:spPr>
          <a:xfrm>
            <a:off x="278795" y="1171556"/>
            <a:ext cx="1406244" cy="1292003"/>
          </a:xfrm>
          <a:prstGeom prst="rect">
            <a:avLst/>
          </a:prstGeom>
          <a:ln>
            <a:solidFill>
              <a:schemeClr val="tx1"/>
            </a:solidFill>
          </a:ln>
        </p:spPr>
      </p:pic>
      <p:pic>
        <p:nvPicPr>
          <p:cNvPr id="10" name="Immagine 9" descr="Immagine che contiene interni, oggetto, edificio, motore&#10;&#10;Descrizione generata automaticamente">
            <a:extLst>
              <a:ext uri="{FF2B5EF4-FFF2-40B4-BE49-F238E27FC236}">
                <a16:creationId xmlns:a16="http://schemas.microsoft.com/office/drawing/2014/main" id="{31C1D3BA-2F29-03DD-5D82-B59C3CB91EA4}"/>
              </a:ext>
            </a:extLst>
          </p:cNvPr>
          <p:cNvPicPr>
            <a:picLocks noChangeAspect="1"/>
          </p:cNvPicPr>
          <p:nvPr/>
        </p:nvPicPr>
        <p:blipFill rotWithShape="1">
          <a:blip r:embed="rId5">
            <a:extLst>
              <a:ext uri="{28A0092B-C50C-407E-A947-70E740481C1C}">
                <a14:useLocalDpi xmlns:a14="http://schemas.microsoft.com/office/drawing/2010/main" val="0"/>
              </a:ext>
            </a:extLst>
          </a:blip>
          <a:srcRect r="12542" b="1"/>
          <a:stretch/>
        </p:blipFill>
        <p:spPr>
          <a:xfrm>
            <a:off x="559413" y="2711546"/>
            <a:ext cx="1815439" cy="1551632"/>
          </a:xfrm>
          <a:prstGeom prst="rect">
            <a:avLst/>
          </a:prstGeom>
          <a:ln>
            <a:solidFill>
              <a:schemeClr val="tx1"/>
            </a:solidFill>
          </a:ln>
        </p:spPr>
      </p:pic>
      <p:sp>
        <p:nvSpPr>
          <p:cNvPr id="11" name="TextBox 10">
            <a:extLst>
              <a:ext uri="{FF2B5EF4-FFF2-40B4-BE49-F238E27FC236}">
                <a16:creationId xmlns:a16="http://schemas.microsoft.com/office/drawing/2014/main" id="{EE045B63-2B36-E189-6DDD-C7ADE7FEFCF1}"/>
              </a:ext>
            </a:extLst>
          </p:cNvPr>
          <p:cNvSpPr txBox="1"/>
          <p:nvPr/>
        </p:nvSpPr>
        <p:spPr>
          <a:xfrm rot="19926376">
            <a:off x="39793" y="1083661"/>
            <a:ext cx="554312" cy="307777"/>
          </a:xfrm>
          <a:prstGeom prst="rect">
            <a:avLst/>
          </a:prstGeom>
          <a:solidFill>
            <a:srgbClr val="FFFF00"/>
          </a:solidFill>
          <a:ln>
            <a:solidFill>
              <a:schemeClr val="tx1"/>
            </a:solidFill>
          </a:ln>
        </p:spPr>
        <p:txBody>
          <a:bodyPr wrap="square" rtlCol="0">
            <a:spAutoFit/>
          </a:bodyPr>
          <a:lstStyle/>
          <a:p>
            <a:pPr algn="ctr"/>
            <a:r>
              <a:rPr lang="it-IT" sz="1400" b="1" dirty="0"/>
              <a:t>1961</a:t>
            </a:r>
          </a:p>
        </p:txBody>
      </p:sp>
      <p:pic>
        <p:nvPicPr>
          <p:cNvPr id="13" name="Immagine 6" descr="Immagine che contiene interni, oggetto, sedendo, aeroplano&#10;&#10;Descrizione generata automaticamente">
            <a:extLst>
              <a:ext uri="{FF2B5EF4-FFF2-40B4-BE49-F238E27FC236}">
                <a16:creationId xmlns:a16="http://schemas.microsoft.com/office/drawing/2014/main" id="{D3BF707C-37B7-8F2E-4DCB-CBBB2C799DB1}"/>
              </a:ext>
            </a:extLst>
          </p:cNvPr>
          <p:cNvPicPr>
            <a:picLocks noChangeAspect="1"/>
          </p:cNvPicPr>
          <p:nvPr/>
        </p:nvPicPr>
        <p:blipFill rotWithShape="1">
          <a:blip r:embed="rId6">
            <a:extLst>
              <a:ext uri="{28A0092B-C50C-407E-A947-70E740481C1C}">
                <a14:useLocalDpi xmlns:a14="http://schemas.microsoft.com/office/drawing/2010/main" val="0"/>
              </a:ext>
            </a:extLst>
          </a:blip>
          <a:srcRect l="10804" r="12843" b="3"/>
          <a:stretch/>
        </p:blipFill>
        <p:spPr>
          <a:xfrm>
            <a:off x="914516" y="4507028"/>
            <a:ext cx="2181022" cy="2099454"/>
          </a:xfrm>
          <a:prstGeom prst="rect">
            <a:avLst/>
          </a:prstGeom>
          <a:ln>
            <a:solidFill>
              <a:schemeClr val="tx1"/>
            </a:solidFill>
          </a:ln>
        </p:spPr>
      </p:pic>
      <p:pic>
        <p:nvPicPr>
          <p:cNvPr id="15" name="Immagine 10" descr="Immagine che contiene interni, metallo, sedendo, tavolo&#10;&#10;Descrizione generata automaticamente">
            <a:extLst>
              <a:ext uri="{FF2B5EF4-FFF2-40B4-BE49-F238E27FC236}">
                <a16:creationId xmlns:a16="http://schemas.microsoft.com/office/drawing/2014/main" id="{0BE4F02E-DB2E-057B-0EA6-DE68ED073CEC}"/>
              </a:ext>
            </a:extLst>
          </p:cNvPr>
          <p:cNvPicPr>
            <a:picLocks noChangeAspect="1"/>
          </p:cNvPicPr>
          <p:nvPr/>
        </p:nvPicPr>
        <p:blipFill rotWithShape="1">
          <a:blip r:embed="rId7">
            <a:extLst>
              <a:ext uri="{28A0092B-C50C-407E-A947-70E740481C1C}">
                <a14:useLocalDpi xmlns:a14="http://schemas.microsoft.com/office/drawing/2010/main" val="0"/>
              </a:ext>
            </a:extLst>
          </a:blip>
          <a:srcRect t="8998" r="4" b="13754"/>
          <a:stretch/>
        </p:blipFill>
        <p:spPr>
          <a:xfrm>
            <a:off x="4166292" y="3626423"/>
            <a:ext cx="2622898" cy="2622898"/>
          </a:xfrm>
          <a:prstGeom prst="rect">
            <a:avLst/>
          </a:prstGeom>
          <a:ln w="9525">
            <a:solidFill>
              <a:schemeClr val="tx1"/>
            </a:solidFill>
          </a:ln>
        </p:spPr>
      </p:pic>
      <p:pic>
        <p:nvPicPr>
          <p:cNvPr id="17" name="Immagine 6" descr="Immagine che contiene interni, edificio, tavolo, largo&#10;&#10;Descrizione generata automaticamente">
            <a:extLst>
              <a:ext uri="{FF2B5EF4-FFF2-40B4-BE49-F238E27FC236}">
                <a16:creationId xmlns:a16="http://schemas.microsoft.com/office/drawing/2014/main" id="{B469CCF3-B4D5-8747-7750-41A538DE685B}"/>
              </a:ext>
            </a:extLst>
          </p:cNvPr>
          <p:cNvPicPr>
            <a:picLocks noChangeAspect="1"/>
          </p:cNvPicPr>
          <p:nvPr/>
        </p:nvPicPr>
        <p:blipFill rotWithShape="1">
          <a:blip r:embed="rId8">
            <a:extLst>
              <a:ext uri="{28A0092B-C50C-407E-A947-70E740481C1C}">
                <a14:useLocalDpi xmlns:a14="http://schemas.microsoft.com/office/drawing/2010/main" val="0"/>
              </a:ext>
            </a:extLst>
          </a:blip>
          <a:srcRect r="227" b="1"/>
          <a:stretch/>
        </p:blipFill>
        <p:spPr>
          <a:xfrm>
            <a:off x="2617941" y="1327704"/>
            <a:ext cx="3829869" cy="2024840"/>
          </a:xfrm>
          <a:prstGeom prst="rect">
            <a:avLst/>
          </a:prstGeom>
          <a:ln w="9525">
            <a:solidFill>
              <a:schemeClr val="tx1"/>
            </a:solidFill>
          </a:ln>
        </p:spPr>
      </p:pic>
      <p:sp>
        <p:nvSpPr>
          <p:cNvPr id="19" name="TextBox 18">
            <a:extLst>
              <a:ext uri="{FF2B5EF4-FFF2-40B4-BE49-F238E27FC236}">
                <a16:creationId xmlns:a16="http://schemas.microsoft.com/office/drawing/2014/main" id="{E2ABBF63-25BC-3CDB-1318-C36B7CDCCB30}"/>
              </a:ext>
            </a:extLst>
          </p:cNvPr>
          <p:cNvSpPr txBox="1"/>
          <p:nvPr/>
        </p:nvSpPr>
        <p:spPr>
          <a:xfrm rot="19926376">
            <a:off x="320410" y="2639951"/>
            <a:ext cx="554312" cy="307777"/>
          </a:xfrm>
          <a:prstGeom prst="rect">
            <a:avLst/>
          </a:prstGeom>
          <a:solidFill>
            <a:srgbClr val="FFFF00"/>
          </a:solidFill>
          <a:ln>
            <a:solidFill>
              <a:schemeClr val="tx1"/>
            </a:solidFill>
          </a:ln>
        </p:spPr>
        <p:txBody>
          <a:bodyPr wrap="square" rtlCol="0">
            <a:spAutoFit/>
          </a:bodyPr>
          <a:lstStyle/>
          <a:p>
            <a:pPr algn="ctr"/>
            <a:r>
              <a:rPr lang="it-IT" sz="1400" b="1" dirty="0"/>
              <a:t>1971</a:t>
            </a:r>
          </a:p>
        </p:txBody>
      </p:sp>
      <p:sp>
        <p:nvSpPr>
          <p:cNvPr id="20" name="TextBox 19">
            <a:extLst>
              <a:ext uri="{FF2B5EF4-FFF2-40B4-BE49-F238E27FC236}">
                <a16:creationId xmlns:a16="http://schemas.microsoft.com/office/drawing/2014/main" id="{E76FCB1C-50CB-5C23-7D79-63AFD3CAB153}"/>
              </a:ext>
            </a:extLst>
          </p:cNvPr>
          <p:cNvSpPr txBox="1"/>
          <p:nvPr/>
        </p:nvSpPr>
        <p:spPr>
          <a:xfrm rot="19926376">
            <a:off x="2340785" y="1251637"/>
            <a:ext cx="554312" cy="307777"/>
          </a:xfrm>
          <a:prstGeom prst="rect">
            <a:avLst/>
          </a:prstGeom>
          <a:solidFill>
            <a:srgbClr val="FFFF00"/>
          </a:solidFill>
          <a:ln>
            <a:solidFill>
              <a:schemeClr val="tx1"/>
            </a:solidFill>
          </a:ln>
        </p:spPr>
        <p:txBody>
          <a:bodyPr wrap="square" rtlCol="0">
            <a:spAutoFit/>
          </a:bodyPr>
          <a:lstStyle/>
          <a:p>
            <a:pPr algn="ctr"/>
            <a:r>
              <a:rPr lang="it-IT" sz="1400" b="1" dirty="0"/>
              <a:t>1992</a:t>
            </a:r>
          </a:p>
        </p:txBody>
      </p:sp>
      <p:sp>
        <p:nvSpPr>
          <p:cNvPr id="21" name="TextBox 20">
            <a:extLst>
              <a:ext uri="{FF2B5EF4-FFF2-40B4-BE49-F238E27FC236}">
                <a16:creationId xmlns:a16="http://schemas.microsoft.com/office/drawing/2014/main" id="{F441BDC5-7C11-A94B-0B42-AD0DE5F0BB16}"/>
              </a:ext>
            </a:extLst>
          </p:cNvPr>
          <p:cNvSpPr txBox="1"/>
          <p:nvPr/>
        </p:nvSpPr>
        <p:spPr>
          <a:xfrm rot="19926376">
            <a:off x="704764" y="4453506"/>
            <a:ext cx="554312" cy="307777"/>
          </a:xfrm>
          <a:prstGeom prst="rect">
            <a:avLst/>
          </a:prstGeom>
          <a:solidFill>
            <a:srgbClr val="FFFF00"/>
          </a:solidFill>
          <a:ln>
            <a:solidFill>
              <a:schemeClr val="tx1"/>
            </a:solidFill>
          </a:ln>
        </p:spPr>
        <p:txBody>
          <a:bodyPr wrap="square" rtlCol="0">
            <a:spAutoFit/>
          </a:bodyPr>
          <a:lstStyle/>
          <a:p>
            <a:pPr algn="ctr"/>
            <a:r>
              <a:rPr lang="it-IT" sz="1400" b="1" dirty="0"/>
              <a:t>1982</a:t>
            </a:r>
          </a:p>
        </p:txBody>
      </p:sp>
      <p:sp>
        <p:nvSpPr>
          <p:cNvPr id="22" name="TextBox 21">
            <a:extLst>
              <a:ext uri="{FF2B5EF4-FFF2-40B4-BE49-F238E27FC236}">
                <a16:creationId xmlns:a16="http://schemas.microsoft.com/office/drawing/2014/main" id="{31F70505-EEB4-7862-C64F-0A0BC967E69F}"/>
              </a:ext>
            </a:extLst>
          </p:cNvPr>
          <p:cNvSpPr txBox="1"/>
          <p:nvPr/>
        </p:nvSpPr>
        <p:spPr>
          <a:xfrm rot="19926376">
            <a:off x="3947585" y="3592556"/>
            <a:ext cx="554312" cy="307777"/>
          </a:xfrm>
          <a:prstGeom prst="rect">
            <a:avLst/>
          </a:prstGeom>
          <a:solidFill>
            <a:srgbClr val="FFFF00"/>
          </a:solidFill>
          <a:ln>
            <a:solidFill>
              <a:schemeClr val="tx1"/>
            </a:solidFill>
          </a:ln>
        </p:spPr>
        <p:txBody>
          <a:bodyPr wrap="square" rtlCol="0">
            <a:spAutoFit/>
          </a:bodyPr>
          <a:lstStyle/>
          <a:p>
            <a:pPr algn="ctr"/>
            <a:r>
              <a:rPr lang="it-IT" sz="1400" b="1" dirty="0"/>
              <a:t>2003</a:t>
            </a:r>
          </a:p>
        </p:txBody>
      </p:sp>
      <p:pic>
        <p:nvPicPr>
          <p:cNvPr id="23" name="Picture 22">
            <a:extLst>
              <a:ext uri="{FF2B5EF4-FFF2-40B4-BE49-F238E27FC236}">
                <a16:creationId xmlns:a16="http://schemas.microsoft.com/office/drawing/2014/main" id="{915062A1-179D-09B1-3C15-9C9B3E212A85}"/>
              </a:ext>
            </a:extLst>
          </p:cNvPr>
          <p:cNvPicPr>
            <a:picLocks noChangeAspect="1"/>
          </p:cNvPicPr>
          <p:nvPr/>
        </p:nvPicPr>
        <p:blipFill rotWithShape="1">
          <a:blip r:embed="rId9"/>
          <a:srcRect l="20128" r="571" b="4354"/>
          <a:stretch/>
        </p:blipFill>
        <p:spPr>
          <a:xfrm>
            <a:off x="7081611" y="2513536"/>
            <a:ext cx="4872590" cy="240464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p:spPr>
      </p:pic>
      <p:sp>
        <p:nvSpPr>
          <p:cNvPr id="24" name="TextBox 23">
            <a:extLst>
              <a:ext uri="{FF2B5EF4-FFF2-40B4-BE49-F238E27FC236}">
                <a16:creationId xmlns:a16="http://schemas.microsoft.com/office/drawing/2014/main" id="{F49544BA-652F-D090-C021-1FFD9D77AD3E}"/>
              </a:ext>
            </a:extLst>
          </p:cNvPr>
          <p:cNvSpPr txBox="1"/>
          <p:nvPr/>
        </p:nvSpPr>
        <p:spPr>
          <a:xfrm rot="19926376">
            <a:off x="6830480" y="2498411"/>
            <a:ext cx="554312" cy="307777"/>
          </a:xfrm>
          <a:prstGeom prst="rect">
            <a:avLst/>
          </a:prstGeom>
          <a:solidFill>
            <a:srgbClr val="FFFF00"/>
          </a:solidFill>
          <a:ln>
            <a:solidFill>
              <a:schemeClr val="tx1"/>
            </a:solidFill>
          </a:ln>
        </p:spPr>
        <p:txBody>
          <a:bodyPr wrap="square" rtlCol="0">
            <a:spAutoFit/>
          </a:bodyPr>
          <a:lstStyle/>
          <a:p>
            <a:pPr algn="ctr"/>
            <a:r>
              <a:rPr lang="it-IT" sz="1400" b="1" dirty="0"/>
              <a:t>2015</a:t>
            </a:r>
          </a:p>
        </p:txBody>
      </p:sp>
    </p:spTree>
    <p:extLst>
      <p:ext uri="{BB962C8B-B14F-4D97-AF65-F5344CB8AC3E}">
        <p14:creationId xmlns:p14="http://schemas.microsoft.com/office/powerpoint/2010/main" val="3889349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ea typeface="+mj-lt"/>
                <a:cs typeface="+mj-lt"/>
              </a:rPr>
              <a:t>Impact of SPES vacuum systems</a:t>
            </a:r>
            <a:endParaRPr lang="it-IT" b="1" dirty="0">
              <a:solidFill>
                <a:schemeClr val="bg1"/>
              </a:solidFill>
              <a:ea typeface="Calibri Light" panose="020F0302020204030204"/>
              <a:cs typeface="Calibri Light" panose="020F0302020204030204"/>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sp>
        <p:nvSpPr>
          <p:cNvPr id="9" name="CasellaDiTesto 13">
            <a:extLst>
              <a:ext uri="{FF2B5EF4-FFF2-40B4-BE49-F238E27FC236}">
                <a16:creationId xmlns:a16="http://schemas.microsoft.com/office/drawing/2014/main" id="{C77524B9-881E-44DD-1CB5-EB5FF2538F41}"/>
              </a:ext>
            </a:extLst>
          </p:cNvPr>
          <p:cNvSpPr txBox="1"/>
          <p:nvPr/>
        </p:nvSpPr>
        <p:spPr>
          <a:xfrm>
            <a:off x="168618" y="1115779"/>
            <a:ext cx="8894969" cy="48013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a typeface="Calibri"/>
                <a:cs typeface="Calibri"/>
              </a:rPr>
              <a:t>Challenges:</a:t>
            </a:r>
            <a:endParaRPr lang="en-US" dirty="0"/>
          </a:p>
          <a:p>
            <a:pPr marL="742950" lvl="1" indent="-285750">
              <a:buFont typeface="Courier New"/>
              <a:buChar char="o"/>
            </a:pPr>
            <a:r>
              <a:rPr lang="en-US" dirty="0">
                <a:ea typeface="Calibri"/>
                <a:cs typeface="Calibri"/>
              </a:rPr>
              <a:t>Manage purchase and stocks according to the installations program</a:t>
            </a:r>
          </a:p>
          <a:p>
            <a:pPr marL="742950" lvl="1" indent="-285750">
              <a:buFont typeface="Courier New"/>
              <a:buChar char="o"/>
            </a:pPr>
            <a:r>
              <a:rPr lang="en-US" dirty="0">
                <a:ea typeface="Calibri"/>
                <a:cs typeface="Calibri"/>
              </a:rPr>
              <a:t>Installation and commissioning (requires many peoples with different competencies)</a:t>
            </a:r>
            <a:endParaRPr lang="en-US" dirty="0"/>
          </a:p>
          <a:p>
            <a:pPr marL="742950" lvl="1" indent="-285750">
              <a:buFont typeface="Courier New"/>
              <a:buChar char="o"/>
            </a:pPr>
            <a:r>
              <a:rPr lang="en-US" dirty="0">
                <a:ea typeface="Calibri"/>
                <a:cs typeface="Calibri"/>
              </a:rPr>
              <a:t>Manage many different types of new devices </a:t>
            </a:r>
          </a:p>
          <a:p>
            <a:pPr marL="742950" lvl="1" indent="-285750">
              <a:buFont typeface="Courier New"/>
              <a:buChar char="o"/>
            </a:pPr>
            <a:r>
              <a:rPr lang="en-US" dirty="0">
                <a:ea typeface="Calibri"/>
                <a:cs typeface="Calibri"/>
              </a:rPr>
              <a:t>Manage the large amount of working HW  (spares, maintenances, activation issues...)</a:t>
            </a:r>
          </a:p>
          <a:p>
            <a:pPr marL="742950" lvl="1" indent="-285750">
              <a:buFont typeface="Courier New"/>
              <a:buChar char="o"/>
            </a:pPr>
            <a:r>
              <a:rPr lang="en-US" dirty="0">
                <a:ea typeface="Calibri"/>
                <a:cs typeface="Calibri"/>
              </a:rPr>
              <a:t>Controls development and versioning management</a:t>
            </a:r>
          </a:p>
          <a:p>
            <a:pPr lvl="1"/>
            <a:endParaRPr lang="en-US" dirty="0">
              <a:ea typeface="Calibri"/>
              <a:cs typeface="Calibri"/>
            </a:endParaRPr>
          </a:p>
          <a:p>
            <a:r>
              <a:rPr lang="en-US" b="1" dirty="0">
                <a:ea typeface="Calibri"/>
                <a:cs typeface="Calibri"/>
              </a:rPr>
              <a:t>Where we are </a:t>
            </a:r>
          </a:p>
          <a:p>
            <a:pPr marL="742950" indent="-285750">
              <a:buFont typeface="Arial"/>
              <a:buChar char="•"/>
            </a:pPr>
            <a:r>
              <a:rPr lang="en-US" dirty="0">
                <a:ea typeface="Calibri"/>
                <a:cs typeface="Calibri"/>
              </a:rPr>
              <a:t>A detailed PBS of all the vacuum infrastructure is completed</a:t>
            </a:r>
          </a:p>
          <a:p>
            <a:pPr marL="742950" indent="-285750">
              <a:buFont typeface="Arial"/>
              <a:buChar char="•"/>
            </a:pPr>
            <a:r>
              <a:rPr lang="en-US" dirty="0">
                <a:ea typeface="Calibri"/>
                <a:cs typeface="Calibri"/>
              </a:rPr>
              <a:t>Most of the design needed for the installation phase is done</a:t>
            </a:r>
          </a:p>
          <a:p>
            <a:pPr marL="742950" indent="-285750">
              <a:buFont typeface="Arial"/>
              <a:buChar char="•"/>
            </a:pPr>
            <a:r>
              <a:rPr lang="en-US" dirty="0">
                <a:ea typeface="Calibri"/>
                <a:cs typeface="Calibri"/>
              </a:rPr>
              <a:t>Installations are growing slowly</a:t>
            </a:r>
          </a:p>
          <a:p>
            <a:pPr marL="742950" indent="-285750">
              <a:buFont typeface="Arial"/>
              <a:buChar char="•"/>
            </a:pPr>
            <a:r>
              <a:rPr lang="en-US" dirty="0">
                <a:ea typeface="Calibri"/>
                <a:cs typeface="Calibri"/>
              </a:rPr>
              <a:t>Instrument for asset management, intervention procedures and work organization needs to be improved.</a:t>
            </a:r>
          </a:p>
          <a:p>
            <a:pPr marL="742950" indent="-285750">
              <a:buFont typeface="Arial"/>
              <a:buChar char="•"/>
            </a:pPr>
            <a:r>
              <a:rPr lang="en-US" dirty="0">
                <a:ea typeface="Calibri"/>
                <a:cs typeface="Calibri"/>
              </a:rPr>
              <a:t>Configurations of control system racks </a:t>
            </a:r>
            <a:br>
              <a:rPr lang="en-US" dirty="0">
                <a:ea typeface="Calibri"/>
                <a:cs typeface="Calibri"/>
              </a:rPr>
            </a:br>
            <a:r>
              <a:rPr lang="en-US" dirty="0">
                <a:ea typeface="Calibri"/>
                <a:cs typeface="Calibri"/>
              </a:rPr>
              <a:t>have been mapped for all the LNL </a:t>
            </a:r>
            <a:r>
              <a:rPr lang="en-US" dirty="0" err="1">
                <a:ea typeface="Calibri"/>
                <a:cs typeface="Calibri"/>
              </a:rPr>
              <a:t>facitlity</a:t>
            </a:r>
            <a:r>
              <a:rPr lang="en-US" dirty="0">
                <a:ea typeface="Calibri"/>
                <a:cs typeface="Calibri"/>
              </a:rPr>
              <a:t>. </a:t>
            </a:r>
            <a:br>
              <a:rPr lang="en-US" dirty="0"/>
            </a:br>
            <a:r>
              <a:rPr lang="en-US" dirty="0">
                <a:ea typeface="Calibri"/>
                <a:cs typeface="Calibri"/>
              </a:rPr>
              <a:t>SW development are ongoing. </a:t>
            </a:r>
          </a:p>
          <a:p>
            <a:pPr marL="457200"/>
            <a:endParaRPr lang="en-US" dirty="0">
              <a:ea typeface="Calibri"/>
              <a:cs typeface="Calibri"/>
            </a:endParaRPr>
          </a:p>
        </p:txBody>
      </p:sp>
      <p:pic>
        <p:nvPicPr>
          <p:cNvPr id="12" name="Immagine 11" descr="Immagine che contiene testo, macchina, interno, distributore automatico&#10;&#10;Descrizione generata automaticamente">
            <a:extLst>
              <a:ext uri="{FF2B5EF4-FFF2-40B4-BE49-F238E27FC236}">
                <a16:creationId xmlns:a16="http://schemas.microsoft.com/office/drawing/2014/main" id="{F1504463-C32E-C340-0FA5-E6C9D4B543F0}"/>
              </a:ext>
            </a:extLst>
          </p:cNvPr>
          <p:cNvPicPr>
            <a:picLocks noChangeAspect="1"/>
          </p:cNvPicPr>
          <p:nvPr/>
        </p:nvPicPr>
        <p:blipFill>
          <a:blip r:embed="rId4"/>
          <a:stretch>
            <a:fillRect/>
          </a:stretch>
        </p:blipFill>
        <p:spPr>
          <a:xfrm>
            <a:off x="11267310" y="1079662"/>
            <a:ext cx="734360" cy="2027197"/>
          </a:xfrm>
          <a:prstGeom prst="rect">
            <a:avLst/>
          </a:prstGeom>
        </p:spPr>
      </p:pic>
      <p:pic>
        <p:nvPicPr>
          <p:cNvPr id="4" name="Immagine 3" descr="Immagine che contiene testo, schermata, schermo, diagramma&#10;&#10;Descrizione generata automaticamente">
            <a:extLst>
              <a:ext uri="{FF2B5EF4-FFF2-40B4-BE49-F238E27FC236}">
                <a16:creationId xmlns:a16="http://schemas.microsoft.com/office/drawing/2014/main" id="{30D2A919-CAD5-A77A-D09F-27A2D2A820FF}"/>
              </a:ext>
            </a:extLst>
          </p:cNvPr>
          <p:cNvPicPr>
            <a:picLocks noChangeAspect="1"/>
          </p:cNvPicPr>
          <p:nvPr/>
        </p:nvPicPr>
        <p:blipFill>
          <a:blip r:embed="rId5"/>
          <a:stretch>
            <a:fillRect/>
          </a:stretch>
        </p:blipFill>
        <p:spPr>
          <a:xfrm>
            <a:off x="9397278" y="1433079"/>
            <a:ext cx="1779444" cy="1207080"/>
          </a:xfrm>
          <a:prstGeom prst="rect">
            <a:avLst/>
          </a:prstGeom>
        </p:spPr>
      </p:pic>
      <p:pic>
        <p:nvPicPr>
          <p:cNvPr id="8" name="Immagine 7" descr="Immagine che contiene macchina, interno, industria, ingegneria&#10;&#10;Descrizione generata automaticamente">
            <a:extLst>
              <a:ext uri="{FF2B5EF4-FFF2-40B4-BE49-F238E27FC236}">
                <a16:creationId xmlns:a16="http://schemas.microsoft.com/office/drawing/2014/main" id="{260DE1F8-FD94-BFA6-2EB9-8C24EB2BDE92}"/>
              </a:ext>
            </a:extLst>
          </p:cNvPr>
          <p:cNvPicPr>
            <a:picLocks noChangeAspect="1"/>
          </p:cNvPicPr>
          <p:nvPr/>
        </p:nvPicPr>
        <p:blipFill>
          <a:blip r:embed="rId6"/>
          <a:stretch>
            <a:fillRect/>
          </a:stretch>
        </p:blipFill>
        <p:spPr>
          <a:xfrm>
            <a:off x="6090803" y="4560311"/>
            <a:ext cx="2504210" cy="1533526"/>
          </a:xfrm>
          <a:prstGeom prst="rect">
            <a:avLst/>
          </a:prstGeom>
        </p:spPr>
      </p:pic>
      <p:pic>
        <p:nvPicPr>
          <p:cNvPr id="13" name="Immagine 12">
            <a:extLst>
              <a:ext uri="{FF2B5EF4-FFF2-40B4-BE49-F238E27FC236}">
                <a16:creationId xmlns:a16="http://schemas.microsoft.com/office/drawing/2014/main" id="{843D5FE1-724D-7394-BB1B-1B6BACF8076A}"/>
              </a:ext>
            </a:extLst>
          </p:cNvPr>
          <p:cNvPicPr>
            <a:picLocks noChangeAspect="1"/>
          </p:cNvPicPr>
          <p:nvPr/>
        </p:nvPicPr>
        <p:blipFill>
          <a:blip r:embed="rId7"/>
          <a:stretch>
            <a:fillRect/>
          </a:stretch>
        </p:blipFill>
        <p:spPr>
          <a:xfrm>
            <a:off x="9006462" y="3218006"/>
            <a:ext cx="2260890" cy="2828060"/>
          </a:xfrm>
          <a:prstGeom prst="rect">
            <a:avLst/>
          </a:prstGeom>
        </p:spPr>
      </p:pic>
      <p:sp>
        <p:nvSpPr>
          <p:cNvPr id="14" name="CasellaDiTesto 13">
            <a:extLst>
              <a:ext uri="{FF2B5EF4-FFF2-40B4-BE49-F238E27FC236}">
                <a16:creationId xmlns:a16="http://schemas.microsoft.com/office/drawing/2014/main" id="{7D479B76-840E-508C-8B97-669C819DB26C}"/>
              </a:ext>
            </a:extLst>
          </p:cNvPr>
          <p:cNvSpPr txBox="1"/>
          <p:nvPr/>
        </p:nvSpPr>
        <p:spPr>
          <a:xfrm>
            <a:off x="9108056" y="6048422"/>
            <a:ext cx="27928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dirty="0">
                <a:ea typeface="Calibri"/>
                <a:cs typeface="Calibri"/>
              </a:rPr>
              <a:t>High Activity Gas recovery system</a:t>
            </a:r>
            <a:endParaRPr lang="it-IT" sz="1400" dirty="0"/>
          </a:p>
        </p:txBody>
      </p:sp>
      <p:sp>
        <p:nvSpPr>
          <p:cNvPr id="15" name="CasellaDiTesto 14">
            <a:extLst>
              <a:ext uri="{FF2B5EF4-FFF2-40B4-BE49-F238E27FC236}">
                <a16:creationId xmlns:a16="http://schemas.microsoft.com/office/drawing/2014/main" id="{0B36EF45-36BF-7192-3E37-FFB75C9FA183}"/>
              </a:ext>
            </a:extLst>
          </p:cNvPr>
          <p:cNvSpPr txBox="1"/>
          <p:nvPr/>
        </p:nvSpPr>
        <p:spPr>
          <a:xfrm>
            <a:off x="6302510" y="6050731"/>
            <a:ext cx="2077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400" dirty="0">
                <a:ea typeface="Calibri"/>
                <a:cs typeface="Calibri"/>
              </a:rPr>
              <a:t>Target Ion Source</a:t>
            </a:r>
          </a:p>
        </p:txBody>
      </p:sp>
    </p:spTree>
    <p:extLst>
      <p:ext uri="{BB962C8B-B14F-4D97-AF65-F5344CB8AC3E}">
        <p14:creationId xmlns:p14="http://schemas.microsoft.com/office/powerpoint/2010/main" val="88495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SPES phase 4</a:t>
            </a:r>
            <a:endParaRPr lang="it-IT" b="1" dirty="0">
              <a:solidFill>
                <a:schemeClr val="bg1"/>
              </a:solidFill>
              <a:ea typeface="Calibri Light" panose="020F0302020204030204"/>
              <a:cs typeface="Calibri Light" panose="020F0302020204030204"/>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piè di pagina 3">
            <a:extLst>
              <a:ext uri="{FF2B5EF4-FFF2-40B4-BE49-F238E27FC236}">
                <a16:creationId xmlns:a16="http://schemas.microsoft.com/office/drawing/2014/main" id="{6DCE4549-7208-C41B-8E87-434739255F2E}"/>
              </a:ext>
            </a:extLst>
          </p:cNvPr>
          <p:cNvSpPr>
            <a:spLocks noGrp="1"/>
          </p:cNvSpPr>
          <p:nvPr>
            <p:ph type="ftr" sz="quarter" idx="11"/>
          </p:nvPr>
        </p:nvSpPr>
        <p:spPr>
          <a:xfrm>
            <a:off x="0" y="6356350"/>
            <a:ext cx="12191999" cy="365125"/>
          </a:xfrm>
        </p:spPr>
        <p:txBody>
          <a:bodyPr/>
          <a:lstStyle/>
          <a:p>
            <a:r>
              <a:rPr lang="it-IT" dirty="0"/>
              <a:t>Laboratori Nazionali di Frascati - </a:t>
            </a:r>
            <a:r>
              <a:rPr lang="it-IT" b="1" dirty="0"/>
              <a:t>Attività LNL su acceleratori: stato e prospettive </a:t>
            </a:r>
            <a:r>
              <a:rPr lang="it-IT" dirty="0"/>
              <a:t>- 04 Aprile 2024</a:t>
            </a:r>
            <a:endParaRPr lang="en-US" dirty="0"/>
          </a:p>
        </p:txBody>
      </p:sp>
      <p:grpSp>
        <p:nvGrpSpPr>
          <p:cNvPr id="39" name="Group 38">
            <a:extLst>
              <a:ext uri="{FF2B5EF4-FFF2-40B4-BE49-F238E27FC236}">
                <a16:creationId xmlns:a16="http://schemas.microsoft.com/office/drawing/2014/main" id="{658C3852-C752-2E1C-FFA8-4CC349B56DFD}"/>
              </a:ext>
            </a:extLst>
          </p:cNvPr>
          <p:cNvGrpSpPr/>
          <p:nvPr/>
        </p:nvGrpSpPr>
        <p:grpSpPr>
          <a:xfrm>
            <a:off x="1384300" y="1147763"/>
            <a:ext cx="9155113" cy="4772025"/>
            <a:chOff x="0" y="830263"/>
            <a:chExt cx="9155113" cy="4772025"/>
          </a:xfrm>
        </p:grpSpPr>
        <p:cxnSp>
          <p:nvCxnSpPr>
            <p:cNvPr id="3" name="Straight Connector 2">
              <a:extLst>
                <a:ext uri="{FF2B5EF4-FFF2-40B4-BE49-F238E27FC236}">
                  <a16:creationId xmlns:a16="http://schemas.microsoft.com/office/drawing/2014/main" id="{C58B2977-DEB4-646D-66E8-A3522E3FA7BC}"/>
                </a:ext>
              </a:extLst>
            </p:cNvPr>
            <p:cNvCxnSpPr>
              <a:cxnSpLocks/>
            </p:cNvCxnSpPr>
            <p:nvPr/>
          </p:nvCxnSpPr>
          <p:spPr>
            <a:xfrm>
              <a:off x="0" y="1335088"/>
              <a:ext cx="7794625" cy="0"/>
            </a:xfrm>
            <a:prstGeom prst="line">
              <a:avLst/>
            </a:prstGeom>
            <a:ln w="190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A7D0B6A-1101-9ECA-97FA-1746949D338C}"/>
                </a:ext>
              </a:extLst>
            </p:cNvPr>
            <p:cNvSpPr txBox="1">
              <a:spLocks noChangeArrowheads="1"/>
            </p:cNvSpPr>
            <p:nvPr/>
          </p:nvSpPr>
          <p:spPr bwMode="auto">
            <a:xfrm>
              <a:off x="1411288" y="830263"/>
              <a:ext cx="774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2060"/>
                  </a:solidFill>
                </a:rPr>
                <a:t>The SPES</a:t>
              </a:r>
              <a:r>
                <a:rPr lang="en-US" altLang="en-US" sz="1800" b="1">
                  <a:solidFill>
                    <a:srgbClr val="002060"/>
                  </a:solidFill>
                  <a:latin typeface="Symbol" panose="05050102010706020507" pitchFamily="18" charset="2"/>
                </a:rPr>
                <a:t> </a:t>
              </a:r>
              <a:r>
                <a:rPr lang="en-US" altLang="en-US" sz="1800" b="1">
                  <a:solidFill>
                    <a:srgbClr val="002060"/>
                  </a:solidFill>
                </a:rPr>
                <a:t>facility for medical radionuclides production @LNL</a:t>
              </a:r>
            </a:p>
          </p:txBody>
        </p:sp>
        <p:grpSp>
          <p:nvGrpSpPr>
            <p:cNvPr id="10" name="Group 6">
              <a:extLst>
                <a:ext uri="{FF2B5EF4-FFF2-40B4-BE49-F238E27FC236}">
                  <a16:creationId xmlns:a16="http://schemas.microsoft.com/office/drawing/2014/main" id="{C00D3EF5-953B-0694-1248-3A197F20252C}"/>
                </a:ext>
              </a:extLst>
            </p:cNvPr>
            <p:cNvGrpSpPr>
              <a:grpSpLocks/>
            </p:cNvGrpSpPr>
            <p:nvPr/>
          </p:nvGrpSpPr>
          <p:grpSpPr bwMode="auto">
            <a:xfrm>
              <a:off x="6457950" y="1725613"/>
              <a:ext cx="2389188" cy="1466850"/>
              <a:chOff x="8030561" y="2698746"/>
              <a:chExt cx="3185602" cy="1955295"/>
            </a:xfrm>
          </p:grpSpPr>
          <p:grpSp>
            <p:nvGrpSpPr>
              <p:cNvPr id="11" name="Group 7">
                <a:extLst>
                  <a:ext uri="{FF2B5EF4-FFF2-40B4-BE49-F238E27FC236}">
                    <a16:creationId xmlns:a16="http://schemas.microsoft.com/office/drawing/2014/main" id="{5E1D30A8-9EBD-4FFA-80B1-9807C4AA93CB}"/>
                  </a:ext>
                </a:extLst>
              </p:cNvPr>
              <p:cNvGrpSpPr>
                <a:grpSpLocks/>
              </p:cNvGrpSpPr>
              <p:nvPr/>
            </p:nvGrpSpPr>
            <p:grpSpPr bwMode="auto">
              <a:xfrm>
                <a:off x="8030561" y="2698746"/>
                <a:ext cx="3159453" cy="1955295"/>
                <a:chOff x="8239128" y="3053727"/>
                <a:chExt cx="3159453" cy="1955295"/>
              </a:xfrm>
            </p:grpSpPr>
            <p:pic>
              <p:nvPicPr>
                <p:cNvPr id="17" name="Immagine 37">
                  <a:extLst>
                    <a:ext uri="{FF2B5EF4-FFF2-40B4-BE49-F238E27FC236}">
                      <a16:creationId xmlns:a16="http://schemas.microsoft.com/office/drawing/2014/main" id="{D1DAE59B-7D5C-6FD9-4AAE-C8298A3CD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508" y="3690469"/>
                  <a:ext cx="1297937" cy="123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con angoli arrotondati 17">
                  <a:extLst>
                    <a:ext uri="{FF2B5EF4-FFF2-40B4-BE49-F238E27FC236}">
                      <a16:creationId xmlns:a16="http://schemas.microsoft.com/office/drawing/2014/main" id="{1C991B3D-9458-8878-3D93-37A567DD0385}"/>
                    </a:ext>
                  </a:extLst>
                </p:cNvPr>
                <p:cNvSpPr/>
                <p:nvPr/>
              </p:nvSpPr>
              <p:spPr>
                <a:xfrm>
                  <a:off x="8239128" y="3053727"/>
                  <a:ext cx="3160202" cy="1955295"/>
                </a:xfrm>
                <a:prstGeom prst="roundRect">
                  <a:avLst/>
                </a:prstGeom>
                <a:noFill/>
                <a:ln w="57150" cap="flat" cmpd="sng" algn="ctr">
                  <a:solidFill>
                    <a:srgbClr val="FFC000"/>
                  </a:solidFill>
                  <a:prstDash val="solid"/>
                </a:ln>
                <a:effectLst/>
              </p:spPr>
              <p:txBody>
                <a:bodyPr anchor="ctr"/>
                <a:lstStyle/>
                <a:p>
                  <a:pPr algn="ctr" defTabSz="342900" eaLnBrk="1" fontAlgn="auto" hangingPunct="1">
                    <a:spcBef>
                      <a:spcPts val="0"/>
                    </a:spcBef>
                    <a:spcAft>
                      <a:spcPts val="0"/>
                    </a:spcAft>
                    <a:defRPr/>
                  </a:pPr>
                  <a:endParaRPr lang="en-US" sz="1350" kern="0">
                    <a:solidFill>
                      <a:prstClr val="white"/>
                    </a:solidFill>
                    <a:latin typeface="Corbel" panose="020B0503020204020204" pitchFamily="34" charset="0"/>
                  </a:endParaRPr>
                </a:p>
              </p:txBody>
            </p:sp>
            <p:sp>
              <p:nvSpPr>
                <p:cNvPr id="19" name="CasellaDiTesto 41">
                  <a:extLst>
                    <a:ext uri="{FF2B5EF4-FFF2-40B4-BE49-F238E27FC236}">
                      <a16:creationId xmlns:a16="http://schemas.microsoft.com/office/drawing/2014/main" id="{57691EB5-A63F-3518-6045-D062D29F7C9C}"/>
                    </a:ext>
                  </a:extLst>
                </p:cNvPr>
                <p:cNvSpPr txBox="1">
                  <a:spLocks noChangeArrowheads="1"/>
                </p:cNvSpPr>
                <p:nvPr/>
              </p:nvSpPr>
              <p:spPr bwMode="auto">
                <a:xfrm>
                  <a:off x="8583453" y="3166792"/>
                  <a:ext cx="28151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Corbel" panose="020B0503020204020204" pitchFamily="34" charset="0"/>
                    </a:rPr>
                    <a:t>DIRECT method </a:t>
                  </a:r>
                </a:p>
              </p:txBody>
            </p:sp>
          </p:grpSp>
          <p:sp>
            <p:nvSpPr>
              <p:cNvPr id="16" name="Rectangle 15">
                <a:extLst>
                  <a:ext uri="{FF2B5EF4-FFF2-40B4-BE49-F238E27FC236}">
                    <a16:creationId xmlns:a16="http://schemas.microsoft.com/office/drawing/2014/main" id="{7AFD050F-A9E3-C37A-9DA0-EF5D77CD3189}"/>
                  </a:ext>
                </a:extLst>
              </p:cNvPr>
              <p:cNvSpPr/>
              <p:nvPr/>
            </p:nvSpPr>
            <p:spPr>
              <a:xfrm>
                <a:off x="9524936" y="3528265"/>
                <a:ext cx="1691227" cy="983995"/>
              </a:xfrm>
              <a:prstGeom prst="rect">
                <a:avLst/>
              </a:prstGeom>
              <a:noFill/>
            </p:spPr>
            <p:txBody>
              <a:bodyPr lIns="68580" tIns="34290" rIns="68580" bIns="34290">
                <a:spAutoFit/>
              </a:bodyPr>
              <a:lstStyle/>
              <a:p>
                <a:pPr defTabSz="685800" eaLnBrk="1" fontAlgn="auto" hangingPunct="1">
                  <a:spcBef>
                    <a:spcPts val="0"/>
                  </a:spcBef>
                  <a:spcAft>
                    <a:spcPts val="0"/>
                  </a:spcAft>
                  <a:defRPr/>
                </a:pPr>
                <a:r>
                  <a:rPr lang="en-US" sz="1200" dirty="0" err="1">
                    <a:solidFill>
                      <a:srgbClr val="00B050"/>
                    </a:solidFill>
                    <a:latin typeface="Corbel" panose="020B0503020204020204" pitchFamily="34" charset="0"/>
                    <a:cs typeface="Calibri" panose="020F0502020204030204" pitchFamily="34" charset="0"/>
                  </a:rPr>
                  <a:t>LA</a:t>
                </a:r>
                <a:r>
                  <a:rPr lang="en-US" sz="1200" dirty="0" err="1">
                    <a:solidFill>
                      <a:prstClr val="black"/>
                    </a:solidFill>
                    <a:latin typeface="Corbel" panose="020B0503020204020204" pitchFamily="34" charset="0"/>
                    <a:cs typeface="Calibri" panose="020F0502020204030204" pitchFamily="34" charset="0"/>
                  </a:rPr>
                  <a:t>boratory</a:t>
                </a:r>
                <a:r>
                  <a:rPr lang="en-US" sz="1200" dirty="0">
                    <a:solidFill>
                      <a:prstClr val="black"/>
                    </a:solidFill>
                    <a:latin typeface="Corbel" panose="020B0503020204020204" pitchFamily="34" charset="0"/>
                    <a:cs typeface="Calibri" panose="020F0502020204030204" pitchFamily="34" charset="0"/>
                  </a:rPr>
                  <a:t> of </a:t>
                </a:r>
                <a:r>
                  <a:rPr lang="en-US" sz="1200" dirty="0">
                    <a:solidFill>
                      <a:srgbClr val="FF0000"/>
                    </a:solidFill>
                    <a:latin typeface="Corbel" panose="020B0503020204020204" pitchFamily="34" charset="0"/>
                    <a:cs typeface="Calibri" panose="020F0502020204030204" pitchFamily="34" charset="0"/>
                  </a:rPr>
                  <a:t>Ra</a:t>
                </a:r>
                <a:r>
                  <a:rPr lang="en-US" sz="1200" dirty="0">
                    <a:solidFill>
                      <a:prstClr val="black"/>
                    </a:solidFill>
                    <a:latin typeface="Corbel" panose="020B0503020204020204" pitchFamily="34" charset="0"/>
                    <a:cs typeface="Calibri" panose="020F0502020204030204" pitchFamily="34" charset="0"/>
                  </a:rPr>
                  <a:t>dionuclides for </a:t>
                </a:r>
                <a:r>
                  <a:rPr lang="en-US" sz="1200" dirty="0" err="1">
                    <a:solidFill>
                      <a:srgbClr val="629DD1">
                        <a:lumMod val="75000"/>
                      </a:srgbClr>
                    </a:solidFill>
                    <a:latin typeface="Corbel" panose="020B0503020204020204" pitchFamily="34" charset="0"/>
                    <a:cs typeface="Calibri" panose="020F0502020204030204" pitchFamily="34" charset="0"/>
                  </a:rPr>
                  <a:t>MED</a:t>
                </a:r>
                <a:r>
                  <a:rPr lang="en-US" sz="1200" dirty="0" err="1">
                    <a:solidFill>
                      <a:prstClr val="black"/>
                    </a:solidFill>
                    <a:latin typeface="Corbel" panose="020B0503020204020204" pitchFamily="34" charset="0"/>
                    <a:cs typeface="Calibri" panose="020F0502020204030204" pitchFamily="34" charset="0"/>
                  </a:rPr>
                  <a:t>icine</a:t>
                </a:r>
                <a:endParaRPr lang="en-US" sz="1200" dirty="0">
                  <a:solidFill>
                    <a:prstClr val="black"/>
                  </a:solidFill>
                  <a:latin typeface="Corbel" panose="020B0503020204020204" pitchFamily="34" charset="0"/>
                  <a:cs typeface="Calibri" panose="020F0502020204030204" pitchFamily="34" charset="0"/>
                </a:endParaRPr>
              </a:p>
              <a:p>
                <a:pPr defTabSz="685800" eaLnBrk="1" fontAlgn="auto" hangingPunct="1">
                  <a:spcBef>
                    <a:spcPts val="0"/>
                  </a:spcBef>
                  <a:spcAft>
                    <a:spcPts val="0"/>
                  </a:spcAft>
                  <a:defRPr/>
                </a:pPr>
                <a:endParaRPr lang="en-US" sz="750" dirty="0">
                  <a:ln w="0"/>
                  <a:solidFill>
                    <a:srgbClr val="194D81"/>
                  </a:solidFill>
                  <a:effectLst>
                    <a:outerShdw blurRad="75057" dist="38100" dir="5400000" sy="-20000" rotWithShape="0">
                      <a:prstClr val="black">
                        <a:alpha val="25000"/>
                      </a:prstClr>
                    </a:outerShdw>
                    <a:reflection blurRad="6350" stA="53000" endA="300" endPos="35500" dir="5400000" sy="-90000" algn="bl" rotWithShape="0"/>
                  </a:effectLst>
                  <a:latin typeface="Corbel" panose="020B0503020204020204" pitchFamily="34" charset="0"/>
                </a:endParaRPr>
              </a:p>
            </p:txBody>
          </p:sp>
        </p:grpSp>
        <p:grpSp>
          <p:nvGrpSpPr>
            <p:cNvPr id="20" name="Group 12">
              <a:extLst>
                <a:ext uri="{FF2B5EF4-FFF2-40B4-BE49-F238E27FC236}">
                  <a16:creationId xmlns:a16="http://schemas.microsoft.com/office/drawing/2014/main" id="{62E55E85-B753-69D1-6F72-890DC0C8FAD1}"/>
                </a:ext>
              </a:extLst>
            </p:cNvPr>
            <p:cNvGrpSpPr>
              <a:grpSpLocks/>
            </p:cNvGrpSpPr>
            <p:nvPr/>
          </p:nvGrpSpPr>
          <p:grpSpPr bwMode="auto">
            <a:xfrm>
              <a:off x="184150" y="3265488"/>
              <a:ext cx="2168525" cy="1435100"/>
              <a:chOff x="283993" y="2568232"/>
              <a:chExt cx="2890704" cy="1913399"/>
            </a:xfrm>
          </p:grpSpPr>
          <p:grpSp>
            <p:nvGrpSpPr>
              <p:cNvPr id="21" name="Group 13">
                <a:extLst>
                  <a:ext uri="{FF2B5EF4-FFF2-40B4-BE49-F238E27FC236}">
                    <a16:creationId xmlns:a16="http://schemas.microsoft.com/office/drawing/2014/main" id="{8FAF9FE2-B2F8-1A39-08BA-AAEE235BD7DD}"/>
                  </a:ext>
                </a:extLst>
              </p:cNvPr>
              <p:cNvGrpSpPr>
                <a:grpSpLocks/>
              </p:cNvGrpSpPr>
              <p:nvPr/>
            </p:nvGrpSpPr>
            <p:grpSpPr bwMode="auto">
              <a:xfrm>
                <a:off x="283993" y="2568232"/>
                <a:ext cx="2890704" cy="1913399"/>
                <a:chOff x="96527" y="3123269"/>
                <a:chExt cx="2890704" cy="1913399"/>
              </a:xfrm>
            </p:grpSpPr>
            <p:pic>
              <p:nvPicPr>
                <p:cNvPr id="23" name="Immagine 36">
                  <a:extLst>
                    <a:ext uri="{FF2B5EF4-FFF2-40B4-BE49-F238E27FC236}">
                      <a16:creationId xmlns:a16="http://schemas.microsoft.com/office/drawing/2014/main" id="{8CFCE6A4-1240-CF5B-B9E9-2643D8DA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81" y="4052833"/>
                  <a:ext cx="2286183" cy="64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ttangolo con angoli arrotondati 17">
                  <a:extLst>
                    <a:ext uri="{FF2B5EF4-FFF2-40B4-BE49-F238E27FC236}">
                      <a16:creationId xmlns:a16="http://schemas.microsoft.com/office/drawing/2014/main" id="{939011B5-A94D-3146-BF8B-A502D66FD9D9}"/>
                    </a:ext>
                  </a:extLst>
                </p:cNvPr>
                <p:cNvSpPr/>
                <p:nvPr/>
              </p:nvSpPr>
              <p:spPr>
                <a:xfrm>
                  <a:off x="96527" y="3123269"/>
                  <a:ext cx="2890704" cy="1913399"/>
                </a:xfrm>
                <a:prstGeom prst="roundRect">
                  <a:avLst/>
                </a:prstGeom>
                <a:noFill/>
                <a:ln w="57150" cap="flat" cmpd="sng" algn="ctr">
                  <a:solidFill>
                    <a:srgbClr val="FFC000"/>
                  </a:solidFill>
                  <a:prstDash val="solid"/>
                </a:ln>
                <a:effectLst/>
              </p:spPr>
              <p:txBody>
                <a:bodyPr anchor="ctr"/>
                <a:lstStyle/>
                <a:p>
                  <a:pPr algn="ctr" defTabSz="342900" eaLnBrk="1" fontAlgn="auto" hangingPunct="1">
                    <a:spcBef>
                      <a:spcPts val="0"/>
                    </a:spcBef>
                    <a:spcAft>
                      <a:spcPts val="0"/>
                    </a:spcAft>
                    <a:defRPr/>
                  </a:pPr>
                  <a:endParaRPr lang="en-US" sz="1350" kern="0">
                    <a:solidFill>
                      <a:prstClr val="white"/>
                    </a:solidFill>
                    <a:latin typeface="Corbel" panose="020B0503020204020204" pitchFamily="34" charset="0"/>
                  </a:endParaRPr>
                </a:p>
              </p:txBody>
            </p:sp>
          </p:grpSp>
          <p:sp>
            <p:nvSpPr>
              <p:cNvPr id="22" name="CasellaDiTesto 41">
                <a:extLst>
                  <a:ext uri="{FF2B5EF4-FFF2-40B4-BE49-F238E27FC236}">
                    <a16:creationId xmlns:a16="http://schemas.microsoft.com/office/drawing/2014/main" id="{364ED357-2E14-0B27-332D-BBBEF002C3DF}"/>
                  </a:ext>
                </a:extLst>
              </p:cNvPr>
              <p:cNvSpPr txBox="1">
                <a:spLocks noChangeArrowheads="1"/>
              </p:cNvSpPr>
              <p:nvPr/>
            </p:nvSpPr>
            <p:spPr bwMode="auto">
              <a:xfrm>
                <a:off x="488872" y="2783391"/>
                <a:ext cx="25738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Corbel" panose="020B0503020204020204" pitchFamily="34" charset="0"/>
                  </a:rPr>
                  <a:t>ISOL method</a:t>
                </a:r>
              </a:p>
            </p:txBody>
          </p:sp>
        </p:grpSp>
        <p:sp>
          <p:nvSpPr>
            <p:cNvPr id="25" name="Google Shape;198;p5">
              <a:extLst>
                <a:ext uri="{FF2B5EF4-FFF2-40B4-BE49-F238E27FC236}">
                  <a16:creationId xmlns:a16="http://schemas.microsoft.com/office/drawing/2014/main" id="{86151400-D7B8-0A1F-6742-42C30B802D40}"/>
                </a:ext>
              </a:extLst>
            </p:cNvPr>
            <p:cNvSpPr/>
            <p:nvPr/>
          </p:nvSpPr>
          <p:spPr>
            <a:xfrm>
              <a:off x="6440488" y="3262313"/>
              <a:ext cx="2271712" cy="590550"/>
            </a:xfrm>
            <a:prstGeom prst="flowChartPunchedCard">
              <a:avLst/>
            </a:prstGeom>
            <a:noFill/>
            <a:ln w="28575" cap="flat" cmpd="sng">
              <a:solidFill>
                <a:srgbClr val="002060"/>
              </a:solidFill>
              <a:prstDash val="solid"/>
              <a:miter lim="800000"/>
              <a:headEnd type="none" w="sm" len="sm"/>
              <a:tailEnd type="none" w="sm" len="sm"/>
            </a:ln>
          </p:spPr>
          <p:txBody>
            <a:bodyPr spcFirstLastPara="1" lIns="68569" tIns="34275" rIns="68569" bIns="34275" anchor="ctr"/>
            <a:lstStyle/>
            <a:p>
              <a:pPr algn="ctr" defTabSz="685800" eaLnBrk="1" fontAlgn="auto" hangingPunct="1">
                <a:spcBef>
                  <a:spcPts val="0"/>
                </a:spcBef>
                <a:spcAft>
                  <a:spcPts val="0"/>
                </a:spcAft>
                <a:buClr>
                  <a:srgbClr val="000000"/>
                </a:buClr>
                <a:buSzPts val="1800"/>
                <a:defRPr/>
              </a:pPr>
              <a:r>
                <a:rPr lang="it-IT" sz="1050" dirty="0">
                  <a:solidFill>
                    <a:prstClr val="black"/>
                  </a:solidFill>
                  <a:latin typeface="Calibri"/>
                  <a:ea typeface="Calibri"/>
                  <a:cs typeface="Calibri"/>
                  <a:sym typeface="Calibri"/>
                </a:rPr>
                <a:t>Standard production </a:t>
              </a:r>
              <a:r>
                <a:rPr lang="it-IT" sz="1050" dirty="0" err="1">
                  <a:solidFill>
                    <a:prstClr val="black"/>
                  </a:solidFill>
                  <a:latin typeface="Calibri"/>
                  <a:ea typeface="Calibri"/>
                  <a:cs typeface="Calibri"/>
                  <a:sym typeface="Calibri"/>
                </a:rPr>
                <a:t>method</a:t>
              </a:r>
              <a:br>
                <a:rPr lang="it-IT" sz="1050" dirty="0">
                  <a:solidFill>
                    <a:prstClr val="black"/>
                  </a:solidFill>
                  <a:latin typeface="Calibri"/>
                  <a:ea typeface="Calibri"/>
                  <a:cs typeface="Calibri"/>
                  <a:sym typeface="Calibri"/>
                </a:rPr>
              </a:br>
              <a:r>
                <a:rPr lang="it-IT" sz="1050" dirty="0" err="1">
                  <a:solidFill>
                    <a:prstClr val="black"/>
                  </a:solidFill>
                  <a:latin typeface="Calibri"/>
                  <a:ea typeface="Calibri"/>
                  <a:cs typeface="Calibri"/>
                  <a:sym typeface="Calibri"/>
                </a:rPr>
                <a:t>Closer</a:t>
              </a:r>
              <a:r>
                <a:rPr lang="it-IT" sz="1050" dirty="0">
                  <a:solidFill>
                    <a:prstClr val="black"/>
                  </a:solidFill>
                  <a:latin typeface="Calibri"/>
                  <a:ea typeface="Calibri"/>
                  <a:cs typeface="Calibri"/>
                  <a:sym typeface="Calibri"/>
                </a:rPr>
                <a:t> to </a:t>
              </a:r>
              <a:r>
                <a:rPr lang="it-IT" sz="1050" dirty="0" err="1">
                  <a:solidFill>
                    <a:prstClr val="black"/>
                  </a:solidFill>
                  <a:latin typeface="Calibri"/>
                  <a:ea typeface="Calibri"/>
                  <a:cs typeface="Calibri"/>
                  <a:sym typeface="Calibri"/>
                </a:rPr>
                <a:t>stability</a:t>
              </a:r>
              <a:r>
                <a:rPr lang="it-IT" sz="1050" dirty="0">
                  <a:solidFill>
                    <a:prstClr val="black"/>
                  </a:solidFill>
                  <a:latin typeface="Calibri"/>
                  <a:ea typeface="Calibri"/>
                  <a:cs typeface="Calibri"/>
                  <a:sym typeface="Calibri"/>
                </a:rPr>
                <a:t>, </a:t>
              </a:r>
              <a:r>
                <a:rPr lang="it-IT" sz="1050" dirty="0" err="1">
                  <a:solidFill>
                    <a:prstClr val="black"/>
                  </a:solidFill>
                  <a:latin typeface="Calibri"/>
                  <a:ea typeface="Calibri"/>
                  <a:cs typeface="Calibri"/>
                  <a:sym typeface="Calibri"/>
                </a:rPr>
                <a:t>higher</a:t>
              </a:r>
              <a:r>
                <a:rPr lang="it-IT" sz="1050" dirty="0">
                  <a:solidFill>
                    <a:prstClr val="black"/>
                  </a:solidFill>
                  <a:latin typeface="Calibri"/>
                  <a:ea typeface="Calibri"/>
                  <a:cs typeface="Calibri"/>
                  <a:sym typeface="Calibri"/>
                </a:rPr>
                <a:t> </a:t>
              </a:r>
              <a:r>
                <a:rPr lang="it-IT" sz="1050" dirty="0" err="1">
                  <a:solidFill>
                    <a:prstClr val="black"/>
                  </a:solidFill>
                  <a:latin typeface="Calibri"/>
                  <a:ea typeface="Calibri"/>
                  <a:cs typeface="Calibri"/>
                  <a:sym typeface="Calibri"/>
                </a:rPr>
                <a:t>intensity</a:t>
              </a:r>
              <a:endParaRPr lang="it-IT" sz="1050" dirty="0">
                <a:solidFill>
                  <a:prstClr val="black"/>
                </a:solidFill>
                <a:latin typeface="Calibri"/>
                <a:ea typeface="Calibri"/>
                <a:cs typeface="Calibri"/>
                <a:sym typeface="Calibri"/>
              </a:endParaRPr>
            </a:p>
            <a:p>
              <a:pPr algn="ctr" defTabSz="685800" eaLnBrk="1" fontAlgn="auto" hangingPunct="1">
                <a:spcBef>
                  <a:spcPts val="0"/>
                </a:spcBef>
                <a:spcAft>
                  <a:spcPts val="0"/>
                </a:spcAft>
                <a:buClr>
                  <a:srgbClr val="000000"/>
                </a:buClr>
                <a:buSzPts val="1800"/>
                <a:defRPr/>
              </a:pPr>
              <a:r>
                <a:rPr lang="it-IT" sz="1050" dirty="0">
                  <a:solidFill>
                    <a:prstClr val="black"/>
                  </a:solidFill>
                  <a:latin typeface="Calibri"/>
                  <a:ea typeface="Calibri"/>
                  <a:cs typeface="Calibri"/>
                  <a:sym typeface="Calibri"/>
                </a:rPr>
                <a:t>E.g.: </a:t>
              </a:r>
              <a:r>
                <a:rPr lang="it-IT" sz="1050" baseline="30000" dirty="0">
                  <a:solidFill>
                    <a:prstClr val="black"/>
                  </a:solidFill>
                  <a:latin typeface="Calibri"/>
                  <a:cs typeface="Calibri"/>
                  <a:sym typeface="Calibri"/>
                </a:rPr>
                <a:t>47</a:t>
              </a:r>
              <a:r>
                <a:rPr lang="it-IT" sz="1050" dirty="0">
                  <a:solidFill>
                    <a:prstClr val="black"/>
                  </a:solidFill>
                  <a:latin typeface="Calibri"/>
                  <a:ea typeface="Calibri"/>
                  <a:cs typeface="Calibri"/>
                  <a:sym typeface="Calibri"/>
                </a:rPr>
                <a:t>Sc, </a:t>
              </a:r>
              <a:r>
                <a:rPr lang="it-IT" sz="1050" baseline="30000" dirty="0">
                  <a:solidFill>
                    <a:prstClr val="black"/>
                  </a:solidFill>
                  <a:latin typeface="Calibri"/>
                  <a:cs typeface="Calibri"/>
                  <a:sym typeface="Calibri"/>
                </a:rPr>
                <a:t>99m</a:t>
              </a:r>
              <a:r>
                <a:rPr lang="it-IT" sz="1050" dirty="0">
                  <a:solidFill>
                    <a:prstClr val="black"/>
                  </a:solidFill>
                  <a:latin typeface="Calibri"/>
                  <a:ea typeface="Calibri"/>
                  <a:cs typeface="Calibri"/>
                  <a:sym typeface="Calibri"/>
                </a:rPr>
                <a:t>Tc, </a:t>
              </a:r>
              <a:r>
                <a:rPr lang="it-IT" sz="1050" baseline="30000" dirty="0">
                  <a:solidFill>
                    <a:prstClr val="black"/>
                  </a:solidFill>
                  <a:latin typeface="Calibri"/>
                  <a:cs typeface="Calibri"/>
                  <a:sym typeface="Calibri"/>
                </a:rPr>
                <a:t>51</a:t>
              </a:r>
              <a:r>
                <a:rPr lang="it-IT" sz="1050" dirty="0">
                  <a:solidFill>
                    <a:prstClr val="black"/>
                  </a:solidFill>
                  <a:latin typeface="Calibri"/>
                  <a:ea typeface="Calibri"/>
                  <a:cs typeface="Calibri"/>
                  <a:sym typeface="Calibri"/>
                </a:rPr>
                <a:t>Mn/</a:t>
              </a:r>
              <a:r>
                <a:rPr lang="it-IT" sz="1050" baseline="30000" dirty="0">
                  <a:solidFill>
                    <a:prstClr val="black"/>
                  </a:solidFill>
                  <a:latin typeface="Calibri"/>
                  <a:ea typeface="Calibri"/>
                  <a:cs typeface="Calibri"/>
                  <a:sym typeface="Calibri"/>
                </a:rPr>
                <a:t>52</a:t>
              </a:r>
              <a:r>
                <a:rPr lang="it-IT" sz="1050" dirty="0">
                  <a:solidFill>
                    <a:prstClr val="black"/>
                  </a:solidFill>
                  <a:latin typeface="Calibri"/>
                  <a:ea typeface="Calibri"/>
                  <a:cs typeface="Calibri"/>
                  <a:sym typeface="Calibri"/>
                </a:rPr>
                <a:t>Mn</a:t>
              </a:r>
            </a:p>
            <a:p>
              <a:pPr algn="ctr" defTabSz="685800" eaLnBrk="1" fontAlgn="auto" hangingPunct="1">
                <a:spcBef>
                  <a:spcPts val="0"/>
                </a:spcBef>
                <a:spcAft>
                  <a:spcPts val="0"/>
                </a:spcAft>
                <a:buClr>
                  <a:srgbClr val="000000"/>
                </a:buClr>
                <a:buSzPts val="1800"/>
                <a:defRPr/>
              </a:pPr>
              <a:endParaRPr lang="it-IT" sz="1050" dirty="0">
                <a:solidFill>
                  <a:prstClr val="black"/>
                </a:solidFill>
                <a:latin typeface="Calibri"/>
                <a:ea typeface="Calibri"/>
                <a:cs typeface="Calibri"/>
                <a:sym typeface="Calibri"/>
              </a:endParaRPr>
            </a:p>
          </p:txBody>
        </p:sp>
        <p:grpSp>
          <p:nvGrpSpPr>
            <p:cNvPr id="26" name="Group 24">
              <a:extLst>
                <a:ext uri="{FF2B5EF4-FFF2-40B4-BE49-F238E27FC236}">
                  <a16:creationId xmlns:a16="http://schemas.microsoft.com/office/drawing/2014/main" id="{7E007CBD-87A0-6BAC-E13A-C700C5DA2A65}"/>
                </a:ext>
              </a:extLst>
            </p:cNvPr>
            <p:cNvGrpSpPr>
              <a:grpSpLocks/>
            </p:cNvGrpSpPr>
            <p:nvPr/>
          </p:nvGrpSpPr>
          <p:grpSpPr bwMode="auto">
            <a:xfrm>
              <a:off x="2378075" y="1628775"/>
              <a:ext cx="4019550" cy="3713163"/>
              <a:chOff x="3251200" y="916235"/>
              <a:chExt cx="5359400" cy="4950562"/>
            </a:xfrm>
          </p:grpSpPr>
          <p:pic>
            <p:nvPicPr>
              <p:cNvPr id="27" name="Picture 25" descr="A blueprint of a building&#10;&#10;Description automatically generated with low confidence">
                <a:extLst>
                  <a:ext uri="{FF2B5EF4-FFF2-40B4-BE49-F238E27FC236}">
                    <a16:creationId xmlns:a16="http://schemas.microsoft.com/office/drawing/2014/main" id="{BA46CB8C-A4A1-1804-CCB8-D35343D033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7414" b="7277"/>
              <a:stretch>
                <a:fillRect/>
              </a:stretch>
            </p:blipFill>
            <p:spPr bwMode="auto">
              <a:xfrm>
                <a:off x="3251200" y="916235"/>
                <a:ext cx="5359400" cy="495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46C9BF7D-69E2-94FB-6DD0-DBE9559F9CC5}"/>
                  </a:ext>
                </a:extLst>
              </p:cNvPr>
              <p:cNvSpPr/>
              <p:nvPr/>
            </p:nvSpPr>
            <p:spPr>
              <a:xfrm>
                <a:off x="6235700" y="3995785"/>
                <a:ext cx="1473200" cy="1185256"/>
              </a:xfrm>
              <a:prstGeom prst="rect">
                <a:avLst/>
              </a:prstGeom>
              <a:solidFill>
                <a:srgbClr val="002060">
                  <a:alpha val="12941"/>
                </a:srgb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506B4612-F0A9-C06B-4498-CDF7449469DB}"/>
                  </a:ext>
                </a:extLst>
              </p:cNvPr>
              <p:cNvSpPr/>
              <p:nvPr/>
            </p:nvSpPr>
            <p:spPr>
              <a:xfrm>
                <a:off x="6629400" y="1748032"/>
                <a:ext cx="990600" cy="1295316"/>
              </a:xfrm>
              <a:prstGeom prst="rect">
                <a:avLst/>
              </a:prstGeom>
              <a:solidFill>
                <a:srgbClr val="002060">
                  <a:alpha val="12941"/>
                </a:srgb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A2E89D2D-5F62-E2B3-DE32-EE577115A07A}"/>
                  </a:ext>
                </a:extLst>
              </p:cNvPr>
              <p:cNvSpPr/>
              <p:nvPr/>
            </p:nvSpPr>
            <p:spPr>
              <a:xfrm>
                <a:off x="4002617" y="3995785"/>
                <a:ext cx="302683" cy="651891"/>
              </a:xfrm>
              <a:prstGeom prst="rect">
                <a:avLst/>
              </a:prstGeom>
              <a:solidFill>
                <a:srgbClr val="002060">
                  <a:alpha val="12941"/>
                </a:srgb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a:extLst>
                  <a:ext uri="{FF2B5EF4-FFF2-40B4-BE49-F238E27FC236}">
                    <a16:creationId xmlns:a16="http://schemas.microsoft.com/office/drawing/2014/main" id="{4997225E-4690-9BEA-DA76-620FE97089EB}"/>
                  </a:ext>
                </a:extLst>
              </p:cNvPr>
              <p:cNvSpPr txBox="1">
                <a:spLocks noChangeArrowheads="1"/>
              </p:cNvSpPr>
              <p:nvPr/>
            </p:nvSpPr>
            <p:spPr bwMode="auto">
              <a:xfrm>
                <a:off x="6706917" y="1278940"/>
                <a:ext cx="111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1D3847"/>
                    </a:solidFill>
                  </a:rPr>
                  <a:t>RILAB</a:t>
                </a:r>
              </a:p>
            </p:txBody>
          </p:sp>
          <p:sp>
            <p:nvSpPr>
              <p:cNvPr id="32" name="Arrow: Down 31">
                <a:extLst>
                  <a:ext uri="{FF2B5EF4-FFF2-40B4-BE49-F238E27FC236}">
                    <a16:creationId xmlns:a16="http://schemas.microsoft.com/office/drawing/2014/main" id="{3F0D77A4-4CD3-7A17-A8D7-25EC409A5E1F}"/>
                  </a:ext>
                </a:extLst>
              </p:cNvPr>
              <p:cNvSpPr/>
              <p:nvPr/>
            </p:nvSpPr>
            <p:spPr>
              <a:xfrm rot="16200000">
                <a:off x="7914231" y="2385086"/>
                <a:ext cx="463521" cy="658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 name="TextBox 32">
              <a:extLst>
                <a:ext uri="{FF2B5EF4-FFF2-40B4-BE49-F238E27FC236}">
                  <a16:creationId xmlns:a16="http://schemas.microsoft.com/office/drawing/2014/main" id="{169B2F47-0A8D-E138-47CA-E826439C19A7}"/>
                </a:ext>
              </a:extLst>
            </p:cNvPr>
            <p:cNvSpPr txBox="1"/>
            <p:nvPr/>
          </p:nvSpPr>
          <p:spPr>
            <a:xfrm>
              <a:off x="1797050" y="1336675"/>
              <a:ext cx="4589463" cy="300038"/>
            </a:xfrm>
            <a:prstGeom prst="rect">
              <a:avLst/>
            </a:prstGeom>
            <a:noFill/>
          </p:spPr>
          <p:txBody>
            <a:bodyPr>
              <a:spAutoFit/>
            </a:bodyPr>
            <a:lstStyle/>
            <a:p>
              <a:pPr>
                <a:defRPr/>
              </a:pPr>
              <a:r>
                <a:rPr lang="en-US" sz="1350" b="1" dirty="0">
                  <a:solidFill>
                    <a:srgbClr val="002060"/>
                  </a:solidFill>
                </a:rPr>
                <a:t>A unique facility for research and production using P70 beams</a:t>
              </a:r>
            </a:p>
          </p:txBody>
        </p:sp>
        <p:grpSp>
          <p:nvGrpSpPr>
            <p:cNvPr id="34" name="Group 35">
              <a:extLst>
                <a:ext uri="{FF2B5EF4-FFF2-40B4-BE49-F238E27FC236}">
                  <a16:creationId xmlns:a16="http://schemas.microsoft.com/office/drawing/2014/main" id="{2455DF5C-7057-30A4-D1BF-547D5663AE6F}"/>
                </a:ext>
              </a:extLst>
            </p:cNvPr>
            <p:cNvGrpSpPr>
              <a:grpSpLocks/>
            </p:cNvGrpSpPr>
            <p:nvPr/>
          </p:nvGrpSpPr>
          <p:grpSpPr bwMode="auto">
            <a:xfrm>
              <a:off x="3944938" y="5018088"/>
              <a:ext cx="4579937" cy="584200"/>
              <a:chOff x="4621743" y="7062881"/>
              <a:chExt cx="6108062" cy="780044"/>
            </a:xfrm>
          </p:grpSpPr>
          <p:sp>
            <p:nvSpPr>
              <p:cNvPr id="35" name="Rectangle 34">
                <a:extLst>
                  <a:ext uri="{FF2B5EF4-FFF2-40B4-BE49-F238E27FC236}">
                    <a16:creationId xmlns:a16="http://schemas.microsoft.com/office/drawing/2014/main" id="{DC47461F-E94A-4907-7D1A-C840FD3AB12D}"/>
                  </a:ext>
                </a:extLst>
              </p:cNvPr>
              <p:cNvSpPr/>
              <p:nvPr/>
            </p:nvSpPr>
            <p:spPr>
              <a:xfrm>
                <a:off x="4621743" y="7062881"/>
                <a:ext cx="6108062" cy="727051"/>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extBox 35">
                <a:extLst>
                  <a:ext uri="{FF2B5EF4-FFF2-40B4-BE49-F238E27FC236}">
                    <a16:creationId xmlns:a16="http://schemas.microsoft.com/office/drawing/2014/main" id="{9A7EAE38-C2CE-24B1-4901-B727B4F8FB93}"/>
                  </a:ext>
                </a:extLst>
              </p:cNvPr>
              <p:cNvSpPr txBox="1"/>
              <p:nvPr/>
            </p:nvSpPr>
            <p:spPr>
              <a:xfrm>
                <a:off x="4621743" y="7073479"/>
                <a:ext cx="6108062" cy="769446"/>
              </a:xfrm>
              <a:prstGeom prst="rect">
                <a:avLst/>
              </a:prstGeom>
              <a:noFill/>
            </p:spPr>
            <p:txBody>
              <a:bodyPr>
                <a:spAutoFit/>
              </a:bodyPr>
              <a:lstStyle/>
              <a:p>
                <a:pPr>
                  <a:defRPr/>
                </a:pPr>
                <a:r>
                  <a:rPr lang="en-US" sz="1050" b="1" dirty="0"/>
                  <a:t>The specificity of the SPES P70 proton driver is the energy domain: 35-70 MeV. </a:t>
                </a:r>
              </a:p>
              <a:p>
                <a:pPr marL="214313" indent="-214313">
                  <a:buFont typeface="Arial" panose="020B0604020202020204" pitchFamily="34" charset="0"/>
                  <a:buChar char="•"/>
                  <a:defRPr/>
                </a:pPr>
                <a:r>
                  <a:rPr lang="en-US" sz="1050" b="1" dirty="0"/>
                  <a:t>allows to develop a great research program on new production methods.</a:t>
                </a:r>
              </a:p>
              <a:p>
                <a:pPr marL="214313" indent="-214313">
                  <a:buFont typeface="Arial" panose="020B0604020202020204" pitchFamily="34" charset="0"/>
                  <a:buChar char="•"/>
                  <a:defRPr/>
                </a:pPr>
                <a:r>
                  <a:rPr lang="en-US" sz="1050" b="1" dirty="0"/>
                  <a:t>can be used for production in specific cases.</a:t>
                </a:r>
              </a:p>
            </p:txBody>
          </p:sp>
        </p:grpSp>
        <p:sp>
          <p:nvSpPr>
            <p:cNvPr id="37" name="TextBox 38">
              <a:extLst>
                <a:ext uri="{FF2B5EF4-FFF2-40B4-BE49-F238E27FC236}">
                  <a16:creationId xmlns:a16="http://schemas.microsoft.com/office/drawing/2014/main" id="{73FF05DF-859E-7C1C-6A38-9E1882A3E219}"/>
                </a:ext>
              </a:extLst>
            </p:cNvPr>
            <p:cNvSpPr txBox="1">
              <a:spLocks noChangeArrowheads="1"/>
            </p:cNvSpPr>
            <p:nvPr/>
          </p:nvSpPr>
          <p:spPr bwMode="auto">
            <a:xfrm>
              <a:off x="5730875" y="4143375"/>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1D3847"/>
                  </a:solidFill>
                </a:rPr>
                <a:t>RIFAC</a:t>
              </a:r>
            </a:p>
          </p:txBody>
        </p:sp>
        <p:sp>
          <p:nvSpPr>
            <p:cNvPr id="38" name="Google Shape;199;p5">
              <a:extLst>
                <a:ext uri="{FF2B5EF4-FFF2-40B4-BE49-F238E27FC236}">
                  <a16:creationId xmlns:a16="http://schemas.microsoft.com/office/drawing/2014/main" id="{6466BDCE-270C-E662-4425-1CD2C854F90D}"/>
                </a:ext>
              </a:extLst>
            </p:cNvPr>
            <p:cNvSpPr/>
            <p:nvPr/>
          </p:nvSpPr>
          <p:spPr>
            <a:xfrm>
              <a:off x="96838" y="4700588"/>
              <a:ext cx="2397125" cy="528637"/>
            </a:xfrm>
            <a:prstGeom prst="flowChartPunchedCard">
              <a:avLst/>
            </a:prstGeom>
            <a:noFill/>
            <a:ln w="28575" cap="flat" cmpd="sng">
              <a:solidFill>
                <a:srgbClr val="FF0000"/>
              </a:solidFill>
              <a:prstDash val="solid"/>
              <a:miter lim="800000"/>
              <a:headEnd type="none" w="sm" len="sm"/>
              <a:tailEnd type="none" w="sm" len="sm"/>
            </a:ln>
          </p:spPr>
          <p:txBody>
            <a:bodyPr spcFirstLastPara="1" lIns="68569" tIns="34275" rIns="68569" bIns="34275"/>
            <a:lstStyle/>
            <a:p>
              <a:pPr algn="ctr" defTabSz="685800" eaLnBrk="1" fontAlgn="auto" hangingPunct="1">
                <a:spcBef>
                  <a:spcPts val="0"/>
                </a:spcBef>
                <a:spcAft>
                  <a:spcPts val="0"/>
                </a:spcAft>
                <a:buClr>
                  <a:srgbClr val="000000"/>
                </a:buClr>
                <a:buSzPts val="1800"/>
                <a:defRPr/>
              </a:pPr>
              <a:r>
                <a:rPr lang="it-IT" sz="1050" dirty="0">
                  <a:solidFill>
                    <a:prstClr val="black"/>
                  </a:solidFill>
                  <a:latin typeface="Calibri"/>
                  <a:ea typeface="Calibri"/>
                  <a:cs typeface="Calibri"/>
                  <a:sym typeface="Calibri"/>
                </a:rPr>
                <a:t>Far  from </a:t>
              </a:r>
              <a:r>
                <a:rPr lang="it-IT" sz="1050" dirty="0" err="1">
                  <a:solidFill>
                    <a:prstClr val="black"/>
                  </a:solidFill>
                  <a:latin typeface="Calibri"/>
                  <a:ea typeface="Calibri"/>
                  <a:cs typeface="Calibri"/>
                  <a:sym typeface="Calibri"/>
                </a:rPr>
                <a:t>stability</a:t>
              </a:r>
              <a:r>
                <a:rPr lang="it-IT" sz="1050" dirty="0">
                  <a:solidFill>
                    <a:prstClr val="black"/>
                  </a:solidFill>
                  <a:latin typeface="Calibri"/>
                  <a:ea typeface="Calibri"/>
                  <a:cs typeface="Calibri"/>
                  <a:sym typeface="Calibri"/>
                </a:rPr>
                <a:t>, high </a:t>
              </a:r>
              <a:r>
                <a:rPr lang="it-IT" sz="1050" dirty="0" err="1">
                  <a:solidFill>
                    <a:prstClr val="black"/>
                  </a:solidFill>
                  <a:latin typeface="Calibri"/>
                  <a:ea typeface="Calibri"/>
                  <a:cs typeface="Calibri"/>
                  <a:sym typeface="Calibri"/>
                </a:rPr>
                <a:t>purity</a:t>
              </a:r>
              <a:endParaRPr lang="it-IT" sz="1050" dirty="0">
                <a:solidFill>
                  <a:prstClr val="black"/>
                </a:solidFill>
                <a:latin typeface="Calibri"/>
                <a:ea typeface="Calibri"/>
                <a:cs typeface="Calibri"/>
                <a:sym typeface="Calibri"/>
              </a:endParaRPr>
            </a:p>
            <a:p>
              <a:pPr algn="ctr" defTabSz="685800" eaLnBrk="1" fontAlgn="auto" hangingPunct="1">
                <a:spcBef>
                  <a:spcPts val="0"/>
                </a:spcBef>
                <a:spcAft>
                  <a:spcPts val="0"/>
                </a:spcAft>
                <a:buClr>
                  <a:srgbClr val="000000"/>
                </a:buClr>
                <a:buSzPts val="1800"/>
                <a:defRPr/>
              </a:pPr>
              <a:r>
                <a:rPr lang="it-IT" sz="1050" dirty="0">
                  <a:solidFill>
                    <a:prstClr val="black"/>
                  </a:solidFill>
                  <a:latin typeface="Calibri"/>
                  <a:ea typeface="Calibri"/>
                  <a:cs typeface="Calibri"/>
                  <a:sym typeface="Calibri"/>
                </a:rPr>
                <a:t>E.g., </a:t>
              </a:r>
              <a:r>
                <a:rPr lang="it-IT" sz="1050" dirty="0" err="1">
                  <a:solidFill>
                    <a:prstClr val="black"/>
                  </a:solidFill>
                  <a:latin typeface="Calibri"/>
                  <a:ea typeface="Calibri"/>
                  <a:cs typeface="Calibri"/>
                  <a:sym typeface="Calibri"/>
                </a:rPr>
                <a:t>UC</a:t>
              </a:r>
              <a:r>
                <a:rPr lang="it-IT" sz="1050" baseline="-25000" dirty="0" err="1">
                  <a:solidFill>
                    <a:prstClr val="black"/>
                  </a:solidFill>
                  <a:latin typeface="Calibri"/>
                  <a:ea typeface="Calibri"/>
                  <a:cs typeface="Calibri"/>
                  <a:sym typeface="Calibri"/>
                </a:rPr>
                <a:t>x</a:t>
              </a:r>
              <a:r>
                <a:rPr lang="it-IT" sz="1050" dirty="0">
                  <a:solidFill>
                    <a:prstClr val="black"/>
                  </a:solidFill>
                  <a:latin typeface="Calibri"/>
                  <a:ea typeface="Calibri"/>
                  <a:cs typeface="Calibri"/>
                  <a:sym typeface="Calibri"/>
                </a:rPr>
                <a:t> target: </a:t>
              </a:r>
              <a:r>
                <a:rPr lang="it-IT" sz="1050" baseline="30000" dirty="0">
                  <a:solidFill>
                    <a:prstClr val="black"/>
                  </a:solidFill>
                  <a:latin typeface="Calibri"/>
                  <a:ea typeface="Calibri"/>
                  <a:cs typeface="Calibri"/>
                  <a:sym typeface="Calibri"/>
                </a:rPr>
                <a:t>111</a:t>
              </a:r>
              <a:r>
                <a:rPr lang="it-IT" sz="1050" dirty="0">
                  <a:solidFill>
                    <a:prstClr val="black"/>
                  </a:solidFill>
                  <a:latin typeface="Calibri"/>
                  <a:ea typeface="Calibri"/>
                  <a:cs typeface="Calibri"/>
                  <a:sym typeface="Calibri"/>
                </a:rPr>
                <a:t>Ag, </a:t>
              </a:r>
              <a:r>
                <a:rPr lang="it-IT" sz="1050" baseline="30000" dirty="0">
                  <a:solidFill>
                    <a:prstClr val="black"/>
                  </a:solidFill>
                  <a:latin typeface="Calibri"/>
                  <a:cs typeface="Calibri"/>
                  <a:sym typeface="Calibri"/>
                </a:rPr>
                <a:t>131</a:t>
              </a:r>
              <a:r>
                <a:rPr lang="it-IT" sz="1050" dirty="0">
                  <a:solidFill>
                    <a:prstClr val="black"/>
                  </a:solidFill>
                  <a:latin typeface="Calibri"/>
                  <a:ea typeface="Calibri"/>
                  <a:cs typeface="Calibri"/>
                  <a:sym typeface="Calibri"/>
                </a:rPr>
                <a:t>I, </a:t>
              </a:r>
              <a:r>
                <a:rPr lang="it-IT" sz="1050" baseline="30000" dirty="0">
                  <a:solidFill>
                    <a:prstClr val="black"/>
                  </a:solidFill>
                  <a:latin typeface="Calibri"/>
                  <a:cs typeface="Calibri"/>
                  <a:sym typeface="Calibri"/>
                </a:rPr>
                <a:t>90</a:t>
              </a:r>
              <a:r>
                <a:rPr lang="it-IT" sz="1050" dirty="0">
                  <a:solidFill>
                    <a:prstClr val="black"/>
                  </a:solidFill>
                  <a:latin typeface="Calibri"/>
                  <a:ea typeface="Calibri"/>
                  <a:cs typeface="Calibri"/>
                  <a:sym typeface="Calibri"/>
                </a:rPr>
                <a:t>Y, </a:t>
              </a:r>
              <a:r>
                <a:rPr lang="it-IT" sz="1050" baseline="30000" dirty="0">
                  <a:solidFill>
                    <a:prstClr val="black"/>
                  </a:solidFill>
                  <a:latin typeface="Calibri"/>
                  <a:cs typeface="Calibri"/>
                  <a:sym typeface="Calibri"/>
                </a:rPr>
                <a:t>89</a:t>
              </a:r>
              <a:r>
                <a:rPr lang="it-IT" sz="1050" dirty="0">
                  <a:solidFill>
                    <a:prstClr val="black"/>
                  </a:solidFill>
                  <a:latin typeface="Calibri"/>
                  <a:ea typeface="Calibri"/>
                  <a:cs typeface="Calibri"/>
                  <a:sym typeface="Calibri"/>
                </a:rPr>
                <a:t>Sr</a:t>
              </a:r>
              <a:endParaRPr lang="it-IT" sz="1050" baseline="30000" dirty="0">
                <a:solidFill>
                  <a:prstClr val="black"/>
                </a:solidFill>
                <a:latin typeface="Calibri"/>
                <a:cs typeface="Calibri"/>
                <a:sym typeface="Calibri"/>
              </a:endParaRPr>
            </a:p>
          </p:txBody>
        </p:sp>
      </p:grpSp>
    </p:spTree>
    <p:extLst>
      <p:ext uri="{BB962C8B-B14F-4D97-AF65-F5344CB8AC3E}">
        <p14:creationId xmlns:p14="http://schemas.microsoft.com/office/powerpoint/2010/main" val="2104402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LNL </a:t>
            </a:r>
            <a:r>
              <a:rPr lang="en-GB" sz="4000" b="1" dirty="0">
                <a:solidFill>
                  <a:schemeClr val="bg1"/>
                </a:solidFill>
              </a:rPr>
              <a:t>Accelerators in the next years</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pic>
        <p:nvPicPr>
          <p:cNvPr id="2" name="Picture 1" descr="A blueprint of a building&#10;&#10;Description automatically generated">
            <a:extLst>
              <a:ext uri="{FF2B5EF4-FFF2-40B4-BE49-F238E27FC236}">
                <a16:creationId xmlns:a16="http://schemas.microsoft.com/office/drawing/2014/main" id="{B0BB3A77-5C84-54CC-D573-BFA2635D0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027" y="1075632"/>
            <a:ext cx="9387944" cy="5280718"/>
          </a:xfrm>
          <a:prstGeom prst="rect">
            <a:avLst/>
          </a:prstGeom>
        </p:spPr>
      </p:pic>
    </p:spTree>
    <p:extLst>
      <p:ext uri="{BB962C8B-B14F-4D97-AF65-F5344CB8AC3E}">
        <p14:creationId xmlns:p14="http://schemas.microsoft.com/office/powerpoint/2010/main" val="88018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SPES phases</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grpSp>
        <p:nvGrpSpPr>
          <p:cNvPr id="22" name="Group 21">
            <a:extLst>
              <a:ext uri="{FF2B5EF4-FFF2-40B4-BE49-F238E27FC236}">
                <a16:creationId xmlns:a16="http://schemas.microsoft.com/office/drawing/2014/main" id="{399949C7-42A8-F16C-438E-8888161BDFEC}"/>
              </a:ext>
            </a:extLst>
          </p:cNvPr>
          <p:cNvGrpSpPr/>
          <p:nvPr/>
        </p:nvGrpSpPr>
        <p:grpSpPr>
          <a:xfrm>
            <a:off x="1212850" y="1343008"/>
            <a:ext cx="9204325" cy="4700587"/>
            <a:chOff x="1029970" y="1205548"/>
            <a:chExt cx="9204325" cy="4700587"/>
          </a:xfrm>
        </p:grpSpPr>
        <p:grpSp>
          <p:nvGrpSpPr>
            <p:cNvPr id="3" name="Group 7">
              <a:extLst>
                <a:ext uri="{FF2B5EF4-FFF2-40B4-BE49-F238E27FC236}">
                  <a16:creationId xmlns:a16="http://schemas.microsoft.com/office/drawing/2014/main" id="{9D64C94C-4CED-AA7E-D5BD-33BFAF5EA5A5}"/>
                </a:ext>
              </a:extLst>
            </p:cNvPr>
            <p:cNvGrpSpPr>
              <a:grpSpLocks/>
            </p:cNvGrpSpPr>
            <p:nvPr/>
          </p:nvGrpSpPr>
          <p:grpSpPr bwMode="auto">
            <a:xfrm>
              <a:off x="1029970" y="2099310"/>
              <a:ext cx="9144000" cy="3806825"/>
              <a:chOff x="0" y="1176262"/>
              <a:chExt cx="12192000" cy="5076976"/>
            </a:xfrm>
          </p:grpSpPr>
          <p:pic>
            <p:nvPicPr>
              <p:cNvPr id="4" name="Picture 5" descr="A blueprint of a building&#10;&#10;Description automatically generated">
                <a:extLst>
                  <a:ext uri="{FF2B5EF4-FFF2-40B4-BE49-F238E27FC236}">
                    <a16:creationId xmlns:a16="http://schemas.microsoft.com/office/drawing/2014/main" id="{D97C2A51-FDED-146B-3372-9B7BB7643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032"/>
              <a:stretch>
                <a:fillRect/>
              </a:stretch>
            </p:blipFill>
            <p:spPr bwMode="auto">
              <a:xfrm>
                <a:off x="0" y="1176262"/>
                <a:ext cx="12192000" cy="4824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23658E0-9843-FE58-744C-5D017F5EF069}"/>
                  </a:ext>
                </a:extLst>
              </p:cNvPr>
              <p:cNvSpPr/>
              <p:nvPr/>
            </p:nvSpPr>
            <p:spPr>
              <a:xfrm>
                <a:off x="0" y="4675946"/>
                <a:ext cx="6278033" cy="142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8F402531-0741-FFA0-3BE2-5E87A22674EB}"/>
                  </a:ext>
                </a:extLst>
              </p:cNvPr>
              <p:cNvSpPr/>
              <p:nvPr/>
            </p:nvSpPr>
            <p:spPr>
              <a:xfrm>
                <a:off x="11269133" y="5391550"/>
                <a:ext cx="922867" cy="861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Rectangle 9">
              <a:extLst>
                <a:ext uri="{FF2B5EF4-FFF2-40B4-BE49-F238E27FC236}">
                  <a16:creationId xmlns:a16="http://schemas.microsoft.com/office/drawing/2014/main" id="{380C364B-7935-BE97-065A-1E575B0C2736}"/>
                </a:ext>
              </a:extLst>
            </p:cNvPr>
            <p:cNvSpPr/>
            <p:nvPr/>
          </p:nvSpPr>
          <p:spPr>
            <a:xfrm>
              <a:off x="8122920" y="3123248"/>
              <a:ext cx="874713" cy="14859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C4BCDA02-835B-A1E2-5E06-B8F19DCF080A}"/>
                </a:ext>
              </a:extLst>
            </p:cNvPr>
            <p:cNvSpPr txBox="1"/>
            <p:nvPr/>
          </p:nvSpPr>
          <p:spPr>
            <a:xfrm>
              <a:off x="8265795" y="1935798"/>
              <a:ext cx="793750" cy="646112"/>
            </a:xfrm>
            <a:prstGeom prst="rect">
              <a:avLst/>
            </a:prstGeom>
            <a:solidFill>
              <a:schemeClr val="bg1"/>
            </a:solidFill>
            <a:ln>
              <a:noFill/>
            </a:ln>
          </p:spPr>
          <p:txBody>
            <a:bodyPr>
              <a:spAutoFit/>
            </a:bodyPr>
            <a:lstStyle>
              <a:defPPr>
                <a:defRPr lang="en-US"/>
              </a:defPPr>
              <a:lvl1pPr algn="ctr">
                <a:defRPr sz="1200" b="1">
                  <a:solidFill>
                    <a:srgbClr val="FF0000"/>
                  </a:solidFill>
                </a:defRPr>
              </a:lvl1pPr>
            </a:lstStyle>
            <a:p>
              <a:pPr>
                <a:defRPr/>
              </a:pPr>
              <a:r>
                <a:rPr lang="en-US" dirty="0">
                  <a:solidFill>
                    <a:schemeClr val="accent6">
                      <a:lumMod val="75000"/>
                    </a:schemeClr>
                  </a:solidFill>
                </a:rPr>
                <a:t>Phase1</a:t>
              </a:r>
            </a:p>
            <a:p>
              <a:pPr>
                <a:defRPr/>
              </a:pPr>
              <a:r>
                <a:rPr lang="en-US" dirty="0">
                  <a:solidFill>
                    <a:schemeClr val="accent6">
                      <a:lumMod val="75000"/>
                    </a:schemeClr>
                  </a:solidFill>
                </a:rPr>
                <a:t>SPES</a:t>
              </a:r>
              <a:endParaRPr lang="en-US" dirty="0">
                <a:solidFill>
                  <a:schemeClr val="accent6">
                    <a:lumMod val="75000"/>
                  </a:schemeClr>
                </a:solidFill>
                <a:latin typeface="Symbol" panose="05050102010706020507" pitchFamily="18" charset="2"/>
              </a:endParaRPr>
            </a:p>
            <a:p>
              <a:pPr>
                <a:defRPr/>
              </a:pPr>
              <a:r>
                <a:rPr lang="en-US" dirty="0">
                  <a:solidFill>
                    <a:schemeClr val="accent6">
                      <a:lumMod val="75000"/>
                    </a:schemeClr>
                  </a:solidFill>
                  <a:latin typeface="+mj-lt"/>
                  <a:cs typeface="Times New Roman" panose="02020603050405020304" pitchFamily="18" charset="0"/>
                </a:rPr>
                <a:t>cyclotron</a:t>
              </a:r>
            </a:p>
          </p:txBody>
        </p:sp>
        <p:sp>
          <p:nvSpPr>
            <p:cNvPr id="12" name="TextBox 11">
              <a:extLst>
                <a:ext uri="{FF2B5EF4-FFF2-40B4-BE49-F238E27FC236}">
                  <a16:creationId xmlns:a16="http://schemas.microsoft.com/office/drawing/2014/main" id="{2F7F53F3-2A46-3E9B-6BA8-7000ECC7BA65}"/>
                </a:ext>
              </a:extLst>
            </p:cNvPr>
            <p:cNvSpPr txBox="1"/>
            <p:nvPr/>
          </p:nvSpPr>
          <p:spPr>
            <a:xfrm>
              <a:off x="2988945" y="1899285"/>
              <a:ext cx="1665288" cy="646113"/>
            </a:xfrm>
            <a:prstGeom prst="rect">
              <a:avLst/>
            </a:prstGeom>
            <a:solidFill>
              <a:schemeClr val="bg1"/>
            </a:solidFill>
            <a:ln>
              <a:noFill/>
            </a:ln>
          </p:spPr>
          <p:txBody>
            <a:bodyPr>
              <a:spAutoFit/>
            </a:bodyPr>
            <a:lstStyle>
              <a:defPPr>
                <a:defRPr lang="en-US"/>
              </a:defPPr>
              <a:lvl1pPr algn="ctr">
                <a:defRPr sz="1200" b="1">
                  <a:solidFill>
                    <a:srgbClr val="FF0000"/>
                  </a:solidFill>
                </a:defRPr>
              </a:lvl1pPr>
            </a:lstStyle>
            <a:p>
              <a:pPr>
                <a:defRPr/>
              </a:pPr>
              <a:r>
                <a:rPr lang="en-US" dirty="0">
                  <a:solidFill>
                    <a:srgbClr val="2F5597"/>
                  </a:solidFill>
                </a:rPr>
                <a:t>Phase3</a:t>
              </a:r>
            </a:p>
            <a:p>
              <a:pPr>
                <a:defRPr/>
              </a:pPr>
              <a:r>
                <a:rPr lang="en-US" dirty="0">
                  <a:solidFill>
                    <a:srgbClr val="2F5597"/>
                  </a:solidFill>
                </a:rPr>
                <a:t>SPES</a:t>
              </a:r>
              <a:r>
                <a:rPr lang="en-US" dirty="0">
                  <a:solidFill>
                    <a:srgbClr val="2F5597"/>
                  </a:solidFill>
                  <a:latin typeface="Symbol" panose="05050102010706020507" pitchFamily="18" charset="2"/>
                </a:rPr>
                <a:t> </a:t>
              </a:r>
              <a:endParaRPr lang="en-US" dirty="0">
                <a:solidFill>
                  <a:srgbClr val="2F5597"/>
                </a:solidFill>
                <a:latin typeface="+mj-lt"/>
              </a:endParaRPr>
            </a:p>
            <a:p>
              <a:pPr>
                <a:defRPr/>
              </a:pPr>
              <a:r>
                <a:rPr lang="en-US" dirty="0">
                  <a:solidFill>
                    <a:srgbClr val="2F5597"/>
                  </a:solidFill>
                  <a:latin typeface="+mj-lt"/>
                </a:rPr>
                <a:t> injector (ADIGE) </a:t>
              </a:r>
              <a:endParaRPr lang="en-US" dirty="0">
                <a:solidFill>
                  <a:srgbClr val="2F5597"/>
                </a:solidFill>
                <a:latin typeface="Symbol" panose="05050102010706020507" pitchFamily="18" charset="2"/>
              </a:endParaRPr>
            </a:p>
          </p:txBody>
        </p:sp>
        <p:sp>
          <p:nvSpPr>
            <p:cNvPr id="13" name="Rectangle 12">
              <a:extLst>
                <a:ext uri="{FF2B5EF4-FFF2-40B4-BE49-F238E27FC236}">
                  <a16:creationId xmlns:a16="http://schemas.microsoft.com/office/drawing/2014/main" id="{8D045108-DFDB-4C9A-9C7C-42EAF42479D6}"/>
                </a:ext>
              </a:extLst>
            </p:cNvPr>
            <p:cNvSpPr/>
            <p:nvPr/>
          </p:nvSpPr>
          <p:spPr>
            <a:xfrm>
              <a:off x="9023033" y="2634298"/>
              <a:ext cx="1074737" cy="2408237"/>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21A6ECE-53AD-56DE-F0D9-5B9A6C9DF418}"/>
                </a:ext>
              </a:extLst>
            </p:cNvPr>
            <p:cNvSpPr txBox="1"/>
            <p:nvPr/>
          </p:nvSpPr>
          <p:spPr>
            <a:xfrm>
              <a:off x="9045258" y="1205548"/>
              <a:ext cx="1189037" cy="1385887"/>
            </a:xfrm>
            <a:prstGeom prst="rect">
              <a:avLst/>
            </a:prstGeom>
            <a:solidFill>
              <a:schemeClr val="bg1"/>
            </a:solidFill>
            <a:ln>
              <a:noFill/>
            </a:ln>
          </p:spPr>
          <p:txBody>
            <a:bodyPr>
              <a:spAutoFit/>
            </a:bodyPr>
            <a:lstStyle>
              <a:defPPr>
                <a:defRPr lang="en-US"/>
              </a:defPPr>
              <a:lvl1pPr algn="ctr">
                <a:defRPr sz="1200" b="1">
                  <a:solidFill>
                    <a:srgbClr val="FF0000"/>
                  </a:solidFill>
                </a:defRPr>
              </a:lvl1pPr>
            </a:lstStyle>
            <a:p>
              <a:pPr>
                <a:defRPr/>
              </a:pPr>
              <a:endParaRPr lang="en-US" dirty="0">
                <a:solidFill>
                  <a:srgbClr val="7030A0"/>
                </a:solidFill>
              </a:endParaRPr>
            </a:p>
            <a:p>
              <a:pPr>
                <a:defRPr/>
              </a:pPr>
              <a:endParaRPr lang="en-US" dirty="0">
                <a:solidFill>
                  <a:srgbClr val="7030A0"/>
                </a:solidFill>
              </a:endParaRPr>
            </a:p>
            <a:p>
              <a:pPr>
                <a:defRPr/>
              </a:pPr>
              <a:endParaRPr lang="en-US" dirty="0">
                <a:solidFill>
                  <a:srgbClr val="7030A0"/>
                </a:solidFill>
              </a:endParaRPr>
            </a:p>
            <a:p>
              <a:pPr>
                <a:defRPr/>
              </a:pPr>
              <a:r>
                <a:rPr lang="en-US" dirty="0">
                  <a:solidFill>
                    <a:srgbClr val="7030A0"/>
                  </a:solidFill>
                </a:rPr>
                <a:t>Phase 4</a:t>
              </a:r>
            </a:p>
            <a:p>
              <a:pPr>
                <a:defRPr/>
              </a:pPr>
              <a:r>
                <a:rPr lang="en-US" dirty="0">
                  <a:solidFill>
                    <a:srgbClr val="7030A0"/>
                  </a:solidFill>
                </a:rPr>
                <a:t>SPES</a:t>
              </a:r>
              <a:r>
                <a:rPr lang="en-US" dirty="0">
                  <a:solidFill>
                    <a:srgbClr val="7030A0"/>
                  </a:solidFill>
                  <a:latin typeface="+mj-lt"/>
                </a:rPr>
                <a:t> </a:t>
              </a:r>
              <a:r>
                <a:rPr lang="en-US" dirty="0" err="1">
                  <a:solidFill>
                    <a:srgbClr val="7030A0"/>
                  </a:solidFill>
                  <a:latin typeface="+mj-lt"/>
                </a:rPr>
                <a:t>RadioIsotope</a:t>
              </a:r>
              <a:r>
                <a:rPr lang="en-US" dirty="0">
                  <a:solidFill>
                    <a:srgbClr val="7030A0"/>
                  </a:solidFill>
                  <a:latin typeface="+mj-lt"/>
                </a:rPr>
                <a:t> production</a:t>
              </a:r>
              <a:endParaRPr lang="en-US" dirty="0">
                <a:solidFill>
                  <a:srgbClr val="7030A0"/>
                </a:solidFill>
                <a:latin typeface="Symbol" panose="05050102010706020507" pitchFamily="18" charset="2"/>
              </a:endParaRPr>
            </a:p>
          </p:txBody>
        </p:sp>
        <p:sp>
          <p:nvSpPr>
            <p:cNvPr id="15" name="Rectangle 14">
              <a:extLst>
                <a:ext uri="{FF2B5EF4-FFF2-40B4-BE49-F238E27FC236}">
                  <a16:creationId xmlns:a16="http://schemas.microsoft.com/office/drawing/2014/main" id="{23288824-700C-C6CD-8EC6-EE4602F5F599}"/>
                </a:ext>
              </a:extLst>
            </p:cNvPr>
            <p:cNvSpPr/>
            <p:nvPr/>
          </p:nvSpPr>
          <p:spPr>
            <a:xfrm>
              <a:off x="3457258" y="2964498"/>
              <a:ext cx="2168525" cy="76676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830C9ADA-7CFC-60BF-CE61-DBFFDC94714C}"/>
                </a:ext>
              </a:extLst>
            </p:cNvPr>
            <p:cNvSpPr/>
            <p:nvPr/>
          </p:nvSpPr>
          <p:spPr>
            <a:xfrm>
              <a:off x="7602220" y="2634298"/>
              <a:ext cx="508000" cy="1330325"/>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a:extLst>
                <a:ext uri="{FF2B5EF4-FFF2-40B4-BE49-F238E27FC236}">
                  <a16:creationId xmlns:a16="http://schemas.microsoft.com/office/drawing/2014/main" id="{D4816E5F-6B97-6C58-6168-30E7BD0D3F8E}"/>
                </a:ext>
              </a:extLst>
            </p:cNvPr>
            <p:cNvSpPr/>
            <p:nvPr/>
          </p:nvSpPr>
          <p:spPr>
            <a:xfrm>
              <a:off x="7133908" y="3794760"/>
              <a:ext cx="419100" cy="1001713"/>
            </a:xfrm>
            <a:prstGeom prst="rect">
              <a:avLst/>
            </a:prstGeom>
            <a:solidFill>
              <a:schemeClr val="bg1">
                <a:alpha val="2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4B2E45DC-56AC-AA2C-1E41-A051A87E7676}"/>
                </a:ext>
              </a:extLst>
            </p:cNvPr>
            <p:cNvSpPr txBox="1"/>
            <p:nvPr/>
          </p:nvSpPr>
          <p:spPr>
            <a:xfrm>
              <a:off x="7579995" y="1951673"/>
              <a:ext cx="795338" cy="646112"/>
            </a:xfrm>
            <a:prstGeom prst="rect">
              <a:avLst/>
            </a:prstGeom>
            <a:solidFill>
              <a:schemeClr val="bg1"/>
            </a:solidFill>
            <a:ln>
              <a:noFill/>
            </a:ln>
          </p:spPr>
          <p:txBody>
            <a:bodyPr>
              <a:spAutoFit/>
            </a:bodyPr>
            <a:lstStyle>
              <a:defPPr>
                <a:defRPr lang="en-US"/>
              </a:defPPr>
              <a:lvl1pPr algn="ctr">
                <a:defRPr sz="1200" b="1">
                  <a:solidFill>
                    <a:srgbClr val="FF0000"/>
                  </a:solidFill>
                </a:defRPr>
              </a:lvl1pPr>
            </a:lstStyle>
            <a:p>
              <a:pPr>
                <a:defRPr/>
              </a:pPr>
              <a:r>
                <a:rPr lang="en-US" dirty="0"/>
                <a:t>Phase2</a:t>
              </a:r>
            </a:p>
            <a:p>
              <a:pPr>
                <a:defRPr/>
              </a:pPr>
              <a:r>
                <a:rPr lang="en-US" dirty="0"/>
                <a:t>SPES</a:t>
              </a:r>
              <a:endParaRPr lang="en-US" dirty="0">
                <a:latin typeface="Symbol" panose="05050102010706020507" pitchFamily="18" charset="2"/>
              </a:endParaRPr>
            </a:p>
            <a:p>
              <a:pPr>
                <a:defRPr/>
              </a:pPr>
              <a:r>
                <a:rPr lang="en-US" dirty="0">
                  <a:latin typeface="+mj-lt"/>
                  <a:cs typeface="Times New Roman" panose="02020603050405020304" pitchFamily="18" charset="0"/>
                </a:rPr>
                <a:t>LERIB</a:t>
              </a:r>
            </a:p>
          </p:txBody>
        </p:sp>
        <p:sp>
          <p:nvSpPr>
            <p:cNvPr id="19" name="Rectangle 18">
              <a:extLst>
                <a:ext uri="{FF2B5EF4-FFF2-40B4-BE49-F238E27FC236}">
                  <a16:creationId xmlns:a16="http://schemas.microsoft.com/office/drawing/2014/main" id="{15FBAB49-14B8-1D5A-EBCD-B299464FFCD2}"/>
                </a:ext>
              </a:extLst>
            </p:cNvPr>
            <p:cNvSpPr/>
            <p:nvPr/>
          </p:nvSpPr>
          <p:spPr>
            <a:xfrm>
              <a:off x="5157470" y="2739073"/>
              <a:ext cx="2344738" cy="76835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a:extLst>
                <a:ext uri="{FF2B5EF4-FFF2-40B4-BE49-F238E27FC236}">
                  <a16:creationId xmlns:a16="http://schemas.microsoft.com/office/drawing/2014/main" id="{1A7AC7C7-A40F-DE5E-A299-6B79BFFC4D4B}"/>
                </a:ext>
              </a:extLst>
            </p:cNvPr>
            <p:cNvSpPr txBox="1"/>
            <p:nvPr/>
          </p:nvSpPr>
          <p:spPr>
            <a:xfrm>
              <a:off x="5854383" y="3799523"/>
              <a:ext cx="960437" cy="831850"/>
            </a:xfrm>
            <a:prstGeom prst="rect">
              <a:avLst/>
            </a:prstGeom>
            <a:solidFill>
              <a:schemeClr val="bg1"/>
            </a:solidFill>
            <a:ln>
              <a:noFill/>
            </a:ln>
          </p:spPr>
          <p:txBody>
            <a:bodyPr>
              <a:spAutoFit/>
            </a:bodyPr>
            <a:lstStyle>
              <a:defPPr>
                <a:defRPr lang="en-US"/>
              </a:defPPr>
              <a:lvl1pPr algn="ctr">
                <a:defRPr sz="1200" b="1">
                  <a:solidFill>
                    <a:srgbClr val="FF0000"/>
                  </a:solidFill>
                </a:defRPr>
              </a:lvl1pPr>
            </a:lstStyle>
            <a:p>
              <a:pPr>
                <a:defRPr/>
              </a:pPr>
              <a:r>
                <a:rPr lang="en-US" dirty="0">
                  <a:solidFill>
                    <a:schemeClr val="accent2"/>
                  </a:solidFill>
                </a:rPr>
                <a:t>Phase5</a:t>
              </a:r>
            </a:p>
            <a:p>
              <a:pPr>
                <a:defRPr/>
              </a:pPr>
              <a:r>
                <a:rPr lang="en-US" dirty="0">
                  <a:solidFill>
                    <a:schemeClr val="accent2"/>
                  </a:solidFill>
                </a:rPr>
                <a:t>SPES</a:t>
              </a:r>
              <a:r>
                <a:rPr lang="en-US" dirty="0">
                  <a:solidFill>
                    <a:schemeClr val="accent2"/>
                  </a:solidFill>
                  <a:latin typeface="Symbol" panose="05050102010706020507" pitchFamily="18" charset="2"/>
                </a:rPr>
                <a:t> </a:t>
              </a:r>
              <a:endParaRPr lang="en-US" dirty="0">
                <a:solidFill>
                  <a:schemeClr val="accent2"/>
                </a:solidFill>
                <a:latin typeface="+mj-lt"/>
              </a:endParaRPr>
            </a:p>
            <a:p>
              <a:pPr>
                <a:defRPr/>
              </a:pPr>
              <a:r>
                <a:rPr lang="en-US" dirty="0">
                  <a:solidFill>
                    <a:schemeClr val="accent2"/>
                  </a:solidFill>
                  <a:latin typeface="+mj-lt"/>
                </a:rPr>
                <a:t> RIB selection  </a:t>
              </a:r>
              <a:endParaRPr lang="en-US" dirty="0">
                <a:solidFill>
                  <a:schemeClr val="accent2"/>
                </a:solidFill>
                <a:latin typeface="Symbol" panose="05050102010706020507" pitchFamily="18" charset="2"/>
              </a:endParaRPr>
            </a:p>
          </p:txBody>
        </p:sp>
      </p:grpSp>
    </p:spTree>
    <p:extLst>
      <p:ext uri="{BB962C8B-B14F-4D97-AF65-F5344CB8AC3E}">
        <p14:creationId xmlns:p14="http://schemas.microsoft.com/office/powerpoint/2010/main" val="270289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SPES phases: phase 1 and phase 2</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pSp>
        <p:nvGrpSpPr>
          <p:cNvPr id="3" name="Group 2">
            <a:extLst>
              <a:ext uri="{FF2B5EF4-FFF2-40B4-BE49-F238E27FC236}">
                <a16:creationId xmlns:a16="http://schemas.microsoft.com/office/drawing/2014/main" id="{A8602CB8-F08B-B32E-DF8A-DEC0337DB8E8}"/>
              </a:ext>
            </a:extLst>
          </p:cNvPr>
          <p:cNvGrpSpPr/>
          <p:nvPr/>
        </p:nvGrpSpPr>
        <p:grpSpPr>
          <a:xfrm>
            <a:off x="76298" y="1280910"/>
            <a:ext cx="5648829" cy="5487346"/>
            <a:chOff x="7310268" y="1176263"/>
            <a:chExt cx="4881732" cy="4742179"/>
          </a:xfrm>
        </p:grpSpPr>
        <p:pic>
          <p:nvPicPr>
            <p:cNvPr id="4" name="Picture 3" descr="A blueprint of a building&#10;&#10;Description automatically generated">
              <a:extLst>
                <a:ext uri="{FF2B5EF4-FFF2-40B4-BE49-F238E27FC236}">
                  <a16:creationId xmlns:a16="http://schemas.microsoft.com/office/drawing/2014/main" id="{E83D8082-2BEE-401C-46E7-3F5FBA34A1B8}"/>
                </a:ext>
              </a:extLst>
            </p:cNvPr>
            <p:cNvPicPr>
              <a:picLocks noChangeAspect="1"/>
            </p:cNvPicPr>
            <p:nvPr/>
          </p:nvPicPr>
          <p:blipFill rotWithShape="1">
            <a:blip r:embed="rId4">
              <a:extLst>
                <a:ext uri="{28A0092B-C50C-407E-A947-70E740481C1C}">
                  <a14:useLocalDpi xmlns:a14="http://schemas.microsoft.com/office/drawing/2010/main" val="0"/>
                </a:ext>
              </a:extLst>
            </a:blip>
            <a:srcRect l="59960" b="6107"/>
            <a:stretch/>
          </p:blipFill>
          <p:spPr>
            <a:xfrm>
              <a:off x="7310268" y="1176263"/>
              <a:ext cx="4881732" cy="4623826"/>
            </a:xfrm>
            <a:prstGeom prst="rect">
              <a:avLst/>
            </a:prstGeom>
          </p:spPr>
        </p:pic>
        <p:sp>
          <p:nvSpPr>
            <p:cNvPr id="6" name="Rectangle 5">
              <a:extLst>
                <a:ext uri="{FF2B5EF4-FFF2-40B4-BE49-F238E27FC236}">
                  <a16:creationId xmlns:a16="http://schemas.microsoft.com/office/drawing/2014/main" id="{5024EF75-8B18-6B84-EB6F-12C1BB4A0528}"/>
                </a:ext>
              </a:extLst>
            </p:cNvPr>
            <p:cNvSpPr/>
            <p:nvPr/>
          </p:nvSpPr>
          <p:spPr>
            <a:xfrm>
              <a:off x="11268075" y="5308842"/>
              <a:ext cx="923925"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704CBB08-7F4F-3CAA-95FA-CE1C98FEDC05}"/>
              </a:ext>
            </a:extLst>
          </p:cNvPr>
          <p:cNvSpPr/>
          <p:nvPr/>
        </p:nvSpPr>
        <p:spPr>
          <a:xfrm>
            <a:off x="2663624" y="2943040"/>
            <a:ext cx="1013026" cy="231842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49C56D8-A785-CD0D-8923-312408C7F3DD}"/>
              </a:ext>
            </a:extLst>
          </p:cNvPr>
          <p:cNvSpPr txBox="1"/>
          <p:nvPr/>
        </p:nvSpPr>
        <p:spPr>
          <a:xfrm>
            <a:off x="2848535" y="2446054"/>
            <a:ext cx="628650" cy="461665"/>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SPES-driver</a:t>
            </a:r>
            <a:endParaRPr kumimoji="0" lang="en-US" sz="1200" b="1" i="0" u="none" strike="noStrike" kern="1200" cap="none" spc="0" normalizeH="0" baseline="0" noProof="0" dirty="0">
              <a:ln>
                <a:noFill/>
              </a:ln>
              <a:solidFill>
                <a:srgbClr val="70AD47">
                  <a:lumMod val="75000"/>
                </a:srgbClr>
              </a:solidFill>
              <a:effectLst/>
              <a:uLnTx/>
              <a:uFillTx/>
              <a:latin typeface="Symbol" panose="05050102010706020507" pitchFamily="18" charset="2"/>
              <a:ea typeface="+mn-ea"/>
              <a:cs typeface="+mn-cs"/>
            </a:endParaRPr>
          </a:p>
        </p:txBody>
      </p:sp>
      <p:sp>
        <p:nvSpPr>
          <p:cNvPr id="11" name="Rectangle 10">
            <a:extLst>
              <a:ext uri="{FF2B5EF4-FFF2-40B4-BE49-F238E27FC236}">
                <a16:creationId xmlns:a16="http://schemas.microsoft.com/office/drawing/2014/main" id="{811DF5C2-260B-5AFB-A37B-BCEB39789F06}"/>
              </a:ext>
            </a:extLst>
          </p:cNvPr>
          <p:cNvSpPr/>
          <p:nvPr/>
        </p:nvSpPr>
        <p:spPr>
          <a:xfrm>
            <a:off x="1899203" y="4451967"/>
            <a:ext cx="709612" cy="1237200"/>
          </a:xfrm>
          <a:prstGeom prst="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669F08E-8617-8029-F103-6C7607FB3B5D}"/>
              </a:ext>
            </a:extLst>
          </p:cNvPr>
          <p:cNvSpPr txBox="1"/>
          <p:nvPr/>
        </p:nvSpPr>
        <p:spPr>
          <a:xfrm>
            <a:off x="1666894" y="5732485"/>
            <a:ext cx="1085321" cy="707886"/>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472C4"/>
                </a:solidFill>
                <a:effectLst/>
                <a:uLnTx/>
                <a:uFillTx/>
                <a:latin typeface="Calibri" panose="020F0502020204030204"/>
                <a:ea typeface="+mn-ea"/>
                <a:cs typeface="+mn-cs"/>
              </a:rPr>
              <a:t>SPES</a:t>
            </a:r>
            <a:br>
              <a:rPr kumimoji="0" lang="en-US" sz="10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00" b="1" i="0" u="none" strike="noStrike" kern="1200" cap="none" spc="0" normalizeH="0" baseline="0" noProof="0" dirty="0">
                <a:ln>
                  <a:noFill/>
                </a:ln>
                <a:solidFill>
                  <a:srgbClr val="4472C4"/>
                </a:solidFill>
                <a:effectLst/>
                <a:uLnTx/>
                <a:uFillTx/>
                <a:latin typeface="Calibri" panose="020F0502020204030204"/>
                <a:ea typeface="+mn-ea"/>
                <a:cs typeface="+mn-cs"/>
              </a:rPr>
              <a:t>ISOL2: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472C4"/>
                </a:solidFill>
                <a:effectLst/>
                <a:uLnTx/>
                <a:uFillTx/>
                <a:latin typeface="Calibri" panose="020F0502020204030204"/>
                <a:ea typeface="+mn-ea"/>
                <a:cs typeface="+mn-cs"/>
              </a:rPr>
              <a:t>LARAMED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472C4"/>
                </a:solidFill>
                <a:effectLst/>
                <a:uLnTx/>
                <a:uFillTx/>
                <a:latin typeface="Calibri" panose="020F0502020204030204"/>
                <a:ea typeface="+mn-ea"/>
                <a:cs typeface="+mn-cs"/>
              </a:rPr>
              <a:t>TEMPORARY</a:t>
            </a:r>
          </a:p>
        </p:txBody>
      </p:sp>
      <p:cxnSp>
        <p:nvCxnSpPr>
          <p:cNvPr id="13" name="Straight Connector 12">
            <a:extLst>
              <a:ext uri="{FF2B5EF4-FFF2-40B4-BE49-F238E27FC236}">
                <a16:creationId xmlns:a16="http://schemas.microsoft.com/office/drawing/2014/main" id="{0B0160D3-89DA-1079-50EC-F53DD865AF07}"/>
              </a:ext>
            </a:extLst>
          </p:cNvPr>
          <p:cNvCxnSpPr>
            <a:cxnSpLocks/>
          </p:cNvCxnSpPr>
          <p:nvPr/>
        </p:nvCxnSpPr>
        <p:spPr>
          <a:xfrm>
            <a:off x="3235594" y="4253584"/>
            <a:ext cx="0" cy="21414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4450DF-9DCC-3075-CA92-C4AF98E05E53}"/>
              </a:ext>
            </a:extLst>
          </p:cNvPr>
          <p:cNvCxnSpPr>
            <a:cxnSpLocks/>
          </p:cNvCxnSpPr>
          <p:nvPr/>
        </p:nvCxnSpPr>
        <p:spPr>
          <a:xfrm flipH="1">
            <a:off x="2857670" y="4467728"/>
            <a:ext cx="377924" cy="5412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1A10C9-3E4F-28B5-125E-A4DE71C6B643}"/>
              </a:ext>
            </a:extLst>
          </p:cNvPr>
          <p:cNvCxnSpPr>
            <a:cxnSpLocks/>
          </p:cNvCxnSpPr>
          <p:nvPr/>
        </p:nvCxnSpPr>
        <p:spPr>
          <a:xfrm flipH="1">
            <a:off x="2276370" y="5008982"/>
            <a:ext cx="5813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5783461-3CBD-5743-E872-87FE16D554E4}"/>
              </a:ext>
            </a:extLst>
          </p:cNvPr>
          <p:cNvSpPr/>
          <p:nvPr/>
        </p:nvSpPr>
        <p:spPr>
          <a:xfrm>
            <a:off x="2209555" y="4928297"/>
            <a:ext cx="167160" cy="14304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FE5D823-E18C-81D8-878F-69D679EB4D47}"/>
              </a:ext>
            </a:extLst>
          </p:cNvPr>
          <p:cNvGrpSpPr/>
          <p:nvPr/>
        </p:nvGrpSpPr>
        <p:grpSpPr>
          <a:xfrm>
            <a:off x="2857670" y="5425880"/>
            <a:ext cx="1090728" cy="562499"/>
            <a:chOff x="0" y="30875"/>
            <a:chExt cx="4725159" cy="479700"/>
          </a:xfrm>
        </p:grpSpPr>
        <p:sp>
          <p:nvSpPr>
            <p:cNvPr id="18" name="Rectangle: Rounded Corners 17">
              <a:extLst>
                <a:ext uri="{FF2B5EF4-FFF2-40B4-BE49-F238E27FC236}">
                  <a16:creationId xmlns:a16="http://schemas.microsoft.com/office/drawing/2014/main" id="{868E07D8-F049-0406-7479-446FB95A2F6B}"/>
                </a:ext>
              </a:extLst>
            </p:cNvPr>
            <p:cNvSpPr/>
            <p:nvPr/>
          </p:nvSpPr>
          <p:spPr>
            <a:xfrm>
              <a:off x="0" y="30875"/>
              <a:ext cx="4725159" cy="4797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4">
              <a:extLst>
                <a:ext uri="{FF2B5EF4-FFF2-40B4-BE49-F238E27FC236}">
                  <a16:creationId xmlns:a16="http://schemas.microsoft.com/office/drawing/2014/main" id="{F6D99348-6144-DACB-6DE5-442B63B052A8}"/>
                </a:ext>
              </a:extLst>
            </p:cNvPr>
            <p:cNvSpPr txBox="1"/>
            <p:nvPr/>
          </p:nvSpPr>
          <p:spPr>
            <a:xfrm>
              <a:off x="23418" y="54292"/>
              <a:ext cx="4701741" cy="4189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1</a:t>
              </a:r>
            </a:p>
          </p:txBody>
        </p:sp>
      </p:grpSp>
      <p:grpSp>
        <p:nvGrpSpPr>
          <p:cNvPr id="20" name="Group 19">
            <a:extLst>
              <a:ext uri="{FF2B5EF4-FFF2-40B4-BE49-F238E27FC236}">
                <a16:creationId xmlns:a16="http://schemas.microsoft.com/office/drawing/2014/main" id="{A31F2C17-C7AA-4F8C-A756-44F8FF2E9ECF}"/>
              </a:ext>
            </a:extLst>
          </p:cNvPr>
          <p:cNvGrpSpPr/>
          <p:nvPr/>
        </p:nvGrpSpPr>
        <p:grpSpPr>
          <a:xfrm>
            <a:off x="6096098" y="1280910"/>
            <a:ext cx="5648829" cy="5493272"/>
            <a:chOff x="7310268" y="1176263"/>
            <a:chExt cx="4881732" cy="4747298"/>
          </a:xfrm>
        </p:grpSpPr>
        <p:pic>
          <p:nvPicPr>
            <p:cNvPr id="21" name="Picture 20" descr="A blueprint of a building&#10;&#10;Description automatically generated">
              <a:extLst>
                <a:ext uri="{FF2B5EF4-FFF2-40B4-BE49-F238E27FC236}">
                  <a16:creationId xmlns:a16="http://schemas.microsoft.com/office/drawing/2014/main" id="{1D3E6B9D-0DFA-15CC-F039-E385EFD16B68}"/>
                </a:ext>
              </a:extLst>
            </p:cNvPr>
            <p:cNvPicPr>
              <a:picLocks noChangeAspect="1"/>
            </p:cNvPicPr>
            <p:nvPr/>
          </p:nvPicPr>
          <p:blipFill rotWithShape="1">
            <a:blip r:embed="rId4">
              <a:extLst>
                <a:ext uri="{28A0092B-C50C-407E-A947-70E740481C1C}">
                  <a14:useLocalDpi xmlns:a14="http://schemas.microsoft.com/office/drawing/2010/main" val="0"/>
                </a:ext>
              </a:extLst>
            </a:blip>
            <a:srcRect l="59960" b="3600"/>
            <a:stretch/>
          </p:blipFill>
          <p:spPr>
            <a:xfrm>
              <a:off x="7310268" y="1176263"/>
              <a:ext cx="4881732" cy="4747298"/>
            </a:xfrm>
            <a:prstGeom prst="rect">
              <a:avLst/>
            </a:prstGeom>
          </p:spPr>
        </p:pic>
        <p:sp>
          <p:nvSpPr>
            <p:cNvPr id="22" name="Rectangle 21">
              <a:extLst>
                <a:ext uri="{FF2B5EF4-FFF2-40B4-BE49-F238E27FC236}">
                  <a16:creationId xmlns:a16="http://schemas.microsoft.com/office/drawing/2014/main" id="{CC81075D-A09F-02AC-68F3-0490B1C9B8BB}"/>
                </a:ext>
              </a:extLst>
            </p:cNvPr>
            <p:cNvSpPr/>
            <p:nvPr/>
          </p:nvSpPr>
          <p:spPr>
            <a:xfrm>
              <a:off x="11268075" y="5308840"/>
              <a:ext cx="923925"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3820577F-A8FB-AC2F-2F96-169900D77073}"/>
              </a:ext>
            </a:extLst>
          </p:cNvPr>
          <p:cNvSpPr/>
          <p:nvPr/>
        </p:nvSpPr>
        <p:spPr>
          <a:xfrm>
            <a:off x="7955344" y="3082529"/>
            <a:ext cx="628650" cy="638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D394BA2-5764-87D8-3B26-125570F62847}"/>
              </a:ext>
            </a:extLst>
          </p:cNvPr>
          <p:cNvSpPr txBox="1"/>
          <p:nvPr/>
        </p:nvSpPr>
        <p:spPr>
          <a:xfrm>
            <a:off x="7955344" y="2760978"/>
            <a:ext cx="628650" cy="276999"/>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TIS</a:t>
            </a:r>
          </a:p>
        </p:txBody>
      </p:sp>
      <p:cxnSp>
        <p:nvCxnSpPr>
          <p:cNvPr id="25" name="Straight Connector 24">
            <a:extLst>
              <a:ext uri="{FF2B5EF4-FFF2-40B4-BE49-F238E27FC236}">
                <a16:creationId xmlns:a16="http://schemas.microsoft.com/office/drawing/2014/main" id="{A1A65650-E553-2639-E854-71D513B7849D}"/>
              </a:ext>
            </a:extLst>
          </p:cNvPr>
          <p:cNvCxnSpPr>
            <a:cxnSpLocks/>
          </p:cNvCxnSpPr>
          <p:nvPr/>
        </p:nvCxnSpPr>
        <p:spPr>
          <a:xfrm>
            <a:off x="9353446" y="3655315"/>
            <a:ext cx="0" cy="21414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A62EC9-AD3A-02BF-FE6E-A53C85ABBB73}"/>
              </a:ext>
            </a:extLst>
          </p:cNvPr>
          <p:cNvCxnSpPr>
            <a:cxnSpLocks/>
          </p:cNvCxnSpPr>
          <p:nvPr/>
        </p:nvCxnSpPr>
        <p:spPr>
          <a:xfrm>
            <a:off x="8867945" y="3209661"/>
            <a:ext cx="488303" cy="48158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8A47D7-F5CB-8C0E-7EF4-523C13FB6689}"/>
              </a:ext>
            </a:extLst>
          </p:cNvPr>
          <p:cNvCxnSpPr>
            <a:cxnSpLocks/>
          </p:cNvCxnSpPr>
          <p:nvPr/>
        </p:nvCxnSpPr>
        <p:spPr>
          <a:xfrm flipV="1">
            <a:off x="8268430" y="3240840"/>
            <a:ext cx="652321" cy="468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0FF568-9828-C5FC-B7C6-65DE87552651}"/>
              </a:ext>
            </a:extLst>
          </p:cNvPr>
          <p:cNvCxnSpPr>
            <a:cxnSpLocks/>
          </p:cNvCxnSpPr>
          <p:nvPr/>
        </p:nvCxnSpPr>
        <p:spPr>
          <a:xfrm flipH="1">
            <a:off x="8265629" y="3229056"/>
            <a:ext cx="777" cy="92586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21D1817-1A6D-9840-0E28-B0EA1565A190}"/>
              </a:ext>
            </a:extLst>
          </p:cNvPr>
          <p:cNvCxnSpPr>
            <a:cxnSpLocks/>
          </p:cNvCxnSpPr>
          <p:nvPr/>
        </p:nvCxnSpPr>
        <p:spPr>
          <a:xfrm flipH="1">
            <a:off x="7188660" y="4136700"/>
            <a:ext cx="107165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E42B24-6429-8906-748B-8C6DB04F04D8}"/>
              </a:ext>
            </a:extLst>
          </p:cNvPr>
          <p:cNvCxnSpPr>
            <a:cxnSpLocks/>
          </p:cNvCxnSpPr>
          <p:nvPr/>
        </p:nvCxnSpPr>
        <p:spPr>
          <a:xfrm>
            <a:off x="7188660" y="4096548"/>
            <a:ext cx="0" cy="28070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272918-EE83-1A60-AA76-0548A1A6DFDE}"/>
              </a:ext>
            </a:extLst>
          </p:cNvPr>
          <p:cNvCxnSpPr>
            <a:cxnSpLocks/>
          </p:cNvCxnSpPr>
          <p:nvPr/>
        </p:nvCxnSpPr>
        <p:spPr>
          <a:xfrm flipH="1">
            <a:off x="7169610" y="4389398"/>
            <a:ext cx="28330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9ED2E06-82FE-E56B-3F98-CB051B17DDCC}"/>
              </a:ext>
            </a:extLst>
          </p:cNvPr>
          <p:cNvGrpSpPr/>
          <p:nvPr/>
        </p:nvGrpSpPr>
        <p:grpSpPr>
          <a:xfrm>
            <a:off x="6722641" y="2615021"/>
            <a:ext cx="1090728" cy="562499"/>
            <a:chOff x="0" y="30875"/>
            <a:chExt cx="4725159" cy="479700"/>
          </a:xfrm>
        </p:grpSpPr>
        <p:sp>
          <p:nvSpPr>
            <p:cNvPr id="33" name="Rectangle: Rounded Corners 32">
              <a:extLst>
                <a:ext uri="{FF2B5EF4-FFF2-40B4-BE49-F238E27FC236}">
                  <a16:creationId xmlns:a16="http://schemas.microsoft.com/office/drawing/2014/main" id="{E03EB5D3-E524-50A7-00FE-D16BE9474E23}"/>
                </a:ext>
              </a:extLst>
            </p:cNvPr>
            <p:cNvSpPr/>
            <p:nvPr/>
          </p:nvSpPr>
          <p:spPr>
            <a:xfrm>
              <a:off x="0" y="30875"/>
              <a:ext cx="4725159" cy="4797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4">
              <a:extLst>
                <a:ext uri="{FF2B5EF4-FFF2-40B4-BE49-F238E27FC236}">
                  <a16:creationId xmlns:a16="http://schemas.microsoft.com/office/drawing/2014/main" id="{1D816F84-922D-68B0-1801-C19BF5599104}"/>
                </a:ext>
              </a:extLst>
            </p:cNvPr>
            <p:cNvSpPr txBox="1"/>
            <p:nvPr/>
          </p:nvSpPr>
          <p:spPr>
            <a:xfrm>
              <a:off x="23418" y="54292"/>
              <a:ext cx="4701741" cy="4189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2</a:t>
              </a:r>
            </a:p>
          </p:txBody>
        </p:sp>
      </p:grpSp>
      <p:sp>
        <p:nvSpPr>
          <p:cNvPr id="35" name="Rectangle 34">
            <a:extLst>
              <a:ext uri="{FF2B5EF4-FFF2-40B4-BE49-F238E27FC236}">
                <a16:creationId xmlns:a16="http://schemas.microsoft.com/office/drawing/2014/main" id="{78593806-9DFA-6565-3BEE-FD59F8935FB6}"/>
              </a:ext>
            </a:extLst>
          </p:cNvPr>
          <p:cNvSpPr/>
          <p:nvPr/>
        </p:nvSpPr>
        <p:spPr>
          <a:xfrm>
            <a:off x="7096127" y="4272353"/>
            <a:ext cx="590546" cy="1381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CA9591F-7CB3-FD19-B0E7-7F0A20CE350C}"/>
              </a:ext>
            </a:extLst>
          </p:cNvPr>
          <p:cNvSpPr txBox="1"/>
          <p:nvPr/>
        </p:nvSpPr>
        <p:spPr>
          <a:xfrm rot="16200000">
            <a:off x="6106843" y="4757130"/>
            <a:ext cx="1381902" cy="276999"/>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40 keV exp hall</a:t>
            </a:r>
          </a:p>
        </p:txBody>
      </p:sp>
      <p:sp>
        <p:nvSpPr>
          <p:cNvPr id="37" name="Title 55">
            <a:extLst>
              <a:ext uri="{FF2B5EF4-FFF2-40B4-BE49-F238E27FC236}">
                <a16:creationId xmlns:a16="http://schemas.microsoft.com/office/drawing/2014/main" id="{E78E44EE-68B1-DCC5-2EAA-50D3D22743F2}"/>
              </a:ext>
            </a:extLst>
          </p:cNvPr>
          <p:cNvSpPr txBox="1">
            <a:spLocks/>
          </p:cNvSpPr>
          <p:nvPr/>
        </p:nvSpPr>
        <p:spPr>
          <a:xfrm>
            <a:off x="66675" y="1086112"/>
            <a:ext cx="2142880" cy="3628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rPr>
              <a:t>Phase 1 (2024)</a:t>
            </a:r>
            <a:endParaRPr lang="en-US" dirty="0"/>
          </a:p>
        </p:txBody>
      </p:sp>
      <p:sp>
        <p:nvSpPr>
          <p:cNvPr id="38" name="Title 55">
            <a:extLst>
              <a:ext uri="{FF2B5EF4-FFF2-40B4-BE49-F238E27FC236}">
                <a16:creationId xmlns:a16="http://schemas.microsoft.com/office/drawing/2014/main" id="{8F9CE54D-207A-3B54-E54B-59954362B31E}"/>
              </a:ext>
            </a:extLst>
          </p:cNvPr>
          <p:cNvSpPr txBox="1">
            <a:spLocks/>
          </p:cNvSpPr>
          <p:nvPr/>
        </p:nvSpPr>
        <p:spPr>
          <a:xfrm>
            <a:off x="6381477" y="1086112"/>
            <a:ext cx="2142880" cy="3628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kumimoji="0" lang="en-US" sz="2400" b="1" i="0" u="none" strike="noStrike" kern="1200" cap="none" spc="0" normalizeH="0" baseline="0" dirty="0">
                <a:ln>
                  <a:noFill/>
                </a:ln>
                <a:solidFill>
                  <a:srgbClr val="002060"/>
                </a:solidFill>
                <a:effectLst/>
                <a:uLnTx/>
                <a:uFillTx/>
                <a:latin typeface="Calibri" panose="020F0502020204030204"/>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Phase 2 (2025)</a:t>
            </a:r>
          </a:p>
        </p:txBody>
      </p:sp>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Tree>
    <p:extLst>
      <p:ext uri="{BB962C8B-B14F-4D97-AF65-F5344CB8AC3E}">
        <p14:creationId xmlns:p14="http://schemas.microsoft.com/office/powerpoint/2010/main" val="200342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 SPES phases: phase 3</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pSp>
        <p:nvGrpSpPr>
          <p:cNvPr id="2" name="Group 1">
            <a:extLst>
              <a:ext uri="{FF2B5EF4-FFF2-40B4-BE49-F238E27FC236}">
                <a16:creationId xmlns:a16="http://schemas.microsoft.com/office/drawing/2014/main" id="{2FA07847-7290-27E9-C190-90F9EAE76C3E}"/>
              </a:ext>
            </a:extLst>
          </p:cNvPr>
          <p:cNvGrpSpPr/>
          <p:nvPr/>
        </p:nvGrpSpPr>
        <p:grpSpPr>
          <a:xfrm>
            <a:off x="1343026" y="1261859"/>
            <a:ext cx="10173302" cy="5435834"/>
            <a:chOff x="3400208" y="1176262"/>
            <a:chExt cx="8791793" cy="4697662"/>
          </a:xfrm>
        </p:grpSpPr>
        <p:pic>
          <p:nvPicPr>
            <p:cNvPr id="39" name="Picture 38" descr="A blueprint of a building&#10;&#10;Description automatically generated">
              <a:extLst>
                <a:ext uri="{FF2B5EF4-FFF2-40B4-BE49-F238E27FC236}">
                  <a16:creationId xmlns:a16="http://schemas.microsoft.com/office/drawing/2014/main" id="{93F53D6B-217E-71FB-D75B-D338B03157B1}"/>
                </a:ext>
              </a:extLst>
            </p:cNvPr>
            <p:cNvPicPr>
              <a:picLocks noChangeAspect="1"/>
            </p:cNvPicPr>
            <p:nvPr/>
          </p:nvPicPr>
          <p:blipFill rotWithShape="1">
            <a:blip r:embed="rId4">
              <a:extLst>
                <a:ext uri="{28A0092B-C50C-407E-A947-70E740481C1C}">
                  <a14:useLocalDpi xmlns:a14="http://schemas.microsoft.com/office/drawing/2010/main" val="0"/>
                </a:ext>
              </a:extLst>
            </a:blip>
            <a:srcRect l="27889" b="6135"/>
            <a:stretch/>
          </p:blipFill>
          <p:spPr>
            <a:xfrm>
              <a:off x="3400208" y="1176262"/>
              <a:ext cx="8791793" cy="4622467"/>
            </a:xfrm>
            <a:prstGeom prst="rect">
              <a:avLst/>
            </a:prstGeom>
          </p:spPr>
        </p:pic>
        <p:sp>
          <p:nvSpPr>
            <p:cNvPr id="40" name="Rectangle 39">
              <a:extLst>
                <a:ext uri="{FF2B5EF4-FFF2-40B4-BE49-F238E27FC236}">
                  <a16:creationId xmlns:a16="http://schemas.microsoft.com/office/drawing/2014/main" id="{FFC5EEF7-28E8-D157-3E54-BEB59E50B796}"/>
                </a:ext>
              </a:extLst>
            </p:cNvPr>
            <p:cNvSpPr/>
            <p:nvPr/>
          </p:nvSpPr>
          <p:spPr>
            <a:xfrm>
              <a:off x="11262979" y="5306196"/>
              <a:ext cx="923925" cy="567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Rectangle 40">
            <a:extLst>
              <a:ext uri="{FF2B5EF4-FFF2-40B4-BE49-F238E27FC236}">
                <a16:creationId xmlns:a16="http://schemas.microsoft.com/office/drawing/2014/main" id="{ED88DA6B-D4BD-025E-37D1-1066CE2C391E}"/>
              </a:ext>
            </a:extLst>
          </p:cNvPr>
          <p:cNvSpPr/>
          <p:nvPr/>
        </p:nvSpPr>
        <p:spPr>
          <a:xfrm>
            <a:off x="3069914" y="2484065"/>
            <a:ext cx="1306991" cy="11858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64EB8D1E-B749-1FBB-EF6A-E73C9429EBEA}"/>
              </a:ext>
            </a:extLst>
          </p:cNvPr>
          <p:cNvSpPr txBox="1"/>
          <p:nvPr/>
        </p:nvSpPr>
        <p:spPr>
          <a:xfrm>
            <a:off x="3256683" y="2164309"/>
            <a:ext cx="1009652"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C.B. + MRMS</a:t>
            </a:r>
          </a:p>
        </p:txBody>
      </p:sp>
      <p:sp>
        <p:nvSpPr>
          <p:cNvPr id="43" name="Rectangle 42">
            <a:extLst>
              <a:ext uri="{FF2B5EF4-FFF2-40B4-BE49-F238E27FC236}">
                <a16:creationId xmlns:a16="http://schemas.microsoft.com/office/drawing/2014/main" id="{76852AD0-59A8-8480-2D2F-335E5619C3DC}"/>
              </a:ext>
            </a:extLst>
          </p:cNvPr>
          <p:cNvSpPr/>
          <p:nvPr/>
        </p:nvSpPr>
        <p:spPr>
          <a:xfrm>
            <a:off x="1139424" y="3183256"/>
            <a:ext cx="1310881" cy="277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F1E039E-1344-ECDA-63F2-55433647C5E4}"/>
              </a:ext>
            </a:extLst>
          </p:cNvPr>
          <p:cNvSpPr txBox="1"/>
          <p:nvPr/>
        </p:nvSpPr>
        <p:spPr>
          <a:xfrm>
            <a:off x="1139425" y="2779701"/>
            <a:ext cx="1009652"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RFQ</a:t>
            </a:r>
          </a:p>
        </p:txBody>
      </p:sp>
      <p:grpSp>
        <p:nvGrpSpPr>
          <p:cNvPr id="45" name="Group 44">
            <a:extLst>
              <a:ext uri="{FF2B5EF4-FFF2-40B4-BE49-F238E27FC236}">
                <a16:creationId xmlns:a16="http://schemas.microsoft.com/office/drawing/2014/main" id="{84744871-D702-E146-B903-7A6C2261605E}"/>
              </a:ext>
            </a:extLst>
          </p:cNvPr>
          <p:cNvGrpSpPr/>
          <p:nvPr/>
        </p:nvGrpSpPr>
        <p:grpSpPr>
          <a:xfrm>
            <a:off x="1644251" y="2021558"/>
            <a:ext cx="1090728" cy="562499"/>
            <a:chOff x="0" y="30875"/>
            <a:chExt cx="4725159" cy="479700"/>
          </a:xfrm>
        </p:grpSpPr>
        <p:sp>
          <p:nvSpPr>
            <p:cNvPr id="46" name="Rectangle: Rounded Corners 45">
              <a:extLst>
                <a:ext uri="{FF2B5EF4-FFF2-40B4-BE49-F238E27FC236}">
                  <a16:creationId xmlns:a16="http://schemas.microsoft.com/office/drawing/2014/main" id="{6AE72FAA-1B69-4FD4-CE12-B5ED750D6981}"/>
                </a:ext>
              </a:extLst>
            </p:cNvPr>
            <p:cNvSpPr/>
            <p:nvPr/>
          </p:nvSpPr>
          <p:spPr>
            <a:xfrm>
              <a:off x="0" y="30875"/>
              <a:ext cx="4725159" cy="4797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
              <a:extLst>
                <a:ext uri="{FF2B5EF4-FFF2-40B4-BE49-F238E27FC236}">
                  <a16:creationId xmlns:a16="http://schemas.microsoft.com/office/drawing/2014/main" id="{9DDEA0F4-7AE9-AFA6-20A2-EEFAA0687485}"/>
                </a:ext>
              </a:extLst>
            </p:cNvPr>
            <p:cNvSpPr txBox="1"/>
            <p:nvPr/>
          </p:nvSpPr>
          <p:spPr>
            <a:xfrm>
              <a:off x="23418" y="54292"/>
              <a:ext cx="4701741" cy="4189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3</a:t>
              </a:r>
            </a:p>
          </p:txBody>
        </p:sp>
      </p:grpSp>
      <p:cxnSp>
        <p:nvCxnSpPr>
          <p:cNvPr id="48" name="Straight Connector 47">
            <a:extLst>
              <a:ext uri="{FF2B5EF4-FFF2-40B4-BE49-F238E27FC236}">
                <a16:creationId xmlns:a16="http://schemas.microsoft.com/office/drawing/2014/main" id="{34B4D516-1A69-A200-A6B3-59986940867D}"/>
              </a:ext>
            </a:extLst>
          </p:cNvPr>
          <p:cNvCxnSpPr/>
          <p:nvPr/>
        </p:nvCxnSpPr>
        <p:spPr>
          <a:xfrm flipH="1">
            <a:off x="3647514" y="3573213"/>
            <a:ext cx="36755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AEE2313-4E3F-4DD1-09CB-728AB35419AA}"/>
              </a:ext>
            </a:extLst>
          </p:cNvPr>
          <p:cNvCxnSpPr>
            <a:cxnSpLocks/>
          </p:cNvCxnSpPr>
          <p:nvPr/>
        </p:nvCxnSpPr>
        <p:spPr>
          <a:xfrm>
            <a:off x="3647514" y="2703643"/>
            <a:ext cx="0" cy="86060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41A8893-F4D4-88D7-1190-5E9276B909A2}"/>
              </a:ext>
            </a:extLst>
          </p:cNvPr>
          <p:cNvCxnSpPr>
            <a:cxnSpLocks/>
          </p:cNvCxnSpPr>
          <p:nvPr/>
        </p:nvCxnSpPr>
        <p:spPr>
          <a:xfrm flipH="1">
            <a:off x="3396503" y="2729834"/>
            <a:ext cx="2510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3167CA3-EB00-4330-7224-79FC99D6B444}"/>
              </a:ext>
            </a:extLst>
          </p:cNvPr>
          <p:cNvCxnSpPr>
            <a:cxnSpLocks/>
          </p:cNvCxnSpPr>
          <p:nvPr/>
        </p:nvCxnSpPr>
        <p:spPr>
          <a:xfrm>
            <a:off x="3396503" y="2703643"/>
            <a:ext cx="0" cy="63649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FB4920C-A91B-966D-A2A8-772F4AA291CA}"/>
              </a:ext>
            </a:extLst>
          </p:cNvPr>
          <p:cNvCxnSpPr>
            <a:cxnSpLocks/>
          </p:cNvCxnSpPr>
          <p:nvPr/>
        </p:nvCxnSpPr>
        <p:spPr>
          <a:xfrm flipH="1">
            <a:off x="1316691" y="3330469"/>
            <a:ext cx="2079812" cy="966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7369B31-B200-538E-C0F6-BF3079337E3F}"/>
              </a:ext>
            </a:extLst>
          </p:cNvPr>
          <p:cNvSpPr/>
          <p:nvPr/>
        </p:nvSpPr>
        <p:spPr>
          <a:xfrm>
            <a:off x="306266" y="3796483"/>
            <a:ext cx="4551484" cy="2901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sp>
        <p:nvSpPr>
          <p:cNvPr id="54" name="Title 55">
            <a:extLst>
              <a:ext uri="{FF2B5EF4-FFF2-40B4-BE49-F238E27FC236}">
                <a16:creationId xmlns:a16="http://schemas.microsoft.com/office/drawing/2014/main" id="{AFF3443F-945F-E17E-F1D1-71FD2968CFCE}"/>
              </a:ext>
            </a:extLst>
          </p:cNvPr>
          <p:cNvSpPr txBox="1">
            <a:spLocks/>
          </p:cNvSpPr>
          <p:nvPr/>
        </p:nvSpPr>
        <p:spPr>
          <a:xfrm>
            <a:off x="66675" y="1120402"/>
            <a:ext cx="6821020" cy="3628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rPr>
              <a:t>Phase 3 (2024-2025)</a:t>
            </a:r>
            <a:endParaRPr lang="en-US" dirty="0"/>
          </a:p>
        </p:txBody>
      </p:sp>
    </p:spTree>
    <p:extLst>
      <p:ext uri="{BB962C8B-B14F-4D97-AF65-F5344CB8AC3E}">
        <p14:creationId xmlns:p14="http://schemas.microsoft.com/office/powerpoint/2010/main" val="81130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r>
              <a:rPr lang="it-IT" sz="4000" b="1" dirty="0">
                <a:solidFill>
                  <a:schemeClr val="bg1"/>
                </a:solidFill>
              </a:rPr>
              <a:t> SPES ph. 1: </a:t>
            </a:r>
            <a:r>
              <a:rPr lang="it-IT" sz="4000" b="1" dirty="0" err="1">
                <a:solidFill>
                  <a:schemeClr val="bg1"/>
                </a:solidFill>
              </a:rPr>
              <a:t>cyclotron</a:t>
            </a:r>
            <a:r>
              <a:rPr lang="it-IT" sz="4000" b="1" dirty="0">
                <a:solidFill>
                  <a:schemeClr val="bg1"/>
                </a:solidFill>
              </a:rPr>
              <a:t> ready for ISOL2 </a:t>
            </a:r>
            <a:r>
              <a:rPr lang="it-IT" sz="4000" b="1" dirty="0" err="1">
                <a:solidFill>
                  <a:schemeClr val="bg1"/>
                </a:solidFill>
              </a:rPr>
              <a:t>irradiation</a:t>
            </a:r>
            <a:r>
              <a:rPr lang="it-IT" sz="4000" b="1" dirty="0">
                <a:solidFill>
                  <a:schemeClr val="bg1"/>
                </a:solidFill>
              </a:rPr>
              <a:t> test</a:t>
            </a: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3" name="Rectangle 52">
            <a:extLst>
              <a:ext uri="{FF2B5EF4-FFF2-40B4-BE49-F238E27FC236}">
                <a16:creationId xmlns:a16="http://schemas.microsoft.com/office/drawing/2014/main" id="{B7369B31-B200-538E-C0F6-BF3079337E3F}"/>
              </a:ext>
            </a:extLst>
          </p:cNvPr>
          <p:cNvSpPr/>
          <p:nvPr/>
        </p:nvSpPr>
        <p:spPr>
          <a:xfrm>
            <a:off x="306266" y="3796483"/>
            <a:ext cx="4551484" cy="2901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egnaposto piè di pagina 3">
            <a:extLst>
              <a:ext uri="{FF2B5EF4-FFF2-40B4-BE49-F238E27FC236}">
                <a16:creationId xmlns:a16="http://schemas.microsoft.com/office/drawing/2014/main" id="{63D632CE-D9AD-3CD1-CC98-3E2927E27BA5}"/>
              </a:ext>
            </a:extLst>
          </p:cNvPr>
          <p:cNvSpPr>
            <a:spLocks noGrp="1"/>
          </p:cNvSpPr>
          <p:nvPr>
            <p:ph type="ftr" sz="quarter" idx="11"/>
          </p:nvPr>
        </p:nvSpPr>
        <p:spPr>
          <a:xfrm>
            <a:off x="0" y="6356350"/>
            <a:ext cx="12191999" cy="365125"/>
          </a:xfrm>
        </p:spPr>
        <p:txBody>
          <a:bodyPr/>
          <a:lstStyle/>
          <a:p>
            <a:r>
              <a:rPr lang="en-US" dirty="0" err="1"/>
              <a:t>Laboratori</a:t>
            </a:r>
            <a:r>
              <a:rPr lang="en-US" dirty="0"/>
              <a:t> </a:t>
            </a:r>
            <a:r>
              <a:rPr lang="en-US" dirty="0" err="1"/>
              <a:t>Nazionali</a:t>
            </a:r>
            <a:r>
              <a:rPr lang="en-US" dirty="0"/>
              <a:t> di Frascati - </a:t>
            </a:r>
            <a:r>
              <a:rPr lang="en-US" b="1" dirty="0" err="1"/>
              <a:t>Attività</a:t>
            </a:r>
            <a:r>
              <a:rPr lang="en-US" b="1" dirty="0"/>
              <a:t> LNL </a:t>
            </a:r>
            <a:r>
              <a:rPr lang="en-US" b="1" dirty="0" err="1"/>
              <a:t>su</a:t>
            </a:r>
            <a:r>
              <a:rPr lang="en-US" b="1" dirty="0"/>
              <a:t> </a:t>
            </a:r>
            <a:r>
              <a:rPr lang="en-US" b="1" dirty="0" err="1"/>
              <a:t>acceleratori</a:t>
            </a:r>
            <a:r>
              <a:rPr lang="en-US" b="1" dirty="0"/>
              <a:t>: </a:t>
            </a:r>
            <a:r>
              <a:rPr lang="en-US" b="1" dirty="0" err="1"/>
              <a:t>stato</a:t>
            </a:r>
            <a:r>
              <a:rPr lang="en-US" b="1" dirty="0"/>
              <a:t> e </a:t>
            </a:r>
            <a:r>
              <a:rPr lang="en-US" b="1" dirty="0" err="1"/>
              <a:t>prospettive</a:t>
            </a:r>
            <a:r>
              <a:rPr lang="en-US" b="1" dirty="0"/>
              <a:t> </a:t>
            </a:r>
            <a:r>
              <a:rPr lang="en-US" dirty="0"/>
              <a:t>- 04 Aprile 2024</a:t>
            </a:r>
          </a:p>
        </p:txBody>
      </p:sp>
      <p:cxnSp>
        <p:nvCxnSpPr>
          <p:cNvPr id="3" name="Straight Connector 2">
            <a:extLst>
              <a:ext uri="{FF2B5EF4-FFF2-40B4-BE49-F238E27FC236}">
                <a16:creationId xmlns:a16="http://schemas.microsoft.com/office/drawing/2014/main" id="{CC9043A0-D28E-3C0A-7177-2BC2D344C919}"/>
              </a:ext>
            </a:extLst>
          </p:cNvPr>
          <p:cNvCxnSpPr/>
          <p:nvPr/>
        </p:nvCxnSpPr>
        <p:spPr>
          <a:xfrm>
            <a:off x="0" y="6305550"/>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2" name="Segnaposto contenuto 3">
            <a:extLst>
              <a:ext uri="{FF2B5EF4-FFF2-40B4-BE49-F238E27FC236}">
                <a16:creationId xmlns:a16="http://schemas.microsoft.com/office/drawing/2014/main" id="{CAB24E95-B0B6-DC15-4384-43E66EA585A6}"/>
              </a:ext>
            </a:extLst>
          </p:cNvPr>
          <p:cNvGraphicFramePr>
            <a:graphicFrameLocks/>
          </p:cNvGraphicFramePr>
          <p:nvPr>
            <p:extLst>
              <p:ext uri="{D42A27DB-BD31-4B8C-83A1-F6EECF244321}">
                <p14:modId xmlns:p14="http://schemas.microsoft.com/office/powerpoint/2010/main" val="2175207949"/>
              </p:ext>
            </p:extLst>
          </p:nvPr>
        </p:nvGraphicFramePr>
        <p:xfrm>
          <a:off x="6990204" y="1370792"/>
          <a:ext cx="4804792" cy="4511040"/>
        </p:xfrm>
        <a:graphic>
          <a:graphicData uri="http://schemas.openxmlformats.org/drawingml/2006/table">
            <a:tbl>
              <a:tblPr firstRow="1" bandRow="1">
                <a:tableStyleId>{5C22544A-7EE6-4342-B048-85BDC9FD1C3A}</a:tableStyleId>
              </a:tblPr>
              <a:tblGrid>
                <a:gridCol w="1433712">
                  <a:extLst>
                    <a:ext uri="{9D8B030D-6E8A-4147-A177-3AD203B41FA5}">
                      <a16:colId xmlns:a16="http://schemas.microsoft.com/office/drawing/2014/main" val="20000"/>
                    </a:ext>
                  </a:extLst>
                </a:gridCol>
                <a:gridCol w="3371080">
                  <a:extLst>
                    <a:ext uri="{9D8B030D-6E8A-4147-A177-3AD203B41FA5}">
                      <a16:colId xmlns:a16="http://schemas.microsoft.com/office/drawing/2014/main" val="20001"/>
                    </a:ext>
                  </a:extLst>
                </a:gridCol>
              </a:tblGrid>
              <a:tr h="272872">
                <a:tc gridSpan="2">
                  <a:txBody>
                    <a:bodyPr/>
                    <a:lstStyle/>
                    <a:p>
                      <a:r>
                        <a:rPr lang="en-US" sz="1400" noProof="0" dirty="0"/>
                        <a:t>Main Parameters</a:t>
                      </a:r>
                    </a:p>
                  </a:txBody>
                  <a:tcPr/>
                </a:tc>
                <a:tc hMerge="1">
                  <a:txBody>
                    <a:bodyPr/>
                    <a:lstStyle/>
                    <a:p>
                      <a:endParaRPr lang="it-IT" dirty="0"/>
                    </a:p>
                  </a:txBody>
                  <a:tcPr/>
                </a:tc>
                <a:extLst>
                  <a:ext uri="{0D108BD9-81ED-4DB2-BD59-A6C34878D82A}">
                    <a16:rowId xmlns:a16="http://schemas.microsoft.com/office/drawing/2014/main" val="10000"/>
                  </a:ext>
                </a:extLst>
              </a:tr>
              <a:tr h="250133">
                <a:tc>
                  <a:txBody>
                    <a:bodyPr/>
                    <a:lstStyle/>
                    <a:p>
                      <a:r>
                        <a:rPr lang="en-US" sz="1400" b="1" noProof="0" dirty="0"/>
                        <a:t>Accelerator Type</a:t>
                      </a:r>
                    </a:p>
                  </a:txBody>
                  <a:tcPr/>
                </a:tc>
                <a:tc>
                  <a:txBody>
                    <a:bodyPr/>
                    <a:lstStyle/>
                    <a:p>
                      <a:r>
                        <a:rPr lang="en-US" sz="1400" noProof="0" dirty="0"/>
                        <a:t>Cyclotron AVF 4 sectors</a:t>
                      </a:r>
                    </a:p>
                  </a:txBody>
                  <a:tcPr/>
                </a:tc>
                <a:extLst>
                  <a:ext uri="{0D108BD9-81ED-4DB2-BD59-A6C34878D82A}">
                    <a16:rowId xmlns:a16="http://schemas.microsoft.com/office/drawing/2014/main" val="10001"/>
                  </a:ext>
                </a:extLst>
              </a:tr>
              <a:tr h="250133">
                <a:tc>
                  <a:txBody>
                    <a:bodyPr/>
                    <a:lstStyle/>
                    <a:p>
                      <a:r>
                        <a:rPr lang="en-US" sz="1400" b="1" noProof="0" dirty="0"/>
                        <a:t>Particle</a:t>
                      </a:r>
                    </a:p>
                  </a:txBody>
                  <a:tcPr/>
                </a:tc>
                <a:tc>
                  <a:txBody>
                    <a:bodyPr/>
                    <a:lstStyle/>
                    <a:p>
                      <a:r>
                        <a:rPr lang="en-US" sz="1400" noProof="0" dirty="0"/>
                        <a:t>Protons (H</a:t>
                      </a:r>
                      <a:r>
                        <a:rPr lang="en-US" sz="1400" baseline="30000" noProof="0" dirty="0"/>
                        <a:t>-  </a:t>
                      </a:r>
                      <a:r>
                        <a:rPr lang="en-US" sz="1400" baseline="0" noProof="0" dirty="0"/>
                        <a:t> accelerated)</a:t>
                      </a:r>
                      <a:endParaRPr lang="en-US" sz="1400" noProof="0" dirty="0"/>
                    </a:p>
                  </a:txBody>
                  <a:tcPr/>
                </a:tc>
                <a:extLst>
                  <a:ext uri="{0D108BD9-81ED-4DB2-BD59-A6C34878D82A}">
                    <a16:rowId xmlns:a16="http://schemas.microsoft.com/office/drawing/2014/main" val="10002"/>
                  </a:ext>
                </a:extLst>
              </a:tr>
              <a:tr h="250133">
                <a:tc>
                  <a:txBody>
                    <a:bodyPr/>
                    <a:lstStyle/>
                    <a:p>
                      <a:r>
                        <a:rPr lang="en-US" sz="1400" b="1" noProof="0" dirty="0"/>
                        <a:t>Energy</a:t>
                      </a:r>
                    </a:p>
                  </a:txBody>
                  <a:tcPr/>
                </a:tc>
                <a:tc>
                  <a:txBody>
                    <a:bodyPr/>
                    <a:lstStyle/>
                    <a:p>
                      <a:r>
                        <a:rPr lang="en-US" sz="1400" noProof="0" dirty="0"/>
                        <a:t>Variable within 35-70 MeV</a:t>
                      </a:r>
                    </a:p>
                  </a:txBody>
                  <a:tcPr/>
                </a:tc>
                <a:extLst>
                  <a:ext uri="{0D108BD9-81ED-4DB2-BD59-A6C34878D82A}">
                    <a16:rowId xmlns:a16="http://schemas.microsoft.com/office/drawing/2014/main" val="10003"/>
                  </a:ext>
                </a:extLst>
              </a:tr>
              <a:tr h="250133">
                <a:tc>
                  <a:txBody>
                    <a:bodyPr/>
                    <a:lstStyle/>
                    <a:p>
                      <a:r>
                        <a:rPr lang="en-US" sz="1400" b="1" noProof="0" dirty="0"/>
                        <a:t>Max Current Accelerated</a:t>
                      </a:r>
                    </a:p>
                  </a:txBody>
                  <a:tcPr/>
                </a:tc>
                <a:tc>
                  <a:txBody>
                    <a:bodyPr/>
                    <a:lstStyle/>
                    <a:p>
                      <a:r>
                        <a:rPr lang="en-US" sz="1400" noProof="0" dirty="0"/>
                        <a:t>750 µA (52 kW max beam power)</a:t>
                      </a:r>
                    </a:p>
                  </a:txBody>
                  <a:tcPr/>
                </a:tc>
                <a:extLst>
                  <a:ext uri="{0D108BD9-81ED-4DB2-BD59-A6C34878D82A}">
                    <a16:rowId xmlns:a16="http://schemas.microsoft.com/office/drawing/2014/main" val="10004"/>
                  </a:ext>
                </a:extLst>
              </a:tr>
              <a:tr h="250133">
                <a:tc>
                  <a:txBody>
                    <a:bodyPr/>
                    <a:lstStyle/>
                    <a:p>
                      <a:r>
                        <a:rPr lang="en-US" sz="1400" b="1" baseline="0" noProof="0" dirty="0"/>
                        <a:t>Available Beams</a:t>
                      </a:r>
                      <a:endParaRPr lang="en-US" sz="1400" b="1" noProof="0" dirty="0"/>
                    </a:p>
                  </a:txBody>
                  <a:tcPr/>
                </a:tc>
                <a:tc>
                  <a:txBody>
                    <a:bodyPr/>
                    <a:lstStyle/>
                    <a:p>
                      <a:r>
                        <a:rPr lang="en-US" sz="1400" noProof="0" dirty="0"/>
                        <a:t>2 at the same energy</a:t>
                      </a:r>
                    </a:p>
                  </a:txBody>
                  <a:tcPr/>
                </a:tc>
                <a:extLst>
                  <a:ext uri="{0D108BD9-81ED-4DB2-BD59-A6C34878D82A}">
                    <a16:rowId xmlns:a16="http://schemas.microsoft.com/office/drawing/2014/main" val="10005"/>
                  </a:ext>
                </a:extLst>
              </a:tr>
              <a:tr h="250133">
                <a:tc>
                  <a:txBody>
                    <a:bodyPr/>
                    <a:lstStyle/>
                    <a:p>
                      <a:r>
                        <a:rPr lang="en-US" sz="1400" b="1" noProof="0" dirty="0"/>
                        <a:t>Max</a:t>
                      </a:r>
                      <a:r>
                        <a:rPr lang="en-US" sz="1400" b="1" baseline="0" noProof="0" dirty="0"/>
                        <a:t> Magnetic Field</a:t>
                      </a:r>
                      <a:endParaRPr lang="en-US" sz="1400" b="1" noProof="0" dirty="0"/>
                    </a:p>
                  </a:txBody>
                  <a:tcPr/>
                </a:tc>
                <a:tc>
                  <a:txBody>
                    <a:bodyPr/>
                    <a:lstStyle/>
                    <a:p>
                      <a:r>
                        <a:rPr lang="en-US" sz="1400" noProof="0" dirty="0"/>
                        <a:t>1.6</a:t>
                      </a:r>
                      <a:r>
                        <a:rPr lang="en-US" sz="1400" baseline="0" noProof="0" dirty="0"/>
                        <a:t> Tesla, resistive magnet,</a:t>
                      </a:r>
                    </a:p>
                    <a:p>
                      <a:r>
                        <a:rPr lang="en-US" sz="1400" noProof="0" dirty="0"/>
                        <a:t>25kW DC power</a:t>
                      </a:r>
                      <a:r>
                        <a:rPr lang="en-US" sz="1400" baseline="0" noProof="0" dirty="0"/>
                        <a:t> supply</a:t>
                      </a:r>
                      <a:endParaRPr lang="en-US" sz="1400" noProof="0" dirty="0"/>
                    </a:p>
                  </a:txBody>
                  <a:tcPr/>
                </a:tc>
                <a:extLst>
                  <a:ext uri="{0D108BD9-81ED-4DB2-BD59-A6C34878D82A}">
                    <a16:rowId xmlns:a16="http://schemas.microsoft.com/office/drawing/2014/main" val="10006"/>
                  </a:ext>
                </a:extLst>
              </a:tr>
              <a:tr h="250133">
                <a:tc>
                  <a:txBody>
                    <a:bodyPr/>
                    <a:lstStyle/>
                    <a:p>
                      <a:r>
                        <a:rPr lang="en-US" sz="1400" b="1" noProof="0" dirty="0"/>
                        <a:t>RF frequency</a:t>
                      </a:r>
                      <a:r>
                        <a:rPr lang="en-US" sz="1400" b="1" baseline="0" noProof="0" dirty="0"/>
                        <a:t> </a:t>
                      </a:r>
                      <a:endParaRPr lang="en-US" sz="1400" b="1" noProof="0" dirty="0"/>
                    </a:p>
                  </a:txBody>
                  <a:tcPr/>
                </a:tc>
                <a:tc>
                  <a:txBody>
                    <a:bodyPr/>
                    <a:lstStyle/>
                    <a:p>
                      <a:r>
                        <a:rPr lang="en-US" sz="1400" noProof="0" dirty="0"/>
                        <a:t>2 cavities, 2 RF </a:t>
                      </a:r>
                      <a:r>
                        <a:rPr lang="en-US" sz="1400" noProof="0" dirty="0" err="1"/>
                        <a:t>ampl</a:t>
                      </a:r>
                      <a:r>
                        <a:rPr lang="en-US" sz="1400" noProof="0" dirty="0"/>
                        <a:t>. ,</a:t>
                      </a:r>
                      <a:r>
                        <a:rPr lang="en-US" sz="1400" noProof="0" dirty="0" err="1"/>
                        <a:t>f</a:t>
                      </a:r>
                      <a:r>
                        <a:rPr lang="en-US" sz="1400" baseline="-25000" noProof="0" dirty="0" err="1"/>
                        <a:t>RF</a:t>
                      </a:r>
                      <a:r>
                        <a:rPr lang="en-US" sz="1400" baseline="0" noProof="0" dirty="0"/>
                        <a:t>= </a:t>
                      </a:r>
                      <a:r>
                        <a:rPr lang="en-US" sz="1400" noProof="0" dirty="0"/>
                        <a:t>56 MHz, </a:t>
                      </a:r>
                    </a:p>
                    <a:p>
                      <a:r>
                        <a:rPr lang="en-US" sz="1400" noProof="0" dirty="0"/>
                        <a:t>4</a:t>
                      </a:r>
                      <a:r>
                        <a:rPr lang="en-US" sz="1400" baseline="30000" noProof="0" dirty="0"/>
                        <a:t>th</a:t>
                      </a:r>
                      <a:r>
                        <a:rPr lang="en-US" sz="1400" noProof="0" dirty="0"/>
                        <a:t> harmonic mode, 55 kW power each</a:t>
                      </a:r>
                    </a:p>
                  </a:txBody>
                  <a:tcPr/>
                </a:tc>
                <a:extLst>
                  <a:ext uri="{0D108BD9-81ED-4DB2-BD59-A6C34878D82A}">
                    <a16:rowId xmlns:a16="http://schemas.microsoft.com/office/drawing/2014/main" val="10007"/>
                  </a:ext>
                </a:extLst>
              </a:tr>
              <a:tr h="250133">
                <a:tc>
                  <a:txBody>
                    <a:bodyPr/>
                    <a:lstStyle/>
                    <a:p>
                      <a:r>
                        <a:rPr lang="en-US" sz="1400" b="1" noProof="0" dirty="0"/>
                        <a:t>Vacuum</a:t>
                      </a:r>
                    </a:p>
                  </a:txBody>
                  <a:tcPr/>
                </a:tc>
                <a:tc>
                  <a:txBody>
                    <a:bodyPr/>
                    <a:lstStyle/>
                    <a:p>
                      <a:r>
                        <a:rPr lang="en-US" sz="1400" noProof="0" dirty="0"/>
                        <a:t>4 cryo-pumps </a:t>
                      </a:r>
                      <a:r>
                        <a:rPr lang="en-US" sz="1400" noProof="0" dirty="0">
                          <a:sym typeface="Wingdings" panose="05000000000000000000" pitchFamily="2" charset="2"/>
                        </a:rPr>
                        <a:t> </a:t>
                      </a:r>
                      <a:r>
                        <a:rPr lang="en-US" sz="1400" noProof="0" dirty="0"/>
                        <a:t> P=2x10</a:t>
                      </a:r>
                      <a:r>
                        <a:rPr lang="en-US" sz="1400" baseline="30000" noProof="0" dirty="0"/>
                        <a:t>-8</a:t>
                      </a:r>
                      <a:r>
                        <a:rPr lang="en-US" sz="1400" baseline="0" noProof="0" dirty="0"/>
                        <a:t> Torr</a:t>
                      </a:r>
                      <a:endParaRPr lang="en-US" sz="1400" noProof="0" dirty="0"/>
                    </a:p>
                  </a:txBody>
                  <a:tcPr/>
                </a:tc>
                <a:extLst>
                  <a:ext uri="{0D108BD9-81ED-4DB2-BD59-A6C34878D82A}">
                    <a16:rowId xmlns:a16="http://schemas.microsoft.com/office/drawing/2014/main" val="3930911605"/>
                  </a:ext>
                </a:extLst>
              </a:tr>
              <a:tr h="250133">
                <a:tc>
                  <a:txBody>
                    <a:bodyPr/>
                    <a:lstStyle/>
                    <a:p>
                      <a:r>
                        <a:rPr lang="en-US" sz="1400" b="1" noProof="0" dirty="0"/>
                        <a:t>Ion Source</a:t>
                      </a:r>
                    </a:p>
                  </a:txBody>
                  <a:tcPr/>
                </a:tc>
                <a:tc>
                  <a:txBody>
                    <a:bodyPr/>
                    <a:lstStyle/>
                    <a:p>
                      <a:r>
                        <a:rPr lang="en-US" sz="1400" noProof="0" dirty="0"/>
                        <a:t>External Multicusp</a:t>
                      </a:r>
                      <a:r>
                        <a:rPr lang="en-US" sz="1400" baseline="0" noProof="0" dirty="0"/>
                        <a:t> </a:t>
                      </a:r>
                      <a:r>
                        <a:rPr lang="en-US" sz="1400" noProof="0" dirty="0"/>
                        <a:t>H</a:t>
                      </a:r>
                      <a:r>
                        <a:rPr lang="en-US" sz="1400" baseline="30000" noProof="0" dirty="0"/>
                        <a:t>-  </a:t>
                      </a:r>
                      <a:r>
                        <a:rPr lang="en-US" sz="1400" baseline="0" noProof="0" dirty="0"/>
                        <a:t>I=8 mA, Axial Injection</a:t>
                      </a:r>
                      <a:endParaRPr lang="en-US" sz="1400" noProof="0" dirty="0"/>
                    </a:p>
                  </a:txBody>
                  <a:tcPr/>
                </a:tc>
                <a:extLst>
                  <a:ext uri="{0D108BD9-81ED-4DB2-BD59-A6C34878D82A}">
                    <a16:rowId xmlns:a16="http://schemas.microsoft.com/office/drawing/2014/main" val="10008"/>
                  </a:ext>
                </a:extLst>
              </a:tr>
              <a:tr h="250133">
                <a:tc>
                  <a:txBody>
                    <a:bodyPr/>
                    <a:lstStyle/>
                    <a:p>
                      <a:r>
                        <a:rPr lang="en-US" sz="1400" b="1" noProof="0" dirty="0"/>
                        <a:t>Dimensions</a:t>
                      </a:r>
                    </a:p>
                  </a:txBody>
                  <a:tcPr/>
                </a:tc>
                <a:tc>
                  <a:txBody>
                    <a:bodyPr/>
                    <a:lstStyle/>
                    <a:p>
                      <a:r>
                        <a:rPr lang="en-US" sz="1400" noProof="0" dirty="0"/>
                        <a:t>Ф=4.5 m, h=2</a:t>
                      </a:r>
                      <a:r>
                        <a:rPr lang="en-US" sz="1400" baseline="0" noProof="0" dirty="0"/>
                        <a:t> m</a:t>
                      </a:r>
                      <a:endParaRPr lang="en-US" sz="1400" noProof="0" dirty="0"/>
                    </a:p>
                  </a:txBody>
                  <a:tcPr/>
                </a:tc>
                <a:extLst>
                  <a:ext uri="{0D108BD9-81ED-4DB2-BD59-A6C34878D82A}">
                    <a16:rowId xmlns:a16="http://schemas.microsoft.com/office/drawing/2014/main" val="10009"/>
                  </a:ext>
                </a:extLst>
              </a:tr>
              <a:tr h="250133">
                <a:tc>
                  <a:txBody>
                    <a:bodyPr/>
                    <a:lstStyle/>
                    <a:p>
                      <a:r>
                        <a:rPr lang="en-US" sz="1400" b="1" noProof="0" dirty="0"/>
                        <a:t>Weight </a:t>
                      </a:r>
                    </a:p>
                  </a:txBody>
                  <a:tcPr/>
                </a:tc>
                <a:tc>
                  <a:txBody>
                    <a:bodyPr/>
                    <a:lstStyle/>
                    <a:p>
                      <a:r>
                        <a:rPr lang="en-US" sz="1400" noProof="0" dirty="0"/>
                        <a:t>150 tons</a:t>
                      </a:r>
                    </a:p>
                  </a:txBody>
                  <a:tcPr/>
                </a:tc>
                <a:extLst>
                  <a:ext uri="{0D108BD9-81ED-4DB2-BD59-A6C34878D82A}">
                    <a16:rowId xmlns:a16="http://schemas.microsoft.com/office/drawing/2014/main" val="10010"/>
                  </a:ext>
                </a:extLst>
              </a:tr>
            </a:tbl>
          </a:graphicData>
        </a:graphic>
      </p:graphicFrame>
      <p:pic>
        <p:nvPicPr>
          <p:cNvPr id="9" name="Immagine 5">
            <a:extLst>
              <a:ext uri="{FF2B5EF4-FFF2-40B4-BE49-F238E27FC236}">
                <a16:creationId xmlns:a16="http://schemas.microsoft.com/office/drawing/2014/main" id="{4BC44747-C5E9-6D15-6EC1-3A275632B8C6}"/>
              </a:ext>
            </a:extLst>
          </p:cNvPr>
          <p:cNvPicPr>
            <a:picLocks noChangeAspect="1"/>
          </p:cNvPicPr>
          <p:nvPr/>
        </p:nvPicPr>
        <p:blipFill>
          <a:blip r:embed="rId4"/>
          <a:stretch>
            <a:fillRect/>
          </a:stretch>
        </p:blipFill>
        <p:spPr>
          <a:xfrm>
            <a:off x="273017" y="1128044"/>
            <a:ext cx="3269502" cy="2429855"/>
          </a:xfrm>
          <a:prstGeom prst="rect">
            <a:avLst/>
          </a:prstGeom>
        </p:spPr>
      </p:pic>
      <p:pic>
        <p:nvPicPr>
          <p:cNvPr id="10" name="Immagine 7">
            <a:extLst>
              <a:ext uri="{FF2B5EF4-FFF2-40B4-BE49-F238E27FC236}">
                <a16:creationId xmlns:a16="http://schemas.microsoft.com/office/drawing/2014/main" id="{24DF8472-5ED3-532B-92C4-FA51080120F2}"/>
              </a:ext>
            </a:extLst>
          </p:cNvPr>
          <p:cNvPicPr>
            <a:picLocks noChangeAspect="1"/>
          </p:cNvPicPr>
          <p:nvPr/>
        </p:nvPicPr>
        <p:blipFill>
          <a:blip r:embed="rId5"/>
          <a:stretch>
            <a:fillRect/>
          </a:stretch>
        </p:blipFill>
        <p:spPr>
          <a:xfrm>
            <a:off x="240865" y="3662499"/>
            <a:ext cx="3237349" cy="2429855"/>
          </a:xfrm>
          <a:prstGeom prst="rect">
            <a:avLst/>
          </a:prstGeom>
        </p:spPr>
      </p:pic>
      <p:pic>
        <p:nvPicPr>
          <p:cNvPr id="11" name="Immagine 9">
            <a:extLst>
              <a:ext uri="{FF2B5EF4-FFF2-40B4-BE49-F238E27FC236}">
                <a16:creationId xmlns:a16="http://schemas.microsoft.com/office/drawing/2014/main" id="{CCAD84C6-C478-4509-4773-709AFF59867D}"/>
              </a:ext>
            </a:extLst>
          </p:cNvPr>
          <p:cNvPicPr>
            <a:picLocks noChangeAspect="1"/>
          </p:cNvPicPr>
          <p:nvPr/>
        </p:nvPicPr>
        <p:blipFill>
          <a:blip r:embed="rId6"/>
          <a:stretch>
            <a:fillRect/>
          </a:stretch>
        </p:blipFill>
        <p:spPr>
          <a:xfrm>
            <a:off x="3652446" y="3760291"/>
            <a:ext cx="3098702" cy="2376547"/>
          </a:xfrm>
          <a:prstGeom prst="rect">
            <a:avLst/>
          </a:prstGeom>
        </p:spPr>
      </p:pic>
      <p:pic>
        <p:nvPicPr>
          <p:cNvPr id="12" name="Immagine 11">
            <a:extLst>
              <a:ext uri="{FF2B5EF4-FFF2-40B4-BE49-F238E27FC236}">
                <a16:creationId xmlns:a16="http://schemas.microsoft.com/office/drawing/2014/main" id="{CE3F67AA-C10A-8EAA-6E47-0073B492151E}"/>
              </a:ext>
            </a:extLst>
          </p:cNvPr>
          <p:cNvPicPr>
            <a:picLocks noChangeAspect="1"/>
          </p:cNvPicPr>
          <p:nvPr/>
        </p:nvPicPr>
        <p:blipFill>
          <a:blip r:embed="rId7"/>
          <a:stretch>
            <a:fillRect/>
          </a:stretch>
        </p:blipFill>
        <p:spPr>
          <a:xfrm>
            <a:off x="3652446" y="1128044"/>
            <a:ext cx="3097667" cy="2534455"/>
          </a:xfrm>
          <a:prstGeom prst="rect">
            <a:avLst/>
          </a:prstGeom>
        </p:spPr>
      </p:pic>
    </p:spTree>
    <p:extLst>
      <p:ext uri="{BB962C8B-B14F-4D97-AF65-F5344CB8AC3E}">
        <p14:creationId xmlns:p14="http://schemas.microsoft.com/office/powerpoint/2010/main" val="225299328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mac" id="{695B7A4F-1378-4BF3-A3BB-F17C9E33F859}" vid="{0DAF7666-2F30-41A1-B555-CD84CE1A59A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F8EF2080911546BB0FA980F61713EC" ma:contentTypeVersion="13" ma:contentTypeDescription="Create a new document." ma:contentTypeScope="" ma:versionID="f78cd81e4ae93aada478ee853558c368">
  <xsd:schema xmlns:xsd="http://www.w3.org/2001/XMLSchema" xmlns:xs="http://www.w3.org/2001/XMLSchema" xmlns:p="http://schemas.microsoft.com/office/2006/metadata/properties" xmlns:ns3="3429970b-c4ac-4c1e-a45a-fd6bab96e0cf" xmlns:ns4="83577b1f-99a4-4dee-b714-239731d12948" targetNamespace="http://schemas.microsoft.com/office/2006/metadata/properties" ma:root="true" ma:fieldsID="8f025d3fed3708e64c3052bcb99aca38" ns3:_="" ns4:_="">
    <xsd:import namespace="3429970b-c4ac-4c1e-a45a-fd6bab96e0cf"/>
    <xsd:import namespace="83577b1f-99a4-4dee-b714-239731d1294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9970b-c4ac-4c1e-a45a-fd6bab96e0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577b1f-99a4-4dee-b714-239731d129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60F3C-AC7F-4F8A-976A-BFA34ABB187F}">
  <ds:schemaRef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83577b1f-99a4-4dee-b714-239731d12948"/>
    <ds:schemaRef ds:uri="3429970b-c4ac-4c1e-a45a-fd6bab96e0cf"/>
    <ds:schemaRef ds:uri="http://purl.org/dc/terms/"/>
  </ds:schemaRefs>
</ds:datastoreItem>
</file>

<file path=customXml/itemProps2.xml><?xml version="1.0" encoding="utf-8"?>
<ds:datastoreItem xmlns:ds="http://schemas.openxmlformats.org/officeDocument/2006/customXml" ds:itemID="{3357DB81-F1F0-404C-BCDA-472F9D39A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29970b-c4ac-4c1e-a45a-fd6bab96e0cf"/>
    <ds:schemaRef ds:uri="83577b1f-99a4-4dee-b714-239731d129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26CE3D-9CD8-4A6B-BC07-1042E24602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82012</TotalTime>
  <Words>4565</Words>
  <Application>Microsoft Office PowerPoint</Application>
  <PresentationFormat>Widescreen</PresentationFormat>
  <Paragraphs>723</Paragraphs>
  <Slides>41</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Arial</vt:lpstr>
      <vt:lpstr>Arial,Sans-Serif</vt:lpstr>
      <vt:lpstr>Bradley Hand ITC</vt:lpstr>
      <vt:lpstr>Calibri</vt:lpstr>
      <vt:lpstr>Calibri Light</vt:lpstr>
      <vt:lpstr>Cambria Math</vt:lpstr>
      <vt:lpstr>Corbel</vt:lpstr>
      <vt:lpstr>Courier New</vt:lpstr>
      <vt:lpstr>inherit</vt:lpstr>
      <vt:lpstr>Symbol</vt:lpstr>
      <vt:lpstr>Times New Roman</vt:lpstr>
      <vt:lpstr>Wingdings</vt:lpstr>
      <vt:lpstr>Tema di Office</vt:lpstr>
      <vt:lpstr>Attività LNL su acceleratori: stato e prospettive Enrico Fagotti</vt:lpstr>
      <vt:lpstr>    Outline</vt:lpstr>
      <vt:lpstr>    Outline</vt:lpstr>
      <vt:lpstr>    LNL Accelerators in the last 63 years</vt:lpstr>
      <vt:lpstr>    LNL Accelerators in the next years</vt:lpstr>
      <vt:lpstr>    SPES phases</vt:lpstr>
      <vt:lpstr>    SPES phases: phase 1 and phase 2</vt:lpstr>
      <vt:lpstr> SPES phases: phase 3</vt:lpstr>
      <vt:lpstr> SPES ph. 1: cyclotron ready for ISOL2 irradiation test</vt:lpstr>
      <vt:lpstr> SPES ph. 2: cyclotron  ISOL1  low E experiments</vt:lpstr>
      <vt:lpstr> SPES ph. 3: ADIGE</vt:lpstr>
      <vt:lpstr>SPES ph. 3: RFQ</vt:lpstr>
      <vt:lpstr>    Outline</vt:lpstr>
      <vt:lpstr>    Accelerator complex (2010 - 2023)</vt:lpstr>
      <vt:lpstr>    PTA elettrostatics vs RF (2013 - 2023)</vt:lpstr>
      <vt:lpstr>ALPI improvements</vt:lpstr>
      <vt:lpstr>AI and ML areas of interests @ LNL linacs</vt:lpstr>
      <vt:lpstr>AI and ML optimization for LNL linacs - 1</vt:lpstr>
      <vt:lpstr>AI and ML optimization for LNL linacs - 2</vt:lpstr>
      <vt:lpstr>ARTIFACT Collaboration </vt:lpstr>
      <vt:lpstr>DEVELOPMENT OF U BEAMS</vt:lpstr>
      <vt:lpstr>SPES RFQ: RF amplifier</vt:lpstr>
      <vt:lpstr>Updated LLRF CS &amp; GUI</vt:lpstr>
      <vt:lpstr>Improved LLRF Phasing</vt:lpstr>
      <vt:lpstr>Vacuum control system: Status and Upgrade Plan         </vt:lpstr>
      <vt:lpstr>    Outline</vt:lpstr>
      <vt:lpstr>SPES-CB MODIFICATION</vt:lpstr>
      <vt:lpstr>ADIGE INJECTOR: COMMISSIONING</vt:lpstr>
      <vt:lpstr>Application on ADIGE and further developments </vt:lpstr>
      <vt:lpstr>SPES RFQ: tuning and conditioning</vt:lpstr>
      <vt:lpstr>SPES RFQ: new LLRF </vt:lpstr>
      <vt:lpstr>Updated LLRF CS &amp; GUI</vt:lpstr>
      <vt:lpstr>SPES/PTA vacuum systems</vt:lpstr>
      <vt:lpstr>Conclusions</vt:lpstr>
      <vt:lpstr>Accelerator division people</vt:lpstr>
      <vt:lpstr>Backup slides</vt:lpstr>
      <vt:lpstr>ECR SOURCE @ LNL</vt:lpstr>
      <vt:lpstr>Current and future beam availability</vt:lpstr>
      <vt:lpstr>Improved LLRF Phasing 2/2</vt:lpstr>
      <vt:lpstr>Impact of SPES vacuum systems</vt:lpstr>
      <vt:lpstr> SPES phase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Attività sugli acceleratori ai LNL nel triennio 2021-2023 e risorse necessarie</dc:title>
  <dc:creator>Enrico</dc:creator>
  <cp:lastModifiedBy>Enrico Fagotti</cp:lastModifiedBy>
  <cp:revision>520</cp:revision>
  <dcterms:created xsi:type="dcterms:W3CDTF">2020-11-04T09:40:16Z</dcterms:created>
  <dcterms:modified xsi:type="dcterms:W3CDTF">2024-04-04T08:22:57Z</dcterms:modified>
</cp:coreProperties>
</file>