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59" r:id="rId9"/>
    <p:sldId id="3925" r:id="rId10"/>
    <p:sldId id="262" r:id="rId11"/>
    <p:sldId id="3926" r:id="rId12"/>
    <p:sldId id="260" r:id="rId13"/>
    <p:sldId id="3927" r:id="rId14"/>
    <p:sldId id="264" r:id="rId15"/>
    <p:sldId id="3920" r:id="rId16"/>
    <p:sldId id="3923" r:id="rId17"/>
    <p:sldId id="3929" r:id="rId18"/>
    <p:sldId id="3930" r:id="rId19"/>
    <p:sldId id="3921" r:id="rId20"/>
    <p:sldId id="3928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8696A-DA52-3EEB-4960-2AAA78C9C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843B4B4-42BB-3F59-FFE9-B8E5ADDE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C10B75-58EE-EF1B-C3EC-5489442E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B19068-92E9-6D3C-B417-6526CB70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9680EC-E02B-836A-3E4F-1F8BA9B3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6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2843AF-4794-59F2-928C-FA2B9158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7AA936-5B8D-14DA-0A7B-4C210C4E6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88CE13-3026-F34F-5A4A-1C31C3B5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581410-0535-2CB1-693D-9F567705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BA32C0-4B59-72D4-D7FC-3BB4CABC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4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B12FC00-7293-6D1F-FFD4-3F74D7E1A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29F03F-DAD1-A798-2613-2DB93FC0C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AC9D86-4727-5574-9424-18888914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1F0C71-F3F1-940D-6970-87AF581E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07DC9A-51E1-CD61-6409-51F8EB2E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6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53A503-E599-D94D-0F7A-9A0B2CBE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FCB679-8532-0884-CD77-C82EBFF57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6C0158-1125-6458-CCF5-BD9FD5DE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F8BFE0-6DFA-391B-EA8A-4AC4363B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86C571-47D9-8795-1B94-587D45FB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5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BD4E0-BC2C-A8B5-9F9A-DCE0700E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CC08CF-A194-8986-0460-E9AB24DE1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AE6116-FA5B-7EAA-6104-38E35A45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FB5B21-1C0C-CD46-BF08-C95DDEDC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043C28-38B7-6DE8-E8C6-D636585A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8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801204-11E6-8A45-BE38-5BF889E51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5092C3-BB70-9895-AC4A-305FCBB4B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61F59C-BDCA-126C-A7E1-06B9DED92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C460CA-6774-30F1-C780-A3632EB6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4CDB12-6080-F2EE-0EA7-65D004C9C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E5351B-1725-7BAA-2D83-12C5D9B4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4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FFA1D-7280-EF0B-A007-89407629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57E8C1-B211-E2B8-F1D9-C65C1105B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0A973B-6824-C3E8-E90F-9ECAD914D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1C2BFE-C3A7-EF50-F0C3-E49802129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6AC91AE-98DA-F451-D3BC-26223DEA6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8A446AF-F85C-2E37-2770-D213982D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5235F9C-AD0A-52DE-BD66-4867F9000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7163AC-34FC-6AB0-4F3A-AE1F2FF8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2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C5245A-B6D8-CDF0-914C-B0031B07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A19C6CE-D7EE-7737-C675-6640989F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C9A527C-F0E4-539A-E908-ABE204DF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4D0D2F-57D3-9FF8-E8FE-4D38FDE1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6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D7208A3-BC60-B0B1-4034-4F3D04E4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F00620-AFFB-07B0-CB95-D78BCAD1A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EACFD0-465F-CF41-FD49-1E23F1E3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3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5ED957-3286-5BF5-8E6D-655F170D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B6C95E-B3E7-F840-2919-46B63DDA0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99E5ED-1063-08A1-A851-E4E355D2E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BE358D-D43E-DE12-FA7F-D089721B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AB3907-7F0B-37F8-CADD-C3E3DF83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A79891-B820-0F2E-8E61-EBF0F5E4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C55DE7-84A9-0C85-A541-D838E13A0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DA4715A-44EE-A9AA-6BD3-ADEC6DD7E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18FE66F-86BA-A4B2-2572-BCB1E9965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63381C-79E2-BD30-42B8-88B34BBB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421DE0-71E6-D9E2-03EE-7AFF54FB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BAA32A-A84B-898A-7254-232812DC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7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7611F0-A1C8-0CAF-4782-D3DADB69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2C3D42-AE16-11CD-0308-B0E775D3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6AAAB5-4A86-EC36-4A1A-18C41E2D2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F510-2677-40CE-9DFA-A6309126837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6C85A1-6244-F783-AEB9-18CE60CCC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A67A72-140A-F6F9-7A7D-202CE02EA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genda.infn.it/event/39081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329D88-E32D-2406-64A7-87B9ECF4FFF0}"/>
              </a:ext>
            </a:extLst>
          </p:cNvPr>
          <p:cNvSpPr txBox="1"/>
          <p:nvPr/>
        </p:nvSpPr>
        <p:spPr>
          <a:xfrm flipH="1">
            <a:off x="150086" y="116596"/>
            <a:ext cx="11744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USEFUL TIPS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867BCF5B-E2AF-17DC-60C3-74EDFB4206A9}"/>
              </a:ext>
            </a:extLst>
          </p:cNvPr>
          <p:cNvSpPr txBox="1"/>
          <p:nvPr/>
        </p:nvSpPr>
        <p:spPr>
          <a:xfrm flipH="1">
            <a:off x="0" y="1502688"/>
            <a:ext cx="12192000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GB" dirty="0"/>
              <a:t>The </a:t>
            </a:r>
            <a:r>
              <a:rPr lang="en-GB" b="1" dirty="0"/>
              <a:t>Secretariat office </a:t>
            </a:r>
            <a:r>
              <a:rPr lang="en-GB" dirty="0"/>
              <a:t>is in this building (#36) - room T66 (just a few steps on the right, exiting the </a:t>
            </a:r>
            <a:r>
              <a:rPr lang="en-GB" dirty="0" err="1"/>
              <a:t>Touschek</a:t>
            </a:r>
            <a:r>
              <a:rPr lang="en-GB" dirty="0"/>
              <a:t> Auditorium)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endParaRPr lang="en-GB" sz="1000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GB" b="1" dirty="0"/>
              <a:t>Wear your badge </a:t>
            </a:r>
            <a:r>
              <a:rPr lang="en-GB" dirty="0"/>
              <a:t>during the meeting, at the canteen, at the Welcome Cocktail entrance … Wear it always!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endParaRPr lang="en-GB" sz="1000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GB" b="1" dirty="0"/>
              <a:t>LNF Entrance/Exit </a:t>
            </a:r>
            <a:r>
              <a:rPr lang="en-GB" dirty="0"/>
              <a:t>for participants will be mandatorily through the secondary gate in Via Enrico Fermi 60, next to the Tor </a:t>
            </a:r>
            <a:r>
              <a:rPr lang="en-GB" dirty="0" err="1"/>
              <a:t>Vergata</a:t>
            </a:r>
            <a:r>
              <a:rPr lang="en-GB" dirty="0"/>
              <a:t> Railway Station and to the B. </a:t>
            </a:r>
            <a:r>
              <a:rPr lang="en-GB" dirty="0" err="1"/>
              <a:t>Touschek</a:t>
            </a:r>
            <a:r>
              <a:rPr lang="en-GB" dirty="0"/>
              <a:t> Auditorium. See the meeting webpage for the timetable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endParaRPr lang="en-GB" sz="1000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GB" b="1" dirty="0"/>
              <a:t>Today, the lunch </a:t>
            </a:r>
            <a:r>
              <a:rPr lang="en-GB" dirty="0"/>
              <a:t>will be at 13:30 at the LNF canteen (near the main entrance). Give your yellow ticket to the cashier</a:t>
            </a:r>
            <a:endParaRPr lang="en-GB" sz="1000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endParaRPr lang="en-GB" sz="1000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GB" sz="1800" b="1" dirty="0"/>
              <a:t>Group photo </a:t>
            </a:r>
            <a:r>
              <a:rPr lang="en-GB" sz="1800" dirty="0"/>
              <a:t>outside the meeting venue, </a:t>
            </a:r>
            <a:r>
              <a:rPr lang="en-GB" dirty="0"/>
              <a:t>this afternoon,</a:t>
            </a:r>
            <a:r>
              <a:rPr lang="en-GB" sz="1800" dirty="0"/>
              <a:t> 4 April at 16:00, before the coffee break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endParaRPr lang="en-GB" sz="1050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GB" b="1" dirty="0"/>
              <a:t>Today, 4 April a bus will be leaving at 18:30 from here</a:t>
            </a:r>
            <a:r>
              <a:rPr lang="en-GB" dirty="0"/>
              <a:t> to the Welcome Cocktail at Villa </a:t>
            </a:r>
            <a:r>
              <a:rPr lang="en-GB" dirty="0" err="1"/>
              <a:t>Tuscolana</a:t>
            </a:r>
            <a:r>
              <a:rPr lang="en-GB" dirty="0"/>
              <a:t>, Frascati. After the Cocktail, a return bus to the Frascati hotels (Flora, Antica Colonia, LNF guesthouse and Villa </a:t>
            </a:r>
            <a:r>
              <a:rPr lang="en-GB" dirty="0" err="1"/>
              <a:t>Mercede</a:t>
            </a:r>
            <a:r>
              <a:rPr lang="en-GB" dirty="0"/>
              <a:t>) will be available at 21:30 and 22:00. Please, be aware that the last train to Rome downtown (from </a:t>
            </a:r>
            <a:r>
              <a:rPr lang="en-GB" u="sng" dirty="0"/>
              <a:t>Frascati</a:t>
            </a:r>
            <a:r>
              <a:rPr lang="en-GB" dirty="0"/>
              <a:t> station) leaves at </a:t>
            </a:r>
            <a:r>
              <a:rPr lang="en-GB" u="sng" dirty="0"/>
              <a:t>22:36</a:t>
            </a:r>
            <a:r>
              <a:rPr lang="en-GB" dirty="0"/>
              <a:t>.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6951927E-49B1-F5C5-0084-A1E385146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435"/>
            <a:ext cx="2683117" cy="121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9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92273B-B3B0-933F-25BA-B579B8DFEE94}"/>
              </a:ext>
            </a:extLst>
          </p:cNvPr>
          <p:cNvSpPr txBox="1"/>
          <p:nvPr/>
        </p:nvSpPr>
        <p:spPr>
          <a:xfrm>
            <a:off x="3688932" y="0"/>
            <a:ext cx="6218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COMPITI ISTITUZIONALI INFN-A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B471E7-22F5-9B24-411D-F0A1EE65EDE0}"/>
              </a:ext>
            </a:extLst>
          </p:cNvPr>
          <p:cNvSpPr txBox="1"/>
          <p:nvPr/>
        </p:nvSpPr>
        <p:spPr>
          <a:xfrm>
            <a:off x="0" y="1301083"/>
            <a:ext cx="1219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0" i="0" u="none" strike="noStrike" baseline="0" dirty="0"/>
              <a:t>Al Comitato INFN-Acceleratori sono assegnati i seguenti </a:t>
            </a:r>
            <a:r>
              <a:rPr lang="it-IT" b="1" i="0" u="none" strike="noStrike" baseline="0" dirty="0"/>
              <a:t>compiti</a:t>
            </a:r>
            <a:r>
              <a:rPr lang="it-IT" b="0" i="0" u="none" strike="noStrike" baseline="0" dirty="0"/>
              <a:t>:</a:t>
            </a:r>
          </a:p>
          <a:p>
            <a:pPr algn="just"/>
            <a:endParaRPr lang="it-IT" b="0" i="0" u="none" strike="noStrike" baseline="0" dirty="0"/>
          </a:p>
          <a:p>
            <a:pPr marL="342900" indent="-342900" algn="just">
              <a:buAutoNum type="alphaLcParenR"/>
            </a:pPr>
            <a:r>
              <a:rPr lang="it-IT" b="1" i="0" u="none" strike="noStrike" baseline="0" dirty="0">
                <a:highlight>
                  <a:srgbClr val="FFFF00"/>
                </a:highlight>
              </a:rPr>
              <a:t>fungere da raccordo</a:t>
            </a:r>
            <a:r>
              <a:rPr lang="it-IT" b="1" i="0" u="none" strike="noStrike" baseline="0" dirty="0"/>
              <a:t> </a:t>
            </a:r>
            <a:r>
              <a:rPr lang="it-IT" i="0" u="none" strike="noStrike" baseline="0" dirty="0"/>
              <a:t>tra la comunità di esperti di </a:t>
            </a:r>
            <a:r>
              <a:rPr lang="it-IT" b="1" i="0" u="none" strike="noStrike" baseline="0" dirty="0"/>
              <a:t>acceleratori</a:t>
            </a:r>
            <a:r>
              <a:rPr lang="it-IT" i="0" u="none" strike="noStrike" baseline="0" dirty="0"/>
              <a:t> nell’INFN e gli </a:t>
            </a:r>
            <a:r>
              <a:rPr lang="it-IT" b="1" i="0" u="none" strike="noStrike" baseline="0" dirty="0"/>
              <a:t>organi apicali </a:t>
            </a:r>
            <a:r>
              <a:rPr lang="it-IT" i="0" u="none" strike="noStrike" baseline="0" dirty="0"/>
              <a:t>dell’Istituto </a:t>
            </a:r>
            <a:r>
              <a:rPr lang="it-IT" b="0" i="0" u="none" strike="noStrike" baseline="0" dirty="0"/>
              <a:t>(Presidente, Giunta Esecutiva, Consiglio Direttivo);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promuovere la </a:t>
            </a:r>
            <a:r>
              <a:rPr lang="it-IT" b="1" i="0" u="none" strike="noStrike" baseline="0" dirty="0">
                <a:highlight>
                  <a:srgbClr val="FFFF00"/>
                </a:highlight>
              </a:rPr>
              <a:t>formazione di reti</a:t>
            </a:r>
            <a:r>
              <a:rPr lang="it-IT" b="0" i="0" u="none" strike="noStrike" baseline="0" dirty="0">
                <a:highlight>
                  <a:srgbClr val="FFFF00"/>
                </a:highlight>
              </a:rPr>
              <a:t> </a:t>
            </a:r>
            <a:r>
              <a:rPr lang="it-IT" b="0" i="0" u="none" strike="noStrike" baseline="0" dirty="0"/>
              <a:t>tematicamente affini tra gli esperti di acceleratori su argomenti di rilevante interesse con l’individuazione di relativi moderatori, e svolgere una funzione di coordinamento tra esse;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stimolare </a:t>
            </a:r>
            <a:r>
              <a:rPr lang="it-IT" b="1" i="0" u="none" strike="noStrike" baseline="0" dirty="0"/>
              <a:t>l’armonizzazione di </a:t>
            </a:r>
            <a:r>
              <a:rPr lang="it-IT" b="1" i="0" u="none" strike="noStrike" baseline="0" dirty="0">
                <a:highlight>
                  <a:srgbClr val="FFFF00"/>
                </a:highlight>
              </a:rPr>
              <a:t>competenze e dotazioni </a:t>
            </a:r>
            <a:r>
              <a:rPr lang="it-IT" b="1" i="0" u="none" strike="noStrike" baseline="0" dirty="0"/>
              <a:t>strumentali </a:t>
            </a:r>
            <a:r>
              <a:rPr lang="it-IT" b="0" i="0" u="none" strike="noStrike" baseline="0" dirty="0"/>
              <a:t>dell’Istituto </a:t>
            </a:r>
            <a:r>
              <a:rPr lang="en-US" b="0" i="0" u="none" strike="noStrike" baseline="0" dirty="0"/>
              <a:t>in </a:t>
            </a:r>
            <a:r>
              <a:rPr lang="en-US" b="0" i="0" u="none" strike="noStrike" baseline="0" dirty="0" err="1"/>
              <a:t>questo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settore</a:t>
            </a:r>
            <a:r>
              <a:rPr lang="en-US" b="0" i="0" u="none" strike="noStrike" baseline="0" dirty="0"/>
              <a:t>;</a:t>
            </a:r>
          </a:p>
          <a:p>
            <a:pPr marL="342900" indent="-342900" algn="just">
              <a:buAutoNum type="alphaLcParenR"/>
            </a:pPr>
            <a:endParaRPr lang="en-US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favorire la </a:t>
            </a:r>
            <a:r>
              <a:rPr lang="it-IT" b="1" i="0" u="none" strike="noStrike" baseline="0" dirty="0">
                <a:highlight>
                  <a:srgbClr val="FFFF00"/>
                </a:highlight>
              </a:rPr>
              <a:t>partecipazione a bandi </a:t>
            </a:r>
            <a:r>
              <a:rPr lang="it-IT" b="0" i="0" u="none" strike="noStrike" baseline="0" dirty="0"/>
              <a:t>regionali, nazionali ed internazionali;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svolgere un </a:t>
            </a:r>
            <a:r>
              <a:rPr lang="it-IT" b="1" i="0" u="none" strike="noStrike" baseline="0" dirty="0">
                <a:highlight>
                  <a:srgbClr val="FFFF00"/>
                </a:highlight>
              </a:rPr>
              <a:t>ruolo consultivo</a:t>
            </a:r>
            <a:r>
              <a:rPr lang="it-IT" b="0" i="0" u="none" strike="noStrike" baseline="0" dirty="0"/>
              <a:t>, su richiesta del management, nel campo degli acceleratori di particelle in merito alla promozione di progetti o la partecipazione ad essi, </a:t>
            </a:r>
            <a:r>
              <a:rPr lang="it-IT" b="1" i="0" u="none" strike="noStrike" baseline="0" dirty="0"/>
              <a:t>nonché sugli indirizzi strategici dell’INFN nel settore</a:t>
            </a:r>
            <a:r>
              <a:rPr lang="it-IT" b="0" i="0" u="none" strike="noStrike" baseline="0" dirty="0"/>
              <a:t>.</a:t>
            </a:r>
            <a:endParaRPr lang="en-US" dirty="0"/>
          </a:p>
        </p:txBody>
      </p:sp>
      <p:pic>
        <p:nvPicPr>
          <p:cNvPr id="5" name="Immagine 4" descr="Immagine che contiene Elementi grafici, schermata, nero, design&#10;&#10;Descrizione generata automaticamente">
            <a:extLst>
              <a:ext uri="{FF2B5EF4-FFF2-40B4-BE49-F238E27FC236}">
                <a16:creationId xmlns:a16="http://schemas.microsoft.com/office/drawing/2014/main" id="{D0D3D085-F7FF-A0E0-ED9B-0565D13D0F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9"/>
          <a:stretch/>
        </p:blipFill>
        <p:spPr>
          <a:xfrm>
            <a:off x="-1" y="0"/>
            <a:ext cx="1662546" cy="73263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2C17920-7853-B506-444E-01C5152435B1}"/>
              </a:ext>
            </a:extLst>
          </p:cNvPr>
          <p:cNvSpPr/>
          <p:nvPr/>
        </p:nvSpPr>
        <p:spPr>
          <a:xfrm>
            <a:off x="1591294" y="4583875"/>
            <a:ext cx="1805050" cy="3800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5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5A260A-423B-E828-32BB-92B1851EF243}"/>
              </a:ext>
            </a:extLst>
          </p:cNvPr>
          <p:cNvSpPr txBox="1"/>
          <p:nvPr/>
        </p:nvSpPr>
        <p:spPr>
          <a:xfrm>
            <a:off x="1" y="1320852"/>
            <a:ext cx="121920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500" b="1" dirty="0" err="1">
                <a:highlight>
                  <a:srgbClr val="FFFF00"/>
                </a:highlight>
              </a:rPr>
              <a:t>Invito</a:t>
            </a:r>
            <a:r>
              <a:rPr lang="en-US" sz="2500" dirty="0"/>
              <a:t> a </a:t>
            </a:r>
            <a:r>
              <a:rPr lang="en-US" sz="2500" dirty="0" err="1"/>
              <a:t>valutazione</a:t>
            </a:r>
            <a:r>
              <a:rPr lang="en-US" sz="2500" dirty="0"/>
              <a:t>/</a:t>
            </a:r>
            <a:r>
              <a:rPr lang="en-US" sz="2500" dirty="0" err="1"/>
              <a:t>parere</a:t>
            </a:r>
            <a:r>
              <a:rPr lang="en-US" sz="2500" dirty="0"/>
              <a:t> </a:t>
            </a:r>
            <a:r>
              <a:rPr lang="en-US" sz="2500" dirty="0" err="1"/>
              <a:t>su</a:t>
            </a:r>
            <a:r>
              <a:rPr lang="en-US" sz="2500" dirty="0"/>
              <a:t> </a:t>
            </a:r>
            <a:r>
              <a:rPr lang="en-US" sz="2500" dirty="0" err="1"/>
              <a:t>progetti</a:t>
            </a:r>
            <a:r>
              <a:rPr lang="en-US" sz="2500" dirty="0"/>
              <a:t> e call </a:t>
            </a:r>
            <a:r>
              <a:rPr lang="en-US" sz="2500" b="1" dirty="0"/>
              <a:t>pre-</a:t>
            </a:r>
            <a:r>
              <a:rPr lang="en-US" sz="2500" b="1" dirty="0" err="1"/>
              <a:t>sottomissione</a:t>
            </a:r>
            <a:r>
              <a:rPr lang="en-US" sz="2500" dirty="0"/>
              <a:t>: CSN1 e CSN5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500" b="1" dirty="0">
                <a:highlight>
                  <a:srgbClr val="FFFF00"/>
                </a:highlight>
              </a:rPr>
              <a:t>CSN1</a:t>
            </a:r>
            <a:r>
              <a:rPr lang="en-US" sz="2500" dirty="0"/>
              <a:t>: </a:t>
            </a:r>
            <a:r>
              <a:rPr lang="en-US" sz="2500" b="1" dirty="0" err="1"/>
              <a:t>Progetti</a:t>
            </a:r>
            <a:r>
              <a:rPr lang="en-US" sz="2500" b="1" dirty="0"/>
              <a:t> European Strategy </a:t>
            </a:r>
            <a:r>
              <a:rPr lang="en-US" sz="2500" b="1" dirty="0" err="1"/>
              <a:t>presenza</a:t>
            </a:r>
            <a:r>
              <a:rPr lang="en-US" sz="2500" b="1" dirty="0"/>
              <a:t> </a:t>
            </a:r>
            <a:r>
              <a:rPr lang="en-US" sz="2500" dirty="0"/>
              <a:t>INFN-A </a:t>
            </a:r>
            <a:r>
              <a:rPr lang="en-US" sz="2500" dirty="0" err="1"/>
              <a:t>nel</a:t>
            </a:r>
            <a:r>
              <a:rPr lang="en-US" sz="2500" dirty="0"/>
              <a:t> </a:t>
            </a:r>
            <a:r>
              <a:rPr lang="en-US" sz="2500" dirty="0" err="1"/>
              <a:t>referaggio</a:t>
            </a:r>
            <a:endParaRPr lang="en-US" sz="25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500" b="1" dirty="0">
                <a:highlight>
                  <a:srgbClr val="FFFF00"/>
                </a:highlight>
              </a:rPr>
              <a:t>CSN5</a:t>
            </a:r>
            <a:r>
              <a:rPr lang="en-US" sz="2500" dirty="0"/>
              <a:t>: </a:t>
            </a:r>
            <a:r>
              <a:rPr lang="en-US" sz="2500" dirty="0" err="1"/>
              <a:t>invito</a:t>
            </a:r>
            <a:r>
              <a:rPr lang="en-US" sz="2500" dirty="0"/>
              <a:t> (</a:t>
            </a:r>
            <a:r>
              <a:rPr lang="en-US" sz="2500" dirty="0" err="1"/>
              <a:t>anche</a:t>
            </a:r>
            <a:r>
              <a:rPr lang="en-US" sz="2500" dirty="0"/>
              <a:t> ai </a:t>
            </a:r>
            <a:r>
              <a:rPr lang="en-US" sz="2500" dirty="0" err="1"/>
              <a:t>responsabili</a:t>
            </a:r>
            <a:r>
              <a:rPr lang="en-US" sz="2500" dirty="0"/>
              <a:t> </a:t>
            </a:r>
            <a:r>
              <a:rPr lang="en-US" sz="2500" dirty="0" err="1"/>
              <a:t>locali</a:t>
            </a:r>
            <a:r>
              <a:rPr lang="en-US" sz="2500" dirty="0"/>
              <a:t> CSN5) a far </a:t>
            </a:r>
            <a:r>
              <a:rPr lang="en-US" sz="2500" dirty="0" err="1"/>
              <a:t>presentare</a:t>
            </a:r>
            <a:r>
              <a:rPr lang="en-US" sz="2500" dirty="0"/>
              <a:t> in INFN-A </a:t>
            </a:r>
            <a:r>
              <a:rPr lang="en-US" sz="2500" dirty="0" err="1"/>
              <a:t>esperimenti</a:t>
            </a:r>
            <a:r>
              <a:rPr lang="en-US" sz="2500" dirty="0"/>
              <a:t>/call </a:t>
            </a:r>
            <a:r>
              <a:rPr lang="en-US" sz="2500" dirty="0" err="1"/>
              <a:t>su</a:t>
            </a:r>
            <a:r>
              <a:rPr lang="en-US" sz="2500" dirty="0"/>
              <a:t> </a:t>
            </a:r>
            <a:r>
              <a:rPr lang="en-US" sz="2500" dirty="0" err="1"/>
              <a:t>acceleratori</a:t>
            </a:r>
            <a:endParaRPr lang="en-US" sz="25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B71204-3B0A-4B5A-4D9A-A656B8B65D40}"/>
              </a:ext>
            </a:extLst>
          </p:cNvPr>
          <p:cNvSpPr txBox="1"/>
          <p:nvPr/>
        </p:nvSpPr>
        <p:spPr>
          <a:xfrm>
            <a:off x="3334749" y="0"/>
            <a:ext cx="5737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all" dirty="0"/>
              <a:t>RUOLO CONSULTIVO INFN-A</a:t>
            </a:r>
            <a:endParaRPr lang="en-US" sz="3600" dirty="0"/>
          </a:p>
        </p:txBody>
      </p:sp>
      <p:pic>
        <p:nvPicPr>
          <p:cNvPr id="2" name="Immagine 1" descr="Immagine che contiene Elementi grafici, schermata, nero, design&#10;&#10;Descrizione generata automaticamente">
            <a:extLst>
              <a:ext uri="{FF2B5EF4-FFF2-40B4-BE49-F238E27FC236}">
                <a16:creationId xmlns:a16="http://schemas.microsoft.com/office/drawing/2014/main" id="{B467208A-0727-B54B-0B6B-A8470A6F58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9"/>
          <a:stretch/>
        </p:blipFill>
        <p:spPr>
          <a:xfrm>
            <a:off x="0" y="0"/>
            <a:ext cx="1670152" cy="73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8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8B103E-6AB0-9BBE-4FE5-2B21B0A08E1D}"/>
              </a:ext>
            </a:extLst>
          </p:cNvPr>
          <p:cNvSpPr txBox="1"/>
          <p:nvPr/>
        </p:nvSpPr>
        <p:spPr>
          <a:xfrm>
            <a:off x="1498190" y="0"/>
            <a:ext cx="10046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/>
              <a:t>ACCELERATORI ED UNIVERSITA’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CE125F-EF52-F6C3-E709-4F44DA001D0B}"/>
              </a:ext>
            </a:extLst>
          </p:cNvPr>
          <p:cNvSpPr txBox="1"/>
          <p:nvPr/>
        </p:nvSpPr>
        <p:spPr>
          <a:xfrm>
            <a:off x="0" y="967087"/>
            <a:ext cx="12192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1600" dirty="0"/>
              <a:t>La </a:t>
            </a:r>
            <a:r>
              <a:rPr lang="en-US" sz="1600" b="1" dirty="0" err="1">
                <a:highlight>
                  <a:srgbClr val="FFFF00"/>
                </a:highlight>
              </a:rPr>
              <a:t>presenza</a:t>
            </a:r>
            <a:r>
              <a:rPr lang="en-US" sz="1600" b="1" dirty="0">
                <a:highlight>
                  <a:srgbClr val="FFFF00"/>
                </a:highlight>
              </a:rPr>
              <a:t> </a:t>
            </a:r>
            <a:r>
              <a:rPr lang="en-US" sz="1600" b="1" dirty="0" err="1">
                <a:highlight>
                  <a:srgbClr val="FFFF00"/>
                </a:highlight>
              </a:rPr>
              <a:t>degli</a:t>
            </a:r>
            <a:r>
              <a:rPr lang="en-US" sz="1600" b="1" dirty="0">
                <a:highlight>
                  <a:srgbClr val="FFFF00"/>
                </a:highlight>
              </a:rPr>
              <a:t> </a:t>
            </a:r>
            <a:r>
              <a:rPr lang="en-US" sz="1600" b="1" dirty="0" err="1">
                <a:highlight>
                  <a:srgbClr val="FFFF00"/>
                </a:highlight>
              </a:rPr>
              <a:t>acceleratoristi</a:t>
            </a:r>
            <a:r>
              <a:rPr lang="en-US" sz="1600" b="1" dirty="0">
                <a:highlight>
                  <a:srgbClr val="FFFF00"/>
                </a:highlight>
              </a:rPr>
              <a:t> </a:t>
            </a:r>
            <a:r>
              <a:rPr lang="en-US" sz="1600" b="1" dirty="0" err="1">
                <a:highlight>
                  <a:srgbClr val="FFFF00"/>
                </a:highlight>
              </a:rPr>
              <a:t>nelle</a:t>
            </a:r>
            <a:r>
              <a:rPr lang="en-US" sz="1600" b="1" dirty="0">
                <a:highlight>
                  <a:srgbClr val="FFFF00"/>
                </a:highlight>
              </a:rPr>
              <a:t> </a:t>
            </a:r>
            <a:r>
              <a:rPr lang="en-US" sz="1600" b="1" dirty="0" err="1">
                <a:highlight>
                  <a:srgbClr val="FFFF00"/>
                </a:highlight>
              </a:rPr>
              <a:t>Università</a:t>
            </a:r>
            <a:r>
              <a:rPr lang="en-US" sz="1600" b="1" dirty="0">
                <a:highlight>
                  <a:srgbClr val="FFFF00"/>
                </a:highlight>
              </a:rPr>
              <a:t> </a:t>
            </a:r>
            <a:r>
              <a:rPr lang="en-US" sz="1600" dirty="0"/>
              <a:t>è di </a:t>
            </a:r>
            <a:r>
              <a:rPr lang="en-US" sz="1600" b="1" dirty="0" err="1"/>
              <a:t>cruciale</a:t>
            </a:r>
            <a:r>
              <a:rPr lang="en-US" sz="1600" dirty="0"/>
              <a:t> </a:t>
            </a:r>
            <a:r>
              <a:rPr lang="en-US" sz="1600" dirty="0" err="1"/>
              <a:t>importanza</a:t>
            </a:r>
            <a:r>
              <a:rPr lang="en-US" sz="1600" dirty="0"/>
              <a:t> per </a:t>
            </a:r>
            <a:r>
              <a:rPr lang="en-US" sz="1600" dirty="0" err="1"/>
              <a:t>continuare</a:t>
            </a:r>
            <a:r>
              <a:rPr lang="en-US" sz="1600" dirty="0"/>
              <a:t> a </a:t>
            </a:r>
            <a:r>
              <a:rPr lang="en-US" sz="1600" dirty="0" err="1"/>
              <a:t>costruire</a:t>
            </a:r>
            <a:r>
              <a:rPr lang="en-US" sz="1600" dirty="0"/>
              <a:t> </a:t>
            </a:r>
            <a:r>
              <a:rPr lang="en-US" sz="1600" dirty="0" err="1"/>
              <a:t>nuovi</a:t>
            </a:r>
            <a:r>
              <a:rPr lang="en-US" sz="1600" dirty="0"/>
              <a:t> </a:t>
            </a:r>
            <a:r>
              <a:rPr lang="en-US" sz="1600" dirty="0" err="1"/>
              <a:t>acceleratori</a:t>
            </a:r>
            <a:r>
              <a:rPr lang="en-US" sz="1600" dirty="0"/>
              <a:t>, </a:t>
            </a:r>
            <a:r>
              <a:rPr lang="en-US" sz="1600" dirty="0" err="1"/>
              <a:t>sviluppare</a:t>
            </a:r>
            <a:r>
              <a:rPr lang="en-US" sz="1600" dirty="0"/>
              <a:t> idee, </a:t>
            </a:r>
            <a:r>
              <a:rPr lang="en-US" sz="1600" dirty="0" err="1"/>
              <a:t>operare-migliorare</a:t>
            </a:r>
            <a:r>
              <a:rPr lang="en-US" sz="1600" dirty="0"/>
              <a:t> </a:t>
            </a:r>
            <a:r>
              <a:rPr lang="en-US" sz="1600" dirty="0" err="1"/>
              <a:t>acceleratori</a:t>
            </a:r>
            <a:r>
              <a:rPr lang="en-US" sz="1600" dirty="0"/>
              <a:t> </a:t>
            </a:r>
            <a:r>
              <a:rPr lang="en-US" sz="1600" dirty="0" err="1"/>
              <a:t>esistenti</a:t>
            </a:r>
            <a:r>
              <a:rPr lang="en-US" sz="1600" dirty="0"/>
              <a:t> </a:t>
            </a:r>
            <a:r>
              <a:rPr lang="en-US" sz="1600" b="1" dirty="0"/>
              <a:t>previa seria </a:t>
            </a:r>
            <a:r>
              <a:rPr lang="en-US" sz="1600" b="1" dirty="0" err="1"/>
              <a:t>crisi</a:t>
            </a:r>
            <a:r>
              <a:rPr lang="en-US" sz="1600" b="1" dirty="0"/>
              <a:t> del </a:t>
            </a:r>
            <a:r>
              <a:rPr lang="en-US" sz="1600" b="1" dirty="0" err="1"/>
              <a:t>settore</a:t>
            </a:r>
            <a:r>
              <a:rPr lang="en-US" sz="1600" b="1" dirty="0"/>
              <a:t> </a:t>
            </a:r>
            <a:r>
              <a:rPr lang="en-US" sz="1600" b="1" dirty="0" err="1"/>
              <a:t>accelaratori</a:t>
            </a:r>
            <a:r>
              <a:rPr lang="en-US" sz="1600" b="1" dirty="0"/>
              <a:t> </a:t>
            </a:r>
            <a:r>
              <a:rPr lang="en-US" sz="1600" dirty="0"/>
              <a:t>in Italia </a:t>
            </a:r>
            <a:r>
              <a:rPr lang="en-US" sz="1600" dirty="0" err="1"/>
              <a:t>nei</a:t>
            </a:r>
            <a:r>
              <a:rPr lang="en-US" sz="1600" dirty="0"/>
              <a:t> </a:t>
            </a:r>
            <a:r>
              <a:rPr lang="en-US" sz="1600" dirty="0" err="1"/>
              <a:t>prossimi</a:t>
            </a:r>
            <a:r>
              <a:rPr lang="en-US" sz="1600" dirty="0"/>
              <a:t> anni;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1600" dirty="0"/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1600" b="1" dirty="0">
                <a:highlight>
                  <a:srgbClr val="FFFF00"/>
                </a:highlight>
              </a:rPr>
              <a:t>L’INFN </a:t>
            </a:r>
            <a:r>
              <a:rPr lang="en-US" sz="1600" b="1" dirty="0" err="1">
                <a:highlight>
                  <a:srgbClr val="FFFF00"/>
                </a:highlight>
              </a:rPr>
              <a:t>gioca</a:t>
            </a:r>
            <a:r>
              <a:rPr lang="en-US" sz="1600" b="1" dirty="0">
                <a:highlight>
                  <a:srgbClr val="FFFF00"/>
                </a:highlight>
              </a:rPr>
              <a:t> un </a:t>
            </a:r>
            <a:r>
              <a:rPr lang="en-US" sz="1600" b="1" dirty="0" err="1">
                <a:highlight>
                  <a:srgbClr val="FFFF00"/>
                </a:highlight>
              </a:rPr>
              <a:t>ruolo</a:t>
            </a:r>
            <a:r>
              <a:rPr lang="en-US" sz="1600" b="1" dirty="0">
                <a:highlight>
                  <a:srgbClr val="FFFF00"/>
                </a:highlight>
              </a:rPr>
              <a:t> </a:t>
            </a:r>
            <a:r>
              <a:rPr lang="en-US" sz="1600" b="1" dirty="0" err="1">
                <a:highlight>
                  <a:srgbClr val="FFFF00"/>
                </a:highlight>
              </a:rPr>
              <a:t>strategico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/>
              <a:t>in </a:t>
            </a:r>
            <a:r>
              <a:rPr lang="en-US" sz="1600" dirty="0" err="1"/>
              <a:t>questo</a:t>
            </a:r>
            <a:r>
              <a:rPr lang="en-US" sz="1600" dirty="0"/>
              <a:t> </a:t>
            </a:r>
            <a:r>
              <a:rPr lang="en-US" sz="1600" dirty="0" err="1"/>
              <a:t>ambito</a:t>
            </a:r>
            <a:r>
              <a:rPr lang="en-US" sz="1600" dirty="0"/>
              <a:t>: </a:t>
            </a:r>
            <a:r>
              <a:rPr lang="en-US" sz="1600" dirty="0" err="1"/>
              <a:t>abilitazione</a:t>
            </a:r>
            <a:r>
              <a:rPr lang="en-US" sz="1600" dirty="0"/>
              <a:t> e </a:t>
            </a:r>
            <a:r>
              <a:rPr lang="en-US" sz="1600" dirty="0" err="1"/>
              <a:t>posizioni</a:t>
            </a:r>
            <a:r>
              <a:rPr lang="en-US" sz="1600" dirty="0"/>
              <a:t>;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1600" dirty="0"/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1600" b="1" dirty="0" err="1">
                <a:highlight>
                  <a:srgbClr val="FFFF00"/>
                </a:highlight>
              </a:rPr>
              <a:t>Lettera</a:t>
            </a:r>
            <a:r>
              <a:rPr lang="en-US" sz="1600" b="1" dirty="0">
                <a:highlight>
                  <a:srgbClr val="FFFF00"/>
                </a:highlight>
              </a:rPr>
              <a:t> </a:t>
            </a:r>
            <a:r>
              <a:rPr lang="en-US" sz="1600" b="1" dirty="0" err="1">
                <a:highlight>
                  <a:srgbClr val="FFFF00"/>
                </a:highlight>
              </a:rPr>
              <a:t>aperta</a:t>
            </a:r>
            <a:r>
              <a:rPr lang="en-US" sz="1600" b="1" dirty="0">
                <a:highlight>
                  <a:srgbClr val="FFFF00"/>
                </a:highlight>
              </a:rPr>
              <a:t> </a:t>
            </a:r>
            <a:r>
              <a:rPr lang="en-US" sz="1600" b="1" dirty="0" err="1">
                <a:highlight>
                  <a:srgbClr val="FFFF00"/>
                </a:highlight>
              </a:rPr>
              <a:t>inviata</a:t>
            </a:r>
            <a:r>
              <a:rPr lang="en-US" sz="1600" b="1" dirty="0">
                <a:highlight>
                  <a:srgbClr val="FFFF00"/>
                </a:highlight>
              </a:rPr>
              <a:t> a </a:t>
            </a:r>
            <a:r>
              <a:rPr lang="en-US" sz="1600" b="1" dirty="0" err="1">
                <a:highlight>
                  <a:srgbClr val="FFFF00"/>
                </a:highlight>
              </a:rPr>
              <a:t>Dicembre</a:t>
            </a:r>
            <a:r>
              <a:rPr lang="en-US" sz="1600" b="1" dirty="0">
                <a:highlight>
                  <a:srgbClr val="FFFF00"/>
                </a:highlight>
              </a:rPr>
              <a:t> 2023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/>
              <a:t>a </a:t>
            </a:r>
            <a:r>
              <a:rPr lang="it-IT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CUN, Rettori, Presidente SIF, Direttori dipartimenti fisica/ingegneria, Presidenti e direttori generali Elettra e CNAO</a:t>
            </a: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 INFN, presidenti di commissione scientifica e direttori INFN.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it-IT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it-IT" sz="1600" b="1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Abbiamo chiesto al Presidente dell’INFN </a:t>
            </a: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(gruppo lavoro D. Alesini, L. Rossi, L. Palumbo, M. Migliorati, M. Sorbi, A. Cianchi, A. </a:t>
            </a:r>
            <a:r>
              <a:rPr lang="it-IT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Pisent</a:t>
            </a: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di intervenire su tre fronti principali inerenti le </a:t>
            </a:r>
            <a:r>
              <a:rPr lang="it-IT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abilitazioni</a:t>
            </a: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it-IT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8088" lvl="4" indent="-285750" algn="just">
              <a:buFont typeface="Courier New" panose="02070309020205020404" pitchFamily="49" charset="0"/>
              <a:buChar char="o"/>
            </a:pPr>
            <a:r>
              <a:rPr lang="it-IT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breve termine-</a:t>
            </a:r>
            <a:r>
              <a:rPr lang="it-IT" sz="1600" dirty="0"/>
              <a:t>Criteri di Valutazione SC 02/A1 (Interazioni fondamentali)</a:t>
            </a: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chiedere alla Commissione </a:t>
            </a:r>
            <a:r>
              <a:rPr lang="it-IT" sz="1600" dirty="0"/>
              <a:t>di inserire nella descrizione dei criteri per le valutazioni dei candidati delle </a:t>
            </a:r>
            <a:r>
              <a:rPr lang="it-IT" sz="1600" b="1" dirty="0"/>
              <a:t>«piccole» modifiche </a:t>
            </a:r>
            <a:r>
              <a:rPr lang="it-IT" sz="1600" dirty="0"/>
              <a:t>rispetto alla precedente specifica che consentano di non penalizzare gli </a:t>
            </a:r>
            <a:r>
              <a:rPr lang="it-IT" sz="1600" dirty="0" err="1"/>
              <a:t>acceleratoristi</a:t>
            </a:r>
            <a:r>
              <a:rPr lang="it-IT" sz="1600" dirty="0"/>
              <a:t> (i.e. relazioni su invito valutate anche se riferite a workshop e non solo a conferenze)</a:t>
            </a:r>
            <a:endParaRPr lang="it-IT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5238" lvl="6" indent="-342900" algn="just">
              <a:buFont typeface="Courier New" panose="02070309020205020404" pitchFamily="49" charset="0"/>
              <a:buChar char="o"/>
            </a:pPr>
            <a:r>
              <a:rPr lang="it-IT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medio termine-</a:t>
            </a:r>
            <a:r>
              <a:rPr lang="it-IT" sz="1600" dirty="0"/>
              <a:t>Indici bibliometrici </a:t>
            </a:r>
            <a:r>
              <a:rPr lang="en-US" sz="1600" dirty="0"/>
              <a:t>SC 02/A1 SSD FIS/01</a:t>
            </a:r>
            <a:r>
              <a:rPr lang="it-IT" sz="1600" dirty="0"/>
              <a:t>: introdurre un </a:t>
            </a:r>
            <a:r>
              <a:rPr lang="it-IT" sz="1600" b="1" dirty="0"/>
              <a:t>ulteriore gruppo con numero medio di coautori inferiore</a:t>
            </a:r>
            <a:r>
              <a:rPr lang="it-IT" sz="1600" dirty="0"/>
              <a:t>. Il valore più appropriato per la nostra comunità sarebbe 50 ad oggi il gruppo con meno autori è 500 autori.</a:t>
            </a:r>
          </a:p>
          <a:p>
            <a:pPr marL="1208088" lvl="6" indent="-285750" algn="just">
              <a:buFont typeface="Courier New" panose="02070309020205020404" pitchFamily="49" charset="0"/>
              <a:buChar char="o"/>
            </a:pPr>
            <a:r>
              <a:rPr lang="it-IT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breve termine-</a:t>
            </a:r>
            <a:r>
              <a:rPr lang="it-IT" sz="1600" dirty="0"/>
              <a:t>SC 02/D1, Fisica Applicata. Riteniamo che gli </a:t>
            </a:r>
            <a:r>
              <a:rPr lang="it-IT" sz="1600" dirty="0" err="1"/>
              <a:t>acceleratoristi</a:t>
            </a:r>
            <a:r>
              <a:rPr lang="it-IT" sz="1600" dirty="0"/>
              <a:t> che lavorano su macchine dedicate ad applicazioni debbano avere la possibilità di essere valutati nell'ambito del SC 02/D1 (applicazioni medicali, beni culturali e ambientali). Nella </a:t>
            </a:r>
            <a:r>
              <a:rPr lang="it-IT" sz="1600" b="1" dirty="0"/>
              <a:t>declaratoria 02/D1 sono esplicitamente indicati gli sviluppi di strumentazione, Si chiede una sensibilizzazione della commissione </a:t>
            </a:r>
            <a:r>
              <a:rPr lang="it-IT" sz="1600" dirty="0"/>
              <a:t>per ammettere alla valutazione anche candidati che svolgono le attività riguardanti le macchine acceleratrici.</a:t>
            </a:r>
          </a:p>
          <a:p>
            <a:pPr marL="1208088" lvl="6" indent="-285750" algn="just">
              <a:buFont typeface="Courier New" panose="02070309020205020404" pitchFamily="49" charset="0"/>
              <a:buChar char="o"/>
            </a:pPr>
            <a:endParaRPr lang="it-IT" sz="1600" b="1" dirty="0">
              <a:solidFill>
                <a:schemeClr val="tx1"/>
              </a:solidFill>
            </a:endParaRPr>
          </a:p>
          <a:p>
            <a:pPr marL="285750" lvl="6" indent="-285750" algn="just">
              <a:buFont typeface="Symbol" panose="05050102010706020507" pitchFamily="18" charset="2"/>
              <a:buChar char="Þ"/>
            </a:pPr>
            <a:r>
              <a:rPr lang="it-IT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Medio-lungo termine</a:t>
            </a:r>
            <a:r>
              <a:rPr lang="it-IT" sz="1600" dirty="0">
                <a:solidFill>
                  <a:schemeClr val="tx1"/>
                </a:solidFill>
              </a:rPr>
              <a:t>: creare posizioni all’interno delle Università (in particolare quelle direttamente collegate ai grandi Laboratori)</a:t>
            </a:r>
          </a:p>
          <a:p>
            <a:pPr marL="285750" lvl="6" indent="-285750" algn="just">
              <a:buFont typeface="Symbol" panose="05050102010706020507" pitchFamily="18" charset="2"/>
              <a:buChar char="Þ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Immagine 8" descr="Immagine che contiene Elementi grafici, schermata, nero, design&#10;&#10;Descrizione generata automaticamente">
            <a:extLst>
              <a:ext uri="{FF2B5EF4-FFF2-40B4-BE49-F238E27FC236}">
                <a16:creationId xmlns:a16="http://schemas.microsoft.com/office/drawing/2014/main" id="{0AACA7F2-E44F-4609-79C5-6741DCF80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9"/>
          <a:stretch/>
        </p:blipFill>
        <p:spPr>
          <a:xfrm>
            <a:off x="0" y="0"/>
            <a:ext cx="1670152" cy="73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0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E6736F0-5503-FA5B-2640-DB9DD67B4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8" b="2206"/>
          <a:stretch/>
        </p:blipFill>
        <p:spPr>
          <a:xfrm>
            <a:off x="5296395" y="1328929"/>
            <a:ext cx="6895605" cy="552907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612006C-0FD1-D115-1C20-F2A726E4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6" y="1683253"/>
            <a:ext cx="4003875" cy="354189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538334B-3E5C-1689-5B0D-9C5B4ADFE3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330"/>
          <a:stretch/>
        </p:blipFill>
        <p:spPr>
          <a:xfrm>
            <a:off x="2040578" y="0"/>
            <a:ext cx="8868542" cy="1318161"/>
          </a:xfrm>
          <a:prstGeom prst="rect">
            <a:avLst/>
          </a:prstGeom>
        </p:spPr>
      </p:pic>
      <p:pic>
        <p:nvPicPr>
          <p:cNvPr id="4" name="Immagine 3" descr="Immagine che contiene Elementi grafici, schermata, nero, design&#10;&#10;Descrizione generata automaticamente">
            <a:extLst>
              <a:ext uri="{FF2B5EF4-FFF2-40B4-BE49-F238E27FC236}">
                <a16:creationId xmlns:a16="http://schemas.microsoft.com/office/drawing/2014/main" id="{2D914DDE-55F6-7049-D529-A49BC420CD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9"/>
          <a:stretch/>
        </p:blipFill>
        <p:spPr>
          <a:xfrm>
            <a:off x="0" y="0"/>
            <a:ext cx="1670152" cy="73598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C5F943-F829-0504-A19D-7E990AFAD313}"/>
              </a:ext>
            </a:extLst>
          </p:cNvPr>
          <p:cNvSpPr txBox="1"/>
          <p:nvPr/>
        </p:nvSpPr>
        <p:spPr>
          <a:xfrm>
            <a:off x="7419110" y="741609"/>
            <a:ext cx="3577441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https://agenda.infn.it/event/39081/</a:t>
            </a:r>
            <a:endParaRPr lang="en-US" dirty="0"/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5068894D-E219-BB5A-1BE2-BA9762E8E0D5}"/>
              </a:ext>
            </a:extLst>
          </p:cNvPr>
          <p:cNvSpPr/>
          <p:nvPr/>
        </p:nvSpPr>
        <p:spPr>
          <a:xfrm>
            <a:off x="2042557" y="5082638"/>
            <a:ext cx="1092530" cy="4156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53F509-7645-8663-9A76-FE7C8E88E527}"/>
              </a:ext>
            </a:extLst>
          </p:cNvPr>
          <p:cNvSpPr txBox="1"/>
          <p:nvPr/>
        </p:nvSpPr>
        <p:spPr>
          <a:xfrm>
            <a:off x="1567543" y="5581403"/>
            <a:ext cx="207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Relazione</a:t>
            </a:r>
            <a:r>
              <a:rPr lang="en-US" b="1" dirty="0"/>
              <a:t> M. </a:t>
            </a:r>
            <a:r>
              <a:rPr lang="en-US" b="1" dirty="0" err="1"/>
              <a:t>Ripani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055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5B8B9A-3FCA-8C6B-25B3-2F7C5B321F04}"/>
              </a:ext>
            </a:extLst>
          </p:cNvPr>
          <p:cNvSpPr txBox="1"/>
          <p:nvPr/>
        </p:nvSpPr>
        <p:spPr>
          <a:xfrm>
            <a:off x="4320401" y="0"/>
            <a:ext cx="3695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all" dirty="0"/>
              <a:t>SEMINARI INFN-A</a:t>
            </a:r>
            <a:endParaRPr lang="en-US" sz="3600" dirty="0"/>
          </a:p>
        </p:txBody>
      </p:sp>
      <p:pic>
        <p:nvPicPr>
          <p:cNvPr id="3" name="Immagine 2" descr="Immagine che contiene Elementi grafici, schermata, nero, design&#10;&#10;Descrizione generata automaticamente">
            <a:extLst>
              <a:ext uri="{FF2B5EF4-FFF2-40B4-BE49-F238E27FC236}">
                <a16:creationId xmlns:a16="http://schemas.microsoft.com/office/drawing/2014/main" id="{F983342D-A73A-FF5F-B023-512F7D996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9"/>
          <a:stretch/>
        </p:blipFill>
        <p:spPr>
          <a:xfrm>
            <a:off x="0" y="0"/>
            <a:ext cx="1670152" cy="73598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73C570-F82A-0E8C-D5EB-0980E693ADB7}"/>
              </a:ext>
            </a:extLst>
          </p:cNvPr>
          <p:cNvSpPr txBox="1">
            <a:spLocks/>
          </p:cNvSpPr>
          <p:nvPr/>
        </p:nvSpPr>
        <p:spPr>
          <a:xfrm>
            <a:off x="0" y="1074780"/>
            <a:ext cx="12191999" cy="14338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b="1">
                <a:solidFill>
                  <a:srgbClr val="212529"/>
                </a:solidFill>
                <a:latin typeface="arial" panose="020B0604020202020204" pitchFamily="34" charset="0"/>
              </a:rPr>
              <a:t>Scopo</a:t>
            </a:r>
            <a:r>
              <a:rPr lang="it-IT" sz="1800">
                <a:solidFill>
                  <a:srgbClr val="212529"/>
                </a:solidFill>
                <a:latin typeface="arial" panose="020B0604020202020204" pitchFamily="34" charset="0"/>
              </a:rPr>
              <a:t>: promuovere la conoscenza e il dibattito su temi di ricerca, idee e progetti significativi dal punto di vista scientifico e/o tecnologico per la comunità nazionale. </a:t>
            </a:r>
          </a:p>
          <a:p>
            <a:pPr algn="just"/>
            <a:r>
              <a:rPr lang="it-IT" sz="1800" i="1">
                <a:solidFill>
                  <a:srgbClr val="212529"/>
                </a:solidFill>
                <a:latin typeface="arial" panose="020B0604020202020204" pitchFamily="34" charset="0"/>
              </a:rPr>
              <a:t>Seminario in inglese. </a:t>
            </a:r>
            <a:r>
              <a:rPr lang="it-IT" sz="1800" b="1" i="1" u="sng">
                <a:solidFill>
                  <a:srgbClr val="212529"/>
                </a:solidFill>
                <a:latin typeface="arial" panose="020B0604020202020204" pitchFamily="34" charset="0"/>
              </a:rPr>
              <a:t>Speaker nazionali e internazionali</a:t>
            </a:r>
            <a:r>
              <a:rPr lang="it-IT" sz="1800" i="1">
                <a:solidFill>
                  <a:srgbClr val="212529"/>
                </a:solidFill>
                <a:latin typeface="arial" panose="020B0604020202020204" pitchFamily="34" charset="0"/>
              </a:rPr>
              <a:t> ma con particolare riguardo a speaker della comunità INFN. </a:t>
            </a:r>
            <a:endParaRPr lang="it-IT" i="1" dirty="0">
              <a:solidFill>
                <a:srgbClr val="212529"/>
              </a:solidFill>
              <a:latin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7DD6C3-41B9-4A8F-027B-CF7FE4A6A0D7}"/>
              </a:ext>
            </a:extLst>
          </p:cNvPr>
          <p:cNvSpPr txBox="1"/>
          <p:nvPr/>
        </p:nvSpPr>
        <p:spPr>
          <a:xfrm>
            <a:off x="6889403" y="3178394"/>
            <a:ext cx="5076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rgbClr val="212529"/>
                </a:solidFill>
                <a:latin typeface="arial" panose="020B0604020202020204" pitchFamily="34" charset="0"/>
              </a:rPr>
              <a:t>Iniziato</a:t>
            </a:r>
            <a:r>
              <a:rPr lang="it-IT" sz="1400" dirty="0">
                <a:solidFill>
                  <a:srgbClr val="212529"/>
                </a:solidFill>
                <a:latin typeface="arial" panose="020B0604020202020204" pitchFamily="34" charset="0"/>
              </a:rPr>
              <a:t> 1 ottobre 2021</a:t>
            </a:r>
          </a:p>
          <a:p>
            <a:pPr algn="just"/>
            <a:r>
              <a:rPr lang="it-IT" sz="1400" dirty="0">
                <a:solidFill>
                  <a:srgbClr val="212529"/>
                </a:solidFill>
                <a:latin typeface="arial" panose="020B0604020202020204" pitchFamily="34" charset="0"/>
              </a:rPr>
              <a:t>Inizialmente  </a:t>
            </a:r>
            <a:r>
              <a:rPr lang="it-IT" sz="1400" b="1" dirty="0">
                <a:solidFill>
                  <a:srgbClr val="212529"/>
                </a:solidFill>
                <a:latin typeface="arial" panose="020B0604020202020204" pitchFamily="34" charset="0"/>
              </a:rPr>
              <a:t>1 volta la mese il venerdì alle 14.30</a:t>
            </a:r>
            <a:r>
              <a:rPr lang="it-IT" sz="1400" dirty="0">
                <a:solidFill>
                  <a:srgbClr val="212529"/>
                </a:solidFill>
                <a:latin typeface="arial" panose="020B0604020202020204" pitchFamily="34" charset="0"/>
              </a:rPr>
              <a:t>. </a:t>
            </a:r>
          </a:p>
          <a:p>
            <a:pPr algn="just"/>
            <a:r>
              <a:rPr lang="it-IT" sz="1400" dirty="0">
                <a:solidFill>
                  <a:srgbClr val="212529"/>
                </a:solidFill>
                <a:latin typeface="arial" panose="020B0604020202020204" pitchFamily="34" charset="0"/>
              </a:rPr>
              <a:t>Adesso abbiamo ridotto la frequenza a 1 ogni 2 mesi circa</a:t>
            </a:r>
          </a:p>
          <a:p>
            <a:pPr algn="just"/>
            <a:endParaRPr lang="it-IT" sz="1400" b="1" dirty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400" b="1" dirty="0">
                <a:solidFill>
                  <a:srgbClr val="212529"/>
                </a:solidFill>
                <a:latin typeface="arial" panose="020B0604020202020204" pitchFamily="34" charset="0"/>
              </a:rPr>
              <a:t>Formato</a:t>
            </a:r>
            <a:r>
              <a:rPr lang="it-IT" sz="1400" dirty="0">
                <a:solidFill>
                  <a:srgbClr val="212529"/>
                </a:solidFill>
                <a:latin typeface="arial" panose="020B0604020202020204" pitchFamily="34" charset="0"/>
              </a:rPr>
              <a:t>: talk 45 min – 30 min + 15 min discussione. </a:t>
            </a:r>
          </a:p>
          <a:p>
            <a:pPr algn="just"/>
            <a:r>
              <a:rPr lang="it-IT" sz="1400" dirty="0">
                <a:solidFill>
                  <a:srgbClr val="212529"/>
                </a:solidFill>
                <a:latin typeface="arial" panose="020B0604020202020204" pitchFamily="34" charset="0"/>
              </a:rPr>
              <a:t>Presentazione on-line con video registrazioni. </a:t>
            </a:r>
          </a:p>
          <a:p>
            <a:pPr algn="just"/>
            <a:endParaRPr lang="it-IT" sz="1400" dirty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rgbClr val="212529"/>
                </a:solidFill>
                <a:latin typeface="arial" panose="020B0604020202020204" pitchFamily="34" charset="0"/>
              </a:rPr>
              <a:t>Pdf slides e video messi in apposito spazio sul sito INFN-A .</a:t>
            </a:r>
          </a:p>
          <a:p>
            <a:pPr algn="just"/>
            <a:r>
              <a:rPr lang="it-IT" sz="1400" b="1" dirty="0"/>
              <a:t>https://</a:t>
            </a:r>
            <a:r>
              <a:rPr lang="it-IT" sz="1400" b="1" dirty="0" err="1"/>
              <a:t>acceleratori.infn.it</a:t>
            </a:r>
            <a:r>
              <a:rPr lang="it-IT" sz="1400" b="1" dirty="0"/>
              <a:t>/</a:t>
            </a:r>
            <a:r>
              <a:rPr lang="it-IT" sz="1400" b="1" dirty="0" err="1"/>
              <a:t>index.php</a:t>
            </a:r>
            <a:r>
              <a:rPr lang="it-IT" sz="1400" b="1" dirty="0"/>
              <a:t>/</a:t>
            </a:r>
            <a:r>
              <a:rPr lang="it-IT" sz="1400" b="1" dirty="0" err="1"/>
              <a:t>it</a:t>
            </a:r>
            <a:r>
              <a:rPr lang="it-IT" sz="1400" b="1" dirty="0"/>
              <a:t>/info-</a:t>
            </a:r>
            <a:r>
              <a:rPr lang="it-IT" sz="1400" b="1" dirty="0" err="1"/>
              <a:t>seminars</a:t>
            </a:r>
            <a:r>
              <a:rPr lang="it-IT" sz="1400" b="1" dirty="0"/>
              <a:t>-workshops/</a:t>
            </a:r>
            <a:r>
              <a:rPr lang="it-IT" sz="1400" b="1" dirty="0" err="1"/>
              <a:t>comitato-scientifico.html</a:t>
            </a:r>
            <a:r>
              <a:rPr lang="it-IT" sz="1400" b="1" dirty="0"/>
              <a:t>  </a:t>
            </a:r>
            <a:r>
              <a:rPr lang="it-IT" sz="1400" b="1" dirty="0">
                <a:solidFill>
                  <a:srgbClr val="212529"/>
                </a:solidFill>
                <a:latin typeface="arial" panose="020B0604020202020204" pitchFamily="34" charset="0"/>
              </a:rPr>
              <a:t> 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9B0ED-2F93-B618-F6D2-F18EB2636AF8}"/>
              </a:ext>
            </a:extLst>
          </p:cNvPr>
          <p:cNvSpPr txBox="1"/>
          <p:nvPr/>
        </p:nvSpPr>
        <p:spPr>
          <a:xfrm>
            <a:off x="-52685" y="3071517"/>
            <a:ext cx="48030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212529"/>
                </a:solidFill>
                <a:latin typeface="Open Sans" panose="020B0606030504020204" pitchFamily="34" charset="0"/>
              </a:rPr>
              <a:t>Comitato scientifico e organizzativo </a:t>
            </a:r>
          </a:p>
          <a:p>
            <a:pPr algn="ctr"/>
            <a:endParaRPr lang="it-IT" sz="1600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r>
              <a:rPr lang="it-IT" sz="1600" dirty="0">
                <a:solidFill>
                  <a:srgbClr val="212529"/>
                </a:solidFill>
                <a:latin typeface="Open Sans" panose="020B0606030504020204" pitchFamily="34" charset="0"/>
              </a:rPr>
              <a:t>[mail: </a:t>
            </a:r>
            <a:r>
              <a:rPr lang="it-IT" sz="1600" dirty="0" err="1">
                <a:solidFill>
                  <a:srgbClr val="212529"/>
                </a:solidFill>
                <a:latin typeface="Open Sans" panose="020B0606030504020204" pitchFamily="34" charset="0"/>
              </a:rPr>
              <a:t>infn-a_comitato_seminari@lists.infn.it</a:t>
            </a:r>
            <a:r>
              <a:rPr lang="it-IT" sz="1600" dirty="0">
                <a:solidFill>
                  <a:srgbClr val="212529"/>
                </a:solidFill>
                <a:latin typeface="Open Sans" panose="020B0606030504020204" pitchFamily="34" charset="0"/>
              </a:rPr>
              <a:t>]</a:t>
            </a:r>
          </a:p>
          <a:p>
            <a:r>
              <a:rPr lang="it-IT" sz="1600" dirty="0">
                <a:solidFill>
                  <a:srgbClr val="212529"/>
                </a:solidFill>
                <a:latin typeface="Open Sans" panose="020B0606030504020204" pitchFamily="34" charset="0"/>
              </a:rPr>
              <a:t>David Alesini (Chair INFN-A)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12529"/>
                </a:solidFill>
                <a:latin typeface="Open Sans" panose="020B0606030504020204" pitchFamily="34" charset="0"/>
              </a:rPr>
              <a:t>Iaia Masullo, </a:t>
            </a:r>
            <a:r>
              <a:rPr lang="it-IT" sz="1600" i="1" dirty="0">
                <a:solidFill>
                  <a:srgbClr val="212529"/>
                </a:solidFill>
                <a:latin typeface="Open Sans" panose="020B0606030504020204" pitchFamily="34" charset="0"/>
              </a:rPr>
              <a:t>Napoli</a:t>
            </a:r>
            <a:r>
              <a:rPr lang="it-IT" sz="1600" dirty="0">
                <a:solidFill>
                  <a:srgbClr val="212529"/>
                </a:solidFill>
                <a:latin typeface="Open Sans" panose="020B0606030504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12529"/>
                </a:solidFill>
                <a:latin typeface="Open Sans" panose="020B0606030504020204" pitchFamily="34" charset="0"/>
              </a:rPr>
              <a:t>Mauro Migliorati, </a:t>
            </a:r>
            <a:r>
              <a:rPr lang="it-IT" sz="1600" i="1" dirty="0">
                <a:solidFill>
                  <a:srgbClr val="212529"/>
                </a:solidFill>
                <a:latin typeface="Open Sans" panose="020B0606030504020204" pitchFamily="34" charset="0"/>
              </a:rPr>
              <a:t>Roma1</a:t>
            </a:r>
            <a:r>
              <a:rPr lang="it-IT" sz="1600" dirty="0">
                <a:solidFill>
                  <a:srgbClr val="212529"/>
                </a:solidFill>
                <a:latin typeface="Open Sans" panose="020B0606030504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12529"/>
                </a:solidFill>
                <a:latin typeface="Open Sans" panose="020B0606030504020204" pitchFamily="34" charset="0"/>
              </a:rPr>
              <a:t>Luca Piersanti, </a:t>
            </a:r>
            <a:r>
              <a:rPr lang="it-IT" sz="1600" i="1" dirty="0">
                <a:solidFill>
                  <a:srgbClr val="212529"/>
                </a:solidFill>
                <a:latin typeface="Open Sans" panose="020B0606030504020204" pitchFamily="34" charset="0"/>
              </a:rPr>
              <a:t>LNF</a:t>
            </a:r>
            <a:endParaRPr lang="it-IT" sz="1600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12529"/>
                </a:solidFill>
                <a:latin typeface="Open Sans" panose="020B0606030504020204" pitchFamily="34" charset="0"/>
              </a:rPr>
              <a:t>Cristian Pira, </a:t>
            </a:r>
            <a:r>
              <a:rPr lang="it-IT" sz="1600" i="1" dirty="0">
                <a:solidFill>
                  <a:srgbClr val="212529"/>
                </a:solidFill>
                <a:latin typeface="Open Sans" panose="020B0606030504020204" pitchFamily="34" charset="0"/>
              </a:rPr>
              <a:t>LNL</a:t>
            </a:r>
            <a:r>
              <a:rPr lang="it-IT" sz="1600" dirty="0">
                <a:solidFill>
                  <a:srgbClr val="212529"/>
                </a:solidFill>
                <a:latin typeface="Open Sans" panose="020B0606030504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12529"/>
                </a:solidFill>
                <a:latin typeface="Open Sans" panose="020B0606030504020204" pitchFamily="34" charset="0"/>
              </a:rPr>
              <a:t>Marcello Rossetti Conti, </a:t>
            </a:r>
            <a:r>
              <a:rPr lang="it-IT" sz="1600" i="1" dirty="0">
                <a:solidFill>
                  <a:srgbClr val="212529"/>
                </a:solidFill>
                <a:latin typeface="Open Sans" panose="020B0606030504020204" pitchFamily="34" charset="0"/>
              </a:rPr>
              <a:t>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212529"/>
                </a:solidFill>
                <a:latin typeface="Open Sans" panose="020B0606030504020204" pitchFamily="34" charset="0"/>
              </a:rPr>
              <a:t>Giuseppe Torrisi, </a:t>
            </a:r>
            <a:r>
              <a:rPr lang="it-IT" sz="1600" b="1" i="1" dirty="0">
                <a:solidFill>
                  <a:srgbClr val="212529"/>
                </a:solidFill>
                <a:latin typeface="Open Sans" panose="020B0606030504020204" pitchFamily="34" charset="0"/>
              </a:rPr>
              <a:t>LNS</a:t>
            </a:r>
            <a:r>
              <a:rPr lang="it-IT" sz="1600" b="1" dirty="0">
                <a:solidFill>
                  <a:srgbClr val="212529"/>
                </a:solidFill>
                <a:latin typeface="Open Sans" panose="020B0606030504020204" pitchFamily="34" charset="0"/>
              </a:rPr>
              <a:t> (</a:t>
            </a:r>
            <a:r>
              <a:rPr lang="it-IT" sz="1600" b="1" i="1" dirty="0">
                <a:solidFill>
                  <a:srgbClr val="212529"/>
                </a:solidFill>
                <a:latin typeface="Open Sans" panose="020B0606030504020204" pitchFamily="34" charset="0"/>
              </a:rPr>
              <a:t>INFN-A, Seminari Chair)</a:t>
            </a:r>
          </a:p>
        </p:txBody>
      </p:sp>
    </p:spTree>
    <p:extLst>
      <p:ext uri="{BB962C8B-B14F-4D97-AF65-F5344CB8AC3E}">
        <p14:creationId xmlns:p14="http://schemas.microsoft.com/office/powerpoint/2010/main" val="3425722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5B6E15-B1F0-B241-892E-0D2A0A7734C2}"/>
              </a:ext>
            </a:extLst>
          </p:cNvPr>
          <p:cNvSpPr txBox="1"/>
          <p:nvPr/>
        </p:nvSpPr>
        <p:spPr>
          <a:xfrm>
            <a:off x="4320401" y="0"/>
            <a:ext cx="3695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all" dirty="0"/>
              <a:t>SEMINARI INFN-A</a:t>
            </a:r>
            <a:endParaRPr lang="en-US" sz="3600" dirty="0"/>
          </a:p>
        </p:txBody>
      </p:sp>
      <p:pic>
        <p:nvPicPr>
          <p:cNvPr id="3" name="Immagine 2" descr="Immagine che contiene Elementi grafici, schermata, nero, design&#10;&#10;Descrizione generata automaticamente">
            <a:extLst>
              <a:ext uri="{FF2B5EF4-FFF2-40B4-BE49-F238E27FC236}">
                <a16:creationId xmlns:a16="http://schemas.microsoft.com/office/drawing/2014/main" id="{8A9B2ED8-433B-73A4-DB22-BBE54D51D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9"/>
          <a:stretch/>
        </p:blipFill>
        <p:spPr>
          <a:xfrm>
            <a:off x="0" y="0"/>
            <a:ext cx="1670152" cy="735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C3AA4C-A0C8-8439-967F-D96C2EA3DD6D}"/>
              </a:ext>
            </a:extLst>
          </p:cNvPr>
          <p:cNvSpPr txBox="1"/>
          <p:nvPr/>
        </p:nvSpPr>
        <p:spPr>
          <a:xfrm>
            <a:off x="0" y="1180818"/>
            <a:ext cx="12192000" cy="400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02/02/2024 Roberto </a:t>
            </a:r>
            <a:r>
              <a:rPr lang="en-GB" dirty="0" err="1"/>
              <a:t>Losito</a:t>
            </a:r>
            <a:r>
              <a:rPr lang="en-GB" dirty="0"/>
              <a:t> – </a:t>
            </a:r>
            <a:r>
              <a:rPr lang="en-GB" i="1" dirty="0"/>
              <a:t>“CERN Accelerates sustainability”</a:t>
            </a:r>
          </a:p>
          <a:p>
            <a:pPr>
              <a:lnSpc>
                <a:spcPct val="150000"/>
              </a:lnSpc>
            </a:pPr>
            <a:r>
              <a:rPr lang="en-GB" dirty="0"/>
              <a:t>10/11/2023 Laura Monaco – “</a:t>
            </a:r>
            <a:r>
              <a:rPr lang="en-GB" i="1" dirty="0"/>
              <a:t>Overview on accelerator activities of the INFN Milano LASA SRF”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dirty="0"/>
              <a:t>13/10/2023 Lorenzo Neri – “</a:t>
            </a:r>
            <a:r>
              <a:rPr lang="en-GB" i="1" dirty="0"/>
              <a:t>PIC </a:t>
            </a:r>
            <a:r>
              <a:rPr lang="en-GB" i="1" dirty="0" err="1"/>
              <a:t>modeling</a:t>
            </a:r>
            <a:r>
              <a:rPr lang="en-GB" i="1" dirty="0"/>
              <a:t> proton sources”	</a:t>
            </a:r>
            <a:r>
              <a:rPr lang="en-GB" dirty="0"/>
              <a:t>	</a:t>
            </a:r>
          </a:p>
          <a:p>
            <a:r>
              <a:rPr lang="en-GB" dirty="0"/>
              <a:t>14/07/2023 Luca Serafini – “</a:t>
            </a:r>
            <a:r>
              <a:rPr lang="en-GB" i="1" dirty="0"/>
              <a:t>Large recoil, symmetric photonic colliders, a way towards ultra-low emittance positron beams and intrinsically mono-chromatic gamma-ray beams”</a:t>
            </a:r>
            <a:r>
              <a:rPr lang="en-GB" dirty="0"/>
              <a:t>	</a:t>
            </a:r>
          </a:p>
          <a:p>
            <a:pPr>
              <a:lnSpc>
                <a:spcPct val="150000"/>
              </a:lnSpc>
            </a:pPr>
            <a:r>
              <a:rPr lang="en-GB" dirty="0"/>
              <a:t>16/06/2023 Caroline </a:t>
            </a:r>
            <a:r>
              <a:rPr lang="en-GB" dirty="0" err="1"/>
              <a:t>Czelusniak</a:t>
            </a:r>
            <a:r>
              <a:rPr lang="en-GB" dirty="0"/>
              <a:t> </a:t>
            </a:r>
            <a:r>
              <a:rPr lang="en-GB" i="1" dirty="0"/>
              <a:t>– “LABEC lab”	</a:t>
            </a:r>
          </a:p>
          <a:p>
            <a:pPr>
              <a:lnSpc>
                <a:spcPct val="150000"/>
              </a:lnSpc>
            </a:pPr>
            <a:r>
              <a:rPr lang="en-GB" dirty="0"/>
              <a:t>19/05/2023 Adriano Pepato – “</a:t>
            </a:r>
            <a:r>
              <a:rPr lang="en-GB" i="1" dirty="0"/>
              <a:t>AM per </a:t>
            </a:r>
            <a:r>
              <a:rPr lang="en-GB" i="1" dirty="0" err="1"/>
              <a:t>Acceleratori</a:t>
            </a:r>
            <a:r>
              <a:rPr lang="en-GB" i="1" dirty="0"/>
              <a:t>”	</a:t>
            </a:r>
          </a:p>
          <a:p>
            <a:pPr>
              <a:lnSpc>
                <a:spcPct val="150000"/>
              </a:lnSpc>
            </a:pPr>
            <a:r>
              <a:rPr lang="en-GB" dirty="0"/>
              <a:t>14/04/2023 Luca Piersanti – “</a:t>
            </a:r>
            <a:r>
              <a:rPr lang="en-GB" i="1" dirty="0"/>
              <a:t>Design, test and commissioning of high gradient accelerating structures at LNF</a:t>
            </a:r>
            <a:r>
              <a:rPr lang="en-GB" dirty="0"/>
              <a:t>”</a:t>
            </a:r>
          </a:p>
          <a:p>
            <a:pPr>
              <a:lnSpc>
                <a:spcPct val="150000"/>
              </a:lnSpc>
            </a:pPr>
            <a:r>
              <a:rPr lang="en-GB" dirty="0"/>
              <a:t>10/02/2023 Grazia D'Agostino- “</a:t>
            </a:r>
            <a:r>
              <a:rPr lang="en-GB" dirty="0" err="1"/>
              <a:t>InnovaTron</a:t>
            </a:r>
            <a:r>
              <a:rPr lang="en-GB" dirty="0"/>
              <a:t>: An innovative compact high-intensity proton cyclotron”	</a:t>
            </a:r>
            <a:endParaRPr lang="en-GB" i="1" dirty="0"/>
          </a:p>
          <a:p>
            <a:pPr>
              <a:lnSpc>
                <a:spcPct val="150000"/>
              </a:lnSpc>
            </a:pPr>
            <a:r>
              <a:rPr lang="en-GB" dirty="0"/>
              <a:t>13/01/2023 Stefania </a:t>
            </a:r>
            <a:r>
              <a:rPr lang="en-GB" dirty="0" err="1"/>
              <a:t>Farinon</a:t>
            </a:r>
            <a:r>
              <a:rPr lang="en-GB" dirty="0"/>
              <a:t> and Marco </a:t>
            </a:r>
            <a:r>
              <a:rPr lang="en-GB" dirty="0" err="1"/>
              <a:t>Statera</a:t>
            </a:r>
            <a:r>
              <a:rPr lang="en-GB" dirty="0"/>
              <a:t> – </a:t>
            </a:r>
            <a:r>
              <a:rPr lang="en-GB" i="1" dirty="0"/>
              <a:t>“Special Superconducting magnets for </a:t>
            </a:r>
            <a:r>
              <a:rPr lang="en-GB" i="1" dirty="0" err="1"/>
              <a:t>HiLumi</a:t>
            </a:r>
            <a:r>
              <a:rPr lang="en-GB" i="1" dirty="0"/>
              <a:t> LHC”</a:t>
            </a:r>
          </a:p>
        </p:txBody>
      </p:sp>
    </p:spTree>
    <p:extLst>
      <p:ext uri="{BB962C8B-B14F-4D97-AF65-F5344CB8AC3E}">
        <p14:creationId xmlns:p14="http://schemas.microsoft.com/office/powerpoint/2010/main" val="490038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6537B736-4495-7B13-5314-053217E15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41"/>
          <a:stretch/>
        </p:blipFill>
        <p:spPr>
          <a:xfrm>
            <a:off x="0" y="1240022"/>
            <a:ext cx="6246421" cy="4638267"/>
          </a:xfrm>
          <a:prstGeom prst="rect">
            <a:avLst/>
          </a:prstGeom>
        </p:spPr>
      </p:pic>
      <p:pic>
        <p:nvPicPr>
          <p:cNvPr id="7" name="Immagine 6" descr="Immagine che contiene testo, schermata, albero&#10;&#10;Descrizione generata automaticamente">
            <a:extLst>
              <a:ext uri="{FF2B5EF4-FFF2-40B4-BE49-F238E27FC236}">
                <a16:creationId xmlns:a16="http://schemas.microsoft.com/office/drawing/2014/main" id="{5F223F62-DA14-78AC-2AD3-66B898D795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64"/>
          <a:stretch/>
        </p:blipFill>
        <p:spPr>
          <a:xfrm>
            <a:off x="3325091" y="0"/>
            <a:ext cx="5946829" cy="150730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DDC8A08-8486-B209-4D01-C5ED0E9717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23"/>
          <a:stretch/>
        </p:blipFill>
        <p:spPr>
          <a:xfrm>
            <a:off x="6222522" y="2657254"/>
            <a:ext cx="5969478" cy="3078444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DE9E3048-CD5D-3AD1-8AB5-5E6F2C2AEF5C}"/>
              </a:ext>
            </a:extLst>
          </p:cNvPr>
          <p:cNvSpPr/>
          <p:nvPr/>
        </p:nvSpPr>
        <p:spPr>
          <a:xfrm>
            <a:off x="987631" y="2028466"/>
            <a:ext cx="5199413" cy="191414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63BF050-A0E6-06D6-2B15-65784FA486E2}"/>
              </a:ext>
            </a:extLst>
          </p:cNvPr>
          <p:cNvSpPr/>
          <p:nvPr/>
        </p:nvSpPr>
        <p:spPr>
          <a:xfrm>
            <a:off x="997527" y="3926540"/>
            <a:ext cx="5199413" cy="5385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6C1CCBA-D3AA-84EF-212D-CF3FA1A59C57}"/>
              </a:ext>
            </a:extLst>
          </p:cNvPr>
          <p:cNvSpPr/>
          <p:nvPr/>
        </p:nvSpPr>
        <p:spPr>
          <a:xfrm>
            <a:off x="1007423" y="4648955"/>
            <a:ext cx="5199413" cy="88494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92E6E59-F34D-ED4F-6C88-E4B822AF1949}"/>
              </a:ext>
            </a:extLst>
          </p:cNvPr>
          <p:cNvSpPr/>
          <p:nvPr/>
        </p:nvSpPr>
        <p:spPr>
          <a:xfrm>
            <a:off x="6187044" y="3051962"/>
            <a:ext cx="6004956" cy="663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5CF93FC-9189-A1BC-4F1A-9BF4E3C3BB8E}"/>
              </a:ext>
            </a:extLst>
          </p:cNvPr>
          <p:cNvSpPr/>
          <p:nvPr/>
        </p:nvSpPr>
        <p:spPr>
          <a:xfrm>
            <a:off x="6196940" y="3924560"/>
            <a:ext cx="5995060" cy="8493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4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34E311A-79E5-402C-6934-8545E21BDC23}"/>
              </a:ext>
            </a:extLst>
          </p:cNvPr>
          <p:cNvSpPr txBox="1"/>
          <p:nvPr/>
        </p:nvSpPr>
        <p:spPr>
          <a:xfrm>
            <a:off x="1116281" y="5903893"/>
            <a:ext cx="10010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GRAZIE PER LA VOSTRA PARTECIPAZIONE E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ANCORA BENVENUTI A QUESTA TERZA GIORNATA ACCELERATORI</a:t>
            </a:r>
          </a:p>
        </p:txBody>
      </p:sp>
      <p:pic>
        <p:nvPicPr>
          <p:cNvPr id="2" name="Immagine 1" descr="Immagine che contiene testo, schermata, albero&#10;&#10;Descrizione generata automaticamente">
            <a:extLst>
              <a:ext uri="{FF2B5EF4-FFF2-40B4-BE49-F238E27FC236}">
                <a16:creationId xmlns:a16="http://schemas.microsoft.com/office/drawing/2014/main" id="{C839AB69-1002-2CB0-F79D-E6F124771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64"/>
          <a:stretch/>
        </p:blipFill>
        <p:spPr>
          <a:xfrm>
            <a:off x="3325091" y="0"/>
            <a:ext cx="5946829" cy="150730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A55355-7AC0-374F-48C5-B8EA173E5D54}"/>
              </a:ext>
            </a:extLst>
          </p:cNvPr>
          <p:cNvSpPr txBox="1"/>
          <p:nvPr/>
        </p:nvSpPr>
        <p:spPr>
          <a:xfrm>
            <a:off x="142504" y="1392129"/>
            <a:ext cx="3788228" cy="427809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it-IT" sz="1600" b="1" dirty="0" err="1">
                <a:solidFill>
                  <a:srgbClr val="000000"/>
                </a:solidFill>
                <a:effectLst/>
              </a:rPr>
              <a:t>Organising</a:t>
            </a:r>
            <a:r>
              <a:rPr lang="it-IT" sz="1600" b="1" dirty="0">
                <a:solidFill>
                  <a:srgbClr val="000000"/>
                </a:solidFill>
                <a:effectLst/>
              </a:rPr>
              <a:t> Committee</a:t>
            </a:r>
          </a:p>
          <a:p>
            <a:endParaRPr lang="it-IT" sz="1600" dirty="0"/>
          </a:p>
          <a:p>
            <a:r>
              <a:rPr lang="it-IT" sz="1600" dirty="0">
                <a:solidFill>
                  <a:srgbClr val="000000"/>
                </a:solidFill>
                <a:effectLst/>
              </a:rPr>
              <a:t>Alesini David </a:t>
            </a:r>
            <a:r>
              <a:rPr lang="it-IT" sz="1600" i="1" dirty="0">
                <a:solidFill>
                  <a:srgbClr val="000000"/>
                </a:solidFill>
                <a:effectLst/>
              </a:rPr>
              <a:t>(INFN-LNF)</a:t>
            </a:r>
            <a:br>
              <a:rPr lang="it-IT" sz="1600" dirty="0"/>
            </a:br>
            <a:r>
              <a:rPr lang="it-IT" sz="1600" dirty="0">
                <a:solidFill>
                  <a:srgbClr val="000000"/>
                </a:solidFill>
                <a:effectLst/>
              </a:rPr>
              <a:t>Bossi Fabio </a:t>
            </a:r>
            <a:r>
              <a:rPr lang="it-IT" sz="1600" i="1" dirty="0">
                <a:solidFill>
                  <a:srgbClr val="000000"/>
                </a:solidFill>
                <a:effectLst/>
              </a:rPr>
              <a:t>(INFN-LNF)</a:t>
            </a:r>
            <a:br>
              <a:rPr lang="it-IT" sz="1600" dirty="0"/>
            </a:br>
            <a:r>
              <a:rPr lang="it-IT" sz="1600" dirty="0">
                <a:solidFill>
                  <a:srgbClr val="000000"/>
                </a:solidFill>
                <a:effectLst/>
              </a:rPr>
              <a:t>Campana Pierluigi  </a:t>
            </a:r>
            <a:r>
              <a:rPr lang="it-IT" sz="1600" i="1" dirty="0">
                <a:solidFill>
                  <a:srgbClr val="000000"/>
                </a:solidFill>
                <a:effectLst/>
              </a:rPr>
              <a:t>(INFN-LNF)</a:t>
            </a:r>
            <a:br>
              <a:rPr lang="it-IT" sz="1600" dirty="0"/>
            </a:br>
            <a:r>
              <a:rPr lang="it-IT" sz="1600" dirty="0" err="1">
                <a:solidFill>
                  <a:srgbClr val="000000"/>
                </a:solidFill>
                <a:effectLst/>
              </a:rPr>
              <a:t>Chiadroni</a:t>
            </a:r>
            <a:r>
              <a:rPr lang="it-IT" sz="1600" dirty="0">
                <a:solidFill>
                  <a:srgbClr val="000000"/>
                </a:solidFill>
                <a:effectLst/>
              </a:rPr>
              <a:t> Enrica </a:t>
            </a:r>
            <a:r>
              <a:rPr lang="it-IT" sz="1600" i="1" dirty="0">
                <a:solidFill>
                  <a:srgbClr val="000000"/>
                </a:solidFill>
                <a:effectLst/>
              </a:rPr>
              <a:t>(</a:t>
            </a:r>
            <a:r>
              <a:rPr lang="it-IT" sz="1600" i="1" dirty="0" err="1">
                <a:solidFill>
                  <a:srgbClr val="000000"/>
                </a:solidFill>
                <a:effectLst/>
              </a:rPr>
              <a:t>Univ</a:t>
            </a:r>
            <a:r>
              <a:rPr lang="it-IT" sz="1600" i="1" dirty="0">
                <a:solidFill>
                  <a:srgbClr val="000000"/>
                </a:solidFill>
                <a:effectLst/>
              </a:rPr>
              <a:t>. La Sapienza Roma)</a:t>
            </a:r>
            <a:br>
              <a:rPr lang="it-IT" sz="1600" dirty="0"/>
            </a:br>
            <a:r>
              <a:rPr lang="it-IT" sz="1600" dirty="0" err="1">
                <a:solidFill>
                  <a:srgbClr val="000000"/>
                </a:solidFill>
                <a:effectLst/>
              </a:rPr>
              <a:t>Farinon</a:t>
            </a:r>
            <a:r>
              <a:rPr lang="it-IT" sz="1600" dirty="0">
                <a:solidFill>
                  <a:srgbClr val="000000"/>
                </a:solidFill>
                <a:effectLst/>
              </a:rPr>
              <a:t> Stefania </a:t>
            </a:r>
            <a:r>
              <a:rPr lang="it-IT" sz="1600" i="1" dirty="0">
                <a:solidFill>
                  <a:srgbClr val="000000"/>
                </a:solidFill>
                <a:effectLst/>
              </a:rPr>
              <a:t>(INFN-GE)</a:t>
            </a:r>
            <a:br>
              <a:rPr lang="it-IT" sz="1600" dirty="0"/>
            </a:br>
            <a:r>
              <a:rPr lang="it-IT" sz="1600" dirty="0">
                <a:solidFill>
                  <a:srgbClr val="000000"/>
                </a:solidFill>
                <a:effectLst/>
              </a:rPr>
              <a:t>Gallo Alessandro </a:t>
            </a:r>
            <a:r>
              <a:rPr lang="it-IT" sz="1600" i="1" dirty="0">
                <a:solidFill>
                  <a:srgbClr val="000000"/>
                </a:solidFill>
                <a:effectLst/>
              </a:rPr>
              <a:t>(INFN-LNF)</a:t>
            </a:r>
            <a:br>
              <a:rPr lang="it-IT" sz="1600" dirty="0"/>
            </a:br>
            <a:r>
              <a:rPr lang="it-IT" sz="1600" dirty="0">
                <a:solidFill>
                  <a:srgbClr val="000000"/>
                </a:solidFill>
                <a:effectLst/>
              </a:rPr>
              <a:t>Giove Dario Augusto</a:t>
            </a:r>
            <a:r>
              <a:rPr lang="it-IT" sz="1600" i="1" dirty="0">
                <a:solidFill>
                  <a:srgbClr val="000000"/>
                </a:solidFill>
                <a:effectLst/>
              </a:rPr>
              <a:t> (INFN-MI LASA)</a:t>
            </a:r>
            <a:br>
              <a:rPr lang="it-IT" sz="1600" dirty="0"/>
            </a:br>
            <a:r>
              <a:rPr lang="it-IT" sz="1600" dirty="0">
                <a:solidFill>
                  <a:srgbClr val="000000"/>
                </a:solidFill>
                <a:effectLst/>
              </a:rPr>
              <a:t>Grespan Francesco </a:t>
            </a:r>
            <a:r>
              <a:rPr lang="it-IT" sz="1600" i="1" dirty="0">
                <a:solidFill>
                  <a:srgbClr val="000000"/>
                </a:solidFill>
                <a:effectLst/>
              </a:rPr>
              <a:t>(INFN-LNL)</a:t>
            </a:r>
            <a:br>
              <a:rPr lang="it-IT" sz="1600" dirty="0"/>
            </a:br>
            <a:r>
              <a:rPr lang="it-IT" sz="1600" dirty="0" err="1">
                <a:solidFill>
                  <a:srgbClr val="000000"/>
                </a:solidFill>
                <a:effectLst/>
              </a:rPr>
              <a:t>Keppel</a:t>
            </a:r>
            <a:r>
              <a:rPr lang="it-IT" sz="1600" dirty="0">
                <a:solidFill>
                  <a:srgbClr val="000000"/>
                </a:solidFill>
                <a:effectLst/>
              </a:rPr>
              <a:t> Giorgio </a:t>
            </a:r>
            <a:r>
              <a:rPr lang="it-IT" sz="1600" i="1" dirty="0">
                <a:solidFill>
                  <a:srgbClr val="000000"/>
                </a:solidFill>
                <a:effectLst/>
              </a:rPr>
              <a:t>(INFN-PD)</a:t>
            </a:r>
            <a:br>
              <a:rPr lang="it-IT" sz="1600" dirty="0"/>
            </a:br>
            <a:r>
              <a:rPr lang="it-IT" sz="1600" dirty="0">
                <a:solidFill>
                  <a:srgbClr val="000000"/>
                </a:solidFill>
                <a:effectLst/>
              </a:rPr>
              <a:t>Nania Rosario </a:t>
            </a:r>
            <a:r>
              <a:rPr lang="it-IT" sz="1600" i="1" dirty="0">
                <a:solidFill>
                  <a:srgbClr val="000000"/>
                </a:solidFill>
                <a:effectLst/>
              </a:rPr>
              <a:t>(INFN- BO)</a:t>
            </a:r>
            <a:br>
              <a:rPr lang="it-IT" sz="1600" dirty="0"/>
            </a:br>
            <a:r>
              <a:rPr lang="it-IT" sz="1600" dirty="0">
                <a:solidFill>
                  <a:srgbClr val="000000"/>
                </a:solidFill>
                <a:effectLst/>
              </a:rPr>
              <a:t>Quaranta Alberto </a:t>
            </a:r>
            <a:r>
              <a:rPr lang="it-IT" sz="1600" i="1" dirty="0">
                <a:solidFill>
                  <a:srgbClr val="000000"/>
                </a:solidFill>
                <a:effectLst/>
              </a:rPr>
              <a:t>(</a:t>
            </a:r>
            <a:r>
              <a:rPr lang="it-IT" sz="1600" i="1" dirty="0" err="1">
                <a:solidFill>
                  <a:srgbClr val="000000"/>
                </a:solidFill>
                <a:effectLst/>
              </a:rPr>
              <a:t>Univ</a:t>
            </a:r>
            <a:r>
              <a:rPr lang="it-IT" sz="1600" i="1" dirty="0">
                <a:solidFill>
                  <a:srgbClr val="000000"/>
                </a:solidFill>
                <a:effectLst/>
              </a:rPr>
              <a:t>. Trento)</a:t>
            </a:r>
            <a:br>
              <a:rPr lang="it-IT" sz="1600" dirty="0"/>
            </a:br>
            <a:r>
              <a:rPr lang="it-IT" sz="1600" dirty="0">
                <a:solidFill>
                  <a:srgbClr val="000000"/>
                </a:solidFill>
                <a:effectLst/>
              </a:rPr>
              <a:t>Rossi Lucio </a:t>
            </a:r>
            <a:r>
              <a:rPr lang="it-IT" sz="1600" i="1" dirty="0">
                <a:solidFill>
                  <a:srgbClr val="000000"/>
                </a:solidFill>
                <a:effectLst/>
              </a:rPr>
              <a:t>(INFN-MI)</a:t>
            </a:r>
            <a:br>
              <a:rPr lang="it-IT" sz="1600" dirty="0"/>
            </a:br>
            <a:r>
              <a:rPr lang="it-IT" sz="1600" dirty="0" err="1">
                <a:solidFill>
                  <a:srgbClr val="000000"/>
                </a:solidFill>
                <a:effectLst/>
              </a:rPr>
              <a:t>Tenchini</a:t>
            </a:r>
            <a:r>
              <a:rPr lang="it-IT" sz="1600" dirty="0">
                <a:solidFill>
                  <a:srgbClr val="000000"/>
                </a:solidFill>
                <a:effectLst/>
              </a:rPr>
              <a:t> Roberto </a:t>
            </a:r>
            <a:r>
              <a:rPr lang="it-IT" sz="1600" i="1" dirty="0">
                <a:solidFill>
                  <a:srgbClr val="000000"/>
                </a:solidFill>
                <a:effectLst/>
              </a:rPr>
              <a:t>(INFN-PI)</a:t>
            </a:r>
            <a:br>
              <a:rPr lang="it-IT" sz="1600" dirty="0"/>
            </a:br>
            <a:r>
              <a:rPr lang="it-IT" sz="1600" dirty="0">
                <a:solidFill>
                  <a:srgbClr val="000000"/>
                </a:solidFill>
                <a:effectLst/>
              </a:rPr>
              <a:t>Torrisi Giuseppe</a:t>
            </a:r>
            <a:r>
              <a:rPr lang="it-IT" sz="1600" i="1" dirty="0">
                <a:solidFill>
                  <a:srgbClr val="000000"/>
                </a:solidFill>
                <a:effectLst/>
              </a:rPr>
              <a:t> (INFN-LNS)</a:t>
            </a:r>
            <a:br>
              <a:rPr lang="it-IT" sz="1600" dirty="0"/>
            </a:br>
            <a:r>
              <a:rPr lang="it-IT" sz="1600" dirty="0">
                <a:solidFill>
                  <a:srgbClr val="000000"/>
                </a:solidFill>
                <a:effectLst/>
              </a:rPr>
              <a:t>Vaccarezza Cristina</a:t>
            </a:r>
            <a:r>
              <a:rPr lang="it-IT" sz="1600" i="1" dirty="0">
                <a:solidFill>
                  <a:srgbClr val="000000"/>
                </a:solidFill>
                <a:effectLst/>
              </a:rPr>
              <a:t> (INFN-LNF)</a:t>
            </a:r>
            <a:endParaRPr lang="it-IT" sz="1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2F60CC-A1B7-3537-058D-D89F5A41E329}"/>
              </a:ext>
            </a:extLst>
          </p:cNvPr>
          <p:cNvSpPr txBox="1"/>
          <p:nvPr/>
        </p:nvSpPr>
        <p:spPr>
          <a:xfrm>
            <a:off x="6751122" y="1688183"/>
            <a:ext cx="4827319" cy="36933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0000"/>
                </a:solidFill>
                <a:effectLst/>
              </a:rPr>
              <a:t>Local </a:t>
            </a:r>
            <a:r>
              <a:rPr lang="it-IT" sz="1800" b="1" dirty="0" err="1">
                <a:solidFill>
                  <a:srgbClr val="000000"/>
                </a:solidFill>
                <a:effectLst/>
              </a:rPr>
              <a:t>Organising</a:t>
            </a:r>
            <a:r>
              <a:rPr lang="it-IT" sz="1800" b="1" dirty="0">
                <a:solidFill>
                  <a:srgbClr val="000000"/>
                </a:solidFill>
                <a:effectLst/>
              </a:rPr>
              <a:t> Committee </a:t>
            </a:r>
            <a:r>
              <a:rPr lang="it-IT" sz="1800" b="1" i="1" dirty="0">
                <a:solidFill>
                  <a:srgbClr val="000000"/>
                </a:solidFill>
                <a:effectLst/>
              </a:rPr>
              <a:t>(INFN-LNF)</a:t>
            </a:r>
          </a:p>
          <a:p>
            <a:endParaRPr lang="it-IT" sz="1800" dirty="0"/>
          </a:p>
          <a:p>
            <a:r>
              <a:rPr lang="it-IT" sz="1800" dirty="0">
                <a:solidFill>
                  <a:srgbClr val="000000"/>
                </a:solidFill>
                <a:effectLst/>
              </a:rPr>
              <a:t>Alesini David </a:t>
            </a:r>
            <a:r>
              <a:rPr lang="it-IT" sz="1800" i="1" dirty="0">
                <a:solidFill>
                  <a:srgbClr val="000000"/>
                </a:solidFill>
                <a:effectLst/>
              </a:rPr>
              <a:t>(INFN-LNF)</a:t>
            </a:r>
            <a:r>
              <a:rPr lang="it-IT" sz="1800" dirty="0">
                <a:solidFill>
                  <a:srgbClr val="000000"/>
                </a:solidFill>
                <a:effectLst/>
              </a:rPr>
              <a:t>,</a:t>
            </a:r>
            <a:r>
              <a:rPr lang="it-IT" sz="1800" b="1" dirty="0">
                <a:solidFill>
                  <a:srgbClr val="000000"/>
                </a:solidFill>
                <a:effectLst/>
              </a:rPr>
              <a:t> Chair</a:t>
            </a:r>
            <a:r>
              <a:rPr lang="it-IT" sz="1800" dirty="0">
                <a:solidFill>
                  <a:srgbClr val="000000"/>
                </a:solidFill>
                <a:effectLst/>
              </a:rPr>
              <a:t> </a:t>
            </a:r>
            <a:br>
              <a:rPr lang="it-IT" sz="1800" dirty="0"/>
            </a:br>
            <a:r>
              <a:rPr lang="it-IT" sz="1800" dirty="0">
                <a:solidFill>
                  <a:srgbClr val="000000"/>
                </a:solidFill>
                <a:effectLst/>
              </a:rPr>
              <a:t>Antonelli Antonella </a:t>
            </a:r>
            <a:r>
              <a:rPr lang="it-IT" sz="1800" i="1" dirty="0">
                <a:solidFill>
                  <a:srgbClr val="000000"/>
                </a:solidFill>
                <a:effectLst/>
              </a:rPr>
              <a:t>(INFN-LNF)</a:t>
            </a:r>
            <a:br>
              <a:rPr lang="it-IT" sz="1800" dirty="0"/>
            </a:br>
            <a:r>
              <a:rPr lang="it-IT" sz="1800" dirty="0">
                <a:solidFill>
                  <a:srgbClr val="000000"/>
                </a:solidFill>
                <a:effectLst/>
              </a:rPr>
              <a:t>Costantini Alessandra </a:t>
            </a:r>
            <a:r>
              <a:rPr lang="it-IT" sz="1800" i="1" dirty="0">
                <a:solidFill>
                  <a:srgbClr val="000000"/>
                </a:solidFill>
                <a:effectLst/>
              </a:rPr>
              <a:t>(INFN-LNF)</a:t>
            </a:r>
            <a:r>
              <a:rPr lang="it-IT" sz="1800" dirty="0">
                <a:solidFill>
                  <a:srgbClr val="000000"/>
                </a:solidFill>
                <a:effectLst/>
              </a:rPr>
              <a:t>, </a:t>
            </a:r>
            <a:r>
              <a:rPr lang="it-IT" sz="1800" b="1" dirty="0">
                <a:solidFill>
                  <a:srgbClr val="000000"/>
                </a:solidFill>
                <a:effectLst/>
              </a:rPr>
              <a:t>Coordinator</a:t>
            </a:r>
            <a:br>
              <a:rPr lang="it-IT" sz="1800" dirty="0"/>
            </a:br>
            <a:r>
              <a:rPr lang="it-IT" sz="1800" dirty="0" err="1">
                <a:solidFill>
                  <a:srgbClr val="000000"/>
                </a:solidFill>
                <a:effectLst/>
              </a:rPr>
              <a:t>Faillace</a:t>
            </a:r>
            <a:r>
              <a:rPr lang="it-IT" sz="1800" dirty="0">
                <a:solidFill>
                  <a:srgbClr val="000000"/>
                </a:solidFill>
                <a:effectLst/>
              </a:rPr>
              <a:t> Luigi </a:t>
            </a:r>
            <a:r>
              <a:rPr lang="it-IT" sz="1800" i="1" dirty="0">
                <a:solidFill>
                  <a:srgbClr val="000000"/>
                </a:solidFill>
                <a:effectLst/>
              </a:rPr>
              <a:t>(INFN-LNF)</a:t>
            </a:r>
            <a:br>
              <a:rPr lang="it-IT" sz="1800" dirty="0"/>
            </a:br>
            <a:r>
              <a:rPr lang="it-IT" sz="1800" dirty="0">
                <a:solidFill>
                  <a:srgbClr val="000000"/>
                </a:solidFill>
                <a:effectLst/>
              </a:rPr>
              <a:t>Ferrazza Maria Rita </a:t>
            </a:r>
            <a:r>
              <a:rPr lang="it-IT" sz="1800" i="1" dirty="0">
                <a:solidFill>
                  <a:srgbClr val="000000"/>
                </a:solidFill>
                <a:effectLst/>
              </a:rPr>
              <a:t>(INFN-LNF)</a:t>
            </a:r>
            <a:r>
              <a:rPr lang="it-IT" sz="1800" dirty="0">
                <a:solidFill>
                  <a:srgbClr val="000000"/>
                </a:solidFill>
                <a:effectLst/>
              </a:rPr>
              <a:t>, </a:t>
            </a:r>
            <a:r>
              <a:rPr lang="it-IT" sz="1800" b="1" dirty="0">
                <a:solidFill>
                  <a:srgbClr val="000000"/>
                </a:solidFill>
                <a:effectLst/>
              </a:rPr>
              <a:t>Coordinator</a:t>
            </a:r>
            <a:br>
              <a:rPr lang="it-IT" sz="1800" dirty="0"/>
            </a:br>
            <a:r>
              <a:rPr lang="it-IT" sz="1800" dirty="0" err="1">
                <a:solidFill>
                  <a:srgbClr val="000000"/>
                </a:solidFill>
                <a:effectLst/>
              </a:rPr>
              <a:t>Fransesini</a:t>
            </a:r>
            <a:r>
              <a:rPr lang="it-IT" sz="1800" dirty="0">
                <a:solidFill>
                  <a:srgbClr val="000000"/>
                </a:solidFill>
                <a:effectLst/>
              </a:rPr>
              <a:t> Francesco </a:t>
            </a:r>
            <a:r>
              <a:rPr lang="it-IT" sz="1800" i="1" dirty="0">
                <a:solidFill>
                  <a:srgbClr val="000000"/>
                </a:solidFill>
                <a:effectLst/>
              </a:rPr>
              <a:t>(INFN-LNF)</a:t>
            </a:r>
            <a:br>
              <a:rPr lang="it-IT" sz="1800" dirty="0"/>
            </a:br>
            <a:r>
              <a:rPr lang="it-IT" sz="1800" dirty="0">
                <a:solidFill>
                  <a:srgbClr val="000000"/>
                </a:solidFill>
                <a:effectLst/>
              </a:rPr>
              <a:t>Gallo Alessandro </a:t>
            </a:r>
            <a:r>
              <a:rPr lang="it-IT" sz="1800" i="1" dirty="0">
                <a:solidFill>
                  <a:srgbClr val="000000"/>
                </a:solidFill>
                <a:effectLst/>
              </a:rPr>
              <a:t>(INFN-LNF)</a:t>
            </a:r>
            <a:br>
              <a:rPr lang="it-IT" sz="1800" dirty="0"/>
            </a:br>
            <a:r>
              <a:rPr lang="it-IT" sz="1800" dirty="0" err="1">
                <a:solidFill>
                  <a:srgbClr val="000000"/>
                </a:solidFill>
                <a:effectLst/>
              </a:rPr>
              <a:t>Giabbai</a:t>
            </a:r>
            <a:r>
              <a:rPr lang="it-IT" sz="1800" dirty="0">
                <a:solidFill>
                  <a:srgbClr val="000000"/>
                </a:solidFill>
                <a:effectLst/>
              </a:rPr>
              <a:t> Manuela </a:t>
            </a:r>
            <a:r>
              <a:rPr lang="it-IT" sz="1800" i="1" dirty="0">
                <a:solidFill>
                  <a:srgbClr val="000000"/>
                </a:solidFill>
                <a:effectLst/>
              </a:rPr>
              <a:t>(INFN-LNF)</a:t>
            </a:r>
            <a:r>
              <a:rPr lang="it-IT" sz="1800" dirty="0">
                <a:solidFill>
                  <a:srgbClr val="000000"/>
                </a:solidFill>
                <a:effectLst/>
              </a:rPr>
              <a:t>, </a:t>
            </a:r>
            <a:r>
              <a:rPr lang="it-IT" sz="1800" b="1" dirty="0">
                <a:solidFill>
                  <a:srgbClr val="000000"/>
                </a:solidFill>
                <a:effectLst/>
              </a:rPr>
              <a:t>Coordinator</a:t>
            </a:r>
            <a:br>
              <a:rPr lang="it-IT" sz="1800" dirty="0"/>
            </a:br>
            <a:r>
              <a:rPr lang="it-IT" sz="1800" dirty="0">
                <a:solidFill>
                  <a:srgbClr val="000000"/>
                </a:solidFill>
                <a:effectLst/>
              </a:rPr>
              <a:t>Masi Giorgia</a:t>
            </a:r>
            <a:r>
              <a:rPr lang="it-IT" sz="1800" b="1" dirty="0">
                <a:solidFill>
                  <a:srgbClr val="000000"/>
                </a:solidFill>
                <a:effectLst/>
              </a:rPr>
              <a:t> </a:t>
            </a:r>
            <a:r>
              <a:rPr lang="it-IT" sz="1800" i="1" dirty="0">
                <a:solidFill>
                  <a:srgbClr val="000000"/>
                </a:solidFill>
                <a:effectLst/>
              </a:rPr>
              <a:t>(INFN-LNF)</a:t>
            </a:r>
            <a:r>
              <a:rPr lang="it-IT" sz="1800" dirty="0">
                <a:solidFill>
                  <a:srgbClr val="000000"/>
                </a:solidFill>
                <a:effectLst/>
              </a:rPr>
              <a:t>, </a:t>
            </a:r>
            <a:r>
              <a:rPr lang="it-IT" sz="1800" b="1" dirty="0">
                <a:solidFill>
                  <a:srgbClr val="000000"/>
                </a:solidFill>
                <a:effectLst/>
              </a:rPr>
              <a:t>Coordinator</a:t>
            </a:r>
            <a:br>
              <a:rPr lang="it-IT" sz="1800" dirty="0"/>
            </a:br>
            <a:r>
              <a:rPr lang="it-IT" sz="1800" dirty="0">
                <a:solidFill>
                  <a:srgbClr val="000000"/>
                </a:solidFill>
                <a:effectLst/>
              </a:rPr>
              <a:t>Roscioli Leonardo </a:t>
            </a:r>
            <a:r>
              <a:rPr lang="it-IT" sz="1800" i="1" dirty="0">
                <a:solidFill>
                  <a:srgbClr val="000000"/>
                </a:solidFill>
                <a:effectLst/>
              </a:rPr>
              <a:t>(INFN-LNF)</a:t>
            </a:r>
            <a:br>
              <a:rPr lang="it-IT" sz="1800" dirty="0"/>
            </a:br>
            <a:r>
              <a:rPr lang="it-IT" sz="1800" dirty="0" err="1">
                <a:solidFill>
                  <a:srgbClr val="000000"/>
                </a:solidFill>
                <a:effectLst/>
              </a:rPr>
              <a:t>Serenellini</a:t>
            </a:r>
            <a:r>
              <a:rPr lang="it-IT" sz="1800" dirty="0">
                <a:solidFill>
                  <a:srgbClr val="000000"/>
                </a:solidFill>
                <a:effectLst/>
              </a:rPr>
              <a:t> Beatrice </a:t>
            </a:r>
            <a:r>
              <a:rPr lang="it-IT" sz="1800" i="1" dirty="0">
                <a:solidFill>
                  <a:srgbClr val="000000"/>
                </a:solidFill>
                <a:effectLst/>
              </a:rPr>
              <a:t>(INFN-LNF)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4572C01-1B06-BF80-0236-9F4B78B55213}"/>
              </a:ext>
            </a:extLst>
          </p:cNvPr>
          <p:cNvSpPr txBox="1"/>
          <p:nvPr/>
        </p:nvSpPr>
        <p:spPr>
          <a:xfrm>
            <a:off x="6730341" y="5467988"/>
            <a:ext cx="49312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i="1" dirty="0"/>
              <a:t>Elena </a:t>
            </a:r>
            <a:r>
              <a:rPr lang="it-IT" sz="1600" i="1" dirty="0" err="1"/>
              <a:t>Patrignanelli</a:t>
            </a:r>
            <a:r>
              <a:rPr lang="it-IT" sz="1600" i="1" dirty="0"/>
              <a:t> come supporto tecnico (audio/video)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6569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329D88-E32D-2406-64A7-87B9ECF4FFF0}"/>
              </a:ext>
            </a:extLst>
          </p:cNvPr>
          <p:cNvSpPr txBox="1"/>
          <p:nvPr/>
        </p:nvSpPr>
        <p:spPr>
          <a:xfrm flipH="1">
            <a:off x="150086" y="900368"/>
            <a:ext cx="11744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USEFUL TIPS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970C52D8-B6FB-0D14-67CA-FBE72D845C0B}"/>
              </a:ext>
            </a:extLst>
          </p:cNvPr>
          <p:cNvSpPr txBox="1"/>
          <p:nvPr/>
        </p:nvSpPr>
        <p:spPr>
          <a:xfrm flipH="1">
            <a:off x="0" y="1902410"/>
            <a:ext cx="12192000" cy="405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GB" b="1" dirty="0"/>
              <a:t>Tomorrow, a Farewell Lunch </a:t>
            </a:r>
            <a:r>
              <a:rPr lang="en-GB" dirty="0"/>
              <a:t>will be served at Bldg. 36 - Aula </a:t>
            </a:r>
            <a:r>
              <a:rPr lang="en-GB" dirty="0" err="1"/>
              <a:t>Touschek</a:t>
            </a:r>
            <a:r>
              <a:rPr lang="en-GB" dirty="0"/>
              <a:t> Foyer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endParaRPr lang="en-GB" sz="1000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GB" b="1" dirty="0"/>
              <a:t>Visit at the LNF Facilities </a:t>
            </a:r>
            <a:r>
              <a:rPr lang="en-GB" dirty="0"/>
              <a:t>(Dafne, </a:t>
            </a:r>
            <a:r>
              <a:rPr lang="en-GB" dirty="0" err="1"/>
              <a:t>Sparc_Lab</a:t>
            </a:r>
            <a:r>
              <a:rPr lang="en-GB" dirty="0"/>
              <a:t> and Tex) on Friday 5 April at 14:30 – Meeting point: Bldg. 36 - Aula </a:t>
            </a:r>
            <a:r>
              <a:rPr lang="en-GB" dirty="0" err="1"/>
              <a:t>Touschek</a:t>
            </a:r>
            <a:r>
              <a:rPr lang="en-GB" dirty="0"/>
              <a:t> Foyer – 3 Groups: A B C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endParaRPr lang="en-GB" dirty="0"/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v"/>
            </a:pPr>
            <a:r>
              <a:rPr lang="en-GB" b="1" dirty="0"/>
              <a:t>WIF</a:t>
            </a:r>
            <a:r>
              <a:rPr lang="en-GB" dirty="0"/>
              <a:t>I @ LNF during the Meeting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GB" dirty="0"/>
              <a:t>SSID </a:t>
            </a:r>
            <a:r>
              <a:rPr lang="en-GB" dirty="0" err="1"/>
              <a:t>Eduroam</a:t>
            </a:r>
            <a:r>
              <a:rPr lang="en-GB" dirty="0"/>
              <a:t>: for those who have already set it up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GB" dirty="0"/>
              <a:t>SSID INFN-DOT1X: for INFN people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/>
              <a:t>SSID INFN-Web: VERY long procedure, please ask at the secretariat desk for assistance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endParaRPr lang="en-GB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</a:rPr>
              <a:t>SPEAKERS: Please upload your slides the day BEFORE your talk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30F7EC05-B152-1992-4378-AD44B5668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1237" cy="111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0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35FAEE-FC5B-AF2A-A427-9398EC78C3E4}"/>
              </a:ext>
            </a:extLst>
          </p:cNvPr>
          <p:cNvSpPr txBox="1"/>
          <p:nvPr/>
        </p:nvSpPr>
        <p:spPr>
          <a:xfrm>
            <a:off x="3944430" y="4766977"/>
            <a:ext cx="4167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David Alesini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(INFN-</a:t>
            </a:r>
            <a:r>
              <a:rPr lang="en-US" sz="2000" i="1" dirty="0" err="1"/>
              <a:t>Laboratori</a:t>
            </a:r>
            <a:r>
              <a:rPr lang="en-US" sz="2000" i="1" dirty="0"/>
              <a:t> </a:t>
            </a:r>
            <a:r>
              <a:rPr lang="en-US" sz="2000" i="1" dirty="0" err="1"/>
              <a:t>Nazionali</a:t>
            </a:r>
            <a:r>
              <a:rPr lang="en-US" sz="2000" i="1" dirty="0"/>
              <a:t> di Frascati)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CC83CE5-7C94-579C-C721-5EEDFEA704F8}"/>
              </a:ext>
            </a:extLst>
          </p:cNvPr>
          <p:cNvSpPr txBox="1"/>
          <p:nvPr/>
        </p:nvSpPr>
        <p:spPr>
          <a:xfrm>
            <a:off x="2051227" y="2462100"/>
            <a:ext cx="77689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/>
              <a:t>INFN-A Attività ultimo anno e </a:t>
            </a:r>
          </a:p>
          <a:p>
            <a:pPr algn="ctr"/>
            <a:r>
              <a:rPr lang="it-IT" sz="4000" b="1" dirty="0"/>
              <a:t>Presentazione programma Giornata</a:t>
            </a:r>
            <a:endParaRPr lang="en-US" sz="40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0A4A270-276D-8295-05C8-CC26ECA18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844" y="0"/>
            <a:ext cx="7440063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5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92273B-B3B0-933F-25BA-B579B8DFEE94}"/>
              </a:ext>
            </a:extLst>
          </p:cNvPr>
          <p:cNvSpPr txBox="1"/>
          <p:nvPr/>
        </p:nvSpPr>
        <p:spPr>
          <a:xfrm>
            <a:off x="4068942" y="0"/>
            <a:ext cx="409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INFN-ACCELERATORI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B471E7-22F5-9B24-411D-F0A1EE65EDE0}"/>
              </a:ext>
            </a:extLst>
          </p:cNvPr>
          <p:cNvSpPr txBox="1"/>
          <p:nvPr/>
        </p:nvSpPr>
        <p:spPr>
          <a:xfrm>
            <a:off x="0" y="1301083"/>
            <a:ext cx="1219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0" i="0" u="none" strike="noStrike" baseline="0" dirty="0"/>
              <a:t>Al Comitato INFN-Acceleratori sono assegnati i seguenti </a:t>
            </a:r>
            <a:r>
              <a:rPr lang="it-IT" b="1" i="0" u="none" strike="noStrike" baseline="0" dirty="0"/>
              <a:t>compiti</a:t>
            </a:r>
            <a:r>
              <a:rPr lang="it-IT" b="0" i="0" u="none" strike="noStrike" baseline="0" dirty="0"/>
              <a:t>:</a:t>
            </a:r>
          </a:p>
          <a:p>
            <a:pPr algn="just"/>
            <a:endParaRPr lang="it-IT" b="0" i="0" u="none" strike="noStrike" baseline="0" dirty="0"/>
          </a:p>
          <a:p>
            <a:pPr marL="342900" indent="-342900" algn="just">
              <a:buAutoNum type="alphaLcParenR"/>
            </a:pPr>
            <a:r>
              <a:rPr lang="it-IT" b="1" i="0" u="none" strike="noStrike" baseline="0" dirty="0">
                <a:highlight>
                  <a:srgbClr val="FFFF00"/>
                </a:highlight>
              </a:rPr>
              <a:t>fungere da raccordo</a:t>
            </a:r>
            <a:r>
              <a:rPr lang="it-IT" b="1" i="0" u="none" strike="noStrike" baseline="0" dirty="0"/>
              <a:t> </a:t>
            </a:r>
            <a:r>
              <a:rPr lang="it-IT" i="0" u="none" strike="noStrike" baseline="0" dirty="0"/>
              <a:t>tra la comunità di esperti di </a:t>
            </a:r>
            <a:r>
              <a:rPr lang="it-IT" b="1" i="0" u="none" strike="noStrike" baseline="0" dirty="0"/>
              <a:t>acceleratori</a:t>
            </a:r>
            <a:r>
              <a:rPr lang="it-IT" i="0" u="none" strike="noStrike" baseline="0" dirty="0"/>
              <a:t> nell’INFN e gli </a:t>
            </a:r>
            <a:r>
              <a:rPr lang="it-IT" b="1" i="0" u="none" strike="noStrike" baseline="0" dirty="0"/>
              <a:t>organi apicali </a:t>
            </a:r>
            <a:r>
              <a:rPr lang="it-IT" i="0" u="none" strike="noStrike" baseline="0" dirty="0"/>
              <a:t>dell’Istituto </a:t>
            </a:r>
            <a:r>
              <a:rPr lang="it-IT" b="0" i="0" u="none" strike="noStrike" baseline="0" dirty="0"/>
              <a:t>(Presidente, Giunta Esecutiva, Consiglio Direttivo);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promuovere la </a:t>
            </a:r>
            <a:r>
              <a:rPr lang="it-IT" b="1" i="0" u="none" strike="noStrike" baseline="0" dirty="0">
                <a:highlight>
                  <a:srgbClr val="FFFF00"/>
                </a:highlight>
              </a:rPr>
              <a:t>formazione di reti</a:t>
            </a:r>
            <a:r>
              <a:rPr lang="it-IT" b="0" i="0" u="none" strike="noStrike" baseline="0" dirty="0">
                <a:highlight>
                  <a:srgbClr val="FFFF00"/>
                </a:highlight>
              </a:rPr>
              <a:t> </a:t>
            </a:r>
            <a:r>
              <a:rPr lang="it-IT" b="0" i="0" u="none" strike="noStrike" baseline="0" dirty="0"/>
              <a:t>tematicamente affini tra gli esperti di acceleratori su argomenti di rilevante interesse con l’individuazione di relativi moderatori, e svolgere una funzione di coordinamento tra esse;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stimolare </a:t>
            </a:r>
            <a:r>
              <a:rPr lang="it-IT" b="1" i="0" u="none" strike="noStrike" baseline="0" dirty="0"/>
              <a:t>l’armonizzazione di </a:t>
            </a:r>
            <a:r>
              <a:rPr lang="it-IT" b="1" i="0" u="none" strike="noStrike" baseline="0" dirty="0">
                <a:highlight>
                  <a:srgbClr val="FFFF00"/>
                </a:highlight>
              </a:rPr>
              <a:t>competenze e dotazioni </a:t>
            </a:r>
            <a:r>
              <a:rPr lang="it-IT" b="1" i="0" u="none" strike="noStrike" baseline="0" dirty="0"/>
              <a:t>strumentali </a:t>
            </a:r>
            <a:r>
              <a:rPr lang="it-IT" b="0" i="0" u="none" strike="noStrike" baseline="0" dirty="0"/>
              <a:t>dell’Istituto </a:t>
            </a:r>
            <a:r>
              <a:rPr lang="en-US" b="0" i="0" u="none" strike="noStrike" baseline="0" dirty="0"/>
              <a:t>in </a:t>
            </a:r>
            <a:r>
              <a:rPr lang="en-US" b="0" i="0" u="none" strike="noStrike" baseline="0" dirty="0" err="1"/>
              <a:t>questo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settore</a:t>
            </a:r>
            <a:r>
              <a:rPr lang="en-US" b="0" i="0" u="none" strike="noStrike" baseline="0" dirty="0"/>
              <a:t>;</a:t>
            </a:r>
          </a:p>
          <a:p>
            <a:pPr marL="342900" indent="-342900" algn="just">
              <a:buAutoNum type="alphaLcParenR"/>
            </a:pPr>
            <a:endParaRPr lang="en-US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favorire la </a:t>
            </a:r>
            <a:r>
              <a:rPr lang="it-IT" b="1" i="0" u="none" strike="noStrike" baseline="0" dirty="0">
                <a:highlight>
                  <a:srgbClr val="FFFF00"/>
                </a:highlight>
              </a:rPr>
              <a:t>partecipazione a bandi </a:t>
            </a:r>
            <a:r>
              <a:rPr lang="it-IT" b="0" i="0" u="none" strike="noStrike" baseline="0" dirty="0"/>
              <a:t>regionali, nazionali ed internazionali;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svolgere un </a:t>
            </a:r>
            <a:r>
              <a:rPr lang="it-IT" b="1" i="0" u="none" strike="noStrike" baseline="0" dirty="0">
                <a:highlight>
                  <a:srgbClr val="FFFF00"/>
                </a:highlight>
              </a:rPr>
              <a:t>ruolo consultivo</a:t>
            </a:r>
            <a:r>
              <a:rPr lang="it-IT" b="0" i="0" u="none" strike="noStrike" baseline="0" dirty="0"/>
              <a:t>, su richiesta del management, nel campo degli acceleratori di particelle in merito alla promozione di progetti o la partecipazione ad essi, </a:t>
            </a:r>
            <a:r>
              <a:rPr lang="it-IT" b="1" i="0" u="none" strike="noStrike" baseline="0" dirty="0"/>
              <a:t>nonché sugli indirizzi strategici dell’INFN nel settore</a:t>
            </a:r>
            <a:r>
              <a:rPr lang="it-IT" b="0" i="0" u="none" strike="noStrike" baseline="0" dirty="0"/>
              <a:t>.</a:t>
            </a:r>
            <a:endParaRPr lang="en-US" dirty="0"/>
          </a:p>
        </p:txBody>
      </p:sp>
      <p:pic>
        <p:nvPicPr>
          <p:cNvPr id="5" name="Immagine 4" descr="Immagine che contiene Elementi grafici, schermata, nero, design&#10;&#10;Descrizione generata automaticamente">
            <a:extLst>
              <a:ext uri="{FF2B5EF4-FFF2-40B4-BE49-F238E27FC236}">
                <a16:creationId xmlns:a16="http://schemas.microsoft.com/office/drawing/2014/main" id="{D0D3D085-F7FF-A0E0-ED9B-0565D13D0F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9"/>
          <a:stretch/>
        </p:blipFill>
        <p:spPr>
          <a:xfrm>
            <a:off x="-1" y="0"/>
            <a:ext cx="1662546" cy="732634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3AE7CA9-CD17-FC35-BA8C-C90DBB28EEBB}"/>
              </a:ext>
            </a:extLst>
          </p:cNvPr>
          <p:cNvSpPr txBox="1"/>
          <p:nvPr/>
        </p:nvSpPr>
        <p:spPr>
          <a:xfrm>
            <a:off x="2743201" y="5729688"/>
            <a:ext cx="7243643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b="1" dirty="0">
                <a:solidFill>
                  <a:srgbClr val="FF0000"/>
                </a:solidFill>
              </a:rPr>
              <a:t>COLLANTE PER LA COMUNITA’ INFN DI ACCELERATORI: GRUPPO UNITARIO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38D7DC-97B5-9C9D-CEDD-69672413CA81}"/>
              </a:ext>
            </a:extLst>
          </p:cNvPr>
          <p:cNvSpPr txBox="1"/>
          <p:nvPr/>
        </p:nvSpPr>
        <p:spPr>
          <a:xfrm>
            <a:off x="252371" y="1225689"/>
            <a:ext cx="58277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FF0000"/>
                </a:solidFill>
              </a:rPr>
              <a:t>David Alesini (LNF-INFN) </a:t>
            </a:r>
            <a:r>
              <a:rPr lang="de-CH" dirty="0" err="1"/>
              <a:t>Coordinatore</a:t>
            </a:r>
            <a:r>
              <a:rPr lang="de-CH" dirty="0"/>
              <a:t> </a:t>
            </a:r>
            <a:endParaRPr lang="de-CH" sz="1400" i="1" dirty="0"/>
          </a:p>
          <a:p>
            <a:r>
              <a:rPr lang="de-CH" sz="2000" b="1" dirty="0">
                <a:solidFill>
                  <a:srgbClr val="FF0000"/>
                </a:solidFill>
              </a:rPr>
              <a:t>Francesco </a:t>
            </a:r>
            <a:r>
              <a:rPr lang="de-CH" sz="2000" b="1" dirty="0" err="1">
                <a:solidFill>
                  <a:srgbClr val="FF0000"/>
                </a:solidFill>
              </a:rPr>
              <a:t>Grespan</a:t>
            </a:r>
            <a:r>
              <a:rPr lang="de-CH" sz="2000" b="1" dirty="0">
                <a:solidFill>
                  <a:srgbClr val="FF0000"/>
                </a:solidFill>
              </a:rPr>
              <a:t> (LNL)</a:t>
            </a:r>
            <a:endParaRPr lang="de-CH" sz="1400" i="1" dirty="0"/>
          </a:p>
          <a:p>
            <a:r>
              <a:rPr lang="de-CH" sz="2000" b="1" dirty="0">
                <a:solidFill>
                  <a:srgbClr val="FF0000"/>
                </a:solidFill>
              </a:rPr>
              <a:t>Stefania </a:t>
            </a:r>
            <a:r>
              <a:rPr lang="de-CH" sz="2000" b="1" dirty="0" err="1">
                <a:solidFill>
                  <a:srgbClr val="FF0000"/>
                </a:solidFill>
              </a:rPr>
              <a:t>Farinon</a:t>
            </a:r>
            <a:r>
              <a:rPr lang="de-CH" sz="2000" b="1" dirty="0">
                <a:solidFill>
                  <a:srgbClr val="FF0000"/>
                </a:solidFill>
              </a:rPr>
              <a:t> (INFN GE)</a:t>
            </a:r>
            <a:endParaRPr lang="fr-FR" sz="1400" i="1" dirty="0"/>
          </a:p>
          <a:p>
            <a:r>
              <a:rPr lang="de-CH" sz="2000" b="1" dirty="0">
                <a:solidFill>
                  <a:srgbClr val="FF0000"/>
                </a:solidFill>
              </a:rPr>
              <a:t>Alessandro Gallo (LNF)</a:t>
            </a:r>
          </a:p>
          <a:p>
            <a:r>
              <a:rPr lang="de-CH" sz="2000" b="1" dirty="0">
                <a:solidFill>
                  <a:srgbClr val="FF0000"/>
                </a:solidFill>
              </a:rPr>
              <a:t>Dario </a:t>
            </a:r>
            <a:r>
              <a:rPr lang="de-CH" sz="2000" b="1" dirty="0" err="1">
                <a:solidFill>
                  <a:srgbClr val="FF0000"/>
                </a:solidFill>
              </a:rPr>
              <a:t>Giove</a:t>
            </a:r>
            <a:r>
              <a:rPr lang="de-CH" sz="2000" b="1" dirty="0">
                <a:solidFill>
                  <a:srgbClr val="FF0000"/>
                </a:solidFill>
              </a:rPr>
              <a:t> (INFN MI LASA) </a:t>
            </a:r>
            <a:r>
              <a:rPr lang="de-CH" sz="1400" dirty="0">
                <a:sym typeface="Wingdings" panose="05000000000000000000" pitchFamily="2" charset="2"/>
              </a:rPr>
              <a:t> </a:t>
            </a:r>
            <a:r>
              <a:rPr lang="de-CH" sz="1400" dirty="0" err="1">
                <a:sym typeface="Wingdings" panose="05000000000000000000" pitchFamily="2" charset="2"/>
              </a:rPr>
              <a:t>observer</a:t>
            </a:r>
            <a:r>
              <a:rPr lang="de-CH" sz="1400" dirty="0">
                <a:sym typeface="Wingdings" panose="05000000000000000000" pitchFamily="2" charset="2"/>
              </a:rPr>
              <a:t> in CNS5 e INFN4LNS</a:t>
            </a:r>
            <a:endParaRPr lang="de-CH" sz="1400" dirty="0"/>
          </a:p>
          <a:p>
            <a:r>
              <a:rPr lang="de-CH" sz="2000" b="1" dirty="0">
                <a:solidFill>
                  <a:srgbClr val="FF0000"/>
                </a:solidFill>
              </a:rPr>
              <a:t>Enrica </a:t>
            </a:r>
            <a:r>
              <a:rPr lang="de-CH" sz="2000" b="1" dirty="0" err="1">
                <a:solidFill>
                  <a:srgbClr val="FF0000"/>
                </a:solidFill>
              </a:rPr>
              <a:t>Chiadroni</a:t>
            </a:r>
            <a:r>
              <a:rPr lang="de-CH" sz="2000" b="1" dirty="0">
                <a:solidFill>
                  <a:srgbClr val="FF0000"/>
                </a:solidFill>
              </a:rPr>
              <a:t> (Univ. La Sapienza)</a:t>
            </a:r>
          </a:p>
          <a:p>
            <a:r>
              <a:rPr lang="de-CH" sz="2000" b="1" dirty="0">
                <a:solidFill>
                  <a:srgbClr val="FF0000"/>
                </a:solidFill>
              </a:rPr>
              <a:t>Giorgio Keppel (LNL) </a:t>
            </a:r>
            <a:r>
              <a:rPr lang="de-CH" sz="1400" i="1" dirty="0">
                <a:sym typeface="Wingdings" panose="05000000000000000000" pitchFamily="2" charset="2"/>
              </a:rPr>
              <a:t> </a:t>
            </a:r>
            <a:r>
              <a:rPr lang="de-CH" sz="1400" i="1" dirty="0" err="1">
                <a:sym typeface="Wingdings" panose="05000000000000000000" pitchFamily="2" charset="2"/>
              </a:rPr>
              <a:t>observer</a:t>
            </a:r>
            <a:r>
              <a:rPr lang="de-CH" sz="1400" i="1" dirty="0"/>
              <a:t> in CNTT</a:t>
            </a:r>
            <a:endParaRPr lang="fr-FR" sz="1400" i="1" dirty="0"/>
          </a:p>
          <a:p>
            <a:r>
              <a:rPr lang="de-CH" sz="2000" b="1" dirty="0">
                <a:solidFill>
                  <a:srgbClr val="FF0000"/>
                </a:solidFill>
              </a:rPr>
              <a:t>Giuseppe </a:t>
            </a:r>
            <a:r>
              <a:rPr lang="de-CH" sz="2000" b="1" dirty="0" err="1">
                <a:solidFill>
                  <a:srgbClr val="FF0000"/>
                </a:solidFill>
              </a:rPr>
              <a:t>Torrisi</a:t>
            </a:r>
            <a:r>
              <a:rPr lang="de-CH" sz="2000" b="1" dirty="0">
                <a:solidFill>
                  <a:srgbClr val="FF0000"/>
                </a:solidFill>
              </a:rPr>
              <a:t> (LNS)</a:t>
            </a:r>
          </a:p>
          <a:p>
            <a:r>
              <a:rPr lang="de-CH" sz="2000" b="1" dirty="0">
                <a:solidFill>
                  <a:srgbClr val="FF0000"/>
                </a:solidFill>
              </a:rPr>
              <a:t>Veronica Valsecchi (AC) </a:t>
            </a:r>
            <a:r>
              <a:rPr lang="de-CH" sz="1400" i="1" dirty="0">
                <a:sym typeface="Wingdings" panose="05000000000000000000" pitchFamily="2" charset="2"/>
              </a:rPr>
              <a:t> </a:t>
            </a:r>
            <a:r>
              <a:rPr lang="de-CH" sz="1400" i="1" dirty="0" err="1"/>
              <a:t>Fondi</a:t>
            </a:r>
            <a:r>
              <a:rPr lang="de-CH" sz="1400" i="1" dirty="0"/>
              <a:t> </a:t>
            </a:r>
            <a:r>
              <a:rPr lang="de-CH" sz="1400" i="1" dirty="0" err="1"/>
              <a:t>Esterni</a:t>
            </a:r>
            <a:endParaRPr lang="de-CH" sz="1400" i="1" dirty="0"/>
          </a:p>
          <a:p>
            <a:endParaRPr lang="de-CH" sz="2000" b="1" dirty="0">
              <a:solidFill>
                <a:srgbClr val="FF0000"/>
              </a:solidFill>
            </a:endParaRPr>
          </a:p>
          <a:p>
            <a:r>
              <a:rPr lang="fr-FR" sz="2000" i="1" dirty="0"/>
              <a:t>ex-</a:t>
            </a:r>
            <a:r>
              <a:rPr lang="fr-FR" sz="2000" i="1" dirty="0" err="1"/>
              <a:t>officio</a:t>
            </a:r>
            <a:r>
              <a:rPr lang="fr-FR" sz="2000" i="1" dirty="0"/>
              <a:t>: D. </a:t>
            </a:r>
            <a:r>
              <a:rPr lang="fr-FR" sz="2000" i="1" dirty="0" err="1"/>
              <a:t>Bettoni</a:t>
            </a:r>
            <a:r>
              <a:rPr lang="fr-FR" sz="2000" i="1" dirty="0"/>
              <a:t> (Giunta INFN)</a:t>
            </a:r>
            <a:endParaRPr lang="de-CH" sz="2000" i="1" dirty="0"/>
          </a:p>
          <a:p>
            <a:r>
              <a:rPr lang="fr-FR" sz="2000" i="1" dirty="0" err="1"/>
              <a:t>invited</a:t>
            </a:r>
            <a:r>
              <a:rPr lang="fr-FR" sz="2000" i="1" dirty="0"/>
              <a:t>: </a:t>
            </a:r>
          </a:p>
          <a:p>
            <a:r>
              <a:rPr lang="fr-FR" sz="2000" i="1" dirty="0"/>
              <a:t>G. </a:t>
            </a:r>
            <a:r>
              <a:rPr lang="fr-FR" sz="2000" i="1" dirty="0" err="1"/>
              <a:t>Cuttone</a:t>
            </a:r>
            <a:r>
              <a:rPr lang="fr-FR" sz="2000" i="1" dirty="0"/>
              <a:t> (INFN4LS), </a:t>
            </a:r>
          </a:p>
          <a:p>
            <a:r>
              <a:rPr lang="fr-FR" sz="2000" i="1" dirty="0"/>
              <a:t>E. </a:t>
            </a:r>
            <a:r>
              <a:rPr lang="fr-FR" sz="2000" i="1" dirty="0" err="1"/>
              <a:t>Nappi</a:t>
            </a:r>
            <a:r>
              <a:rPr lang="fr-FR" sz="2000" i="1" dirty="0"/>
              <a:t> (INFN-E)</a:t>
            </a:r>
          </a:p>
          <a:p>
            <a:r>
              <a:rPr lang="fr-FR" sz="2000" i="1" dirty="0"/>
              <a:t>David </a:t>
            </a:r>
            <a:r>
              <a:rPr lang="fr-FR" sz="2000" i="1" dirty="0" err="1"/>
              <a:t>Mascali</a:t>
            </a:r>
            <a:r>
              <a:rPr lang="fr-FR" sz="2000" i="1" dirty="0"/>
              <a:t> (LNS): </a:t>
            </a:r>
            <a:r>
              <a:rPr lang="de-CH" sz="2000" i="1" dirty="0" err="1">
                <a:sym typeface="Wingdings" panose="05000000000000000000" pitchFamily="2" charset="2"/>
              </a:rPr>
              <a:t>observer</a:t>
            </a:r>
            <a:r>
              <a:rPr lang="fr-FR" sz="2000" i="1" dirty="0"/>
              <a:t> </a:t>
            </a:r>
            <a:r>
              <a:rPr lang="fr-FR" sz="2000" i="1" dirty="0" err="1"/>
              <a:t>from</a:t>
            </a:r>
            <a:r>
              <a:rPr lang="fr-FR" sz="2000" i="1" dirty="0"/>
              <a:t> INFN-A in INFN-E</a:t>
            </a:r>
          </a:p>
          <a:p>
            <a:r>
              <a:rPr lang="fr-FR" sz="2000" i="1" dirty="0"/>
              <a:t>Cristina </a:t>
            </a:r>
            <a:r>
              <a:rPr lang="fr-FR" sz="2000" i="1" dirty="0" err="1"/>
              <a:t>Vaccarezza</a:t>
            </a:r>
            <a:r>
              <a:rPr lang="fr-FR" sz="2000" i="1" dirty="0"/>
              <a:t> </a:t>
            </a:r>
            <a:r>
              <a:rPr lang="de-CH" sz="2000" i="1" dirty="0" err="1">
                <a:sym typeface="Wingdings" panose="05000000000000000000" pitchFamily="2" charset="2"/>
              </a:rPr>
              <a:t>observer</a:t>
            </a:r>
            <a:r>
              <a:rPr lang="de-CH" sz="2000" i="1" dirty="0">
                <a:sym typeface="Wingdings" panose="05000000000000000000" pitchFamily="2" charset="2"/>
              </a:rPr>
              <a:t> </a:t>
            </a:r>
            <a:r>
              <a:rPr lang="de-CH" sz="2000" i="1" dirty="0" err="1">
                <a:sym typeface="Wingdings" panose="05000000000000000000" pitchFamily="2" charset="2"/>
              </a:rPr>
              <a:t>from</a:t>
            </a:r>
            <a:r>
              <a:rPr lang="de-CH" sz="2000" i="1" dirty="0">
                <a:sym typeface="Wingdings" panose="05000000000000000000" pitchFamily="2" charset="2"/>
              </a:rPr>
              <a:t> CSN5</a:t>
            </a:r>
            <a:endParaRPr lang="fr-FR" sz="2000" i="1" dirty="0"/>
          </a:p>
          <a:p>
            <a:endParaRPr lang="de-CH" sz="2000" b="1" dirty="0">
              <a:solidFill>
                <a:srgbClr val="0070C0"/>
              </a:solidFill>
            </a:endParaRPr>
          </a:p>
          <a:p>
            <a:r>
              <a:rPr lang="de-CH" sz="2000" b="1" dirty="0">
                <a:solidFill>
                  <a:srgbClr val="0070C0"/>
                </a:solidFill>
              </a:rPr>
              <a:t>PMO e </a:t>
            </a:r>
            <a:r>
              <a:rPr lang="de-CH" sz="2000" b="1" dirty="0" err="1">
                <a:solidFill>
                  <a:srgbClr val="0070C0"/>
                </a:solidFill>
              </a:rPr>
              <a:t>segreteria</a:t>
            </a:r>
            <a:r>
              <a:rPr lang="de-CH" sz="2000" b="1" dirty="0">
                <a:solidFill>
                  <a:srgbClr val="0070C0"/>
                </a:solidFill>
              </a:rPr>
              <a:t> </a:t>
            </a:r>
            <a:r>
              <a:rPr lang="de-CH" sz="2000" b="1" dirty="0" err="1">
                <a:solidFill>
                  <a:srgbClr val="0070C0"/>
                </a:solidFill>
              </a:rPr>
              <a:t>scientifica</a:t>
            </a:r>
            <a:r>
              <a:rPr lang="de-CH" sz="2000" b="1" dirty="0">
                <a:solidFill>
                  <a:srgbClr val="0070C0"/>
                </a:solidFill>
              </a:rPr>
              <a:t>: Leonardo </a:t>
            </a:r>
            <a:r>
              <a:rPr lang="de-CH" sz="2000" b="1" dirty="0" err="1">
                <a:solidFill>
                  <a:srgbClr val="0070C0"/>
                </a:solidFill>
              </a:rPr>
              <a:t>Roscioli</a:t>
            </a:r>
            <a:r>
              <a:rPr lang="de-CH" sz="2000" b="1" dirty="0">
                <a:solidFill>
                  <a:srgbClr val="0070C0"/>
                </a:solidFill>
              </a:rPr>
              <a:t> (LNF)</a:t>
            </a:r>
            <a:endParaRPr lang="fr-FR" sz="1400" i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FCD36D-F347-9642-06D2-0B3E5D19DB51}"/>
              </a:ext>
            </a:extLst>
          </p:cNvPr>
          <p:cNvSpPr txBox="1"/>
          <p:nvPr/>
        </p:nvSpPr>
        <p:spPr>
          <a:xfrm>
            <a:off x="3687182" y="0"/>
            <a:ext cx="46861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IL NUOVO COMITATO</a:t>
            </a:r>
          </a:p>
          <a:p>
            <a:pPr algn="ctr"/>
            <a:r>
              <a:rPr lang="en-US" sz="4000" b="1" dirty="0"/>
              <a:t>(in </a:t>
            </a:r>
            <a:r>
              <a:rPr lang="en-US" sz="4000" b="1" dirty="0" err="1"/>
              <a:t>carica</a:t>
            </a:r>
            <a:r>
              <a:rPr lang="en-US" sz="4000" b="1" dirty="0"/>
              <a:t> da1/7/23)</a:t>
            </a:r>
          </a:p>
        </p:txBody>
      </p:sp>
      <p:pic>
        <p:nvPicPr>
          <p:cNvPr id="4" name="Immagine 3" descr="Immagine che contiene Elementi grafici, schermata, nero, design&#10;&#10;Descrizione generata automaticamente">
            <a:extLst>
              <a:ext uri="{FF2B5EF4-FFF2-40B4-BE49-F238E27FC236}">
                <a16:creationId xmlns:a16="http://schemas.microsoft.com/office/drawing/2014/main" id="{C62A7DD4-8D93-52BB-A10E-38A7EFD9D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9"/>
          <a:stretch/>
        </p:blipFill>
        <p:spPr>
          <a:xfrm>
            <a:off x="0" y="0"/>
            <a:ext cx="1670152" cy="73598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224738-D1C4-48F5-FB55-54F5E7EEF86E}"/>
              </a:ext>
            </a:extLst>
          </p:cNvPr>
          <p:cNvSpPr txBox="1"/>
          <p:nvPr/>
        </p:nvSpPr>
        <p:spPr>
          <a:xfrm>
            <a:off x="4880758" y="4263242"/>
            <a:ext cx="544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Ringraziamento</a:t>
            </a:r>
            <a:r>
              <a:rPr lang="en-US" b="1" dirty="0"/>
              <a:t> da </a:t>
            </a:r>
            <a:r>
              <a:rPr lang="en-US" b="1" dirty="0" err="1"/>
              <a:t>parte</a:t>
            </a:r>
            <a:r>
              <a:rPr lang="en-US" b="1" dirty="0"/>
              <a:t> di INFN-A a </a:t>
            </a:r>
            <a:r>
              <a:rPr lang="en-US" b="1" dirty="0" err="1"/>
              <a:t>Pierluigi</a:t>
            </a:r>
            <a:r>
              <a:rPr lang="en-US" b="1" dirty="0"/>
              <a:t> Campana </a:t>
            </a:r>
          </a:p>
        </p:txBody>
      </p:sp>
    </p:spTree>
    <p:extLst>
      <p:ext uri="{BB962C8B-B14F-4D97-AF65-F5344CB8AC3E}">
        <p14:creationId xmlns:p14="http://schemas.microsoft.com/office/powerpoint/2010/main" val="30122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92273B-B3B0-933F-25BA-B579B8DFEE94}"/>
              </a:ext>
            </a:extLst>
          </p:cNvPr>
          <p:cNvSpPr txBox="1"/>
          <p:nvPr/>
        </p:nvSpPr>
        <p:spPr>
          <a:xfrm>
            <a:off x="3688932" y="0"/>
            <a:ext cx="6218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COMPITI ISTITUZIONALI INFN-A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B471E7-22F5-9B24-411D-F0A1EE65EDE0}"/>
              </a:ext>
            </a:extLst>
          </p:cNvPr>
          <p:cNvSpPr txBox="1"/>
          <p:nvPr/>
        </p:nvSpPr>
        <p:spPr>
          <a:xfrm>
            <a:off x="0" y="1301083"/>
            <a:ext cx="1219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0" i="0" u="none" strike="noStrike" baseline="0" dirty="0"/>
              <a:t>Al Comitato INFN-Acceleratori sono assegnati i seguenti </a:t>
            </a:r>
            <a:r>
              <a:rPr lang="it-IT" b="1" i="0" u="none" strike="noStrike" baseline="0" dirty="0"/>
              <a:t>compiti</a:t>
            </a:r>
            <a:r>
              <a:rPr lang="it-IT" b="0" i="0" u="none" strike="noStrike" baseline="0" dirty="0"/>
              <a:t>:</a:t>
            </a:r>
          </a:p>
          <a:p>
            <a:pPr algn="just"/>
            <a:endParaRPr lang="it-IT" b="0" i="0" u="none" strike="noStrike" baseline="0" dirty="0"/>
          </a:p>
          <a:p>
            <a:pPr marL="342900" indent="-342900" algn="just">
              <a:buAutoNum type="alphaLcParenR"/>
            </a:pPr>
            <a:r>
              <a:rPr lang="it-IT" b="1" i="0" u="none" strike="noStrike" baseline="0" dirty="0">
                <a:highlight>
                  <a:srgbClr val="FFFF00"/>
                </a:highlight>
              </a:rPr>
              <a:t>fungere da raccordo</a:t>
            </a:r>
            <a:r>
              <a:rPr lang="it-IT" b="1" i="0" u="none" strike="noStrike" baseline="0" dirty="0"/>
              <a:t> </a:t>
            </a:r>
            <a:r>
              <a:rPr lang="it-IT" i="0" u="none" strike="noStrike" baseline="0" dirty="0"/>
              <a:t>tra la comunità di esperti di </a:t>
            </a:r>
            <a:r>
              <a:rPr lang="it-IT" b="1" i="0" u="none" strike="noStrike" baseline="0" dirty="0"/>
              <a:t>acceleratori</a:t>
            </a:r>
            <a:r>
              <a:rPr lang="it-IT" i="0" u="none" strike="noStrike" baseline="0" dirty="0"/>
              <a:t> nell’INFN e gli </a:t>
            </a:r>
            <a:r>
              <a:rPr lang="it-IT" b="1" i="0" u="none" strike="noStrike" baseline="0" dirty="0"/>
              <a:t>organi apicali </a:t>
            </a:r>
            <a:r>
              <a:rPr lang="it-IT" i="0" u="none" strike="noStrike" baseline="0" dirty="0"/>
              <a:t>dell’Istituto </a:t>
            </a:r>
            <a:r>
              <a:rPr lang="it-IT" b="0" i="0" u="none" strike="noStrike" baseline="0" dirty="0"/>
              <a:t>(Presidente, Giunta Esecutiva, Consiglio Direttivo);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promuovere la </a:t>
            </a:r>
            <a:r>
              <a:rPr lang="it-IT" b="1" i="0" u="none" strike="noStrike" baseline="0" dirty="0">
                <a:highlight>
                  <a:srgbClr val="FFFF00"/>
                </a:highlight>
              </a:rPr>
              <a:t>formazione di reti</a:t>
            </a:r>
            <a:r>
              <a:rPr lang="it-IT" b="0" i="0" u="none" strike="noStrike" baseline="0" dirty="0">
                <a:highlight>
                  <a:srgbClr val="FFFF00"/>
                </a:highlight>
              </a:rPr>
              <a:t> </a:t>
            </a:r>
            <a:r>
              <a:rPr lang="it-IT" b="0" i="0" u="none" strike="noStrike" baseline="0" dirty="0"/>
              <a:t>tematicamente affini tra gli esperti di acceleratori su argomenti di rilevante interesse con l’individuazione di relativi moderatori, e svolgere una funzione di coordinamento tra esse;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stimolare </a:t>
            </a:r>
            <a:r>
              <a:rPr lang="it-IT" b="1" i="0" u="none" strike="noStrike" baseline="0" dirty="0"/>
              <a:t>l’armonizzazione di </a:t>
            </a:r>
            <a:r>
              <a:rPr lang="it-IT" b="1" i="0" u="none" strike="noStrike" baseline="0" dirty="0">
                <a:highlight>
                  <a:srgbClr val="FFFF00"/>
                </a:highlight>
              </a:rPr>
              <a:t>competenze e dotazioni </a:t>
            </a:r>
            <a:r>
              <a:rPr lang="it-IT" b="1" i="0" u="none" strike="noStrike" baseline="0" dirty="0"/>
              <a:t>strumentali </a:t>
            </a:r>
            <a:r>
              <a:rPr lang="it-IT" b="0" i="0" u="none" strike="noStrike" baseline="0" dirty="0"/>
              <a:t>dell’Istituto </a:t>
            </a:r>
            <a:r>
              <a:rPr lang="en-US" b="0" i="0" u="none" strike="noStrike" baseline="0" dirty="0"/>
              <a:t>in </a:t>
            </a:r>
            <a:r>
              <a:rPr lang="en-US" b="0" i="0" u="none" strike="noStrike" baseline="0" dirty="0" err="1"/>
              <a:t>questo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settore</a:t>
            </a:r>
            <a:r>
              <a:rPr lang="en-US" b="0" i="0" u="none" strike="noStrike" baseline="0" dirty="0"/>
              <a:t>;</a:t>
            </a:r>
          </a:p>
          <a:p>
            <a:pPr marL="342900" indent="-342900" algn="just">
              <a:buAutoNum type="alphaLcParenR"/>
            </a:pPr>
            <a:endParaRPr lang="en-US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favorire la </a:t>
            </a:r>
            <a:r>
              <a:rPr lang="it-IT" b="1" i="0" u="none" strike="noStrike" baseline="0" dirty="0">
                <a:highlight>
                  <a:srgbClr val="FFFF00"/>
                </a:highlight>
              </a:rPr>
              <a:t>partecipazione a bandi </a:t>
            </a:r>
            <a:r>
              <a:rPr lang="it-IT" b="0" i="0" u="none" strike="noStrike" baseline="0" dirty="0"/>
              <a:t>regionali, nazionali ed internazionali;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svolgere un </a:t>
            </a:r>
            <a:r>
              <a:rPr lang="it-IT" b="1" i="0" u="none" strike="noStrike" baseline="0" dirty="0">
                <a:highlight>
                  <a:srgbClr val="FFFF00"/>
                </a:highlight>
              </a:rPr>
              <a:t>ruolo consultivo</a:t>
            </a:r>
            <a:r>
              <a:rPr lang="it-IT" b="0" i="0" u="none" strike="noStrike" baseline="0" dirty="0"/>
              <a:t>, su richiesta del management, nel campo degli acceleratori di particelle in merito alla promozione di progetti o la partecipazione ad essi, </a:t>
            </a:r>
            <a:r>
              <a:rPr lang="it-IT" b="1" i="0" u="none" strike="noStrike" baseline="0" dirty="0"/>
              <a:t>nonché sugli indirizzi strategici dell’INFN nel settore</a:t>
            </a:r>
            <a:r>
              <a:rPr lang="it-IT" b="0" i="0" u="none" strike="noStrike" baseline="0" dirty="0"/>
              <a:t>.</a:t>
            </a:r>
            <a:endParaRPr lang="en-US" dirty="0"/>
          </a:p>
        </p:txBody>
      </p:sp>
      <p:pic>
        <p:nvPicPr>
          <p:cNvPr id="5" name="Immagine 4" descr="Immagine che contiene Elementi grafici, schermata, nero, design&#10;&#10;Descrizione generata automaticamente">
            <a:extLst>
              <a:ext uri="{FF2B5EF4-FFF2-40B4-BE49-F238E27FC236}">
                <a16:creationId xmlns:a16="http://schemas.microsoft.com/office/drawing/2014/main" id="{D0D3D085-F7FF-A0E0-ED9B-0565D13D0F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9"/>
          <a:stretch/>
        </p:blipFill>
        <p:spPr>
          <a:xfrm>
            <a:off x="-1" y="0"/>
            <a:ext cx="1662546" cy="73263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2C17920-7853-B506-444E-01C5152435B1}"/>
              </a:ext>
            </a:extLst>
          </p:cNvPr>
          <p:cNvSpPr/>
          <p:nvPr/>
        </p:nvSpPr>
        <p:spPr>
          <a:xfrm>
            <a:off x="1816924" y="2648198"/>
            <a:ext cx="1900052" cy="4156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5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F2E3A6-53E7-1985-9D2F-3403E07E1680}"/>
              </a:ext>
            </a:extLst>
          </p:cNvPr>
          <p:cNvSpPr txBox="1"/>
          <p:nvPr/>
        </p:nvSpPr>
        <p:spPr>
          <a:xfrm>
            <a:off x="3352362" y="0"/>
            <a:ext cx="5280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/>
              <a:t>RETI TEMATICHE NEONATE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92ED11-A563-5F6B-C43E-5127554C6850}"/>
              </a:ext>
            </a:extLst>
          </p:cNvPr>
          <p:cNvSpPr txBox="1"/>
          <p:nvPr/>
        </p:nvSpPr>
        <p:spPr>
          <a:xfrm>
            <a:off x="0" y="1212936"/>
            <a:ext cx="4544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200" b="1" i="1" dirty="0"/>
              <a:t>Network of irradiation facilities </a:t>
            </a:r>
            <a:r>
              <a:rPr lang="en-US" sz="1600" b="1" i="1" dirty="0"/>
              <a:t>(coord. G. </a:t>
            </a:r>
            <a:r>
              <a:rPr lang="en-US" sz="1600" b="1" i="1" dirty="0" err="1"/>
              <a:t>Petringa</a:t>
            </a:r>
            <a:r>
              <a:rPr lang="en-US" sz="1600" b="1" i="1" dirty="0"/>
              <a:t> LNS, L. </a:t>
            </a:r>
            <a:r>
              <a:rPr lang="en-US" sz="1600" b="1" i="1" dirty="0" err="1"/>
              <a:t>Foggetta</a:t>
            </a:r>
            <a:r>
              <a:rPr lang="en-US" sz="1600" b="1" i="1" dirty="0"/>
              <a:t>, LNF)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200" b="1" i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3BF120-7AF5-14EB-F086-5DD8011FABD1}"/>
              </a:ext>
            </a:extLst>
          </p:cNvPr>
          <p:cNvSpPr txBox="1"/>
          <p:nvPr/>
        </p:nvSpPr>
        <p:spPr>
          <a:xfrm>
            <a:off x="5082640" y="857047"/>
            <a:ext cx="6994565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Internal Network </a:t>
            </a:r>
            <a:r>
              <a:rPr lang="en-US" sz="1600" dirty="0"/>
              <a:t>to promote scientific, technological, technical and infrastructural exchange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Generalized Infrastructure</a:t>
            </a:r>
            <a:r>
              <a:rPr lang="en-US" sz="1600" dirty="0"/>
              <a:t>: use a generalized infrastructure based on national services including information, time-beam calls (calls) and access procedures to INFN irradiation facilities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Support experimental projects </a:t>
            </a:r>
            <a:endParaRPr lang="en-US" sz="16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492E63C-6790-00BC-2A1A-4BFF3551F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76" y="1906251"/>
            <a:ext cx="2268188" cy="62662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749847D-53D6-ECD6-0A4F-13F73CBD785B}"/>
              </a:ext>
            </a:extLst>
          </p:cNvPr>
          <p:cNvSpPr txBox="1"/>
          <p:nvPr/>
        </p:nvSpPr>
        <p:spPr>
          <a:xfrm>
            <a:off x="5082640" y="2670244"/>
            <a:ext cx="7018316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Organizing </a:t>
            </a:r>
            <a:r>
              <a:rPr lang="en-US" sz="1600" b="1" dirty="0"/>
              <a:t>school at national level </a:t>
            </a:r>
            <a:r>
              <a:rPr lang="en-US" sz="1600" dirty="0"/>
              <a:t>shared between laboratories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Share</a:t>
            </a:r>
            <a:r>
              <a:rPr lang="en-US" sz="1600" dirty="0"/>
              <a:t> list of companies, suppliers, components, experience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Main instrumentation </a:t>
            </a:r>
            <a:r>
              <a:rPr lang="en-US" sz="1600" dirty="0"/>
              <a:t>at the various units (to be used in other units), skills, ISO standards, manuals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Create a </a:t>
            </a:r>
            <a:r>
              <a:rPr lang="en-US" sz="1600" b="1" dirty="0"/>
              <a:t>Forum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Annual meeting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4134344-8E8C-995F-FEEA-D4B62C31E570}"/>
              </a:ext>
            </a:extLst>
          </p:cNvPr>
          <p:cNvSpPr txBox="1"/>
          <p:nvPr/>
        </p:nvSpPr>
        <p:spPr>
          <a:xfrm>
            <a:off x="5162756" y="4602239"/>
            <a:ext cx="6914450" cy="156966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Promote and facilitate national collaboration and synergies </a:t>
            </a:r>
            <a:r>
              <a:rPr lang="en-US" sz="1600" dirty="0"/>
              <a:t>between different INFN units</a:t>
            </a:r>
            <a:endParaRPr lang="en-US" sz="16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Exchange routines and protocols</a:t>
            </a:r>
            <a:endParaRPr lang="en-US" sz="16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Promote national Training/Seminars/Workshops</a:t>
            </a:r>
            <a:endParaRPr lang="en-US" sz="1600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Develop common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cs typeface="Calibri"/>
              </a:rPr>
              <a:t>Favourite</a:t>
            </a:r>
            <a:r>
              <a:rPr lang="en-US" sz="1600" b="1" dirty="0">
                <a:cs typeface="Calibri"/>
              </a:rPr>
              <a:t> international collaborations</a:t>
            </a:r>
          </a:p>
        </p:txBody>
      </p:sp>
      <p:pic>
        <p:nvPicPr>
          <p:cNvPr id="16" name="Immagine 15" descr="Immagine che contiene Elementi grafici, schermata, nero, design&#10;&#10;Descrizione generata automaticamente">
            <a:extLst>
              <a:ext uri="{FF2B5EF4-FFF2-40B4-BE49-F238E27FC236}">
                <a16:creationId xmlns:a16="http://schemas.microsoft.com/office/drawing/2014/main" id="{651D4100-9EA1-E207-4E0A-E899400BE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9"/>
          <a:stretch/>
        </p:blipFill>
        <p:spPr>
          <a:xfrm>
            <a:off x="0" y="0"/>
            <a:ext cx="1670152" cy="735985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21F221E-1266-0730-7418-0DA805102472}"/>
              </a:ext>
            </a:extLst>
          </p:cNvPr>
          <p:cNvSpPr txBox="1"/>
          <p:nvPr/>
        </p:nvSpPr>
        <p:spPr>
          <a:xfrm>
            <a:off x="0" y="3210986"/>
            <a:ext cx="50195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200" b="1" i="1" dirty="0"/>
              <a:t>Rete </a:t>
            </a:r>
            <a:r>
              <a:rPr lang="en-US" sz="2200" b="1" i="1" dirty="0" err="1"/>
              <a:t>Vuoto</a:t>
            </a:r>
            <a:r>
              <a:rPr lang="en-US" sz="2200" b="1" i="1" dirty="0"/>
              <a:t> (kickoff 11-12 Sept 2023) </a:t>
            </a:r>
            <a:r>
              <a:rPr lang="en-US" sz="1600" b="1" i="1" dirty="0"/>
              <a:t>(coord. C. </a:t>
            </a:r>
            <a:r>
              <a:rPr lang="en-US" sz="1600" b="1" i="1" dirty="0" err="1"/>
              <a:t>Roncolato</a:t>
            </a:r>
            <a:r>
              <a:rPr lang="en-US" sz="1600" b="1" i="1" dirty="0"/>
              <a:t> LNL, deputy A. </a:t>
            </a:r>
            <a:r>
              <a:rPr lang="en-US" sz="1600" b="1" i="1" dirty="0" err="1"/>
              <a:t>Liedl</a:t>
            </a:r>
            <a:r>
              <a:rPr lang="en-US" sz="1600" b="1" i="1" dirty="0"/>
              <a:t> LNF)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FA6036A-E4BB-C939-FB8C-1F3B52997FC9}"/>
              </a:ext>
            </a:extLst>
          </p:cNvPr>
          <p:cNvSpPr txBox="1"/>
          <p:nvPr/>
        </p:nvSpPr>
        <p:spPr>
          <a:xfrm>
            <a:off x="0" y="4907178"/>
            <a:ext cx="5019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200" b="1" i="1" dirty="0"/>
              <a:t>Rete EPICS (kickoff 3 April 2024)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04901B8F-B52F-FD66-837B-EA792E65908A}"/>
              </a:ext>
            </a:extLst>
          </p:cNvPr>
          <p:cNvSpPr/>
          <p:nvPr/>
        </p:nvSpPr>
        <p:spPr>
          <a:xfrm>
            <a:off x="4678878" y="1294410"/>
            <a:ext cx="510639" cy="7600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6B6DCA79-D825-1B42-325C-990CEC0CC0E8}"/>
              </a:ext>
            </a:extLst>
          </p:cNvPr>
          <p:cNvSpPr/>
          <p:nvPr/>
        </p:nvSpPr>
        <p:spPr>
          <a:xfrm>
            <a:off x="4641273" y="3560618"/>
            <a:ext cx="510639" cy="7600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E229B042-6110-967F-12E6-166D1042B029}"/>
              </a:ext>
            </a:extLst>
          </p:cNvPr>
          <p:cNvSpPr/>
          <p:nvPr/>
        </p:nvSpPr>
        <p:spPr>
          <a:xfrm>
            <a:off x="4674920" y="5102431"/>
            <a:ext cx="510639" cy="7600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0" grpId="0" animBg="1"/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92273B-B3B0-933F-25BA-B579B8DFEE94}"/>
              </a:ext>
            </a:extLst>
          </p:cNvPr>
          <p:cNvSpPr txBox="1"/>
          <p:nvPr/>
        </p:nvSpPr>
        <p:spPr>
          <a:xfrm>
            <a:off x="3688932" y="0"/>
            <a:ext cx="6218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COMPITI ISTITUZIONALI INFN-A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B471E7-22F5-9B24-411D-F0A1EE65EDE0}"/>
              </a:ext>
            </a:extLst>
          </p:cNvPr>
          <p:cNvSpPr txBox="1"/>
          <p:nvPr/>
        </p:nvSpPr>
        <p:spPr>
          <a:xfrm>
            <a:off x="0" y="1301083"/>
            <a:ext cx="1219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0" i="0" u="none" strike="noStrike" baseline="0" dirty="0"/>
              <a:t>Al Comitato INFN-Acceleratori sono assegnati i seguenti </a:t>
            </a:r>
            <a:r>
              <a:rPr lang="it-IT" b="1" i="0" u="none" strike="noStrike" baseline="0" dirty="0"/>
              <a:t>compiti</a:t>
            </a:r>
            <a:r>
              <a:rPr lang="it-IT" b="0" i="0" u="none" strike="noStrike" baseline="0" dirty="0"/>
              <a:t>:</a:t>
            </a:r>
          </a:p>
          <a:p>
            <a:pPr algn="just"/>
            <a:endParaRPr lang="it-IT" b="0" i="0" u="none" strike="noStrike" baseline="0" dirty="0"/>
          </a:p>
          <a:p>
            <a:pPr marL="342900" indent="-342900" algn="just">
              <a:buAutoNum type="alphaLcParenR"/>
            </a:pPr>
            <a:r>
              <a:rPr lang="it-IT" b="1" i="0" u="none" strike="noStrike" baseline="0" dirty="0">
                <a:highlight>
                  <a:srgbClr val="FFFF00"/>
                </a:highlight>
              </a:rPr>
              <a:t>fungere da raccordo</a:t>
            </a:r>
            <a:r>
              <a:rPr lang="it-IT" b="1" i="0" u="none" strike="noStrike" baseline="0" dirty="0"/>
              <a:t> </a:t>
            </a:r>
            <a:r>
              <a:rPr lang="it-IT" i="0" u="none" strike="noStrike" baseline="0" dirty="0"/>
              <a:t>tra la comunità di esperti di </a:t>
            </a:r>
            <a:r>
              <a:rPr lang="it-IT" b="1" i="0" u="none" strike="noStrike" baseline="0" dirty="0"/>
              <a:t>acceleratori</a:t>
            </a:r>
            <a:r>
              <a:rPr lang="it-IT" i="0" u="none" strike="noStrike" baseline="0" dirty="0"/>
              <a:t> nell’INFN e gli </a:t>
            </a:r>
            <a:r>
              <a:rPr lang="it-IT" b="1" i="0" u="none" strike="noStrike" baseline="0" dirty="0"/>
              <a:t>organi apicali </a:t>
            </a:r>
            <a:r>
              <a:rPr lang="it-IT" i="0" u="none" strike="noStrike" baseline="0" dirty="0"/>
              <a:t>dell’Istituto </a:t>
            </a:r>
            <a:r>
              <a:rPr lang="it-IT" b="0" i="0" u="none" strike="noStrike" baseline="0" dirty="0"/>
              <a:t>(Presidente, Giunta Esecutiva, Consiglio Direttivo);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promuovere la </a:t>
            </a:r>
            <a:r>
              <a:rPr lang="it-IT" b="1" i="0" u="none" strike="noStrike" baseline="0" dirty="0">
                <a:highlight>
                  <a:srgbClr val="FFFF00"/>
                </a:highlight>
              </a:rPr>
              <a:t>formazione di reti</a:t>
            </a:r>
            <a:r>
              <a:rPr lang="it-IT" b="0" i="0" u="none" strike="noStrike" baseline="0" dirty="0">
                <a:highlight>
                  <a:srgbClr val="FFFF00"/>
                </a:highlight>
              </a:rPr>
              <a:t> </a:t>
            </a:r>
            <a:r>
              <a:rPr lang="it-IT" b="0" i="0" u="none" strike="noStrike" baseline="0" dirty="0"/>
              <a:t>tematicamente affini tra gli esperti di acceleratori su argomenti di rilevante interesse con l’individuazione di relativi moderatori, e svolgere una funzione di coordinamento tra esse;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stimolare </a:t>
            </a:r>
            <a:r>
              <a:rPr lang="it-IT" b="1" i="0" u="none" strike="noStrike" baseline="0" dirty="0"/>
              <a:t>l’armonizzazione di </a:t>
            </a:r>
            <a:r>
              <a:rPr lang="it-IT" b="1" i="0" u="none" strike="noStrike" baseline="0" dirty="0">
                <a:highlight>
                  <a:srgbClr val="FFFF00"/>
                </a:highlight>
              </a:rPr>
              <a:t>competenze e dotazioni </a:t>
            </a:r>
            <a:r>
              <a:rPr lang="it-IT" b="1" i="0" u="none" strike="noStrike" baseline="0" dirty="0"/>
              <a:t>strumentali </a:t>
            </a:r>
            <a:r>
              <a:rPr lang="it-IT" b="0" i="0" u="none" strike="noStrike" baseline="0" dirty="0"/>
              <a:t>dell’Istituto </a:t>
            </a:r>
            <a:r>
              <a:rPr lang="en-US" b="0" i="0" u="none" strike="noStrike" baseline="0" dirty="0"/>
              <a:t>in </a:t>
            </a:r>
            <a:r>
              <a:rPr lang="en-US" b="0" i="0" u="none" strike="noStrike" baseline="0" dirty="0" err="1"/>
              <a:t>questo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settore</a:t>
            </a:r>
            <a:r>
              <a:rPr lang="en-US" b="0" i="0" u="none" strike="noStrike" baseline="0" dirty="0"/>
              <a:t>;</a:t>
            </a:r>
          </a:p>
          <a:p>
            <a:pPr marL="342900" indent="-342900" algn="just">
              <a:buAutoNum type="alphaLcParenR"/>
            </a:pPr>
            <a:endParaRPr lang="en-US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favorire la </a:t>
            </a:r>
            <a:r>
              <a:rPr lang="it-IT" b="1" i="0" u="none" strike="noStrike" baseline="0" dirty="0">
                <a:highlight>
                  <a:srgbClr val="FFFF00"/>
                </a:highlight>
              </a:rPr>
              <a:t>partecipazione a bandi </a:t>
            </a:r>
            <a:r>
              <a:rPr lang="it-IT" b="0" i="0" u="none" strike="noStrike" baseline="0" dirty="0"/>
              <a:t>regionali, nazionali ed internazionali;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svolgere un </a:t>
            </a:r>
            <a:r>
              <a:rPr lang="it-IT" b="1" i="0" u="none" strike="noStrike" baseline="0" dirty="0">
                <a:highlight>
                  <a:srgbClr val="FFFF00"/>
                </a:highlight>
              </a:rPr>
              <a:t>ruolo consultivo</a:t>
            </a:r>
            <a:r>
              <a:rPr lang="it-IT" b="0" i="0" u="none" strike="noStrike" baseline="0" dirty="0"/>
              <a:t>, su richiesta del management, nel campo degli acceleratori di particelle in merito alla promozione di progetti o la partecipazione ad essi, </a:t>
            </a:r>
            <a:r>
              <a:rPr lang="it-IT" b="1" i="0" u="none" strike="noStrike" baseline="0" dirty="0"/>
              <a:t>nonché sugli indirizzi strategici dell’INFN nel settore</a:t>
            </a:r>
            <a:r>
              <a:rPr lang="it-IT" b="0" i="0" u="none" strike="noStrike" baseline="0" dirty="0"/>
              <a:t>.</a:t>
            </a:r>
            <a:endParaRPr lang="en-US" dirty="0"/>
          </a:p>
        </p:txBody>
      </p:sp>
      <p:pic>
        <p:nvPicPr>
          <p:cNvPr id="5" name="Immagine 4" descr="Immagine che contiene Elementi grafici, schermata, nero, design&#10;&#10;Descrizione generata automaticamente">
            <a:extLst>
              <a:ext uri="{FF2B5EF4-FFF2-40B4-BE49-F238E27FC236}">
                <a16:creationId xmlns:a16="http://schemas.microsoft.com/office/drawing/2014/main" id="{D0D3D085-F7FF-A0E0-ED9B-0565D13D0F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9"/>
          <a:stretch/>
        </p:blipFill>
        <p:spPr>
          <a:xfrm>
            <a:off x="-1" y="0"/>
            <a:ext cx="1662546" cy="73263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2C17920-7853-B506-444E-01C5152435B1}"/>
              </a:ext>
            </a:extLst>
          </p:cNvPr>
          <p:cNvSpPr/>
          <p:nvPr/>
        </p:nvSpPr>
        <p:spPr>
          <a:xfrm>
            <a:off x="3146960" y="3479470"/>
            <a:ext cx="2363191" cy="4156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F7E971B-136D-20A7-9518-6CCCB7A84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0" t="12623" r="21700" b="8445"/>
          <a:stretch/>
        </p:blipFill>
        <p:spPr>
          <a:xfrm>
            <a:off x="0" y="1472539"/>
            <a:ext cx="3389578" cy="290535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931BE6-508C-84CB-6B85-431A944FC668}"/>
              </a:ext>
            </a:extLst>
          </p:cNvPr>
          <p:cNvSpPr txBox="1"/>
          <p:nvPr/>
        </p:nvSpPr>
        <p:spPr>
          <a:xfrm>
            <a:off x="2660073" y="-95004"/>
            <a:ext cx="692696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WEB PAGE </a:t>
            </a:r>
          </a:p>
          <a:p>
            <a:pPr algn="ctr"/>
            <a:r>
              <a:rPr lang="en-US" sz="3000" b="1" dirty="0"/>
              <a:t>(https://acceleratori.infn.it/index.php/it/)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1C7B8E-410C-0771-A990-AE9E34746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852" y="1469281"/>
            <a:ext cx="8380021" cy="361739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B6D2C37-D495-709A-209E-8326AC02A418}"/>
              </a:ext>
            </a:extLst>
          </p:cNvPr>
          <p:cNvSpPr txBox="1"/>
          <p:nvPr/>
        </p:nvSpPr>
        <p:spPr>
          <a:xfrm>
            <a:off x="109728" y="5359255"/>
            <a:ext cx="618704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err="1"/>
              <a:t>Riorganizzazione</a:t>
            </a:r>
            <a:r>
              <a:rPr lang="en-US" dirty="0"/>
              <a:t> </a:t>
            </a:r>
            <a:r>
              <a:rPr lang="en-US" b="1" dirty="0" err="1"/>
              <a:t>mappatura</a:t>
            </a:r>
            <a:r>
              <a:rPr lang="en-US" b="1" dirty="0"/>
              <a:t> </a:t>
            </a:r>
            <a:r>
              <a:rPr lang="en-US" b="1" dirty="0" err="1"/>
              <a:t>competenze</a:t>
            </a:r>
            <a:r>
              <a:rPr lang="en-US" b="1" dirty="0"/>
              <a:t> </a:t>
            </a:r>
            <a:r>
              <a:rPr lang="en-US" dirty="0" err="1"/>
              <a:t>usufruibile</a:t>
            </a:r>
            <a:endParaRPr lang="en-US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err="1"/>
              <a:t>Visibilità</a:t>
            </a:r>
            <a:r>
              <a:rPr lang="en-US" dirty="0"/>
              <a:t> </a:t>
            </a:r>
            <a:r>
              <a:rPr lang="en-US" dirty="0" err="1"/>
              <a:t>chiara</a:t>
            </a:r>
            <a:r>
              <a:rPr lang="en-US" dirty="0"/>
              <a:t> di </a:t>
            </a:r>
            <a:r>
              <a:rPr lang="en-US" b="1" dirty="0" err="1"/>
              <a:t>bandi</a:t>
            </a:r>
            <a:r>
              <a:rPr lang="en-US" b="1" dirty="0"/>
              <a:t> </a:t>
            </a:r>
            <a:r>
              <a:rPr lang="en-US" b="1" dirty="0" err="1"/>
              <a:t>concorsuali</a:t>
            </a:r>
            <a:r>
              <a:rPr lang="en-US" b="1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acceleratori</a:t>
            </a:r>
            <a:endParaRPr lang="en-US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err="1"/>
              <a:t>Visibilità</a:t>
            </a:r>
            <a:r>
              <a:rPr lang="en-US" dirty="0"/>
              <a:t> </a:t>
            </a:r>
            <a:r>
              <a:rPr lang="en-US" dirty="0" err="1"/>
              <a:t>chiara</a:t>
            </a:r>
            <a:r>
              <a:rPr lang="en-US" dirty="0"/>
              <a:t> di </a:t>
            </a:r>
            <a:r>
              <a:rPr lang="en-US" b="1" dirty="0" err="1"/>
              <a:t>corsi</a:t>
            </a:r>
            <a:r>
              <a:rPr lang="en-US" b="1" dirty="0"/>
              <a:t> di </a:t>
            </a:r>
            <a:r>
              <a:rPr lang="en-US" b="1" dirty="0" err="1"/>
              <a:t>formazione</a:t>
            </a:r>
            <a:r>
              <a:rPr lang="en-US" b="1" dirty="0"/>
              <a:t>, </a:t>
            </a:r>
            <a:r>
              <a:rPr lang="en-US" b="1" dirty="0" err="1"/>
              <a:t>scuole</a:t>
            </a:r>
            <a:r>
              <a:rPr lang="en-US" b="1" dirty="0"/>
              <a:t>, </a:t>
            </a:r>
            <a:r>
              <a:rPr lang="en-US" b="1" dirty="0" err="1"/>
              <a:t>dottorati</a:t>
            </a:r>
            <a:r>
              <a:rPr lang="en-US" b="1" dirty="0"/>
              <a:t>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Format </a:t>
            </a:r>
            <a:r>
              <a:rPr lang="en-US" b="1" dirty="0" err="1"/>
              <a:t>unico</a:t>
            </a:r>
            <a:r>
              <a:rPr lang="en-US" b="1" dirty="0"/>
              <a:t> per </a:t>
            </a:r>
            <a:r>
              <a:rPr lang="en-US" b="1" dirty="0" err="1"/>
              <a:t>sezioni</a:t>
            </a:r>
            <a:r>
              <a:rPr lang="en-US" b="1" dirty="0"/>
              <a:t>/</a:t>
            </a:r>
            <a:r>
              <a:rPr lang="en-US" b="1" dirty="0" err="1"/>
              <a:t>laboratori</a:t>
            </a:r>
            <a:r>
              <a:rPr lang="en-US" b="1" dirty="0"/>
              <a:t> </a:t>
            </a:r>
            <a:r>
              <a:rPr lang="en-US" b="1" dirty="0" err="1"/>
              <a:t>usufruibile</a:t>
            </a:r>
            <a:endParaRPr lang="en-US" b="1" dirty="0"/>
          </a:p>
        </p:txBody>
      </p:sp>
      <p:pic>
        <p:nvPicPr>
          <p:cNvPr id="3" name="Immagine 2" descr="Immagine che contiene Elementi grafici, schermata, nero, design&#10;&#10;Descrizione generata automaticamente">
            <a:extLst>
              <a:ext uri="{FF2B5EF4-FFF2-40B4-BE49-F238E27FC236}">
                <a16:creationId xmlns:a16="http://schemas.microsoft.com/office/drawing/2014/main" id="{60CE3B9E-8232-B5B9-AA46-71849C4206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9"/>
          <a:stretch/>
        </p:blipFill>
        <p:spPr>
          <a:xfrm>
            <a:off x="0" y="0"/>
            <a:ext cx="1670152" cy="735985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1AE34C3E-24D7-B641-4D47-1B5B7DD7318D}"/>
              </a:ext>
            </a:extLst>
          </p:cNvPr>
          <p:cNvSpPr/>
          <p:nvPr/>
        </p:nvSpPr>
        <p:spPr>
          <a:xfrm>
            <a:off x="3267298" y="2664823"/>
            <a:ext cx="700644" cy="9500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6E672D9-9639-FBC9-F465-E4F00B26FDD8}"/>
              </a:ext>
            </a:extLst>
          </p:cNvPr>
          <p:cNvSpPr/>
          <p:nvPr/>
        </p:nvSpPr>
        <p:spPr>
          <a:xfrm>
            <a:off x="11447814" y="1496292"/>
            <a:ext cx="593766" cy="522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AB9998F-BC12-C451-31EF-6E86535B71F4}"/>
              </a:ext>
            </a:extLst>
          </p:cNvPr>
          <p:cNvSpPr/>
          <p:nvPr/>
        </p:nvSpPr>
        <p:spPr>
          <a:xfrm>
            <a:off x="10626438" y="1482438"/>
            <a:ext cx="761998" cy="522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2BB8E14-9D72-8DF7-453F-D60CF554BE3A}"/>
              </a:ext>
            </a:extLst>
          </p:cNvPr>
          <p:cNvSpPr txBox="1"/>
          <p:nvPr/>
        </p:nvSpPr>
        <p:spPr>
          <a:xfrm>
            <a:off x="8775865" y="5593279"/>
            <a:ext cx="1863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Grazie</a:t>
            </a:r>
            <a:r>
              <a:rPr lang="en-US" b="1" i="1" dirty="0"/>
              <a:t> a </a:t>
            </a:r>
          </a:p>
          <a:p>
            <a:r>
              <a:rPr lang="en-US" b="1" i="1" dirty="0"/>
              <a:t>Sara Reda (LNF)</a:t>
            </a:r>
          </a:p>
          <a:p>
            <a:r>
              <a:rPr lang="en-US" b="1" i="1" dirty="0"/>
              <a:t>Leonardo </a:t>
            </a:r>
            <a:r>
              <a:rPr lang="en-US" b="1" i="1" dirty="0" err="1"/>
              <a:t>Roscioli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9255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5ea8837-eb3c-47f3-aafd-da3fe6c7808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0DE78C89C25C428A8625336AA2B852" ma:contentTypeVersion="12" ma:contentTypeDescription="Create a new document." ma:contentTypeScope="" ma:versionID="06b5b08e5ac70cc6a0b53739f82d2651">
  <xsd:schema xmlns:xsd="http://www.w3.org/2001/XMLSchema" xmlns:xs="http://www.w3.org/2001/XMLSchema" xmlns:p="http://schemas.microsoft.com/office/2006/metadata/properties" xmlns:ns3="6f538032-e276-4087-940c-acc051264676" xmlns:ns4="85ea8837-eb3c-47f3-aafd-da3fe6c78089" targetNamespace="http://schemas.microsoft.com/office/2006/metadata/properties" ma:root="true" ma:fieldsID="c072d95b2d5e50b41f485045a3647451" ns3:_="" ns4:_="">
    <xsd:import namespace="6f538032-e276-4087-940c-acc051264676"/>
    <xsd:import namespace="85ea8837-eb3c-47f3-aafd-da3fe6c7808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38032-e276-4087-940c-acc0512646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a8837-eb3c-47f3-aafd-da3fe6c780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05BE32-AE07-461A-A895-C17E14EC1D59}">
  <ds:schemaRefs>
    <ds:schemaRef ds:uri="http://schemas.microsoft.com/office/2006/documentManagement/types"/>
    <ds:schemaRef ds:uri="85ea8837-eb3c-47f3-aafd-da3fe6c78089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6f538032-e276-4087-940c-acc05126467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95AB40-B1A1-4261-ACD4-CE18F372D0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38032-e276-4087-940c-acc051264676"/>
    <ds:schemaRef ds:uri="85ea8837-eb3c-47f3-aafd-da3fe6c78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624C6F-4122-479F-9FB5-A4F8A05316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16844</TotalTime>
  <Words>2112</Words>
  <Application>Microsoft Office PowerPoint</Application>
  <PresentationFormat>Widescreen</PresentationFormat>
  <Paragraphs>187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Arial</vt:lpstr>
      <vt:lpstr>Calibri</vt:lpstr>
      <vt:lpstr>Calibri Light</vt:lpstr>
      <vt:lpstr>Courier New</vt:lpstr>
      <vt:lpstr>Open Sans</vt:lpstr>
      <vt:lpstr>Symbol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 Alesini</dc:creator>
  <cp:lastModifiedBy>David Alesini</cp:lastModifiedBy>
  <cp:revision>237</cp:revision>
  <dcterms:created xsi:type="dcterms:W3CDTF">2023-02-28T15:06:48Z</dcterms:created>
  <dcterms:modified xsi:type="dcterms:W3CDTF">2024-04-04T06:20:22Z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0x010100DE0DE78C89C25C428A8625336AA2B852</vt:lpwstr>
  </property>
</Properties>
</file>