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33"/>
  </p:notesMasterIdLst>
  <p:sldIdLst>
    <p:sldId id="256" r:id="rId5"/>
    <p:sldId id="257" r:id="rId6"/>
    <p:sldId id="303" r:id="rId7"/>
    <p:sldId id="297" r:id="rId8"/>
    <p:sldId id="298" r:id="rId9"/>
    <p:sldId id="264" r:id="rId10"/>
    <p:sldId id="265" r:id="rId11"/>
    <p:sldId id="266" r:id="rId12"/>
    <p:sldId id="267" r:id="rId13"/>
    <p:sldId id="269" r:id="rId14"/>
    <p:sldId id="268" r:id="rId15"/>
    <p:sldId id="289" r:id="rId16"/>
    <p:sldId id="290" r:id="rId17"/>
    <p:sldId id="270" r:id="rId18"/>
    <p:sldId id="280" r:id="rId19"/>
    <p:sldId id="271" r:id="rId20"/>
    <p:sldId id="299" r:id="rId21"/>
    <p:sldId id="300" r:id="rId22"/>
    <p:sldId id="272" r:id="rId23"/>
    <p:sldId id="301" r:id="rId24"/>
    <p:sldId id="302" r:id="rId25"/>
    <p:sldId id="304" r:id="rId26"/>
    <p:sldId id="305" r:id="rId27"/>
    <p:sldId id="308" r:id="rId28"/>
    <p:sldId id="309" r:id="rId29"/>
    <p:sldId id="306" r:id="rId30"/>
    <p:sldId id="293" r:id="rId31"/>
    <p:sldId id="30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82AD13C-8A9C-8C7A-4562-193C4CE97F9E}" name="Tommaso Boccali" initials="TB" userId="S::boccali@infn.it::40e8eecc-a2a5-4c75-9cf5-f7490d58419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98AE0C-A5D6-F3FB-537C-08626205266C}" v="22" dt="2023-12-14T08:11:25.607"/>
    <p1510:client id="{4D06DC8A-D731-8A5E-F20C-994722F23B0F}" v="789" dt="2023-12-13T18:42:53.103"/>
    <p1510:client id="{5BEBA3D0-0417-8951-B2CC-E44577A21825}" v="20" dt="2023-12-14T07:17:39.818"/>
    <p1510:client id="{F903EB53-F112-AC43-9892-6C1034E284DF}" v="417" dt="2023-12-13T20:02:05.6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128E8-C788-4344-936C-4057982F5961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ED7BB-7ECB-9A49-B506-695F45F7A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93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Dicembre 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Incontro con Steering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Dicembre 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Incontro con Steering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Dicembre 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Incontro con Steering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Dicembre 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Incontro con Steering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Dicembre 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Incontro con Steering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Dicembre 2023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Incontro con Steering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Dicembre 2023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Incontro con Steering Board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Dicembre 2023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Incontro con Steering Board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Dicembre 2023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Incontro con Steering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Dicembre 2023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Incontro con Steering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Dicembre 2023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Incontro con Steering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14 Dicembre 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Incontro con Steering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istnazfisnucl.sharepoint.com/:x:/r/sites/CNAF_RELOADED/_layouts/15/Doc.aspx?sourcedoc=%7BF0829F55-AC86-47A2-95EF-932666DED61B%7D&amp;file=Components%20to%20be%20acquired%20-%20Maggio%202022.xlsx&amp;action=default&amp;mobileredirect=tru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istnazfisnucl.sharepoint.com/:b:/s/CNAF_RELOADED/Edh0KCGqiHlJmSdVihAYSygBglkSgkpHYTJt0bxARCe60g?e=KGiJB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Report CNAF reloaded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Luca </a:t>
            </a:r>
            <a:r>
              <a:rPr lang="en-US" err="1"/>
              <a:t>dell’Agnello</a:t>
            </a:r>
            <a:r>
              <a:rPr lang="en-US"/>
              <a:t>, Tommaso </a:t>
            </a:r>
            <a:r>
              <a:rPr lang="en-US" err="1"/>
              <a:t>Boccali</a:t>
            </a:r>
            <a:endParaRPr lang="en-US"/>
          </a:p>
          <a:p>
            <a:r>
              <a:rPr lang="en-US"/>
              <a:t>14 </a:t>
            </a:r>
            <a:r>
              <a:rPr lang="en-US" err="1"/>
              <a:t>dicembre</a:t>
            </a:r>
            <a:r>
              <a:rPr lang="en-US"/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0AD55-60F3-C1E5-08F7-CD7DAAAB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it-IT">
                <a:cs typeface="Calibri Light"/>
              </a:rPr>
              <a:t>Tape e nuova tape library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66FF3-46B6-D2E4-E6D2-17BEBC8CD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0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>
                <a:cs typeface="Calibri"/>
              </a:rPr>
              <a:t>Atti gara tape library approvati da GE 13/11/2023</a:t>
            </a:r>
          </a:p>
          <a:p>
            <a:pPr lvl="1"/>
            <a:r>
              <a:rPr lang="it-IT" b="1">
                <a:solidFill>
                  <a:srgbClr val="7030A0"/>
                </a:solidFill>
                <a:cs typeface="Calibri"/>
              </a:rPr>
              <a:t>Contratto ancora da preparare (AC)</a:t>
            </a:r>
            <a:endParaRPr lang="it-IT" b="1">
              <a:solidFill>
                <a:srgbClr val="7030A0"/>
              </a:solidFill>
              <a:ea typeface="Calibri"/>
              <a:cs typeface="Calibri"/>
            </a:endParaRPr>
          </a:p>
          <a:p>
            <a:pPr lvl="1"/>
            <a:r>
              <a:rPr lang="it-IT">
                <a:solidFill>
                  <a:srgbClr val="7030A0"/>
                </a:solidFill>
                <a:cs typeface="Calibri"/>
              </a:rPr>
              <a:t>Consegna febbraio (?)</a:t>
            </a:r>
            <a:endParaRPr lang="it-IT">
              <a:solidFill>
                <a:srgbClr val="7030A0"/>
              </a:solidFill>
              <a:ea typeface="Calibri" panose="020F0502020204030204"/>
              <a:cs typeface="Calibri"/>
            </a:endParaRPr>
          </a:p>
          <a:p>
            <a:pPr lvl="1"/>
            <a:r>
              <a:rPr lang="it-IT">
                <a:solidFill>
                  <a:srgbClr val="7030A0"/>
                </a:solidFill>
                <a:cs typeface="Calibri"/>
              </a:rPr>
              <a:t>Gara non inizialmente prevista per CNAF </a:t>
            </a:r>
            <a:r>
              <a:rPr lang="it-IT" err="1">
                <a:solidFill>
                  <a:srgbClr val="7030A0"/>
                </a:solidFill>
                <a:cs typeface="Calibri"/>
              </a:rPr>
              <a:t>reloaded</a:t>
            </a:r>
            <a:r>
              <a:rPr lang="it-IT">
                <a:solidFill>
                  <a:srgbClr val="7030A0"/>
                </a:solidFill>
                <a:cs typeface="Calibri"/>
              </a:rPr>
              <a:t>; terza tape library un asset per il PNRR</a:t>
            </a:r>
            <a:endParaRPr lang="it-IT">
              <a:solidFill>
                <a:srgbClr val="7030A0"/>
              </a:solidFill>
              <a:ea typeface="Calibri"/>
              <a:cs typeface="Calibri"/>
            </a:endParaRPr>
          </a:p>
          <a:p>
            <a:pPr lvl="1"/>
            <a:r>
              <a:rPr lang="it-IT">
                <a:solidFill>
                  <a:srgbClr val="7030A0"/>
                </a:solidFill>
                <a:cs typeface="Calibri"/>
              </a:rPr>
              <a:t>Comunque bassa criticità</a:t>
            </a:r>
            <a:endParaRPr lang="it-IT">
              <a:solidFill>
                <a:srgbClr val="7030A0"/>
              </a:solidFill>
              <a:ea typeface="Calibri"/>
              <a:cs typeface="Calibri"/>
            </a:endParaRPr>
          </a:p>
          <a:p>
            <a:r>
              <a:rPr lang="it-IT">
                <a:ea typeface="Calibri"/>
                <a:cs typeface="Calibri"/>
              </a:rPr>
              <a:t>Acquisto tape rimodulato  </a:t>
            </a:r>
          </a:p>
          <a:p>
            <a:pPr lvl="1"/>
            <a:r>
              <a:rPr lang="it-IT">
                <a:solidFill>
                  <a:srgbClr val="7030A0"/>
                </a:solidFill>
                <a:ea typeface="Calibri"/>
                <a:cs typeface="Calibri"/>
              </a:rPr>
              <a:t>53 PB acquistati (già consegnati)</a:t>
            </a:r>
          </a:p>
          <a:p>
            <a:pPr lvl="1"/>
            <a:r>
              <a:rPr lang="it-IT">
                <a:solidFill>
                  <a:srgbClr val="7030A0"/>
                </a:solidFill>
                <a:ea typeface="Calibri"/>
                <a:cs typeface="Calibri"/>
              </a:rPr>
              <a:t>Restanti 30 PB da acquisire (nuova tecnologia della nuova tape library)</a:t>
            </a:r>
            <a:br>
              <a:rPr lang="it-IT">
                <a:solidFill>
                  <a:srgbClr val="7030A0"/>
                </a:solidFill>
                <a:ea typeface="Calibri"/>
                <a:cs typeface="Calibri"/>
              </a:rPr>
            </a:br>
            <a:r>
              <a:rPr lang="it-IT">
                <a:ea typeface="Calibri"/>
                <a:cs typeface="Calibri"/>
              </a:rPr>
              <a:t> 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2D209-2EE8-670B-285E-3C0C3B2A2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Dicembre 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2450E-7BA2-DE36-6A3E-1419F97A1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Incontro con Steering Board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03F50-3B55-46B1-FF7E-E6619E41F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CBE19E-11EA-ED0B-464F-FE7F2DF4620F}"/>
              </a:ext>
            </a:extLst>
          </p:cNvPr>
          <p:cNvSpPr txBox="1"/>
          <p:nvPr/>
        </p:nvSpPr>
        <p:spPr>
          <a:xfrm>
            <a:off x="8881109" y="3468938"/>
            <a:ext cx="2743200" cy="1200329"/>
          </a:xfrm>
          <a:prstGeom prst="rect">
            <a:avLst/>
          </a:prstGeom>
          <a:solidFill>
            <a:srgbClr val="ED7D3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>
                <a:ea typeface="Calibri"/>
                <a:cs typeface="Calibri"/>
              </a:rPr>
              <a:t>Costo</a:t>
            </a:r>
            <a:r>
              <a:rPr lang="en-US">
                <a:ea typeface="Calibri"/>
                <a:cs typeface="Calibri"/>
              </a:rPr>
              <a:t> da </a:t>
            </a:r>
            <a:r>
              <a:rPr lang="en-US" err="1">
                <a:ea typeface="Calibri"/>
                <a:cs typeface="Calibri"/>
              </a:rPr>
              <a:t>noi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previsto</a:t>
            </a:r>
            <a:r>
              <a:rPr lang="en-US">
                <a:ea typeface="Calibri"/>
                <a:cs typeface="Calibri"/>
              </a:rPr>
              <a:t> per 2023: 10.8 €/TB</a:t>
            </a:r>
          </a:p>
          <a:p>
            <a:r>
              <a:rPr lang="en-US" err="1">
                <a:ea typeface="Calibri"/>
                <a:cs typeface="Calibri"/>
              </a:rPr>
              <a:t>Costo</a:t>
            </a:r>
            <a:r>
              <a:rPr lang="en-US">
                <a:ea typeface="Calibri"/>
                <a:cs typeface="Calibri"/>
              </a:rPr>
              <a:t> di </a:t>
            </a:r>
            <a:r>
              <a:rPr lang="en-US" err="1">
                <a:ea typeface="Calibri"/>
                <a:cs typeface="Calibri"/>
              </a:rPr>
              <a:t>aggiudicazione</a:t>
            </a:r>
            <a:r>
              <a:rPr lang="en-US">
                <a:ea typeface="Calibri"/>
                <a:cs typeface="Calibri"/>
              </a:rPr>
              <a:t>: 8.9 € /TB</a:t>
            </a:r>
          </a:p>
        </p:txBody>
      </p:sp>
    </p:spTree>
    <p:extLst>
      <p:ext uri="{BB962C8B-B14F-4D97-AF65-F5344CB8AC3E}">
        <p14:creationId xmlns:p14="http://schemas.microsoft.com/office/powerpoint/2010/main" val="3769630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CB37-0064-CC4B-1521-3B78AC37F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870938" y="177556"/>
            <a:ext cx="10515600" cy="1325563"/>
          </a:xfrm>
        </p:spPr>
        <p:txBody>
          <a:bodyPr/>
          <a:lstStyle/>
          <a:p>
            <a:r>
              <a:rPr lang="it-IT">
                <a:cs typeface="Calibri Light"/>
              </a:rPr>
              <a:t>Piano gare aggiornato</a:t>
            </a:r>
            <a:endParaRPr lang="it-I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22CFBF-B1E7-82F4-2C1C-F8A86B372DB6}"/>
              </a:ext>
            </a:extLst>
          </p:cNvPr>
          <p:cNvSpPr txBox="1"/>
          <p:nvPr/>
        </p:nvSpPr>
        <p:spPr>
          <a:xfrm>
            <a:off x="8194431" y="586153"/>
            <a:ext cx="3809999" cy="64633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>
                <a:cs typeface="Calibri"/>
              </a:rPr>
              <a:t>Link </a:t>
            </a:r>
            <a:r>
              <a:rPr lang="it-IT">
                <a:cs typeface="Calibri"/>
                <a:hlinkClick r:id="rId2"/>
              </a:rPr>
              <a:t>qui</a:t>
            </a:r>
            <a:r>
              <a:rPr lang="it-IT">
                <a:cs typeface="Calibri"/>
              </a:rPr>
              <a:t> tab: Gare </a:t>
            </a:r>
            <a:r>
              <a:rPr lang="it-IT" err="1">
                <a:cs typeface="Calibri"/>
              </a:rPr>
              <a:t>Nov</a:t>
            </a:r>
            <a:r>
              <a:rPr lang="it-IT">
                <a:cs typeface="Calibri"/>
              </a:rPr>
              <a:t> 23</a:t>
            </a:r>
          </a:p>
          <a:p>
            <a:endParaRPr lang="it-IT">
              <a:cs typeface="Calibri"/>
            </a:endParaRPr>
          </a:p>
          <a:p>
            <a:r>
              <a:rPr lang="it-IT">
                <a:cs typeface="Calibri"/>
              </a:rPr>
              <a:t>Numeri rossi quelli cambiati </a:t>
            </a:r>
            <a:endParaRPr lang="it-IT">
              <a:ea typeface="Calibri"/>
              <a:cs typeface="Calibri"/>
            </a:endParaRPr>
          </a:p>
          <a:p>
            <a:endParaRPr lang="it-IT">
              <a:cs typeface="Calibri"/>
            </a:endParaRPr>
          </a:p>
          <a:p>
            <a:r>
              <a:rPr lang="it-IT" b="1">
                <a:cs typeface="Calibri"/>
              </a:rPr>
              <a:t>Good news</a:t>
            </a:r>
            <a:r>
              <a:rPr lang="it-IT">
                <a:cs typeface="Calibri"/>
              </a:rPr>
              <a:t>: costo totale continua a scendere ora che le gare diventano aggiudicazioni (21719--&gt; 21613 k€)</a:t>
            </a:r>
            <a:endParaRPr lang="it-IT">
              <a:ea typeface="Calibri"/>
              <a:cs typeface="Calibri"/>
            </a:endParaRPr>
          </a:p>
          <a:p>
            <a:r>
              <a:rPr lang="it-IT">
                <a:ea typeface="Calibri"/>
                <a:cs typeface="Calibri"/>
              </a:rPr>
              <a:t>(nota: iniziale era 24517 …)</a:t>
            </a:r>
          </a:p>
          <a:p>
            <a:endParaRPr lang="it-IT">
              <a:cs typeface="Calibri"/>
            </a:endParaRPr>
          </a:p>
          <a:p>
            <a:r>
              <a:rPr lang="it-IT" b="1" err="1">
                <a:cs typeface="Calibri"/>
              </a:rPr>
              <a:t>Bad</a:t>
            </a:r>
            <a:r>
              <a:rPr lang="it-IT" b="1">
                <a:cs typeface="Calibri"/>
              </a:rPr>
              <a:t> news</a:t>
            </a:r>
            <a:r>
              <a:rPr lang="it-IT">
                <a:cs typeface="Calibri"/>
              </a:rPr>
              <a:t>: I tempi sia amministrativi che di ricezione apparati si stanno dilatando</a:t>
            </a:r>
            <a:endParaRPr lang="it-IT">
              <a:ea typeface="Calibri"/>
              <a:cs typeface="Calibri"/>
            </a:endParaRPr>
          </a:p>
          <a:p>
            <a:endParaRPr lang="it-IT">
              <a:cs typeface="Calibri"/>
            </a:endParaRPr>
          </a:p>
          <a:p>
            <a:r>
              <a:rPr lang="it-IT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Esiste tabella condivisa con Minnella per la sorgente dei soldi (per esempio per le risorse principalmente FOE, e per infrastruttura progetto JPLUS e PNRR, …)</a:t>
            </a:r>
            <a:endParaRPr lang="it-IT">
              <a:solidFill>
                <a:schemeClr val="tx1">
                  <a:lumMod val="50000"/>
                  <a:lumOff val="50000"/>
                </a:schemeClr>
              </a:solidFill>
              <a:ea typeface="Calibri"/>
              <a:cs typeface="Calibri"/>
            </a:endParaRPr>
          </a:p>
          <a:p>
            <a:endParaRPr lang="it-IT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r>
              <a:rPr lang="it-IT">
                <a:cs typeface="Calibri"/>
              </a:rPr>
              <a:t>Ancora da fissare definitivamente costo fase 2 per finire allestimento HD</a:t>
            </a:r>
            <a:endParaRPr lang="it-IT">
              <a:ea typeface="Calibri"/>
              <a:cs typeface="Calibri"/>
            </a:endParaRPr>
          </a:p>
          <a:p>
            <a:endParaRPr lang="it-IT">
              <a:cs typeface="Calibri"/>
            </a:endParaRPr>
          </a:p>
          <a:p>
            <a:endParaRPr lang="it-IT">
              <a:cs typeface="Calibri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B4D6FF-B9F9-B2AE-E574-C4F3947AF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Dicembre 2023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71464E-78B5-29DC-D167-FCF1311FA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Incontro con Steering Board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E2C825-829A-74E9-9D1E-E7E826A56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71EA83CE-5221-CB63-6188-5904E3E20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09" y="279315"/>
            <a:ext cx="7157544" cy="585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95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DFDB8D-2993-B8F6-9022-80E688309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Dicembre 2023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D08D7F-15E0-D441-C37F-F8D399A50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Incontro con Steering 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501D0-22FE-0028-3528-44BE5C565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 descr="A table with numbers and a number on it&#10;&#10;Description automatically generated">
            <a:extLst>
              <a:ext uri="{FF2B5EF4-FFF2-40B4-BE49-F238E27FC236}">
                <a16:creationId xmlns:a16="http://schemas.microsoft.com/office/drawing/2014/main" id="{95B2815B-AAD2-3464-7949-615452B96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62" y="586269"/>
            <a:ext cx="13618410" cy="553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55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516DCB-5FA3-417D-3902-69583874F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Dicembre 2023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6B0AFC-9FA6-450A-427C-142F4E872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Incontro con Steering 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E9650-9851-DB18-8C37-BF325B561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dirty="0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302891-2D14-EA31-0621-1AEF91C36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1094319"/>
            <a:ext cx="10570410" cy="386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5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E1F2C-E47E-C29C-E8BF-DDC880F4A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Tempistiche</a:t>
            </a:r>
            <a:r>
              <a:rPr lang="en-US">
                <a:cs typeface="Calibri Light"/>
              </a:rPr>
              <a:t>, il trend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85B57-A546-4FDE-E67A-DFCF2A91C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it-IT">
                <a:cs typeface="Calibri"/>
              </a:rPr>
              <a:t>Nostra stima è sempre stata ~ 9 mesi fra consegna hall e conclusione transizione (a parte tape, vedere dopo)</a:t>
            </a:r>
          </a:p>
          <a:p>
            <a:pPr lvl="1"/>
            <a:r>
              <a:rPr lang="it-IT">
                <a:solidFill>
                  <a:schemeClr val="accent2">
                    <a:lumMod val="50000"/>
                  </a:schemeClr>
                </a:solidFill>
                <a:cs typeface="Calibri"/>
              </a:rPr>
              <a:t>Iniziale: 01/2023 --&gt; 09/2023 (TDR)</a:t>
            </a:r>
            <a:endParaRPr lang="it-IT">
              <a:solidFill>
                <a:schemeClr val="accent2">
                  <a:lumMod val="50000"/>
                </a:schemeClr>
              </a:solidFill>
              <a:ea typeface="Calibri"/>
              <a:cs typeface="Calibri"/>
            </a:endParaRPr>
          </a:p>
          <a:p>
            <a:pPr lvl="1"/>
            <a:r>
              <a:rPr lang="it-IT">
                <a:solidFill>
                  <a:schemeClr val="accent2">
                    <a:lumMod val="50000"/>
                  </a:schemeClr>
                </a:solidFill>
                <a:cs typeface="Calibri"/>
              </a:rPr>
              <a:t>Intermedia: 04/2023 --&gt; 01/2024 (inizio 2022)</a:t>
            </a:r>
            <a:endParaRPr lang="it-IT">
              <a:solidFill>
                <a:schemeClr val="accent2">
                  <a:lumMod val="50000"/>
                </a:schemeClr>
              </a:solidFill>
              <a:ea typeface="Calibri"/>
              <a:cs typeface="Calibri"/>
            </a:endParaRPr>
          </a:p>
          <a:p>
            <a:pPr lvl="1"/>
            <a:r>
              <a:rPr lang="it-IT">
                <a:solidFill>
                  <a:schemeClr val="accent2">
                    <a:lumMod val="50000"/>
                  </a:schemeClr>
                </a:solidFill>
                <a:cs typeface="Calibri"/>
              </a:rPr>
              <a:t>Estate ‘23: 07/2023 --&gt; 04/2024 </a:t>
            </a:r>
            <a:endParaRPr lang="it-IT">
              <a:solidFill>
                <a:schemeClr val="accent2">
                  <a:lumMod val="50000"/>
                </a:schemeClr>
              </a:solidFill>
              <a:ea typeface="Calibri"/>
              <a:cs typeface="Calibri"/>
            </a:endParaRPr>
          </a:p>
          <a:p>
            <a:pPr lvl="1"/>
            <a:r>
              <a:rPr lang="it-IT">
                <a:solidFill>
                  <a:schemeClr val="accent2">
                    <a:lumMod val="50000"/>
                  </a:schemeClr>
                </a:solidFill>
                <a:cs typeface="Calibri"/>
              </a:rPr>
              <a:t>Attuale: 12/2023 </a:t>
            </a:r>
            <a:r>
              <a:rPr lang="it-IT">
                <a:solidFill>
                  <a:schemeClr val="accent2">
                    <a:lumMod val="50000"/>
                  </a:schemeClr>
                </a:solidFill>
                <a:cs typeface="Calibri"/>
                <a:sym typeface="Wingdings" pitchFamily="2" charset="2"/>
              </a:rPr>
              <a:t>--&gt; </a:t>
            </a:r>
            <a:r>
              <a:rPr lang="it-IT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cs typeface="Calibri"/>
                <a:sym typeface="Wingdings" pitchFamily="2" charset="2"/>
              </a:rPr>
              <a:t>09/2024</a:t>
            </a:r>
            <a:endParaRPr lang="it-IT">
              <a:solidFill>
                <a:schemeClr val="accent2">
                  <a:lumMod val="50000"/>
                </a:schemeClr>
              </a:solidFill>
              <a:highlight>
                <a:srgbClr val="FFFF00"/>
              </a:highlight>
              <a:cs typeface="Calibri"/>
            </a:endParaRPr>
          </a:p>
          <a:p>
            <a:pPr marL="0" indent="0">
              <a:buNone/>
            </a:pPr>
            <a:r>
              <a:rPr lang="it-IT">
                <a:cs typeface="Calibri"/>
              </a:rPr>
              <a:t>(questa è la consegna della Hall – il T0; apparati in arrivo </a:t>
            </a:r>
            <a:r>
              <a:rPr lang="it-IT">
                <a:cs typeface="Calibri"/>
                <a:sym typeface="Wingdings" pitchFamily="2" charset="2"/>
              </a:rPr>
              <a:t></a:t>
            </a:r>
            <a:r>
              <a:rPr lang="it-IT">
                <a:cs typeface="Calibri"/>
              </a:rPr>
              <a:t> 1-2 mesi successivi)</a:t>
            </a:r>
            <a:endParaRPr lang="it-IT">
              <a:ea typeface="Calibri"/>
              <a:cs typeface="Calibri"/>
            </a:endParaRPr>
          </a:p>
          <a:p>
            <a:pPr marL="0" indent="0">
              <a:buNone/>
            </a:pPr>
            <a:endParaRPr lang="it-IT">
              <a:ea typeface="Calibri"/>
              <a:cs typeface="Calibri"/>
            </a:endParaRPr>
          </a:p>
          <a:p>
            <a:pPr marL="0" indent="0">
              <a:buNone/>
            </a:pPr>
            <a:r>
              <a:rPr lang="it-IT">
                <a:ea typeface="Calibri"/>
                <a:cs typeface="Calibri"/>
              </a:rPr>
              <a:t>Per gran parte del 2024 avremo la configurazione a 2 data center (CNAF + Tecnopolo)</a:t>
            </a:r>
          </a:p>
          <a:p>
            <a:pPr lvl="1"/>
            <a:endParaRPr lang="it-IT">
              <a:ea typeface="Calibri"/>
              <a:cs typeface="Calibri"/>
            </a:endParaRPr>
          </a:p>
          <a:p>
            <a:endParaRPr lang="it-IT">
              <a:ea typeface="Calibri"/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8458C-DFC6-9905-AD81-DA49534EB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Dicembre 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42327-EC16-6BFB-8E25-C236984B7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Incontro con Steering Board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9FF01-3B5E-2195-DE97-D259C0AF4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01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39F57-E04A-5F4D-BEFB-CF3A17CD0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/>
              <a:t>Stato della connessione di rete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2D3CC-99E4-0940-A55C-C7890064F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35" y="1633714"/>
            <a:ext cx="11671237" cy="435133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endParaRPr lang="it-IT">
              <a:cs typeface="Calibri" panose="020F0502020204030204"/>
            </a:endParaRPr>
          </a:p>
          <a:p>
            <a:r>
              <a:rPr lang="it-IT"/>
              <a:t>Attestazione fibre definitive CNAF </a:t>
            </a:r>
            <a:r>
              <a:rPr lang="it-IT">
                <a:sym typeface="Wingdings" pitchFamily="2" charset="2"/>
              </a:rPr>
              <a:t> Tecnopolo (stanza K2) effettuata (metà novembre)</a:t>
            </a:r>
            <a:endParaRPr lang="it-IT"/>
          </a:p>
          <a:p>
            <a:pPr lvl="1"/>
            <a:r>
              <a:rPr lang="it-IT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Apparati DCI già presenti CNAF mediante utilizzo device usati per test CERN  CNAF</a:t>
            </a:r>
            <a:endParaRPr lang="it-IT">
              <a:solidFill>
                <a:schemeClr val="accent2">
                  <a:lumMod val="50000"/>
                </a:schemeClr>
              </a:solidFill>
              <a:cs typeface="Calibri"/>
            </a:endParaRPr>
          </a:p>
          <a:p>
            <a:pPr lvl="1"/>
            <a:r>
              <a:rPr lang="it-IT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Apparati DCI lato tecnopolo  GARR (nessun problema previsto)</a:t>
            </a:r>
            <a:endParaRPr lang="it-IT">
              <a:solidFill>
                <a:schemeClr val="accent2">
                  <a:lumMod val="50000"/>
                </a:schemeClr>
              </a:solidFill>
              <a:cs typeface="Calibri"/>
            </a:endParaRPr>
          </a:p>
          <a:p>
            <a:pPr lvl="1"/>
            <a:r>
              <a:rPr lang="it-IT">
                <a:solidFill>
                  <a:schemeClr val="accent2">
                    <a:lumMod val="50000"/>
                  </a:schemeClr>
                </a:solidFill>
                <a:cs typeface="Calibri"/>
              </a:rPr>
              <a:t>Portiamo da subito un rack ex GARR in K2 per cominciare ad attestare</a:t>
            </a:r>
            <a:endParaRPr lang="it-IT">
              <a:solidFill>
                <a:schemeClr val="accent2">
                  <a:lumMod val="50000"/>
                </a:schemeClr>
              </a:solidFill>
              <a:ea typeface="Calibri"/>
              <a:cs typeface="Calibri"/>
            </a:endParaRPr>
          </a:p>
          <a:p>
            <a:pPr lvl="1"/>
            <a:r>
              <a:rPr lang="it-IT">
                <a:solidFill>
                  <a:schemeClr val="accent2">
                    <a:lumMod val="50000"/>
                  </a:schemeClr>
                </a:solidFill>
                <a:cs typeface="Calibri"/>
              </a:rPr>
              <a:t>K2 ok condizionamento; 1 sola linea elettrica per il momento (da ridondare)</a:t>
            </a:r>
            <a:endParaRPr lang="it-IT">
              <a:solidFill>
                <a:schemeClr val="accent2">
                  <a:lumMod val="50000"/>
                </a:schemeClr>
              </a:solidFill>
              <a:sym typeface="Wingdings" pitchFamily="2" charset="2"/>
            </a:endParaRPr>
          </a:p>
          <a:p>
            <a:r>
              <a:rPr lang="it-IT">
                <a:sym typeface="Wingdings" pitchFamily="2" charset="2"/>
              </a:rPr>
              <a:t>Cablaggio Leonardo  K2 già realizzata da CINECA</a:t>
            </a:r>
            <a:endParaRPr lang="it-IT">
              <a:cs typeface="Calibri" panose="020F0502020204030204"/>
            </a:endParaRPr>
          </a:p>
          <a:p>
            <a:pPr lvl="1"/>
            <a:r>
              <a:rPr lang="it-IT">
                <a:solidFill>
                  <a:schemeClr val="accent2">
                    <a:lumMod val="50000"/>
                  </a:schemeClr>
                </a:solidFill>
                <a:cs typeface="Calibri"/>
              </a:rPr>
              <a:t>16 fibre per INFN per connettere DCI allo </a:t>
            </a:r>
            <a:r>
              <a:rPr lang="it-IT" err="1">
                <a:solidFill>
                  <a:schemeClr val="accent2">
                    <a:lumMod val="50000"/>
                  </a:schemeClr>
                </a:solidFill>
                <a:cs typeface="Calibri"/>
              </a:rPr>
              <a:t>Skyway</a:t>
            </a:r>
            <a:endParaRPr lang="it-IT">
              <a:solidFill>
                <a:schemeClr val="accent2">
                  <a:lumMod val="50000"/>
                </a:schemeClr>
              </a:solidFill>
              <a:cs typeface="Calibri"/>
            </a:endParaRPr>
          </a:p>
          <a:p>
            <a:pPr lvl="1"/>
            <a:r>
              <a:rPr lang="it-IT">
                <a:solidFill>
                  <a:schemeClr val="accent2">
                    <a:lumMod val="50000"/>
                  </a:schemeClr>
                </a:solidFill>
                <a:ea typeface="Calibri"/>
                <a:cs typeface="Calibri"/>
              </a:rPr>
              <a:t>Passaggio verso B5 04/2023; mancano ottiche lato CINECA (a carico loro)</a:t>
            </a:r>
            <a:endParaRPr lang="it-IT">
              <a:solidFill>
                <a:schemeClr val="accent2">
                  <a:lumMod val="50000"/>
                </a:schemeClr>
              </a:solidFill>
              <a:sym typeface="Wingdings" pitchFamily="2" charset="2"/>
            </a:endParaRPr>
          </a:p>
          <a:p>
            <a:r>
              <a:rPr lang="it-IT">
                <a:sym typeface="Wingdings" pitchFamily="2" charset="2"/>
              </a:rPr>
              <a:t>Attenzione costante lato CNAF al problema (non particolarmente rilevante per CINECA, apparentemente) ha permesso di avere una soluzione pienamente soddisfacente</a:t>
            </a:r>
            <a:endParaRPr lang="it-IT">
              <a:cs typeface="Calibri" panose="020F0502020204030204"/>
            </a:endParaRPr>
          </a:p>
          <a:p>
            <a:pPr lvl="1"/>
            <a:r>
              <a:rPr lang="it-IT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Attestazione delle fibre di Lepida in K2 (fatto 27/03)</a:t>
            </a:r>
            <a:endParaRPr lang="it-IT">
              <a:solidFill>
                <a:schemeClr val="accent2">
                  <a:lumMod val="50000"/>
                </a:schemeClr>
              </a:solidFill>
              <a:cs typeface="Calibri"/>
            </a:endParaRPr>
          </a:p>
          <a:p>
            <a:pPr lvl="1"/>
            <a:r>
              <a:rPr lang="it-IT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Preparazione anello per secondo percorso …  ancora nulla</a:t>
            </a:r>
            <a:endParaRPr lang="it-IT">
              <a:solidFill>
                <a:schemeClr val="accent2">
                  <a:lumMod val="50000"/>
                </a:schemeClr>
              </a:solidFill>
              <a:cs typeface="Calibri"/>
            </a:endParaRPr>
          </a:p>
          <a:p>
            <a:r>
              <a:rPr lang="it-IT">
                <a:sym typeface="Wingdings" pitchFamily="2" charset="2"/>
              </a:rPr>
              <a:t>Punti ancora aperti:</a:t>
            </a:r>
            <a:endParaRPr lang="it-IT">
              <a:cs typeface="Calibri" panose="020F0502020204030204"/>
            </a:endParaRPr>
          </a:p>
          <a:p>
            <a:pPr lvl="1"/>
            <a:r>
              <a:rPr lang="it-IT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Configurazione finale della rete lato Leonardo (sia come apparati che come collegamenti)</a:t>
            </a:r>
            <a:endParaRPr lang="it-IT">
              <a:solidFill>
                <a:schemeClr val="accent2">
                  <a:lumMod val="50000"/>
                </a:schemeClr>
              </a:solidFill>
              <a:cs typeface="Calibri"/>
            </a:endParaRPr>
          </a:p>
          <a:p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41DE4-368A-824B-B9D8-6ABCE548A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Dicembre 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457CB-A307-BA41-BEDE-1C7489B7F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Incontro con Steering Board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2C75F-5341-5A42-AF9E-EF8F8D078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24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601B95F-09C7-62BA-9E0B-23E870073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261" y="1030490"/>
            <a:ext cx="6968678" cy="39198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23CEF1-F6C0-604D-2EA5-F21587274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277" y="-170205"/>
            <a:ext cx="10515600" cy="1325563"/>
          </a:xfrm>
        </p:spPr>
        <p:txBody>
          <a:bodyPr/>
          <a:lstStyle/>
          <a:p>
            <a:r>
              <a:rPr lang="it-IT">
                <a:cs typeface="Calibri Light"/>
              </a:rPr>
              <a:t>Stato test </a:t>
            </a:r>
            <a:r>
              <a:rPr lang="it-IT" err="1">
                <a:cs typeface="Calibri Light"/>
              </a:rPr>
              <a:t>Skyway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3F233-A908-DC4A-A6A2-415ABA01D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3648" y="872836"/>
            <a:ext cx="5415455" cy="5750667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it-IT"/>
              <a:t>Con una certa fatica abbiamo avuto accesso ad uno Skyway al CINECA</a:t>
            </a:r>
          </a:p>
          <a:p>
            <a:pPr lvl="1"/>
            <a:r>
              <a:rPr lang="it-IT">
                <a:solidFill>
                  <a:schemeClr val="accent2">
                    <a:lumMod val="50000"/>
                  </a:schemeClr>
                </a:solidFill>
              </a:rPr>
              <a:t>Non al Tecnopolo, dove non ci sarebbe stato modo di fare test, ma a Casalecchio (modificando Galileo)</a:t>
            </a:r>
            <a:endParaRPr lang="it-IT">
              <a:solidFill>
                <a:schemeClr val="accent2">
                  <a:lumMod val="50000"/>
                </a:schemeClr>
              </a:solidFill>
              <a:cs typeface="Calibri"/>
            </a:endParaRPr>
          </a:p>
          <a:p>
            <a:pPr lvl="1"/>
            <a:r>
              <a:rPr lang="it-IT">
                <a:solidFill>
                  <a:schemeClr val="accent2">
                    <a:lumMod val="50000"/>
                  </a:schemeClr>
                </a:solidFill>
              </a:rPr>
              <a:t>Test-bed minimale: 2 server collegati lato CNAF e 2 lato CINECA</a:t>
            </a:r>
            <a:endParaRPr lang="it-IT">
              <a:solidFill>
                <a:schemeClr val="accent2">
                  <a:lumMod val="50000"/>
                </a:schemeClr>
              </a:solidFill>
              <a:cs typeface="Calibri"/>
            </a:endParaRPr>
          </a:p>
          <a:p>
            <a:pPr lvl="2"/>
            <a:r>
              <a:rPr lang="it-IT">
                <a:solidFill>
                  <a:schemeClr val="accent5">
                    <a:lumMod val="50000"/>
                  </a:schemeClr>
                </a:solidFill>
              </a:rPr>
              <a:t>Connessioni a 25 Gbit/s lato CNAF, 30 Gbit/s lato CINECA</a:t>
            </a:r>
            <a:endParaRPr lang="it-IT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pPr lvl="1"/>
            <a:r>
              <a:rPr lang="it-IT">
                <a:solidFill>
                  <a:schemeClr val="accent2">
                    <a:lumMod val="50000"/>
                  </a:schemeClr>
                </a:solidFill>
              </a:rPr>
              <a:t>MTU 9000 lato CNAF, 2000 lato CINECA (è il default di Galileo)</a:t>
            </a:r>
            <a:endParaRPr lang="it-IT">
              <a:solidFill>
                <a:schemeClr val="accent2">
                  <a:lumMod val="50000"/>
                </a:schemeClr>
              </a:solidFill>
              <a:cs typeface="Calibri"/>
            </a:endParaRPr>
          </a:p>
          <a:p>
            <a:r>
              <a:rPr lang="it-IT"/>
              <a:t>E’ un settaggio assolutamente identico a quello che avremo in produzione con Leonardo (stessa geometria di switch intermedi, etc.)</a:t>
            </a:r>
            <a:endParaRPr lang="it-IT">
              <a:cs typeface="Calibri"/>
            </a:endParaRPr>
          </a:p>
          <a:p>
            <a:pPr lvl="1"/>
            <a:r>
              <a:rPr lang="it-IT">
                <a:solidFill>
                  <a:schemeClr val="accent5">
                    <a:lumMod val="50000"/>
                  </a:schemeClr>
                </a:solidFill>
              </a:rPr>
              <a:t>Piano di test a vari livelli</a:t>
            </a:r>
            <a:endParaRPr lang="it-IT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pPr lvl="1"/>
            <a:r>
              <a:rPr lang="it-IT">
                <a:solidFill>
                  <a:schemeClr val="accent5">
                    <a:lumMod val="50000"/>
                  </a:schemeClr>
                </a:solidFill>
              </a:rPr>
              <a:t>Connettività pura (ETH </a:t>
            </a:r>
            <a:r>
              <a:rPr lang="it-IT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  Infiniband via Skyway come convertitore di protocollo)</a:t>
            </a:r>
            <a:endParaRPr lang="it-IT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pPr lvl="1"/>
            <a:r>
              <a:rPr lang="it-IT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Test di performance di rete pura (iPerf)  raggiunti i 30 Gbit/s del segmento + lento  (limitazione IB lato CINECA)</a:t>
            </a:r>
            <a:endParaRPr lang="it-IT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pPr lvl="2"/>
            <a:r>
              <a:rPr lang="it-IT" b="1">
                <a:solidFill>
                  <a:srgbClr val="FF0000"/>
                </a:solidFill>
                <a:sym typeface="Wingdings" pitchFamily="2" charset="2"/>
              </a:rPr>
              <a:t>Prossima slide</a:t>
            </a:r>
            <a:endParaRPr lang="it-IT" b="1">
              <a:solidFill>
                <a:srgbClr val="FF0000"/>
              </a:solidFill>
              <a:cs typeface="Calibri"/>
            </a:endParaRPr>
          </a:p>
          <a:p>
            <a:pPr lvl="1"/>
            <a:r>
              <a:rPr lang="it-IT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Test con GPFS</a:t>
            </a:r>
            <a:endParaRPr lang="it-IT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pPr lvl="2"/>
            <a:r>
              <a:rPr lang="it-IT" b="1">
                <a:solidFill>
                  <a:srgbClr val="FF0000"/>
                </a:solidFill>
                <a:cs typeface="Calibri"/>
              </a:rPr>
              <a:t>In attesa di CINECA.... (installazione SW sui nodi)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DC6FE-372B-D142-D6E1-4AF2765F3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Dicembre 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AC228-2406-C050-5D6F-DA94FE369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Incontro con Steering Board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1DE73-CC4E-C19E-0E53-9441D1A98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72FFD7-ECD5-5D13-B3C4-986C59B2A91E}"/>
              </a:ext>
            </a:extLst>
          </p:cNvPr>
          <p:cNvSpPr txBox="1"/>
          <p:nvPr/>
        </p:nvSpPr>
        <p:spPr>
          <a:xfrm>
            <a:off x="6869871" y="4947385"/>
            <a:ext cx="376588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ea typeface="Calibri"/>
                <a:cs typeface="Calibri"/>
              </a:rPr>
              <a:t>DONE, </a:t>
            </a:r>
            <a:r>
              <a:rPr lang="en-US" sz="3600" err="1">
                <a:ea typeface="Calibri"/>
                <a:cs typeface="Calibri"/>
              </a:rPr>
              <a:t>nessun</a:t>
            </a:r>
            <a:r>
              <a:rPr lang="en-US" sz="3600">
                <a:ea typeface="Calibri"/>
                <a:cs typeface="Calibri"/>
              </a:rPr>
              <a:t> </a:t>
            </a:r>
            <a:r>
              <a:rPr lang="en-US" sz="3600" err="1">
                <a:ea typeface="Calibri"/>
                <a:cs typeface="Calibri"/>
              </a:rPr>
              <a:t>problema</a:t>
            </a:r>
            <a:r>
              <a:rPr lang="en-US" sz="3600">
                <a:ea typeface="Calibri"/>
                <a:cs typeface="Calibri"/>
              </a:rPr>
              <a:t>...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24CB85D-5AC3-1B43-AFDE-22E0D56A5D16}"/>
              </a:ext>
            </a:extLst>
          </p:cNvPr>
          <p:cNvCxnSpPr/>
          <p:nvPr/>
        </p:nvCxnSpPr>
        <p:spPr>
          <a:xfrm>
            <a:off x="4890897" y="5375528"/>
            <a:ext cx="1981200" cy="170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894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F610E-8384-6AAE-ECCE-935CC4372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Stato </a:t>
            </a:r>
            <a:r>
              <a:rPr lang="en-US" err="1">
                <a:ea typeface="Calibri Light"/>
                <a:cs typeface="Calibri Light"/>
              </a:rPr>
              <a:t>integrazione</a:t>
            </a:r>
            <a:r>
              <a:rPr lang="en-US">
                <a:ea typeface="Calibri Light"/>
                <a:cs typeface="Calibri Light"/>
              </a:rPr>
              <a:t> Leonardo con Tier1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59903-A08A-862C-51EF-A8765BC1C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it-IT">
                <a:ea typeface="Calibri"/>
                <a:cs typeface="Calibri"/>
              </a:rPr>
              <a:t>Riunioni con CINECA, frenate dal fatto che a Ottobre CINECA ancora non aveva accesso alla partizione General </a:t>
            </a:r>
            <a:r>
              <a:rPr lang="it-IT" err="1">
                <a:ea typeface="Calibri"/>
                <a:cs typeface="Calibri"/>
              </a:rPr>
              <a:t>Purpose</a:t>
            </a:r>
            <a:r>
              <a:rPr lang="it-IT">
                <a:ea typeface="Calibri"/>
                <a:cs typeface="Calibri"/>
              </a:rPr>
              <a:t> (ancora nelle mani di ATOS)</a:t>
            </a:r>
          </a:p>
          <a:p>
            <a:r>
              <a:rPr lang="it-IT">
                <a:ea typeface="Calibri"/>
                <a:cs typeface="Calibri"/>
              </a:rPr>
              <a:t>Problemi: apparentemente CINECA non ha mano libera sulla configurazione della macchina; in particolare difficile pensare di estrarre completamente delle macchine a uso nostro</a:t>
            </a:r>
            <a:endParaRPr lang="it-IT"/>
          </a:p>
          <a:p>
            <a:r>
              <a:rPr lang="it-IT">
                <a:ea typeface="Calibri"/>
                <a:cs typeface="Calibri"/>
              </a:rPr>
              <a:t>Idea di lavoro, sotto test: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it-IT">
                <a:solidFill>
                  <a:srgbClr val="7030A0"/>
                </a:solidFill>
                <a:ea typeface="Calibri"/>
                <a:cs typeface="Calibri"/>
              </a:rPr>
              <a:t>CINECA: partizionamento logico della </a:t>
            </a:r>
            <a:r>
              <a:rPr lang="it-IT" err="1">
                <a:solidFill>
                  <a:srgbClr val="7030A0"/>
                </a:solidFill>
                <a:ea typeface="Calibri"/>
                <a:cs typeface="Calibri"/>
              </a:rPr>
              <a:t>Infiniband</a:t>
            </a:r>
            <a:r>
              <a:rPr lang="it-IT">
                <a:solidFill>
                  <a:srgbClr val="7030A0"/>
                </a:solidFill>
                <a:ea typeface="Calibri"/>
                <a:cs typeface="Calibri"/>
              </a:rPr>
              <a:t> ("</a:t>
            </a:r>
            <a:r>
              <a:rPr lang="it-IT" err="1">
                <a:solidFill>
                  <a:srgbClr val="7030A0"/>
                </a:solidFill>
                <a:ea typeface="Calibri"/>
                <a:cs typeface="Calibri"/>
              </a:rPr>
              <a:t>zoning</a:t>
            </a:r>
            <a:r>
              <a:rPr lang="it-IT">
                <a:solidFill>
                  <a:srgbClr val="7030A0"/>
                </a:solidFill>
                <a:ea typeface="Calibri"/>
                <a:cs typeface="Calibri"/>
              </a:rPr>
              <a:t>") per motivi di sicurezza, coda SLURM di lunghezza infinita dedicata a noi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it-IT">
                <a:solidFill>
                  <a:srgbClr val="7030A0"/>
                </a:solidFill>
                <a:ea typeface="Calibri"/>
                <a:cs typeface="Calibri"/>
              </a:rPr>
              <a:t>INFN: Macchina virtuale fatta partire da SLURM con accesso diretto a INFINIBAND; questa viene inserita nel cluster </a:t>
            </a:r>
            <a:r>
              <a:rPr lang="it-IT" err="1">
                <a:solidFill>
                  <a:srgbClr val="7030A0"/>
                </a:solidFill>
                <a:ea typeface="Calibri"/>
                <a:cs typeface="Calibri"/>
              </a:rPr>
              <a:t>HTCondor</a:t>
            </a:r>
            <a:r>
              <a:rPr lang="it-IT">
                <a:solidFill>
                  <a:srgbClr val="7030A0"/>
                </a:solidFill>
                <a:ea typeface="Calibri"/>
                <a:cs typeface="Calibri"/>
              </a:rPr>
              <a:t> CNAF; IP del CNAF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it-IT">
                <a:solidFill>
                  <a:schemeClr val="accent5">
                    <a:lumMod val="50000"/>
                  </a:schemeClr>
                </a:solidFill>
                <a:ea typeface="Calibri"/>
                <a:cs typeface="Calibri"/>
              </a:rPr>
              <a:t>Su questa avremo permessi di root, e potremo gestire parte GPFS direttamente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it-IT">
                <a:solidFill>
                  <a:schemeClr val="accent5">
                    <a:lumMod val="50000"/>
                  </a:schemeClr>
                </a:solidFill>
                <a:ea typeface="Calibri"/>
                <a:cs typeface="Calibri"/>
              </a:rPr>
              <a:t>Secondo CINECA questo modus operandi NON è in contrasto con regole JU</a:t>
            </a:r>
          </a:p>
          <a:p>
            <a:r>
              <a:rPr lang="it-IT">
                <a:solidFill>
                  <a:schemeClr val="accent5">
                    <a:lumMod val="50000"/>
                  </a:schemeClr>
                </a:solidFill>
                <a:ea typeface="Calibri"/>
                <a:cs typeface="Calibri"/>
              </a:rPr>
              <a:t>Gruppo di lavoro all'opera sui test, già provata la prima VM; al momento il piano sembra non aver trovato problemi tecnici</a:t>
            </a:r>
          </a:p>
          <a:p>
            <a:endParaRPr lang="it-IT">
              <a:solidFill>
                <a:srgbClr val="7030A0"/>
              </a:solidFill>
              <a:ea typeface="Calibri"/>
              <a:cs typeface="Calibri"/>
            </a:endParaRPr>
          </a:p>
          <a:p>
            <a:endParaRPr lang="it-IT">
              <a:ea typeface="Calibri"/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E61FE-C8AD-A187-C648-8DAC09E85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Dicembre 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009CD-D34A-EFD2-FFFC-9E5CF5525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Incontro con Steering Board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F3EC0-EEFE-EEC1-56A4-F9FE095C4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6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0CD59-43E1-CD1D-E11E-04B8815C8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Destination Earth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36ADD-245C-4C70-48B6-F5F60A8D8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431" y="1813718"/>
            <a:ext cx="749141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>
                <a:ea typeface="Calibri"/>
                <a:cs typeface="Calibri"/>
              </a:rPr>
              <a:t>Richiesta da CINECA isola in B5 O(16-20 racks) per ospitare server di </a:t>
            </a:r>
            <a:r>
              <a:rPr lang="it-IT" err="1">
                <a:ea typeface="Calibri"/>
                <a:cs typeface="Calibri"/>
              </a:rPr>
              <a:t>Destination</a:t>
            </a:r>
            <a:r>
              <a:rPr lang="it-IT">
                <a:ea typeface="Calibri"/>
                <a:cs typeface="Calibri"/>
              </a:rPr>
              <a:t> Earth, per 1-2 anni</a:t>
            </a:r>
          </a:p>
          <a:p>
            <a:r>
              <a:rPr lang="it-IT">
                <a:ea typeface="Calibri"/>
                <a:cs typeface="Calibri"/>
              </a:rPr>
              <a:t>Identificata isola 4 in B5 (libera nel periodo)</a:t>
            </a:r>
          </a:p>
          <a:p>
            <a:r>
              <a:rPr lang="it-IT">
                <a:ea typeface="Calibri"/>
                <a:cs typeface="Calibri"/>
              </a:rPr>
              <a:t>Questa macchine saranno collegate alla rete CINECA, mediante fibra dall'isola a K2 a C2</a:t>
            </a:r>
          </a:p>
          <a:p>
            <a:r>
              <a:rPr lang="it-IT">
                <a:ea typeface="Calibri"/>
                <a:cs typeface="Calibri"/>
              </a:rPr>
              <a:t>Noi dobbiamo solo offrire spazio, elettricità e condizionamento, le cui spese saranno rigirate a CINECA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DD304-1369-2D35-90D5-97F5D5607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Dicembre 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0FB95-0245-36C7-4732-924008444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Incontro con Steering Board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196AB-CB7D-CFFC-4724-9E941B903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 descr="A floor plan of a building&#10;&#10;Description automatically generated">
            <a:extLst>
              <a:ext uri="{FF2B5EF4-FFF2-40B4-BE49-F238E27FC236}">
                <a16:creationId xmlns:a16="http://schemas.microsoft.com/office/drawing/2014/main" id="{8992DDBA-87B9-03D2-8272-E3915369D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1863" y="544807"/>
            <a:ext cx="3935605" cy="563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93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067A4-3A59-53F3-617D-7867AABB9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err="1">
                <a:cs typeface="Calibri Light"/>
              </a:rPr>
              <a:t>Gantt</a:t>
            </a:r>
            <a:r>
              <a:rPr lang="it-IT">
                <a:cs typeface="Calibri Light"/>
              </a:rPr>
              <a:t> progetto CNAF - </a:t>
            </a:r>
            <a:r>
              <a:rPr lang="it-IT" err="1">
                <a:cs typeface="Calibri Light"/>
              </a:rPr>
              <a:t>Reloaded</a:t>
            </a:r>
            <a:endParaRPr lang="it-IT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8175D-B56C-CC16-70A9-C4A6DDC53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it-IT">
                <a:cs typeface="Calibri"/>
              </a:rPr>
              <a:t>Ultima versione </a:t>
            </a:r>
            <a:r>
              <a:rPr lang="it-IT">
                <a:ea typeface="+mn-lt"/>
                <a:cs typeface="+mn-lt"/>
                <a:hlinkClick r:id="rId2"/>
              </a:rPr>
              <a:t>MasterPlan-v20-Nov23.pdf</a:t>
            </a:r>
            <a:endParaRPr lang="it-IT">
              <a:cs typeface="Calibri"/>
            </a:endParaRPr>
          </a:p>
          <a:p>
            <a:pPr lvl="1"/>
            <a:r>
              <a:rPr lang="it-IT">
                <a:solidFill>
                  <a:schemeClr val="accent2">
                    <a:lumMod val="50000"/>
                  </a:schemeClr>
                </a:solidFill>
                <a:cs typeface="Calibri"/>
              </a:rPr>
              <a:t>Assume consegna della Hall 30/11/2023 (come è successo)</a:t>
            </a:r>
            <a:endParaRPr lang="it-IT">
              <a:solidFill>
                <a:schemeClr val="accent2">
                  <a:lumMod val="50000"/>
                </a:schemeClr>
              </a:solidFill>
              <a:ea typeface="Calibri"/>
              <a:cs typeface="Calibri"/>
            </a:endParaRPr>
          </a:p>
          <a:p>
            <a:r>
              <a:rPr lang="it-IT">
                <a:cs typeface="Calibri"/>
              </a:rPr>
              <a:t>Abbiamo aggiornato tutte le date al best knowledge attuale</a:t>
            </a:r>
            <a:endParaRPr lang="it-IT"/>
          </a:p>
          <a:p>
            <a:r>
              <a:rPr lang="it-IT">
                <a:ea typeface="Calibri"/>
                <a:cs typeface="Calibri"/>
              </a:rPr>
              <a:t>Date importanti:</a:t>
            </a:r>
          </a:p>
          <a:p>
            <a:pPr lvl="1"/>
            <a:r>
              <a:rPr lang="it-IT">
                <a:solidFill>
                  <a:schemeClr val="accent6">
                    <a:lumMod val="50000"/>
                  </a:schemeClr>
                </a:solidFill>
                <a:ea typeface="Calibri" panose="020F0502020204030204"/>
                <a:cs typeface="Calibri"/>
              </a:rPr>
              <a:t>Core network </a:t>
            </a:r>
            <a:r>
              <a:rPr lang="it-IT" err="1">
                <a:solidFill>
                  <a:schemeClr val="accent6">
                    <a:lumMod val="50000"/>
                  </a:schemeClr>
                </a:solidFill>
                <a:ea typeface="Calibri" panose="020F0502020204030204"/>
                <a:cs typeface="Calibri"/>
              </a:rPr>
              <a:t>installed</a:t>
            </a:r>
            <a:r>
              <a:rPr lang="it-IT">
                <a:solidFill>
                  <a:schemeClr val="accent6">
                    <a:lumMod val="50000"/>
                  </a:schemeClr>
                </a:solidFill>
                <a:ea typeface="Calibri" panose="020F0502020204030204"/>
                <a:cs typeface="Calibri"/>
              </a:rPr>
              <a:t>: 12/02/2024</a:t>
            </a:r>
          </a:p>
          <a:p>
            <a:pPr lvl="1"/>
            <a:r>
              <a:rPr lang="it-IT">
                <a:solidFill>
                  <a:schemeClr val="accent6">
                    <a:lumMod val="50000"/>
                  </a:schemeClr>
                </a:solidFill>
                <a:ea typeface="Calibri" panose="020F0502020204030204"/>
                <a:cs typeface="Calibri"/>
              </a:rPr>
              <a:t>New storage </a:t>
            </a:r>
            <a:r>
              <a:rPr lang="it-IT" err="1">
                <a:solidFill>
                  <a:schemeClr val="accent6">
                    <a:lumMod val="50000"/>
                  </a:schemeClr>
                </a:solidFill>
                <a:ea typeface="Calibri" panose="020F0502020204030204"/>
                <a:cs typeface="Calibri"/>
              </a:rPr>
              <a:t>installed</a:t>
            </a:r>
            <a:r>
              <a:rPr lang="it-IT">
                <a:solidFill>
                  <a:schemeClr val="accent6">
                    <a:lumMod val="50000"/>
                  </a:schemeClr>
                </a:solidFill>
                <a:ea typeface="Calibri" panose="020F0502020204030204"/>
                <a:cs typeface="Calibri"/>
              </a:rPr>
              <a:t> &amp; </a:t>
            </a:r>
            <a:r>
              <a:rPr lang="it-IT" err="1">
                <a:solidFill>
                  <a:schemeClr val="accent6">
                    <a:lumMod val="50000"/>
                  </a:schemeClr>
                </a:solidFill>
                <a:ea typeface="Calibri" panose="020F0502020204030204"/>
                <a:cs typeface="Calibri"/>
              </a:rPr>
              <a:t>validated</a:t>
            </a:r>
            <a:r>
              <a:rPr lang="it-IT">
                <a:solidFill>
                  <a:schemeClr val="accent6">
                    <a:lumMod val="50000"/>
                  </a:schemeClr>
                </a:solidFill>
                <a:ea typeface="Calibri" panose="020F0502020204030204"/>
                <a:cs typeface="Calibri"/>
              </a:rPr>
              <a:t>: </a:t>
            </a:r>
            <a:r>
              <a:rPr lang="it-IT" strike="sngStrike">
                <a:solidFill>
                  <a:schemeClr val="accent6">
                    <a:lumMod val="50000"/>
                  </a:schemeClr>
                </a:solidFill>
                <a:ea typeface="Calibri" panose="020F0502020204030204"/>
                <a:cs typeface="Calibri"/>
              </a:rPr>
              <a:t>15/05/2024</a:t>
            </a:r>
            <a:r>
              <a:rPr lang="it-IT">
                <a:solidFill>
                  <a:schemeClr val="accent6">
                    <a:lumMod val="50000"/>
                  </a:schemeClr>
                </a:solidFill>
                <a:ea typeface="Calibri" panose="020F0502020204030204"/>
                <a:cs typeface="Calibri"/>
              </a:rPr>
              <a:t> 29/2/2024 (</a:t>
            </a:r>
            <a:r>
              <a:rPr lang="it-IT" err="1">
                <a:solidFill>
                  <a:schemeClr val="accent6">
                    <a:lumMod val="50000"/>
                  </a:schemeClr>
                </a:solidFill>
                <a:ea typeface="Calibri" panose="020F0502020204030204"/>
                <a:cs typeface="Calibri"/>
              </a:rPr>
              <a:t>gantt</a:t>
            </a:r>
            <a:r>
              <a:rPr lang="it-IT">
                <a:solidFill>
                  <a:schemeClr val="accent6">
                    <a:lumMod val="50000"/>
                  </a:schemeClr>
                </a:solidFill>
                <a:ea typeface="Calibri" panose="020F0502020204030204"/>
                <a:cs typeface="Calibri"/>
              </a:rPr>
              <a:t> non ancora aggiornato)</a:t>
            </a:r>
          </a:p>
          <a:p>
            <a:pPr lvl="1"/>
            <a:r>
              <a:rPr lang="it-IT">
                <a:solidFill>
                  <a:schemeClr val="accent6">
                    <a:lumMod val="50000"/>
                  </a:schemeClr>
                </a:solidFill>
                <a:ea typeface="Calibri" panose="020F0502020204030204"/>
                <a:cs typeface="Calibri"/>
              </a:rPr>
              <a:t>Storage data transfer </a:t>
            </a:r>
            <a:r>
              <a:rPr lang="it-IT" err="1">
                <a:solidFill>
                  <a:schemeClr val="accent6">
                    <a:lumMod val="50000"/>
                  </a:schemeClr>
                </a:solidFill>
                <a:ea typeface="Calibri" panose="020F0502020204030204"/>
                <a:cs typeface="Calibri"/>
              </a:rPr>
              <a:t>completed</a:t>
            </a:r>
            <a:r>
              <a:rPr lang="it-IT">
                <a:solidFill>
                  <a:schemeClr val="accent6">
                    <a:lumMod val="50000"/>
                  </a:schemeClr>
                </a:solidFill>
                <a:ea typeface="Calibri" panose="020F0502020204030204"/>
                <a:cs typeface="Calibri"/>
              </a:rPr>
              <a:t>: 13/09/2024 (data finale di CNAF </a:t>
            </a:r>
            <a:r>
              <a:rPr lang="it-IT" err="1">
                <a:solidFill>
                  <a:schemeClr val="accent6">
                    <a:lumMod val="50000"/>
                  </a:schemeClr>
                </a:solidFill>
                <a:ea typeface="Calibri" panose="020F0502020204030204"/>
                <a:cs typeface="Calibri"/>
              </a:rPr>
              <a:t>reloaded</a:t>
            </a:r>
            <a:r>
              <a:rPr lang="it-IT">
                <a:solidFill>
                  <a:schemeClr val="accent6">
                    <a:lumMod val="50000"/>
                  </a:schemeClr>
                </a:solidFill>
                <a:ea typeface="Calibri" panose="020F0502020204030204"/>
                <a:cs typeface="Calibri"/>
              </a:rPr>
              <a:t>)</a:t>
            </a:r>
          </a:p>
          <a:p>
            <a:pPr lvl="1"/>
            <a:endParaRPr lang="it-IT">
              <a:ea typeface="Calibri" panose="020F0502020204030204"/>
              <a:cs typeface="Calibri"/>
            </a:endParaRPr>
          </a:p>
          <a:p>
            <a:r>
              <a:rPr lang="it-IT">
                <a:ea typeface="Calibri" panose="020F0502020204030204"/>
                <a:cs typeface="Calibri"/>
              </a:rPr>
              <a:t>Nota: con il nuovo piano per i tape, la relocation della libreria 1 sarà effettuata dopo il </a:t>
            </a:r>
            <a:r>
              <a:rPr lang="it-IT" err="1">
                <a:ea typeface="Calibri" panose="020F0502020204030204"/>
                <a:cs typeface="Calibri"/>
              </a:rPr>
              <a:t>repack</a:t>
            </a:r>
            <a:r>
              <a:rPr lang="it-IT">
                <a:ea typeface="Calibri" panose="020F0502020204030204"/>
                <a:cs typeface="Calibri"/>
              </a:rPr>
              <a:t> della libreria Oracle.</a:t>
            </a:r>
            <a:br>
              <a:rPr lang="it-IT">
                <a:ea typeface="Calibri" panose="020F0502020204030204"/>
                <a:cs typeface="Calibri"/>
              </a:rPr>
            </a:br>
            <a:r>
              <a:rPr lang="it-IT">
                <a:ea typeface="Calibri" panose="020F0502020204030204"/>
                <a:cs typeface="Calibri"/>
              </a:rPr>
              <a:t>Per cui, sarà nel 2025; non consideriamo questo per la scadenza di CNAF-</a:t>
            </a:r>
            <a:r>
              <a:rPr lang="it-IT" err="1">
                <a:ea typeface="Calibri" panose="020F0502020204030204"/>
                <a:cs typeface="Calibri"/>
              </a:rPr>
              <a:t>reloaded</a:t>
            </a:r>
            <a:r>
              <a:rPr lang="it-IT">
                <a:ea typeface="Calibri" panose="020F0502020204030204"/>
                <a:cs typeface="Calibri"/>
              </a:rPr>
              <a:t> perché </a:t>
            </a:r>
            <a:r>
              <a:rPr lang="it-IT" err="1">
                <a:ea typeface="Calibri" panose="020F0502020204030204"/>
                <a:cs typeface="Calibri"/>
              </a:rPr>
              <a:t>requirement</a:t>
            </a:r>
            <a:r>
              <a:rPr lang="it-IT">
                <a:ea typeface="Calibri" panose="020F0502020204030204"/>
                <a:cs typeface="Calibri"/>
              </a:rPr>
              <a:t> esterno da PNRR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773E-7D59-DCD0-65BC-1606E1CA6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Dicembre 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E33F6-44B9-81F6-ECD6-F7256D514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Incontro con Steering Board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230C2-8CCE-1ED2-8767-E454D1A87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25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8CB34-EC3F-A38F-E1A4-F91810C37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Outline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F7B2A-F6F0-8F63-C823-8D75BBA5F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it-IT">
                <a:cs typeface="Calibri"/>
              </a:rPr>
              <a:t>Stato lavori</a:t>
            </a:r>
          </a:p>
          <a:p>
            <a:r>
              <a:rPr lang="it-IT">
                <a:cs typeface="Calibri"/>
              </a:rPr>
              <a:t>Stato gare INFN</a:t>
            </a:r>
            <a:endParaRPr lang="it-IT">
              <a:ea typeface="Calibri"/>
              <a:cs typeface="Calibri"/>
            </a:endParaRPr>
          </a:p>
          <a:p>
            <a:r>
              <a:rPr lang="it-IT">
                <a:cs typeface="Calibri"/>
              </a:rPr>
              <a:t>Stato test </a:t>
            </a:r>
            <a:r>
              <a:rPr lang="it-IT" err="1">
                <a:cs typeface="Calibri"/>
              </a:rPr>
              <a:t>Skyway</a:t>
            </a:r>
            <a:endParaRPr lang="it-IT">
              <a:cs typeface="Calibri"/>
            </a:endParaRPr>
          </a:p>
          <a:p>
            <a:r>
              <a:rPr lang="it-IT">
                <a:cs typeface="Calibri"/>
              </a:rPr>
              <a:t>Revisione tempistica generale del progetto</a:t>
            </a:r>
            <a:endParaRPr lang="it-IT">
              <a:ea typeface="Calibri"/>
              <a:cs typeface="Calibri"/>
            </a:endParaRPr>
          </a:p>
          <a:p>
            <a:r>
              <a:rPr lang="it-IT">
                <a:cs typeface="Calibri"/>
              </a:rPr>
              <a:t>Stato milestones</a:t>
            </a:r>
            <a:endParaRPr lang="it-IT">
              <a:ea typeface="Calibri"/>
              <a:cs typeface="Calibri"/>
            </a:endParaRPr>
          </a:p>
          <a:p>
            <a:r>
              <a:rPr lang="it-IT">
                <a:cs typeface="Calibri"/>
              </a:rPr>
              <a:t>Criticità</a:t>
            </a:r>
            <a:endParaRPr lang="it-IT">
              <a:ea typeface="Calibri"/>
              <a:cs typeface="Calibri"/>
            </a:endParaRPr>
          </a:p>
          <a:p>
            <a:pPr lvl="1"/>
            <a:r>
              <a:rPr lang="it-IT">
                <a:solidFill>
                  <a:srgbClr val="0070C0"/>
                </a:solidFill>
                <a:cs typeface="Calibri"/>
              </a:rPr>
              <a:t>Presenti</a:t>
            </a:r>
            <a:endParaRPr lang="it-IT">
              <a:solidFill>
                <a:srgbClr val="0070C0"/>
              </a:solidFill>
              <a:ea typeface="Calibri"/>
              <a:cs typeface="Calibri"/>
            </a:endParaRPr>
          </a:p>
          <a:p>
            <a:pPr lvl="1"/>
            <a:r>
              <a:rPr lang="it-IT">
                <a:solidFill>
                  <a:srgbClr val="0070C0"/>
                </a:solidFill>
                <a:cs typeface="Calibri"/>
              </a:rPr>
              <a:t>Future (</a:t>
            </a:r>
            <a:r>
              <a:rPr lang="it-IT" err="1">
                <a:solidFill>
                  <a:srgbClr val="0070C0"/>
                </a:solidFill>
                <a:cs typeface="Calibri"/>
              </a:rPr>
              <a:t>a.k.a</a:t>
            </a:r>
            <a:r>
              <a:rPr lang="it-IT">
                <a:solidFill>
                  <a:srgbClr val="0070C0"/>
                </a:solidFill>
                <a:cs typeface="Calibri"/>
              </a:rPr>
              <a:t>. Fase 2)</a:t>
            </a:r>
            <a:endParaRPr lang="it-IT">
              <a:solidFill>
                <a:srgbClr val="0070C0"/>
              </a:solidFill>
              <a:ea typeface="Calibri"/>
              <a:cs typeface="Calibri"/>
            </a:endParaRPr>
          </a:p>
          <a:p>
            <a:endParaRPr lang="it-IT">
              <a:solidFill>
                <a:srgbClr val="0070C0"/>
              </a:solidFill>
              <a:cs typeface="Calibri"/>
            </a:endParaRPr>
          </a:p>
          <a:p>
            <a:endParaRPr lang="it-IT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4E304-EF64-0202-4B2B-07727A7D0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Dicembre 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BEBB2-44C5-A2B9-234C-CCBB698EE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Incontro con Steering Board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5F310-ADC9-7D6B-2AF1-03E827728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32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4C14C-2E6A-6870-BA69-FDE33E176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Dicembre 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7C2FB-1709-05F0-9CAA-8C2C6027D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Incontro con Steering Board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95FB8-4106-FFE5-C0D6-A80E22FF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84C511-3FA9-470B-2BC1-267C364DB731}"/>
              </a:ext>
            </a:extLst>
          </p:cNvPr>
          <p:cNvSpPr txBox="1"/>
          <p:nvPr/>
        </p:nvSpPr>
        <p:spPr>
          <a:xfrm>
            <a:off x="8767266" y="1185062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3782D2-9488-C887-55DF-C7055364099C}"/>
              </a:ext>
            </a:extLst>
          </p:cNvPr>
          <p:cNvSpPr txBox="1"/>
          <p:nvPr/>
        </p:nvSpPr>
        <p:spPr>
          <a:xfrm>
            <a:off x="8427110" y="6539788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9193C9A-822E-4FAF-9FFD-96468147750D}"/>
              </a:ext>
            </a:extLst>
          </p:cNvPr>
          <p:cNvGraphicFramePr>
            <a:graphicFrameLocks noGrp="1"/>
          </p:cNvGraphicFramePr>
          <p:nvPr/>
        </p:nvGraphicFramePr>
        <p:xfrm>
          <a:off x="0" y="3246120"/>
          <a:ext cx="12192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12566104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/>
                        <a:t>Retrieving data. Wait a few seconds and try to cut or copy again.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45048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2019F2B-536A-6F07-39F1-2D98E68D8A42}"/>
              </a:ext>
            </a:extLst>
          </p:cNvPr>
          <p:cNvGraphicFramePr>
            <a:graphicFrameLocks noGrp="1"/>
          </p:cNvGraphicFramePr>
          <p:nvPr/>
        </p:nvGraphicFramePr>
        <p:xfrm>
          <a:off x="0" y="3246120"/>
          <a:ext cx="12192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655183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/>
                        <a:t>Retrieving data. Wait a few seconds and try to cut or copy again.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94697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509A2594-7AD2-00F4-AE6C-A1FC172E282C}"/>
              </a:ext>
            </a:extLst>
          </p:cNvPr>
          <p:cNvSpPr txBox="1"/>
          <p:nvPr/>
        </p:nvSpPr>
        <p:spPr>
          <a:xfrm>
            <a:off x="8156448" y="115824"/>
            <a:ext cx="3950208" cy="65556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 b="1" err="1">
                <a:solidFill>
                  <a:schemeClr val="accent5">
                    <a:lumMod val="50000"/>
                  </a:schemeClr>
                </a:solidFill>
              </a:rPr>
              <a:t>Missed</a:t>
            </a:r>
            <a:r>
              <a:rPr lang="it-IT" sz="2400" b="1"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it-IT" b="1">
              <a:solidFill>
                <a:schemeClr val="accent5">
                  <a:lumMod val="50000"/>
                </a:schemeClr>
              </a:solidFill>
            </a:endParaRPr>
          </a:p>
          <a:p>
            <a:endParaRPr lang="it-IT">
              <a:solidFill>
                <a:srgbClr val="7030A0"/>
              </a:solidFill>
            </a:endParaRPr>
          </a:p>
          <a:p>
            <a:r>
              <a:rPr lang="it-IT">
                <a:solidFill>
                  <a:srgbClr val="7030A0"/>
                </a:solidFill>
              </a:rPr>
              <a:t>1 - wp1-m2: delivery of storage (</a:t>
            </a:r>
            <a:r>
              <a:rPr lang="it-IT" err="1">
                <a:solidFill>
                  <a:srgbClr val="7030A0"/>
                </a:solidFill>
              </a:rPr>
              <a:t>PoC</a:t>
            </a:r>
            <a:r>
              <a:rPr lang="it-IT">
                <a:solidFill>
                  <a:srgbClr val="7030A0"/>
                </a:solidFill>
              </a:rPr>
              <a:t> a dicembre)</a:t>
            </a:r>
            <a:endParaRPr lang="it-IT">
              <a:solidFill>
                <a:srgbClr val="7030A0"/>
              </a:solidFill>
              <a:ea typeface="Calibri"/>
              <a:cs typeface="Calibri"/>
            </a:endParaRPr>
          </a:p>
          <a:p>
            <a:endParaRPr lang="it-IT">
              <a:solidFill>
                <a:srgbClr val="7030A0"/>
              </a:solidFill>
              <a:ea typeface="Calibri"/>
              <a:cs typeface="Calibri"/>
            </a:endParaRPr>
          </a:p>
          <a:p>
            <a:r>
              <a:rPr lang="it-IT">
                <a:solidFill>
                  <a:srgbClr val="7030A0"/>
                </a:solidFill>
              </a:rPr>
              <a:t>2 - wp1-m4: delivery of network (</a:t>
            </a:r>
            <a:r>
              <a:rPr lang="it-IT">
                <a:solidFill>
                  <a:srgbClr val="7030A0"/>
                </a:solidFill>
                <a:highlight>
                  <a:srgbClr val="FFFF00"/>
                </a:highlight>
              </a:rPr>
              <a:t>network temporaneo 11/10</a:t>
            </a:r>
            <a:r>
              <a:rPr lang="it-IT">
                <a:solidFill>
                  <a:srgbClr val="7030A0"/>
                </a:solidFill>
              </a:rPr>
              <a:t>) </a:t>
            </a:r>
            <a:endParaRPr lang="it-IT">
              <a:solidFill>
                <a:srgbClr val="7030A0"/>
              </a:solidFill>
              <a:ea typeface="Calibri"/>
              <a:cs typeface="Calibri"/>
            </a:endParaRPr>
          </a:p>
          <a:p>
            <a:endParaRPr lang="it-IT">
              <a:solidFill>
                <a:srgbClr val="7030A0"/>
              </a:solidFill>
              <a:ea typeface="Calibri"/>
              <a:cs typeface="Calibri"/>
            </a:endParaRPr>
          </a:p>
          <a:p>
            <a:r>
              <a:rPr lang="it-IT">
                <a:solidFill>
                  <a:srgbClr val="7030A0"/>
                </a:solidFill>
              </a:rPr>
              <a:t>3 - wp2-m22: rack </a:t>
            </a:r>
            <a:r>
              <a:rPr lang="it-IT" err="1">
                <a:solidFill>
                  <a:srgbClr val="7030A0"/>
                </a:solidFill>
              </a:rPr>
              <a:t>installed</a:t>
            </a:r>
            <a:r>
              <a:rPr lang="it-IT">
                <a:solidFill>
                  <a:srgbClr val="7030A0"/>
                </a:solidFill>
              </a:rPr>
              <a:t> ma non </a:t>
            </a:r>
            <a:r>
              <a:rPr lang="it-IT" err="1">
                <a:solidFill>
                  <a:srgbClr val="7030A0"/>
                </a:solidFill>
              </a:rPr>
              <a:t>cabled</a:t>
            </a:r>
            <a:r>
              <a:rPr lang="it-IT">
                <a:solidFill>
                  <a:srgbClr val="7030A0"/>
                </a:solidFill>
              </a:rPr>
              <a:t> (rack </a:t>
            </a:r>
            <a:r>
              <a:rPr lang="it-IT" err="1">
                <a:solidFill>
                  <a:srgbClr val="7030A0"/>
                </a:solidFill>
              </a:rPr>
              <a:t>installed</a:t>
            </a:r>
            <a:r>
              <a:rPr lang="it-IT">
                <a:solidFill>
                  <a:srgbClr val="7030A0"/>
                </a:solidFill>
              </a:rPr>
              <a:t>, </a:t>
            </a:r>
            <a:r>
              <a:rPr lang="it-IT" err="1">
                <a:solidFill>
                  <a:srgbClr val="7030A0"/>
                </a:solidFill>
              </a:rPr>
              <a:t>cabled</a:t>
            </a:r>
            <a:r>
              <a:rPr lang="it-IT">
                <a:solidFill>
                  <a:srgbClr val="7030A0"/>
                </a:solidFill>
              </a:rPr>
              <a:t> 19/11) </a:t>
            </a:r>
            <a:endParaRPr lang="it-IT">
              <a:solidFill>
                <a:srgbClr val="7030A0"/>
              </a:solidFill>
              <a:ea typeface="Calibri"/>
              <a:cs typeface="Calibri"/>
            </a:endParaRPr>
          </a:p>
          <a:p>
            <a:endParaRPr lang="it-IT">
              <a:solidFill>
                <a:srgbClr val="7030A0"/>
              </a:solidFill>
              <a:ea typeface="Calibri"/>
              <a:cs typeface="Calibri"/>
            </a:endParaRPr>
          </a:p>
          <a:p>
            <a:r>
              <a:rPr lang="it-IT">
                <a:solidFill>
                  <a:srgbClr val="7030A0"/>
                </a:solidFill>
              </a:rPr>
              <a:t>4 - wp2-m23: core network </a:t>
            </a:r>
            <a:r>
              <a:rPr lang="it-IT" err="1">
                <a:solidFill>
                  <a:srgbClr val="7030A0"/>
                </a:solidFill>
              </a:rPr>
              <a:t>installed</a:t>
            </a:r>
            <a:r>
              <a:rPr lang="it-IT">
                <a:solidFill>
                  <a:srgbClr val="7030A0"/>
                </a:solidFill>
              </a:rPr>
              <a:t> </a:t>
            </a:r>
            <a:endParaRPr lang="it-IT">
              <a:solidFill>
                <a:srgbClr val="7030A0"/>
              </a:solidFill>
              <a:ea typeface="Calibri"/>
              <a:cs typeface="Calibri"/>
            </a:endParaRPr>
          </a:p>
          <a:p>
            <a:endParaRPr lang="it-IT">
              <a:solidFill>
                <a:srgbClr val="7030A0"/>
              </a:solidFill>
              <a:ea typeface="Calibri"/>
              <a:cs typeface="Calibri"/>
            </a:endParaRPr>
          </a:p>
          <a:p>
            <a:r>
              <a:rPr lang="it-IT">
                <a:solidFill>
                  <a:srgbClr val="7030A0"/>
                </a:solidFill>
              </a:rPr>
              <a:t>5 - wp2-m24: new storage </a:t>
            </a:r>
            <a:r>
              <a:rPr lang="it-IT" err="1">
                <a:solidFill>
                  <a:srgbClr val="7030A0"/>
                </a:solidFill>
              </a:rPr>
              <a:t>installed</a:t>
            </a:r>
            <a:r>
              <a:rPr lang="it-IT">
                <a:solidFill>
                  <a:srgbClr val="7030A0"/>
                </a:solidFill>
              </a:rPr>
              <a:t> dipende da wp1-m2 </a:t>
            </a:r>
            <a:endParaRPr lang="it-IT">
              <a:solidFill>
                <a:srgbClr val="7030A0"/>
              </a:solidFill>
              <a:ea typeface="Calibri"/>
              <a:cs typeface="Calibri"/>
            </a:endParaRPr>
          </a:p>
          <a:p>
            <a:endParaRPr lang="it-IT"/>
          </a:p>
          <a:p>
            <a:r>
              <a:rPr lang="it-IT"/>
              <a:t>6 - wp2-m17bis: </a:t>
            </a:r>
            <a:r>
              <a:rPr lang="it-IT" err="1"/>
              <a:t>bastion</a:t>
            </a:r>
            <a:r>
              <a:rPr lang="it-IT"/>
              <a:t> funzionante … stiamo verificando </a:t>
            </a:r>
            <a:endParaRPr lang="it-IT">
              <a:ea typeface="Calibri"/>
              <a:cs typeface="Calibri"/>
            </a:endParaRPr>
          </a:p>
          <a:p>
            <a:endParaRPr lang="it-IT"/>
          </a:p>
          <a:p>
            <a:r>
              <a:rPr lang="it-IT"/>
              <a:t>7 - WP2-M2bis: </a:t>
            </a:r>
            <a:r>
              <a:rPr lang="it-IT" err="1"/>
              <a:t>Additional</a:t>
            </a:r>
            <a:r>
              <a:rPr lang="it-IT"/>
              <a:t> </a:t>
            </a:r>
            <a:r>
              <a:rPr lang="it-IT" err="1"/>
              <a:t>tests</a:t>
            </a:r>
            <a:r>
              <a:rPr lang="it-IT"/>
              <a:t> on HTC </a:t>
            </a:r>
            <a:r>
              <a:rPr lang="it-IT" err="1"/>
              <a:t>components</a:t>
            </a:r>
            <a:r>
              <a:rPr lang="it-IT"/>
              <a:t>, for the </a:t>
            </a:r>
            <a:r>
              <a:rPr lang="it-IT" err="1"/>
              <a:t>integration</a:t>
            </a:r>
            <a:r>
              <a:rPr lang="it-IT"/>
              <a:t> of Cloud/HTC </a:t>
            </a:r>
            <a:r>
              <a:rPr lang="it-IT" err="1"/>
              <a:t>infrastructures</a:t>
            </a:r>
            <a:r>
              <a:rPr lang="it-IT"/>
              <a:t> (</a:t>
            </a:r>
            <a:r>
              <a:rPr lang="it-IT" err="1"/>
              <a:t>feb</a:t>
            </a:r>
            <a:r>
              <a:rPr lang="it-IT"/>
              <a:t> 23). --&gt; working on ...</a:t>
            </a:r>
            <a:endParaRPr lang="it-IT">
              <a:ea typeface="Calibri"/>
              <a:cs typeface="Calibri"/>
            </a:endParaRPr>
          </a:p>
        </p:txBody>
      </p:sp>
      <p:pic>
        <p:nvPicPr>
          <p:cNvPr id="2" name="Picture 1" descr="A graph with a line going up&#10;&#10;Description automatically generated">
            <a:extLst>
              <a:ext uri="{FF2B5EF4-FFF2-40B4-BE49-F238E27FC236}">
                <a16:creationId xmlns:a16="http://schemas.microsoft.com/office/drawing/2014/main" id="{EF0A25F7-6B8C-DA3A-41DA-4EB9B9EAA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45" y="113132"/>
            <a:ext cx="7142018" cy="42418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5E8377-AB7D-14EC-C75C-1A23DC8A7F1C}"/>
              </a:ext>
            </a:extLst>
          </p:cNvPr>
          <p:cNvSpPr txBox="1"/>
          <p:nvPr/>
        </p:nvSpPr>
        <p:spPr>
          <a:xfrm>
            <a:off x="387927" y="4835236"/>
            <a:ext cx="712816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ea typeface="Calibri"/>
                <a:cs typeface="Calibri"/>
              </a:rPr>
              <a:t>Viola = </a:t>
            </a:r>
            <a:r>
              <a:rPr lang="en-US" sz="2800" b="1" err="1">
                <a:solidFill>
                  <a:srgbClr val="7030A0"/>
                </a:solidFill>
                <a:ea typeface="Calibri"/>
                <a:cs typeface="Calibri"/>
              </a:rPr>
              <a:t>spostate</a:t>
            </a:r>
            <a:r>
              <a:rPr lang="en-US" sz="2800" b="1">
                <a:solidFill>
                  <a:srgbClr val="7030A0"/>
                </a:solidFill>
                <a:ea typeface="Calibri"/>
                <a:cs typeface="Calibri"/>
              </a:rPr>
              <a:t> </a:t>
            </a:r>
            <a:r>
              <a:rPr lang="en-US" sz="2800" b="1" err="1">
                <a:solidFill>
                  <a:srgbClr val="7030A0"/>
                </a:solidFill>
                <a:ea typeface="Calibri"/>
                <a:cs typeface="Calibri"/>
              </a:rPr>
              <a:t>nel</a:t>
            </a:r>
            <a:r>
              <a:rPr lang="en-US" sz="2800" b="1">
                <a:solidFill>
                  <a:srgbClr val="7030A0"/>
                </a:solidFill>
                <a:ea typeface="Calibri"/>
                <a:cs typeface="Calibri"/>
              </a:rPr>
              <a:t> </a:t>
            </a:r>
            <a:r>
              <a:rPr lang="en-US" sz="2800" b="1" err="1">
                <a:solidFill>
                  <a:srgbClr val="7030A0"/>
                </a:solidFill>
                <a:ea typeface="Calibri"/>
                <a:cs typeface="Calibri"/>
              </a:rPr>
              <a:t>MasterPlan</a:t>
            </a:r>
            <a:r>
              <a:rPr lang="en-US" sz="2800" b="1">
                <a:solidFill>
                  <a:srgbClr val="7030A0"/>
                </a:solidFill>
                <a:ea typeface="Calibri"/>
                <a:cs typeface="Calibri"/>
              </a:rPr>
              <a:t> v 20</a:t>
            </a:r>
          </a:p>
          <a:p>
            <a:r>
              <a:rPr lang="en-US" sz="2800" b="1" err="1">
                <a:solidFill>
                  <a:srgbClr val="7030A0"/>
                </a:solidFill>
                <a:ea typeface="Calibri"/>
                <a:cs typeface="Calibri"/>
              </a:rPr>
              <a:t>Erano</a:t>
            </a:r>
            <a:r>
              <a:rPr lang="en-US" sz="2800" b="1">
                <a:solidFill>
                  <a:srgbClr val="7030A0"/>
                </a:solidFill>
                <a:ea typeface="Calibri"/>
                <a:cs typeface="Calibri"/>
              </a:rPr>
              <a:t> NON ok rispetto al piano </a:t>
            </a:r>
            <a:r>
              <a:rPr lang="en-US" sz="2800" b="1" err="1">
                <a:solidFill>
                  <a:srgbClr val="7030A0"/>
                </a:solidFill>
                <a:ea typeface="Calibri"/>
                <a:cs typeface="Calibri"/>
              </a:rPr>
              <a:t>precedente</a:t>
            </a:r>
            <a:endParaRPr lang="en-US" sz="2800" b="1">
              <a:solidFill>
                <a:srgbClr val="7030A0"/>
              </a:solidFill>
              <a:ea typeface="Calibri"/>
              <a:cs typeface="Calibri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E5132ED-6432-A7F4-C670-2BA4A26D8778}"/>
              </a:ext>
            </a:extLst>
          </p:cNvPr>
          <p:cNvCxnSpPr/>
          <p:nvPr/>
        </p:nvCxnSpPr>
        <p:spPr>
          <a:xfrm flipH="1">
            <a:off x="6094317" y="332111"/>
            <a:ext cx="34635" cy="3920835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88A742F-D3D7-4315-C2E1-467FDBEC6841}"/>
              </a:ext>
            </a:extLst>
          </p:cNvPr>
          <p:cNvSpPr txBox="1"/>
          <p:nvPr/>
        </p:nvSpPr>
        <p:spPr>
          <a:xfrm>
            <a:off x="1071563" y="332111"/>
            <a:ext cx="1897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/>
              <a:t>Milestone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EA516FC-D8A2-9318-1043-66DBDDBCFE1C}"/>
              </a:ext>
            </a:extLst>
          </p:cNvPr>
          <p:cNvCxnSpPr/>
          <p:nvPr/>
        </p:nvCxnSpPr>
        <p:spPr>
          <a:xfrm>
            <a:off x="6203447" y="1639671"/>
            <a:ext cx="1840860" cy="826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24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FBBA2-23A5-10ED-808E-AE90EA81C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00745" cy="1325563"/>
          </a:xfrm>
        </p:spPr>
        <p:txBody>
          <a:bodyPr>
            <a:normAutofit/>
          </a:bodyPr>
          <a:lstStyle/>
          <a:p>
            <a:r>
              <a:rPr lang="en-US" sz="2800" err="1">
                <a:ea typeface="Calibri Light"/>
                <a:cs typeface="Calibri Light"/>
              </a:rPr>
              <a:t>Inventario</a:t>
            </a:r>
            <a:r>
              <a:rPr lang="en-US" sz="2800">
                <a:ea typeface="Calibri Light"/>
                <a:cs typeface="Calibri Light"/>
              </a:rPr>
              <a:t> </a:t>
            </a:r>
            <a:r>
              <a:rPr lang="en-US" sz="2800" err="1">
                <a:ea typeface="Calibri Light"/>
                <a:cs typeface="Calibri Light"/>
              </a:rPr>
              <a:t>aggiornato</a:t>
            </a:r>
            <a:r>
              <a:rPr lang="en-US" sz="2800">
                <a:ea typeface="Calibri Light"/>
                <a:cs typeface="Calibri Light"/>
              </a:rPr>
              <a:t> con le </a:t>
            </a:r>
            <a:r>
              <a:rPr lang="en-US" sz="2800" err="1">
                <a:ea typeface="Calibri Light"/>
                <a:cs typeface="Calibri Light"/>
              </a:rPr>
              <a:t>isole</a:t>
            </a:r>
            <a:r>
              <a:rPr lang="en-US" sz="2800">
                <a:ea typeface="Calibri Light"/>
                <a:cs typeface="Calibri Light"/>
              </a:rPr>
              <a:t> </a:t>
            </a:r>
            <a:r>
              <a:rPr lang="en-US" sz="2800" err="1">
                <a:ea typeface="Calibri Light"/>
                <a:cs typeface="Calibri Light"/>
              </a:rPr>
              <a:t>finali</a:t>
            </a:r>
            <a:r>
              <a:rPr lang="en-US" sz="2800">
                <a:ea typeface="Calibri Light"/>
                <a:cs typeface="Calibri Light"/>
              </a:rPr>
              <a:t>, pronto a </a:t>
            </a:r>
            <a:r>
              <a:rPr lang="en-US" sz="2800" err="1">
                <a:ea typeface="Calibri Light"/>
                <a:cs typeface="Calibri Light"/>
              </a:rPr>
              <a:t>raccogliere</a:t>
            </a:r>
            <a:r>
              <a:rPr lang="en-US" sz="2800">
                <a:ea typeface="Calibri Light"/>
                <a:cs typeface="Calibri Light"/>
              </a:rPr>
              <a:t> </a:t>
            </a:r>
            <a:r>
              <a:rPr lang="en-US" sz="2800" err="1">
                <a:ea typeface="Calibri Light"/>
                <a:cs typeface="Calibri Light"/>
              </a:rPr>
              <a:t>i</a:t>
            </a:r>
            <a:r>
              <a:rPr lang="en-US" sz="2800">
                <a:ea typeface="Calibri Light"/>
                <a:cs typeface="Calibri Light"/>
              </a:rPr>
              <a:t> device</a:t>
            </a:r>
            <a:endParaRPr lang="en-US" sz="28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BA168-5B1E-121C-5441-D32C9574F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Dicembre 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D3134-970C-BE35-FABC-560349482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Incontro con Steering Board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1493B-3085-DCC5-D352-E4C111C13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 descr="A floor plan of a building&#10;&#10;Description automatically generated">
            <a:extLst>
              <a:ext uri="{FF2B5EF4-FFF2-40B4-BE49-F238E27FC236}">
                <a16:creationId xmlns:a16="http://schemas.microsoft.com/office/drawing/2014/main" id="{93DB7C0D-7A2A-EAF2-72EB-A11F14D88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27" y="1916407"/>
            <a:ext cx="2743200" cy="392573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FF2F0A8-01BD-9304-471B-5B5031E0013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2DA52C1-9733-BA52-6187-28C6F3A459E8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3 aprile 2023</a:t>
            </a: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086FC15-12A5-48E8-19D1-B6E2E57F66E6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Incontro con Steering Board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3DC2A25-1A79-FB8F-F107-5EC37E005113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104B6D-F2B8-DDB3-1232-BF9798B39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8945" y="136525"/>
            <a:ext cx="3700655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0E68E8-E10E-FCF7-8603-4F2BAB150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695" y="2270909"/>
            <a:ext cx="4581050" cy="342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68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D7F14-1D0A-2C26-5157-ABE0F9D80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Stato fase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4E12F-FD2A-73ED-4926-C31118F2DB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err="1"/>
              <a:t>Reminder</a:t>
            </a:r>
            <a:r>
              <a:rPr lang="it-IT"/>
              <a:t>: definizione delle fasi</a:t>
            </a:r>
          </a:p>
          <a:p>
            <a:pPr lvl="1"/>
            <a:r>
              <a:rPr lang="it-IT">
                <a:solidFill>
                  <a:schemeClr val="accent5">
                    <a:lumMod val="50000"/>
                  </a:schemeClr>
                </a:solidFill>
              </a:rPr>
              <a:t>Fase1: 2023-2025, potenza elettrica 13 MW (10 MW IT + 3 MW </a:t>
            </a:r>
            <a:r>
              <a:rPr lang="it-IT" err="1">
                <a:solidFill>
                  <a:schemeClr val="accent5">
                    <a:lumMod val="50000"/>
                  </a:schemeClr>
                </a:solidFill>
              </a:rPr>
              <a:t>Cooling</a:t>
            </a:r>
            <a:r>
              <a:rPr lang="it-IT">
                <a:solidFill>
                  <a:schemeClr val="accent5">
                    <a:lumMod val="50000"/>
                  </a:schemeClr>
                </a:solidFill>
              </a:rPr>
              <a:t> – in deroga), 8 MW di </a:t>
            </a:r>
            <a:r>
              <a:rPr lang="it-IT" err="1">
                <a:solidFill>
                  <a:schemeClr val="accent5">
                    <a:lumMod val="50000"/>
                  </a:schemeClr>
                </a:solidFill>
              </a:rPr>
              <a:t>cooling</a:t>
            </a:r>
            <a:r>
              <a:rPr lang="it-IT">
                <a:solidFill>
                  <a:schemeClr val="accent5">
                    <a:lumMod val="50000"/>
                  </a:schemeClr>
                </a:solidFill>
              </a:rPr>
              <a:t> a acqua fredda (6 MW in 3+1), 8 MW </a:t>
            </a:r>
            <a:r>
              <a:rPr lang="it-IT" err="1">
                <a:solidFill>
                  <a:schemeClr val="accent5">
                    <a:lumMod val="50000"/>
                  </a:schemeClr>
                </a:solidFill>
              </a:rPr>
              <a:t>cooling</a:t>
            </a:r>
            <a:r>
              <a:rPr lang="it-IT">
                <a:solidFill>
                  <a:schemeClr val="accent5">
                    <a:lumMod val="50000"/>
                  </a:schemeClr>
                </a:solidFill>
              </a:rPr>
              <a:t> acqua temperata (CINECA non usa 3+1)</a:t>
            </a:r>
          </a:p>
          <a:p>
            <a:pPr lvl="1"/>
            <a:r>
              <a:rPr lang="it-IT">
                <a:solidFill>
                  <a:schemeClr val="accent5">
                    <a:lumMod val="50000"/>
                  </a:schemeClr>
                </a:solidFill>
              </a:rPr>
              <a:t>Fase2: 2025+, potenza elettrica 25 MW (20 MW IT + 5 MW </a:t>
            </a:r>
            <a:r>
              <a:rPr lang="it-IT" err="1">
                <a:solidFill>
                  <a:schemeClr val="accent5">
                    <a:lumMod val="50000"/>
                  </a:schemeClr>
                </a:solidFill>
              </a:rPr>
              <a:t>Cooling</a:t>
            </a:r>
            <a:r>
              <a:rPr lang="it-IT">
                <a:solidFill>
                  <a:schemeClr val="accent5">
                    <a:lumMod val="50000"/>
                  </a:schemeClr>
                </a:solidFill>
              </a:rPr>
              <a:t>), 16 MW di </a:t>
            </a:r>
            <a:r>
              <a:rPr lang="it-IT" err="1">
                <a:solidFill>
                  <a:schemeClr val="accent5">
                    <a:lumMod val="50000"/>
                  </a:schemeClr>
                </a:solidFill>
              </a:rPr>
              <a:t>cooling</a:t>
            </a:r>
            <a:r>
              <a:rPr lang="it-IT">
                <a:solidFill>
                  <a:schemeClr val="accent5">
                    <a:lumMod val="50000"/>
                  </a:schemeClr>
                </a:solidFill>
              </a:rPr>
              <a:t> a acqua fredda (12 MW in 3+1), 16 MW </a:t>
            </a:r>
            <a:r>
              <a:rPr lang="it-IT" err="1">
                <a:solidFill>
                  <a:schemeClr val="accent5">
                    <a:lumMod val="50000"/>
                  </a:schemeClr>
                </a:solidFill>
              </a:rPr>
              <a:t>cooling</a:t>
            </a:r>
            <a:r>
              <a:rPr lang="it-IT">
                <a:solidFill>
                  <a:schemeClr val="accent5">
                    <a:lumMod val="50000"/>
                  </a:schemeClr>
                </a:solidFill>
              </a:rPr>
              <a:t> acqua temperata (CINECA non usa 3+1)</a:t>
            </a:r>
          </a:p>
          <a:p>
            <a:pPr lvl="1"/>
            <a:r>
              <a:rPr lang="it-IT">
                <a:solidFill>
                  <a:schemeClr val="accent5">
                    <a:lumMod val="50000"/>
                  </a:schemeClr>
                </a:solidFill>
              </a:rPr>
              <a:t>Budget: MUR ha dato 17 M€ per Fase1</a:t>
            </a:r>
            <a:r>
              <a:rPr lang="it-IT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 Fase2</a:t>
            </a:r>
            <a:endParaRPr lang="it-IT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it-IT"/>
              <a:t>Motivazioni:</a:t>
            </a:r>
          </a:p>
          <a:p>
            <a:pPr lvl="1"/>
            <a:r>
              <a:rPr lang="it-IT">
                <a:solidFill>
                  <a:schemeClr val="accent5">
                    <a:lumMod val="50000"/>
                  </a:schemeClr>
                </a:solidFill>
              </a:rPr>
              <a:t>2025+ partenza di HL-LHC</a:t>
            </a:r>
          </a:p>
          <a:p>
            <a:pPr lvl="1"/>
            <a:r>
              <a:rPr lang="it-IT">
                <a:solidFill>
                  <a:schemeClr val="accent5">
                    <a:lumMod val="50000"/>
                  </a:schemeClr>
                </a:solidFill>
              </a:rPr>
              <a:t>CINECA non aveva piani per altre installazioni prima di post-</a:t>
            </a:r>
            <a:r>
              <a:rPr lang="it-IT" err="1">
                <a:solidFill>
                  <a:schemeClr val="accent5">
                    <a:lumMod val="50000"/>
                  </a:schemeClr>
                </a:solidFill>
              </a:rPr>
              <a:t>exascale</a:t>
            </a:r>
            <a:r>
              <a:rPr lang="it-IT">
                <a:solidFill>
                  <a:schemeClr val="accent5">
                    <a:lumMod val="50000"/>
                  </a:schemeClr>
                </a:solidFill>
              </a:rPr>
              <a:t> (2028+)</a:t>
            </a:r>
          </a:p>
          <a:p>
            <a:pPr lvl="1"/>
            <a:endParaRPr lang="it-IT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80A42FA-560D-D51A-CDF6-CB95FE469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7637"/>
            <a:ext cx="5181600" cy="4351338"/>
          </a:xfrm>
        </p:spPr>
        <p:txBody>
          <a:bodyPr>
            <a:normAutofit fontScale="77500" lnSpcReduction="20000"/>
          </a:bodyPr>
          <a:lstStyle/>
          <a:p>
            <a:r>
              <a:rPr lang="it-IT"/>
              <a:t>Realtà:</a:t>
            </a:r>
          </a:p>
          <a:p>
            <a:pPr lvl="1"/>
            <a:r>
              <a:rPr lang="it-IT">
                <a:solidFill>
                  <a:srgbClr val="7030A0"/>
                </a:solidFill>
              </a:rPr>
              <a:t>PNRR: da mettere in linea già nel 2024 LISA, macchina Quantum,  Tier-1 INAF e CNR + </a:t>
            </a:r>
            <a:r>
              <a:rPr lang="it-IT" err="1">
                <a:solidFill>
                  <a:srgbClr val="7030A0"/>
                </a:solidFill>
              </a:rPr>
              <a:t>TeRABIT</a:t>
            </a:r>
            <a:r>
              <a:rPr lang="it-IT">
                <a:solidFill>
                  <a:srgbClr val="7030A0"/>
                </a:solidFill>
              </a:rPr>
              <a:t> e  forse </a:t>
            </a:r>
            <a:r>
              <a:rPr lang="it-IT" err="1">
                <a:solidFill>
                  <a:srgbClr val="7030A0"/>
                </a:solidFill>
              </a:rPr>
              <a:t>Destination</a:t>
            </a:r>
            <a:r>
              <a:rPr lang="it-IT">
                <a:solidFill>
                  <a:srgbClr val="7030A0"/>
                </a:solidFill>
              </a:rPr>
              <a:t> Earth (fino a 13 MW di potenza IT necessaria)</a:t>
            </a:r>
          </a:p>
          <a:p>
            <a:pPr lvl="1"/>
            <a:r>
              <a:rPr lang="it-IT">
                <a:solidFill>
                  <a:srgbClr val="7030A0"/>
                </a:solidFill>
              </a:rPr>
              <a:t>Tempi per passare a 25 MW incompatibili con 2025: 2028 per la cabina AT se si parte ora (tempi TERNA)</a:t>
            </a:r>
          </a:p>
          <a:p>
            <a:pPr lvl="1"/>
            <a:r>
              <a:rPr lang="it-IT">
                <a:solidFill>
                  <a:srgbClr val="7030A0"/>
                </a:solidFill>
              </a:rPr>
              <a:t>HL_LHC molto diminuito come richieste, e spostato almeno al 2028</a:t>
            </a:r>
          </a:p>
          <a:p>
            <a:pPr lvl="1"/>
            <a:r>
              <a:rPr lang="it-IT">
                <a:solidFill>
                  <a:srgbClr val="7030A0"/>
                </a:solidFill>
              </a:rPr>
              <a:t>La nuova stima Fase1 </a:t>
            </a:r>
            <a:r>
              <a:rPr lang="it-IT">
                <a:solidFill>
                  <a:srgbClr val="7030A0"/>
                </a:solidFill>
                <a:sym typeface="Wingdings" pitchFamily="2" charset="2"/>
              </a:rPr>
              <a:t> Fase 2 supera i 30 M</a:t>
            </a:r>
            <a:r>
              <a:rPr lang="it-IT">
                <a:solidFill>
                  <a:schemeClr val="accent5">
                    <a:lumMod val="50000"/>
                  </a:schemeClr>
                </a:solidFill>
              </a:rPr>
              <a:t>€</a:t>
            </a:r>
            <a:r>
              <a:rPr lang="it-IT">
                <a:solidFill>
                  <a:srgbClr val="7030A0"/>
                </a:solidFill>
                <a:sym typeface="Wingdings" pitchFamily="2" charset="2"/>
              </a:rPr>
              <a:t>, senza budget dal MUR</a:t>
            </a:r>
          </a:p>
          <a:p>
            <a:pPr marL="457200" lvl="1" indent="0">
              <a:buNone/>
            </a:pPr>
            <a:endParaRPr lang="it-IT"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it-IT" b="1">
                <a:sym typeface="Wingdings" pitchFamily="2" charset="2"/>
              </a:rPr>
              <a:t>Soluzione ?  </a:t>
            </a:r>
            <a:endParaRPr lang="it-IT" b="1"/>
          </a:p>
          <a:p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117EB-9EE9-DE92-27C4-8D718E7CE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Dicembre 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79038-B315-EE88-ADB6-C7F59ED06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Incontro con Steering Board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81F99-8435-44BF-4524-F848540BD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C1073F-BF49-7250-37A2-C272E50FA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012" y="3821111"/>
            <a:ext cx="5791200" cy="253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26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3759E-9F66-E3FE-5A67-60A5B59ED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8255"/>
            <a:ext cx="10515600" cy="1325563"/>
          </a:xfrm>
        </p:spPr>
        <p:txBody>
          <a:bodyPr/>
          <a:lstStyle/>
          <a:p>
            <a:r>
              <a:rPr lang="it-IT"/>
              <a:t>1 </a:t>
            </a:r>
            <a:r>
              <a:rPr lang="it-IT">
                <a:sym typeface="Wingdings" pitchFamily="2" charset="2"/>
              </a:rPr>
              <a:t> 2 A  2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79A40-101B-A02B-56D0-39FFF0D140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428" y="1118053"/>
            <a:ext cx="5181600" cy="435133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it-IT"/>
              <a:t>Introdurre una fase 2 A per il 2024 (in attuazione ORA):</a:t>
            </a:r>
          </a:p>
          <a:p>
            <a:pPr lvl="1"/>
            <a:r>
              <a:rPr lang="it-IT">
                <a:solidFill>
                  <a:schemeClr val="accent5"/>
                </a:solidFill>
              </a:rPr>
              <a:t>Utilizzo di 2 linee (2 POD diversi) da 10 MW: il primo per la IT (in deroga a 13 MW) e uno per il </a:t>
            </a:r>
            <a:r>
              <a:rPr lang="it-IT" err="1">
                <a:solidFill>
                  <a:schemeClr val="accent5"/>
                </a:solidFill>
              </a:rPr>
              <a:t>cooling</a:t>
            </a:r>
            <a:r>
              <a:rPr lang="it-IT">
                <a:solidFill>
                  <a:schemeClr val="accent5"/>
                </a:solidFill>
              </a:rPr>
              <a:t> (quello che serve, probabilmente 3 MW)</a:t>
            </a:r>
            <a:endParaRPr lang="it-IT">
              <a:solidFill>
                <a:schemeClr val="accent5"/>
              </a:solidFill>
              <a:ea typeface="Calibri"/>
              <a:cs typeface="Calibri"/>
            </a:endParaRPr>
          </a:p>
          <a:p>
            <a:pPr lvl="1"/>
            <a:r>
              <a:rPr lang="it-IT">
                <a:solidFill>
                  <a:schemeClr val="accent5"/>
                </a:solidFill>
              </a:rPr>
              <a:t>Raddoppio della parte di </a:t>
            </a:r>
            <a:r>
              <a:rPr lang="it-IT" err="1">
                <a:solidFill>
                  <a:schemeClr val="accent5"/>
                </a:solidFill>
              </a:rPr>
              <a:t>cooling</a:t>
            </a:r>
            <a:r>
              <a:rPr lang="it-IT">
                <a:solidFill>
                  <a:schemeClr val="accent5"/>
                </a:solidFill>
              </a:rPr>
              <a:t> a acqua temperata ora (8 </a:t>
            </a:r>
            <a:r>
              <a:rPr lang="it-IT">
                <a:solidFill>
                  <a:schemeClr val="accent5"/>
                </a:solidFill>
                <a:sym typeface="Wingdings" pitchFamily="2" charset="2"/>
              </a:rPr>
              <a:t> 16 MW); parte a acqua fredda rimane a 86 MW </a:t>
            </a:r>
            <a:endParaRPr lang="it-IT">
              <a:solidFill>
                <a:schemeClr val="accent5"/>
              </a:solidFill>
              <a:ea typeface="Calibri"/>
              <a:cs typeface="Calibri"/>
            </a:endParaRPr>
          </a:p>
          <a:p>
            <a:pPr lvl="1"/>
            <a:r>
              <a:rPr lang="it-IT">
                <a:solidFill>
                  <a:schemeClr val="accent5"/>
                </a:solidFill>
                <a:sym typeface="Wingdings" pitchFamily="2" charset="2"/>
              </a:rPr>
              <a:t>Cominciare ora a costruire la cabina AT da 25 MW</a:t>
            </a:r>
            <a:endParaRPr lang="it-IT">
              <a:solidFill>
                <a:schemeClr val="accent5"/>
              </a:solidFill>
              <a:ea typeface="Calibri"/>
              <a:cs typeface="Calibri"/>
            </a:endParaRPr>
          </a:p>
          <a:p>
            <a:pPr lvl="1"/>
            <a:r>
              <a:rPr lang="it-IT">
                <a:solidFill>
                  <a:schemeClr val="accent5"/>
                </a:solidFill>
                <a:sym typeface="Wingdings" pitchFamily="2" charset="2"/>
              </a:rPr>
              <a:t>Costo = 17 M</a:t>
            </a:r>
            <a:r>
              <a:rPr lang="it-IT">
                <a:solidFill>
                  <a:schemeClr val="accent5"/>
                </a:solidFill>
              </a:rPr>
              <a:t>€</a:t>
            </a:r>
            <a:r>
              <a:rPr lang="it-IT">
                <a:solidFill>
                  <a:schemeClr val="accent5"/>
                </a:solidFill>
                <a:sym typeface="Wingdings" pitchFamily="2" charset="2"/>
              </a:rPr>
              <a:t> (fondi MUR)</a:t>
            </a:r>
            <a:endParaRPr lang="it-IT">
              <a:solidFill>
                <a:schemeClr val="accent5"/>
              </a:solidFill>
              <a:ea typeface="Calibri"/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25D8F2-5FD0-A9CF-4E0C-F40957494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36525"/>
            <a:ext cx="5181600" cy="435133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it-IT"/>
              <a:t>Fase successiva (2 A </a:t>
            </a:r>
            <a:r>
              <a:rPr lang="it-IT">
                <a:sym typeface="Wingdings" pitchFamily="2" charset="2"/>
              </a:rPr>
              <a:t> 2) – 2025, pronto per 2028</a:t>
            </a:r>
          </a:p>
          <a:p>
            <a:pPr lvl="1"/>
            <a:r>
              <a:rPr lang="it-IT">
                <a:solidFill>
                  <a:schemeClr val="accent5"/>
                </a:solidFill>
                <a:sym typeface="Wingdings" pitchFamily="2" charset="2"/>
              </a:rPr>
              <a:t>Raddoppio anche della parte a acqua fredda, a 1612 MW</a:t>
            </a:r>
            <a:endParaRPr lang="it-IT">
              <a:solidFill>
                <a:schemeClr val="accent5"/>
              </a:solidFill>
              <a:ea typeface="Calibri"/>
              <a:cs typeface="Calibri"/>
            </a:endParaRPr>
          </a:p>
          <a:p>
            <a:pPr lvl="1"/>
            <a:r>
              <a:rPr lang="it-IT">
                <a:solidFill>
                  <a:schemeClr val="accent5"/>
                </a:solidFill>
                <a:sym typeface="Wingdings" pitchFamily="2" charset="2"/>
              </a:rPr>
              <a:t>Utilizzo per tutto della linea a 25 MW, lasciando le due linee attuali come backup</a:t>
            </a:r>
            <a:endParaRPr lang="it-IT">
              <a:solidFill>
                <a:schemeClr val="accent5"/>
              </a:solidFill>
              <a:ea typeface="Calibri"/>
              <a:cs typeface="Calibri"/>
            </a:endParaRPr>
          </a:p>
          <a:p>
            <a:pPr lvl="1"/>
            <a:r>
              <a:rPr lang="it-IT">
                <a:solidFill>
                  <a:schemeClr val="accent5"/>
                </a:solidFill>
                <a:sym typeface="Wingdings" pitchFamily="2" charset="2"/>
              </a:rPr>
              <a:t>Costo ulteriore (~ 18 M</a:t>
            </a:r>
            <a:r>
              <a:rPr lang="it-IT">
                <a:solidFill>
                  <a:schemeClr val="accent5"/>
                </a:solidFill>
              </a:rPr>
              <a:t>€</a:t>
            </a:r>
            <a:r>
              <a:rPr lang="it-IT">
                <a:solidFill>
                  <a:schemeClr val="accent5"/>
                </a:solidFill>
                <a:sym typeface="Wingdings" pitchFamily="2" charset="2"/>
              </a:rPr>
              <a:t>) da fondi del bando post-</a:t>
            </a:r>
            <a:r>
              <a:rPr lang="it-IT" err="1">
                <a:solidFill>
                  <a:schemeClr val="accent5"/>
                </a:solidFill>
                <a:sym typeface="Wingdings" pitchFamily="2" charset="2"/>
              </a:rPr>
              <a:t>exascale</a:t>
            </a:r>
            <a:r>
              <a:rPr lang="it-IT">
                <a:solidFill>
                  <a:schemeClr val="accent5"/>
                </a:solidFill>
                <a:sym typeface="Wingdings" pitchFamily="2" charset="2"/>
              </a:rPr>
              <a:t> (non INFN)</a:t>
            </a:r>
            <a:endParaRPr lang="it-IT">
              <a:solidFill>
                <a:schemeClr val="accent5"/>
              </a:solidFill>
              <a:ea typeface="Calibri"/>
              <a:cs typeface="Calibri"/>
            </a:endParaRPr>
          </a:p>
          <a:p>
            <a:pPr lvl="1"/>
            <a:endParaRPr lang="it-IT"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it-IT">
                <a:sym typeface="Wingdings" pitchFamily="2" charset="2"/>
              </a:rPr>
              <a:t>In questo modo:</a:t>
            </a:r>
          </a:p>
          <a:p>
            <a:pPr lvl="1"/>
            <a:r>
              <a:rPr lang="it-IT">
                <a:solidFill>
                  <a:schemeClr val="accent5"/>
                </a:solidFill>
                <a:sym typeface="Wingdings" pitchFamily="2" charset="2"/>
              </a:rPr>
              <a:t>Utenze previste fino al 2027 ok con fase 2 A</a:t>
            </a:r>
            <a:endParaRPr lang="it-IT">
              <a:solidFill>
                <a:schemeClr val="accent5"/>
              </a:solidFill>
              <a:ea typeface="Calibri"/>
              <a:cs typeface="Calibri"/>
            </a:endParaRPr>
          </a:p>
          <a:p>
            <a:pPr lvl="1"/>
            <a:r>
              <a:rPr lang="it-IT">
                <a:solidFill>
                  <a:schemeClr val="accent5"/>
                </a:solidFill>
                <a:sym typeface="Wingdings" pitchFamily="2" charset="2"/>
              </a:rPr>
              <a:t>Possiamo applicare a bando post-</a:t>
            </a:r>
            <a:r>
              <a:rPr lang="it-IT" err="1">
                <a:solidFill>
                  <a:schemeClr val="accent5"/>
                </a:solidFill>
                <a:sym typeface="Wingdings" pitchFamily="2" charset="2"/>
              </a:rPr>
              <a:t>exascale</a:t>
            </a:r>
            <a:r>
              <a:rPr lang="it-IT">
                <a:solidFill>
                  <a:schemeClr val="accent5"/>
                </a:solidFill>
                <a:sym typeface="Wingdings" pitchFamily="2" charset="2"/>
              </a:rPr>
              <a:t> dicendo che infrastruttura è già in preparazione</a:t>
            </a:r>
            <a:endParaRPr lang="it-IT">
              <a:solidFill>
                <a:schemeClr val="accent5"/>
              </a:solidFill>
              <a:ea typeface="Calibri"/>
              <a:cs typeface="Calibri"/>
            </a:endParaRPr>
          </a:p>
          <a:p>
            <a:pPr lvl="1"/>
            <a:r>
              <a:rPr lang="it-IT">
                <a:solidFill>
                  <a:schemeClr val="accent5"/>
                </a:solidFill>
                <a:sym typeface="Wingdings" pitchFamily="2" charset="2"/>
              </a:rPr>
              <a:t>(INFN fino al 2028 non dovrebbe avere problemi: nuove CPU acquisite sarebbero comunque su acqua temperata e </a:t>
            </a:r>
            <a:r>
              <a:rPr lang="it-IT" err="1">
                <a:solidFill>
                  <a:schemeClr val="accent5"/>
                </a:solidFill>
                <a:sym typeface="Wingdings" pitchFamily="2" charset="2"/>
              </a:rPr>
              <a:t>c'e'</a:t>
            </a:r>
            <a:r>
              <a:rPr lang="it-IT">
                <a:solidFill>
                  <a:schemeClr val="accent5"/>
                </a:solidFill>
                <a:sym typeface="Wingdings" pitchFamily="2" charset="2"/>
              </a:rPr>
              <a:t> tanto margine su quella fredda)</a:t>
            </a:r>
            <a:endParaRPr lang="it-IT">
              <a:solidFill>
                <a:schemeClr val="accent5"/>
              </a:solidFill>
              <a:ea typeface="Calibri"/>
              <a:cs typeface="Calibri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8E9A1-D70E-194C-D3D5-A3605AE1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Dicembre 2023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0826B4-00E0-A8DA-300B-4FA50E0B8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Incontro con Steering Board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E1D11-68AF-B7DC-8B92-4BB76056F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FD81E9-3507-EC84-7A49-CB6349F0E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707334"/>
            <a:ext cx="7772400" cy="142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609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56920-DA94-601E-5A73-6328236B5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Il "</a:t>
            </a:r>
            <a:r>
              <a:rPr lang="en-US" err="1">
                <a:ea typeface="Calibri Light"/>
                <a:cs typeface="Calibri Light"/>
              </a:rPr>
              <a:t>condominio</a:t>
            </a:r>
            <a:r>
              <a:rPr lang="en-US">
                <a:ea typeface="Calibri Light"/>
                <a:cs typeface="Calibri Light"/>
              </a:rPr>
              <a:t> </a:t>
            </a:r>
            <a:r>
              <a:rPr lang="en-US" err="1">
                <a:ea typeface="Calibri Light"/>
                <a:cs typeface="Calibri Light"/>
              </a:rPr>
              <a:t>Tecnopolo</a:t>
            </a:r>
            <a:r>
              <a:rPr lang="en-US">
                <a:ea typeface="Calibri Light"/>
                <a:cs typeface="Calibri Light"/>
              </a:rPr>
              <a:t>” (1)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2145F-179B-9B21-CEB5-208EA9F85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ea typeface="Calibri"/>
                <a:cs typeface="Calibri"/>
              </a:rPr>
              <a:t>Riunione del </a:t>
            </a:r>
            <a:r>
              <a:rPr lang="en-US" err="1">
                <a:ea typeface="Calibri"/>
                <a:cs typeface="Calibri"/>
              </a:rPr>
              <a:t>tavolo</a:t>
            </a:r>
            <a:r>
              <a:rPr lang="en-US">
                <a:ea typeface="Calibri"/>
                <a:cs typeface="Calibri"/>
              </a:rPr>
              <a:t> INFN-CINECA per </a:t>
            </a:r>
            <a:r>
              <a:rPr lang="en-US" err="1">
                <a:ea typeface="Calibri"/>
                <a:cs typeface="Calibri"/>
              </a:rPr>
              <a:t>capire</a:t>
            </a:r>
            <a:r>
              <a:rPr lang="en-US">
                <a:ea typeface="Calibri"/>
                <a:cs typeface="Calibri"/>
              </a:rPr>
              <a:t> come </a:t>
            </a:r>
            <a:r>
              <a:rPr lang="en-US" err="1">
                <a:ea typeface="Calibri"/>
                <a:cs typeface="Calibri"/>
              </a:rPr>
              <a:t>spartire</a:t>
            </a:r>
            <a:r>
              <a:rPr lang="en-US">
                <a:ea typeface="Calibri"/>
                <a:cs typeface="Calibri"/>
              </a:rPr>
              <a:t> le </a:t>
            </a:r>
            <a:r>
              <a:rPr lang="en-US" err="1">
                <a:ea typeface="Calibri"/>
                <a:cs typeface="Calibri"/>
              </a:rPr>
              <a:t>spese</a:t>
            </a:r>
            <a:r>
              <a:rPr lang="en-US">
                <a:ea typeface="Calibri"/>
                <a:cs typeface="Calibri"/>
              </a:rPr>
              <a:t> di </a:t>
            </a:r>
            <a:r>
              <a:rPr lang="en-US" err="1">
                <a:ea typeface="Calibri"/>
                <a:cs typeface="Calibri"/>
              </a:rPr>
              <a:t>funzionamento</a:t>
            </a:r>
            <a:r>
              <a:rPr lang="en-US">
                <a:ea typeface="Calibri"/>
                <a:cs typeface="Calibri"/>
              </a:rPr>
              <a:t> (</a:t>
            </a:r>
            <a:r>
              <a:rPr lang="en-US" err="1">
                <a:ea typeface="Calibri"/>
                <a:cs typeface="Calibri"/>
              </a:rPr>
              <a:t>corrente</a:t>
            </a:r>
            <a:r>
              <a:rPr lang="en-US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acqua</a:t>
            </a:r>
            <a:r>
              <a:rPr lang="en-US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manutenzione</a:t>
            </a:r>
            <a:r>
              <a:rPr lang="en-US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pulizia</a:t>
            </a:r>
            <a:r>
              <a:rPr lang="en-US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guardiania</a:t>
            </a:r>
            <a:r>
              <a:rPr lang="en-US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gasolio</a:t>
            </a:r>
            <a:r>
              <a:rPr lang="en-US">
                <a:ea typeface="Calibri"/>
                <a:cs typeface="Calibri"/>
              </a:rPr>
              <a:t>, …)</a:t>
            </a:r>
          </a:p>
          <a:p>
            <a:r>
              <a:rPr lang="en-US">
                <a:ea typeface="Calibri"/>
                <a:cs typeface="Calibri"/>
              </a:rPr>
              <a:t>Primo </a:t>
            </a:r>
            <a:r>
              <a:rPr lang="en-US" err="1">
                <a:ea typeface="Calibri"/>
                <a:cs typeface="Calibri"/>
              </a:rPr>
              <a:t>tentativo</a:t>
            </a:r>
            <a:r>
              <a:rPr lang="en-US">
                <a:ea typeface="Calibri"/>
                <a:cs typeface="Calibri"/>
              </a:rPr>
              <a:t> di </a:t>
            </a:r>
            <a:r>
              <a:rPr lang="en-US" err="1">
                <a:ea typeface="Calibri"/>
                <a:cs typeface="Calibri"/>
              </a:rPr>
              <a:t>accordo</a:t>
            </a:r>
            <a:r>
              <a:rPr lang="en-US">
                <a:ea typeface="Calibri"/>
                <a:cs typeface="Calibri"/>
              </a:rPr>
              <a:t>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err="1">
                <a:solidFill>
                  <a:srgbClr val="7030A0"/>
                </a:solidFill>
                <a:ea typeface="Calibri"/>
                <a:cs typeface="Calibri"/>
              </a:rPr>
              <a:t>Alcune</a:t>
            </a:r>
            <a:r>
              <a:rPr lang="en-US">
                <a:solidFill>
                  <a:srgbClr val="7030A0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7030A0"/>
                </a:solidFill>
                <a:ea typeface="Calibri"/>
                <a:cs typeface="Calibri"/>
              </a:rPr>
              <a:t>attivita</a:t>
            </a:r>
            <a:r>
              <a:rPr lang="en-US">
                <a:solidFill>
                  <a:srgbClr val="7030A0"/>
                </a:solidFill>
                <a:ea typeface="Calibri"/>
                <a:cs typeface="Calibri"/>
              </a:rPr>
              <a:t>' in </a:t>
            </a:r>
            <a:r>
              <a:rPr lang="en-US" err="1">
                <a:solidFill>
                  <a:srgbClr val="7030A0"/>
                </a:solidFill>
                <a:ea typeface="Calibri"/>
                <a:cs typeface="Calibri"/>
              </a:rPr>
              <a:t>funzione</a:t>
            </a:r>
            <a:r>
              <a:rPr lang="en-US">
                <a:solidFill>
                  <a:srgbClr val="7030A0"/>
                </a:solidFill>
                <a:ea typeface="Calibri"/>
                <a:cs typeface="Calibri"/>
              </a:rPr>
              <a:t> del </a:t>
            </a:r>
            <a:r>
              <a:rPr lang="en-US" err="1">
                <a:solidFill>
                  <a:srgbClr val="7030A0"/>
                </a:solidFill>
                <a:ea typeface="Calibri"/>
                <a:cs typeface="Calibri"/>
              </a:rPr>
              <a:t>metri</a:t>
            </a:r>
            <a:r>
              <a:rPr lang="en-US">
                <a:solidFill>
                  <a:srgbClr val="7030A0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7030A0"/>
                </a:solidFill>
                <a:ea typeface="Calibri"/>
                <a:cs typeface="Calibri"/>
              </a:rPr>
              <a:t>quadri</a:t>
            </a:r>
            <a:r>
              <a:rPr lang="en-US">
                <a:solidFill>
                  <a:srgbClr val="7030A0"/>
                </a:solidFill>
                <a:ea typeface="Calibri"/>
                <a:cs typeface="Calibri"/>
              </a:rPr>
              <a:t> (</a:t>
            </a:r>
            <a:r>
              <a:rPr lang="en-US" err="1">
                <a:solidFill>
                  <a:srgbClr val="7030A0"/>
                </a:solidFill>
                <a:ea typeface="Calibri"/>
                <a:cs typeface="Calibri"/>
              </a:rPr>
              <a:t>quindi</a:t>
            </a:r>
            <a:r>
              <a:rPr lang="en-US">
                <a:solidFill>
                  <a:srgbClr val="7030A0"/>
                </a:solidFill>
                <a:ea typeface="Calibri"/>
                <a:cs typeface="Calibri"/>
              </a:rPr>
              <a:t> ~ 50% a </a:t>
            </a:r>
            <a:r>
              <a:rPr lang="en-US" err="1">
                <a:solidFill>
                  <a:srgbClr val="7030A0"/>
                </a:solidFill>
                <a:ea typeface="Calibri"/>
                <a:cs typeface="Calibri"/>
              </a:rPr>
              <a:t>testa</a:t>
            </a:r>
            <a:r>
              <a:rPr lang="en-US">
                <a:solidFill>
                  <a:srgbClr val="7030A0"/>
                </a:solidFill>
                <a:ea typeface="Calibri"/>
                <a:cs typeface="Calibri"/>
              </a:rPr>
              <a:t>): </a:t>
            </a:r>
            <a:r>
              <a:rPr lang="en-US" err="1">
                <a:solidFill>
                  <a:srgbClr val="7030A0"/>
                </a:solidFill>
                <a:ea typeface="Calibri"/>
                <a:cs typeface="Calibri"/>
              </a:rPr>
              <a:t>pulizia</a:t>
            </a:r>
            <a:r>
              <a:rPr lang="en-US">
                <a:solidFill>
                  <a:srgbClr val="7030A0"/>
                </a:solidFill>
                <a:ea typeface="Calibri"/>
                <a:cs typeface="Calibri"/>
              </a:rPr>
              <a:t>, </a:t>
            </a:r>
            <a:r>
              <a:rPr lang="en-US" err="1">
                <a:solidFill>
                  <a:srgbClr val="7030A0"/>
                </a:solidFill>
                <a:ea typeface="Calibri"/>
                <a:cs typeface="Calibri"/>
              </a:rPr>
              <a:t>acqua</a:t>
            </a:r>
            <a:r>
              <a:rPr lang="en-US">
                <a:solidFill>
                  <a:srgbClr val="7030A0"/>
                </a:solidFill>
                <a:ea typeface="Calibri"/>
                <a:cs typeface="Calibri"/>
              </a:rPr>
              <a:t>, </a:t>
            </a:r>
            <a:r>
              <a:rPr lang="en-US" err="1">
                <a:solidFill>
                  <a:srgbClr val="7030A0"/>
                </a:solidFill>
                <a:ea typeface="Calibri"/>
                <a:cs typeface="Calibri"/>
              </a:rPr>
              <a:t>guardiania</a:t>
            </a:r>
            <a:r>
              <a:rPr lang="en-US">
                <a:solidFill>
                  <a:srgbClr val="7030A0"/>
                </a:solidFill>
                <a:ea typeface="Calibri"/>
                <a:cs typeface="Calibri"/>
              </a:rPr>
              <a:t>, </a:t>
            </a:r>
            <a:r>
              <a:rPr lang="en-US" err="1">
                <a:solidFill>
                  <a:srgbClr val="7030A0"/>
                </a:solidFill>
                <a:ea typeface="Calibri"/>
                <a:cs typeface="Calibri"/>
              </a:rPr>
              <a:t>assicurazione</a:t>
            </a:r>
            <a:r>
              <a:rPr lang="en-US">
                <a:solidFill>
                  <a:srgbClr val="7030A0"/>
                </a:solidFill>
                <a:ea typeface="Calibri"/>
                <a:cs typeface="Calibri"/>
              </a:rPr>
              <a:t> sui building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err="1">
                <a:solidFill>
                  <a:srgbClr val="7030A0"/>
                </a:solidFill>
                <a:ea typeface="Calibri"/>
                <a:cs typeface="Calibri"/>
              </a:rPr>
              <a:t>Alcune</a:t>
            </a:r>
            <a:r>
              <a:rPr lang="en-US">
                <a:solidFill>
                  <a:srgbClr val="7030A0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7030A0"/>
                </a:solidFill>
                <a:ea typeface="Calibri"/>
                <a:cs typeface="Calibri"/>
              </a:rPr>
              <a:t>attivita</a:t>
            </a:r>
            <a:r>
              <a:rPr lang="en-US">
                <a:solidFill>
                  <a:srgbClr val="7030A0"/>
                </a:solidFill>
                <a:ea typeface="Calibri"/>
                <a:cs typeface="Calibri"/>
              </a:rPr>
              <a:t>' in </a:t>
            </a:r>
            <a:r>
              <a:rPr lang="en-US" err="1">
                <a:solidFill>
                  <a:srgbClr val="7030A0"/>
                </a:solidFill>
                <a:ea typeface="Calibri"/>
                <a:cs typeface="Calibri"/>
              </a:rPr>
              <a:t>funzione</a:t>
            </a:r>
            <a:r>
              <a:rPr lang="en-US">
                <a:solidFill>
                  <a:srgbClr val="7030A0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7030A0"/>
                </a:solidFill>
                <a:ea typeface="Calibri"/>
                <a:cs typeface="Calibri"/>
              </a:rPr>
              <a:t>dell'energia</a:t>
            </a:r>
            <a:r>
              <a:rPr lang="en-US">
                <a:solidFill>
                  <a:srgbClr val="7030A0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7030A0"/>
                </a:solidFill>
                <a:ea typeface="Calibri"/>
                <a:cs typeface="Calibri"/>
              </a:rPr>
              <a:t>consumata</a:t>
            </a:r>
            <a:r>
              <a:rPr lang="en-US">
                <a:solidFill>
                  <a:srgbClr val="7030A0"/>
                </a:solidFill>
                <a:ea typeface="Calibri"/>
                <a:cs typeface="Calibri"/>
              </a:rPr>
              <a:t> (</a:t>
            </a:r>
            <a:r>
              <a:rPr lang="en-US" err="1">
                <a:solidFill>
                  <a:srgbClr val="7030A0"/>
                </a:solidFill>
                <a:ea typeface="Calibri"/>
                <a:cs typeface="Calibri"/>
              </a:rPr>
              <a:t>quindi</a:t>
            </a:r>
            <a:r>
              <a:rPr lang="en-US">
                <a:solidFill>
                  <a:srgbClr val="7030A0"/>
                </a:solidFill>
                <a:ea typeface="Calibri"/>
                <a:cs typeface="Calibri"/>
              </a:rPr>
              <a:t> ~20% INFN, 80% CINECA): </a:t>
            </a:r>
            <a:r>
              <a:rPr lang="en-US" err="1">
                <a:solidFill>
                  <a:srgbClr val="7030A0"/>
                </a:solidFill>
                <a:ea typeface="Calibri"/>
                <a:cs typeface="Calibri"/>
              </a:rPr>
              <a:t>consumo</a:t>
            </a:r>
            <a:r>
              <a:rPr lang="en-US">
                <a:solidFill>
                  <a:srgbClr val="7030A0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7030A0"/>
                </a:solidFill>
                <a:ea typeface="Calibri"/>
                <a:cs typeface="Calibri"/>
              </a:rPr>
              <a:t>elettrico</a:t>
            </a:r>
            <a:r>
              <a:rPr lang="en-US">
                <a:solidFill>
                  <a:srgbClr val="7030A0"/>
                </a:solidFill>
                <a:ea typeface="Calibri"/>
                <a:cs typeface="Calibri"/>
              </a:rPr>
              <a:t>, </a:t>
            </a:r>
            <a:r>
              <a:rPr lang="en-US" err="1">
                <a:solidFill>
                  <a:srgbClr val="7030A0"/>
                </a:solidFill>
                <a:ea typeface="Calibri"/>
                <a:cs typeface="Calibri"/>
              </a:rPr>
              <a:t>manutenzioni</a:t>
            </a:r>
            <a:endParaRPr lang="en-US">
              <a:solidFill>
                <a:srgbClr val="7030A0"/>
              </a:solidFill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err="1">
                <a:solidFill>
                  <a:srgbClr val="7030A0"/>
                </a:solidFill>
                <a:ea typeface="Calibri"/>
                <a:cs typeface="Calibri"/>
              </a:rPr>
              <a:t>Alcune</a:t>
            </a:r>
            <a:r>
              <a:rPr lang="en-US">
                <a:solidFill>
                  <a:srgbClr val="7030A0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7030A0"/>
                </a:solidFill>
                <a:ea typeface="Calibri"/>
                <a:cs typeface="Calibri"/>
              </a:rPr>
              <a:t>attivita</a:t>
            </a:r>
            <a:r>
              <a:rPr lang="en-US">
                <a:solidFill>
                  <a:srgbClr val="7030A0"/>
                </a:solidFill>
                <a:ea typeface="Calibri"/>
                <a:cs typeface="Calibri"/>
              </a:rPr>
              <a:t>' </a:t>
            </a:r>
            <a:r>
              <a:rPr lang="en-US" err="1">
                <a:solidFill>
                  <a:srgbClr val="7030A0"/>
                </a:solidFill>
                <a:ea typeface="Calibri"/>
                <a:cs typeface="Calibri"/>
              </a:rPr>
              <a:t>ognuno</a:t>
            </a:r>
            <a:r>
              <a:rPr lang="en-US">
                <a:solidFill>
                  <a:srgbClr val="7030A0"/>
                </a:solidFill>
                <a:ea typeface="Calibri"/>
                <a:cs typeface="Calibri"/>
              </a:rPr>
              <a:t> per se: </a:t>
            </a:r>
            <a:r>
              <a:rPr lang="en-US" err="1">
                <a:solidFill>
                  <a:srgbClr val="7030A0"/>
                </a:solidFill>
                <a:ea typeface="Calibri"/>
                <a:cs typeface="Calibri"/>
              </a:rPr>
              <a:t>costo</a:t>
            </a:r>
            <a:r>
              <a:rPr lang="en-US">
                <a:solidFill>
                  <a:srgbClr val="7030A0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7030A0"/>
                </a:solidFill>
                <a:ea typeface="Calibri"/>
                <a:cs typeface="Calibri"/>
              </a:rPr>
              <a:t>collegamento</a:t>
            </a:r>
            <a:r>
              <a:rPr lang="en-US">
                <a:solidFill>
                  <a:srgbClr val="7030A0"/>
                </a:solidFill>
                <a:ea typeface="Calibri"/>
                <a:cs typeface="Calibri"/>
              </a:rPr>
              <a:t> GARR, </a:t>
            </a:r>
            <a:r>
              <a:rPr lang="en-US" err="1">
                <a:solidFill>
                  <a:srgbClr val="7030A0"/>
                </a:solidFill>
                <a:ea typeface="Calibri"/>
                <a:cs typeface="Calibri"/>
              </a:rPr>
              <a:t>assicurazione</a:t>
            </a:r>
            <a:r>
              <a:rPr lang="en-US">
                <a:solidFill>
                  <a:srgbClr val="7030A0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7030A0"/>
                </a:solidFill>
                <a:ea typeface="Calibri"/>
                <a:cs typeface="Calibri"/>
              </a:rPr>
              <a:t>sulle</a:t>
            </a:r>
            <a:r>
              <a:rPr lang="en-US">
                <a:solidFill>
                  <a:srgbClr val="7030A0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7030A0"/>
                </a:solidFill>
                <a:ea typeface="Calibri"/>
                <a:cs typeface="Calibri"/>
              </a:rPr>
              <a:t>risorse</a:t>
            </a:r>
            <a:r>
              <a:rPr lang="en-US">
                <a:solidFill>
                  <a:srgbClr val="7030A0"/>
                </a:solidFill>
                <a:ea typeface="Calibri"/>
                <a:cs typeface="Calibri"/>
              </a:rPr>
              <a:t> IT</a:t>
            </a:r>
          </a:p>
          <a:p>
            <a:r>
              <a:rPr lang="en-US" err="1">
                <a:ea typeface="Calibri"/>
                <a:cs typeface="Calibri"/>
              </a:rPr>
              <a:t>Seguiranno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altri</a:t>
            </a:r>
            <a:r>
              <a:rPr lang="en-US">
                <a:ea typeface="Calibri"/>
                <a:cs typeface="Calibri"/>
              </a:rPr>
              <a:t> meeting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23A041-81E4-26B6-0FDF-0B7BA1BDF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Dicembre 2023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5D23F3-D325-B724-FA46-1278D5057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Incontro con Steering Board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85448C-1E58-88CA-1697-BDF6363A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44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180C6-BADB-7140-806D-711500163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Il "</a:t>
            </a:r>
            <a:r>
              <a:rPr lang="en-US" err="1">
                <a:ea typeface="Calibri Light"/>
                <a:cs typeface="Calibri Light"/>
              </a:rPr>
              <a:t>condominio</a:t>
            </a:r>
            <a:r>
              <a:rPr lang="en-US">
                <a:ea typeface="Calibri Light"/>
                <a:cs typeface="Calibri Light"/>
              </a:rPr>
              <a:t> </a:t>
            </a:r>
            <a:r>
              <a:rPr lang="en-US" err="1">
                <a:ea typeface="Calibri Light"/>
                <a:cs typeface="Calibri Light"/>
              </a:rPr>
              <a:t>Tecnopolo</a:t>
            </a:r>
            <a:r>
              <a:rPr lang="en-US">
                <a:ea typeface="Calibri Light"/>
                <a:cs typeface="Calibri Light"/>
              </a:rPr>
              <a:t>” (2)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42CDB-C82C-865A-3815-03D081B1E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/>
              <a:t>Tavoli di lavoro con gli altri enti “insedianti“ al Tecnopolo e la Regione</a:t>
            </a:r>
          </a:p>
          <a:p>
            <a:pPr lvl="1"/>
            <a:r>
              <a:rPr lang="it-IT"/>
              <a:t>Martedì 12/12 – primo incontro del tavolo tecnico</a:t>
            </a:r>
          </a:p>
          <a:p>
            <a:r>
              <a:rPr lang="it-IT"/>
              <a:t>Vari argomenti dibattuti</a:t>
            </a:r>
          </a:p>
          <a:p>
            <a:r>
              <a:rPr lang="it-IT"/>
              <a:t>B4 verrà “temporaneamente” adibito a  zona congressuale  (a regime: B4 in uso a EVMWF e zona congressuale in G7)</a:t>
            </a:r>
          </a:p>
          <a:p>
            <a:r>
              <a:rPr lang="it-IT"/>
              <a:t>In firma concessione per la  gestione della centrale termica</a:t>
            </a:r>
          </a:p>
          <a:p>
            <a:pPr lvl="1"/>
            <a:r>
              <a:rPr lang="it-IT"/>
              <a:t>Recupero del calore da Leonardo</a:t>
            </a:r>
          </a:p>
          <a:p>
            <a:r>
              <a:rPr lang="it-IT"/>
              <a:t>Altri lavori di area</a:t>
            </a:r>
          </a:p>
          <a:p>
            <a:pPr lvl="1"/>
            <a:r>
              <a:rPr lang="it-IT"/>
              <a:t>Cabina primaria TERNA in area nord</a:t>
            </a:r>
          </a:p>
          <a:p>
            <a:pPr lvl="1"/>
            <a:r>
              <a:rPr lang="it-IT"/>
              <a:t>Vasca laminazione pronta tra 6 mesi da cronoprogramma</a:t>
            </a:r>
          </a:p>
          <a:p>
            <a:pPr lvl="1"/>
            <a:r>
              <a:rPr lang="it-IT"/>
              <a:t>Completamento strada di acceso – fine gennaio</a:t>
            </a:r>
          </a:p>
          <a:p>
            <a:pPr lvl="1"/>
            <a:r>
              <a:rPr lang="it-IT"/>
              <a:t>Videosorveglianza: pronto progetto esecutivo</a:t>
            </a:r>
          </a:p>
          <a:p>
            <a:r>
              <a:rPr lang="it-IT"/>
              <a:t>Prossimo meeting fine gennaio</a:t>
            </a:r>
            <a:br>
              <a:rPr lang="it-IT"/>
            </a:b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B284E-1F91-CD0A-4C8B-640F5B3AB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Dicembre 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30F43-3B7D-0CC7-6C7F-933724B09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Incontro con Steering Board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102CC-FE54-2FF4-1F17-C3727472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60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97FEC-1C33-28DF-2A34-90809354E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Dicembre 2023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7B6A9E-D5D9-64D9-76E3-FB57B3BA0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Incontro con Steering Board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204BFB8-F3EF-D887-A3F6-642A38BF6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517525"/>
            <a:ext cx="10515600" cy="1325563"/>
          </a:xfrm>
        </p:spPr>
        <p:txBody>
          <a:bodyPr/>
          <a:lstStyle/>
          <a:p>
            <a:r>
              <a:rPr lang="en-US" err="1"/>
              <a:t>Arrivi</a:t>
            </a:r>
            <a:r>
              <a:rPr lang="en-US"/>
              <a:t> e </a:t>
            </a:r>
            <a:r>
              <a:rPr lang="en-US" err="1"/>
              <a:t>partenze</a:t>
            </a:r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99B9E71-737C-B9D6-ADAA-036559B52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457" y="1843088"/>
            <a:ext cx="10515600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it-IT"/>
              <a:t>Ancora movimenti del personale CNAF</a:t>
            </a:r>
          </a:p>
          <a:p>
            <a:pPr lvl="1"/>
            <a:r>
              <a:rPr lang="it-IT">
                <a:solidFill>
                  <a:srgbClr val="7030A0"/>
                </a:solidFill>
              </a:rPr>
              <a:t>Dall’inizio del progetto 1 TI («</a:t>
            </a:r>
            <a:r>
              <a:rPr lang="it-IT" err="1">
                <a:solidFill>
                  <a:srgbClr val="7030A0"/>
                </a:solidFill>
              </a:rPr>
              <a:t>sw</a:t>
            </a:r>
            <a:r>
              <a:rPr lang="it-IT">
                <a:solidFill>
                  <a:srgbClr val="7030A0"/>
                </a:solidFill>
              </a:rPr>
              <a:t>») ha dato le dimissioni ed uno è in congedo («cloud»)</a:t>
            </a:r>
            <a:endParaRPr lang="it-IT">
              <a:solidFill>
                <a:srgbClr val="7030A0"/>
              </a:solidFill>
              <a:ea typeface="Calibri"/>
              <a:cs typeface="Calibri"/>
            </a:endParaRPr>
          </a:p>
          <a:p>
            <a:r>
              <a:rPr lang="it-IT"/>
              <a:t>Con il PNRR assunti 16 TD (per i progetti)</a:t>
            </a:r>
            <a:endParaRPr lang="it-IT">
              <a:ea typeface="Calibri"/>
              <a:cs typeface="Calibri"/>
            </a:endParaRPr>
          </a:p>
          <a:p>
            <a:pPr lvl="1"/>
            <a:r>
              <a:rPr lang="it-IT">
                <a:solidFill>
                  <a:srgbClr val="7030A0"/>
                </a:solidFill>
              </a:rPr>
              <a:t>13 erano già in forza al CNAF come AR</a:t>
            </a:r>
            <a:endParaRPr lang="it-IT">
              <a:solidFill>
                <a:srgbClr val="7030A0"/>
              </a:solidFill>
              <a:ea typeface="Calibri"/>
              <a:cs typeface="Calibri"/>
            </a:endParaRPr>
          </a:p>
          <a:p>
            <a:pPr lvl="1"/>
            <a:r>
              <a:rPr lang="it-IT">
                <a:solidFill>
                  <a:srgbClr val="7030A0"/>
                </a:solidFill>
              </a:rPr>
              <a:t>Per parte di loro sinergie possibili con attività Tecnopolo</a:t>
            </a:r>
            <a:endParaRPr lang="it-IT">
              <a:solidFill>
                <a:srgbClr val="7030A0"/>
              </a:solidFill>
              <a:ea typeface="Calibri"/>
              <a:cs typeface="Calibri"/>
            </a:endParaRPr>
          </a:p>
          <a:p>
            <a:r>
              <a:rPr lang="it-IT"/>
              <a:t>Dal 1/9/2023 TI («cloud») in congedo a ICSC per 4 anni</a:t>
            </a:r>
            <a:endParaRPr lang="it-IT">
              <a:ea typeface="Calibri"/>
              <a:cs typeface="Calibri"/>
            </a:endParaRPr>
          </a:p>
          <a:p>
            <a:r>
              <a:rPr lang="it-IT"/>
              <a:t>Dal 1/9/2023 tornato TI («rete») da congedo</a:t>
            </a:r>
            <a:endParaRPr lang="it-IT">
              <a:ea typeface="Calibri"/>
              <a:cs typeface="Calibri"/>
            </a:endParaRPr>
          </a:p>
          <a:p>
            <a:pPr lvl="1"/>
            <a:r>
              <a:rPr lang="it-IT">
                <a:solidFill>
                  <a:srgbClr val="7030A0"/>
                </a:solidFill>
              </a:rPr>
              <a:t>E’ ora in part-time al 50%</a:t>
            </a:r>
            <a:endParaRPr lang="it-IT">
              <a:solidFill>
                <a:srgbClr val="7030A0"/>
              </a:solidFill>
              <a:ea typeface="Calibri"/>
              <a:cs typeface="Calibri"/>
            </a:endParaRPr>
          </a:p>
          <a:p>
            <a:r>
              <a:rPr lang="it-IT"/>
              <a:t>Dal 15/11/2023 TI («storage») in congedo a ECMWF per 4 anni</a:t>
            </a:r>
            <a:endParaRPr lang="it-IT">
              <a:ea typeface="Calibri"/>
              <a:cs typeface="Calibri"/>
            </a:endParaRPr>
          </a:p>
          <a:p>
            <a:r>
              <a:rPr lang="it-IT"/>
              <a:t>Dal 1/1/2024 TD PNRR («storage») al CINECA</a:t>
            </a:r>
            <a:endParaRPr lang="it-IT">
              <a:ea typeface="Calibri"/>
              <a:cs typeface="Calibri"/>
            </a:endParaRPr>
          </a:p>
          <a:p>
            <a:endParaRPr lang="it-IT"/>
          </a:p>
          <a:p>
            <a:pPr lvl="1"/>
            <a:endParaRPr lang="it-IT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894F751D-9FBC-AE33-5486-C4C1CC0CF03A}"/>
              </a:ext>
            </a:extLst>
          </p:cNvPr>
          <p:cNvSpPr txBox="1">
            <a:spLocks/>
          </p:cNvSpPr>
          <p:nvPr/>
        </p:nvSpPr>
        <p:spPr>
          <a:xfrm>
            <a:off x="9906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E4DEAF6F-7084-6CC8-03B0-B300D1C2DFD7}"/>
              </a:ext>
            </a:extLst>
          </p:cNvPr>
          <p:cNvSpPr txBox="1">
            <a:spLocks/>
          </p:cNvSpPr>
          <p:nvPr/>
        </p:nvSpPr>
        <p:spPr>
          <a:xfrm>
            <a:off x="4191000" y="6508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Incontro con Steering Board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4E3CCE4B-8C00-CEBC-D025-C43CB6108E18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401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606D6-3C7D-4EB5-7AD6-EF914AA03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err="1"/>
              <a:t>Summary</a:t>
            </a:r>
            <a:r>
              <a:rPr lang="it-IT"/>
              <a:t> &amp; problemi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388BD-4E99-00FF-74A7-F3D687F9D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it-IT" b="1"/>
              <a:t>Consegna B5</a:t>
            </a:r>
            <a:r>
              <a:rPr lang="it-IT"/>
              <a:t>: 30/06 </a:t>
            </a:r>
            <a:r>
              <a:rPr lang="it-IT">
                <a:sym typeface="Wingdings" pitchFamily="2" charset="2"/>
              </a:rPr>
              <a:t> </a:t>
            </a:r>
            <a:r>
              <a:rPr lang="it-IT" strike="sngStrike">
                <a:sym typeface="Wingdings" pitchFamily="2" charset="2"/>
              </a:rPr>
              <a:t>17/07 </a:t>
            </a:r>
            <a:r>
              <a:rPr lang="it-IT">
                <a:sym typeface="Wingdings" pitchFamily="2" charset="2"/>
              </a:rPr>
              <a:t> 30/11 per problema amianto</a:t>
            </a:r>
          </a:p>
          <a:p>
            <a:r>
              <a:rPr lang="it-IT" b="1">
                <a:sym typeface="Wingdings" pitchFamily="2" charset="2"/>
              </a:rPr>
              <a:t>Gare</a:t>
            </a:r>
            <a:r>
              <a:rPr lang="it-IT">
                <a:sym typeface="Wingdings" pitchFamily="2" charset="2"/>
              </a:rPr>
              <a:t>: molti problemi; lavoro con i fornitori per anticipare consegne e/o realizzare piano B se non C</a:t>
            </a:r>
            <a:endParaRPr lang="it-IT">
              <a:cs typeface="Calibri"/>
            </a:endParaRPr>
          </a:p>
          <a:p>
            <a:pPr lvl="1"/>
            <a:r>
              <a:rPr lang="it-IT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Storage e rete problemi maggiori</a:t>
            </a:r>
            <a:endParaRPr lang="it-IT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pPr lvl="2"/>
            <a:r>
              <a:rPr lang="it-IT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Consegna apparati rete/storage a fine Dicembre?</a:t>
            </a:r>
            <a:endParaRPr lang="it-IT">
              <a:solidFill>
                <a:schemeClr val="accent2">
                  <a:lumMod val="50000"/>
                </a:schemeClr>
              </a:solidFill>
              <a:cs typeface="Calibri"/>
            </a:endParaRPr>
          </a:p>
          <a:p>
            <a:pPr lvl="1"/>
            <a:r>
              <a:rPr lang="it-IT">
                <a:solidFill>
                  <a:schemeClr val="accent5">
                    <a:lumMod val="50000"/>
                  </a:schemeClr>
                </a:solidFill>
                <a:cs typeface="Calibri"/>
              </a:rPr>
              <a:t>Senza piano B inizio trasferimento dati non possibile prima di novembre</a:t>
            </a:r>
            <a:endParaRPr lang="it-IT">
              <a:solidFill>
                <a:schemeClr val="accent5">
                  <a:lumMod val="50000"/>
                </a:schemeClr>
              </a:solidFill>
              <a:ea typeface="Calibri"/>
              <a:cs typeface="Calibri"/>
            </a:endParaRPr>
          </a:p>
          <a:p>
            <a:pPr lvl="2"/>
            <a:r>
              <a:rPr lang="it-IT">
                <a:solidFill>
                  <a:schemeClr val="accent2">
                    <a:lumMod val="50000"/>
                  </a:schemeClr>
                </a:solidFill>
                <a:cs typeface="Calibri"/>
              </a:rPr>
              <a:t>Piano B molto aggressivo e impattante a livello di </a:t>
            </a:r>
            <a:r>
              <a:rPr lang="it-IT" err="1">
                <a:solidFill>
                  <a:schemeClr val="accent2">
                    <a:lumMod val="50000"/>
                  </a:schemeClr>
                </a:solidFill>
                <a:cs typeface="Calibri"/>
              </a:rPr>
              <a:t>manpower</a:t>
            </a:r>
            <a:r>
              <a:rPr lang="it-IT">
                <a:solidFill>
                  <a:schemeClr val="accent2">
                    <a:lumMod val="50000"/>
                  </a:schemeClr>
                </a:solidFill>
                <a:cs typeface="Calibri"/>
              </a:rPr>
              <a:t>: storage 2022 al tecnopolo e apparati di rete provvisori</a:t>
            </a:r>
            <a:endParaRPr lang="it-IT">
              <a:solidFill>
                <a:schemeClr val="accent2">
                  <a:lumMod val="50000"/>
                </a:schemeClr>
              </a:solidFill>
              <a:ea typeface="Calibri"/>
              <a:cs typeface="Calibri"/>
            </a:endParaRPr>
          </a:p>
          <a:p>
            <a:r>
              <a:rPr lang="it-IT" b="1">
                <a:cs typeface="Calibri"/>
              </a:rPr>
              <a:t>Fase 2</a:t>
            </a:r>
            <a:r>
              <a:rPr lang="it-IT">
                <a:cs typeface="Calibri"/>
              </a:rPr>
              <a:t>: piano approvato dai direttori generali, alla firma GE</a:t>
            </a:r>
            <a:endParaRPr lang="it-IT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9DAFA-1776-E335-EF10-1B5F17821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Dicembre 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81208-EE22-9AD1-ED83-2909E1243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Incontro con Steering Board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0EA6D-C38C-C28F-AA9D-6F3984786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993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8F9C0-369D-CDB8-CFAE-BF9A9B7C2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Poche foto (lo vediamo dal vero)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C5176-58FD-3F7A-9637-69C74820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Dicembre 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300C6-7974-9D9A-0356-E3B10D712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Incontro con Steering Board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D5486-DB4A-DE0F-2FC8-8E6CF5485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4F4C66-8B10-AE06-47D3-3B09AEE49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5" y="2032795"/>
            <a:ext cx="5598885" cy="41991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733538-0328-E334-C8AD-8A1EE599B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23937"/>
            <a:ext cx="5892951" cy="441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25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B41C5-3EFB-9BF2-8814-D6240E322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ea typeface="Calibri Light"/>
                <a:cs typeface="Calibri Light"/>
              </a:rPr>
              <a:t>Amianto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74BD0-9171-79A4-6574-12B0CB6C9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it-IT">
                <a:ea typeface="Calibri"/>
                <a:cs typeface="Calibri"/>
              </a:rPr>
              <a:t>Consegna della hall prevista per fine Luglio 2023</a:t>
            </a:r>
          </a:p>
          <a:p>
            <a:r>
              <a:rPr lang="it-IT">
                <a:ea typeface="Calibri"/>
                <a:cs typeface="Calibri"/>
              </a:rPr>
              <a:t>Problema: durante lavori di ristrutturazione dell’edificio ENEA (C1), contiguo a quello del CINECA, è stato trovato (e quindi liberato nell'aria) amianto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it-IT">
                <a:solidFill>
                  <a:srgbClr val="7030A0"/>
                </a:solidFill>
                <a:ea typeface="Calibri"/>
                <a:cs typeface="Calibri"/>
              </a:rPr>
              <a:t>Per B5 e C2 non vi era stato nessun problema durante la ristrutturazione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it-IT" sz="2500">
                <a:solidFill>
                  <a:srgbClr val="7030A0"/>
                </a:solidFill>
                <a:ea typeface="Calibri"/>
                <a:cs typeface="Calibri"/>
              </a:rPr>
              <a:t>Per precauzione, sospesi i lavori anche nel nostro cantiere per possibile presenza di amianto nell'aria </a:t>
            </a:r>
            <a:r>
              <a:rPr lang="it-IT" sz="2500">
                <a:solidFill>
                  <a:srgbClr val="7030A0"/>
                </a:solidFill>
                <a:ea typeface="Calibri"/>
                <a:cs typeface="Arial"/>
              </a:rPr>
              <a:t> (ferme anche le consegne delle macchine Leonardo mancanti)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it-IT">
                <a:solidFill>
                  <a:srgbClr val="7030A0"/>
                </a:solidFill>
                <a:ea typeface="Calibri"/>
                <a:cs typeface="Calibri"/>
              </a:rPr>
              <a:t>In due sampling successivi trovato in effetti amianto nelle gronde di B5 … bonifica ad opera della Regione</a:t>
            </a:r>
          </a:p>
          <a:p>
            <a:r>
              <a:rPr lang="it-IT">
                <a:ea typeface="Calibri"/>
                <a:cs typeface="Calibri"/>
              </a:rPr>
              <a:t>Blocco totale delle attività del cantiere, fino a ottobre</a:t>
            </a:r>
          </a:p>
          <a:p>
            <a:r>
              <a:rPr lang="it-IT">
                <a:ea typeface="Calibri"/>
                <a:cs typeface="Calibri"/>
              </a:rPr>
              <a:t>Al rientro, hanno continuato la predisposizione della sala, ma ci siamo subito accorti (e abbiamo comunicato) che la ditta che predisponeva le canaline per i cavi lo faceva in modo non adeguato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it-IT">
                <a:ea typeface="Calibri"/>
                <a:cs typeface="Calibri"/>
              </a:rPr>
              <a:t>Questo ha provocato un prolungamento dei lavori 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it-IT">
              <a:ea typeface="Calibri"/>
              <a:cs typeface="Calibri"/>
            </a:endParaRPr>
          </a:p>
          <a:p>
            <a:pPr marL="457200" lvl="1" indent="0">
              <a:buNone/>
            </a:pPr>
            <a:r>
              <a:rPr lang="it-IT" b="1">
                <a:solidFill>
                  <a:srgbClr val="FF0000"/>
                </a:solidFill>
                <a:ea typeface="Calibri"/>
                <a:cs typeface="Calibri"/>
              </a:rPr>
              <a:t>--&gt; consegna della sala: 30/11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7D7D7-5B6C-4D87-DBD3-2D075E7AC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Dicembre 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CE5F7-9F7B-06FE-7DB6-B113E5DE8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Incontro con Steering Board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B343D-F33E-88F8-8A31-D64D911F1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72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B70E3-9784-3A02-44F4-CF1C8BFBF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Stato</a:t>
            </a:r>
            <a:r>
              <a:rPr lang="en-US"/>
              <a:t> </a:t>
            </a:r>
            <a:r>
              <a:rPr lang="en-US" err="1"/>
              <a:t>lavori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F876A-A5C9-77D5-4C7F-1F7F72C09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/>
              <a:t>Lavori variante terminati (30/11/2023)</a:t>
            </a:r>
          </a:p>
          <a:p>
            <a:pPr lvl="1"/>
            <a:r>
              <a:rPr lang="it-IT" dirty="0">
                <a:solidFill>
                  <a:srgbClr val="7030A0"/>
                </a:solidFill>
              </a:rPr>
              <a:t>Coda “aggiustamenti” su canaline per cavi durante il mese di novembre</a:t>
            </a:r>
            <a:endParaRPr lang="it-IT" dirty="0">
              <a:solidFill>
                <a:srgbClr val="7030A0"/>
              </a:solidFill>
              <a:ea typeface="Calibri"/>
              <a:cs typeface="Calibri"/>
            </a:endParaRPr>
          </a:p>
          <a:p>
            <a:pPr lvl="1"/>
            <a:r>
              <a:rPr lang="it-IT" dirty="0">
                <a:solidFill>
                  <a:srgbClr val="7030A0"/>
                </a:solidFill>
              </a:rPr>
              <a:t>Consegna B5 fine novembre effettuata</a:t>
            </a:r>
            <a:endParaRPr lang="it-IT" dirty="0">
              <a:solidFill>
                <a:srgbClr val="7030A0"/>
              </a:solidFill>
              <a:ea typeface="Calibri"/>
              <a:cs typeface="Calibri"/>
            </a:endParaRPr>
          </a:p>
          <a:p>
            <a:pPr marL="457200" lvl="1" indent="0">
              <a:buNone/>
            </a:pPr>
            <a:endParaRPr lang="it-IT">
              <a:solidFill>
                <a:srgbClr val="7030A0"/>
              </a:solidFill>
              <a:ea typeface="Calibri"/>
              <a:cs typeface="Calibri"/>
            </a:endParaRPr>
          </a:p>
          <a:p>
            <a:r>
              <a:rPr lang="it-IT" dirty="0">
                <a:ea typeface="Calibri"/>
                <a:cs typeface="Calibri"/>
              </a:rPr>
              <a:t>Via libera a installazione </a:t>
            </a:r>
            <a:r>
              <a:rPr lang="it-IT" dirty="0" err="1">
                <a:ea typeface="Calibri"/>
                <a:cs typeface="Calibri"/>
              </a:rPr>
              <a:t>cabling</a:t>
            </a:r>
            <a:r>
              <a:rPr lang="it-IT" dirty="0">
                <a:ea typeface="Calibri"/>
                <a:cs typeface="Calibri"/>
              </a:rPr>
              <a:t> dal 4/12/2023</a:t>
            </a:r>
          </a:p>
          <a:p>
            <a:pPr lvl="1"/>
            <a:r>
              <a:rPr lang="it-IT" dirty="0">
                <a:solidFill>
                  <a:srgbClr val="7030A0"/>
                </a:solidFill>
                <a:ea typeface="Calibri"/>
                <a:cs typeface="Calibri"/>
              </a:rPr>
              <a:t>E' in corso</a:t>
            </a:r>
            <a:endParaRPr lang="it-IT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612C6-7AC4-B702-0A64-A623A1B93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Dicembre 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047DF-8D4D-6823-39BC-198A49437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err="1"/>
              <a:t>Incontro</a:t>
            </a:r>
            <a:r>
              <a:rPr lang="en-US"/>
              <a:t> con Steering Board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12A25-4159-38DF-FB1A-98FAD2F9E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78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9178D-55D7-E640-31A7-E77F2DB8D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cs typeface="Calibri Light"/>
              </a:rPr>
              <a:t>Stato gare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0A647-8192-2ECC-7FE9-6B2677524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it-IT">
                <a:cs typeface="Calibri"/>
              </a:rPr>
              <a:t>Situazione non facile:</a:t>
            </a:r>
          </a:p>
          <a:p>
            <a:pPr lvl="1"/>
            <a:r>
              <a:rPr lang="it-IT">
                <a:solidFill>
                  <a:schemeClr val="accent2">
                    <a:lumMod val="50000"/>
                  </a:schemeClr>
                </a:solidFill>
                <a:cs typeface="Calibri"/>
              </a:rPr>
              <a:t>Iter di approvazione gare lato INFN allungato rispetto a tempistiche standard (PNRR…)</a:t>
            </a:r>
            <a:endParaRPr lang="it-IT">
              <a:solidFill>
                <a:schemeClr val="accent2">
                  <a:lumMod val="50000"/>
                </a:schemeClr>
              </a:solidFill>
              <a:ea typeface="Calibri"/>
              <a:cs typeface="Calibri"/>
            </a:endParaRPr>
          </a:p>
          <a:p>
            <a:pPr lvl="1"/>
            <a:r>
              <a:rPr lang="it-IT">
                <a:solidFill>
                  <a:schemeClr val="accent2">
                    <a:lumMod val="50000"/>
                  </a:schemeClr>
                </a:solidFill>
                <a:cs typeface="Calibri"/>
              </a:rPr>
              <a:t>Problemi di approvvigionamento da parte dei </a:t>
            </a:r>
            <a:r>
              <a:rPr lang="it-IT" err="1">
                <a:solidFill>
                  <a:schemeClr val="accent2">
                    <a:lumMod val="50000"/>
                  </a:schemeClr>
                </a:solidFill>
                <a:cs typeface="Calibri"/>
              </a:rPr>
              <a:t>vendor</a:t>
            </a:r>
            <a:r>
              <a:rPr lang="it-IT">
                <a:solidFill>
                  <a:schemeClr val="accent2">
                    <a:lumMod val="50000"/>
                  </a:schemeClr>
                </a:solidFill>
                <a:cs typeface="Calibri"/>
              </a:rPr>
              <a:t> solo marginalmente migliorati; 6+ mesi da aggiudicazione non atipici</a:t>
            </a:r>
            <a:endParaRPr lang="it-IT">
              <a:solidFill>
                <a:schemeClr val="accent2">
                  <a:lumMod val="50000"/>
                </a:schemeClr>
              </a:solidFill>
              <a:ea typeface="Calibri"/>
              <a:cs typeface="Calibri"/>
            </a:endParaRPr>
          </a:p>
          <a:p>
            <a:pPr lvl="1"/>
            <a:r>
              <a:rPr lang="it-IT">
                <a:solidFill>
                  <a:schemeClr val="accent2">
                    <a:lumMod val="50000"/>
                  </a:schemeClr>
                </a:solidFill>
                <a:cs typeface="Calibri"/>
              </a:rPr>
              <a:t>Realizzazione di «piani B» per sveltire la transizione, con molta fatica a livello umano</a:t>
            </a:r>
            <a:endParaRPr lang="it-IT">
              <a:solidFill>
                <a:schemeClr val="accent2">
                  <a:lumMod val="50000"/>
                </a:schemeClr>
              </a:solidFill>
              <a:ea typeface="Calibri"/>
              <a:cs typeface="Calibri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it-IT">
                <a:solidFill>
                  <a:srgbClr val="7030A0"/>
                </a:solidFill>
                <a:ea typeface="Calibri"/>
                <a:cs typeface="Calibri"/>
              </a:rPr>
              <a:t>Macchine temporanee, macchine arrivate come </a:t>
            </a:r>
            <a:r>
              <a:rPr lang="it-IT" err="1">
                <a:solidFill>
                  <a:srgbClr val="7030A0"/>
                </a:solidFill>
                <a:ea typeface="Calibri"/>
                <a:cs typeface="Calibri"/>
              </a:rPr>
              <a:t>PoC</a:t>
            </a:r>
            <a:r>
              <a:rPr lang="it-IT">
                <a:solidFill>
                  <a:srgbClr val="7030A0"/>
                </a:solidFill>
                <a:ea typeface="Calibri"/>
                <a:cs typeface="Calibri"/>
              </a:rPr>
              <a:t>, …</a:t>
            </a:r>
          </a:p>
          <a:p>
            <a:pPr lvl="2">
              <a:buFont typeface="Wingdings" panose="020B0604020202020204" pitchFamily="34" charset="0"/>
              <a:buChar char="§"/>
            </a:pPr>
            <a:endParaRPr lang="it-IT">
              <a:solidFill>
                <a:schemeClr val="accent2">
                  <a:lumMod val="50000"/>
                </a:schemeClr>
              </a:solidFill>
              <a:ea typeface="Calibri"/>
              <a:cs typeface="Calibri"/>
            </a:endParaRPr>
          </a:p>
          <a:p>
            <a:r>
              <a:rPr lang="it-IT">
                <a:solidFill>
                  <a:schemeClr val="accent2">
                    <a:lumMod val="50000"/>
                  </a:schemeClr>
                </a:solidFill>
                <a:ea typeface="Calibri"/>
                <a:cs typeface="Calibri"/>
              </a:rPr>
              <a:t>Anche per le gare consegnate (storage ‘22) ancora procedura non conclusa, collaudo fallito per specifiche per ora non raggiunte</a:t>
            </a:r>
          </a:p>
          <a:p>
            <a:pPr marL="0" indent="0">
              <a:buNone/>
            </a:pPr>
            <a:endParaRPr lang="it-IT">
              <a:ea typeface="Calibri" panose="020F0502020204030204"/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1090D-BDD7-D5B9-DA46-57A86BA0D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Dicembre 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F7478-5293-51AD-8AC8-9499C85AF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Incontro con Steering Board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5678D-2B49-2A92-7202-7CBA08258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28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9830F-88FC-CFB8-48DD-648E64BA3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cs typeface="Calibri Light"/>
              </a:rPr>
              <a:t>Gara Storage 2022 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32632-1B85-2CCE-76BB-DF27C80F9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676" y="1825625"/>
            <a:ext cx="6593098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it-IT" sz="1600">
                <a:solidFill>
                  <a:schemeClr val="bg2">
                    <a:lumMod val="50000"/>
                  </a:schemeClr>
                </a:solidFill>
                <a:cs typeface="Calibri"/>
              </a:rPr>
              <a:t>Sottomessa la richiesta Marzo 2022; Aggiudicata Oct-22; Contratto firmato Mar 23 </a:t>
            </a:r>
            <a:r>
              <a:rPr lang="it-IT" sz="1600">
                <a:solidFill>
                  <a:schemeClr val="bg2">
                    <a:lumMod val="50000"/>
                  </a:schemeClr>
                </a:solidFill>
                <a:cs typeface="Calibri"/>
                <a:sym typeface="Wingdings" pitchFamily="2" charset="2"/>
              </a:rPr>
              <a:t> </a:t>
            </a:r>
            <a:r>
              <a:rPr lang="it-IT" sz="1600">
                <a:solidFill>
                  <a:schemeClr val="bg2">
                    <a:lumMod val="50000"/>
                  </a:schemeClr>
                </a:solidFill>
                <a:cs typeface="Calibri"/>
              </a:rPr>
              <a:t>Consegna fine Mar-23!</a:t>
            </a:r>
            <a:endParaRPr lang="it-IT" sz="1600">
              <a:solidFill>
                <a:schemeClr val="bg2">
                  <a:lumMod val="50000"/>
                </a:schemeClr>
              </a:solidFill>
              <a:ea typeface="Calibri"/>
              <a:cs typeface="Calibri"/>
            </a:endParaRPr>
          </a:p>
          <a:p>
            <a:r>
              <a:rPr lang="it-IT" sz="1600" strike="sngStrike">
                <a:solidFill>
                  <a:schemeClr val="bg2">
                    <a:lumMod val="50000"/>
                  </a:schemeClr>
                </a:solidFill>
                <a:cs typeface="Calibri"/>
              </a:rPr>
              <a:t>14 PB: il piano è tuttora metterli al CNAF almeno per il collaudo; se AQ 2023-24 ritardasse potrebbe essere usato per cominciare spostamento dati</a:t>
            </a:r>
            <a:endParaRPr lang="it-IT" sz="1600" strike="sngStrike">
              <a:solidFill>
                <a:schemeClr val="bg2">
                  <a:lumMod val="50000"/>
                </a:schemeClr>
              </a:solidFill>
              <a:ea typeface="Calibri"/>
              <a:cs typeface="Calibri"/>
            </a:endParaRPr>
          </a:p>
          <a:p>
            <a:r>
              <a:rPr lang="it-IT">
                <a:ea typeface="Calibri"/>
                <a:cs typeface="Calibri"/>
              </a:rPr>
              <a:t>Collaudo fallito (specifiche non raggiunte) a Luglio 2023</a:t>
            </a:r>
          </a:p>
          <a:p>
            <a:r>
              <a:rPr lang="it-IT">
                <a:ea typeface="Calibri"/>
                <a:cs typeface="Calibri"/>
              </a:rPr>
              <a:t>Ulteriori tentativi di collaudo (aggiornamenti tecnologici / firmware), tutti falliti</a:t>
            </a:r>
          </a:p>
          <a:p>
            <a:r>
              <a:rPr lang="it-IT">
                <a:ea typeface="Calibri"/>
                <a:cs typeface="Calibri"/>
              </a:rPr>
              <a:t>Ora: esplorazione di una ultima soluzione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it-IT">
                <a:ea typeface="Calibri"/>
                <a:cs typeface="Calibri"/>
              </a:rPr>
              <a:t>Se anche questo fallisce: usare AQ storage 2023-24</a:t>
            </a:r>
          </a:p>
          <a:p>
            <a:r>
              <a:rPr lang="it-IT">
                <a:solidFill>
                  <a:srgbClr val="7030A0"/>
                </a:solidFill>
                <a:ea typeface="Calibri"/>
                <a:cs typeface="Calibri"/>
              </a:rPr>
              <a:t>Breaking news (di ieri): trovato accordo con il </a:t>
            </a:r>
            <a:r>
              <a:rPr lang="it-IT" err="1">
                <a:solidFill>
                  <a:srgbClr val="7030A0"/>
                </a:solidFill>
                <a:ea typeface="Calibri"/>
                <a:cs typeface="Calibri"/>
              </a:rPr>
              <a:t>vendor</a:t>
            </a:r>
            <a:r>
              <a:rPr lang="it-IT">
                <a:solidFill>
                  <a:srgbClr val="7030A0"/>
                </a:solidFill>
                <a:ea typeface="Calibri"/>
                <a:cs typeface="Calibri"/>
              </a:rPr>
              <a:t> per passare ad una soluzione di </a:t>
            </a:r>
            <a:r>
              <a:rPr lang="it-IT" err="1">
                <a:solidFill>
                  <a:srgbClr val="7030A0"/>
                </a:solidFill>
                <a:ea typeface="Calibri"/>
                <a:cs typeface="Calibri"/>
              </a:rPr>
              <a:t>piu'</a:t>
            </a:r>
            <a:r>
              <a:rPr lang="it-IT">
                <a:solidFill>
                  <a:srgbClr val="7030A0"/>
                </a:solidFill>
                <a:ea typeface="Calibri"/>
                <a:cs typeface="Calibri"/>
              </a:rPr>
              <a:t> alto livello – 1 mese per la consegna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6977AF-079C-41FA-4ED5-8247CB7BB5DF}"/>
              </a:ext>
            </a:extLst>
          </p:cNvPr>
          <p:cNvSpPr txBox="1"/>
          <p:nvPr/>
        </p:nvSpPr>
        <p:spPr>
          <a:xfrm>
            <a:off x="6978315" y="2035342"/>
            <a:ext cx="4852736" cy="3693319"/>
          </a:xfrm>
          <a:prstGeom prst="rect">
            <a:avLst/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Procedura aperta per un sistema di storage disco per il Tier1 del CNAF Atto GE n. 13100 del 31.03.2022 </a:t>
            </a:r>
            <a:r>
              <a:rPr lang="it-IT" err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cig</a:t>
            </a:r>
            <a:r>
              <a:rPr lang="it-IT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 9182750505</a:t>
            </a:r>
            <a:endParaRPr lang="it-IT">
              <a:solidFill>
                <a:schemeClr val="bg2">
                  <a:lumMod val="50000"/>
                </a:schemeClr>
              </a:solidFill>
              <a:ea typeface="Calibri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it-IT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Mandata in AC per indizione il 07/03/2022</a:t>
            </a:r>
            <a:endParaRPr lang="it-IT">
              <a:solidFill>
                <a:schemeClr val="bg2">
                  <a:lumMod val="50000"/>
                </a:schemeClr>
              </a:solidFill>
              <a:ea typeface="Calibri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it-IT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Approvata in Giunta il 31/03/2022</a:t>
            </a:r>
            <a:endParaRPr lang="it-IT">
              <a:solidFill>
                <a:schemeClr val="bg2">
                  <a:lumMod val="50000"/>
                </a:schemeClr>
              </a:solidFill>
              <a:ea typeface="Calibri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it-IT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Bando in GU il  08/06/2022</a:t>
            </a:r>
            <a:endParaRPr lang="it-IT">
              <a:solidFill>
                <a:schemeClr val="bg2">
                  <a:lumMod val="50000"/>
                </a:schemeClr>
              </a:solidFill>
              <a:ea typeface="Calibri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it-IT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Data Inizio Bando su </a:t>
            </a:r>
            <a:r>
              <a:rPr lang="it-IT" err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novapa</a:t>
            </a:r>
            <a:r>
              <a:rPr lang="it-IT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: 13/06/2022</a:t>
            </a:r>
            <a:endParaRPr lang="it-IT">
              <a:solidFill>
                <a:schemeClr val="bg2">
                  <a:lumMod val="50000"/>
                </a:schemeClr>
              </a:solidFill>
              <a:ea typeface="Calibri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it-IT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Data Fine bando in </a:t>
            </a:r>
            <a:r>
              <a:rPr lang="it-IT" err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novapa</a:t>
            </a:r>
            <a:r>
              <a:rPr lang="it-IT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: 15/07/2022</a:t>
            </a:r>
            <a:endParaRPr lang="it-IT">
              <a:solidFill>
                <a:schemeClr val="bg2">
                  <a:lumMod val="50000"/>
                </a:schemeClr>
              </a:solidFill>
              <a:ea typeface="Calibri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it-IT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Trasmissione atti gara in AC il 24/11/2022</a:t>
            </a:r>
            <a:endParaRPr lang="it-IT">
              <a:solidFill>
                <a:schemeClr val="bg2">
                  <a:lumMod val="50000"/>
                </a:schemeClr>
              </a:solidFill>
              <a:ea typeface="Calibri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it-IT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Contratto Firmato il 13/03/2023</a:t>
            </a:r>
            <a:endParaRPr lang="it-IT">
              <a:solidFill>
                <a:schemeClr val="bg2">
                  <a:lumMod val="50000"/>
                </a:schemeClr>
              </a:solidFill>
              <a:ea typeface="Calibri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it-IT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Consegna 30/3/2023</a:t>
            </a:r>
          </a:p>
          <a:p>
            <a:pPr marL="285750" indent="-285750">
              <a:buFont typeface="Arial"/>
              <a:buChar char="•"/>
            </a:pPr>
            <a:r>
              <a:rPr lang="it-IT">
                <a:ea typeface="Calibri"/>
                <a:cs typeface="Calibri" panose="020F0502020204030204"/>
              </a:rPr>
              <a:t>Collaudo fallito Luglio 2023 (specifiche non raggiunte)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087885-5B07-4A16-3F97-2BF9ADE2F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Dicembre 2023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3E6C0E-1467-EF05-CE7F-B25042735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Incontro con Steering Board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316A19-37AA-1377-620D-D6BAAFEC3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5E1A92-2DC8-6A59-1AD1-1EF4B6816AFA}"/>
              </a:ext>
            </a:extLst>
          </p:cNvPr>
          <p:cNvSpPr txBox="1"/>
          <p:nvPr/>
        </p:nvSpPr>
        <p:spPr>
          <a:xfrm>
            <a:off x="10917622" y="6038859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4 mesi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3CB4366-A25D-C102-F4F7-B16B5AE974AB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11316129" y="4561490"/>
            <a:ext cx="224230" cy="1477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Brace 11">
            <a:extLst>
              <a:ext uri="{FF2B5EF4-FFF2-40B4-BE49-F238E27FC236}">
                <a16:creationId xmlns:a16="http://schemas.microsoft.com/office/drawing/2014/main" id="{553BD87F-1DC6-04B9-395A-98A757322F44}"/>
              </a:ext>
            </a:extLst>
          </p:cNvPr>
          <p:cNvSpPr/>
          <p:nvPr/>
        </p:nvSpPr>
        <p:spPr>
          <a:xfrm>
            <a:off x="11353800" y="4319752"/>
            <a:ext cx="86710" cy="46245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2CAE81-3105-5CED-3B4F-9A94B97A5A67}"/>
              </a:ext>
            </a:extLst>
          </p:cNvPr>
          <p:cNvSpPr txBox="1"/>
          <p:nvPr/>
        </p:nvSpPr>
        <p:spPr>
          <a:xfrm>
            <a:off x="8748889" y="141111"/>
            <a:ext cx="2743200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>
                <a:ea typeface="Calibri"/>
                <a:cs typeface="Calibri"/>
              </a:rPr>
              <a:t>Costo</a:t>
            </a:r>
            <a:r>
              <a:rPr lang="en-US">
                <a:ea typeface="Calibri"/>
                <a:cs typeface="Calibri"/>
              </a:rPr>
              <a:t> da </a:t>
            </a:r>
            <a:r>
              <a:rPr lang="en-US" err="1">
                <a:ea typeface="Calibri"/>
                <a:cs typeface="Calibri"/>
              </a:rPr>
              <a:t>noi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previsto</a:t>
            </a:r>
            <a:r>
              <a:rPr lang="en-US">
                <a:ea typeface="Calibri"/>
                <a:cs typeface="Calibri"/>
              </a:rPr>
              <a:t> per 2023: 96 </a:t>
            </a:r>
            <a:r>
              <a:rPr lang="en-US" err="1">
                <a:ea typeface="Calibri"/>
                <a:cs typeface="Calibri"/>
              </a:rPr>
              <a:t>Eur</a:t>
            </a:r>
            <a:r>
              <a:rPr lang="en-US">
                <a:ea typeface="Calibri"/>
                <a:cs typeface="Calibri"/>
              </a:rPr>
              <a:t>/TBN</a:t>
            </a:r>
          </a:p>
          <a:p>
            <a:r>
              <a:rPr lang="en-US" err="1">
                <a:ea typeface="Calibri"/>
                <a:cs typeface="Calibri"/>
              </a:rPr>
              <a:t>Costo</a:t>
            </a:r>
            <a:r>
              <a:rPr lang="en-US">
                <a:ea typeface="Calibri"/>
                <a:cs typeface="Calibri"/>
              </a:rPr>
              <a:t> di </a:t>
            </a:r>
            <a:r>
              <a:rPr lang="en-US" err="1">
                <a:ea typeface="Calibri"/>
                <a:cs typeface="Calibri"/>
              </a:rPr>
              <a:t>aggiudicazione</a:t>
            </a:r>
            <a:r>
              <a:rPr lang="en-US">
                <a:ea typeface="Calibri"/>
                <a:cs typeface="Calibri"/>
              </a:rPr>
              <a:t>: 97 </a:t>
            </a:r>
            <a:r>
              <a:rPr lang="en-US" err="1">
                <a:ea typeface="Calibri"/>
                <a:cs typeface="Calibri"/>
              </a:rPr>
              <a:t>Eur</a:t>
            </a:r>
            <a:r>
              <a:rPr lang="en-US">
                <a:ea typeface="Calibri"/>
                <a:cs typeface="Calibri"/>
              </a:rPr>
              <a:t>/TBN</a:t>
            </a:r>
          </a:p>
        </p:txBody>
      </p:sp>
    </p:spTree>
    <p:extLst>
      <p:ext uri="{BB962C8B-B14F-4D97-AF65-F5344CB8AC3E}">
        <p14:creationId xmlns:p14="http://schemas.microsoft.com/office/powerpoint/2010/main" val="2001058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A5E67-A081-03AF-8315-77EC09191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cs typeface="Calibri Light"/>
              </a:rPr>
              <a:t>Gara Cablaggio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A1050-64E0-10FB-497E-4F1F88750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>
                <a:cs typeface="Calibri"/>
              </a:rPr>
              <a:t>Gara terminata e materiale consegnato (ottobre ‘23)</a:t>
            </a:r>
          </a:p>
          <a:p>
            <a:r>
              <a:rPr lang="it-IT" dirty="0">
                <a:cs typeface="Calibri"/>
              </a:rPr>
              <a:t>4/12: inizio lavori </a:t>
            </a:r>
            <a:endParaRPr lang="it-IT" dirty="0">
              <a:ea typeface="Calibri"/>
              <a:cs typeface="Calibri"/>
            </a:endParaRPr>
          </a:p>
          <a:p>
            <a:pPr lvl="1"/>
            <a:r>
              <a:rPr lang="it-IT" dirty="0">
                <a:solidFill>
                  <a:schemeClr val="accent1"/>
                </a:solidFill>
                <a:cs typeface="Calibri"/>
              </a:rPr>
              <a:t>Non è stato possibile iniziare il cablaggio prima a causa dei residui interventi sulle canaline; B5 consegnato 30/11</a:t>
            </a:r>
            <a:endParaRPr lang="it-IT" dirty="0">
              <a:solidFill>
                <a:schemeClr val="accent1"/>
              </a:solidFill>
              <a:ea typeface="Calibri"/>
              <a:cs typeface="Calibri"/>
            </a:endParaRPr>
          </a:p>
          <a:p>
            <a:r>
              <a:rPr lang="it-IT" dirty="0">
                <a:cs typeface="Calibri"/>
              </a:rPr>
              <a:t>19/1/24: termine previsto lavori</a:t>
            </a:r>
            <a:endParaRPr lang="it-IT" dirty="0">
              <a:ea typeface="Calibri"/>
              <a:cs typeface="Calibri"/>
            </a:endParaRPr>
          </a:p>
          <a:p>
            <a:pPr lvl="1"/>
            <a:r>
              <a:rPr lang="it-IT" dirty="0">
                <a:solidFill>
                  <a:schemeClr val="accent1"/>
                </a:solidFill>
                <a:cs typeface="Calibri"/>
              </a:rPr>
              <a:t>6 settimane da cronoprogramma</a:t>
            </a:r>
            <a:endParaRPr lang="it-IT" dirty="0">
              <a:solidFill>
                <a:schemeClr val="accent1"/>
              </a:solidFill>
              <a:ea typeface="Calibri"/>
              <a:cs typeface="Calibri"/>
            </a:endParaRPr>
          </a:p>
          <a:p>
            <a:pPr lvl="1"/>
            <a:r>
              <a:rPr lang="it-IT">
                <a:solidFill>
                  <a:schemeClr val="accent1"/>
                </a:solidFill>
                <a:cs typeface="Calibri"/>
              </a:rPr>
              <a:t>Garantita interruzione solo per giorni festivi</a:t>
            </a:r>
            <a:endParaRPr lang="it-IT">
              <a:solidFill>
                <a:schemeClr val="accent1"/>
              </a:solidFill>
              <a:ea typeface="Calibri"/>
              <a:cs typeface="Calibri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F26312-F13E-F199-876C-E9A88E6ED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Dicembre 2023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A7DAD-408C-DA09-60BE-647CBCC73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Incontro con Steering Board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76038-F602-93C2-9F1E-501F73746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64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6F6E5-C5A5-E691-6AA2-C01940025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Gara Rete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D9661-4E39-393B-9A6D-362EC8672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47511" cy="4404694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it-IT">
                <a:cs typeface="Calibri"/>
              </a:rPr>
              <a:t>Aggiudicata da commissione a Jan-23</a:t>
            </a:r>
          </a:p>
          <a:p>
            <a:r>
              <a:rPr lang="it-IT">
                <a:cs typeface="Calibri"/>
              </a:rPr>
              <a:t>Consegna prevista </a:t>
            </a:r>
            <a:r>
              <a:rPr lang="it-IT" strike="sngStrike">
                <a:cs typeface="Calibri"/>
              </a:rPr>
              <a:t>non prima di Sep-23 </a:t>
            </a:r>
            <a:br>
              <a:rPr lang="it-IT" strike="sngStrike">
                <a:cs typeface="Calibri"/>
              </a:rPr>
            </a:br>
            <a:r>
              <a:rPr lang="it-IT">
                <a:cs typeface="Calibri"/>
              </a:rPr>
              <a:t>21/12/2023</a:t>
            </a:r>
            <a:endParaRPr lang="it-IT">
              <a:ea typeface="Calibri"/>
              <a:cs typeface="Calibri"/>
            </a:endParaRPr>
          </a:p>
          <a:p>
            <a:pPr lvl="1"/>
            <a:r>
              <a:rPr lang="it-IT">
                <a:cs typeface="Calibri"/>
              </a:rPr>
              <a:t>Materiale preordinato da ditta a casa madre a</a:t>
            </a:r>
            <a:br>
              <a:rPr lang="it-IT">
                <a:cs typeface="Calibri"/>
              </a:rPr>
            </a:br>
            <a:r>
              <a:rPr lang="it-IT">
                <a:cs typeface="Calibri"/>
              </a:rPr>
              <a:t> inizio anno; tempi di procurement fuori </a:t>
            </a:r>
            <a:br>
              <a:rPr lang="it-IT">
                <a:cs typeface="Calibri"/>
              </a:rPr>
            </a:br>
            <a:r>
              <a:rPr lang="it-IT">
                <a:cs typeface="Calibri"/>
              </a:rPr>
              <a:t>controllo</a:t>
            </a:r>
            <a:endParaRPr lang="it-IT">
              <a:ea typeface="Calibri"/>
              <a:cs typeface="Calibri"/>
            </a:endParaRPr>
          </a:p>
          <a:p>
            <a:r>
              <a:rPr lang="it-IT" b="1">
                <a:solidFill>
                  <a:schemeClr val="accent2">
                    <a:lumMod val="50000"/>
                  </a:schemeClr>
                </a:solidFill>
                <a:cs typeface="Calibri"/>
              </a:rPr>
              <a:t>Nel frattempo </a:t>
            </a:r>
            <a:endParaRPr lang="it-IT" b="1">
              <a:solidFill>
                <a:schemeClr val="accent2">
                  <a:lumMod val="50000"/>
                </a:schemeClr>
              </a:solidFill>
              <a:ea typeface="Calibri"/>
              <a:cs typeface="Calibri"/>
            </a:endParaRPr>
          </a:p>
          <a:p>
            <a:pPr lvl="1"/>
            <a:r>
              <a:rPr lang="it-IT">
                <a:solidFill>
                  <a:schemeClr val="accent2">
                    <a:lumMod val="50000"/>
                  </a:schemeClr>
                </a:solidFill>
                <a:cs typeface="Calibri"/>
              </a:rPr>
              <a:t>Test di configurazione su apparato simile </a:t>
            </a:r>
            <a:br>
              <a:rPr lang="it-IT">
                <a:solidFill>
                  <a:schemeClr val="accent2">
                    <a:lumMod val="50000"/>
                  </a:schemeClr>
                </a:solidFill>
                <a:cs typeface="Calibri"/>
              </a:rPr>
            </a:br>
            <a:r>
              <a:rPr lang="it-IT">
                <a:solidFill>
                  <a:schemeClr val="accent2">
                    <a:lumMod val="50000"/>
                  </a:schemeClr>
                </a:solidFill>
                <a:cs typeface="Calibri"/>
              </a:rPr>
              <a:t>fornito come </a:t>
            </a:r>
            <a:r>
              <a:rPr lang="it-IT" err="1">
                <a:solidFill>
                  <a:schemeClr val="accent2">
                    <a:lumMod val="50000"/>
                  </a:schemeClr>
                </a:solidFill>
                <a:cs typeface="Calibri"/>
              </a:rPr>
              <a:t>PoC</a:t>
            </a:r>
            <a:r>
              <a:rPr lang="it-IT">
                <a:solidFill>
                  <a:schemeClr val="accent2">
                    <a:lumMod val="50000"/>
                  </a:schemeClr>
                </a:solidFill>
                <a:cs typeface="Calibri"/>
              </a:rPr>
              <a:t> a fine ottobre</a:t>
            </a:r>
            <a:endParaRPr lang="it-IT">
              <a:solidFill>
                <a:schemeClr val="accent2">
                  <a:lumMod val="50000"/>
                </a:schemeClr>
              </a:solidFill>
              <a:ea typeface="Calibri"/>
              <a:cs typeface="Calibri"/>
            </a:endParaRPr>
          </a:p>
          <a:p>
            <a:pPr lvl="1"/>
            <a:r>
              <a:rPr lang="it-IT">
                <a:solidFill>
                  <a:schemeClr val="accent2">
                    <a:lumMod val="50000"/>
                  </a:schemeClr>
                </a:solidFill>
                <a:cs typeface="Calibri"/>
              </a:rPr>
              <a:t>Installato switch temporaneo per veicolare </a:t>
            </a:r>
            <a:br>
              <a:rPr lang="it-IT">
                <a:solidFill>
                  <a:schemeClr val="accent2">
                    <a:lumMod val="50000"/>
                  </a:schemeClr>
                </a:solidFill>
                <a:cs typeface="Calibri"/>
              </a:rPr>
            </a:br>
            <a:r>
              <a:rPr lang="it-IT">
                <a:solidFill>
                  <a:schemeClr val="accent2">
                    <a:lumMod val="50000"/>
                  </a:schemeClr>
                </a:solidFill>
                <a:cs typeface="Calibri"/>
              </a:rPr>
              <a:t>reti di servizio (uffici etc..)</a:t>
            </a:r>
            <a:endParaRPr lang="it-IT">
              <a:solidFill>
                <a:schemeClr val="accent2">
                  <a:lumMod val="50000"/>
                </a:schemeClr>
              </a:solidFill>
              <a:ea typeface="Calibri"/>
              <a:cs typeface="Calibri"/>
            </a:endParaRPr>
          </a:p>
          <a:p>
            <a:r>
              <a:rPr lang="it-IT" b="1">
                <a:solidFill>
                  <a:schemeClr val="accent2">
                    <a:lumMod val="50000"/>
                  </a:schemeClr>
                </a:solidFill>
                <a:cs typeface="Calibri"/>
              </a:rPr>
              <a:t>Attività su </a:t>
            </a:r>
            <a:r>
              <a:rPr lang="it-IT" b="1" err="1">
                <a:solidFill>
                  <a:schemeClr val="accent2">
                    <a:lumMod val="50000"/>
                  </a:schemeClr>
                </a:solidFill>
                <a:cs typeface="Calibri"/>
              </a:rPr>
              <a:t>PoC</a:t>
            </a:r>
            <a:endParaRPr lang="it-IT" b="1">
              <a:solidFill>
                <a:schemeClr val="accent2">
                  <a:lumMod val="50000"/>
                </a:schemeClr>
              </a:solidFill>
              <a:ea typeface="Calibri"/>
              <a:cs typeface="Calibri"/>
            </a:endParaRPr>
          </a:p>
          <a:p>
            <a:pPr lvl="1"/>
            <a:r>
              <a:rPr lang="it-IT">
                <a:solidFill>
                  <a:schemeClr val="accent2">
                    <a:lumMod val="50000"/>
                  </a:schemeClr>
                </a:solidFill>
                <a:cs typeface="Calibri"/>
              </a:rPr>
              <a:t>Testata configurazione core switch del Tier1</a:t>
            </a:r>
            <a:endParaRPr lang="it-IT">
              <a:solidFill>
                <a:schemeClr val="accent2">
                  <a:lumMod val="50000"/>
                </a:schemeClr>
              </a:solidFill>
              <a:ea typeface="Calibri"/>
              <a:cs typeface="Calibri"/>
            </a:endParaRPr>
          </a:p>
          <a:p>
            <a:pPr lvl="1"/>
            <a:r>
              <a:rPr lang="it-IT">
                <a:solidFill>
                  <a:schemeClr val="accent2">
                    <a:lumMod val="50000"/>
                  </a:schemeClr>
                </a:solidFill>
                <a:ea typeface="Calibri"/>
                <a:cs typeface="Calibri"/>
              </a:rPr>
              <a:t>Primo "</a:t>
            </a:r>
            <a:r>
              <a:rPr lang="it-IT" err="1">
                <a:solidFill>
                  <a:schemeClr val="accent2">
                    <a:lumMod val="50000"/>
                  </a:schemeClr>
                </a:solidFill>
                <a:ea typeface="Calibri"/>
                <a:cs typeface="Calibri"/>
              </a:rPr>
              <a:t>ping</a:t>
            </a:r>
            <a:r>
              <a:rPr lang="it-IT">
                <a:solidFill>
                  <a:schemeClr val="accent2">
                    <a:lumMod val="50000"/>
                  </a:schemeClr>
                </a:solidFill>
                <a:ea typeface="Calibri"/>
                <a:cs typeface="Calibri"/>
              </a:rPr>
              <a:t>" fra Berti-</a:t>
            </a:r>
            <a:r>
              <a:rPr lang="it-IT" err="1">
                <a:solidFill>
                  <a:schemeClr val="accent2">
                    <a:lumMod val="50000"/>
                  </a:schemeClr>
                </a:solidFill>
                <a:ea typeface="Calibri"/>
                <a:cs typeface="Calibri"/>
              </a:rPr>
              <a:t>Pichat</a:t>
            </a:r>
            <a:r>
              <a:rPr lang="it-IT">
                <a:solidFill>
                  <a:schemeClr val="accent2">
                    <a:lumMod val="50000"/>
                  </a:schemeClr>
                </a:solidFill>
                <a:ea typeface="Calibri"/>
                <a:cs typeface="Calibri"/>
              </a:rPr>
              <a:t> e Tecnopolo utilizzando apparati DCI fatto!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BD6109F-9725-ECF4-475C-D334A9A49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Dicembre 2023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1544E78-C22F-1CC2-4B2A-3E05307EA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err="1"/>
              <a:t>Incontro</a:t>
            </a:r>
            <a:r>
              <a:rPr lang="en-US"/>
              <a:t> con Steering Board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5589664-3844-17D3-E7B9-9FF920D14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C1AB7B92-4FA1-9996-9E37-FAB7DBE75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471" y="2664136"/>
            <a:ext cx="5193957" cy="25619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CB2658-0DCB-BA79-F10E-FA792AED5278}"/>
              </a:ext>
            </a:extLst>
          </p:cNvPr>
          <p:cNvSpPr txBox="1"/>
          <p:nvPr/>
        </p:nvSpPr>
        <p:spPr>
          <a:xfrm>
            <a:off x="10157790" y="5360504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  <a:ea typeface="Calibri"/>
                <a:cs typeface="Calibri"/>
              </a:rPr>
              <a:t>Sub-</a:t>
            </a:r>
            <a:r>
              <a:rPr lang="en-US" b="1" err="1">
                <a:solidFill>
                  <a:srgbClr val="FF0000"/>
                </a:solidFill>
                <a:ea typeface="Calibri"/>
                <a:cs typeface="Calibri"/>
              </a:rPr>
              <a:t>ms</a:t>
            </a:r>
            <a:endParaRPr lang="en-US" b="1">
              <a:solidFill>
                <a:srgbClr val="FF00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7859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95E5B-A12F-D348-EE63-49BB94769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AQ storage 2023-24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DAF0D-DAFD-A3F8-E284-B16CB3E5A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05837" cy="435133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it-IT">
                <a:cs typeface="Calibri"/>
              </a:rPr>
              <a:t>Critico per avere 50 PB per buffer spostamento dati</a:t>
            </a:r>
          </a:p>
          <a:p>
            <a:pPr lvl="1"/>
            <a:r>
              <a:rPr lang="it-IT">
                <a:solidFill>
                  <a:schemeClr val="accent2">
                    <a:lumMod val="50000"/>
                  </a:schemeClr>
                </a:solidFill>
                <a:cs typeface="Calibri"/>
              </a:rPr>
              <a:t>Richiesta indizione AQ Jul-22</a:t>
            </a:r>
            <a:endParaRPr lang="it-IT">
              <a:solidFill>
                <a:schemeClr val="accent2">
                  <a:lumMod val="50000"/>
                </a:schemeClr>
              </a:solidFill>
              <a:ea typeface="Calibri"/>
              <a:cs typeface="Calibri"/>
            </a:endParaRPr>
          </a:p>
          <a:p>
            <a:pPr lvl="1"/>
            <a:r>
              <a:rPr lang="it-IT">
                <a:solidFill>
                  <a:schemeClr val="accent2">
                    <a:lumMod val="50000"/>
                  </a:schemeClr>
                </a:solidFill>
                <a:cs typeface="Calibri"/>
              </a:rPr>
              <a:t>Approvazione indizione in GE 30/11/22 </a:t>
            </a:r>
          </a:p>
          <a:p>
            <a:pPr lvl="1"/>
            <a:r>
              <a:rPr lang="it-IT">
                <a:solidFill>
                  <a:schemeClr val="accent2">
                    <a:lumMod val="50000"/>
                  </a:schemeClr>
                </a:solidFill>
                <a:cs typeface="Calibri"/>
              </a:rPr>
              <a:t>Scadenza bando: 27/2/2023</a:t>
            </a:r>
            <a:endParaRPr lang="it-IT">
              <a:solidFill>
                <a:schemeClr val="accent2">
                  <a:lumMod val="50000"/>
                </a:schemeClr>
              </a:solidFill>
              <a:ea typeface="Calibri"/>
              <a:cs typeface="Calibri"/>
            </a:endParaRPr>
          </a:p>
          <a:p>
            <a:pPr lvl="1"/>
            <a:r>
              <a:rPr lang="it-IT">
                <a:solidFill>
                  <a:schemeClr val="accent2">
                    <a:lumMod val="50000"/>
                  </a:schemeClr>
                </a:solidFill>
                <a:cs typeface="Calibri"/>
              </a:rPr>
              <a:t>Nomina commissione 31/3/2023</a:t>
            </a:r>
            <a:endParaRPr lang="it-IT">
              <a:solidFill>
                <a:schemeClr val="accent2">
                  <a:lumMod val="50000"/>
                </a:schemeClr>
              </a:solidFill>
              <a:ea typeface="Calibri"/>
              <a:cs typeface="Calibri"/>
            </a:endParaRPr>
          </a:p>
          <a:p>
            <a:pPr lvl="1"/>
            <a:r>
              <a:rPr lang="it-IT">
                <a:solidFill>
                  <a:schemeClr val="accent2">
                    <a:lumMod val="50000"/>
                  </a:schemeClr>
                </a:solidFill>
                <a:cs typeface="Calibri"/>
              </a:rPr>
              <a:t>Lavori commissione terminati giugno 2023</a:t>
            </a:r>
            <a:endParaRPr lang="it-IT">
              <a:solidFill>
                <a:schemeClr val="accent2">
                  <a:lumMod val="50000"/>
                </a:schemeClr>
              </a:solidFill>
              <a:ea typeface="Calibri"/>
              <a:cs typeface="Calibri"/>
            </a:endParaRPr>
          </a:p>
          <a:p>
            <a:pPr lvl="1"/>
            <a:r>
              <a:rPr lang="it-IT">
                <a:solidFill>
                  <a:schemeClr val="accent2">
                    <a:lumMod val="50000"/>
                  </a:schemeClr>
                </a:solidFill>
                <a:cs typeface="Calibri"/>
              </a:rPr>
              <a:t>Approvazione atti AQ in GE settembre 2023 </a:t>
            </a:r>
            <a:endParaRPr lang="it-IT">
              <a:solidFill>
                <a:schemeClr val="accent2">
                  <a:lumMod val="50000"/>
                </a:schemeClr>
              </a:solidFill>
              <a:ea typeface="Calibri"/>
              <a:cs typeface="Calibri"/>
            </a:endParaRPr>
          </a:p>
          <a:p>
            <a:pPr lvl="2"/>
            <a:r>
              <a:rPr lang="it-IT">
                <a:solidFill>
                  <a:srgbClr val="7030A0"/>
                </a:solidFill>
                <a:cs typeface="Calibri"/>
              </a:rPr>
              <a:t>Delibera indizione modificata 12/10/2023 per cambio imputazione spesa</a:t>
            </a:r>
            <a:endParaRPr lang="it-IT">
              <a:solidFill>
                <a:srgbClr val="7030A0"/>
              </a:solidFill>
              <a:ea typeface="Calibri"/>
              <a:cs typeface="Calibri"/>
            </a:endParaRPr>
          </a:p>
          <a:p>
            <a:pPr lvl="1"/>
            <a:r>
              <a:rPr lang="it-IT" b="1">
                <a:solidFill>
                  <a:schemeClr val="accent2">
                    <a:lumMod val="50000"/>
                  </a:schemeClr>
                </a:solidFill>
                <a:cs typeface="Calibri"/>
              </a:rPr>
              <a:t>Contratto predisposto da AC (metà novembre) ma ancora da inviare alla ditta</a:t>
            </a:r>
            <a:endParaRPr lang="it-IT" b="1">
              <a:solidFill>
                <a:schemeClr val="accent2">
                  <a:lumMod val="50000"/>
                </a:schemeClr>
              </a:solidFill>
              <a:ea typeface="Calibri"/>
              <a:cs typeface="Calibri"/>
            </a:endParaRPr>
          </a:p>
          <a:p>
            <a:pPr lvl="1"/>
            <a:r>
              <a:rPr lang="it-IT">
                <a:solidFill>
                  <a:schemeClr val="accent2">
                    <a:lumMod val="50000"/>
                  </a:schemeClr>
                </a:solidFill>
                <a:cs typeface="Calibri"/>
              </a:rPr>
              <a:t>Ordine di fornitura (inviato ad agosto 2023) ancora da processare lato AC</a:t>
            </a:r>
            <a:endParaRPr lang="it-IT">
              <a:solidFill>
                <a:schemeClr val="accent2">
                  <a:lumMod val="50000"/>
                </a:schemeClr>
              </a:solidFill>
              <a:ea typeface="Calibri"/>
              <a:cs typeface="Calibri"/>
            </a:endParaRPr>
          </a:p>
          <a:p>
            <a:pPr lvl="1"/>
            <a:r>
              <a:rPr lang="it-IT" strike="sngStrike">
                <a:solidFill>
                  <a:schemeClr val="accent2">
                    <a:lumMod val="50000"/>
                  </a:schemeClr>
                </a:solidFill>
                <a:cs typeface="Calibri"/>
              </a:rPr>
              <a:t>Consegna aprile 2024 (??)</a:t>
            </a:r>
            <a:endParaRPr lang="it-IT" strike="sngStrike">
              <a:solidFill>
                <a:schemeClr val="accent2">
                  <a:lumMod val="50000"/>
                </a:schemeClr>
              </a:solidFill>
              <a:ea typeface="Calibri"/>
              <a:cs typeface="Calibri"/>
            </a:endParaRPr>
          </a:p>
          <a:p>
            <a:r>
              <a:rPr lang="it-IT" strike="sngStrike">
                <a:cs typeface="Calibri"/>
              </a:rPr>
              <a:t>Piano B: usare storage 2022 per iniziare trasferimenti</a:t>
            </a:r>
            <a:endParaRPr lang="it-IT" strike="sngStrike">
              <a:ea typeface="Calibri"/>
              <a:cs typeface="Calibri"/>
            </a:endParaRPr>
          </a:p>
          <a:p>
            <a:r>
              <a:rPr lang="it-IT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cs typeface="Calibri"/>
              </a:rPr>
              <a:t>Settimana prossima: consegna da Huawei anche in assenza di contratto firmato!</a:t>
            </a:r>
            <a:endParaRPr lang="it-IT">
              <a:solidFill>
                <a:schemeClr val="accent2">
                  <a:lumMod val="50000"/>
                </a:schemeClr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it-IT" strike="sngStrike">
              <a:cs typeface="Calibri"/>
            </a:endParaRPr>
          </a:p>
          <a:p>
            <a:pPr marL="0" indent="0">
              <a:buNone/>
            </a:pPr>
            <a:endParaRPr lang="it-IT">
              <a:cs typeface="Calibri"/>
            </a:endParaRPr>
          </a:p>
          <a:p>
            <a:endParaRPr lang="it-IT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6784C-8A29-2775-D41B-CB3FD3B61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Dicembre 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BF9E2-83CE-215C-1125-429C0269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Incontro con Steering Board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9FC80-2494-C95A-CBCC-2D7E0A5BD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</a:t>
            </a:fld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0C95C769-1275-2692-3FFA-7BA18FBE95BE}"/>
              </a:ext>
            </a:extLst>
          </p:cNvPr>
          <p:cNvSpPr/>
          <p:nvPr/>
        </p:nvSpPr>
        <p:spPr>
          <a:xfrm>
            <a:off x="10730088" y="1885245"/>
            <a:ext cx="716845" cy="29012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9D8881-E30D-6425-792E-B6CFB4F6AE0F}"/>
              </a:ext>
            </a:extLst>
          </p:cNvPr>
          <p:cNvSpPr txBox="1"/>
          <p:nvPr/>
        </p:nvSpPr>
        <p:spPr>
          <a:xfrm rot="-5400000">
            <a:off x="10498666" y="3011101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Ad </a:t>
            </a:r>
            <a:r>
              <a:rPr lang="en-US" err="1">
                <a:ea typeface="Calibri"/>
                <a:cs typeface="Calibri"/>
              </a:rPr>
              <a:t>oggi</a:t>
            </a:r>
            <a:r>
              <a:rPr lang="en-US">
                <a:ea typeface="Calibri"/>
                <a:cs typeface="Calibri"/>
              </a:rPr>
              <a:t>,&gt; 17 </a:t>
            </a:r>
            <a:r>
              <a:rPr lang="en-US" err="1">
                <a:ea typeface="Calibri"/>
                <a:cs typeface="Calibri"/>
              </a:rPr>
              <a:t>mesi</a:t>
            </a:r>
            <a:r>
              <a:rPr lang="en-US">
                <a:ea typeface="Calibri"/>
                <a:cs typeface="Calibri"/>
              </a:rPr>
              <a:t> per </a:t>
            </a:r>
            <a:r>
              <a:rPr lang="en-US" err="1">
                <a:ea typeface="Calibri"/>
                <a:cs typeface="Calibri"/>
              </a:rPr>
              <a:t>firmare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contratto</a:t>
            </a:r>
            <a:r>
              <a:rPr lang="en-US">
                <a:ea typeface="Calibri"/>
                <a:cs typeface="Calibri"/>
              </a:rPr>
              <a:t>!!!!</a:t>
            </a:r>
            <a:endParaRPr lang="en-US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4E94EB1E-89ED-40FD-3958-5192CB04F586}"/>
              </a:ext>
            </a:extLst>
          </p:cNvPr>
          <p:cNvSpPr txBox="1"/>
          <p:nvPr/>
        </p:nvSpPr>
        <p:spPr>
          <a:xfrm>
            <a:off x="8748889" y="141111"/>
            <a:ext cx="2743200" cy="1200329"/>
          </a:xfrm>
          <a:prstGeom prst="rect">
            <a:avLst/>
          </a:prstGeom>
          <a:solidFill>
            <a:srgbClr val="ED7D3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>
                <a:ea typeface="Calibri"/>
                <a:cs typeface="Calibri"/>
              </a:rPr>
              <a:t>Costo</a:t>
            </a:r>
            <a:r>
              <a:rPr lang="en-US">
                <a:ea typeface="Calibri"/>
                <a:cs typeface="Calibri"/>
              </a:rPr>
              <a:t> da </a:t>
            </a:r>
            <a:r>
              <a:rPr lang="en-US" err="1">
                <a:ea typeface="Calibri"/>
                <a:cs typeface="Calibri"/>
              </a:rPr>
              <a:t>noi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previsto</a:t>
            </a:r>
            <a:r>
              <a:rPr lang="en-US">
                <a:ea typeface="Calibri"/>
                <a:cs typeface="Calibri"/>
              </a:rPr>
              <a:t> per 2023: 77 €/TBN</a:t>
            </a:r>
          </a:p>
          <a:p>
            <a:r>
              <a:rPr lang="en-US" err="1">
                <a:ea typeface="Calibri"/>
                <a:cs typeface="Calibri"/>
              </a:rPr>
              <a:t>Costo</a:t>
            </a:r>
            <a:r>
              <a:rPr lang="en-US">
                <a:ea typeface="Calibri"/>
                <a:cs typeface="Calibri"/>
              </a:rPr>
              <a:t> di </a:t>
            </a:r>
            <a:r>
              <a:rPr lang="en-US" err="1">
                <a:ea typeface="Calibri"/>
                <a:cs typeface="Calibri"/>
              </a:rPr>
              <a:t>aggiudicazione</a:t>
            </a:r>
            <a:r>
              <a:rPr lang="en-US">
                <a:ea typeface="Calibri"/>
                <a:cs typeface="Calibri"/>
              </a:rPr>
              <a:t>: 77.5 €/TBN</a:t>
            </a:r>
          </a:p>
        </p:txBody>
      </p:sp>
    </p:spTree>
    <p:extLst>
      <p:ext uri="{BB962C8B-B14F-4D97-AF65-F5344CB8AC3E}">
        <p14:creationId xmlns:p14="http://schemas.microsoft.com/office/powerpoint/2010/main" val="3094636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62E631335AEC40AA427A92BA43563E" ma:contentTypeVersion="18" ma:contentTypeDescription="Create a new document." ma:contentTypeScope="" ma:versionID="cd4fceb7f671080ba1d79fc3a8f0ac32">
  <xsd:schema xmlns:xsd="http://www.w3.org/2001/XMLSchema" xmlns:xs="http://www.w3.org/2001/XMLSchema" xmlns:p="http://schemas.microsoft.com/office/2006/metadata/properties" xmlns:ns1="http://schemas.microsoft.com/sharepoint/v3" xmlns:ns2="ef400e7f-d598-47fe-af23-87bbbaa7e986" xmlns:ns3="708ab219-fb82-418f-8de6-e2c74f483d4d" targetNamespace="http://schemas.microsoft.com/office/2006/metadata/properties" ma:root="true" ma:fieldsID="22e8e7d7f52b8808047a1da1ead3629c" ns1:_="" ns2:_="" ns3:_="">
    <xsd:import namespace="http://schemas.microsoft.com/sharepoint/v3"/>
    <xsd:import namespace="ef400e7f-d598-47fe-af23-87bbbaa7e986"/>
    <xsd:import namespace="708ab219-fb82-418f-8de6-e2c74f483d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400e7f-d598-47fe-af23-87bbbaa7e9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655b07b-e106-434b-8e42-295331486e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8ab219-fb82-418f-8de6-e2c74f483d4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00b7a87-f400-41c0-9e11-5b0553ce0ae2}" ma:internalName="TaxCatchAll" ma:showField="CatchAllData" ma:web="708ab219-fb82-418f-8de6-e2c74f483d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ef400e7f-d598-47fe-af23-87bbbaa7e986">
      <Terms xmlns="http://schemas.microsoft.com/office/infopath/2007/PartnerControls"/>
    </lcf76f155ced4ddcb4097134ff3c332f>
    <_ip_UnifiedCompliancePolicyProperties xmlns="http://schemas.microsoft.com/sharepoint/v3" xsi:nil="true"/>
    <TaxCatchAll xmlns="708ab219-fb82-418f-8de6-e2c74f483d4d" xsi:nil="true"/>
  </documentManagement>
</p:properties>
</file>

<file path=customXml/itemProps1.xml><?xml version="1.0" encoding="utf-8"?>
<ds:datastoreItem xmlns:ds="http://schemas.openxmlformats.org/officeDocument/2006/customXml" ds:itemID="{087DC75A-1DE8-4A5B-864C-0FA55EBF3F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ED2684-841B-41BC-AF47-90CEBB936792}">
  <ds:schemaRefs>
    <ds:schemaRef ds:uri="708ab219-fb82-418f-8de6-e2c74f483d4d"/>
    <ds:schemaRef ds:uri="ef400e7f-d598-47fe-af23-87bbbaa7e9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298E5E0-EA0B-49B5-9E5A-2A835B395115}">
  <ds:schemaRefs>
    <ds:schemaRef ds:uri="708ab219-fb82-418f-8de6-e2c74f483d4d"/>
    <ds:schemaRef ds:uri="ef400e7f-d598-47fe-af23-87bbbaa7e98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Report CNAF reloaded</vt:lpstr>
      <vt:lpstr>Outline</vt:lpstr>
      <vt:lpstr>Amianto</vt:lpstr>
      <vt:lpstr>Stato lavori</vt:lpstr>
      <vt:lpstr>Stato gare</vt:lpstr>
      <vt:lpstr>Gara Storage 2022 </vt:lpstr>
      <vt:lpstr>Gara Cablaggio</vt:lpstr>
      <vt:lpstr>Gara Rete</vt:lpstr>
      <vt:lpstr>AQ storage 2023-24</vt:lpstr>
      <vt:lpstr>Tape e nuova tape library</vt:lpstr>
      <vt:lpstr>Piano gare aggiornato</vt:lpstr>
      <vt:lpstr>PowerPoint Presentation</vt:lpstr>
      <vt:lpstr>PowerPoint Presentation</vt:lpstr>
      <vt:lpstr>Tempistiche, il trend</vt:lpstr>
      <vt:lpstr>Stato della connessione di rete</vt:lpstr>
      <vt:lpstr>Stato test Skyway</vt:lpstr>
      <vt:lpstr>Stato integrazione Leonardo con Tier1</vt:lpstr>
      <vt:lpstr>Destination Earth</vt:lpstr>
      <vt:lpstr>Gantt progetto CNAF - Reloaded</vt:lpstr>
      <vt:lpstr>PowerPoint Presentation</vt:lpstr>
      <vt:lpstr>Inventario aggiornato con le isole finali, pronto a raccogliere i device</vt:lpstr>
      <vt:lpstr>Stato fase 2</vt:lpstr>
      <vt:lpstr>1  2 A  2</vt:lpstr>
      <vt:lpstr>Il "condominio Tecnopolo” (1)</vt:lpstr>
      <vt:lpstr>Il "condominio Tecnopolo” (2)</vt:lpstr>
      <vt:lpstr>Arrivi e partenze</vt:lpstr>
      <vt:lpstr>Summary &amp; problemi</vt:lpstr>
      <vt:lpstr>Poche foto (lo vediamo dal vero)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14</cp:revision>
  <cp:lastPrinted>2023-04-01T15:56:28Z</cp:lastPrinted>
  <dcterms:created xsi:type="dcterms:W3CDTF">2023-03-22T12:42:34Z</dcterms:created>
  <dcterms:modified xsi:type="dcterms:W3CDTF">2023-12-14T08:11:28Z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0x0101001162E631335AEC40AA427A92BA43563E</vt:lpwstr>
  </property>
  <property fmtid="{D5CDD505-2E9C-101B-9397-08002B2CF9AE}" pid="3" name="MediaServiceImageTags">
    <vt:lpwstr/>
  </property>
</Properties>
</file>