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9" r:id="rId3"/>
    <p:sldId id="270" r:id="rId4"/>
    <p:sldId id="271" r:id="rId5"/>
    <p:sldId id="272" r:id="rId6"/>
    <p:sldId id="273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Roboto" panose="02000000000000000000" pitchFamily="2" charset="0"/>
      <p:regular r:id="rId13"/>
      <p:bold r:id="rId14"/>
      <p:italic r:id="rId15"/>
      <p:boldItalic r:id="rId16"/>
    </p:embeddedFont>
    <p:embeddedFont>
      <p:font typeface="Ubuntu" panose="020B0504030602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jiGwmhtjTlbHvLeRe1fe8l5SMC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/>
    <p:restoredTop sz="91411"/>
  </p:normalViewPr>
  <p:slideViewPr>
    <p:cSldViewPr snapToGrid="0" snapToObjects="1">
      <p:cViewPr varScale="1">
        <p:scale>
          <a:sx n="98" d="100"/>
          <a:sy n="98" d="100"/>
        </p:scale>
        <p:origin x="216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9c9f0c780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9c9f0c780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9c9f0c780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9c9f0c780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7700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9c9f0c780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9c9f0c780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7663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2023.12.12 gruppo tematico diritto autore GLOS CoPER</a:t>
            </a:r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2023.12.12 gruppo tematico diritto autore GLOS CoPER</a:t>
            </a:r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2023.12.12 gruppo tematico diritto autore GLOS CoPER</a:t>
            </a:r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2023.12.12 gruppo tematico diritto autore GLOS CoPER</a:t>
            </a:r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8824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ftr" idx="11"/>
          </p:nvPr>
        </p:nvSpPr>
        <p:spPr>
          <a:xfrm>
            <a:off x="1995947" y="6356350"/>
            <a:ext cx="83869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 dirty="0"/>
              <a:t>2023.12.12 </a:t>
            </a:r>
            <a:r>
              <a:rPr lang="en-GB" dirty="0" err="1"/>
              <a:t>gruppo</a:t>
            </a:r>
            <a:r>
              <a:rPr lang="en-GB" dirty="0"/>
              <a:t> </a:t>
            </a:r>
            <a:r>
              <a:rPr lang="en-GB" dirty="0" err="1"/>
              <a:t>tematico</a:t>
            </a:r>
            <a:r>
              <a:rPr lang="en-GB" dirty="0"/>
              <a:t> </a:t>
            </a:r>
            <a:r>
              <a:rPr lang="en-GB" dirty="0" err="1"/>
              <a:t>diritto</a:t>
            </a:r>
            <a:r>
              <a:rPr lang="en-GB" dirty="0"/>
              <a:t> </a:t>
            </a:r>
            <a:r>
              <a:rPr lang="en-GB" dirty="0" err="1"/>
              <a:t>autore</a:t>
            </a:r>
            <a:r>
              <a:rPr lang="en-GB" dirty="0"/>
              <a:t> GLOS </a:t>
            </a:r>
            <a:r>
              <a:rPr lang="en-GB" dirty="0" err="1"/>
              <a:t>CoPER</a:t>
            </a:r>
            <a:endParaRPr dirty="0"/>
          </a:p>
        </p:txBody>
      </p:sp>
      <p:sp>
        <p:nvSpPr>
          <p:cNvPr id="56" name="Google Shape;56;p14"/>
          <p:cNvSpPr txBox="1">
            <a:spLocks noGrp="1"/>
          </p:cNvSpPr>
          <p:nvPr>
            <p:ph type="sldNum" idx="12"/>
          </p:nvPr>
        </p:nvSpPr>
        <p:spPr>
          <a:xfrm>
            <a:off x="10687664" y="6356350"/>
            <a:ext cx="6661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2023.12.12 gruppo tematico diritto autore GLOS CoPER</a:t>
            </a:r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2023.12.12 gruppo tematico diritto autore GLOS CoPER</a:t>
            </a:r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2023.12.12 gruppo tematico diritto autore GLOS CoPER</a:t>
            </a:r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2023.12.12 gruppo tematico diritto autore GLOS CoPER</a:t>
            </a:r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/>
              <a:t>2023.12.12 gruppo tematico diritto autore GLOS CoPER</a:t>
            </a:r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lue.meet.garr.it/b/ire-pvz-eiz-nd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doi.org/10.15161/oar.it/76963" TargetMode="External"/><Relationship Id="rId4" Type="http://schemas.openxmlformats.org/officeDocument/2006/relationships/hyperlink" Target="https://agenda.infn.it/e/ConvegnoOpenscienceCoPER202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9c9f0c780c_0_0"/>
          <p:cNvSpPr txBox="1"/>
          <p:nvPr/>
        </p:nvSpPr>
        <p:spPr>
          <a:xfrm>
            <a:off x="1001486" y="439775"/>
            <a:ext cx="10797914" cy="20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lang="it-IT" sz="4400" b="1" i="0" u="none" strike="noStrike" cap="none" dirty="0">
                <a:solidFill>
                  <a:srgbClr val="DA2833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Incontro Gruppo Tematico Diritto di Autore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lang="it-IT" sz="4400" b="1" dirty="0">
                <a:solidFill>
                  <a:srgbClr val="DA2833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2023.12.12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lang="it-IT" sz="1600" b="1" i="0" u="none" strike="noStrike" cap="none" dirty="0">
                <a:solidFill>
                  <a:srgbClr val="DA2833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Link </a:t>
            </a:r>
            <a:r>
              <a:rPr lang="it-IT" sz="1600" b="1" i="0" u="none" strike="noStrike" cap="none" dirty="0">
                <a:solidFill>
                  <a:srgbClr val="DA2833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hlinkClick r:id="rId3"/>
              </a:rPr>
              <a:t>https://blue.meet.garr.it/b/ire-pvz-eiz-ndq</a:t>
            </a:r>
            <a:endParaRPr lang="it-IT" sz="1600" b="1" i="0" u="none" strike="noStrike" cap="none" dirty="0">
              <a:solidFill>
                <a:srgbClr val="DA2833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lang="it-IT" sz="1600" b="1" dirty="0">
                <a:solidFill>
                  <a:srgbClr val="DA2833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Agenda https://</a:t>
            </a:r>
            <a:r>
              <a:rPr lang="it-IT" sz="1600" b="1" dirty="0" err="1">
                <a:solidFill>
                  <a:srgbClr val="DA2833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agenda.infn.it</a:t>
            </a:r>
            <a:r>
              <a:rPr lang="it-IT" sz="1600" b="1">
                <a:solidFill>
                  <a:srgbClr val="DA2833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/event/38941/</a:t>
            </a:r>
            <a:endParaRPr lang="it-IT" sz="1600" b="1" i="0" u="none" strike="noStrike" cap="none" dirty="0">
              <a:solidFill>
                <a:srgbClr val="DA2833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88" name="Google Shape;88;g19c9f0c780c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825" y="4772950"/>
            <a:ext cx="3204975" cy="192433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g19c9f0c780c_0_0"/>
          <p:cNvSpPr/>
          <p:nvPr/>
        </p:nvSpPr>
        <p:spPr>
          <a:xfrm>
            <a:off x="2387113" y="5596214"/>
            <a:ext cx="9804900" cy="298800"/>
          </a:xfrm>
          <a:prstGeom prst="rect">
            <a:avLst/>
          </a:prstGeom>
          <a:solidFill>
            <a:srgbClr val="DA2833"/>
          </a:solidFill>
          <a:ln>
            <a:noFill/>
          </a:ln>
        </p:spPr>
        <p:txBody>
          <a:bodyPr spcFirstLastPara="1" wrap="square" lIns="91425" tIns="540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7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Gruppo Open Science</a:t>
            </a:r>
            <a:endParaRPr sz="27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90" name="Google Shape;90;g19c9f0c780c_0_0"/>
          <p:cNvSpPr txBox="1"/>
          <p:nvPr/>
        </p:nvSpPr>
        <p:spPr>
          <a:xfrm>
            <a:off x="1001486" y="2660204"/>
            <a:ext cx="10556414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>
                <a:latin typeface="Calibri"/>
                <a:ea typeface="Calibri"/>
                <a:cs typeface="Calibri"/>
                <a:sym typeface="Calibri"/>
              </a:rPr>
              <a:t>Roberto Caso, Stefano Bianco, Deborah De Angelis, Giuseppe Simeone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>
                <a:latin typeface="Calibri"/>
                <a:ea typeface="Calibri"/>
                <a:cs typeface="Calibri"/>
                <a:sym typeface="Calibri"/>
              </a:rPr>
              <a:t> Giulia Dore, Filomena Severino, Federico Binda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>
                <a:latin typeface="Calibri"/>
                <a:ea typeface="Calibri"/>
                <a:cs typeface="Calibri"/>
                <a:sym typeface="Calibri"/>
              </a:rPr>
              <a:t>Mario Locati, Anna Grazia Chiodetti </a:t>
            </a:r>
            <a:endParaRPr sz="1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019222-6481-2A16-2DC0-2F48548F44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1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FD911-A64B-B91F-8E18-CE7C846DA70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2023.12.12 gruppo tematico diritto autore GLOS CoPER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g19c9f0c780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825" y="4772950"/>
            <a:ext cx="3204975" cy="192433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g19c9f0c780c_0_0"/>
          <p:cNvSpPr/>
          <p:nvPr/>
        </p:nvSpPr>
        <p:spPr>
          <a:xfrm>
            <a:off x="2387113" y="5596214"/>
            <a:ext cx="9804900" cy="298800"/>
          </a:xfrm>
          <a:prstGeom prst="rect">
            <a:avLst/>
          </a:prstGeom>
          <a:solidFill>
            <a:srgbClr val="DA2833"/>
          </a:solidFill>
          <a:ln>
            <a:noFill/>
          </a:ln>
        </p:spPr>
        <p:txBody>
          <a:bodyPr spcFirstLastPara="1" wrap="square" lIns="91425" tIns="540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700" b="1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Gruppo Open Science</a:t>
            </a:r>
            <a:endParaRPr sz="2700" b="1" dirty="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3F3ABC-3FE2-73D4-8E27-95DCBD2D12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2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ABDB06-3FA9-09D1-8CF5-5E1DD5C61D6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2023.12.12 gruppo tematico diritto autore GLOS CoPER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5B8FA4-FC63-B6C1-18AF-6010F4650CEB}"/>
              </a:ext>
            </a:extLst>
          </p:cNvPr>
          <p:cNvSpPr txBox="1"/>
          <p:nvPr/>
        </p:nvSpPr>
        <p:spPr>
          <a:xfrm>
            <a:off x="1995947" y="753035"/>
            <a:ext cx="862763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sz="2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Primo Convegno nazionale  2022 Gruppo di lavoro Openscience di CoPER</a:t>
            </a:r>
            <a:r>
              <a:rPr lang="en-GB" sz="1000" b="0" i="0" u="none" strike="noStrike" dirty="0">
                <a:solidFill>
                  <a:srgbClr val="428BCA"/>
                </a:solidFill>
                <a:effectLst/>
                <a:latin typeface="Roboto" panose="02000000000000000000" pitchFamily="2" charset="0"/>
                <a:hlinkClick r:id="rId4"/>
              </a:rPr>
              <a:t>https://agenda.infn.it/e/ConvegnoOpenscienceCoPER2022</a:t>
            </a:r>
            <a:endParaRPr lang="en-IT" sz="10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sz="2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D</a:t>
            </a:r>
            <a:r>
              <a:rPr lang="en-GB" sz="2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o</a:t>
            </a:r>
            <a:r>
              <a:rPr lang="en-IT" sz="2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cumento Prossimi Passi </a:t>
            </a:r>
            <a:r>
              <a:rPr lang="en-IT" sz="1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  <a:hlinkClick r:id="rId5"/>
              </a:rPr>
              <a:t>h</a:t>
            </a:r>
            <a:r>
              <a:rPr lang="en-GB" sz="1000" dirty="0">
                <a:solidFill>
                  <a:schemeClr val="tx1"/>
                </a:solidFill>
                <a:latin typeface="+mn-lt"/>
                <a:hlinkClick r:id="rId5"/>
              </a:rPr>
              <a:t>ttps://doi.org/10.15161/oar.it/76963</a:t>
            </a:r>
            <a:endParaRPr lang="en-GB" sz="1000" dirty="0">
              <a:solidFill>
                <a:schemeClr val="tx1"/>
              </a:solidFill>
              <a:latin typeface="+mn-lt"/>
            </a:endParaRPr>
          </a:p>
          <a:p>
            <a:pPr>
              <a:buFont typeface="+mj-lt"/>
              <a:buAutoNum type="arabicPeriod" startAt="11"/>
            </a:pPr>
            <a:r>
              <a:rPr lang="en-GB" sz="1800" dirty="0">
                <a:effectLst/>
                <a:latin typeface="TimesNewRomanPSMT"/>
              </a:rPr>
              <a:t> </a:t>
            </a:r>
            <a:r>
              <a:rPr lang="en-GB" sz="1800" dirty="0" err="1">
                <a:effectLst/>
                <a:latin typeface="TimesNewRomanPSMT"/>
              </a:rPr>
              <a:t>Proporre</a:t>
            </a:r>
            <a:r>
              <a:rPr lang="en-GB" sz="1800" dirty="0">
                <a:effectLst/>
                <a:latin typeface="TimesNewRomanPSMT"/>
              </a:rPr>
              <a:t> a </a:t>
            </a:r>
            <a:r>
              <a:rPr lang="en-GB" sz="1800" dirty="0" err="1">
                <a:effectLst/>
                <a:latin typeface="TimesNewRomanPSMT"/>
              </a:rPr>
              <a:t>livello</a:t>
            </a:r>
            <a:r>
              <a:rPr lang="en-GB" sz="1800" dirty="0">
                <a:effectLst/>
                <a:latin typeface="TimesNewRomanPSMT"/>
              </a:rPr>
              <a:t> </a:t>
            </a:r>
            <a:r>
              <a:rPr lang="en-GB" sz="1800" dirty="0" err="1">
                <a:effectLst/>
                <a:latin typeface="TimesNewRomanPSMT"/>
              </a:rPr>
              <a:t>internazionale</a:t>
            </a:r>
            <a:r>
              <a:rPr lang="en-GB" sz="1800" dirty="0">
                <a:effectLst/>
                <a:latin typeface="TimesNewRomanPSMT"/>
              </a:rPr>
              <a:t>, </a:t>
            </a:r>
            <a:r>
              <a:rPr lang="en-GB" sz="1800" dirty="0" err="1">
                <a:effectLst/>
                <a:latin typeface="TimesNewRomanPSMT"/>
              </a:rPr>
              <a:t>europeo</a:t>
            </a:r>
            <a:r>
              <a:rPr lang="en-GB" sz="1800" dirty="0">
                <a:effectLst/>
                <a:latin typeface="TimesNewRomanPSMT"/>
              </a:rPr>
              <a:t> e </a:t>
            </a:r>
            <a:r>
              <a:rPr lang="en-GB" sz="1800" dirty="0" err="1">
                <a:effectLst/>
                <a:latin typeface="TimesNewRomanPSMT"/>
              </a:rPr>
              <a:t>italiano</a:t>
            </a:r>
            <a:r>
              <a:rPr lang="en-GB" sz="1800" dirty="0">
                <a:effectLst/>
                <a:latin typeface="TimesNewRomanPSMT"/>
              </a:rPr>
              <a:t> </a:t>
            </a:r>
            <a:r>
              <a:rPr lang="en-GB" sz="1800" dirty="0" err="1">
                <a:effectLst/>
                <a:latin typeface="TimesNewRomanPSMT"/>
              </a:rPr>
              <a:t>una</a:t>
            </a:r>
            <a:r>
              <a:rPr lang="en-GB" sz="1800" dirty="0">
                <a:effectLst/>
                <a:latin typeface="TimesNewRomanPSMT"/>
              </a:rPr>
              <a:t> </a:t>
            </a:r>
            <a:r>
              <a:rPr lang="en-GB" sz="1800" dirty="0" err="1">
                <a:effectLst/>
                <a:latin typeface="TimesNewRomanPSMT"/>
              </a:rPr>
              <a:t>riforma</a:t>
            </a:r>
            <a:r>
              <a:rPr lang="en-GB" sz="1800" dirty="0">
                <a:effectLst/>
                <a:latin typeface="TimesNewRomanPSMT"/>
              </a:rPr>
              <a:t> </a:t>
            </a:r>
            <a:r>
              <a:rPr lang="en-GB" sz="1800" dirty="0" err="1">
                <a:effectLst/>
                <a:latin typeface="TimesNewRomanPSMT"/>
              </a:rPr>
              <a:t>organica</a:t>
            </a:r>
            <a:r>
              <a:rPr lang="en-GB" sz="1800" dirty="0">
                <a:effectLst/>
                <a:latin typeface="TimesNewRomanPSMT"/>
              </a:rPr>
              <a:t> </a:t>
            </a:r>
            <a:r>
              <a:rPr lang="en-GB" sz="1800" dirty="0" err="1">
                <a:effectLst/>
                <a:latin typeface="TimesNewRomanPSMT"/>
              </a:rPr>
              <a:t>della</a:t>
            </a:r>
            <a:r>
              <a:rPr lang="en-GB" sz="1800" dirty="0">
                <a:effectLst/>
                <a:latin typeface="TimesNewRomanPSMT"/>
              </a:rPr>
              <a:t> </a:t>
            </a:r>
            <a:r>
              <a:rPr lang="en-GB" sz="1800" dirty="0" err="1">
                <a:effectLst/>
                <a:latin typeface="TimesNewRomanPSMT"/>
              </a:rPr>
              <a:t>proprieta</a:t>
            </a:r>
            <a:r>
              <a:rPr lang="en-GB" sz="1800" dirty="0">
                <a:effectLst/>
                <a:latin typeface="TimesNewRomanPSMT"/>
              </a:rPr>
              <a:t>̀ </a:t>
            </a:r>
            <a:r>
              <a:rPr lang="en-GB" sz="1800" dirty="0" err="1">
                <a:effectLst/>
                <a:latin typeface="TimesNewRomanPSMT"/>
              </a:rPr>
              <a:t>intellettuale</a:t>
            </a:r>
            <a:r>
              <a:rPr lang="en-GB" sz="1800" dirty="0">
                <a:effectLst/>
                <a:latin typeface="TimesNewRomanPSMT"/>
              </a:rPr>
              <a:t> e in </a:t>
            </a:r>
            <a:r>
              <a:rPr lang="en-GB" sz="1800" dirty="0" err="1">
                <a:effectLst/>
                <a:latin typeface="TimesNewRomanPSMT"/>
              </a:rPr>
              <a:t>particolare</a:t>
            </a:r>
            <a:r>
              <a:rPr lang="en-GB" sz="1800" dirty="0">
                <a:effectLst/>
                <a:latin typeface="TimesNewRomanPSMT"/>
              </a:rPr>
              <a:t> del </a:t>
            </a:r>
            <a:r>
              <a:rPr lang="en-GB" sz="1800" dirty="0" err="1">
                <a:effectLst/>
                <a:latin typeface="TimesNewRomanPSMT"/>
              </a:rPr>
              <a:t>diritto</a:t>
            </a:r>
            <a:r>
              <a:rPr lang="en-GB" sz="1800" dirty="0">
                <a:effectLst/>
                <a:latin typeface="TimesNewRomanPSMT"/>
              </a:rPr>
              <a:t> </a:t>
            </a:r>
            <a:r>
              <a:rPr lang="en-GB" sz="1800" dirty="0" err="1">
                <a:effectLst/>
                <a:latin typeface="TimesNewRomanPSMT"/>
              </a:rPr>
              <a:t>d’autore</a:t>
            </a:r>
            <a:r>
              <a:rPr lang="en-GB" sz="1800" dirty="0">
                <a:effectLst/>
                <a:latin typeface="TimesNewRomanPSMT"/>
              </a:rPr>
              <a:t> per </a:t>
            </a:r>
            <a:r>
              <a:rPr lang="en-GB" sz="1800" dirty="0" err="1">
                <a:effectLst/>
                <a:latin typeface="TimesNewRomanPSMT"/>
              </a:rPr>
              <a:t>promuovere</a:t>
            </a:r>
            <a:r>
              <a:rPr lang="en-GB" sz="1800" dirty="0">
                <a:effectLst/>
                <a:latin typeface="TimesNewRomanPSMT"/>
              </a:rPr>
              <a:t> lo </a:t>
            </a:r>
            <a:r>
              <a:rPr lang="en-GB" sz="1800" dirty="0" err="1">
                <a:effectLst/>
                <a:latin typeface="TimesNewRomanPSMT"/>
              </a:rPr>
              <a:t>sviluppo</a:t>
            </a:r>
            <a:r>
              <a:rPr lang="en-GB" sz="1800" dirty="0">
                <a:effectLst/>
                <a:latin typeface="TimesNewRomanPSMT"/>
              </a:rPr>
              <a:t> </a:t>
            </a:r>
            <a:r>
              <a:rPr lang="en-GB" sz="1800" dirty="0" err="1">
                <a:effectLst/>
                <a:latin typeface="TimesNewRomanPSMT"/>
              </a:rPr>
              <a:t>della</a:t>
            </a:r>
            <a:r>
              <a:rPr lang="en-GB" sz="1800" dirty="0">
                <a:effectLst/>
                <a:latin typeface="TimesNewRomanPSMT"/>
              </a:rPr>
              <a:t> </a:t>
            </a:r>
            <a:r>
              <a:rPr lang="en-GB" sz="1800" dirty="0" err="1">
                <a:effectLst/>
                <a:latin typeface="TimesNewRomanPSMT"/>
              </a:rPr>
              <a:t>Scienza</a:t>
            </a:r>
            <a:r>
              <a:rPr lang="en-GB" sz="1800" dirty="0">
                <a:effectLst/>
                <a:latin typeface="TimesNewRomanPSMT"/>
              </a:rPr>
              <a:t> Aperta e </a:t>
            </a:r>
            <a:r>
              <a:rPr lang="en-GB" sz="1800" dirty="0" err="1">
                <a:effectLst/>
                <a:latin typeface="TimesNewRomanPSMT"/>
              </a:rPr>
              <a:t>l’effettiva</a:t>
            </a:r>
            <a:r>
              <a:rPr lang="en-GB" sz="1800" dirty="0">
                <a:effectLst/>
                <a:latin typeface="TimesNewRomanPSMT"/>
              </a:rPr>
              <a:t> tutela del </a:t>
            </a:r>
            <a:r>
              <a:rPr lang="en-GB" sz="1800" dirty="0" err="1">
                <a:effectLst/>
                <a:latin typeface="TimesNewRomanPSMT"/>
              </a:rPr>
              <a:t>diritto</a:t>
            </a:r>
            <a:r>
              <a:rPr lang="en-GB" sz="1800" dirty="0">
                <a:effectLst/>
                <a:latin typeface="TimesNewRomanPSMT"/>
              </a:rPr>
              <a:t> </a:t>
            </a:r>
            <a:r>
              <a:rPr lang="en-GB" sz="1800" dirty="0" err="1">
                <a:effectLst/>
                <a:latin typeface="TimesNewRomanPSMT"/>
              </a:rPr>
              <a:t>umano</a:t>
            </a:r>
            <a:r>
              <a:rPr lang="en-GB" sz="1800" dirty="0">
                <a:effectLst/>
                <a:latin typeface="TimesNewRomanPSMT"/>
              </a:rPr>
              <a:t> </a:t>
            </a:r>
            <a:r>
              <a:rPr lang="en-GB" sz="1800" dirty="0" err="1">
                <a:effectLst/>
                <a:latin typeface="TimesNewRomanPSMT"/>
              </a:rPr>
              <a:t>alla</a:t>
            </a:r>
            <a:r>
              <a:rPr lang="en-GB" sz="1800" dirty="0">
                <a:effectLst/>
                <a:latin typeface="TimesNewRomanPSMT"/>
              </a:rPr>
              <a:t> </a:t>
            </a:r>
            <a:r>
              <a:rPr lang="en-GB" sz="1800" dirty="0" err="1">
                <a:effectLst/>
                <a:latin typeface="TimesNewRomanPSMT"/>
              </a:rPr>
              <a:t>scienza</a:t>
            </a:r>
            <a:r>
              <a:rPr lang="en-GB" sz="1800" dirty="0">
                <a:effectLst/>
                <a:latin typeface="TimesNewRomanPSMT"/>
              </a:rPr>
              <a:t>. Sul piano del </a:t>
            </a:r>
            <a:r>
              <a:rPr lang="en-GB" sz="1800" dirty="0" err="1">
                <a:effectLst/>
                <a:latin typeface="TimesNewRomanPSMT"/>
              </a:rPr>
              <a:t>diritto</a:t>
            </a:r>
            <a:r>
              <a:rPr lang="en-GB" sz="1800" dirty="0">
                <a:effectLst/>
                <a:latin typeface="TimesNewRomanPSMT"/>
              </a:rPr>
              <a:t> </a:t>
            </a:r>
            <a:r>
              <a:rPr lang="en-GB" sz="1800" dirty="0" err="1">
                <a:effectLst/>
                <a:latin typeface="TimesNewRomanPSMT"/>
              </a:rPr>
              <a:t>d’autore</a:t>
            </a:r>
            <a:r>
              <a:rPr lang="en-GB" sz="1800" dirty="0">
                <a:effectLst/>
                <a:latin typeface="TimesNewRomanPSMT"/>
              </a:rPr>
              <a:t> </a:t>
            </a:r>
            <a:r>
              <a:rPr lang="en-GB" sz="1800" dirty="0" err="1">
                <a:effectLst/>
                <a:latin typeface="TimesNewRomanPSMT"/>
              </a:rPr>
              <a:t>dell’Unione</a:t>
            </a:r>
            <a:r>
              <a:rPr lang="en-GB" sz="1800" dirty="0">
                <a:effectLst/>
                <a:latin typeface="TimesNewRomanPSMT"/>
              </a:rPr>
              <a:t> </a:t>
            </a:r>
            <a:r>
              <a:rPr lang="en-GB" sz="1800" dirty="0" err="1">
                <a:effectLst/>
                <a:latin typeface="TimesNewRomanPSMT"/>
              </a:rPr>
              <a:t>Europea</a:t>
            </a:r>
            <a:r>
              <a:rPr lang="en-GB" sz="1800" dirty="0">
                <a:effectLst/>
                <a:latin typeface="TimesNewRomanPSMT"/>
              </a:rPr>
              <a:t> </a:t>
            </a:r>
            <a:r>
              <a:rPr lang="en-GB" sz="1800" dirty="0" err="1">
                <a:effectLst/>
                <a:latin typeface="TimesNewRomanPSMT"/>
              </a:rPr>
              <a:t>occorre</a:t>
            </a:r>
            <a:r>
              <a:rPr lang="en-GB" sz="1800" dirty="0">
                <a:effectLst/>
                <a:latin typeface="TimesNewRomanPSMT"/>
              </a:rPr>
              <a:t> </a:t>
            </a:r>
            <a:r>
              <a:rPr lang="en-GB" sz="1800" dirty="0" err="1">
                <a:effectLst/>
                <a:latin typeface="TimesNewRomanPSMT"/>
              </a:rPr>
              <a:t>armonizzare</a:t>
            </a:r>
            <a:r>
              <a:rPr lang="en-GB" sz="1800" dirty="0">
                <a:effectLst/>
                <a:latin typeface="TimesNewRomanPSMT"/>
              </a:rPr>
              <a:t> il </a:t>
            </a:r>
            <a:r>
              <a:rPr lang="en-GB" sz="1800" dirty="0" err="1">
                <a:effectLst/>
                <a:latin typeface="TimesNewRomanPSMT"/>
              </a:rPr>
              <a:t>diritto</a:t>
            </a:r>
            <a:r>
              <a:rPr lang="en-GB" sz="1800" dirty="0">
                <a:effectLst/>
                <a:latin typeface="TimesNewRomanPSMT"/>
              </a:rPr>
              <a:t> di </a:t>
            </a:r>
            <a:r>
              <a:rPr lang="en-GB" sz="1800" dirty="0" err="1">
                <a:effectLst/>
                <a:latin typeface="TimesNewRomanPSMT"/>
              </a:rPr>
              <a:t>ripubblicazione</a:t>
            </a:r>
            <a:r>
              <a:rPr lang="en-GB" sz="1800" dirty="0">
                <a:effectLst/>
                <a:latin typeface="TimesNewRomanPSMT"/>
              </a:rPr>
              <a:t> in accesso </a:t>
            </a:r>
            <a:r>
              <a:rPr lang="en-GB" sz="1800" dirty="0" err="1">
                <a:effectLst/>
                <a:latin typeface="TimesNewRomanPSMT"/>
              </a:rPr>
              <a:t>aperto</a:t>
            </a:r>
            <a:r>
              <a:rPr lang="en-GB" sz="1800" dirty="0">
                <a:effectLst/>
                <a:latin typeface="TimesNewRomanPSMT"/>
              </a:rPr>
              <a:t> </a:t>
            </a:r>
            <a:r>
              <a:rPr lang="en-GB" sz="1800" dirty="0" err="1">
                <a:effectLst/>
                <a:latin typeface="TimesNewRomanPSMT"/>
              </a:rPr>
              <a:t>delle</a:t>
            </a:r>
            <a:r>
              <a:rPr lang="en-GB" sz="1800" dirty="0">
                <a:effectLst/>
                <a:latin typeface="TimesNewRomanPSMT"/>
              </a:rPr>
              <a:t> </a:t>
            </a:r>
            <a:r>
              <a:rPr lang="en-GB" sz="1800" dirty="0" err="1">
                <a:effectLst/>
                <a:latin typeface="TimesNewRomanPSMT"/>
              </a:rPr>
              <a:t>pubblicazioni</a:t>
            </a:r>
            <a:r>
              <a:rPr lang="en-GB" sz="1800" dirty="0">
                <a:effectLst/>
                <a:latin typeface="TimesNewRomanPSMT"/>
              </a:rPr>
              <a:t> </a:t>
            </a:r>
            <a:r>
              <a:rPr lang="en-GB" sz="1800" dirty="0" err="1">
                <a:effectLst/>
                <a:latin typeface="TimesNewRomanPSMT"/>
              </a:rPr>
              <a:t>scientifiche</a:t>
            </a:r>
            <a:r>
              <a:rPr lang="en-GB" sz="1800" dirty="0">
                <a:effectLst/>
                <a:latin typeface="TimesNewRomanPSMT"/>
              </a:rPr>
              <a:t> </a:t>
            </a:r>
            <a:r>
              <a:rPr lang="en-GB" sz="1800" dirty="0" err="1">
                <a:effectLst/>
                <a:latin typeface="TimesNewRomanPSMT"/>
              </a:rPr>
              <a:t>rendendolo</a:t>
            </a:r>
            <a:r>
              <a:rPr lang="en-GB" sz="1800" dirty="0">
                <a:effectLst/>
                <a:latin typeface="TimesNewRomanPSMT"/>
              </a:rPr>
              <a:t> </a:t>
            </a:r>
            <a:r>
              <a:rPr lang="en-GB" sz="1800" dirty="0" err="1">
                <a:effectLst/>
                <a:latin typeface="TimesNewRomanPSMT"/>
              </a:rPr>
              <a:t>irrinunciabile</a:t>
            </a:r>
            <a:r>
              <a:rPr lang="en-GB" sz="1800" dirty="0">
                <a:effectLst/>
                <a:latin typeface="TimesNewRomanPSMT"/>
              </a:rPr>
              <a:t> e </a:t>
            </a:r>
            <a:r>
              <a:rPr lang="en-GB" sz="1800" dirty="0" err="1">
                <a:effectLst/>
                <a:latin typeface="TimesNewRomanPSMT"/>
              </a:rPr>
              <a:t>inalienabile</a:t>
            </a:r>
            <a:r>
              <a:rPr lang="en-GB" sz="1800" dirty="0">
                <a:effectLst/>
                <a:latin typeface="TimesNewRomanPSMT"/>
              </a:rPr>
              <a:t> per </a:t>
            </a:r>
            <a:r>
              <a:rPr lang="en-GB" sz="1800" dirty="0" err="1">
                <a:effectLst/>
                <a:latin typeface="TimesNewRomanPSMT"/>
              </a:rPr>
              <a:t>l’autore</a:t>
            </a:r>
            <a:r>
              <a:rPr lang="en-GB" sz="1800" dirty="0">
                <a:effectLst/>
                <a:latin typeface="TimesNewRomanPSMT"/>
              </a:rPr>
              <a:t> e </a:t>
            </a:r>
            <a:r>
              <a:rPr lang="en-GB" sz="1800" dirty="0" err="1">
                <a:effectLst/>
                <a:latin typeface="TimesNewRomanPSMT"/>
              </a:rPr>
              <a:t>rafforzare</a:t>
            </a:r>
            <a:r>
              <a:rPr lang="en-GB" sz="1800" dirty="0">
                <a:effectLst/>
                <a:latin typeface="TimesNewRomanPSMT"/>
              </a:rPr>
              <a:t> la tutela </a:t>
            </a:r>
            <a:r>
              <a:rPr lang="en-GB" sz="1800" dirty="0" err="1">
                <a:effectLst/>
                <a:latin typeface="TimesNewRomanPSMT"/>
              </a:rPr>
              <a:t>contrattuale</a:t>
            </a:r>
            <a:r>
              <a:rPr lang="en-GB" sz="1800" dirty="0">
                <a:effectLst/>
                <a:latin typeface="TimesNewRomanPSMT"/>
              </a:rPr>
              <a:t> </a:t>
            </a:r>
            <a:r>
              <a:rPr lang="en-GB" sz="1800" dirty="0" err="1">
                <a:effectLst/>
                <a:latin typeface="TimesNewRomanPSMT"/>
              </a:rPr>
              <a:t>dell’autore</a:t>
            </a:r>
            <a:r>
              <a:rPr lang="en-GB" sz="1800" dirty="0">
                <a:effectLst/>
                <a:latin typeface="TimesNewRomanPSMT"/>
              </a:rPr>
              <a:t> di </a:t>
            </a:r>
            <a:r>
              <a:rPr lang="en-GB" sz="1800" dirty="0" err="1">
                <a:effectLst/>
                <a:latin typeface="TimesNewRomanPSMT"/>
              </a:rPr>
              <a:t>pubblicazioni</a:t>
            </a:r>
            <a:r>
              <a:rPr lang="en-GB" sz="1800" dirty="0">
                <a:effectLst/>
                <a:latin typeface="TimesNewRomanPSMT"/>
              </a:rPr>
              <a:t> </a:t>
            </a:r>
            <a:r>
              <a:rPr lang="en-GB" sz="1800" dirty="0" err="1">
                <a:effectLst/>
                <a:latin typeface="TimesNewRomanPSMT"/>
              </a:rPr>
              <a:t>scientifiche</a:t>
            </a:r>
            <a:r>
              <a:rPr lang="en-GB" sz="1800" dirty="0">
                <a:effectLst/>
                <a:latin typeface="TimesNewRomanPSMT"/>
              </a:rPr>
              <a:t>; </a:t>
            </a:r>
          </a:p>
          <a:p>
            <a:pPr>
              <a:buFont typeface="+mj-lt"/>
              <a:buAutoNum type="arabicPeriod" startAt="11"/>
            </a:pPr>
            <a:r>
              <a:rPr lang="en-GB" sz="1800" dirty="0">
                <a:effectLst/>
                <a:latin typeface="TimesNewRomanPSMT"/>
              </a:rPr>
              <a:t> </a:t>
            </a:r>
            <a:r>
              <a:rPr lang="en-GB" sz="1800" dirty="0" err="1">
                <a:effectLst/>
                <a:latin typeface="TimesNewRomanPSMT"/>
              </a:rPr>
              <a:t>Aprire</a:t>
            </a:r>
            <a:r>
              <a:rPr lang="en-GB" sz="1800" dirty="0">
                <a:effectLst/>
                <a:latin typeface="TimesNewRomanPSMT"/>
              </a:rPr>
              <a:t> un </a:t>
            </a:r>
            <a:r>
              <a:rPr lang="en-GB" sz="1800" dirty="0" err="1">
                <a:effectLst/>
                <a:latin typeface="TimesNewRomanPSMT"/>
              </a:rPr>
              <a:t>tavolo</a:t>
            </a:r>
            <a:r>
              <a:rPr lang="en-GB" sz="1800" dirty="0">
                <a:effectLst/>
                <a:latin typeface="TimesNewRomanPSMT"/>
              </a:rPr>
              <a:t> di </a:t>
            </a:r>
            <a:r>
              <a:rPr lang="en-GB" sz="1800" dirty="0" err="1">
                <a:effectLst/>
                <a:latin typeface="TimesNewRomanPSMT"/>
              </a:rPr>
              <a:t>discussione</a:t>
            </a:r>
            <a:r>
              <a:rPr lang="en-GB" sz="1800" dirty="0">
                <a:effectLst/>
                <a:latin typeface="TimesNewRomanPSMT"/>
              </a:rPr>
              <a:t> sui </a:t>
            </a:r>
            <a:r>
              <a:rPr lang="en-GB" sz="1800" dirty="0" err="1">
                <a:effectLst/>
                <a:latin typeface="TimesNewRomanPSMT"/>
              </a:rPr>
              <a:t>temi</a:t>
            </a:r>
            <a:r>
              <a:rPr lang="en-GB" sz="1800" dirty="0">
                <a:effectLst/>
                <a:latin typeface="TimesNewRomanPSMT"/>
              </a:rPr>
              <a:t> del </a:t>
            </a:r>
            <a:r>
              <a:rPr lang="en-GB" sz="1800" dirty="0" err="1">
                <a:effectLst/>
                <a:latin typeface="TimesNewRomanPSMT"/>
              </a:rPr>
              <a:t>diritto</a:t>
            </a:r>
            <a:r>
              <a:rPr lang="en-GB" sz="1800" dirty="0">
                <a:effectLst/>
                <a:latin typeface="TimesNewRomanPSMT"/>
              </a:rPr>
              <a:t> di </a:t>
            </a:r>
            <a:r>
              <a:rPr lang="en-GB" sz="1800" dirty="0" err="1">
                <a:effectLst/>
                <a:latin typeface="TimesNewRomanPSMT"/>
              </a:rPr>
              <a:t>autore</a:t>
            </a:r>
            <a:r>
              <a:rPr lang="en-GB" sz="1800" dirty="0">
                <a:effectLst/>
                <a:latin typeface="TimesNewRomanPSMT"/>
              </a:rPr>
              <a:t> con le </a:t>
            </a:r>
            <a:r>
              <a:rPr lang="en-GB" sz="1800" dirty="0" err="1">
                <a:effectLst/>
                <a:latin typeface="TimesNewRomanPSMT"/>
              </a:rPr>
              <a:t>associazioni</a:t>
            </a:r>
            <a:r>
              <a:rPr lang="en-GB" sz="1800" dirty="0">
                <a:effectLst/>
                <a:latin typeface="TimesNewRomanPSMT"/>
              </a:rPr>
              <a:t> </a:t>
            </a:r>
            <a:r>
              <a:rPr lang="en-GB" sz="1800" dirty="0" err="1">
                <a:effectLst/>
                <a:latin typeface="TimesNewRomanPSMT"/>
              </a:rPr>
              <a:t>degli</a:t>
            </a:r>
            <a:r>
              <a:rPr lang="en-GB" sz="1800" dirty="0">
                <a:effectLst/>
                <a:latin typeface="TimesNewRomanPSMT"/>
              </a:rPr>
              <a:t> </a:t>
            </a:r>
            <a:r>
              <a:rPr lang="en-GB" sz="1800" dirty="0" err="1">
                <a:effectLst/>
                <a:latin typeface="TimesNewRomanPSMT"/>
              </a:rPr>
              <a:t>editori</a:t>
            </a:r>
            <a:r>
              <a:rPr lang="en-GB" sz="1800" dirty="0">
                <a:effectLst/>
                <a:latin typeface="TimesNewRomanPSMT"/>
              </a:rPr>
              <a:t> e le </a:t>
            </a:r>
            <a:r>
              <a:rPr lang="en-GB" sz="1800" dirty="0" err="1">
                <a:effectLst/>
                <a:latin typeface="TimesNewRomanPSMT"/>
              </a:rPr>
              <a:t>organizzazioni</a:t>
            </a:r>
            <a:r>
              <a:rPr lang="en-GB" sz="1800" dirty="0">
                <a:effectLst/>
                <a:latin typeface="TimesNewRomanPSMT"/>
              </a:rPr>
              <a:t> </a:t>
            </a:r>
            <a:r>
              <a:rPr lang="en-GB" sz="1800" dirty="0" err="1">
                <a:effectLst/>
                <a:latin typeface="TimesNewRomanPSMT"/>
              </a:rPr>
              <a:t>collegate</a:t>
            </a:r>
            <a:r>
              <a:rPr lang="en-GB" sz="1800" dirty="0">
                <a:effectLst/>
                <a:latin typeface="TimesNewRomanPSMT"/>
              </a:rPr>
              <a:t>. </a:t>
            </a:r>
          </a:p>
          <a:p>
            <a:endParaRPr lang="en-IT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141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g19c9f0c780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825" y="4772950"/>
            <a:ext cx="3204975" cy="192433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g19c9f0c780c_0_0"/>
          <p:cNvSpPr/>
          <p:nvPr/>
        </p:nvSpPr>
        <p:spPr>
          <a:xfrm>
            <a:off x="2387113" y="5596214"/>
            <a:ext cx="9804900" cy="298800"/>
          </a:xfrm>
          <a:prstGeom prst="rect">
            <a:avLst/>
          </a:prstGeom>
          <a:solidFill>
            <a:srgbClr val="DA2833"/>
          </a:solidFill>
          <a:ln>
            <a:noFill/>
          </a:ln>
        </p:spPr>
        <p:txBody>
          <a:bodyPr spcFirstLastPara="1" wrap="square" lIns="91425" tIns="540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700" b="1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Gruppo Open Science</a:t>
            </a:r>
            <a:endParaRPr sz="2700" b="1" dirty="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3F3ABC-3FE2-73D4-8E27-95DCBD2D12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3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ABDB06-3FA9-09D1-8CF5-5E1DD5C61D6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2023.12.12 gruppo tematico diritto autore GLOS CoPER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5B8FA4-FC63-B6C1-18AF-6010F4650CEB}"/>
              </a:ext>
            </a:extLst>
          </p:cNvPr>
          <p:cNvSpPr txBox="1"/>
          <p:nvPr/>
        </p:nvSpPr>
        <p:spPr>
          <a:xfrm>
            <a:off x="1672590" y="268326"/>
            <a:ext cx="862763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Roberto: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iniziative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EU e USA</a:t>
            </a:r>
            <a:endParaRPr lang="en-IT" sz="10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endParaRPr lang="en-IT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E19B40-C3FB-0B9B-A4FA-18655CF0E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335" y="962986"/>
            <a:ext cx="10244245" cy="390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42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A33853-7D48-96A5-FB6B-CA5C1C0BB6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4</a:t>
            </a:fld>
            <a:endParaRPr lang="it-I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9B2593-F5B5-E8C0-AC9F-13F43059C5C2}"/>
              </a:ext>
            </a:extLst>
          </p:cNvPr>
          <p:cNvSpPr txBox="1"/>
          <p:nvPr/>
        </p:nvSpPr>
        <p:spPr>
          <a:xfrm>
            <a:off x="2366854" y="769207"/>
            <a:ext cx="794990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2000" b="1" dirty="0"/>
              <a:t>Intermezzo: INFN, Società Italiana di F</a:t>
            </a:r>
            <a:r>
              <a:rPr lang="en-GB" sz="2000" b="1" dirty="0" err="1"/>
              <a:t>i</a:t>
            </a:r>
            <a:r>
              <a:rPr lang="en-IT" sz="2000" b="1" dirty="0"/>
              <a:t>sica, Springer</a:t>
            </a:r>
          </a:p>
          <a:p>
            <a:endParaRPr lang="en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/>
              <a:t>Pubblicato Disciplinare accesso ai prodotti ricerca INFN </a:t>
            </a:r>
            <a:r>
              <a:rPr lang="en-GB" sz="1050" dirty="0"/>
              <a:t>https://</a:t>
            </a:r>
            <a:r>
              <a:rPr lang="en-GB" sz="1050" dirty="0" err="1"/>
              <a:t>doi.org</a:t>
            </a:r>
            <a:r>
              <a:rPr lang="en-GB" sz="1050" dirty="0"/>
              <a:t>/10.15161/</a:t>
            </a:r>
            <a:r>
              <a:rPr lang="en-GB" sz="1050" dirty="0" err="1"/>
              <a:t>oar.it</a:t>
            </a:r>
            <a:r>
              <a:rPr lang="en-GB" sz="1050" dirty="0"/>
              <a:t>/143269</a:t>
            </a:r>
            <a:endParaRPr lang="en-IT" dirty="0"/>
          </a:p>
          <a:p>
            <a:r>
              <a:rPr lang="en-GB" dirty="0"/>
              <a:t>A</a:t>
            </a:r>
            <a:r>
              <a:rPr lang="en-IT" dirty="0"/>
              <a:t>rt. 7 raccomanda di non cedere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diritti</a:t>
            </a:r>
            <a:r>
              <a:rPr lang="en-GB" dirty="0"/>
              <a:t> </a:t>
            </a:r>
            <a:r>
              <a:rPr lang="en-GB" dirty="0" err="1"/>
              <a:t>sulla</a:t>
            </a:r>
            <a:r>
              <a:rPr lang="en-GB" dirty="0"/>
              <a:t> AAM</a:t>
            </a:r>
          </a:p>
          <a:p>
            <a:r>
              <a:rPr lang="en-GB" dirty="0"/>
              <a:t>Art.8 </a:t>
            </a:r>
            <a:r>
              <a:rPr lang="en-GB" dirty="0" err="1"/>
              <a:t>Istituisce</a:t>
            </a:r>
            <a:r>
              <a:rPr lang="en-GB" dirty="0"/>
              <a:t> il </a:t>
            </a:r>
            <a:r>
              <a:rPr lang="en-GB" dirty="0" err="1"/>
              <a:t>Comitato</a:t>
            </a:r>
            <a:r>
              <a:rPr lang="en-GB" dirty="0"/>
              <a:t> per </a:t>
            </a:r>
            <a:r>
              <a:rPr lang="en-GB" dirty="0" err="1"/>
              <a:t>l’accesso</a:t>
            </a:r>
            <a:r>
              <a:rPr lang="en-GB" dirty="0"/>
              <a:t> ai </a:t>
            </a:r>
            <a:r>
              <a:rPr lang="en-GB" dirty="0" err="1"/>
              <a:t>prodotti</a:t>
            </a:r>
            <a:endParaRPr lang="en-GB" dirty="0"/>
          </a:p>
          <a:p>
            <a:endParaRPr lang="en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/>
              <a:t>Un Autore ha posto il caso al Comitato e non ha firmato la CTA di S</a:t>
            </a:r>
            <a:r>
              <a:rPr lang="en-GB" dirty="0"/>
              <a:t>p</a:t>
            </a:r>
            <a:r>
              <a:rPr lang="en-IT" dirty="0"/>
              <a:t>ringer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/>
              <a:t>Dopo confronto, Springer ha declinato la possibilita’ di modificare la CTA “in tempi rapidi”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/>
              <a:t>SIF esclusa dal confronto</a:t>
            </a:r>
          </a:p>
          <a:p>
            <a:endParaRPr lang="en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/>
              <a:t>Negoziazione continua, ma la sensibilizzazione degli Autori sembra funzionare</a:t>
            </a:r>
          </a:p>
          <a:p>
            <a:endParaRPr lang="en-IT" dirty="0"/>
          </a:p>
          <a:p>
            <a:endParaRPr lang="en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/>
              <a:t>Azioni: </a:t>
            </a:r>
          </a:p>
          <a:p>
            <a:r>
              <a:rPr lang="en-IT" dirty="0"/>
              <a:t>Sondaggio informale fra EPR su Disciplinari OS</a:t>
            </a:r>
          </a:p>
          <a:p>
            <a:r>
              <a:rPr lang="en-IT" dirty="0"/>
              <a:t>Documento da Presidente CoPER a Societa’ scientifiche + Editori internazionali con coinvolgimento del Tavolo PNSA MUR (Donatella C.)</a:t>
            </a:r>
          </a:p>
        </p:txBody>
      </p:sp>
      <p:pic>
        <p:nvPicPr>
          <p:cNvPr id="5" name="Google Shape;88;g19c9f0c780c_0_0">
            <a:extLst>
              <a:ext uri="{FF2B5EF4-FFF2-40B4-BE49-F238E27FC236}">
                <a16:creationId xmlns:a16="http://schemas.microsoft.com/office/drawing/2014/main" id="{41B18702-7857-74C4-40F2-55EE204B9A0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0225" y="4925350"/>
            <a:ext cx="3204975" cy="19243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89;g19c9f0c780c_0_0">
            <a:extLst>
              <a:ext uri="{FF2B5EF4-FFF2-40B4-BE49-F238E27FC236}">
                <a16:creationId xmlns:a16="http://schemas.microsoft.com/office/drawing/2014/main" id="{118B3F89-27C1-5521-CC8B-A581BC70E347}"/>
              </a:ext>
            </a:extLst>
          </p:cNvPr>
          <p:cNvSpPr/>
          <p:nvPr/>
        </p:nvSpPr>
        <p:spPr>
          <a:xfrm>
            <a:off x="2539513" y="5748614"/>
            <a:ext cx="9804900" cy="298800"/>
          </a:xfrm>
          <a:prstGeom prst="rect">
            <a:avLst/>
          </a:prstGeom>
          <a:solidFill>
            <a:srgbClr val="DA2833"/>
          </a:solidFill>
          <a:ln>
            <a:noFill/>
          </a:ln>
        </p:spPr>
        <p:txBody>
          <a:bodyPr spcFirstLastPara="1" wrap="square" lIns="91425" tIns="540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700" b="1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Gruppo Open Science</a:t>
            </a:r>
            <a:endParaRPr sz="2700" b="1" dirty="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4121A2EB-D607-2814-A709-4149BD31CE6A}"/>
              </a:ext>
            </a:extLst>
          </p:cNvPr>
          <p:cNvSpPr txBox="1">
            <a:spLocks/>
          </p:cNvSpPr>
          <p:nvPr/>
        </p:nvSpPr>
        <p:spPr>
          <a:xfrm>
            <a:off x="2148347" y="6508750"/>
            <a:ext cx="83869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/>
              <a:t>2023.12.12 gruppo tematico diritto autore GLOS CoPER</a:t>
            </a:r>
          </a:p>
        </p:txBody>
      </p:sp>
    </p:spTree>
    <p:extLst>
      <p:ext uri="{BB962C8B-B14F-4D97-AF65-F5344CB8AC3E}">
        <p14:creationId xmlns:p14="http://schemas.microsoft.com/office/powerpoint/2010/main" val="2493152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8660B8-1B6D-7EA7-E6C4-C3B899BB26B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2023.12.12 gruppo tematico diritto autore GLOS CoPER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4DB1DD-5406-360B-A099-97BD610DA1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5</a:t>
            </a:fld>
            <a:endParaRPr lang="it-IT"/>
          </a:p>
        </p:txBody>
      </p:sp>
      <p:pic>
        <p:nvPicPr>
          <p:cNvPr id="4" name="Google Shape;88;g19c9f0c780c_0_0">
            <a:extLst>
              <a:ext uri="{FF2B5EF4-FFF2-40B4-BE49-F238E27FC236}">
                <a16:creationId xmlns:a16="http://schemas.microsoft.com/office/drawing/2014/main" id="{3B4407F7-AB8C-678B-A0DE-328F2D36E69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0225" y="4925350"/>
            <a:ext cx="3204975" cy="19243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89;g19c9f0c780c_0_0">
            <a:extLst>
              <a:ext uri="{FF2B5EF4-FFF2-40B4-BE49-F238E27FC236}">
                <a16:creationId xmlns:a16="http://schemas.microsoft.com/office/drawing/2014/main" id="{F48AD67B-4AB7-D73E-DD7E-EC687DF03039}"/>
              </a:ext>
            </a:extLst>
          </p:cNvPr>
          <p:cNvSpPr/>
          <p:nvPr/>
        </p:nvSpPr>
        <p:spPr>
          <a:xfrm>
            <a:off x="2539513" y="5748614"/>
            <a:ext cx="9804900" cy="298800"/>
          </a:xfrm>
          <a:prstGeom prst="rect">
            <a:avLst/>
          </a:prstGeom>
          <a:solidFill>
            <a:srgbClr val="DA2833"/>
          </a:solidFill>
          <a:ln>
            <a:noFill/>
          </a:ln>
        </p:spPr>
        <p:txBody>
          <a:bodyPr spcFirstLastPara="1" wrap="square" lIns="91425" tIns="540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700" b="1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Gruppo Open Science</a:t>
            </a:r>
            <a:endParaRPr sz="2700" b="1" dirty="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4B5DD68-56D8-F8F0-AB25-207769C46D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7" t="8729" r="3826" b="3483"/>
          <a:stretch/>
        </p:blipFill>
        <p:spPr>
          <a:xfrm>
            <a:off x="7234406" y="136525"/>
            <a:ext cx="4828227" cy="64340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4CAA30E-24E9-3782-B93A-D7B78CE3D4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826" y="136525"/>
            <a:ext cx="4224630" cy="596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072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8660B8-1B6D-7EA7-E6C4-C3B899BB26B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2023.12.12 gruppo tematico diritto autore GLOS CoPER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4DB1DD-5406-360B-A099-97BD610DA1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6</a:t>
            </a:fld>
            <a:endParaRPr lang="it-IT"/>
          </a:p>
        </p:txBody>
      </p:sp>
      <p:pic>
        <p:nvPicPr>
          <p:cNvPr id="4" name="Google Shape;88;g19c9f0c780c_0_0">
            <a:extLst>
              <a:ext uri="{FF2B5EF4-FFF2-40B4-BE49-F238E27FC236}">
                <a16:creationId xmlns:a16="http://schemas.microsoft.com/office/drawing/2014/main" id="{3B4407F7-AB8C-678B-A0DE-328F2D36E69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0225" y="4925350"/>
            <a:ext cx="3204975" cy="19243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89;g19c9f0c780c_0_0">
            <a:extLst>
              <a:ext uri="{FF2B5EF4-FFF2-40B4-BE49-F238E27FC236}">
                <a16:creationId xmlns:a16="http://schemas.microsoft.com/office/drawing/2014/main" id="{F48AD67B-4AB7-D73E-DD7E-EC687DF03039}"/>
              </a:ext>
            </a:extLst>
          </p:cNvPr>
          <p:cNvSpPr/>
          <p:nvPr/>
        </p:nvSpPr>
        <p:spPr>
          <a:xfrm>
            <a:off x="2539513" y="5748614"/>
            <a:ext cx="9804900" cy="298800"/>
          </a:xfrm>
          <a:prstGeom prst="rect">
            <a:avLst/>
          </a:prstGeom>
          <a:solidFill>
            <a:srgbClr val="DA2833"/>
          </a:solidFill>
          <a:ln>
            <a:noFill/>
          </a:ln>
        </p:spPr>
        <p:txBody>
          <a:bodyPr spcFirstLastPara="1" wrap="square" lIns="91425" tIns="540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700" b="1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Gruppo Open Science</a:t>
            </a:r>
            <a:endParaRPr sz="2700" b="1" dirty="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9077C3-F4E3-5244-1751-1E5C380CF304}"/>
              </a:ext>
            </a:extLst>
          </p:cNvPr>
          <p:cNvSpPr txBox="1"/>
          <p:nvPr/>
        </p:nvSpPr>
        <p:spPr>
          <a:xfrm>
            <a:off x="1151068" y="268940"/>
            <a:ext cx="7077579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4000" b="1" dirty="0"/>
              <a:t>Convegno 19 dicembre </a:t>
            </a:r>
          </a:p>
          <a:p>
            <a:r>
              <a:rPr lang="en-IT" sz="4000" b="1" dirty="0"/>
              <a:t>Contenuti intervento CoPER</a:t>
            </a:r>
          </a:p>
          <a:p>
            <a:endParaRPr lang="en-IT" b="1" dirty="0"/>
          </a:p>
          <a:p>
            <a:endParaRPr lang="en-I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sz="2400" b="1" dirty="0"/>
              <a:t>Informazione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sz="2400" b="1" dirty="0"/>
              <a:t>Iniziative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sz="2400" b="1" dirty="0"/>
              <a:t>Conversazione con editoria nazionale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sz="2400" b="1" dirty="0"/>
              <a:t>Diamond OA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…</a:t>
            </a:r>
            <a:endParaRPr lang="en-IT" sz="2400" b="1" dirty="0"/>
          </a:p>
          <a:p>
            <a:endParaRPr lang="en-IT" b="1" dirty="0"/>
          </a:p>
          <a:p>
            <a:endParaRPr lang="en-IT" b="1" dirty="0"/>
          </a:p>
          <a:p>
            <a:endParaRPr lang="en-IT" b="1" dirty="0"/>
          </a:p>
          <a:p>
            <a:endParaRPr lang="en-IT" b="1" dirty="0"/>
          </a:p>
        </p:txBody>
      </p:sp>
    </p:spTree>
    <p:extLst>
      <p:ext uri="{BB962C8B-B14F-4D97-AF65-F5344CB8AC3E}">
        <p14:creationId xmlns:p14="http://schemas.microsoft.com/office/powerpoint/2010/main" val="8367709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2474</TotalTime>
  <Words>416</Words>
  <Application>Microsoft Macintosh PowerPoint</Application>
  <PresentationFormat>Widescreen</PresentationFormat>
  <Paragraphs>57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Ubuntu</vt:lpstr>
      <vt:lpstr>TimesNewRomanPSMT</vt:lpstr>
      <vt:lpstr>Roboto</vt:lpstr>
      <vt:lpstr>Calibri</vt:lpstr>
      <vt:lpstr>Arial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 Grazia Chiodetti</dc:creator>
  <cp:lastModifiedBy>Microsoft Office User</cp:lastModifiedBy>
  <cp:revision>66</cp:revision>
  <dcterms:created xsi:type="dcterms:W3CDTF">2022-11-28T07:33:01Z</dcterms:created>
  <dcterms:modified xsi:type="dcterms:W3CDTF">2023-12-12T09:12:24Z</dcterms:modified>
</cp:coreProperties>
</file>