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12" r:id="rId2"/>
    <p:sldId id="403" r:id="rId3"/>
    <p:sldId id="398" r:id="rId4"/>
    <p:sldId id="284" r:id="rId5"/>
    <p:sldId id="390" r:id="rId6"/>
    <p:sldId id="281" r:id="rId7"/>
    <p:sldId id="259" r:id="rId8"/>
    <p:sldId id="351" r:id="rId9"/>
    <p:sldId id="361" r:id="rId10"/>
    <p:sldId id="357" r:id="rId11"/>
    <p:sldId id="309" r:id="rId12"/>
    <p:sldId id="409" r:id="rId13"/>
    <p:sldId id="369" r:id="rId14"/>
    <p:sldId id="400" r:id="rId15"/>
    <p:sldId id="393" r:id="rId16"/>
    <p:sldId id="392" r:id="rId17"/>
    <p:sldId id="417" r:id="rId18"/>
    <p:sldId id="290" r:id="rId19"/>
    <p:sldId id="382" r:id="rId20"/>
    <p:sldId id="300" r:id="rId21"/>
    <p:sldId id="376" r:id="rId22"/>
    <p:sldId id="395" r:id="rId23"/>
    <p:sldId id="381" r:id="rId24"/>
    <p:sldId id="343" r:id="rId25"/>
    <p:sldId id="320" r:id="rId26"/>
    <p:sldId id="293" r:id="rId27"/>
    <p:sldId id="294" r:id="rId28"/>
    <p:sldId id="319" r:id="rId29"/>
    <p:sldId id="350" r:id="rId30"/>
    <p:sldId id="397" r:id="rId31"/>
    <p:sldId id="344" r:id="rId32"/>
    <p:sldId id="345" r:id="rId33"/>
    <p:sldId id="401" r:id="rId34"/>
    <p:sldId id="347" r:id="rId35"/>
    <p:sldId id="370" r:id="rId36"/>
    <p:sldId id="371" r:id="rId37"/>
    <p:sldId id="399" r:id="rId38"/>
    <p:sldId id="356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63"/>
    <a:srgbClr val="00002C"/>
    <a:srgbClr val="000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1"/>
    <p:restoredTop sz="94640"/>
  </p:normalViewPr>
  <p:slideViewPr>
    <p:cSldViewPr>
      <p:cViewPr varScale="1">
        <p:scale>
          <a:sx n="102" d="100"/>
          <a:sy n="102" d="100"/>
        </p:scale>
        <p:origin x="20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197B52F-A402-C54E-8AFA-4B16C5448A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FE434A6-678F-2949-AAE1-3D3D6BDAE67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465119A-E704-3141-B439-1BC298C386C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1982784-4493-F047-BA0E-B02913157A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B4CEAC3-BE53-9D41-A696-C908140A59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FE8331F-400B-944C-AC0C-2132A62C8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2E93E23-2FD6-7140-B0F1-0E43B97A4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2F56C392-02FF-D947-9428-BA722D6E0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E94C31-4E9C-8940-BF66-D009C340DB8D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77F6545-06F2-7E40-A2D3-C9892F965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16E94B6F-DA08-924A-B533-214113204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24208BFA-C07C-9647-9134-1263CEA74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610958-3EAC-4745-8BD1-A142FFD2C96E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45FAF78D-6228-004A-B240-9BC370591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F7F8DEBD-1E6C-C54E-A927-D5EDAC641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203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1F1FBCE-C945-834C-8F30-79D24C9A2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3FDC7-AA8F-2143-980C-B90C3F3C5C34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D1AC53F-F17A-1640-951A-8EF8C33AD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FB6F62E-A601-B247-AE82-41A8D309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938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DF020429-2BA0-8D42-86D9-749FF1A7E4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D339CC-5358-FA46-810A-220E06F43A7A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4ED57B11-48A7-7D46-A3F4-443F6ECB90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728202CD-1931-0348-8112-6FE9E1D98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59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1F1FBCE-C945-834C-8F30-79D24C9A2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3FDC7-AA8F-2143-980C-B90C3F3C5C34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D1AC53F-F17A-1640-951A-8EF8C33AD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FB6F62E-A601-B247-AE82-41A8D309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769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1F1FBCE-C945-834C-8F30-79D24C9A2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3FDC7-AA8F-2143-980C-B90C3F3C5C34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D1AC53F-F17A-1640-951A-8EF8C33AD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FB6F62E-A601-B247-AE82-41A8D309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07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22E8A8E4-DABB-1A4A-8D38-56DCCA251C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F712E6-65E8-DE4B-AE3D-0C64BDC22EF4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FA9ADFE-342E-DC49-98B0-C9E56538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6C1A1BC8-DE93-8E48-B1E3-B0B00B876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CED8342B-E835-A842-A022-AAD12E2E01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4FC1ED-0E61-9F48-A3C3-E3B31F55E4EA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44AD0323-419B-3F47-97DD-7C9C22E63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A4B252B-23AF-7A43-8E66-2C370A3AD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DC94C82F-5C88-DA4E-956C-306EC2C77F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2F5C4F-0AE4-6E49-AF95-5C713AF5A6EE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4AAEFEFC-57BA-A749-B3CE-733E465254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4A777DFD-42A5-BD4C-B7A9-E0D4D6AF6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CC4C380C-7980-1A4A-A8A0-22F70CAB0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E49CDE-3BB0-8F48-BBDF-4D9E25E13B23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E099803-E678-DB49-B56B-A407D892AD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2B032F4F-0063-CB41-8A67-55A3BEBFF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031">
            <a:extLst>
              <a:ext uri="{FF2B5EF4-FFF2-40B4-BE49-F238E27FC236}">
                <a16:creationId xmlns:a16="http://schemas.microsoft.com/office/drawing/2014/main" id="{D0A482B8-9CF6-C248-8280-70FF4EE73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72F5BB-AF8C-9F44-944A-AB0B69F11831}" type="slidenum">
              <a:rPr lang="en-US" altLang="it-IT"/>
              <a:pPr/>
              <a:t>29</a:t>
            </a:fld>
            <a:endParaRPr lang="en-US" altLang="it-IT"/>
          </a:p>
        </p:txBody>
      </p:sp>
      <p:sp>
        <p:nvSpPr>
          <p:cNvPr id="97282" name="Rectangle 1026">
            <a:extLst>
              <a:ext uri="{FF2B5EF4-FFF2-40B4-BE49-F238E27FC236}">
                <a16:creationId xmlns:a16="http://schemas.microsoft.com/office/drawing/2014/main" id="{F5BCB495-6122-F44C-B014-2330E6CF6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1027">
            <a:extLst>
              <a:ext uri="{FF2B5EF4-FFF2-40B4-BE49-F238E27FC236}">
                <a16:creationId xmlns:a16="http://schemas.microsoft.com/office/drawing/2014/main" id="{736862DC-49A2-A34A-BA55-5F4507924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756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93E23-2FD6-7140-B0F1-0E43B97A4C0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092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CC4C380C-7980-1A4A-A8A0-22F70CAB0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E49CDE-3BB0-8F48-BBDF-4D9E25E13B23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E099803-E678-DB49-B56B-A407D892AD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2B032F4F-0063-CB41-8A67-55A3BEBFF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56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2E4C8817-F36C-0F41-9D5B-4B68746E9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713551-85DE-0A4A-AD6F-6B04B2612214}" type="slidenum">
              <a:rPr lang="en-US" altLang="it-IT">
                <a:solidFill>
                  <a:srgbClr val="FFFFFF"/>
                </a:solidFill>
                <a:latin typeface="American Typewriter" panose="02090604020004020304" pitchFamily="18" charset="77"/>
                <a:ea typeface="ヒラギノ明朝 Pro W3" panose="02020300000000000000" pitchFamily="18" charset="-128"/>
                <a:cs typeface="ヒラギノ明朝 Pro W3" panose="02020300000000000000" pitchFamily="18" charset="-128"/>
                <a:sym typeface="American Typewriter" panose="02090604020004020304" pitchFamily="18" charset="77"/>
              </a:rPr>
              <a:pPr>
                <a:spcBef>
                  <a:spcPct val="0"/>
                </a:spcBef>
              </a:pPr>
              <a:t>34</a:t>
            </a:fld>
            <a:endParaRPr lang="en-US" altLang="it-IT">
              <a:solidFill>
                <a:srgbClr val="FFFFFF"/>
              </a:solidFill>
              <a:latin typeface="American Typewriter" panose="02090604020004020304" pitchFamily="18" charset="77"/>
              <a:ea typeface="ヒラギノ明朝 Pro W3" panose="02020300000000000000" pitchFamily="18" charset="-128"/>
              <a:cs typeface="ヒラギノ明朝 Pro W3" panose="02020300000000000000" pitchFamily="18" charset="-128"/>
              <a:sym typeface="American Typewriter" panose="02090604020004020304" pitchFamily="18" charset="77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39AA3DBA-03D1-1546-8A6C-B90F3A986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1BB9936-096D-D04A-A3C2-8D22CAF84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7433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1F1FBCE-C945-834C-8F30-79D24C9A2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3FDC7-AA8F-2143-980C-B90C3F3C5C34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D1AC53F-F17A-1640-951A-8EF8C33AD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FB6F62E-A601-B247-AE82-41A8D309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60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01AE8983-81FE-C14A-8500-6CBFC8E257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B0DE00-D0AC-5742-9067-34F5CF59B845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EE1FD13-693C-D942-94D8-B56FAEEE5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E3AECA8-1DB4-924C-A712-62007ED4E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658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7D9A83F9-9930-2A46-91E5-942393000E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6FB517-CFBD-4347-B25B-9E044FA4EC1C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7B8F5526-4416-AF48-8EC1-609ACAA84B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D7803C5-991D-BC4F-B9B3-8E2F033DB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30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8B97455D-621E-F840-BDD3-353E3E80EA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2BAA90-BCFD-F041-AAEA-74DDC252A04D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8A029FDB-73C1-1F4B-9BE5-650DC4E7B8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C23345D-7DBD-784C-90E0-AFDD747CB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91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8DF5EFFC-5F3E-E04F-BF36-3BB4ADEE9E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F8026E-2101-C644-BE77-A65298F97401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02D8DA62-BC20-444E-83A7-4BC9C3A98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A8989F73-82C4-444F-A202-E8686C7C4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81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38D5CE2-6116-B644-87D8-114D1AA33067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96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E90FE1-078E-214C-9650-14D8CCF8874C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0699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3F05CB0-21FF-F348-83C3-C1E0D4800D30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15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C080D5-01B9-F340-A15C-806CE3BFE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1D6BB-D510-F746-8706-F2CB77EF1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DDD2FD-FA20-CA44-9039-ECC667668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424A-99AF-8942-B685-5DA70F248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2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4ED354-1CBB-7D40-BDEC-6DFBC7D57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66DE7D-C28F-DE4C-84A8-B424270FC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D43B46-8CC5-674D-8C3B-078394852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D2FA9-939B-2A4D-9EFE-0A53F65F0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87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994B67-9980-AA47-B59B-BB477748E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DE1ED1-2500-7C46-A45E-7E5079699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E55127-94E8-4049-BAB5-AB723C049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D9896-E3CA-4746-A979-E824550AB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0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DBCB1B-BA3C-5746-8134-BD692028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447BB1-FD56-AE4E-8B9A-57C600101C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790DA-0E6C-D949-A489-FDDBEBE03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8811E-B62B-AC41-9CA4-4CB649A4F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2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4CE2D-61C4-B441-BB4A-DBEEBF734D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ECA23F-B7BC-3B41-9281-1A3EFBF18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09EE37-449D-1748-824C-4D6164F6B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2FCB-81E9-7947-AF5B-3392BEAFD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92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4FDBA-10F2-7D48-B851-8E8AA51B7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AF954-4589-654B-BE01-A66A0D23F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57A11-E385-9E47-9DE5-BB47FDF04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77443-5DB0-B047-8A83-101544D31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34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E3DAE2-4E53-FA4D-8047-17778A0D4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7E15FD-B144-264E-9F6E-9294E3B8F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1E85F1-4189-FE44-B3D4-1332B0FF8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ECBC5-CB45-AA4E-AAAF-987A67CDB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5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510D12-3BF0-C14F-97BD-9D7B9A47A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76BF15-2928-0F40-9698-946DA49C5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8ADF1C-1193-5B4C-B8E0-899B8AEE4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06CC0-16EF-AD48-AC09-C9C9F88CD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37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A71F1F-17F4-7746-95B8-5E6F6472A8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768B69-11E9-E84B-BB55-085C6E2F8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E5142E-2368-A046-ADA2-DBA1AD73F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E115-E9B3-C249-9D62-EB1084E178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27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F0F98-1468-0745-A255-D171D54F6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B502-ACF7-DD4A-9E77-D670F8E63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9B668-8B39-B54D-B038-7072CD69A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59308-2CED-514B-96E8-DDDB52632C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41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D2223-B1C8-5B40-BE2F-5E3534DCC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0AC46-F1B4-9D42-BC28-E55A99987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C7B8E-C714-D847-A725-7E9DCAF4C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61908-D181-D64B-BEBA-91E2862AD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12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C"/>
            </a:gs>
            <a:gs pos="50000">
              <a:srgbClr val="0000CC"/>
            </a:gs>
            <a:gs pos="100000">
              <a:srgbClr val="00016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6FB506-80AC-194C-A5C3-0371AADC9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26DEE9-95C4-734F-9B44-86D2F1922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214141-4ED4-4F4A-A645-12634B5036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9577F5-6F06-C54F-89DB-A783325C05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62A7FC-97CF-084F-A5D6-26C5CA3A93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408C4E5-BCCC-2C4A-A1B0-69D8BD56D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>
            <a:extLst>
              <a:ext uri="{FF2B5EF4-FFF2-40B4-BE49-F238E27FC236}">
                <a16:creationId xmlns:a16="http://schemas.microsoft.com/office/drawing/2014/main" id="{06A6FEE8-D4F8-534F-8733-868F248396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2921184"/>
            <a:ext cx="8610600" cy="1922737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>
                <a:solidFill>
                  <a:srgbClr val="FFFF00"/>
                </a:solidFill>
              </a:rPr>
              <a:t>History of INFN</a:t>
            </a:r>
            <a:endParaRPr lang="en-US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120837" name="Rectangle 5">
            <a:extLst>
              <a:ext uri="{FF2B5EF4-FFF2-40B4-BE49-F238E27FC236}">
                <a16:creationId xmlns:a16="http://schemas.microsoft.com/office/drawing/2014/main" id="{69792A6A-A58D-7D4B-AEB7-34295E3E400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61354" y="4633595"/>
            <a:ext cx="73914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cs typeface="+mn-cs"/>
              </a:rPr>
              <a:t>Andrea Ghigo</a:t>
            </a:r>
          </a:p>
          <a:p>
            <a:pPr eaLnBrk="1" hangingPunct="1">
              <a:defRPr/>
            </a:pPr>
            <a:endParaRPr lang="en-US" sz="800" b="1" dirty="0">
              <a:solidFill>
                <a:schemeClr val="bg1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2000" dirty="0" err="1">
                <a:solidFill>
                  <a:schemeClr val="bg1"/>
                </a:solidFill>
                <a:cs typeface="+mn-cs"/>
              </a:rPr>
              <a:t>Istituto</a:t>
            </a:r>
            <a:r>
              <a:rPr lang="en-US" sz="2000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cs typeface="+mn-cs"/>
              </a:rPr>
              <a:t>Nazionale</a:t>
            </a:r>
            <a:r>
              <a:rPr lang="en-US" sz="2000" dirty="0">
                <a:solidFill>
                  <a:schemeClr val="bg1"/>
                </a:solidFill>
                <a:cs typeface="+mn-cs"/>
              </a:rPr>
              <a:t> di </a:t>
            </a:r>
            <a:r>
              <a:rPr lang="en-US" sz="2000" dirty="0" err="1">
                <a:solidFill>
                  <a:schemeClr val="bg1"/>
                </a:solidFill>
                <a:cs typeface="+mn-cs"/>
              </a:rPr>
              <a:t>Fisica</a:t>
            </a:r>
            <a:r>
              <a:rPr lang="en-US" sz="2000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cs typeface="+mn-cs"/>
              </a:rPr>
              <a:t>Nucleare</a:t>
            </a:r>
            <a:endParaRPr lang="en-US" sz="20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4339" name="TextBox 1">
            <a:extLst>
              <a:ext uri="{FF2B5EF4-FFF2-40B4-BE49-F238E27FC236}">
                <a16:creationId xmlns:a16="http://schemas.microsoft.com/office/drawing/2014/main" id="{B7105352-93DA-534F-83E8-E163E561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08" y="6399981"/>
            <a:ext cx="8973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800" dirty="0" err="1">
                <a:solidFill>
                  <a:schemeClr val="bg1"/>
                </a:solidFill>
              </a:rPr>
              <a:t>EuPRAXIA</a:t>
            </a:r>
            <a:r>
              <a:rPr lang="it-IT" sz="1800" dirty="0">
                <a:solidFill>
                  <a:schemeClr val="bg1"/>
                </a:solidFill>
              </a:rPr>
              <a:t> DN 2024		</a:t>
            </a:r>
            <a:r>
              <a:rPr lang="en-US" altLang="en-US" sz="1800" dirty="0">
                <a:solidFill>
                  <a:srgbClr val="FFFFFF"/>
                </a:solidFill>
              </a:rPr>
              <a:t>Andrea Ghigo        	Frascati 24 Apr 2024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F164D77-A35C-4945-BE6F-19AAA981D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" b="39283"/>
          <a:stretch/>
        </p:blipFill>
        <p:spPr bwMode="auto">
          <a:xfrm>
            <a:off x="131783" y="274512"/>
            <a:ext cx="2916217" cy="25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088DC-CC55-6A4D-96DF-038E55431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72295"/>
            <a:ext cx="3657600" cy="2438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C850F2-FE43-0E4A-A74F-36AB13FA7005}"/>
              </a:ext>
            </a:extLst>
          </p:cNvPr>
          <p:cNvGrpSpPr/>
          <p:nvPr/>
        </p:nvGrpSpPr>
        <p:grpSpPr>
          <a:xfrm>
            <a:off x="3172777" y="940334"/>
            <a:ext cx="2085023" cy="890071"/>
            <a:chOff x="3124200" y="940334"/>
            <a:chExt cx="2085023" cy="890071"/>
          </a:xfrm>
        </p:grpSpPr>
        <p:pic>
          <p:nvPicPr>
            <p:cNvPr id="7" name="Picture 4" descr="Risultati immagini per infn frascati logo nuovo">
              <a:extLst>
                <a:ext uri="{FF2B5EF4-FFF2-40B4-BE49-F238E27FC236}">
                  <a16:creationId xmlns:a16="http://schemas.microsoft.com/office/drawing/2014/main" id="{C59AE07E-19C5-B64E-AECF-27812D13C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940335"/>
              <a:ext cx="1609587" cy="89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257D05FF-FE88-174D-945C-F3AD39922B10}"/>
                </a:ext>
              </a:extLst>
            </p:cNvPr>
            <p:cNvSpPr/>
            <p:nvPr/>
          </p:nvSpPr>
          <p:spPr>
            <a:xfrm rot="5400000" flipH="1">
              <a:off x="4526470" y="1147650"/>
              <a:ext cx="890070" cy="4754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2" descr="LNF_IMG_00000072.jpg">
            <a:extLst>
              <a:ext uri="{FF2B5EF4-FFF2-40B4-BE49-F238E27FC236}">
                <a16:creationId xmlns:a16="http://schemas.microsoft.com/office/drawing/2014/main" id="{85770D93-62F3-F247-A9D7-D38B9517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794085" cy="56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1A9CF-B804-5544-B2EE-E687DC4D8F5D}"/>
              </a:ext>
            </a:extLst>
          </p:cNvPr>
          <p:cNvSpPr txBox="1"/>
          <p:nvPr/>
        </p:nvSpPr>
        <p:spPr>
          <a:xfrm>
            <a:off x="2819400" y="20877"/>
            <a:ext cx="4624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FFFF00"/>
                </a:solidFill>
              </a:rPr>
              <a:t>Final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magnet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inspection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A67EBB4-EBCC-636E-2254-99808DAEA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313040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SinBN">
            <a:extLst>
              <a:ext uri="{FF2B5EF4-FFF2-40B4-BE49-F238E27FC236}">
                <a16:creationId xmlns:a16="http://schemas.microsoft.com/office/drawing/2014/main" id="{2E0851F6-EFFB-8543-9F59-06AE863D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 b="7164"/>
          <a:stretch>
            <a:fillRect/>
          </a:stretch>
        </p:blipFill>
        <p:spPr bwMode="auto">
          <a:xfrm>
            <a:off x="1258887" y="1701463"/>
            <a:ext cx="6741784" cy="460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5">
            <a:extLst>
              <a:ext uri="{FF2B5EF4-FFF2-40B4-BE49-F238E27FC236}">
                <a16:creationId xmlns:a16="http://schemas.microsoft.com/office/drawing/2014/main" id="{B6CCA2B7-306F-DC4E-861A-1ED9397F2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32" y="105036"/>
            <a:ext cx="8335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rgbClr val="FFFF66"/>
                </a:solidFill>
              </a:rPr>
              <a:t>The </a:t>
            </a:r>
            <a:r>
              <a:rPr lang="en-US" altLang="it-IT" dirty="0" err="1">
                <a:solidFill>
                  <a:srgbClr val="FFFF66"/>
                </a:solidFill>
              </a:rPr>
              <a:t>Sinchrotron</a:t>
            </a:r>
            <a:r>
              <a:rPr lang="en-US" altLang="it-IT" dirty="0">
                <a:solidFill>
                  <a:srgbClr val="FFFF66"/>
                </a:solidFill>
              </a:rPr>
              <a:t> ready for the commissioning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6ABDB9-4B75-0AB8-66FE-0C9AC35A0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CFB7A-C084-85CF-4CD9-3C46417160FE}"/>
              </a:ext>
            </a:extLst>
          </p:cNvPr>
          <p:cNvSpPr txBox="1"/>
          <p:nvPr/>
        </p:nvSpPr>
        <p:spPr>
          <a:xfrm>
            <a:off x="166336" y="685800"/>
            <a:ext cx="88113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The electro-</a:t>
            </a:r>
            <a:r>
              <a:rPr lang="it-IT" sz="2000" dirty="0" err="1">
                <a:solidFill>
                  <a:schemeClr val="bg1"/>
                </a:solidFill>
              </a:rPr>
              <a:t>synchrotron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the first high-energy </a:t>
            </a:r>
            <a:r>
              <a:rPr lang="it-IT" sz="2000" dirty="0" err="1">
                <a:solidFill>
                  <a:schemeClr val="bg1"/>
                </a:solidFill>
              </a:rPr>
              <a:t>accelerator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built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  <a:r>
              <a:rPr lang="it-IT" sz="2000" dirty="0" err="1">
                <a:solidFill>
                  <a:schemeClr val="bg1"/>
                </a:solidFill>
              </a:rPr>
              <a:t>Italy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It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approved</a:t>
            </a:r>
            <a:r>
              <a:rPr lang="it-IT" sz="2000" dirty="0">
                <a:solidFill>
                  <a:schemeClr val="bg1"/>
                </a:solidFill>
              </a:rPr>
              <a:t> in 1953 and </a:t>
            </a:r>
            <a:r>
              <a:rPr lang="it-IT" sz="2000" dirty="0" err="1">
                <a:solidFill>
                  <a:schemeClr val="bg1"/>
                </a:solidFill>
              </a:rPr>
              <a:t>construction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began</a:t>
            </a:r>
            <a:r>
              <a:rPr lang="it-IT" sz="2000" dirty="0">
                <a:solidFill>
                  <a:schemeClr val="bg1"/>
                </a:solidFill>
              </a:rPr>
              <a:t> in 1957. After just </a:t>
            </a:r>
            <a:r>
              <a:rPr lang="it-IT" sz="2000" dirty="0" err="1">
                <a:solidFill>
                  <a:schemeClr val="bg1"/>
                </a:solidFill>
              </a:rPr>
              <a:t>two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years</a:t>
            </a:r>
            <a:r>
              <a:rPr lang="it-IT" sz="2000" dirty="0">
                <a:solidFill>
                  <a:schemeClr val="bg1"/>
                </a:solidFill>
              </a:rPr>
              <a:t>, the </a:t>
            </a:r>
            <a:r>
              <a:rPr lang="it-IT" sz="2000" dirty="0" err="1">
                <a:solidFill>
                  <a:schemeClr val="bg1"/>
                </a:solidFill>
              </a:rPr>
              <a:t>accelerator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operational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932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EAC00A-DD0A-DA42-B079-5301D3272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1" t="33155" r="9776" b="43092"/>
          <a:stretch/>
        </p:blipFill>
        <p:spPr>
          <a:xfrm>
            <a:off x="4198172" y="2710682"/>
            <a:ext cx="3906347" cy="3562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A0AB6-31DB-BF4B-A4A2-2E6770D72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4" t="72812" r="9120" b="8245"/>
          <a:stretch/>
        </p:blipFill>
        <p:spPr>
          <a:xfrm>
            <a:off x="381000" y="3675992"/>
            <a:ext cx="3359934" cy="2419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58764-6154-F64F-95D0-EE33E51AEA2D}"/>
              </a:ext>
            </a:extLst>
          </p:cNvPr>
          <p:cNvSpPr txBox="1"/>
          <p:nvPr/>
        </p:nvSpPr>
        <p:spPr>
          <a:xfrm>
            <a:off x="679731" y="3092019"/>
            <a:ext cx="2767480" cy="58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chemeClr val="bg1"/>
                </a:solidFill>
              </a:rPr>
              <a:t>Italian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president</a:t>
            </a:r>
            <a:r>
              <a:rPr lang="it-IT" sz="1600" dirty="0">
                <a:solidFill>
                  <a:schemeClr val="bg1"/>
                </a:solidFill>
              </a:rPr>
              <a:t>: Gronchi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3 April 1959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5D8A8A6-DAB3-B244-BCD9-090F803B3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08" y="144581"/>
            <a:ext cx="5161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800" dirty="0" err="1">
                <a:solidFill>
                  <a:srgbClr val="FFFF00"/>
                </a:solidFill>
              </a:rPr>
              <a:t>Notoriety</a:t>
            </a:r>
            <a:r>
              <a:rPr lang="it-IT" sz="2800" dirty="0">
                <a:solidFill>
                  <a:srgbClr val="FFFF00"/>
                </a:solidFill>
              </a:rPr>
              <a:t>: </a:t>
            </a:r>
            <a:r>
              <a:rPr lang="it-IT" sz="2800" dirty="0" err="1">
                <a:solidFill>
                  <a:srgbClr val="FFFF00"/>
                </a:solidFill>
              </a:rPr>
              <a:t>famous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guests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arrive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79802-BD7D-7646-99B1-64D85CC066F6}"/>
              </a:ext>
            </a:extLst>
          </p:cNvPr>
          <p:cNvSpPr txBox="1"/>
          <p:nvPr/>
        </p:nvSpPr>
        <p:spPr>
          <a:xfrm>
            <a:off x="441059" y="6117674"/>
            <a:ext cx="323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Prince Philip of </a:t>
            </a:r>
            <a:r>
              <a:rPr lang="it-IT" sz="1600" dirty="0" err="1">
                <a:solidFill>
                  <a:schemeClr val="bg1"/>
                </a:solidFill>
              </a:rPr>
              <a:t>Edinburgh</a:t>
            </a:r>
            <a:endParaRPr lang="it-IT" sz="1600" dirty="0">
              <a:solidFill>
                <a:schemeClr val="bg1"/>
              </a:solidFill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3 </a:t>
            </a:r>
            <a:r>
              <a:rPr lang="it-IT" sz="1600" dirty="0" err="1">
                <a:solidFill>
                  <a:schemeClr val="bg1"/>
                </a:solidFill>
              </a:rPr>
              <a:t>May</a:t>
            </a:r>
            <a:r>
              <a:rPr lang="it-IT" sz="1600" dirty="0">
                <a:solidFill>
                  <a:schemeClr val="bg1"/>
                </a:solidFill>
              </a:rPr>
              <a:t> 1961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AE21A51-A8E2-1149-A013-22722F5B7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8"/>
          <a:stretch/>
        </p:blipFill>
        <p:spPr bwMode="auto">
          <a:xfrm>
            <a:off x="5530799" y="0"/>
            <a:ext cx="3572010" cy="237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3655ED-5B51-5A4D-AC7C-1554ABE9DBEA}"/>
              </a:ext>
            </a:extLst>
          </p:cNvPr>
          <p:cNvSpPr/>
          <p:nvPr/>
        </p:nvSpPr>
        <p:spPr>
          <a:xfrm>
            <a:off x="5181600" y="2372128"/>
            <a:ext cx="4155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1959: </a:t>
            </a:r>
            <a:r>
              <a:rPr lang="it-IT" sz="1600" dirty="0" err="1">
                <a:solidFill>
                  <a:schemeClr val="bg1"/>
                </a:solidFill>
              </a:rPr>
              <a:t>President</a:t>
            </a:r>
            <a:r>
              <a:rPr lang="it-IT" sz="1600" dirty="0">
                <a:solidFill>
                  <a:schemeClr val="bg1"/>
                </a:solidFill>
              </a:rPr>
              <a:t> of EURATOM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337FC4-40B2-7543-874D-9A545D90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3" t="2563" r="10968" b="79801"/>
          <a:stretch/>
        </p:blipFill>
        <p:spPr>
          <a:xfrm>
            <a:off x="386008" y="743571"/>
            <a:ext cx="3354926" cy="23484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D229E5-D5A8-9E46-81A8-F99EC4942A7D}"/>
              </a:ext>
            </a:extLst>
          </p:cNvPr>
          <p:cNvSpPr/>
          <p:nvPr/>
        </p:nvSpPr>
        <p:spPr>
          <a:xfrm>
            <a:off x="4120765" y="6273225"/>
            <a:ext cx="4124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16/11/1959 The </a:t>
            </a:r>
            <a:r>
              <a:rPr lang="it-IT" sz="1600" dirty="0" err="1">
                <a:solidFill>
                  <a:schemeClr val="bg1"/>
                </a:solidFill>
              </a:rPr>
              <a:t>most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famous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visit</a:t>
            </a:r>
            <a:r>
              <a:rPr lang="it-IT" sz="1600" dirty="0">
                <a:solidFill>
                  <a:schemeClr val="bg1"/>
                </a:solidFill>
              </a:rPr>
              <a:t>:</a:t>
            </a:r>
            <a:br>
              <a:rPr lang="it-IT" sz="1600" dirty="0">
                <a:solidFill>
                  <a:schemeClr val="bg1"/>
                </a:solidFill>
              </a:rPr>
            </a:br>
            <a:r>
              <a:rPr lang="it-IT" sz="1600" dirty="0">
                <a:solidFill>
                  <a:schemeClr val="bg1"/>
                </a:solidFill>
              </a:rPr>
              <a:t>Ranieri di Monaco and </a:t>
            </a:r>
            <a:r>
              <a:rPr lang="it-IT" sz="1600" u="sng" dirty="0">
                <a:solidFill>
                  <a:schemeClr val="bg1"/>
                </a:solidFill>
              </a:rPr>
              <a:t>Grace Kelly</a:t>
            </a:r>
          </a:p>
        </p:txBody>
      </p:sp>
    </p:spTree>
    <p:extLst>
      <p:ext uri="{BB962C8B-B14F-4D97-AF65-F5344CB8AC3E}">
        <p14:creationId xmlns:p14="http://schemas.microsoft.com/office/powerpoint/2010/main" val="2553731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BB8E46-A1EF-324D-89F8-C074A01771DC}"/>
              </a:ext>
            </a:extLst>
          </p:cNvPr>
          <p:cNvSpPr/>
          <p:nvPr/>
        </p:nvSpPr>
        <p:spPr>
          <a:xfrm>
            <a:off x="79374" y="3352800"/>
            <a:ext cx="4492625" cy="306546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7810" name="Picture 2" descr="accelerator - collider 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029" r="7428" b="2672"/>
          <a:stretch>
            <a:fillRect/>
          </a:stretch>
        </p:blipFill>
        <p:spPr bwMode="auto">
          <a:xfrm>
            <a:off x="4800600" y="3384922"/>
            <a:ext cx="4208463" cy="30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1" name="Picture 3" descr="rivelat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4648200"/>
            <a:ext cx="2471738" cy="17335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57350" y="3884613"/>
            <a:ext cx="2914650" cy="2058987"/>
            <a:chOff x="697" y="2041"/>
            <a:chExt cx="1836" cy="1297"/>
          </a:xfrm>
        </p:grpSpPr>
        <p:sp>
          <p:nvSpPr>
            <p:cNvPr id="51211" name="Oval 5"/>
            <p:cNvSpPr>
              <a:spLocks noChangeArrowheads="1"/>
            </p:cNvSpPr>
            <p:nvPr/>
          </p:nvSpPr>
          <p:spPr bwMode="auto">
            <a:xfrm>
              <a:off x="1381" y="2099"/>
              <a:ext cx="1152" cy="110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51212" name="Group 6"/>
            <p:cNvGrpSpPr>
              <a:grpSpLocks/>
            </p:cNvGrpSpPr>
            <p:nvPr/>
          </p:nvGrpSpPr>
          <p:grpSpPr bwMode="auto">
            <a:xfrm>
              <a:off x="1405" y="2851"/>
              <a:ext cx="706" cy="398"/>
              <a:chOff x="1176" y="3536"/>
              <a:chExt cx="706" cy="398"/>
            </a:xfrm>
          </p:grpSpPr>
          <p:sp>
            <p:nvSpPr>
              <p:cNvPr id="51224" name="Oval 7"/>
              <p:cNvSpPr>
                <a:spLocks noChangeArrowheads="1"/>
              </p:cNvSpPr>
              <p:nvPr/>
            </p:nvSpPr>
            <p:spPr bwMode="auto">
              <a:xfrm>
                <a:off x="1440" y="37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1225" name="Oval 8"/>
              <p:cNvSpPr>
                <a:spLocks noChangeArrowheads="1"/>
              </p:cNvSpPr>
              <p:nvPr/>
            </p:nvSpPr>
            <p:spPr bwMode="auto">
              <a:xfrm>
                <a:off x="1605" y="383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1226" name="Oval 9"/>
              <p:cNvSpPr>
                <a:spLocks noChangeArrowheads="1"/>
              </p:cNvSpPr>
              <p:nvPr/>
            </p:nvSpPr>
            <p:spPr bwMode="auto">
              <a:xfrm>
                <a:off x="1271" y="368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1227" name="Oval 10"/>
              <p:cNvSpPr>
                <a:spLocks noChangeArrowheads="1"/>
              </p:cNvSpPr>
              <p:nvPr/>
            </p:nvSpPr>
            <p:spPr bwMode="auto">
              <a:xfrm>
                <a:off x="1786" y="383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1228" name="Oval 11"/>
              <p:cNvSpPr>
                <a:spLocks noChangeArrowheads="1"/>
              </p:cNvSpPr>
              <p:nvPr/>
            </p:nvSpPr>
            <p:spPr bwMode="auto">
              <a:xfrm>
                <a:off x="1176" y="35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</p:grpSp>
        <p:sp>
          <p:nvSpPr>
            <p:cNvPr id="51213" name="Rectangle 12"/>
            <p:cNvSpPr>
              <a:spLocks noChangeArrowheads="1"/>
            </p:cNvSpPr>
            <p:nvPr/>
          </p:nvSpPr>
          <p:spPr bwMode="auto">
            <a:xfrm>
              <a:off x="1093" y="2366"/>
              <a:ext cx="576" cy="57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1214" name="Rectangle 13"/>
            <p:cNvSpPr>
              <a:spLocks noChangeArrowheads="1"/>
            </p:cNvSpPr>
            <p:nvPr/>
          </p:nvSpPr>
          <p:spPr bwMode="auto">
            <a:xfrm>
              <a:off x="1381" y="2435"/>
              <a:ext cx="115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 b="1" dirty="0" err="1">
                  <a:solidFill>
                    <a:srgbClr val="CC0000"/>
                  </a:solidFill>
                </a:rPr>
                <a:t>Anello</a:t>
              </a:r>
              <a:r>
                <a:rPr lang="en-US" altLang="en-US" sz="1400" b="1" dirty="0">
                  <a:solidFill>
                    <a:srgbClr val="CC0000"/>
                  </a:solidFill>
                </a:rPr>
                <a:t> di </a:t>
              </a:r>
              <a:r>
                <a:rPr lang="en-US" altLang="en-US" sz="1400" b="1" dirty="0" err="1">
                  <a:solidFill>
                    <a:srgbClr val="CC0000"/>
                  </a:solidFill>
                </a:rPr>
                <a:t>Accumulazione</a:t>
              </a:r>
              <a:endParaRPr lang="en-US" altLang="en-US" sz="1400" b="1" dirty="0">
                <a:solidFill>
                  <a:srgbClr val="CC0000"/>
                </a:solidFill>
              </a:endParaRPr>
            </a:p>
          </p:txBody>
        </p:sp>
        <p:grpSp>
          <p:nvGrpSpPr>
            <p:cNvPr id="51215" name="Group 14"/>
            <p:cNvGrpSpPr>
              <a:grpSpLocks/>
            </p:cNvGrpSpPr>
            <p:nvPr/>
          </p:nvGrpSpPr>
          <p:grpSpPr bwMode="auto">
            <a:xfrm flipV="1">
              <a:off x="1417" y="2041"/>
              <a:ext cx="706" cy="398"/>
              <a:chOff x="1176" y="3536"/>
              <a:chExt cx="706" cy="398"/>
            </a:xfrm>
          </p:grpSpPr>
          <p:sp>
            <p:nvSpPr>
              <p:cNvPr id="51219" name="Oval 15"/>
              <p:cNvSpPr>
                <a:spLocks noChangeArrowheads="1"/>
              </p:cNvSpPr>
              <p:nvPr/>
            </p:nvSpPr>
            <p:spPr bwMode="auto">
              <a:xfrm>
                <a:off x="1440" y="3788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1220" name="Oval 16"/>
              <p:cNvSpPr>
                <a:spLocks noChangeArrowheads="1"/>
              </p:cNvSpPr>
              <p:nvPr/>
            </p:nvSpPr>
            <p:spPr bwMode="auto">
              <a:xfrm>
                <a:off x="1605" y="3832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1221" name="Oval 17"/>
              <p:cNvSpPr>
                <a:spLocks noChangeArrowheads="1"/>
              </p:cNvSpPr>
              <p:nvPr/>
            </p:nvSpPr>
            <p:spPr bwMode="auto">
              <a:xfrm>
                <a:off x="1271" y="3680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1222" name="Oval 18"/>
              <p:cNvSpPr>
                <a:spLocks noChangeArrowheads="1"/>
              </p:cNvSpPr>
              <p:nvPr/>
            </p:nvSpPr>
            <p:spPr bwMode="auto">
              <a:xfrm>
                <a:off x="1786" y="3838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51223" name="Oval 19"/>
              <p:cNvSpPr>
                <a:spLocks noChangeArrowheads="1"/>
              </p:cNvSpPr>
              <p:nvPr/>
            </p:nvSpPr>
            <p:spPr bwMode="auto">
              <a:xfrm>
                <a:off x="1176" y="3536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</p:grpSp>
        <p:sp>
          <p:nvSpPr>
            <p:cNvPr id="51216" name="Text Box 20"/>
            <p:cNvSpPr txBox="1">
              <a:spLocks noChangeArrowheads="1"/>
            </p:cNvSpPr>
            <p:nvPr/>
          </p:nvSpPr>
          <p:spPr bwMode="auto">
            <a:xfrm>
              <a:off x="697" y="2564"/>
              <a:ext cx="6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it-IT" altLang="en-US" sz="1400" b="1" dirty="0">
                  <a:solidFill>
                    <a:srgbClr val="993366"/>
                  </a:solidFill>
                  <a:latin typeface="New York" charset="0"/>
                </a:rPr>
                <a:t>Rivelatore</a:t>
              </a:r>
            </a:p>
          </p:txBody>
        </p:sp>
        <p:sp>
          <p:nvSpPr>
            <p:cNvPr id="51217" name="Line 21"/>
            <p:cNvSpPr>
              <a:spLocks noChangeShapeType="1"/>
            </p:cNvSpPr>
            <p:nvPr/>
          </p:nvSpPr>
          <p:spPr bwMode="auto">
            <a:xfrm flipH="1" flipV="1">
              <a:off x="1365" y="3066"/>
              <a:ext cx="454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8" name="Line 22"/>
            <p:cNvSpPr>
              <a:spLocks noChangeShapeType="1"/>
            </p:cNvSpPr>
            <p:nvPr/>
          </p:nvSpPr>
          <p:spPr bwMode="auto">
            <a:xfrm flipH="1">
              <a:off x="975" y="2939"/>
              <a:ext cx="289" cy="26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04" name="Text Box 23"/>
          <p:cNvSpPr txBox="1">
            <a:spLocks noChangeArrowheads="1"/>
          </p:cNvSpPr>
          <p:nvPr/>
        </p:nvSpPr>
        <p:spPr bwMode="auto">
          <a:xfrm>
            <a:off x="184748" y="1676400"/>
            <a:ext cx="871160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/>
            <a:r>
              <a:rPr lang="it-IT" sz="2000" dirty="0">
                <a:solidFill>
                  <a:schemeClr val="bg1"/>
                </a:solidFill>
              </a:rPr>
              <a:t>Bruno </a:t>
            </a:r>
            <a:r>
              <a:rPr lang="it-IT" sz="2000" dirty="0" err="1">
                <a:solidFill>
                  <a:schemeClr val="bg1"/>
                </a:solidFill>
              </a:rPr>
              <a:t>Touschek's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brilliant</a:t>
            </a:r>
            <a:r>
              <a:rPr lang="it-IT" sz="2000" dirty="0">
                <a:solidFill>
                  <a:schemeClr val="bg1"/>
                </a:solidFill>
              </a:rPr>
              <a:t> idea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to use "</a:t>
            </a:r>
            <a:r>
              <a:rPr lang="it-IT" sz="2000" dirty="0" err="1">
                <a:solidFill>
                  <a:schemeClr val="bg1"/>
                </a:solidFill>
              </a:rPr>
              <a:t>matter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antimatter</a:t>
            </a:r>
            <a:r>
              <a:rPr lang="it-IT" sz="2000" dirty="0">
                <a:solidFill>
                  <a:schemeClr val="bg1"/>
                </a:solidFill>
              </a:rPr>
              <a:t>" </a:t>
            </a:r>
            <a:r>
              <a:rPr lang="it-IT" sz="2000" dirty="0" err="1">
                <a:solidFill>
                  <a:schemeClr val="bg1"/>
                </a:solidFill>
              </a:rPr>
              <a:t>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colliding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particles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which</a:t>
            </a:r>
            <a:r>
              <a:rPr lang="it-IT" sz="2000" dirty="0">
                <a:solidFill>
                  <a:schemeClr val="bg1"/>
                </a:solidFill>
              </a:rPr>
              <a:t>, in </a:t>
            </a:r>
            <a:r>
              <a:rPr lang="it-IT" sz="2000" dirty="0" err="1">
                <a:solidFill>
                  <a:schemeClr val="bg1"/>
                </a:solidFill>
              </a:rPr>
              <a:t>their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annihilation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would</a:t>
            </a:r>
            <a:r>
              <a:rPr lang="it-IT" sz="2000" dirty="0">
                <a:solidFill>
                  <a:schemeClr val="bg1"/>
                </a:solidFill>
              </a:rPr>
              <a:t> release </a:t>
            </a:r>
            <a:r>
              <a:rPr lang="it-IT" sz="2000" dirty="0" err="1">
                <a:solidFill>
                  <a:schemeClr val="bg1"/>
                </a:solidFill>
              </a:rPr>
              <a:t>all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their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energy</a:t>
            </a:r>
            <a:r>
              <a:rPr lang="it-IT" sz="2000" dirty="0">
                <a:solidFill>
                  <a:schemeClr val="bg1"/>
                </a:solidFill>
              </a:rPr>
              <a:t> to create new </a:t>
            </a:r>
            <a:r>
              <a:rPr lang="it-IT" sz="2000" dirty="0" err="1">
                <a:solidFill>
                  <a:schemeClr val="bg1"/>
                </a:solidFill>
              </a:rPr>
              <a:t>particles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Furthermore</a:t>
            </a:r>
            <a:r>
              <a:rPr lang="it-IT" sz="2000" dirty="0">
                <a:solidFill>
                  <a:schemeClr val="bg1"/>
                </a:solidFill>
              </a:rPr>
              <a:t>, the </a:t>
            </a:r>
            <a:r>
              <a:rPr lang="it-IT" sz="2000" dirty="0" err="1">
                <a:solidFill>
                  <a:schemeClr val="bg1"/>
                </a:solidFill>
              </a:rPr>
              <a:t>products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collisions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would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have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been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relatively</a:t>
            </a:r>
            <a:r>
              <a:rPr lang="it-IT" sz="2000" dirty="0">
                <a:solidFill>
                  <a:schemeClr val="bg1"/>
                </a:solidFill>
              </a:rPr>
              <a:t> "</a:t>
            </a:r>
            <a:r>
              <a:rPr lang="it-IT" sz="2000" dirty="0" err="1">
                <a:solidFill>
                  <a:schemeClr val="bg1"/>
                </a:solidFill>
              </a:rPr>
              <a:t>simple</a:t>
            </a:r>
            <a:r>
              <a:rPr lang="it-IT" sz="2000" dirty="0">
                <a:solidFill>
                  <a:schemeClr val="bg1"/>
                </a:solidFill>
              </a:rPr>
              <a:t>" </a:t>
            </a:r>
            <a:r>
              <a:rPr lang="it-IT" sz="2000" dirty="0" err="1">
                <a:solidFill>
                  <a:schemeClr val="bg1"/>
                </a:solidFill>
              </a:rPr>
              <a:t>compared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those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produced</a:t>
            </a:r>
            <a:r>
              <a:rPr lang="it-IT" sz="2000" dirty="0">
                <a:solidFill>
                  <a:schemeClr val="bg1"/>
                </a:solidFill>
              </a:rPr>
              <a:t> by the </a:t>
            </a:r>
            <a:r>
              <a:rPr lang="it-IT" sz="2000" dirty="0" err="1">
                <a:solidFill>
                  <a:schemeClr val="bg1"/>
                </a:solidFill>
              </a:rPr>
              <a:t>collision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against</a:t>
            </a:r>
            <a:r>
              <a:rPr lang="it-IT" sz="2000" dirty="0">
                <a:solidFill>
                  <a:schemeClr val="bg1"/>
                </a:solidFill>
              </a:rPr>
              <a:t> a </a:t>
            </a:r>
            <a:r>
              <a:rPr lang="it-IT" sz="2000" dirty="0" err="1">
                <a:solidFill>
                  <a:schemeClr val="bg1"/>
                </a:solidFill>
              </a:rPr>
              <a:t>complex</a:t>
            </a:r>
            <a:r>
              <a:rPr lang="it-IT" sz="2000" dirty="0">
                <a:solidFill>
                  <a:schemeClr val="bg1"/>
                </a:solidFill>
              </a:rPr>
              <a:t> target. </a:t>
            </a:r>
            <a:endParaRPr lang="en-US" alt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1205" name="Picture 24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657350" cy="15509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37" name="Line 29"/>
          <p:cNvSpPr>
            <a:spLocks noChangeShapeType="1"/>
          </p:cNvSpPr>
          <p:nvPr/>
        </p:nvSpPr>
        <p:spPr bwMode="auto">
          <a:xfrm flipH="1">
            <a:off x="2628900" y="3741738"/>
            <a:ext cx="7921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C209D-8F33-924D-8067-31B4F140F3D1}"/>
              </a:ext>
            </a:extLst>
          </p:cNvPr>
          <p:cNvSpPr/>
          <p:nvPr/>
        </p:nvSpPr>
        <p:spPr>
          <a:xfrm>
            <a:off x="110053" y="3657600"/>
            <a:ext cx="4614347" cy="3200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AA523C-4C8B-4E4B-826B-61F0F8C7E572}"/>
              </a:ext>
            </a:extLst>
          </p:cNvPr>
          <p:cNvSpPr/>
          <p:nvPr/>
        </p:nvSpPr>
        <p:spPr>
          <a:xfrm>
            <a:off x="143456" y="424190"/>
            <a:ext cx="6901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The </a:t>
            </a:r>
            <a:r>
              <a:rPr lang="it-IT" sz="3200" dirty="0" err="1">
                <a:solidFill>
                  <a:srgbClr val="FFFF00"/>
                </a:solidFill>
              </a:rPr>
              <a:t>brilliant</a:t>
            </a:r>
            <a:r>
              <a:rPr lang="it-IT" sz="3200" dirty="0">
                <a:solidFill>
                  <a:srgbClr val="FFFF00"/>
                </a:solidFill>
              </a:rPr>
              <a:t> idea of Bruno </a:t>
            </a:r>
            <a:r>
              <a:rPr lang="it-IT" sz="3200" dirty="0" err="1">
                <a:solidFill>
                  <a:srgbClr val="FFFF00"/>
                </a:solidFill>
              </a:rPr>
              <a:t>Touschek</a:t>
            </a:r>
            <a:r>
              <a:rPr lang="it-IT" sz="3200" dirty="0">
                <a:solidFill>
                  <a:srgbClr val="FFFF00"/>
                </a:solidFill>
              </a:rPr>
              <a:t> and the </a:t>
            </a:r>
            <a:r>
              <a:rPr lang="it-IT" sz="3200" dirty="0" err="1">
                <a:solidFill>
                  <a:srgbClr val="FFFF00"/>
                </a:solidFill>
              </a:rPr>
              <a:t>birth</a:t>
            </a:r>
            <a:r>
              <a:rPr lang="it-IT" sz="3200" dirty="0">
                <a:solidFill>
                  <a:srgbClr val="FFFF00"/>
                </a:solidFill>
              </a:rPr>
              <a:t> of </a:t>
            </a:r>
            <a:r>
              <a:rPr lang="it-IT" sz="3200" dirty="0" err="1">
                <a:solidFill>
                  <a:srgbClr val="FFFF00"/>
                </a:solidFill>
              </a:rPr>
              <a:t>particle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colliders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F012C97-47B5-6BE7-5BAE-952363F52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477000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2944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D0668A-691E-CE45-BFD1-685D91DC482F}"/>
              </a:ext>
            </a:extLst>
          </p:cNvPr>
          <p:cNvSpPr/>
          <p:nvPr/>
        </p:nvSpPr>
        <p:spPr>
          <a:xfrm>
            <a:off x="3860806" y="296600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FF00"/>
                </a:solidFill>
              </a:rPr>
              <a:t>The </a:t>
            </a:r>
            <a:r>
              <a:rPr lang="en-US" altLang="en-US" sz="3200" dirty="0" err="1">
                <a:solidFill>
                  <a:srgbClr val="FFFF00"/>
                </a:solidFill>
              </a:rPr>
              <a:t>AdA</a:t>
            </a:r>
            <a:r>
              <a:rPr lang="en-US" altLang="en-US" sz="3200" dirty="0">
                <a:solidFill>
                  <a:srgbClr val="FFFF00"/>
                </a:solidFill>
              </a:rPr>
              <a:t> proposal</a:t>
            </a:r>
            <a:endParaRPr lang="it-IT" sz="3200" dirty="0">
              <a:solidFill>
                <a:srgbClr val="FFFF00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8FD9030-EF72-A24D-A165-E9F008F6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447931" cy="333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FE611-429C-004D-B39B-4825E2583B0F}"/>
              </a:ext>
            </a:extLst>
          </p:cNvPr>
          <p:cNvSpPr/>
          <p:nvPr/>
        </p:nvSpPr>
        <p:spPr>
          <a:xfrm>
            <a:off x="2943231" y="1087161"/>
            <a:ext cx="57213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On </a:t>
            </a:r>
            <a:r>
              <a:rPr lang="it-IT" sz="2000" dirty="0" err="1">
                <a:solidFill>
                  <a:schemeClr val="bg1"/>
                </a:solidFill>
              </a:rPr>
              <a:t>February</a:t>
            </a:r>
            <a:r>
              <a:rPr lang="it-IT" sz="2000" dirty="0">
                <a:solidFill>
                  <a:schemeClr val="bg1"/>
                </a:solidFill>
              </a:rPr>
              <a:t> 17, 1960 Bruno </a:t>
            </a:r>
            <a:r>
              <a:rPr lang="it-IT" sz="2000" dirty="0" err="1">
                <a:solidFill>
                  <a:schemeClr val="bg1"/>
                </a:solidFill>
              </a:rPr>
              <a:t>Touschek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proposed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his</a:t>
            </a:r>
            <a:r>
              <a:rPr lang="it-IT" sz="2000" dirty="0">
                <a:solidFill>
                  <a:schemeClr val="bg1"/>
                </a:solidFill>
              </a:rPr>
              <a:t> idea of </a:t>
            </a:r>
            <a:r>
              <a:rPr lang="it-IT" sz="2000" dirty="0" err="1">
                <a:solidFill>
                  <a:schemeClr val="bg1"/>
                </a:solidFill>
              </a:rPr>
              <a:t>injecting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accumulating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electrons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positrons</a:t>
            </a:r>
            <a:r>
              <a:rPr lang="it-IT" sz="2000" dirty="0">
                <a:solidFill>
                  <a:schemeClr val="bg1"/>
                </a:solidFill>
              </a:rPr>
              <a:t> in a ring and </a:t>
            </a:r>
            <a:r>
              <a:rPr lang="it-IT" sz="2000" dirty="0" err="1">
                <a:solidFill>
                  <a:schemeClr val="bg1"/>
                </a:solidFill>
              </a:rPr>
              <a:t>suggested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convert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synchrotron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into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world's</a:t>
            </a:r>
            <a:r>
              <a:rPr lang="it-IT" sz="2000" dirty="0">
                <a:solidFill>
                  <a:schemeClr val="bg1"/>
                </a:solidFill>
              </a:rPr>
              <a:t> first </a:t>
            </a:r>
            <a:r>
              <a:rPr lang="it-IT" sz="2000" dirty="0" err="1">
                <a:solidFill>
                  <a:schemeClr val="bg1"/>
                </a:solidFill>
              </a:rPr>
              <a:t>matter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antimatter</a:t>
            </a:r>
            <a:r>
              <a:rPr lang="it-IT" sz="2000" dirty="0">
                <a:solidFill>
                  <a:schemeClr val="bg1"/>
                </a:solidFill>
              </a:rPr>
              <a:t> collider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38A764-832A-7A44-A697-EBDBFDC23E4C}"/>
              </a:ext>
            </a:extLst>
          </p:cNvPr>
          <p:cNvSpPr/>
          <p:nvPr/>
        </p:nvSpPr>
        <p:spPr>
          <a:xfrm>
            <a:off x="228600" y="3561727"/>
            <a:ext cx="54392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</a:rPr>
              <a:t>Salvini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against</a:t>
            </a:r>
            <a:r>
              <a:rPr lang="it-IT" sz="2000" dirty="0">
                <a:solidFill>
                  <a:schemeClr val="bg1"/>
                </a:solidFill>
              </a:rPr>
              <a:t> the idea of </a:t>
            </a:r>
            <a:r>
              <a:rPr lang="it-IT" sz="2000" dirty="0" err="1">
                <a:solidFill>
                  <a:schemeClr val="bg1"/>
                </a:solidFill>
              </a:rPr>
              <a:t>using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synchrotron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that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had</a:t>
            </a:r>
            <a:r>
              <a:rPr lang="it-IT" sz="2000" dirty="0">
                <a:solidFill>
                  <a:schemeClr val="bg1"/>
                </a:solidFill>
              </a:rPr>
              <a:t> just </a:t>
            </a:r>
            <a:r>
              <a:rPr lang="it-IT" sz="2000" dirty="0" err="1">
                <a:solidFill>
                  <a:schemeClr val="bg1"/>
                </a:solidFill>
              </a:rPr>
              <a:t>gone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into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operation</a:t>
            </a:r>
            <a:r>
              <a:rPr lang="it-IT" sz="2000" dirty="0">
                <a:solidFill>
                  <a:schemeClr val="bg1"/>
                </a:solidFill>
              </a:rPr>
              <a:t> for </a:t>
            </a:r>
            <a:r>
              <a:rPr lang="it-IT" sz="2000" dirty="0" err="1">
                <a:solidFill>
                  <a:schemeClr val="bg1"/>
                </a:solidFill>
              </a:rPr>
              <a:t>user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experiments</a:t>
            </a:r>
            <a:r>
              <a:rPr lang="it-IT" sz="2000" dirty="0">
                <a:solidFill>
                  <a:schemeClr val="bg1"/>
                </a:solidFill>
              </a:rPr>
              <a:t>. Giorgio Ghigo </a:t>
            </a:r>
            <a:r>
              <a:rPr lang="it-IT" sz="2000" dirty="0" err="1">
                <a:solidFill>
                  <a:schemeClr val="bg1"/>
                </a:solidFill>
              </a:rPr>
              <a:t>proposed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build</a:t>
            </a:r>
            <a:r>
              <a:rPr lang="it-IT" sz="2000" dirty="0">
                <a:solidFill>
                  <a:schemeClr val="bg1"/>
                </a:solidFill>
              </a:rPr>
              <a:t> a special </a:t>
            </a:r>
            <a:r>
              <a:rPr lang="it-IT" sz="2000" dirty="0" err="1">
                <a:solidFill>
                  <a:schemeClr val="bg1"/>
                </a:solidFill>
              </a:rPr>
              <a:t>prototype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this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accelerator</a:t>
            </a:r>
            <a:r>
              <a:rPr lang="it-IT" sz="2000" dirty="0">
                <a:solidFill>
                  <a:schemeClr val="bg1"/>
                </a:solidFill>
              </a:rPr>
              <a:t> to test the </a:t>
            </a:r>
            <a:r>
              <a:rPr lang="it-IT" sz="2000" dirty="0" err="1">
                <a:solidFill>
                  <a:schemeClr val="bg1"/>
                </a:solidFill>
              </a:rPr>
              <a:t>principle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This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accelerator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made up of a single </a:t>
            </a:r>
            <a:r>
              <a:rPr lang="it-IT" sz="2000" dirty="0" err="1">
                <a:solidFill>
                  <a:schemeClr val="bg1"/>
                </a:solidFill>
              </a:rPr>
              <a:t>suitably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shaped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magnet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  <a:r>
              <a:rPr lang="it-IT" sz="2000" dirty="0" err="1">
                <a:solidFill>
                  <a:schemeClr val="bg1"/>
                </a:solidFill>
              </a:rPr>
              <a:t>which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inject</a:t>
            </a:r>
            <a:r>
              <a:rPr lang="it-IT" sz="2000" dirty="0">
                <a:solidFill>
                  <a:schemeClr val="bg1"/>
                </a:solidFill>
              </a:rPr>
              <a:t> and accumulate </a:t>
            </a:r>
            <a:r>
              <a:rPr lang="it-IT" sz="2000" dirty="0" err="1">
                <a:solidFill>
                  <a:schemeClr val="bg1"/>
                </a:solidFill>
              </a:rPr>
              <a:t>electrons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positrons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EB173A6-2F02-9A4F-B098-41F1854EE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24" y="2718377"/>
            <a:ext cx="2962208" cy="36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C0AFF-BBFA-E674-6645-00D9D13F5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30954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7"/>
          <p:cNvSpPr txBox="1">
            <a:spLocks noChangeArrowheads="1"/>
          </p:cNvSpPr>
          <p:nvPr/>
        </p:nvSpPr>
        <p:spPr bwMode="auto">
          <a:xfrm>
            <a:off x="295298" y="517731"/>
            <a:ext cx="286700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FFFF00"/>
                </a:solidFill>
              </a:rPr>
              <a:t>The first </a:t>
            </a:r>
            <a:r>
              <a:rPr lang="it-IT" sz="3200" dirty="0" err="1">
                <a:solidFill>
                  <a:srgbClr val="FFFF00"/>
                </a:solidFill>
              </a:rPr>
              <a:t>AdA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followers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</a:p>
          <a:p>
            <a:pPr algn="ctr" eaLnBrk="1" hangingPunct="1"/>
            <a:r>
              <a:rPr lang="it-IT" sz="3200" dirty="0">
                <a:solidFill>
                  <a:srgbClr val="FFFF00"/>
                </a:solidFill>
              </a:rPr>
              <a:t> </a:t>
            </a:r>
            <a:endParaRPr lang="en-US" altLang="en-US" sz="3200" dirty="0">
              <a:solidFill>
                <a:srgbClr val="FFFF00"/>
              </a:solidFill>
            </a:endParaRPr>
          </a:p>
        </p:txBody>
      </p:sp>
      <p:grpSp>
        <p:nvGrpSpPr>
          <p:cNvPr id="57346" name="Group 13"/>
          <p:cNvGrpSpPr>
            <a:grpSpLocks/>
          </p:cNvGrpSpPr>
          <p:nvPr/>
        </p:nvGrpSpPr>
        <p:grpSpPr bwMode="auto">
          <a:xfrm>
            <a:off x="216415" y="3591156"/>
            <a:ext cx="2608263" cy="2971800"/>
            <a:chOff x="57" y="1776"/>
            <a:chExt cx="1740" cy="2160"/>
          </a:xfrm>
        </p:grpSpPr>
        <p:pic>
          <p:nvPicPr>
            <p:cNvPr id="5735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" b="4779"/>
            <a:stretch>
              <a:fillRect/>
            </a:stretch>
          </p:blipFill>
          <p:spPr bwMode="auto">
            <a:xfrm>
              <a:off x="57" y="1776"/>
              <a:ext cx="1719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Text Box 8"/>
            <p:cNvSpPr txBox="1">
              <a:spLocks noChangeArrowheads="1"/>
            </p:cNvSpPr>
            <p:nvPr/>
          </p:nvSpPr>
          <p:spPr bwMode="auto">
            <a:xfrm>
              <a:off x="480" y="3327"/>
              <a:ext cx="1317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bg1"/>
                  </a:solidFill>
                </a:rPr>
                <a:t>Carlo </a:t>
              </a:r>
              <a:r>
                <a:rPr lang="en-US" altLang="en-US" sz="1800" b="1" dirty="0" err="1">
                  <a:solidFill>
                    <a:schemeClr val="bg1"/>
                  </a:solidFill>
                </a:rPr>
                <a:t>Bernardini</a:t>
              </a:r>
              <a:endParaRPr lang="en-US" alt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347" name="Group 15"/>
          <p:cNvGrpSpPr>
            <a:grpSpLocks/>
          </p:cNvGrpSpPr>
          <p:nvPr/>
        </p:nvGrpSpPr>
        <p:grpSpPr bwMode="auto">
          <a:xfrm>
            <a:off x="6261100" y="3581400"/>
            <a:ext cx="2654300" cy="2971800"/>
            <a:chOff x="4029" y="1920"/>
            <a:chExt cx="1672" cy="1872"/>
          </a:xfrm>
        </p:grpSpPr>
        <p:pic>
          <p:nvPicPr>
            <p:cNvPr id="57357" name="Picture 6" descr="Giorgio_Ghigo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2" t="33768" r="22296" b="24100"/>
            <a:stretch>
              <a:fillRect/>
            </a:stretch>
          </p:blipFill>
          <p:spPr bwMode="auto">
            <a:xfrm>
              <a:off x="4029" y="1920"/>
              <a:ext cx="16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8" name="Rectangle 9"/>
            <p:cNvSpPr>
              <a:spLocks noChangeArrowheads="1"/>
            </p:cNvSpPr>
            <p:nvPr/>
          </p:nvSpPr>
          <p:spPr bwMode="auto">
            <a:xfrm>
              <a:off x="4032" y="2016"/>
              <a:ext cx="6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 b="1">
                  <a:solidFill>
                    <a:schemeClr val="bg1"/>
                  </a:solidFill>
                </a:rPr>
                <a:t>Giorgio</a:t>
              </a:r>
            </a:p>
            <a:p>
              <a:pPr eaLnBrk="1" hangingPunct="1"/>
              <a:r>
                <a:rPr lang="en-US" altLang="en-US" sz="1800" b="1">
                  <a:solidFill>
                    <a:schemeClr val="bg1"/>
                  </a:solidFill>
                </a:rPr>
                <a:t> Ghigo</a:t>
              </a:r>
            </a:p>
          </p:txBody>
        </p:sp>
      </p:grpSp>
      <p:grpSp>
        <p:nvGrpSpPr>
          <p:cNvPr id="57348" name="Group 14"/>
          <p:cNvGrpSpPr>
            <a:grpSpLocks/>
          </p:cNvGrpSpPr>
          <p:nvPr/>
        </p:nvGrpSpPr>
        <p:grpSpPr bwMode="auto">
          <a:xfrm>
            <a:off x="2855217" y="3588544"/>
            <a:ext cx="3276600" cy="2957512"/>
            <a:chOff x="1824" y="1785"/>
            <a:chExt cx="2160" cy="2142"/>
          </a:xfrm>
        </p:grpSpPr>
        <p:pic>
          <p:nvPicPr>
            <p:cNvPr id="5735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129"/>
            <a:stretch>
              <a:fillRect/>
            </a:stretch>
          </p:blipFill>
          <p:spPr bwMode="auto">
            <a:xfrm>
              <a:off x="1824" y="1785"/>
              <a:ext cx="2160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6" name="Rectangle 10"/>
            <p:cNvSpPr>
              <a:spLocks noChangeArrowheads="1"/>
            </p:cNvSpPr>
            <p:nvPr/>
          </p:nvSpPr>
          <p:spPr bwMode="auto">
            <a:xfrm>
              <a:off x="1920" y="3320"/>
              <a:ext cx="1537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bg1"/>
                  </a:solidFill>
                </a:rPr>
                <a:t>Gianfranco </a:t>
              </a:r>
              <a:r>
                <a:rPr lang="en-US" altLang="en-US" sz="1800" b="1" dirty="0" err="1">
                  <a:solidFill>
                    <a:schemeClr val="bg1"/>
                  </a:solidFill>
                </a:rPr>
                <a:t>Corazza</a:t>
              </a:r>
              <a:endParaRPr lang="en-US" altLang="en-US" sz="1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/>
          <a:stretch>
            <a:fillRect/>
          </a:stretch>
        </p:blipFill>
        <p:spPr bwMode="auto">
          <a:xfrm>
            <a:off x="6019800" y="0"/>
            <a:ext cx="28956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0"/>
            <a:ext cx="228282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16"/>
          <p:cNvSpPr txBox="1">
            <a:spLocks noChangeArrowheads="1"/>
          </p:cNvSpPr>
          <p:nvPr/>
        </p:nvSpPr>
        <p:spPr bwMode="auto">
          <a:xfrm>
            <a:off x="145255" y="1835657"/>
            <a:ext cx="30170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sz="2000" b="1" dirty="0" err="1">
                <a:solidFill>
                  <a:schemeClr val="bg1"/>
                </a:solidFill>
              </a:rPr>
              <a:t>Theoretical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physicists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57352" name="Line 17"/>
          <p:cNvSpPr>
            <a:spLocks noChangeShapeType="1"/>
          </p:cNvSpPr>
          <p:nvPr/>
        </p:nvSpPr>
        <p:spPr bwMode="auto">
          <a:xfrm>
            <a:off x="2898775" y="2035712"/>
            <a:ext cx="68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Rectangle 18"/>
          <p:cNvSpPr>
            <a:spLocks noChangeArrowheads="1"/>
          </p:cNvSpPr>
          <p:nvPr/>
        </p:nvSpPr>
        <p:spPr bwMode="auto">
          <a:xfrm>
            <a:off x="170655" y="2898179"/>
            <a:ext cx="3118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</a:rPr>
              <a:t>Experimental physicists</a:t>
            </a:r>
          </a:p>
        </p:txBody>
      </p:sp>
      <p:sp>
        <p:nvSpPr>
          <p:cNvPr id="57354" name="Line 19"/>
          <p:cNvSpPr>
            <a:spLocks noChangeShapeType="1"/>
          </p:cNvSpPr>
          <p:nvPr/>
        </p:nvSpPr>
        <p:spPr bwMode="auto">
          <a:xfrm>
            <a:off x="1828800" y="3352800"/>
            <a:ext cx="7620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495660-8B7A-063C-2087-FC31C4B11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310265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36429" r="16188"/>
          <a:stretch>
            <a:fillRect/>
          </a:stretch>
        </p:blipFill>
        <p:spPr bwMode="auto">
          <a:xfrm>
            <a:off x="152399" y="2337820"/>
            <a:ext cx="2585413" cy="157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27" y="773085"/>
            <a:ext cx="2958473" cy="465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86" b="93462"/>
          <a:stretch>
            <a:fillRect/>
          </a:stretch>
        </p:blipFill>
        <p:spPr bwMode="auto">
          <a:xfrm>
            <a:off x="685800" y="2124455"/>
            <a:ext cx="15113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990600" y="69379"/>
            <a:ext cx="7838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en-US" sz="3200" dirty="0" err="1">
                <a:solidFill>
                  <a:srgbClr val="FFFF66"/>
                </a:solidFill>
              </a:rPr>
              <a:t>AdA</a:t>
            </a:r>
            <a:r>
              <a:rPr lang="it-IT" altLang="en-US" sz="3200" dirty="0">
                <a:solidFill>
                  <a:srgbClr val="FFFF66"/>
                </a:solidFill>
              </a:rPr>
              <a:t> (Anello di Accumulazione) 196</a:t>
            </a:r>
            <a:r>
              <a:rPr lang="en-US" altLang="en-US" sz="3200" dirty="0">
                <a:solidFill>
                  <a:srgbClr val="FFFF66"/>
                </a:solidFill>
              </a:rPr>
              <a:t>0</a:t>
            </a:r>
            <a:r>
              <a:rPr lang="it-IT" altLang="en-US" sz="3200" dirty="0">
                <a:solidFill>
                  <a:srgbClr val="FFFF66"/>
                </a:solidFill>
              </a:rPr>
              <a:t>-1965</a:t>
            </a:r>
            <a:endParaRPr lang="en-US" altLang="en-US" sz="3200" dirty="0">
              <a:solidFill>
                <a:srgbClr val="FFFF66"/>
              </a:solidFill>
            </a:endParaRPr>
          </a:p>
        </p:txBody>
      </p:sp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58" y="4273906"/>
            <a:ext cx="5393042" cy="15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11"/>
          <p:cNvSpPr txBox="1">
            <a:spLocks noChangeArrowheads="1"/>
          </p:cNvSpPr>
          <p:nvPr/>
        </p:nvSpPr>
        <p:spPr bwMode="auto">
          <a:xfrm>
            <a:off x="177799" y="5867277"/>
            <a:ext cx="693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/>
            <a:r>
              <a:rPr lang="it-IT" sz="2000" dirty="0" err="1">
                <a:solidFill>
                  <a:schemeClr val="bg1"/>
                </a:solidFill>
              </a:rPr>
              <a:t>Registration</a:t>
            </a:r>
            <a:r>
              <a:rPr lang="it-IT" sz="2000" dirty="0">
                <a:solidFill>
                  <a:schemeClr val="bg1"/>
                </a:solidFill>
              </a:rPr>
              <a:t> of the first </a:t>
            </a:r>
            <a:r>
              <a:rPr lang="it-IT" sz="2000" dirty="0" err="1">
                <a:solidFill>
                  <a:schemeClr val="bg1"/>
                </a:solidFill>
              </a:rPr>
              <a:t>electrons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accumulated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  <a:r>
              <a:rPr lang="it-IT" sz="2000" dirty="0" err="1">
                <a:solidFill>
                  <a:schemeClr val="bg1"/>
                </a:solidFill>
              </a:rPr>
              <a:t>AdA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endParaRPr lang="it-IT" altLang="en-US" sz="2000" dirty="0">
              <a:solidFill>
                <a:schemeClr val="bg1"/>
              </a:solidFill>
            </a:endParaRPr>
          </a:p>
        </p:txBody>
      </p:sp>
      <p:sp>
        <p:nvSpPr>
          <p:cNvPr id="55304" name="Rectangle 12"/>
          <p:cNvSpPr>
            <a:spLocks noChangeArrowheads="1"/>
          </p:cNvSpPr>
          <p:nvPr/>
        </p:nvSpPr>
        <p:spPr bwMode="auto">
          <a:xfrm>
            <a:off x="2737812" y="2393203"/>
            <a:ext cx="326931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it-IT" sz="2000" dirty="0" err="1">
                <a:solidFill>
                  <a:schemeClr val="bg1"/>
                </a:solidFill>
              </a:rPr>
              <a:t>AdA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consists</a:t>
            </a:r>
            <a:r>
              <a:rPr lang="it-IT" sz="2000" dirty="0">
                <a:solidFill>
                  <a:schemeClr val="bg1"/>
                </a:solidFill>
              </a:rPr>
              <a:t> of a </a:t>
            </a:r>
            <a:r>
              <a:rPr lang="it-IT" sz="2000" dirty="0" err="1">
                <a:solidFill>
                  <a:schemeClr val="bg1"/>
                </a:solidFill>
              </a:rPr>
              <a:t>weakly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focusing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magnet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storing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counterpropagating</a:t>
            </a:r>
            <a:r>
              <a:rPr lang="it-IT" sz="2000" dirty="0">
                <a:solidFill>
                  <a:schemeClr val="bg1"/>
                </a:solidFill>
              </a:rPr>
              <a:t> e+/e- </a:t>
            </a:r>
            <a:r>
              <a:rPr lang="it-IT" sz="2000" dirty="0" err="1">
                <a:solidFill>
                  <a:schemeClr val="bg1"/>
                </a:solidFill>
              </a:rPr>
              <a:t>beams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at</a:t>
            </a:r>
            <a:r>
              <a:rPr lang="it-IT" sz="2000" dirty="0">
                <a:solidFill>
                  <a:schemeClr val="bg1"/>
                </a:solidFill>
              </a:rPr>
              <a:t> 250 MeV  energy  (500 MeV c.m.)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4A083EB-9F66-F24F-85FE-22534F669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0859"/>
            <a:ext cx="5468538" cy="126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algn="just" eaLnBrk="1" hangingPunct="1"/>
            <a:r>
              <a:rPr lang="it-IT" sz="2000" dirty="0" err="1">
                <a:solidFill>
                  <a:schemeClr val="bg1"/>
                </a:solidFill>
              </a:rPr>
              <a:t>AdA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funded</a:t>
            </a:r>
            <a:r>
              <a:rPr lang="it-IT" sz="2000" dirty="0">
                <a:solidFill>
                  <a:schemeClr val="bg1"/>
                </a:solidFill>
              </a:rPr>
              <a:t> with a special </a:t>
            </a:r>
            <a:r>
              <a:rPr lang="it-IT" sz="2000" dirty="0" err="1">
                <a:solidFill>
                  <a:schemeClr val="bg1"/>
                </a:solidFill>
              </a:rPr>
              <a:t>contribution</a:t>
            </a:r>
            <a:r>
              <a:rPr lang="it-IT" sz="2000" dirty="0">
                <a:solidFill>
                  <a:schemeClr val="bg1"/>
                </a:solidFill>
              </a:rPr>
              <a:t> from the </a:t>
            </a:r>
            <a:r>
              <a:rPr lang="it-IT" sz="2000" dirty="0" err="1">
                <a:solidFill>
                  <a:schemeClr val="bg1"/>
                </a:solidFill>
              </a:rPr>
              <a:t>ministry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after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less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than</a:t>
            </a:r>
            <a:r>
              <a:rPr lang="it-IT" sz="2000" dirty="0">
                <a:solidFill>
                  <a:schemeClr val="bg1"/>
                </a:solidFill>
              </a:rPr>
              <a:t> a </a:t>
            </a:r>
            <a:r>
              <a:rPr lang="it-IT" sz="2000" dirty="0" err="1">
                <a:solidFill>
                  <a:schemeClr val="bg1"/>
                </a:solidFill>
              </a:rPr>
              <a:t>year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ready to </a:t>
            </a:r>
            <a:r>
              <a:rPr lang="it-IT" sz="2000" dirty="0" err="1">
                <a:solidFill>
                  <a:schemeClr val="bg1"/>
                </a:solidFill>
              </a:rPr>
              <a:t>function</a:t>
            </a:r>
            <a:r>
              <a:rPr lang="it-IT" sz="2000" dirty="0">
                <a:solidFill>
                  <a:schemeClr val="bg1"/>
                </a:solidFill>
              </a:rPr>
              <a:t>! </a:t>
            </a:r>
            <a:endParaRPr lang="en-US" altLang="en-US" sz="2000" kern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708B3C-AE36-0287-3986-AB5B8D12B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156318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02FA3FA-C863-A448-B484-ED2748161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r="10280" b="13979"/>
          <a:stretch>
            <a:fillRect/>
          </a:stretch>
        </p:blipFill>
        <p:spPr bwMode="auto">
          <a:xfrm>
            <a:off x="85624" y="1296118"/>
            <a:ext cx="4724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7FD91655-D43D-A14C-BCD1-26588CA69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944" y="1269562"/>
            <a:ext cx="4343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To switch from electron to positron injection the magnet had been rotated around its axis: a technique called ‘’the rotisserie’’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D7BD165-25DA-EE49-A3F9-C9CD5AAD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19" y="4565542"/>
            <a:ext cx="1535469" cy="18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DAADE5F-46D6-D249-ACE4-57C6B032A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319" y="5901614"/>
            <a:ext cx="2667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Nobody could tell which were positrons and which electrons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DA562-A560-FA4A-A153-163654789038}"/>
              </a:ext>
            </a:extLst>
          </p:cNvPr>
          <p:cNvSpPr txBox="1"/>
          <p:nvPr/>
        </p:nvSpPr>
        <p:spPr>
          <a:xfrm>
            <a:off x="533400" y="95789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</a:rPr>
              <a:t>The </a:t>
            </a:r>
            <a:r>
              <a:rPr lang="it-IT" sz="2400" dirty="0" err="1">
                <a:solidFill>
                  <a:srgbClr val="FFFF00"/>
                </a:solidFill>
              </a:rPr>
              <a:t>beam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extracted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was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also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used</a:t>
            </a:r>
            <a:r>
              <a:rPr lang="it-IT" sz="2400" dirty="0">
                <a:solidFill>
                  <a:srgbClr val="FFFF00"/>
                </a:solidFill>
              </a:rPr>
              <a:t> to </a:t>
            </a:r>
            <a:r>
              <a:rPr lang="it-IT" sz="2400" dirty="0" err="1">
                <a:solidFill>
                  <a:srgbClr val="FFFF00"/>
                </a:solidFill>
              </a:rPr>
              <a:t>inject</a:t>
            </a:r>
            <a:r>
              <a:rPr lang="it-IT" sz="2400" dirty="0">
                <a:solidFill>
                  <a:srgbClr val="FFFF00"/>
                </a:solidFill>
              </a:rPr>
              <a:t> in the first electron-</a:t>
            </a:r>
            <a:r>
              <a:rPr lang="it-IT" sz="2400" dirty="0" err="1">
                <a:solidFill>
                  <a:srgbClr val="FFFF00"/>
                </a:solidFill>
              </a:rPr>
              <a:t>positron</a:t>
            </a:r>
            <a:r>
              <a:rPr lang="it-IT" sz="2400" dirty="0">
                <a:solidFill>
                  <a:srgbClr val="FFFF00"/>
                </a:solidFill>
              </a:rPr>
              <a:t> collider of the world, </a:t>
            </a:r>
            <a:r>
              <a:rPr lang="it-IT" sz="2400" dirty="0" err="1">
                <a:solidFill>
                  <a:srgbClr val="FFFF00"/>
                </a:solidFill>
              </a:rPr>
              <a:t>called</a:t>
            </a:r>
            <a:r>
              <a:rPr lang="it-IT" sz="2400" dirty="0">
                <a:solidFill>
                  <a:srgbClr val="FFFF00"/>
                </a:solidFill>
              </a:rPr>
              <a:t> ADA (Anello Di Accumulazione) </a:t>
            </a:r>
            <a:r>
              <a:rPr lang="it-IT" sz="2400" dirty="0" err="1">
                <a:solidFill>
                  <a:srgbClr val="FFFF00"/>
                </a:solidFill>
              </a:rPr>
              <a:t>invented</a:t>
            </a:r>
            <a:r>
              <a:rPr lang="it-IT" sz="2400" dirty="0">
                <a:solidFill>
                  <a:srgbClr val="FFFF00"/>
                </a:solidFill>
              </a:rPr>
              <a:t> by Bruno </a:t>
            </a:r>
            <a:r>
              <a:rPr lang="it-IT" sz="2400" dirty="0" err="1">
                <a:solidFill>
                  <a:srgbClr val="FFFF00"/>
                </a:solidFill>
              </a:rPr>
              <a:t>Touschek</a:t>
            </a:r>
            <a:endParaRPr lang="it-IT" sz="2400" dirty="0">
              <a:solidFill>
                <a:srgbClr val="FFFF00"/>
              </a:solidFill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5C26926B-D3D1-1041-ABCE-0FA51086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4658369"/>
            <a:ext cx="1324356" cy="12393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2BEA10-302E-7948-840F-2D9535CA9F1C}"/>
              </a:ext>
            </a:extLst>
          </p:cNvPr>
          <p:cNvSpPr/>
          <p:nvPr/>
        </p:nvSpPr>
        <p:spPr>
          <a:xfrm>
            <a:off x="6559593" y="5868118"/>
            <a:ext cx="1834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Bruno </a:t>
            </a:r>
            <a:r>
              <a:rPr lang="it-IT" dirty="0" err="1">
                <a:solidFill>
                  <a:srgbClr val="FFFF00"/>
                </a:solidFill>
              </a:rPr>
              <a:t>Touschek</a:t>
            </a:r>
            <a:endParaRPr lang="it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D5233E-93AF-AE46-9485-379F301798A5}"/>
              </a:ext>
            </a:extLst>
          </p:cNvPr>
          <p:cNvSpPr/>
          <p:nvPr/>
        </p:nvSpPr>
        <p:spPr>
          <a:xfrm>
            <a:off x="5082910" y="6396105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</a:rPr>
              <a:t>But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this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is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another</a:t>
            </a:r>
            <a:r>
              <a:rPr lang="it-IT" sz="2400" dirty="0">
                <a:solidFill>
                  <a:srgbClr val="FFFF00"/>
                </a:solidFill>
              </a:rPr>
              <a:t> story………..</a:t>
            </a:r>
            <a:endParaRPr lang="it-IT" sz="2400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7A044BF-5A8F-3144-96C1-E697E1D4F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0" y="6437146"/>
            <a:ext cx="7419474" cy="38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1600" kern="0" dirty="0">
                <a:solidFill>
                  <a:schemeClr val="bg1"/>
                </a:solidFill>
                <a:cs typeface="+mn-cs"/>
              </a:rPr>
              <a:t>PHOTON 2019           Frascati 3 June 2019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6C43E3E6-65BE-864E-BD4F-D3311F9F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36429" r="16188"/>
          <a:stretch>
            <a:fillRect/>
          </a:stretch>
        </p:blipFill>
        <p:spPr bwMode="auto">
          <a:xfrm>
            <a:off x="5638801" y="2413030"/>
            <a:ext cx="3381756" cy="205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498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5">
            <a:extLst>
              <a:ext uri="{FF2B5EF4-FFF2-40B4-BE49-F238E27FC236}">
                <a16:creationId xmlns:a16="http://schemas.microsoft.com/office/drawing/2014/main" id="{1411E60B-DA4C-2B44-8BC8-69E1E7DA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70" y="1902442"/>
            <a:ext cx="8620259" cy="468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10">
            <a:extLst>
              <a:ext uri="{FF2B5EF4-FFF2-40B4-BE49-F238E27FC236}">
                <a16:creationId xmlns:a16="http://schemas.microsoft.com/office/drawing/2014/main" id="{2D0A8C47-08BD-6D4D-932F-A719F5A2F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66" y="269222"/>
            <a:ext cx="1835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3600" dirty="0">
                <a:solidFill>
                  <a:srgbClr val="FFFF66"/>
                </a:solidFill>
              </a:rPr>
              <a:t>ADONE</a:t>
            </a:r>
          </a:p>
        </p:txBody>
      </p:sp>
      <p:sp>
        <p:nvSpPr>
          <p:cNvPr id="60419" name="Text Box 11">
            <a:extLst>
              <a:ext uri="{FF2B5EF4-FFF2-40B4-BE49-F238E27FC236}">
                <a16:creationId xmlns:a16="http://schemas.microsoft.com/office/drawing/2014/main" id="{8481E34E-EC06-834A-8D61-DBBA5A134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272" y="1968551"/>
            <a:ext cx="5266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/>
              <a:t>100 m circumference– 3 GeV </a:t>
            </a:r>
            <a:r>
              <a:rPr lang="en-US" altLang="it-IT" sz="2000" b="1" dirty="0" err="1"/>
              <a:t>c.m</a:t>
            </a:r>
            <a:r>
              <a:rPr lang="en-US" altLang="it-IT" sz="2000" b="1" dirty="0"/>
              <a:t>. Energy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73C668-EF72-5F42-A27B-8D71A3200A84}"/>
              </a:ext>
            </a:extLst>
          </p:cNvPr>
          <p:cNvSpPr/>
          <p:nvPr/>
        </p:nvSpPr>
        <p:spPr>
          <a:xfrm>
            <a:off x="2012272" y="319156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With the success of </a:t>
            </a:r>
            <a:r>
              <a:rPr lang="it-IT" sz="2000" dirty="0" err="1">
                <a:solidFill>
                  <a:schemeClr val="bg1"/>
                </a:solidFill>
              </a:rPr>
              <a:t>AdA</a:t>
            </a:r>
            <a:r>
              <a:rPr lang="it-IT" sz="2000" dirty="0">
                <a:solidFill>
                  <a:schemeClr val="bg1"/>
                </a:solidFill>
              </a:rPr>
              <a:t>, the </a:t>
            </a:r>
            <a:r>
              <a:rPr lang="it-IT" sz="2000" dirty="0" err="1">
                <a:solidFill>
                  <a:schemeClr val="bg1"/>
                </a:solidFill>
              </a:rPr>
              <a:t>construction</a:t>
            </a:r>
            <a:r>
              <a:rPr lang="it-IT" sz="2000" dirty="0">
                <a:solidFill>
                  <a:schemeClr val="bg1"/>
                </a:solidFill>
              </a:rPr>
              <a:t> of a high </a:t>
            </a:r>
            <a:r>
              <a:rPr lang="it-IT" sz="2000" dirty="0" err="1">
                <a:solidFill>
                  <a:schemeClr val="bg1"/>
                </a:solidFill>
              </a:rPr>
              <a:t>energy</a:t>
            </a:r>
            <a:r>
              <a:rPr lang="it-IT" sz="2000" dirty="0">
                <a:solidFill>
                  <a:schemeClr val="bg1"/>
                </a:solidFill>
              </a:rPr>
              <a:t> collider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immediately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proposed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approved</a:t>
            </a:r>
            <a:endParaRPr lang="it-IT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64A067-5083-7140-A7B2-C6CAD803DE88}"/>
              </a:ext>
            </a:extLst>
          </p:cNvPr>
          <p:cNvSpPr/>
          <p:nvPr/>
        </p:nvSpPr>
        <p:spPr>
          <a:xfrm>
            <a:off x="835364" y="1076976"/>
            <a:ext cx="7620000" cy="73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In the </a:t>
            </a:r>
            <a:r>
              <a:rPr lang="it-IT" sz="2000" dirty="0" err="1">
                <a:solidFill>
                  <a:schemeClr val="bg1"/>
                </a:solidFill>
              </a:rPr>
              <a:t>year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its</a:t>
            </a:r>
            <a:r>
              <a:rPr lang="it-IT" sz="2000" dirty="0">
                <a:solidFill>
                  <a:schemeClr val="bg1"/>
                </a:solidFill>
              </a:rPr>
              <a:t> entry </a:t>
            </a:r>
            <a:r>
              <a:rPr lang="it-IT" sz="2000" dirty="0" err="1">
                <a:solidFill>
                  <a:schemeClr val="bg1"/>
                </a:solidFill>
              </a:rPr>
              <a:t>into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operation</a:t>
            </a:r>
            <a:r>
              <a:rPr lang="it-IT" sz="2000" dirty="0">
                <a:solidFill>
                  <a:schemeClr val="bg1"/>
                </a:solidFill>
              </a:rPr>
              <a:t>, ADONE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highest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energy</a:t>
            </a:r>
            <a:r>
              <a:rPr lang="it-IT" sz="2000" dirty="0">
                <a:solidFill>
                  <a:schemeClr val="bg1"/>
                </a:solidFill>
              </a:rPr>
              <a:t> electron – </a:t>
            </a:r>
            <a:r>
              <a:rPr lang="it-IT" sz="2000" dirty="0" err="1">
                <a:solidFill>
                  <a:schemeClr val="bg1"/>
                </a:solidFill>
              </a:rPr>
              <a:t>positron</a:t>
            </a:r>
            <a:r>
              <a:rPr lang="it-IT" sz="2000" dirty="0">
                <a:solidFill>
                  <a:schemeClr val="bg1"/>
                </a:solidFill>
              </a:rPr>
              <a:t> collider in the world</a:t>
            </a:r>
            <a:endParaRPr lang="it-I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2679C-B6BA-80A6-90A5-556B78FE1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258864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23DEE5-F257-094E-BD57-F7D18A43887E}"/>
              </a:ext>
            </a:extLst>
          </p:cNvPr>
          <p:cNvSpPr/>
          <p:nvPr/>
        </p:nvSpPr>
        <p:spPr>
          <a:xfrm>
            <a:off x="139700" y="2362200"/>
            <a:ext cx="91567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Measurements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were</a:t>
            </a:r>
            <a:r>
              <a:rPr lang="it-IT" sz="2000" dirty="0">
                <a:solidFill>
                  <a:schemeClr val="bg1"/>
                </a:solidFill>
              </a:rPr>
              <a:t> made over the </a:t>
            </a:r>
            <a:r>
              <a:rPr lang="it-IT" sz="2000" dirty="0" err="1">
                <a:solidFill>
                  <a:schemeClr val="bg1"/>
                </a:solidFill>
              </a:rPr>
              <a:t>entire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energy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spectrum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mesons</a:t>
            </a:r>
            <a:endParaRPr lang="it-IT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Multi </a:t>
            </a:r>
            <a:r>
              <a:rPr lang="it-IT" sz="2000" dirty="0" err="1">
                <a:solidFill>
                  <a:schemeClr val="bg1"/>
                </a:solidFill>
              </a:rPr>
              <a:t>hadronic</a:t>
            </a:r>
            <a:r>
              <a:rPr lang="it-IT" sz="2000" dirty="0">
                <a:solidFill>
                  <a:schemeClr val="bg1"/>
                </a:solidFill>
              </a:rPr>
              <a:t> production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Contributions</a:t>
            </a:r>
            <a:r>
              <a:rPr lang="it-IT" sz="2000" dirty="0">
                <a:solidFill>
                  <a:schemeClr val="bg1"/>
                </a:solidFill>
              </a:rPr>
              <a:t> to the </a:t>
            </a:r>
            <a:r>
              <a:rPr lang="it-IT" sz="2000" dirty="0" err="1">
                <a:solidFill>
                  <a:schemeClr val="bg1"/>
                </a:solidFill>
              </a:rPr>
              <a:t>discovery</a:t>
            </a:r>
            <a:r>
              <a:rPr lang="it-IT" sz="2000" dirty="0">
                <a:solidFill>
                  <a:schemeClr val="bg1"/>
                </a:solidFill>
              </a:rPr>
              <a:t> of tau the </a:t>
            </a:r>
            <a:r>
              <a:rPr lang="it-IT" sz="2000" dirty="0" err="1">
                <a:solidFill>
                  <a:schemeClr val="bg1"/>
                </a:solidFill>
              </a:rPr>
              <a:t>third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lepton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Contributions</a:t>
            </a:r>
            <a:r>
              <a:rPr lang="it-IT" sz="2000" dirty="0">
                <a:solidFill>
                  <a:schemeClr val="bg1"/>
                </a:solidFill>
              </a:rPr>
              <a:t> to the </a:t>
            </a:r>
            <a:r>
              <a:rPr lang="it-IT" sz="2000" dirty="0" err="1">
                <a:solidFill>
                  <a:schemeClr val="bg1"/>
                </a:solidFill>
              </a:rPr>
              <a:t>discovery</a:t>
            </a:r>
            <a:r>
              <a:rPr lang="it-IT" sz="2000" dirty="0">
                <a:solidFill>
                  <a:schemeClr val="bg1"/>
                </a:solidFill>
              </a:rPr>
              <a:t> of the charm: the </a:t>
            </a:r>
            <a:r>
              <a:rPr lang="it-IT" sz="2000" dirty="0" err="1">
                <a:solidFill>
                  <a:schemeClr val="bg1"/>
                </a:solidFill>
              </a:rPr>
              <a:t>fourth</a:t>
            </a:r>
            <a:r>
              <a:rPr lang="it-IT" sz="2000" dirty="0">
                <a:solidFill>
                  <a:schemeClr val="bg1"/>
                </a:solidFill>
              </a:rPr>
              <a:t> quark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The </a:t>
            </a:r>
            <a:r>
              <a:rPr lang="it-IT" sz="2000" dirty="0" err="1">
                <a:solidFill>
                  <a:schemeClr val="bg1"/>
                </a:solidFill>
              </a:rPr>
              <a:t>most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important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results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were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confirmation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J</a:t>
            </a:r>
            <a:r>
              <a:rPr lang="it-IT" sz="2000" dirty="0">
                <a:solidFill>
                  <a:schemeClr val="bg1"/>
                </a:solidFill>
              </a:rPr>
              <a:t> / </a:t>
            </a:r>
            <a:r>
              <a:rPr lang="it-IT" sz="2000" dirty="0">
                <a:solidFill>
                  <a:schemeClr val="bg1"/>
                </a:solidFill>
                <a:latin typeface="Symbol" pitchFamily="2" charset="2"/>
              </a:rPr>
              <a:t>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discovery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The </a:t>
            </a:r>
            <a:r>
              <a:rPr lang="it-IT" sz="2000" dirty="0" err="1">
                <a:solidFill>
                  <a:schemeClr val="bg1"/>
                </a:solidFill>
              </a:rPr>
              <a:t>study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hadronic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interactions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7CABB-5A81-994D-BE83-4CB97D02A01E}"/>
              </a:ext>
            </a:extLst>
          </p:cNvPr>
          <p:cNvSpPr txBox="1"/>
          <p:nvPr/>
        </p:nvSpPr>
        <p:spPr>
          <a:xfrm>
            <a:off x="3000462" y="296274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solidFill>
                  <a:srgbClr val="FFFF00"/>
                </a:solidFill>
              </a:rPr>
              <a:t>Main</a:t>
            </a:r>
            <a:r>
              <a:rPr lang="it-IT" sz="3200" dirty="0">
                <a:solidFill>
                  <a:srgbClr val="FFFF00"/>
                </a:solidFill>
              </a:rPr>
              <a:t> ADONE </a:t>
            </a:r>
            <a:r>
              <a:rPr lang="it-IT" sz="3200" dirty="0" err="1">
                <a:solidFill>
                  <a:srgbClr val="FFFF00"/>
                </a:solidFill>
              </a:rPr>
              <a:t>experiments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</a:rPr>
              <a:t>and </a:t>
            </a:r>
            <a:r>
              <a:rPr lang="it-IT" sz="3200" dirty="0" err="1">
                <a:solidFill>
                  <a:srgbClr val="FFFF00"/>
                </a:solidFill>
              </a:rPr>
              <a:t>results</a:t>
            </a:r>
            <a:endParaRPr lang="it-IT" sz="3200" dirty="0">
              <a:solidFill>
                <a:srgbClr val="FFFF00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B95CA62-5274-DA4C-8FDF-A2DA5C60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50" y="4722359"/>
            <a:ext cx="2776081" cy="198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3E7F2FF-0539-D046-A292-9FAB0A9B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8" y="4876800"/>
            <a:ext cx="278844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D3FECBE8-87FC-8D4B-90C5-2B46D99A3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414" y="4933605"/>
            <a:ext cx="76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chemeClr val="bg1"/>
                </a:solidFill>
              </a:rPr>
              <a:t>BCM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BB1DDC88-E432-5247-9A11-5A52912F0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56" y="6196570"/>
            <a:ext cx="2128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chemeClr val="bg1"/>
                </a:solidFill>
              </a:rPr>
              <a:t>Gamma-Gamma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FD7357DA-58C2-534D-9BBD-8ED96E9B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78" y="152400"/>
            <a:ext cx="2783847" cy="198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B59F10A8-04E4-184A-BCCB-2681A2A8C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88402"/>
            <a:ext cx="2425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 err="1">
                <a:solidFill>
                  <a:schemeClr val="bg1"/>
                </a:solidFill>
              </a:rPr>
              <a:t>Barione</a:t>
            </a:r>
            <a:r>
              <a:rPr lang="en-US" altLang="it-IT" sz="1800" b="1" dirty="0">
                <a:solidFill>
                  <a:schemeClr val="bg1"/>
                </a:solidFill>
              </a:rPr>
              <a:t> </a:t>
            </a:r>
            <a:r>
              <a:rPr lang="en-US" altLang="it-IT" sz="1800" b="1" dirty="0" err="1">
                <a:solidFill>
                  <a:schemeClr val="bg1"/>
                </a:solidFill>
              </a:rPr>
              <a:t>antibarione</a:t>
            </a:r>
            <a:endParaRPr lang="en-US" altLang="it-IT" sz="1800" b="1" dirty="0">
              <a:solidFill>
                <a:schemeClr val="bg1"/>
              </a:solidFill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9FA4183E-6A6A-6C44-B0FB-309338B31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1" y="76200"/>
            <a:ext cx="2804184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0747ABD-E8DE-EF4C-86E7-C4953B0BD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69" y="1786840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 err="1">
                <a:solidFill>
                  <a:schemeClr val="bg1"/>
                </a:solidFill>
              </a:rPr>
              <a:t>Bosone</a:t>
            </a:r>
            <a:endParaRPr lang="en-US" altLang="it-IT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9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3">
            <a:extLst>
              <a:ext uri="{FF2B5EF4-FFF2-40B4-BE49-F238E27FC236}">
                <a16:creationId xmlns:a16="http://schemas.microsoft.com/office/drawing/2014/main" id="{F543CF88-C548-A84B-ADF3-F0C99FCFA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76200"/>
            <a:ext cx="8877300" cy="255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endParaRPr lang="it-IT" alt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The desire to continue the </a:t>
            </a:r>
            <a:r>
              <a:rPr lang="it-IT" sz="2000" dirty="0" err="1">
                <a:solidFill>
                  <a:schemeClr val="bg1"/>
                </a:solidFill>
              </a:rPr>
              <a:t>studies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begun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>
                <a:solidFill>
                  <a:schemeClr val="bg1"/>
                </a:solidFill>
              </a:rPr>
              <a:t>by Enrico Fermi and by the "boys of via </a:t>
            </a:r>
            <a:r>
              <a:rPr lang="it-IT" altLang="it-IT" sz="2000" dirty="0" err="1">
                <a:solidFill>
                  <a:schemeClr val="bg1"/>
                </a:solidFill>
              </a:rPr>
              <a:t>Panisperna</a:t>
            </a:r>
            <a:r>
              <a:rPr lang="it-IT" altLang="it-IT" sz="2000" dirty="0">
                <a:solidFill>
                  <a:schemeClr val="bg1"/>
                </a:solidFill>
              </a:rPr>
              <a:t>" </a:t>
            </a:r>
            <a:r>
              <a:rPr lang="it-IT" altLang="it-IT" sz="2000" dirty="0" err="1">
                <a:solidFill>
                  <a:schemeClr val="bg1"/>
                </a:solidFill>
              </a:rPr>
              <a:t>was</a:t>
            </a:r>
            <a:r>
              <a:rPr lang="it-IT" altLang="it-IT" sz="2000" dirty="0">
                <a:solidFill>
                  <a:schemeClr val="bg1"/>
                </a:solidFill>
              </a:rPr>
              <a:t> strong </a:t>
            </a:r>
            <a:r>
              <a:rPr lang="it-IT" altLang="it-IT" sz="2000" dirty="0" err="1">
                <a:solidFill>
                  <a:schemeClr val="bg1"/>
                </a:solidFill>
              </a:rPr>
              <a:t>but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after</a:t>
            </a:r>
            <a:r>
              <a:rPr lang="it-IT" altLang="it-IT" sz="2000" dirty="0">
                <a:solidFill>
                  <a:schemeClr val="bg1"/>
                </a:solidFill>
              </a:rPr>
              <a:t> the war the </a:t>
            </a:r>
            <a:r>
              <a:rPr lang="it-IT" altLang="it-IT" sz="2000" dirty="0" err="1">
                <a:solidFill>
                  <a:schemeClr val="bg1"/>
                </a:solidFill>
              </a:rPr>
              <a:t>difficulties</a:t>
            </a:r>
            <a:r>
              <a:rPr lang="it-IT" altLang="it-IT" sz="2000" dirty="0">
                <a:solidFill>
                  <a:schemeClr val="bg1"/>
                </a:solidFill>
              </a:rPr>
              <a:t> of the </a:t>
            </a:r>
            <a:r>
              <a:rPr lang="it-IT" altLang="it-IT" sz="2000" dirty="0" err="1">
                <a:solidFill>
                  <a:schemeClr val="bg1"/>
                </a:solidFill>
              </a:rPr>
              <a:t>reconstruction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slowed</a:t>
            </a:r>
            <a:r>
              <a:rPr lang="it-IT" altLang="it-IT" sz="2000" dirty="0">
                <a:solidFill>
                  <a:schemeClr val="bg1"/>
                </a:solidFill>
              </a:rPr>
              <a:t> down the </a:t>
            </a:r>
            <a:r>
              <a:rPr lang="it-IT" altLang="it-IT" sz="2000" dirty="0" err="1">
                <a:solidFill>
                  <a:schemeClr val="bg1"/>
                </a:solidFill>
              </a:rPr>
              <a:t>project</a:t>
            </a:r>
            <a:r>
              <a:rPr lang="it-IT" altLang="it-IT" sz="2000" dirty="0">
                <a:solidFill>
                  <a:schemeClr val="bg1"/>
                </a:solidFill>
              </a:rPr>
              <a:t> to </a:t>
            </a:r>
            <a:r>
              <a:rPr lang="it-IT" altLang="it-IT" sz="2000" dirty="0" err="1">
                <a:solidFill>
                  <a:schemeClr val="bg1"/>
                </a:solidFill>
              </a:rPr>
              <a:t>build</a:t>
            </a:r>
            <a:r>
              <a:rPr lang="it-IT" altLang="it-IT" sz="2000" dirty="0">
                <a:solidFill>
                  <a:schemeClr val="bg1"/>
                </a:solidFill>
              </a:rPr>
              <a:t> high-</a:t>
            </a:r>
            <a:r>
              <a:rPr lang="it-IT" altLang="it-IT" sz="2000" dirty="0" err="1">
                <a:solidFill>
                  <a:schemeClr val="bg1"/>
                </a:solidFill>
              </a:rPr>
              <a:t>energy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particle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accelerators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as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happened</a:t>
            </a:r>
            <a:r>
              <a:rPr lang="it-IT" altLang="it-IT" sz="2000" dirty="0">
                <a:solidFill>
                  <a:schemeClr val="bg1"/>
                </a:solidFill>
              </a:rPr>
              <a:t> in USA. </a:t>
            </a:r>
            <a:r>
              <a:rPr lang="it-IT" altLang="it-IT" sz="2000" dirty="0" err="1">
                <a:solidFill>
                  <a:schemeClr val="bg1"/>
                </a:solidFill>
              </a:rPr>
              <a:t>But</a:t>
            </a:r>
            <a:r>
              <a:rPr lang="it-IT" altLang="it-IT" sz="2000" dirty="0">
                <a:solidFill>
                  <a:schemeClr val="bg1"/>
                </a:solidFill>
              </a:rPr>
              <a:t> the </a:t>
            </a:r>
            <a:r>
              <a:rPr lang="it-IT" altLang="it-IT" sz="2000" dirty="0" err="1">
                <a:solidFill>
                  <a:schemeClr val="bg1"/>
                </a:solidFill>
              </a:rPr>
              <a:t>excitement</a:t>
            </a:r>
            <a:r>
              <a:rPr lang="it-IT" altLang="it-IT" sz="2000" dirty="0">
                <a:solidFill>
                  <a:schemeClr val="bg1"/>
                </a:solidFill>
              </a:rPr>
              <a:t> of </a:t>
            </a:r>
            <a:r>
              <a:rPr lang="it-IT" altLang="it-IT" sz="2000" dirty="0" err="1">
                <a:solidFill>
                  <a:schemeClr val="bg1"/>
                </a:solidFill>
              </a:rPr>
              <a:t>that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school</a:t>
            </a:r>
            <a:r>
              <a:rPr lang="it-IT" altLang="it-IT" sz="2000" dirty="0">
                <a:solidFill>
                  <a:schemeClr val="bg1"/>
                </a:solidFill>
              </a:rPr>
              <a:t>, </a:t>
            </a:r>
            <a:r>
              <a:rPr lang="it-IT" altLang="it-IT" sz="2000" dirty="0" err="1">
                <a:solidFill>
                  <a:schemeClr val="bg1"/>
                </a:solidFill>
              </a:rPr>
              <a:t>which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enumerated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among</a:t>
            </a:r>
            <a:r>
              <a:rPr lang="it-IT" altLang="it-IT" sz="2000" dirty="0">
                <a:solidFill>
                  <a:schemeClr val="bg1"/>
                </a:solidFill>
              </a:rPr>
              <a:t> the best </a:t>
            </a:r>
            <a:r>
              <a:rPr lang="it-IT" altLang="it-IT" sz="2000" dirty="0" err="1">
                <a:solidFill>
                  <a:schemeClr val="bg1"/>
                </a:solidFill>
              </a:rPr>
              <a:t>nuclear</a:t>
            </a:r>
            <a:r>
              <a:rPr lang="it-IT" altLang="it-IT" sz="2000" dirty="0">
                <a:solidFill>
                  <a:schemeClr val="bg1"/>
                </a:solidFill>
              </a:rPr>
              <a:t> and </a:t>
            </a:r>
            <a:r>
              <a:rPr lang="it-IT" altLang="it-IT" sz="2000" dirty="0" err="1">
                <a:solidFill>
                  <a:schemeClr val="bg1"/>
                </a:solidFill>
              </a:rPr>
              <a:t>particles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physicists</a:t>
            </a:r>
            <a:r>
              <a:rPr lang="it-IT" altLang="it-IT" sz="2000" dirty="0">
                <a:solidFill>
                  <a:schemeClr val="bg1"/>
                </a:solidFill>
              </a:rPr>
              <a:t> of the world </a:t>
            </a:r>
            <a:r>
              <a:rPr lang="it-IT" altLang="it-IT" sz="2000" dirty="0" err="1">
                <a:solidFill>
                  <a:schemeClr val="bg1"/>
                </a:solidFill>
              </a:rPr>
              <a:t>was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not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arrestable</a:t>
            </a:r>
            <a:r>
              <a:rPr lang="it-IT" altLang="it-IT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0354" name="Rectangle 4">
            <a:extLst>
              <a:ext uri="{FF2B5EF4-FFF2-40B4-BE49-F238E27FC236}">
                <a16:creationId xmlns:a16="http://schemas.microsoft.com/office/drawing/2014/main" id="{27D7F105-7FBE-ED41-AC83-A37BB9164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771072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it-IT" altLang="it-IT" sz="2000" dirty="0">
                <a:solidFill>
                  <a:schemeClr val="bg1"/>
                </a:solidFill>
              </a:rPr>
              <a:t>In 1948 a </a:t>
            </a:r>
            <a:r>
              <a:rPr lang="it-IT" altLang="it-IT" sz="2000" dirty="0" err="1">
                <a:solidFill>
                  <a:schemeClr val="bg1"/>
                </a:solidFill>
              </a:rPr>
              <a:t>laboratory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was</a:t>
            </a:r>
            <a:r>
              <a:rPr lang="it-IT" altLang="it-IT" sz="2000" dirty="0">
                <a:solidFill>
                  <a:schemeClr val="bg1"/>
                </a:solidFill>
              </a:rPr>
              <a:t> set up on the Cervino mountain  for the </a:t>
            </a:r>
            <a:r>
              <a:rPr lang="it-IT" altLang="it-IT" sz="2000" dirty="0" err="1">
                <a:solidFill>
                  <a:schemeClr val="bg1"/>
                </a:solidFill>
              </a:rPr>
              <a:t>observation</a:t>
            </a:r>
            <a:r>
              <a:rPr lang="it-IT" altLang="it-IT" sz="2000" dirty="0">
                <a:solidFill>
                  <a:schemeClr val="bg1"/>
                </a:solidFill>
              </a:rPr>
              <a:t> of </a:t>
            </a:r>
            <a:r>
              <a:rPr lang="it-IT" altLang="it-IT" sz="2000" dirty="0" err="1">
                <a:solidFill>
                  <a:schemeClr val="bg1"/>
                </a:solidFill>
              </a:rPr>
              <a:t>cosmic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rays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waiting</a:t>
            </a:r>
            <a:r>
              <a:rPr lang="it-IT" altLang="it-IT" sz="2000" dirty="0">
                <a:solidFill>
                  <a:schemeClr val="bg1"/>
                </a:solidFill>
              </a:rPr>
              <a:t> for ’’the </a:t>
            </a:r>
            <a:r>
              <a:rPr lang="it-IT" altLang="it-IT" sz="2000" dirty="0" err="1">
                <a:solidFill>
                  <a:schemeClr val="bg1"/>
                </a:solidFill>
              </a:rPr>
              <a:t>accelerators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that</a:t>
            </a:r>
            <a:r>
              <a:rPr lang="it-IT" altLang="it-IT" sz="2000" dirty="0">
                <a:solidFill>
                  <a:schemeClr val="bg1"/>
                </a:solidFill>
              </a:rPr>
              <a:t> produce </a:t>
            </a:r>
            <a:r>
              <a:rPr lang="it-IT" altLang="it-IT" sz="2000" dirty="0" err="1">
                <a:solidFill>
                  <a:schemeClr val="bg1"/>
                </a:solidFill>
              </a:rPr>
              <a:t>them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at</a:t>
            </a:r>
            <a:r>
              <a:rPr lang="it-IT" altLang="it-IT" sz="2000" dirty="0">
                <a:solidFill>
                  <a:schemeClr val="bg1"/>
                </a:solidFill>
              </a:rPr>
              <a:t> home", </a:t>
            </a:r>
            <a:r>
              <a:rPr lang="it-IT" altLang="it-IT" sz="2000" dirty="0" err="1">
                <a:solidFill>
                  <a:schemeClr val="bg1"/>
                </a:solidFill>
              </a:rPr>
              <a:t>as</a:t>
            </a:r>
            <a:r>
              <a:rPr lang="it-IT" altLang="it-IT" sz="2000" dirty="0">
                <a:solidFill>
                  <a:schemeClr val="bg1"/>
                </a:solidFill>
              </a:rPr>
              <a:t> Gilberto Bernardini </a:t>
            </a:r>
            <a:r>
              <a:rPr lang="it-IT" altLang="it-IT" sz="2000" dirty="0" err="1">
                <a:solidFill>
                  <a:schemeClr val="bg1"/>
                </a:solidFill>
              </a:rPr>
              <a:t>said</a:t>
            </a:r>
            <a:r>
              <a:rPr lang="it-IT" altLang="it-IT" sz="2000" dirty="0">
                <a:solidFill>
                  <a:schemeClr val="bg1"/>
                </a:solidFill>
              </a:rPr>
              <a:t>, and </a:t>
            </a:r>
            <a:r>
              <a:rPr lang="it-IT" altLang="it-IT" sz="2000" dirty="0" err="1">
                <a:solidFill>
                  <a:schemeClr val="bg1"/>
                </a:solidFill>
              </a:rPr>
              <a:t>at</a:t>
            </a:r>
            <a:r>
              <a:rPr lang="it-IT" altLang="it-IT" sz="2000" dirty="0">
                <a:solidFill>
                  <a:schemeClr val="bg1"/>
                </a:solidFill>
              </a:rPr>
              <a:t> the Testa Grigia </a:t>
            </a:r>
            <a:r>
              <a:rPr lang="it-IT" altLang="it-IT" sz="2000" dirty="0" err="1">
                <a:solidFill>
                  <a:schemeClr val="bg1"/>
                </a:solidFill>
              </a:rPr>
              <a:t>at</a:t>
            </a:r>
            <a:r>
              <a:rPr lang="it-IT" altLang="it-IT" sz="2000" dirty="0">
                <a:solidFill>
                  <a:schemeClr val="bg1"/>
                </a:solidFill>
              </a:rPr>
              <a:t> 3500 m </a:t>
            </a:r>
            <a:r>
              <a:rPr lang="it-IT" altLang="it-IT" sz="2000" dirty="0" err="1">
                <a:solidFill>
                  <a:schemeClr val="bg1"/>
                </a:solidFill>
              </a:rPr>
              <a:t>height</a:t>
            </a:r>
            <a:r>
              <a:rPr lang="it-IT" altLang="it-IT" sz="2000" dirty="0">
                <a:solidFill>
                  <a:schemeClr val="bg1"/>
                </a:solidFill>
              </a:rPr>
              <a:t>, </a:t>
            </a:r>
            <a:r>
              <a:rPr lang="it-IT" altLang="it-IT" sz="2000" dirty="0" err="1">
                <a:solidFill>
                  <a:schemeClr val="bg1"/>
                </a:solidFill>
              </a:rPr>
              <a:t>physicists</a:t>
            </a:r>
            <a:r>
              <a:rPr lang="it-IT" altLang="it-IT" sz="2000" dirty="0">
                <a:solidFill>
                  <a:schemeClr val="bg1"/>
                </a:solidFill>
              </a:rPr>
              <a:t> from </a:t>
            </a:r>
            <a:r>
              <a:rPr lang="it-IT" altLang="it-IT" sz="2000" dirty="0" err="1">
                <a:solidFill>
                  <a:schemeClr val="bg1"/>
                </a:solidFill>
              </a:rPr>
              <a:t>all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universities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worked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together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establishing</a:t>
            </a:r>
            <a:r>
              <a:rPr lang="it-IT" altLang="it-IT" sz="2000" dirty="0">
                <a:solidFill>
                  <a:schemeClr val="bg1"/>
                </a:solidFill>
              </a:rPr>
              <a:t> strong personal and </a:t>
            </a:r>
            <a:r>
              <a:rPr lang="it-IT" altLang="it-IT" sz="2000" dirty="0" err="1">
                <a:solidFill>
                  <a:schemeClr val="bg1"/>
                </a:solidFill>
              </a:rPr>
              <a:t>professional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relationship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that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were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</a:rPr>
              <a:t>fundamental</a:t>
            </a:r>
            <a:r>
              <a:rPr lang="it-IT" altLang="it-IT" sz="2000" dirty="0">
                <a:solidFill>
                  <a:schemeClr val="bg1"/>
                </a:solidFill>
              </a:rPr>
              <a:t> to the </a:t>
            </a:r>
            <a:r>
              <a:rPr lang="it-IT" altLang="it-IT" sz="2000" dirty="0" err="1">
                <a:solidFill>
                  <a:schemeClr val="bg1"/>
                </a:solidFill>
              </a:rPr>
              <a:t>growth</a:t>
            </a:r>
            <a:r>
              <a:rPr lang="it-IT" altLang="it-IT" sz="2000" dirty="0">
                <a:solidFill>
                  <a:schemeClr val="bg1"/>
                </a:solidFill>
              </a:rPr>
              <a:t> of the INFN and CNEN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AC3C0-EFE0-7B4F-A1AA-F7211771CF75}"/>
              </a:ext>
            </a:extLst>
          </p:cNvPr>
          <p:cNvSpPr txBox="1"/>
          <p:nvPr/>
        </p:nvSpPr>
        <p:spPr>
          <a:xfrm>
            <a:off x="3276600" y="24825"/>
            <a:ext cx="2371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61E5C-F4E5-1748-B399-CDD7C17E0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89" y="2493423"/>
            <a:ext cx="22145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3047F60-005B-F74D-A31E-C4D25AE88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56" y="2485072"/>
            <a:ext cx="31448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66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C2635D7E-E896-3249-864E-EAB10320F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8413" y="573952"/>
            <a:ext cx="3161103" cy="133218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FFFF66"/>
                </a:solidFill>
                <a:cs typeface="+mj-cs"/>
              </a:rPr>
              <a:t>The ADONE second life</a:t>
            </a:r>
            <a:br>
              <a:rPr lang="en-US" sz="3200" dirty="0">
                <a:solidFill>
                  <a:srgbClr val="FFFF66"/>
                </a:solidFill>
                <a:cs typeface="+mj-cs"/>
              </a:rPr>
            </a:br>
            <a:endParaRPr lang="en-US" sz="3200" dirty="0">
              <a:solidFill>
                <a:srgbClr val="FFFF66"/>
              </a:solidFill>
              <a:cs typeface="+mj-cs"/>
            </a:endParaRP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878CDAA0-55A3-BF47-873F-29486CB86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2051" y="2153062"/>
            <a:ext cx="9013825" cy="3381992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2000" dirty="0">
                <a:solidFill>
                  <a:schemeClr val="bg1"/>
                </a:solidFill>
              </a:rPr>
              <a:t>ADONE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one</a:t>
            </a:r>
            <a:r>
              <a:rPr lang="it-IT" sz="2000" dirty="0">
                <a:solidFill>
                  <a:schemeClr val="bg1"/>
                </a:solidFill>
              </a:rPr>
              <a:t> of the first </a:t>
            </a:r>
            <a:r>
              <a:rPr lang="it-IT" sz="2000" dirty="0" err="1">
                <a:solidFill>
                  <a:schemeClr val="bg1"/>
                </a:solidFill>
              </a:rPr>
              <a:t>accelerators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  <a:r>
              <a:rPr lang="it-IT" sz="2000" dirty="0" err="1">
                <a:solidFill>
                  <a:schemeClr val="bg1"/>
                </a:solidFill>
              </a:rPr>
              <a:t>which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synchrotron</a:t>
            </a:r>
            <a:r>
              <a:rPr lang="it-IT" sz="2000" dirty="0">
                <a:solidFill>
                  <a:schemeClr val="bg1"/>
                </a:solidFill>
              </a:rPr>
              <a:t> light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used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continuously</a:t>
            </a:r>
            <a:r>
              <a:rPr lang="it-IT" sz="2000" dirty="0">
                <a:solidFill>
                  <a:schemeClr val="bg1"/>
                </a:solidFill>
              </a:rPr>
              <a:t> with </a:t>
            </a:r>
            <a:r>
              <a:rPr lang="it-IT" sz="2000" dirty="0" err="1">
                <a:solidFill>
                  <a:schemeClr val="bg1"/>
                </a:solidFill>
              </a:rPr>
              <a:t>lines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dedicated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experiments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2000" dirty="0" err="1">
                <a:solidFill>
                  <a:schemeClr val="bg1"/>
                </a:solidFill>
              </a:rPr>
              <a:t>One</a:t>
            </a:r>
            <a:r>
              <a:rPr lang="it-IT" sz="2000" dirty="0">
                <a:solidFill>
                  <a:schemeClr val="bg1"/>
                </a:solidFill>
              </a:rPr>
              <a:t> of the first </a:t>
            </a:r>
            <a:r>
              <a:rPr lang="it-IT" sz="2000" dirty="0" err="1">
                <a:solidFill>
                  <a:schemeClr val="bg1"/>
                </a:solidFill>
              </a:rPr>
              <a:t>accumulation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rings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  <a:r>
              <a:rPr lang="it-IT" sz="2000" dirty="0" err="1">
                <a:solidFill>
                  <a:schemeClr val="bg1"/>
                </a:solidFill>
              </a:rPr>
              <a:t>which</a:t>
            </a:r>
            <a:r>
              <a:rPr lang="it-IT" sz="2000" dirty="0">
                <a:solidFill>
                  <a:schemeClr val="bg1"/>
                </a:solidFill>
              </a:rPr>
              <a:t> an </a:t>
            </a:r>
            <a:r>
              <a:rPr lang="it-IT" sz="2000" dirty="0" err="1">
                <a:solidFill>
                  <a:schemeClr val="bg1"/>
                </a:solidFill>
              </a:rPr>
              <a:t>undulator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magnet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installed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increasing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flux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outgoing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radiation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2000" dirty="0" err="1">
                <a:solidFill>
                  <a:schemeClr val="bg1"/>
                </a:solidFill>
              </a:rPr>
              <a:t>One</a:t>
            </a:r>
            <a:r>
              <a:rPr lang="it-IT" sz="2000" dirty="0">
                <a:solidFill>
                  <a:schemeClr val="bg1"/>
                </a:solidFill>
              </a:rPr>
              <a:t> of the first in </a:t>
            </a:r>
            <a:r>
              <a:rPr lang="it-IT" sz="2000" dirty="0" err="1">
                <a:solidFill>
                  <a:schemeClr val="bg1"/>
                </a:solidFill>
              </a:rPr>
              <a:t>which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scattering</a:t>
            </a:r>
            <a:r>
              <a:rPr lang="it-IT" sz="2000" dirty="0">
                <a:solidFill>
                  <a:schemeClr val="bg1"/>
                </a:solidFill>
              </a:rPr>
              <a:t> of laser </a:t>
            </a:r>
            <a:r>
              <a:rPr lang="it-IT" sz="2000" dirty="0" err="1">
                <a:solidFill>
                  <a:schemeClr val="bg1"/>
                </a:solidFill>
              </a:rPr>
              <a:t>photons</a:t>
            </a:r>
            <a:r>
              <a:rPr lang="it-IT" sz="2000" dirty="0">
                <a:solidFill>
                  <a:schemeClr val="bg1"/>
                </a:solidFill>
              </a:rPr>
              <a:t> by the high </a:t>
            </a:r>
            <a:r>
              <a:rPr lang="it-IT" sz="2000" dirty="0" err="1">
                <a:solidFill>
                  <a:schemeClr val="bg1"/>
                </a:solidFill>
              </a:rPr>
              <a:t>energy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electrons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produced</a:t>
            </a:r>
            <a:r>
              <a:rPr lang="it-IT" sz="2000" dirty="0">
                <a:solidFill>
                  <a:schemeClr val="bg1"/>
                </a:solidFill>
              </a:rPr>
              <a:t> high </a:t>
            </a:r>
            <a:r>
              <a:rPr lang="it-IT" sz="2000" dirty="0" err="1">
                <a:solidFill>
                  <a:schemeClr val="bg1"/>
                </a:solidFill>
              </a:rPr>
              <a:t>energy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photons</a:t>
            </a:r>
            <a:r>
              <a:rPr lang="it-IT" sz="2000" dirty="0">
                <a:solidFill>
                  <a:schemeClr val="bg1"/>
                </a:solidFill>
              </a:rPr>
              <a:t> (</a:t>
            </a:r>
            <a:r>
              <a:rPr lang="it-IT" sz="2000" dirty="0" err="1">
                <a:solidFill>
                  <a:schemeClr val="bg1"/>
                </a:solidFill>
              </a:rPr>
              <a:t>MeV</a:t>
            </a:r>
            <a:r>
              <a:rPr lang="it-IT" sz="2000" dirty="0">
                <a:solidFill>
                  <a:schemeClr val="bg1"/>
                </a:solidFill>
              </a:rPr>
              <a:t>) (LADON </a:t>
            </a:r>
            <a:r>
              <a:rPr lang="it-IT" sz="2000" dirty="0" err="1">
                <a:solidFill>
                  <a:schemeClr val="bg1"/>
                </a:solidFill>
              </a:rPr>
              <a:t>experiment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2000" dirty="0">
                <a:solidFill>
                  <a:schemeClr val="bg1"/>
                </a:solidFill>
              </a:rPr>
              <a:t>Gamma </a:t>
            </a:r>
            <a:r>
              <a:rPr lang="it-IT" sz="2000" dirty="0" err="1">
                <a:solidFill>
                  <a:schemeClr val="bg1"/>
                </a:solidFill>
              </a:rPr>
              <a:t>rays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were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also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produced</a:t>
            </a:r>
            <a:r>
              <a:rPr lang="it-IT" sz="2000" dirty="0">
                <a:solidFill>
                  <a:schemeClr val="bg1"/>
                </a:solidFill>
              </a:rPr>
              <a:t> by </a:t>
            </a:r>
            <a:r>
              <a:rPr lang="it-IT" sz="2000" dirty="0" err="1">
                <a:solidFill>
                  <a:schemeClr val="bg1"/>
                </a:solidFill>
              </a:rPr>
              <a:t>hitting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electrons</a:t>
            </a:r>
            <a:r>
              <a:rPr lang="it-IT" sz="2000" dirty="0">
                <a:solidFill>
                  <a:schemeClr val="bg1"/>
                </a:solidFill>
              </a:rPr>
              <a:t> with a gas jet (Jet Target </a:t>
            </a:r>
            <a:r>
              <a:rPr lang="it-IT" sz="2000" dirty="0" err="1">
                <a:solidFill>
                  <a:schemeClr val="bg1"/>
                </a:solidFill>
              </a:rPr>
              <a:t>experiment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  <a:endParaRPr lang="en-US" sz="20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56888-B9B6-E545-82AC-0ACEEB17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"/>
          <a:stretch>
            <a:fillRect/>
          </a:stretch>
        </p:blipFill>
        <p:spPr bwMode="auto">
          <a:xfrm>
            <a:off x="421543" y="235398"/>
            <a:ext cx="2673890" cy="17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6C937A4F-8F91-A448-BFBF-B31F130F5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20" y="1567581"/>
            <a:ext cx="2327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solidFill>
                  <a:schemeClr val="bg1"/>
                </a:solidFill>
              </a:rPr>
              <a:t>Synchrotron radiation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2034C-0DFC-544F-8B4D-E9CB05AA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/>
          <a:stretch>
            <a:fillRect/>
          </a:stretch>
        </p:blipFill>
        <p:spPr bwMode="auto">
          <a:xfrm>
            <a:off x="76390" y="5151339"/>
            <a:ext cx="2564668" cy="164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C5C498EC-3131-A540-8CCA-71513303B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031" y="6366185"/>
            <a:ext cx="13481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solidFill>
                  <a:schemeClr val="bg1"/>
                </a:solidFill>
              </a:rPr>
              <a:t>LADON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09C87C92-4F46-FF47-A33A-4AB549FC6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139" y="6984986"/>
            <a:ext cx="160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chemeClr val="bg1"/>
                </a:solidFill>
              </a:rPr>
              <a:t>JET TARGET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772B5726-113E-EF44-B541-E161C9A0E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69"/>
          <a:stretch>
            <a:fillRect/>
          </a:stretch>
        </p:blipFill>
        <p:spPr bwMode="auto">
          <a:xfrm>
            <a:off x="6400800" y="189320"/>
            <a:ext cx="2556836" cy="16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E66D1AF0-D273-8E4F-9754-E3588C75D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5296"/>
          <a:stretch>
            <a:fillRect/>
          </a:stretch>
        </p:blipFill>
        <p:spPr bwMode="auto">
          <a:xfrm>
            <a:off x="6172200" y="4693758"/>
            <a:ext cx="2971800" cy="208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>
            <a:extLst>
              <a:ext uri="{FF2B5EF4-FFF2-40B4-BE49-F238E27FC236}">
                <a16:creationId xmlns:a16="http://schemas.microsoft.com/office/drawing/2014/main" id="{66AFA85F-9991-074F-BD53-55D020300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147" y="5165856"/>
            <a:ext cx="19924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chemeClr val="bg1"/>
                </a:solidFill>
              </a:rPr>
              <a:t>FENICE: new hadron form factor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 err="1">
                <a:solidFill>
                  <a:schemeClr val="bg1"/>
                </a:solidFill>
              </a:rPr>
              <a:t>e+e</a:t>
            </a:r>
            <a:r>
              <a:rPr lang="en-US" altLang="it-IT" sz="1800" b="1" dirty="0">
                <a:solidFill>
                  <a:schemeClr val="bg1"/>
                </a:solidFill>
              </a:rPr>
              <a:t>- experiment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95B89-5DE6-2048-A346-4A4F4CF11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503" y="1465900"/>
            <a:ext cx="14437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solidFill>
                  <a:schemeClr val="bg1"/>
                </a:solidFill>
              </a:rPr>
              <a:t>JET TARGET</a:t>
            </a:r>
          </a:p>
        </p:txBody>
      </p:sp>
    </p:spTree>
    <p:extLst>
      <p:ext uri="{BB962C8B-B14F-4D97-AF65-F5344CB8AC3E}">
        <p14:creationId xmlns:p14="http://schemas.microsoft.com/office/powerpoint/2010/main" val="1153533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7">
            <a:extLst>
              <a:ext uri="{FF2B5EF4-FFF2-40B4-BE49-F238E27FC236}">
                <a16:creationId xmlns:a16="http://schemas.microsoft.com/office/drawing/2014/main" id="{300C6D0E-C2B3-4642-BBC2-C81E98907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0" y="433388"/>
            <a:ext cx="5943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en-US" altLang="it-IT" b="1">
                <a:solidFill>
                  <a:srgbClr val="FF0000"/>
                </a:solidFill>
              </a:rPr>
            </a:br>
            <a:endParaRPr lang="en-US" altLang="it-IT" b="1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8D397-CCCA-BC46-855E-8238457B0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00200"/>
            <a:ext cx="6716948" cy="46667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98BDF5-C3D0-2046-B781-F1C5DC111DB8}"/>
              </a:ext>
            </a:extLst>
          </p:cNvPr>
          <p:cNvSpPr/>
          <p:nvPr/>
        </p:nvSpPr>
        <p:spPr>
          <a:xfrm>
            <a:off x="304800" y="792163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LISA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born</a:t>
            </a:r>
            <a:r>
              <a:rPr lang="it-IT" sz="2000" dirty="0">
                <a:solidFill>
                  <a:schemeClr val="bg1"/>
                </a:solidFill>
              </a:rPr>
              <a:t> from </a:t>
            </a:r>
            <a:r>
              <a:rPr lang="it-IT" sz="2000" dirty="0" err="1">
                <a:solidFill>
                  <a:schemeClr val="bg1"/>
                </a:solidFill>
              </a:rPr>
              <a:t>Tazzari’s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initiative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based</a:t>
            </a:r>
            <a:r>
              <a:rPr lang="it-IT" sz="2000" dirty="0">
                <a:solidFill>
                  <a:schemeClr val="bg1"/>
                </a:solidFill>
              </a:rPr>
              <a:t> on the </a:t>
            </a:r>
            <a:r>
              <a:rPr lang="it-IT" sz="2000" dirty="0" err="1">
                <a:solidFill>
                  <a:schemeClr val="bg1"/>
                </a:solidFill>
              </a:rPr>
              <a:t>possibility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creating</a:t>
            </a:r>
            <a:r>
              <a:rPr lang="it-IT" sz="2000" dirty="0">
                <a:solidFill>
                  <a:schemeClr val="bg1"/>
                </a:solidFill>
              </a:rPr>
              <a:t> a high </a:t>
            </a:r>
            <a:r>
              <a:rPr lang="it-IT" sz="2000" dirty="0" err="1">
                <a:solidFill>
                  <a:schemeClr val="bg1"/>
                </a:solidFill>
              </a:rPr>
              <a:t>efficiency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accelerator</a:t>
            </a:r>
            <a:r>
              <a:rPr lang="it-IT" sz="2000" dirty="0">
                <a:solidFill>
                  <a:schemeClr val="bg1"/>
                </a:solidFill>
              </a:rPr>
              <a:t> with </a:t>
            </a:r>
            <a:r>
              <a:rPr lang="it-IT" sz="2000" dirty="0" err="1">
                <a:solidFill>
                  <a:schemeClr val="bg1"/>
                </a:solidFill>
              </a:rPr>
              <a:t>superconducting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technology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0BC0C-066A-E348-8755-86FEAC8D4C42}"/>
              </a:ext>
            </a:extLst>
          </p:cNvPr>
          <p:cNvSpPr/>
          <p:nvPr/>
        </p:nvSpPr>
        <p:spPr>
          <a:xfrm>
            <a:off x="798209" y="157312"/>
            <a:ext cx="7928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FFFF00"/>
                </a:solidFill>
              </a:rPr>
              <a:t>LISA: </a:t>
            </a:r>
            <a:r>
              <a:rPr lang="en-US" altLang="en-US" sz="3200" dirty="0" err="1">
                <a:solidFill>
                  <a:srgbClr val="FFFF00"/>
                </a:solidFill>
              </a:rPr>
              <a:t>LInear</a:t>
            </a:r>
            <a:r>
              <a:rPr lang="en-US" altLang="en-US" sz="3200" dirty="0">
                <a:solidFill>
                  <a:srgbClr val="FFFF00"/>
                </a:solidFill>
              </a:rPr>
              <a:t> Superconducting Accelerator </a:t>
            </a:r>
            <a:endParaRPr lang="it-IT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63120-0386-F3CB-134E-D956BCB86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532845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>
            <a:extLst>
              <a:ext uri="{FF2B5EF4-FFF2-40B4-BE49-F238E27FC236}">
                <a16:creationId xmlns:a16="http://schemas.microsoft.com/office/drawing/2014/main" id="{A60C0BBA-D9D1-E942-AD5A-37E40365BC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84200" y="863333"/>
            <a:ext cx="8153400" cy="1460788"/>
          </a:xfrm>
        </p:spPr>
        <p:txBody>
          <a:bodyPr/>
          <a:lstStyle/>
          <a:p>
            <a:pPr algn="just" eaLnBrk="1" hangingPunct="1">
              <a:spcBef>
                <a:spcPts val="1176"/>
              </a:spcBef>
              <a:spcAft>
                <a:spcPct val="40000"/>
              </a:spcAft>
            </a:pPr>
            <a:r>
              <a:rPr lang="en-US" altLang="en-US" sz="2000" dirty="0">
                <a:solidFill>
                  <a:schemeClr val="bg1"/>
                </a:solidFill>
              </a:rPr>
              <a:t>In the early ’90 there was a big change in the collider development from the very high energy to very high luminosity to study the rare decay: particle “factory” were realized in Frascati, Stanford and Tsukuba </a:t>
            </a:r>
          </a:p>
          <a:p>
            <a:pPr algn="just" eaLnBrk="1" hangingPunct="1"/>
            <a:endParaRPr lang="en-US" altLang="en-US" dirty="0"/>
          </a:p>
          <a:p>
            <a:pPr algn="just" eaLnBrk="1" hangingPunct="1"/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168A94-7F8B-DA4E-B316-7FB5665AC501}"/>
              </a:ext>
            </a:extLst>
          </p:cNvPr>
          <p:cNvSpPr/>
          <p:nvPr/>
        </p:nvSpPr>
        <p:spPr>
          <a:xfrm>
            <a:off x="1828800" y="209386"/>
            <a:ext cx="593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FFFF00"/>
                </a:solidFill>
              </a:rPr>
              <a:t>DA</a:t>
            </a:r>
            <a:r>
              <a:rPr lang="en-US" altLang="en-US" sz="3200" dirty="0">
                <a:solidFill>
                  <a:srgbClr val="FFFF00"/>
                </a:solidFill>
                <a:latin typeface="Symbol" pitchFamily="2" charset="2"/>
              </a:rPr>
              <a:t>F</a:t>
            </a:r>
            <a:r>
              <a:rPr lang="en-US" altLang="en-US" sz="3200" dirty="0">
                <a:solidFill>
                  <a:srgbClr val="FFFF00"/>
                </a:solidFill>
              </a:rPr>
              <a:t>NE: the Frascati </a:t>
            </a:r>
            <a:r>
              <a:rPr lang="en-US" altLang="en-US" sz="3200" dirty="0">
                <a:solidFill>
                  <a:srgbClr val="FFFF00"/>
                </a:solidFill>
                <a:latin typeface="Symbol" pitchFamily="2" charset="2"/>
              </a:rPr>
              <a:t>F</a:t>
            </a:r>
            <a:r>
              <a:rPr lang="en-US" altLang="en-US" sz="3200" dirty="0">
                <a:solidFill>
                  <a:srgbClr val="FFFF00"/>
                </a:solidFill>
              </a:rPr>
              <a:t>-Factory</a:t>
            </a:r>
            <a:endParaRPr lang="it-IT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B32BF-2796-3C46-8846-724823F67B33}"/>
              </a:ext>
            </a:extLst>
          </p:cNvPr>
          <p:cNvSpPr/>
          <p:nvPr/>
        </p:nvSpPr>
        <p:spPr>
          <a:xfrm>
            <a:off x="584201" y="2531237"/>
            <a:ext cx="4025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176"/>
              </a:spcBef>
              <a:spcAft>
                <a:spcPct val="40000"/>
              </a:spcAft>
            </a:pPr>
            <a:r>
              <a:rPr lang="en-US" altLang="en-US" sz="2000" dirty="0">
                <a:solidFill>
                  <a:schemeClr val="bg1"/>
                </a:solidFill>
              </a:rPr>
              <a:t>The first of these kind of machine was DA</a:t>
            </a:r>
            <a:r>
              <a:rPr lang="en-US" altLang="en-US" sz="2000" dirty="0">
                <a:solidFill>
                  <a:schemeClr val="bg1"/>
                </a:solidFill>
                <a:latin typeface="Symbol" pitchFamily="2" charset="2"/>
              </a:rPr>
              <a:t>F</a:t>
            </a:r>
            <a:r>
              <a:rPr lang="en-US" altLang="en-US" sz="2000" dirty="0">
                <a:solidFill>
                  <a:schemeClr val="bg1"/>
                </a:solidFill>
              </a:rPr>
              <a:t>NE, “Double annular ring for </a:t>
            </a:r>
            <a:r>
              <a:rPr lang="en-US" altLang="en-US" sz="2000" dirty="0">
                <a:solidFill>
                  <a:schemeClr val="bg1"/>
                </a:solidFill>
                <a:latin typeface="Symbol" pitchFamily="2" charset="2"/>
              </a:rPr>
              <a:t>F</a:t>
            </a:r>
            <a:r>
              <a:rPr lang="en-US" altLang="en-US" sz="2000" dirty="0">
                <a:solidFill>
                  <a:schemeClr val="bg1"/>
                </a:solidFill>
              </a:rPr>
              <a:t>-factory nice experiments”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C57C14-A6EB-8642-A451-0E1E53464F09}"/>
              </a:ext>
            </a:extLst>
          </p:cNvPr>
          <p:cNvSpPr/>
          <p:nvPr/>
        </p:nvSpPr>
        <p:spPr>
          <a:xfrm>
            <a:off x="590550" y="4533880"/>
            <a:ext cx="8039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</a:rPr>
              <a:t>Cabibbo</a:t>
            </a:r>
            <a:r>
              <a:rPr lang="it-IT" sz="2000" dirty="0">
                <a:solidFill>
                  <a:schemeClr val="bg1"/>
                </a:solidFill>
              </a:rPr>
              <a:t> INFN </a:t>
            </a:r>
            <a:r>
              <a:rPr lang="it-IT" sz="2000" dirty="0" err="1">
                <a:solidFill>
                  <a:schemeClr val="bg1"/>
                </a:solidFill>
              </a:rPr>
              <a:t>President</a:t>
            </a:r>
            <a:r>
              <a:rPr lang="it-IT" sz="2000" dirty="0">
                <a:solidFill>
                  <a:schemeClr val="bg1"/>
                </a:solidFill>
              </a:rPr>
              <a:t> and Enzo </a:t>
            </a:r>
            <a:r>
              <a:rPr lang="it-IT" sz="2000" dirty="0" err="1">
                <a:solidFill>
                  <a:schemeClr val="bg1"/>
                </a:solidFill>
              </a:rPr>
              <a:t>Iarocci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Director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Laboratories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gave</a:t>
            </a:r>
            <a:r>
              <a:rPr lang="it-IT" sz="2000" dirty="0">
                <a:solidFill>
                  <a:schemeClr val="bg1"/>
                </a:solidFill>
              </a:rPr>
              <a:t> the task of building the machine to Gaetano Vignola, </a:t>
            </a:r>
            <a:r>
              <a:rPr lang="it-IT" sz="2000" dirty="0" err="1">
                <a:solidFill>
                  <a:schemeClr val="bg1"/>
                </a:solidFill>
              </a:rPr>
              <a:t>who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joined</a:t>
            </a:r>
            <a:r>
              <a:rPr lang="it-IT" sz="2000" dirty="0">
                <a:solidFill>
                  <a:schemeClr val="bg1"/>
                </a:solidFill>
              </a:rPr>
              <a:t> by Mario Bassetti and </a:t>
            </a:r>
            <a:r>
              <a:rPr lang="it-IT" sz="2000" dirty="0" err="1">
                <a:solidFill>
                  <a:schemeClr val="bg1"/>
                </a:solidFill>
              </a:rPr>
              <a:t>his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beam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dynamics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group</a:t>
            </a:r>
            <a:r>
              <a:rPr lang="it-IT" sz="2000" dirty="0">
                <a:solidFill>
                  <a:schemeClr val="bg1"/>
                </a:solidFill>
              </a:rPr>
              <a:t> and by Hank </a:t>
            </a:r>
            <a:r>
              <a:rPr lang="it-IT" sz="2000" dirty="0" err="1">
                <a:solidFill>
                  <a:schemeClr val="bg1"/>
                </a:solidFill>
              </a:rPr>
              <a:t>Hsieh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who</a:t>
            </a:r>
            <a:r>
              <a:rPr lang="it-IT" sz="2000" dirty="0">
                <a:solidFill>
                  <a:schemeClr val="bg1"/>
                </a:solidFill>
              </a:rPr>
              <a:t> led the </a:t>
            </a:r>
            <a:r>
              <a:rPr lang="it-IT" sz="2000" dirty="0" err="1">
                <a:solidFill>
                  <a:schemeClr val="bg1"/>
                </a:solidFill>
              </a:rPr>
              <a:t>engineering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group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1DF8AA-CCC7-284E-B3B9-845C3D271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224" y="2209800"/>
            <a:ext cx="4013558" cy="1962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7347A-9E94-29E6-21E3-5813C0493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035016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D3EEFE-A4C6-A240-B9D3-209B2A43B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1" t="1936"/>
          <a:stretch/>
        </p:blipFill>
        <p:spPr>
          <a:xfrm>
            <a:off x="4876800" y="977216"/>
            <a:ext cx="4069613" cy="4343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536A1F-8135-B24F-B3D4-4A8CAE847EEB}"/>
              </a:ext>
            </a:extLst>
          </p:cNvPr>
          <p:cNvSpPr/>
          <p:nvPr/>
        </p:nvSpPr>
        <p:spPr>
          <a:xfrm>
            <a:off x="1600200" y="689403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FFFF00"/>
                </a:solidFill>
              </a:rPr>
              <a:t>DA</a:t>
            </a:r>
            <a:r>
              <a:rPr lang="en-US" altLang="en-US" sz="3200" dirty="0">
                <a:solidFill>
                  <a:srgbClr val="FFFF00"/>
                </a:solidFill>
                <a:latin typeface="Symbol" pitchFamily="2" charset="2"/>
              </a:rPr>
              <a:t>F</a:t>
            </a:r>
            <a:r>
              <a:rPr lang="en-US" altLang="en-US" sz="3200" dirty="0">
                <a:solidFill>
                  <a:srgbClr val="FFFF00"/>
                </a:solidFill>
              </a:rPr>
              <a:t>NE</a:t>
            </a:r>
            <a:endParaRPr lang="it-IT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781493-0068-E643-9F2A-7E63369DC91C}"/>
              </a:ext>
            </a:extLst>
          </p:cNvPr>
          <p:cNvSpPr/>
          <p:nvPr/>
        </p:nvSpPr>
        <p:spPr>
          <a:xfrm>
            <a:off x="472383" y="2819400"/>
            <a:ext cx="41758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en-US" sz="2000" dirty="0">
                <a:solidFill>
                  <a:srgbClr val="FFFF00"/>
                </a:solidFill>
              </a:rPr>
              <a:t>The extreme high luminosity is achieved colliding very high  currents of positrons and electrons stored in two separate rings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83E80E-F60F-0046-972B-C28C980772D5}"/>
              </a:ext>
            </a:extLst>
          </p:cNvPr>
          <p:cNvSpPr/>
          <p:nvPr/>
        </p:nvSpPr>
        <p:spPr>
          <a:xfrm>
            <a:off x="472383" y="1676400"/>
            <a:ext cx="4099617" cy="1035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>
                <a:solidFill>
                  <a:schemeClr val="bg1"/>
                </a:solidFill>
              </a:rPr>
              <a:t>The DA</a:t>
            </a:r>
            <a:r>
              <a:rPr lang="en-US" altLang="en-US" sz="2000" dirty="0">
                <a:solidFill>
                  <a:schemeClr val="bg1"/>
                </a:solidFill>
                <a:latin typeface="Symbol" pitchFamily="2" charset="2"/>
              </a:rPr>
              <a:t>F</a:t>
            </a:r>
            <a:r>
              <a:rPr lang="en-US" altLang="en-US" sz="2000" dirty="0">
                <a:solidFill>
                  <a:schemeClr val="bg1"/>
                </a:solidFill>
              </a:rPr>
              <a:t>NE accelerator complex was installed in the refurbished ADONE buildings </a:t>
            </a:r>
            <a:endParaRPr lang="it-IT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AD19A-D3C9-4747-B538-0967C181BC0D}"/>
              </a:ext>
            </a:extLst>
          </p:cNvPr>
          <p:cNvSpPr/>
          <p:nvPr/>
        </p:nvSpPr>
        <p:spPr>
          <a:xfrm>
            <a:off x="496008" y="4344181"/>
            <a:ext cx="4075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en-US" sz="2000" dirty="0">
                <a:solidFill>
                  <a:schemeClr val="bg1"/>
                </a:solidFill>
              </a:rPr>
              <a:t>The two rings cross each other in two interaction points where the experimental </a:t>
            </a:r>
            <a:r>
              <a:rPr lang="en-US" altLang="en-US" sz="2000" dirty="0" err="1">
                <a:solidFill>
                  <a:schemeClr val="bg1"/>
                </a:solidFill>
              </a:rPr>
              <a:t>apparata</a:t>
            </a:r>
            <a:r>
              <a:rPr lang="en-US" altLang="en-US" sz="2000" dirty="0">
                <a:solidFill>
                  <a:schemeClr val="bg1"/>
                </a:solidFill>
              </a:rPr>
              <a:t> are installed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43EAF-9982-E396-4851-D6DD4B095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2795860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LNF00604">
            <a:extLst>
              <a:ext uri="{FF2B5EF4-FFF2-40B4-BE49-F238E27FC236}">
                <a16:creationId xmlns:a16="http://schemas.microsoft.com/office/drawing/2014/main" id="{8980FF48-B751-A443-931E-BF53EAC9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Oval 5">
            <a:extLst>
              <a:ext uri="{FF2B5EF4-FFF2-40B4-BE49-F238E27FC236}">
                <a16:creationId xmlns:a16="http://schemas.microsoft.com/office/drawing/2014/main" id="{942009BE-BA58-474F-9184-E5F8272C1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863" y="1293813"/>
            <a:ext cx="3494087" cy="227012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FFFF00"/>
              </a:solidFill>
            </a:endParaRPr>
          </a:p>
        </p:txBody>
      </p:sp>
      <p:sp>
        <p:nvSpPr>
          <p:cNvPr id="72707" name="Text Box 7">
            <a:extLst>
              <a:ext uri="{FF2B5EF4-FFF2-40B4-BE49-F238E27FC236}">
                <a16:creationId xmlns:a16="http://schemas.microsoft.com/office/drawing/2014/main" id="{9CABAE4E-54F4-A14C-9700-270824E55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50" y="3563938"/>
            <a:ext cx="971550" cy="36671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</a:rPr>
              <a:t>DAFNE</a:t>
            </a:r>
          </a:p>
        </p:txBody>
      </p:sp>
      <p:sp>
        <p:nvSpPr>
          <p:cNvPr id="72708" name="Text Box 8">
            <a:extLst>
              <a:ext uri="{FF2B5EF4-FFF2-40B4-BE49-F238E27FC236}">
                <a16:creationId xmlns:a16="http://schemas.microsoft.com/office/drawing/2014/main" id="{4CD53A3F-BD58-F149-98A3-F31919718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3509963"/>
            <a:ext cx="882650" cy="36671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</a:rPr>
              <a:t>LINAC</a:t>
            </a:r>
          </a:p>
        </p:txBody>
      </p:sp>
      <p:sp>
        <p:nvSpPr>
          <p:cNvPr id="72709" name="Text Box 13">
            <a:extLst>
              <a:ext uri="{FF2B5EF4-FFF2-40B4-BE49-F238E27FC236}">
                <a16:creationId xmlns:a16="http://schemas.microsoft.com/office/drawing/2014/main" id="{0A556250-DEAE-E14B-8470-A729A42C1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550" y="3773488"/>
            <a:ext cx="628650" cy="36671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</a:rPr>
              <a:t>BTF</a:t>
            </a:r>
          </a:p>
        </p:txBody>
      </p:sp>
      <p:sp>
        <p:nvSpPr>
          <p:cNvPr id="72710" name="Text Box 15">
            <a:extLst>
              <a:ext uri="{FF2B5EF4-FFF2-40B4-BE49-F238E27FC236}">
                <a16:creationId xmlns:a16="http://schemas.microsoft.com/office/drawing/2014/main" id="{F82D1398-4BD2-244A-A705-F9D9A84A4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1263650"/>
            <a:ext cx="1381125" cy="336550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FF00"/>
                </a:solidFill>
              </a:rPr>
              <a:t>DAFNE-light</a:t>
            </a:r>
          </a:p>
        </p:txBody>
      </p:sp>
      <p:sp>
        <p:nvSpPr>
          <p:cNvPr id="17417" name="CasellaDiTesto 10">
            <a:extLst>
              <a:ext uri="{FF2B5EF4-FFF2-40B4-BE49-F238E27FC236}">
                <a16:creationId xmlns:a16="http://schemas.microsoft.com/office/drawing/2014/main" id="{CA0D8552-6B1C-7348-BF59-A25005875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949950"/>
            <a:ext cx="5307012" cy="522288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-128"/>
              </a:rPr>
              <a:t>The DA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Symbol" charset="2"/>
                <a:ea typeface="ＭＳ Ｐゴシック" charset="-128"/>
                <a:cs typeface="Symbol" charset="2"/>
              </a:rPr>
              <a:t>F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-128"/>
              </a:rPr>
              <a:t>NE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-128"/>
                <a:sym typeface="Symbol" pitchFamily="36" charset="2"/>
              </a:rPr>
              <a:t>-Factory complex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E8F72D72-07AF-CE43-A363-3BFE678DCCC3}"/>
              </a:ext>
            </a:extLst>
          </p:cNvPr>
          <p:cNvCxnSpPr>
            <a:stCxn id="72708" idx="0"/>
          </p:cNvCxnSpPr>
          <p:nvPr/>
        </p:nvCxnSpPr>
        <p:spPr>
          <a:xfrm flipH="1" flipV="1">
            <a:off x="7924800" y="2687638"/>
            <a:ext cx="773113" cy="82232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E315D29-1098-394B-83B1-153C8CCCAB47}"/>
              </a:ext>
            </a:extLst>
          </p:cNvPr>
          <p:cNvCxnSpPr>
            <a:stCxn id="72709" idx="0"/>
          </p:cNvCxnSpPr>
          <p:nvPr/>
        </p:nvCxnSpPr>
        <p:spPr>
          <a:xfrm flipV="1">
            <a:off x="7000875" y="2798763"/>
            <a:ext cx="314325" cy="97472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A09EE0-03B8-3047-A6FE-8EA840FC5C1B}"/>
              </a:ext>
            </a:extLst>
          </p:cNvPr>
          <p:cNvCxnSpPr/>
          <p:nvPr/>
        </p:nvCxnSpPr>
        <p:spPr>
          <a:xfrm>
            <a:off x="4683125" y="1600200"/>
            <a:ext cx="1662113" cy="42227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74A75277-67E3-0641-84E6-16263DD43B6F}"/>
              </a:ext>
            </a:extLst>
          </p:cNvPr>
          <p:cNvCxnSpPr>
            <a:stCxn id="72707" idx="0"/>
          </p:cNvCxnSpPr>
          <p:nvPr/>
        </p:nvCxnSpPr>
        <p:spPr>
          <a:xfrm flipV="1">
            <a:off x="5000625" y="2581275"/>
            <a:ext cx="1838325" cy="982663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6" name="Text Box 3">
            <a:extLst>
              <a:ext uri="{FF2B5EF4-FFF2-40B4-BE49-F238E27FC236}">
                <a16:creationId xmlns:a16="http://schemas.microsoft.com/office/drawing/2014/main" id="{0C66030C-ED09-FB4B-84D6-DA24D58E8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828800" cy="762000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4400" b="1">
                <a:solidFill>
                  <a:srgbClr val="FFFF00"/>
                </a:solidFill>
                <a:latin typeface="Eras Bold ITC"/>
              </a:rPr>
              <a:t>LNF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50D95-E6A7-A576-F0B2-81209557A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>
            <a:extLst>
              <a:ext uri="{FF2B5EF4-FFF2-40B4-BE49-F238E27FC236}">
                <a16:creationId xmlns:a16="http://schemas.microsoft.com/office/drawing/2014/main" id="{81E35E3B-F96A-7447-AEBC-AC969CD6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17"/>
            <a:ext cx="9144000" cy="530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5" descr="dafne_001">
            <a:extLst>
              <a:ext uri="{FF2B5EF4-FFF2-40B4-BE49-F238E27FC236}">
                <a16:creationId xmlns:a16="http://schemas.microsoft.com/office/drawing/2014/main" id="{6BDF97C0-2D78-934C-BF15-6C8CCF0D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6808"/>
            <a:ext cx="4343400" cy="15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7">
            <a:extLst>
              <a:ext uri="{FF2B5EF4-FFF2-40B4-BE49-F238E27FC236}">
                <a16:creationId xmlns:a16="http://schemas.microsoft.com/office/drawing/2014/main" id="{993F21BC-0143-2E4B-AA89-7D85A3E7F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76200"/>
            <a:ext cx="5934638" cy="58477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dirty="0">
                <a:solidFill>
                  <a:srgbClr val="FFFF66"/>
                </a:solidFill>
              </a:rPr>
              <a:t>DA</a:t>
            </a:r>
            <a:r>
              <a:rPr lang="it-IT" altLang="en-US" dirty="0">
                <a:solidFill>
                  <a:srgbClr val="FFFF66"/>
                </a:solidFill>
                <a:latin typeface="Symbol" pitchFamily="2" charset="2"/>
              </a:rPr>
              <a:t>F</a:t>
            </a:r>
            <a:r>
              <a:rPr lang="it-IT" altLang="en-US" dirty="0">
                <a:solidFill>
                  <a:srgbClr val="FFFF66"/>
                </a:solidFill>
              </a:rPr>
              <a:t>NE: the </a:t>
            </a:r>
            <a:r>
              <a:rPr lang="en-US" altLang="ja-JP" dirty="0">
                <a:solidFill>
                  <a:srgbClr val="FFFF66"/>
                </a:solidFill>
              </a:rPr>
              <a:t>Frascati </a:t>
            </a:r>
            <a:r>
              <a:rPr lang="en-US" altLang="ja-JP" dirty="0">
                <a:solidFill>
                  <a:srgbClr val="FFFF66"/>
                </a:solidFill>
                <a:latin typeface="Symbol" pitchFamily="2" charset="2"/>
              </a:rPr>
              <a:t>F</a:t>
            </a:r>
            <a:r>
              <a:rPr lang="en-US" altLang="ja-JP" dirty="0">
                <a:solidFill>
                  <a:srgbClr val="FFFF66"/>
                </a:solidFill>
              </a:rPr>
              <a:t>-Factory</a:t>
            </a:r>
            <a:endParaRPr lang="en-US" altLang="en-US" dirty="0">
              <a:solidFill>
                <a:srgbClr val="FFFF66"/>
              </a:solidFill>
            </a:endParaRPr>
          </a:p>
        </p:txBody>
      </p:sp>
      <p:sp>
        <p:nvSpPr>
          <p:cNvPr id="73733" name="Text Box 8">
            <a:extLst>
              <a:ext uri="{FF2B5EF4-FFF2-40B4-BE49-F238E27FC236}">
                <a16:creationId xmlns:a16="http://schemas.microsoft.com/office/drawing/2014/main" id="{25336F09-09CE-2D4C-93F6-CD4D9A4B9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410684"/>
            <a:ext cx="3886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DA</a:t>
            </a:r>
            <a:r>
              <a:rPr lang="en-US" altLang="en-US" sz="2000" dirty="0">
                <a:solidFill>
                  <a:schemeClr val="bg1"/>
                </a:solidFill>
                <a:latin typeface="Symbol" pitchFamily="2" charset="2"/>
              </a:rPr>
              <a:t>F</a:t>
            </a:r>
            <a:r>
              <a:rPr lang="en-US" altLang="en-US" sz="2000" dirty="0">
                <a:solidFill>
                  <a:schemeClr val="bg1"/>
                </a:solidFill>
              </a:rPr>
              <a:t>NE achieved the world records of luminosity at 1GeV energy and of positron current stored in a storage ring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>
            <a:extLst>
              <a:ext uri="{FF2B5EF4-FFF2-40B4-BE49-F238E27FC236}">
                <a16:creationId xmlns:a16="http://schemas.microsoft.com/office/drawing/2014/main" id="{160DCFF2-B14B-8A46-8A43-E7E9A8543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t="44250" r="58592" b="3098"/>
          <a:stretch>
            <a:fillRect/>
          </a:stretch>
        </p:blipFill>
        <p:spPr bwMode="auto">
          <a:xfrm>
            <a:off x="457200" y="4318000"/>
            <a:ext cx="29718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6">
            <a:extLst>
              <a:ext uri="{FF2B5EF4-FFF2-40B4-BE49-F238E27FC236}">
                <a16:creationId xmlns:a16="http://schemas.microsoft.com/office/drawing/2014/main" id="{A8C3653F-9C2D-BB4F-BB8D-8A245619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0" y="163106"/>
            <a:ext cx="1279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rgbClr val="FFFF66"/>
                </a:solidFill>
              </a:rPr>
              <a:t>KLOE</a:t>
            </a:r>
          </a:p>
        </p:txBody>
      </p:sp>
      <p:pic>
        <p:nvPicPr>
          <p:cNvPr id="75779" name="Picture 7">
            <a:extLst>
              <a:ext uri="{FF2B5EF4-FFF2-40B4-BE49-F238E27FC236}">
                <a16:creationId xmlns:a16="http://schemas.microsoft.com/office/drawing/2014/main" id="{4DDDEBA9-1FA6-FC43-9063-32AEC0BA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4" t="2681" r="40833" b="56297"/>
          <a:stretch>
            <a:fillRect/>
          </a:stretch>
        </p:blipFill>
        <p:spPr bwMode="auto">
          <a:xfrm>
            <a:off x="3581400" y="4297363"/>
            <a:ext cx="53340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9">
            <a:extLst>
              <a:ext uri="{FF2B5EF4-FFF2-40B4-BE49-F238E27FC236}">
                <a16:creationId xmlns:a16="http://schemas.microsoft.com/office/drawing/2014/main" id="{A138C5BF-FDA2-F143-9ACD-302A6F8A0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8238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000" b="1" dirty="0">
              <a:solidFill>
                <a:srgbClr val="FFFF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000" b="1" dirty="0">
              <a:solidFill>
                <a:srgbClr val="FFFF66"/>
              </a:solidFill>
            </a:endParaRPr>
          </a:p>
        </p:txBody>
      </p:sp>
      <p:pic>
        <p:nvPicPr>
          <p:cNvPr id="75781" name="Picture 10" descr="Andrea_Ghigo">
            <a:extLst>
              <a:ext uri="{FF2B5EF4-FFF2-40B4-BE49-F238E27FC236}">
                <a16:creationId xmlns:a16="http://schemas.microsoft.com/office/drawing/2014/main" id="{065CF492-BD68-F040-9DBA-2D75FA60D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424" y="353204"/>
            <a:ext cx="5881576" cy="381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D5E9D9-94B0-B646-8ED8-73F90D097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98" y="476268"/>
            <a:ext cx="3380602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000" dirty="0">
              <a:solidFill>
                <a:srgbClr val="FFFF66"/>
              </a:solidFill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it-IT" sz="2000" dirty="0">
                <a:solidFill>
                  <a:schemeClr val="bg1"/>
                </a:solidFill>
              </a:rPr>
              <a:t>Precision 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it-IT" sz="2000" dirty="0">
                <a:solidFill>
                  <a:schemeClr val="bg1"/>
                </a:solidFill>
              </a:rPr>
              <a:t>measurements on: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it-IT" sz="2000" dirty="0">
                <a:solidFill>
                  <a:srgbClr val="FFFF00"/>
                </a:solidFill>
              </a:rPr>
              <a:t>Kaon physics </a:t>
            </a:r>
          </a:p>
          <a:p>
            <a:pPr eaLnBrk="1" hangingPunct="1">
              <a:spcBef>
                <a:spcPts val="600"/>
              </a:spcBef>
              <a:buNone/>
            </a:pPr>
            <a:r>
              <a:rPr lang="en-US" altLang="it-IT" sz="2000" dirty="0" err="1">
                <a:solidFill>
                  <a:schemeClr val="bg1"/>
                </a:solidFill>
              </a:rPr>
              <a:t>Flavour</a:t>
            </a:r>
            <a:r>
              <a:rPr lang="en-US" altLang="it-IT" sz="2000" dirty="0">
                <a:solidFill>
                  <a:schemeClr val="bg1"/>
                </a:solidFill>
              </a:rPr>
              <a:t>, Fundamental Symmetries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it-IT" sz="2000" dirty="0">
                <a:solidFill>
                  <a:srgbClr val="FFFF00"/>
                </a:solidFill>
              </a:rPr>
              <a:t>Hadron physics</a:t>
            </a:r>
          </a:p>
          <a:p>
            <a:pPr eaLnBrk="1" hangingPunct="1">
              <a:spcBef>
                <a:spcPts val="600"/>
              </a:spcBef>
              <a:buNone/>
            </a:pPr>
            <a:r>
              <a:rPr lang="it-IT" sz="2000" dirty="0">
                <a:solidFill>
                  <a:schemeClr val="bg1"/>
                </a:solidFill>
              </a:rPr>
              <a:t>Scalar </a:t>
            </a:r>
            <a:r>
              <a:rPr lang="it-IT" sz="2000" dirty="0" err="1">
                <a:solidFill>
                  <a:schemeClr val="bg1"/>
                </a:solidFill>
              </a:rPr>
              <a:t>mesons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Hadronic</a:t>
            </a:r>
            <a:r>
              <a:rPr lang="it-IT" sz="2000" dirty="0">
                <a:solidFill>
                  <a:schemeClr val="bg1"/>
                </a:solidFill>
              </a:rPr>
              <a:t> cross </a:t>
            </a:r>
            <a:r>
              <a:rPr lang="it-IT" sz="2000" dirty="0" err="1">
                <a:solidFill>
                  <a:schemeClr val="bg1"/>
                </a:solidFill>
              </a:rPr>
              <a:t>section</a:t>
            </a:r>
            <a:endParaRPr lang="it-IT" sz="2000" dirty="0">
              <a:solidFill>
                <a:schemeClr val="bg1"/>
              </a:solidFill>
            </a:endParaRPr>
          </a:p>
          <a:p>
            <a:pPr eaLnBrk="1" hangingPunct="1">
              <a:spcBef>
                <a:spcPts val="600"/>
              </a:spcBef>
              <a:buNone/>
            </a:pPr>
            <a:r>
              <a:rPr lang="en-US" altLang="it-IT" sz="2000" dirty="0">
                <a:solidFill>
                  <a:srgbClr val="FFFF00"/>
                </a:solidFill>
              </a:rPr>
              <a:t>Gamma-Gamma physics</a:t>
            </a:r>
          </a:p>
          <a:p>
            <a:pPr eaLnBrk="1" hangingPunct="1">
              <a:spcBef>
                <a:spcPts val="600"/>
              </a:spcBef>
              <a:buNone/>
            </a:pPr>
            <a:endParaRPr lang="en-US" altLang="it-IT" sz="20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0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9">
            <a:extLst>
              <a:ext uri="{FF2B5EF4-FFF2-40B4-BE49-F238E27FC236}">
                <a16:creationId xmlns:a16="http://schemas.microsoft.com/office/drawing/2014/main" id="{79E403C6-0C7F-5840-A621-EC3EF636C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6477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4">
            <a:extLst>
              <a:ext uri="{FF2B5EF4-FFF2-40B4-BE49-F238E27FC236}">
                <a16:creationId xmlns:a16="http://schemas.microsoft.com/office/drawing/2014/main" id="{F56B6DFD-3B17-C447-A65B-190A8041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34" r="3333"/>
          <a:stretch>
            <a:fillRect/>
          </a:stretch>
        </p:blipFill>
        <p:spPr bwMode="auto">
          <a:xfrm>
            <a:off x="5105400" y="85725"/>
            <a:ext cx="39624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7">
            <a:extLst>
              <a:ext uri="{FF2B5EF4-FFF2-40B4-BE49-F238E27FC236}">
                <a16:creationId xmlns:a16="http://schemas.microsoft.com/office/drawing/2014/main" id="{7393CAC9-C3AB-4F42-9656-DE47714CA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8600"/>
            <a:ext cx="17192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rgbClr val="FFFF66"/>
                </a:solidFill>
              </a:rPr>
              <a:t>FINUDA</a:t>
            </a:r>
          </a:p>
        </p:txBody>
      </p:sp>
      <p:sp>
        <p:nvSpPr>
          <p:cNvPr id="77828" name="Rectangle 10">
            <a:extLst>
              <a:ext uri="{FF2B5EF4-FFF2-40B4-BE49-F238E27FC236}">
                <a16:creationId xmlns:a16="http://schemas.microsoft.com/office/drawing/2014/main" id="{915EC546-B74F-2B4A-A71E-1D2DCB35E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51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it-IT" sz="2000" dirty="0">
                <a:solidFill>
                  <a:schemeClr val="bg1"/>
                </a:solidFill>
              </a:rPr>
              <a:t>P</a:t>
            </a:r>
            <a:r>
              <a:rPr lang="it-IT" sz="2000" dirty="0" err="1">
                <a:solidFill>
                  <a:schemeClr val="bg1"/>
                </a:solidFill>
              </a:rPr>
              <a:t>roduction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study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hypernuclei</a:t>
            </a:r>
            <a:endParaRPr lang="en-US" altLang="it-IT" sz="2000" dirty="0">
              <a:solidFill>
                <a:schemeClr val="bg1"/>
              </a:solidFill>
            </a:endParaRPr>
          </a:p>
        </p:txBody>
      </p:sp>
      <p:sp>
        <p:nvSpPr>
          <p:cNvPr id="77829" name="Rectangle 11">
            <a:extLst>
              <a:ext uri="{FF2B5EF4-FFF2-40B4-BE49-F238E27FC236}">
                <a16:creationId xmlns:a16="http://schemas.microsoft.com/office/drawing/2014/main" id="{549C0E9B-BBA8-2A40-8B6A-200F79654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100" y="4114800"/>
            <a:ext cx="23241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000" dirty="0">
                <a:solidFill>
                  <a:schemeClr val="bg1"/>
                </a:solidFill>
              </a:rPr>
              <a:t>FINUDA </a:t>
            </a:r>
            <a:r>
              <a:rPr lang="it-IT" sz="2000" dirty="0" err="1">
                <a:solidFill>
                  <a:schemeClr val="bg1"/>
                </a:solidFill>
              </a:rPr>
              <a:t>was</a:t>
            </a:r>
            <a:r>
              <a:rPr lang="it-IT" sz="2000" dirty="0">
                <a:solidFill>
                  <a:schemeClr val="bg1"/>
                </a:solidFill>
              </a:rPr>
              <a:t> the first </a:t>
            </a:r>
            <a:r>
              <a:rPr lang="it-IT" sz="2000" dirty="0" err="1">
                <a:solidFill>
                  <a:schemeClr val="bg1"/>
                </a:solidFill>
              </a:rPr>
              <a:t>apparatus</a:t>
            </a:r>
            <a:r>
              <a:rPr lang="it-IT" sz="2000" dirty="0">
                <a:solidFill>
                  <a:schemeClr val="bg1"/>
                </a:solidFill>
              </a:rPr>
              <a:t> with </a:t>
            </a:r>
            <a:r>
              <a:rPr lang="it-IT" sz="2000" dirty="0" err="1">
                <a:solidFill>
                  <a:schemeClr val="bg1"/>
                </a:solidFill>
              </a:rPr>
              <a:t>many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tags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placed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around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interaction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point</a:t>
            </a:r>
            <a:r>
              <a:rPr lang="it-IT" sz="2000" dirty="0">
                <a:solidFill>
                  <a:schemeClr val="bg1"/>
                </a:solidFill>
              </a:rPr>
              <a:t> of a collider 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77830" name="Rectangle 12">
            <a:extLst>
              <a:ext uri="{FF2B5EF4-FFF2-40B4-BE49-F238E27FC236}">
                <a16:creationId xmlns:a16="http://schemas.microsoft.com/office/drawing/2014/main" id="{EDD6466A-1AA9-324F-96A0-F04A99E34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47800"/>
            <a:ext cx="502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000" dirty="0">
                <a:solidFill>
                  <a:schemeClr val="bg1"/>
                </a:solidFill>
              </a:rPr>
              <a:t>The FINUDA </a:t>
            </a:r>
            <a:r>
              <a:rPr lang="it-IT" sz="2000" dirty="0" err="1">
                <a:solidFill>
                  <a:schemeClr val="bg1"/>
                </a:solidFill>
              </a:rPr>
              <a:t>experiment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studied</a:t>
            </a:r>
            <a:r>
              <a:rPr lang="it-IT" sz="2000" dirty="0">
                <a:solidFill>
                  <a:schemeClr val="bg1"/>
                </a:solidFill>
              </a:rPr>
              <a:t> the strong force </a:t>
            </a:r>
            <a:r>
              <a:rPr lang="it-IT" sz="2000" dirty="0" err="1">
                <a:solidFill>
                  <a:schemeClr val="bg1"/>
                </a:solidFill>
              </a:rPr>
              <a:t>through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insertion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kaons</a:t>
            </a:r>
            <a:r>
              <a:rPr lang="it-IT" sz="2000" dirty="0">
                <a:solidFill>
                  <a:schemeClr val="bg1"/>
                </a:solidFill>
              </a:rPr>
              <a:t> inside the nuclei 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>
            <a:extLst>
              <a:ext uri="{FF2B5EF4-FFF2-40B4-BE49-F238E27FC236}">
                <a16:creationId xmlns:a16="http://schemas.microsoft.com/office/drawing/2014/main" id="{E85C89BD-9610-A54D-8BC8-56498243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554" y="2692549"/>
            <a:ext cx="6286954" cy="370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5">
            <a:extLst>
              <a:ext uri="{FF2B5EF4-FFF2-40B4-BE49-F238E27FC236}">
                <a16:creationId xmlns:a16="http://schemas.microsoft.com/office/drawing/2014/main" id="{A1F9DCD2-CB44-B34B-A22D-19C8D4117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52400"/>
            <a:ext cx="40386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6">
            <a:extLst>
              <a:ext uri="{FF2B5EF4-FFF2-40B4-BE49-F238E27FC236}">
                <a16:creationId xmlns:a16="http://schemas.microsoft.com/office/drawing/2014/main" id="{BA1F1FCA-B00C-094F-B18C-8A3B64D76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394" y="248100"/>
            <a:ext cx="4249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rgbClr val="FFFF66"/>
                </a:solidFill>
              </a:rPr>
              <a:t>DEAR &amp; SIDDHARTA</a:t>
            </a:r>
          </a:p>
        </p:txBody>
      </p:sp>
      <p:sp>
        <p:nvSpPr>
          <p:cNvPr id="79876" name="Rectangle 7">
            <a:extLst>
              <a:ext uri="{FF2B5EF4-FFF2-40B4-BE49-F238E27FC236}">
                <a16:creationId xmlns:a16="http://schemas.microsoft.com/office/drawing/2014/main" id="{79A0B2FB-C41B-9740-AF8B-8FAF4E382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782" y="944435"/>
            <a:ext cx="49646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2000" dirty="0" err="1">
                <a:solidFill>
                  <a:schemeClr val="bg1"/>
                </a:solidFill>
              </a:rPr>
              <a:t>Measurements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study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kaonic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atoms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generated</a:t>
            </a:r>
            <a:r>
              <a:rPr lang="it-IT" sz="2000" dirty="0">
                <a:solidFill>
                  <a:schemeClr val="bg1"/>
                </a:solidFill>
              </a:rPr>
              <a:t> by the </a:t>
            </a:r>
            <a:r>
              <a:rPr lang="it-IT" sz="2000" dirty="0" err="1">
                <a:solidFill>
                  <a:schemeClr val="bg1"/>
                </a:solidFill>
              </a:rPr>
              <a:t>interaction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kaons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produced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at</a:t>
            </a:r>
            <a:r>
              <a:rPr lang="it-IT" sz="2000" dirty="0">
                <a:solidFill>
                  <a:schemeClr val="bg1"/>
                </a:solidFill>
              </a:rPr>
              <a:t> DA</a:t>
            </a:r>
            <a:r>
              <a:rPr lang="it-IT" sz="2000" dirty="0">
                <a:solidFill>
                  <a:schemeClr val="bg1"/>
                </a:solidFill>
                <a:latin typeface="Symbol" pitchFamily="2" charset="2"/>
              </a:rPr>
              <a:t>F</a:t>
            </a:r>
            <a:r>
              <a:rPr lang="it-IT" sz="2000" dirty="0">
                <a:solidFill>
                  <a:schemeClr val="bg1"/>
                </a:solidFill>
              </a:rPr>
              <a:t>NE, with </a:t>
            </a:r>
            <a:r>
              <a:rPr lang="it-IT" sz="2000" dirty="0" err="1">
                <a:solidFill>
                  <a:schemeClr val="bg1"/>
                </a:solidFill>
              </a:rPr>
              <a:t>cryogenic</a:t>
            </a:r>
            <a:r>
              <a:rPr lang="it-IT" sz="2000" dirty="0">
                <a:solidFill>
                  <a:schemeClr val="bg1"/>
                </a:solidFill>
              </a:rPr>
              <a:t> target </a:t>
            </a:r>
            <a:r>
              <a:rPr lang="it-IT" sz="2000" dirty="0" err="1">
                <a:solidFill>
                  <a:schemeClr val="bg1"/>
                </a:solidFill>
              </a:rPr>
              <a:t>placed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close</a:t>
            </a:r>
            <a:r>
              <a:rPr lang="it-IT" sz="2000" dirty="0">
                <a:solidFill>
                  <a:schemeClr val="bg1"/>
                </a:solidFill>
              </a:rPr>
              <a:t> to the </a:t>
            </a:r>
            <a:r>
              <a:rPr lang="it-IT" sz="2000" dirty="0" err="1">
                <a:solidFill>
                  <a:schemeClr val="bg1"/>
                </a:solidFill>
              </a:rPr>
              <a:t>interaction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point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028263-27F1-5944-826C-3E070C839A8F}"/>
              </a:ext>
            </a:extLst>
          </p:cNvPr>
          <p:cNvSpPr/>
          <p:nvPr/>
        </p:nvSpPr>
        <p:spPr>
          <a:xfrm>
            <a:off x="6375400" y="4114800"/>
            <a:ext cx="261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+mj-lt"/>
              </a:rPr>
              <a:t>Measurement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have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been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performed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kaonic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hydrogen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and 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kaonic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deuterium</a:t>
            </a:r>
            <a:endParaRPr lang="it-IT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2CE1646A-F892-A720-7CE6-C15E9859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477000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0A540FFB-D344-A84A-9234-2BFE6B9B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7800" y="232940"/>
            <a:ext cx="7772400" cy="649287"/>
          </a:xfrm>
        </p:spPr>
        <p:txBody>
          <a:bodyPr/>
          <a:lstStyle/>
          <a:p>
            <a:r>
              <a:rPr lang="en-US" altLang="it-IT" sz="3200" dirty="0">
                <a:solidFill>
                  <a:srgbClr val="FFFF00"/>
                </a:solidFill>
              </a:rPr>
              <a:t>DA</a:t>
            </a:r>
            <a:r>
              <a:rPr lang="en-US" altLang="it-IT" sz="3200" dirty="0">
                <a:solidFill>
                  <a:srgbClr val="FFFF00"/>
                </a:solidFill>
                <a:latin typeface="Symbol" pitchFamily="2" charset="2"/>
              </a:rPr>
              <a:t>F</a:t>
            </a:r>
            <a:r>
              <a:rPr lang="en-US" altLang="it-IT" sz="3200" dirty="0">
                <a:solidFill>
                  <a:srgbClr val="FFFF00"/>
                </a:solidFill>
              </a:rPr>
              <a:t>NE </a:t>
            </a:r>
            <a:br>
              <a:rPr lang="en-US" altLang="it-IT" sz="3200" dirty="0">
                <a:solidFill>
                  <a:srgbClr val="FFFF00"/>
                </a:solidFill>
              </a:rPr>
            </a:br>
            <a:r>
              <a:rPr lang="en-US" altLang="it-IT" sz="3200" dirty="0">
                <a:solidFill>
                  <a:srgbClr val="FFFF00"/>
                </a:solidFill>
              </a:rPr>
              <a:t>Synchrotron radiation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32EC0E4-A2C9-3944-8844-6C472D2B3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92087"/>
            <a:ext cx="4495800" cy="193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40639" bIns="0"/>
          <a:lstStyle>
            <a:lvl1pPr marL="39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altLang="it-IT" dirty="0">
                <a:solidFill>
                  <a:schemeClr val="bg1"/>
                </a:solidFill>
                <a:cs typeface="Arial" panose="020B0604020202020204" pitchFamily="34" charset="0"/>
              </a:rPr>
              <a:t>Wiggler soft x-ray  beam line</a:t>
            </a:r>
          </a:p>
          <a:p>
            <a:pPr eaLnBrk="1" hangingPunct="1"/>
            <a:r>
              <a:rPr lang="en-US" altLang="it-IT" dirty="0">
                <a:solidFill>
                  <a:schemeClr val="bg1"/>
                </a:solidFill>
                <a:cs typeface="Arial" panose="020B0604020202020204" pitchFamily="34" charset="0"/>
              </a:rPr>
              <a:t>- Critical energy </a:t>
            </a:r>
            <a:r>
              <a:rPr lang="en-US" altLang="it-IT" dirty="0" err="1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r>
              <a:rPr lang="en-US" altLang="it-IT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en-US" altLang="it-IT" dirty="0">
                <a:solidFill>
                  <a:schemeClr val="bg1"/>
                </a:solidFill>
                <a:cs typeface="Arial" panose="020B0604020202020204" pitchFamily="34" charset="0"/>
              </a:rPr>
              <a:t> = 284 eV</a:t>
            </a:r>
          </a:p>
          <a:p>
            <a:pPr eaLnBrk="1" hangingPunct="1"/>
            <a:r>
              <a:rPr lang="en-US" altLang="it-IT" dirty="0">
                <a:solidFill>
                  <a:schemeClr val="bg1"/>
                </a:solidFill>
                <a:cs typeface="Arial" panose="020B0604020202020204" pitchFamily="34" charset="0"/>
              </a:rPr>
              <a:t>-Working range 0.9 - 3.0 </a:t>
            </a:r>
            <a:r>
              <a:rPr lang="en-US" altLang="it-IT" dirty="0" err="1">
                <a:solidFill>
                  <a:schemeClr val="bg1"/>
                </a:solidFill>
                <a:cs typeface="Arial" panose="020B0604020202020204" pitchFamily="34" charset="0"/>
              </a:rPr>
              <a:t>keV</a:t>
            </a:r>
            <a:endParaRPr lang="en-US" altLang="it-IT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it-IT" dirty="0">
                <a:solidFill>
                  <a:schemeClr val="bg1"/>
                </a:solidFill>
                <a:cs typeface="Arial" panose="020B0604020202020204" pitchFamily="34" charset="0"/>
              </a:rPr>
              <a:t>- Soft X-ray absorption spectroscopy</a:t>
            </a:r>
          </a:p>
        </p:txBody>
      </p:sp>
      <p:pic>
        <p:nvPicPr>
          <p:cNvPr id="96259" name="Picture 5">
            <a:extLst>
              <a:ext uri="{FF2B5EF4-FFF2-40B4-BE49-F238E27FC236}">
                <a16:creationId xmlns:a16="http://schemas.microsoft.com/office/drawing/2014/main" id="{4D6BE9D3-4E51-8640-8DFF-0E630E28E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011" y="1625753"/>
            <a:ext cx="3438160" cy="473254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TextBox 1">
            <a:extLst>
              <a:ext uri="{FF2B5EF4-FFF2-40B4-BE49-F238E27FC236}">
                <a16:creationId xmlns:a16="http://schemas.microsoft.com/office/drawing/2014/main" id="{756B72BB-2425-0045-BE60-90AB27C53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1901" y="2883618"/>
            <a:ext cx="1584325" cy="261938"/>
          </a:xfrm>
          <a:prstGeom prst="rect">
            <a:avLst/>
          </a:prstGeom>
          <a:solidFill>
            <a:srgbClr val="FFFFFF"/>
          </a:solidFill>
          <a:ln w="12700">
            <a:solidFill>
              <a:srgbClr val="1814F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it-IT" sz="1100" b="1" i="1" dirty="0">
                <a:solidFill>
                  <a:srgbClr val="0000FF"/>
                </a:solidFill>
              </a:rPr>
              <a:t>UV-VIS branch line</a:t>
            </a:r>
          </a:p>
        </p:txBody>
      </p:sp>
      <p:sp>
        <p:nvSpPr>
          <p:cNvPr id="96261" name="TextBox 12">
            <a:extLst>
              <a:ext uri="{FF2B5EF4-FFF2-40B4-BE49-F238E27FC236}">
                <a16:creationId xmlns:a16="http://schemas.microsoft.com/office/drawing/2014/main" id="{EAD03AF4-004D-9241-8E58-8A06FA937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417" y="5715000"/>
            <a:ext cx="1728787" cy="261937"/>
          </a:xfrm>
          <a:prstGeom prst="rect">
            <a:avLst/>
          </a:prstGeom>
          <a:solidFill>
            <a:srgbClr val="FFFFFF"/>
          </a:solidFill>
          <a:ln w="12700">
            <a:solidFill>
              <a:srgbClr val="1814F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it-IT" sz="1100" b="1" i="1" dirty="0">
                <a:solidFill>
                  <a:srgbClr val="0000FF"/>
                </a:solidFill>
              </a:rPr>
              <a:t>Soft X-ray beamline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F82A86AE-D39B-E34A-BDF1-5306EF94C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83" y="4652859"/>
            <a:ext cx="4943475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pitchFamily="36" charset="0"/>
                <a:cs typeface="Arial" pitchFamily="36" charset="0"/>
              </a:rPr>
              <a:t>Wiggler UV branch line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Arial" pitchFamily="36" charset="0"/>
                <a:cs typeface="Arial" pitchFamily="36" charset="0"/>
              </a:rPr>
              <a:t>650nm - 120nm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-Space applications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-Astrobiology and photo-biology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--Optical properties of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materials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-UV aging of organic materials useful for space missions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4615D0-6AAE-484B-B979-3D75339639FC}"/>
              </a:ext>
            </a:extLst>
          </p:cNvPr>
          <p:cNvGrpSpPr/>
          <p:nvPr/>
        </p:nvGrpSpPr>
        <p:grpSpPr>
          <a:xfrm>
            <a:off x="884789" y="2045371"/>
            <a:ext cx="3240392" cy="2446337"/>
            <a:chOff x="960742" y="1237940"/>
            <a:chExt cx="3240392" cy="2446337"/>
          </a:xfrm>
        </p:grpSpPr>
        <p:pic>
          <p:nvPicPr>
            <p:cNvPr id="96263" name="Picture 7" descr="Interno_Mono_X">
              <a:extLst>
                <a:ext uri="{FF2B5EF4-FFF2-40B4-BE49-F238E27FC236}">
                  <a16:creationId xmlns:a16="http://schemas.microsoft.com/office/drawing/2014/main" id="{28FFD9BA-B499-D24F-AC68-C61A506E0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742" y="1237940"/>
              <a:ext cx="3213100" cy="2408237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264" name="Rectangle 1">
              <a:extLst>
                <a:ext uri="{FF2B5EF4-FFF2-40B4-BE49-F238E27FC236}">
                  <a16:creationId xmlns:a16="http://schemas.microsoft.com/office/drawing/2014/main" id="{6C3309B2-91DC-734D-87F8-88B8F5E96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214" y="3407278"/>
              <a:ext cx="2561920" cy="27699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it-IT" sz="1200" b="1" i="1" dirty="0">
                  <a:solidFill>
                    <a:srgbClr val="FFFF00"/>
                  </a:solidFill>
                  <a:cs typeface="Arial" panose="020B0604020202020204" pitchFamily="34" charset="0"/>
                </a:rPr>
                <a:t>Double crystal monochromator </a:t>
              </a:r>
              <a:endParaRPr lang="en-US" altLang="it-IT" sz="1200" b="1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9B5B7C1-9C28-BD43-9BB4-AA5264E05C2B}"/>
              </a:ext>
            </a:extLst>
          </p:cNvPr>
          <p:cNvSpPr txBox="1"/>
          <p:nvPr/>
        </p:nvSpPr>
        <p:spPr>
          <a:xfrm>
            <a:off x="302457" y="1195228"/>
            <a:ext cx="4803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High </a:t>
            </a:r>
            <a:r>
              <a:rPr lang="it-IT" sz="2000" dirty="0" err="1">
                <a:solidFill>
                  <a:schemeClr val="bg1"/>
                </a:solidFill>
              </a:rPr>
              <a:t>flux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Synchrotron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Radiation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beam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lines</a:t>
            </a:r>
            <a:r>
              <a:rPr lang="it-IT" sz="2000" dirty="0">
                <a:solidFill>
                  <a:schemeClr val="bg1"/>
                </a:solidFill>
              </a:rPr>
              <a:t> work </a:t>
            </a:r>
            <a:r>
              <a:rPr lang="it-IT" sz="2000" dirty="0" err="1">
                <a:solidFill>
                  <a:schemeClr val="bg1"/>
                </a:solidFill>
              </a:rPr>
              <a:t>parasitic</a:t>
            </a:r>
            <a:r>
              <a:rPr lang="it-IT" sz="2000" dirty="0">
                <a:solidFill>
                  <a:schemeClr val="bg1"/>
                </a:solidFill>
              </a:rPr>
              <a:t> mode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00B1AF2-84BE-483A-5670-31D9B8F59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336320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7">
            <a:extLst>
              <a:ext uri="{FF2B5EF4-FFF2-40B4-BE49-F238E27FC236}">
                <a16:creationId xmlns:a16="http://schemas.microsoft.com/office/drawing/2014/main" id="{300C6D0E-C2B3-4642-BBC2-C81E98907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0" y="433388"/>
            <a:ext cx="5943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en-US" altLang="it-IT" b="1">
                <a:solidFill>
                  <a:srgbClr val="FF0000"/>
                </a:solidFill>
              </a:rPr>
            </a:br>
            <a:endParaRPr lang="en-US" altLang="it-IT" b="1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A376FB-C768-E740-91DE-4B5432FF9A40}"/>
              </a:ext>
            </a:extLst>
          </p:cNvPr>
          <p:cNvSpPr/>
          <p:nvPr/>
        </p:nvSpPr>
        <p:spPr>
          <a:xfrm>
            <a:off x="231342" y="792164"/>
            <a:ext cx="4314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The history of the Frascati national </a:t>
            </a:r>
            <a:r>
              <a:rPr lang="it-IT" sz="2000" dirty="0" err="1">
                <a:solidFill>
                  <a:schemeClr val="bg1"/>
                </a:solidFill>
              </a:rPr>
              <a:t>laboratories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started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when</a:t>
            </a:r>
            <a:r>
              <a:rPr lang="it-IT" sz="2000" dirty="0">
                <a:solidFill>
                  <a:schemeClr val="bg1"/>
                </a:solidFill>
              </a:rPr>
              <a:t> Edoardo Amaldi and Gilberto Bernardini </a:t>
            </a:r>
            <a:r>
              <a:rPr lang="it-IT" sz="2000" dirty="0" err="1">
                <a:solidFill>
                  <a:schemeClr val="bg1"/>
                </a:solidFill>
              </a:rPr>
              <a:t>requested</a:t>
            </a:r>
            <a:r>
              <a:rPr lang="it-IT" sz="2000" dirty="0">
                <a:solidFill>
                  <a:schemeClr val="bg1"/>
                </a:solidFill>
              </a:rPr>
              <a:t> to the </a:t>
            </a:r>
            <a:r>
              <a:rPr lang="it-IT" sz="2000" dirty="0" err="1">
                <a:solidFill>
                  <a:schemeClr val="bg1"/>
                </a:solidFill>
              </a:rPr>
              <a:t>Italian</a:t>
            </a:r>
            <a:r>
              <a:rPr lang="it-IT" sz="2000" dirty="0">
                <a:solidFill>
                  <a:schemeClr val="bg1"/>
                </a:solidFill>
              </a:rPr>
              <a:t> Government building an </a:t>
            </a:r>
            <a:r>
              <a:rPr lang="it-IT" sz="2000" dirty="0" err="1">
                <a:solidFill>
                  <a:schemeClr val="bg1"/>
                </a:solidFill>
              </a:rPr>
              <a:t>accelerator</a:t>
            </a:r>
            <a:r>
              <a:rPr lang="it-IT" sz="2000" dirty="0">
                <a:solidFill>
                  <a:schemeClr val="bg1"/>
                </a:solidFill>
              </a:rPr>
              <a:t> to study the </a:t>
            </a:r>
            <a:r>
              <a:rPr lang="it-IT" sz="2000" dirty="0" err="1">
                <a:solidFill>
                  <a:schemeClr val="bg1"/>
                </a:solidFill>
              </a:rPr>
              <a:t>internal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constituents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atoms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as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suggested</a:t>
            </a:r>
            <a:r>
              <a:rPr lang="it-IT" sz="2000" dirty="0">
                <a:solidFill>
                  <a:schemeClr val="bg1"/>
                </a:solidFill>
              </a:rPr>
              <a:t> by Enrico Fermi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42EBD25-484C-E847-999E-907C4C12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3" y="3777734"/>
            <a:ext cx="3128208" cy="23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B11AE85-8B4E-124D-AD72-2F3E84F3A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>
            <a:fillRect/>
          </a:stretch>
        </p:blipFill>
        <p:spPr bwMode="auto">
          <a:xfrm>
            <a:off x="4694331" y="838200"/>
            <a:ext cx="403691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B04DB3-DD99-2646-89BC-51DA062D002B}"/>
              </a:ext>
            </a:extLst>
          </p:cNvPr>
          <p:cNvSpPr/>
          <p:nvPr/>
        </p:nvSpPr>
        <p:spPr>
          <a:xfrm>
            <a:off x="4668252" y="3319848"/>
            <a:ext cx="4314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Edoardo </a:t>
            </a:r>
            <a:r>
              <a:rPr lang="it-IT" dirty="0" err="1">
                <a:solidFill>
                  <a:srgbClr val="FFFF00"/>
                </a:solidFill>
              </a:rPr>
              <a:t>Amaldi</a:t>
            </a:r>
            <a:r>
              <a:rPr lang="it-IT" dirty="0">
                <a:solidFill>
                  <a:srgbClr val="FFFF00"/>
                </a:solidFill>
              </a:rPr>
              <a:t> and Gilberto Bernardini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17490-80F0-744A-9ADB-4F58026D6DD0}"/>
              </a:ext>
            </a:extLst>
          </p:cNvPr>
          <p:cNvSpPr txBox="1"/>
          <p:nvPr/>
        </p:nvSpPr>
        <p:spPr>
          <a:xfrm>
            <a:off x="1219200" y="152400"/>
            <a:ext cx="6468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The Frascati National </a:t>
            </a:r>
            <a:r>
              <a:rPr lang="it-IT" sz="3200" dirty="0" err="1">
                <a:solidFill>
                  <a:srgbClr val="FFFF00"/>
                </a:solidFill>
              </a:rPr>
              <a:t>Laboratories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5FA5D3-46BB-AC29-A89E-FC0DB41FB9D6}"/>
              </a:ext>
            </a:extLst>
          </p:cNvPr>
          <p:cNvSpPr txBox="1"/>
          <p:nvPr/>
        </p:nvSpPr>
        <p:spPr>
          <a:xfrm>
            <a:off x="3681950" y="3696580"/>
            <a:ext cx="52484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Amaldi, Giordani and Campilli </a:t>
            </a:r>
            <a:r>
              <a:rPr lang="it-IT" sz="2000" dirty="0" err="1">
                <a:solidFill>
                  <a:schemeClr val="bg1"/>
                </a:solidFill>
              </a:rPr>
              <a:t>agreed</a:t>
            </a:r>
            <a:r>
              <a:rPr lang="it-IT" sz="2000" dirty="0">
                <a:solidFill>
                  <a:schemeClr val="bg1"/>
                </a:solidFill>
              </a:rPr>
              <a:t> to set up the National Committee for </a:t>
            </a:r>
            <a:r>
              <a:rPr lang="it-IT" sz="2000" dirty="0" err="1">
                <a:solidFill>
                  <a:schemeClr val="bg1"/>
                </a:solidFill>
              </a:rPr>
              <a:t>Nuclear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Research</a:t>
            </a:r>
            <a:r>
              <a:rPr lang="it-IT" sz="2000" dirty="0">
                <a:solidFill>
                  <a:schemeClr val="bg1"/>
                </a:solidFill>
              </a:rPr>
              <a:t>, CNRN, </a:t>
            </a:r>
            <a:r>
              <a:rPr lang="it-IT" sz="2000" dirty="0" err="1">
                <a:solidFill>
                  <a:schemeClr val="bg1"/>
                </a:solidFill>
              </a:rPr>
              <a:t>financed</a:t>
            </a:r>
            <a:r>
              <a:rPr lang="it-IT" sz="2000" dirty="0">
                <a:solidFill>
                  <a:schemeClr val="bg1"/>
                </a:solidFill>
              </a:rPr>
              <a:t> by the </a:t>
            </a:r>
            <a:r>
              <a:rPr lang="it-IT" sz="2000" dirty="0" err="1">
                <a:solidFill>
                  <a:schemeClr val="bg1"/>
                </a:solidFill>
              </a:rPr>
              <a:t>Ministry</a:t>
            </a:r>
            <a:r>
              <a:rPr lang="it-IT" sz="2000" dirty="0">
                <a:solidFill>
                  <a:schemeClr val="bg1"/>
                </a:solidFill>
              </a:rPr>
              <a:t> of Industry. </a:t>
            </a:r>
            <a:r>
              <a:rPr lang="it-IT" sz="2000" dirty="0" err="1">
                <a:solidFill>
                  <a:schemeClr val="bg1"/>
                </a:solidFill>
              </a:rPr>
              <a:t>Minister</a:t>
            </a:r>
            <a:r>
              <a:rPr lang="it-IT" sz="2000" dirty="0">
                <a:solidFill>
                  <a:schemeClr val="bg1"/>
                </a:solidFill>
              </a:rPr>
              <a:t> Campilli, </a:t>
            </a:r>
            <a:r>
              <a:rPr lang="it-IT" sz="2000" dirty="0" err="1">
                <a:solidFill>
                  <a:schemeClr val="bg1"/>
                </a:solidFill>
              </a:rPr>
              <a:t>resident</a:t>
            </a:r>
            <a:r>
              <a:rPr lang="it-IT" sz="2000" dirty="0">
                <a:solidFill>
                  <a:schemeClr val="bg1"/>
                </a:solidFill>
              </a:rPr>
              <a:t> in Frascati, </a:t>
            </a:r>
            <a:r>
              <a:rPr lang="it-IT" sz="2000" dirty="0" err="1">
                <a:solidFill>
                  <a:schemeClr val="bg1"/>
                </a:solidFill>
              </a:rPr>
              <a:t>convinced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his</a:t>
            </a:r>
            <a:r>
              <a:rPr lang="it-IT" sz="2000" dirty="0">
                <a:solidFill>
                  <a:schemeClr val="bg1"/>
                </a:solidFill>
              </a:rPr>
              <a:t> friend Senator Pietro </a:t>
            </a:r>
            <a:r>
              <a:rPr lang="it-IT" sz="2000" dirty="0" err="1">
                <a:solidFill>
                  <a:schemeClr val="bg1"/>
                </a:solidFill>
              </a:rPr>
              <a:t>Micara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mayor</a:t>
            </a:r>
            <a:r>
              <a:rPr lang="it-IT" sz="2000" dirty="0">
                <a:solidFill>
                  <a:schemeClr val="bg1"/>
                </a:solidFill>
              </a:rPr>
              <a:t> of Frascati, to </a:t>
            </a:r>
            <a:r>
              <a:rPr lang="it-IT" sz="2000" dirty="0" err="1">
                <a:solidFill>
                  <a:schemeClr val="bg1"/>
                </a:solidFill>
              </a:rPr>
              <a:t>give</a:t>
            </a:r>
            <a:r>
              <a:rPr lang="it-IT" sz="2000" dirty="0">
                <a:solidFill>
                  <a:schemeClr val="bg1"/>
                </a:solidFill>
              </a:rPr>
              <a:t> a plot of </a:t>
            </a:r>
            <a:r>
              <a:rPr lang="it-IT" sz="2000" dirty="0" err="1">
                <a:solidFill>
                  <a:schemeClr val="bg1"/>
                </a:solidFill>
              </a:rPr>
              <a:t>land</a:t>
            </a:r>
            <a:r>
              <a:rPr lang="it-IT" sz="2000" dirty="0">
                <a:solidFill>
                  <a:schemeClr val="bg1"/>
                </a:solidFill>
              </a:rPr>
              <a:t> with the </a:t>
            </a:r>
            <a:r>
              <a:rPr lang="it-IT" sz="2000" dirty="0" err="1">
                <a:solidFill>
                  <a:schemeClr val="bg1"/>
                </a:solidFill>
              </a:rPr>
              <a:t>curious</a:t>
            </a:r>
            <a:r>
              <a:rPr lang="it-IT" sz="2000" dirty="0">
                <a:solidFill>
                  <a:schemeClr val="bg1"/>
                </a:solidFill>
              </a:rPr>
              <a:t> name of ’’Macchia dello </a:t>
            </a:r>
            <a:r>
              <a:rPr lang="it-IT" sz="2000" dirty="0" err="1">
                <a:solidFill>
                  <a:schemeClr val="bg1"/>
                </a:solidFill>
              </a:rPr>
              <a:t>sterparo</a:t>
            </a:r>
            <a:r>
              <a:rPr lang="it-IT" sz="2000" dirty="0">
                <a:solidFill>
                  <a:schemeClr val="bg1"/>
                </a:solidFill>
              </a:rPr>
              <a:t>’’ (</a:t>
            </a:r>
            <a:r>
              <a:rPr lang="it-IT" sz="2000" dirty="0" err="1">
                <a:solidFill>
                  <a:schemeClr val="bg1"/>
                </a:solidFill>
              </a:rPr>
              <a:t>grove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brushwood</a:t>
            </a:r>
            <a:r>
              <a:rPr lang="it-IT" sz="2000" dirty="0">
                <a:solidFill>
                  <a:schemeClr val="bg1"/>
                </a:solidFill>
              </a:rPr>
              <a:t>…….)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4CA8D-ED7F-798A-1B13-0040B0AFDB1B}"/>
              </a:ext>
            </a:extLst>
          </p:cNvPr>
          <p:cNvSpPr/>
          <p:nvPr/>
        </p:nvSpPr>
        <p:spPr>
          <a:xfrm>
            <a:off x="685801" y="6263422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FF00"/>
                </a:solidFill>
              </a:rPr>
              <a:t>It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was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decided</a:t>
            </a:r>
            <a:r>
              <a:rPr lang="it-IT" sz="2000" dirty="0">
                <a:solidFill>
                  <a:srgbClr val="FFFF00"/>
                </a:solidFill>
              </a:rPr>
              <a:t> to build a </a:t>
            </a:r>
            <a:r>
              <a:rPr lang="it-IT" sz="2000" dirty="0" err="1">
                <a:solidFill>
                  <a:srgbClr val="FFFF00"/>
                </a:solidFill>
              </a:rPr>
              <a:t>Synchrotron</a:t>
            </a:r>
            <a:r>
              <a:rPr lang="it-IT" sz="2000" dirty="0">
                <a:solidFill>
                  <a:srgbClr val="FFFF00"/>
                </a:solidFill>
              </a:rPr>
              <a:t> of energy up to 1000 MeV.</a:t>
            </a:r>
          </a:p>
        </p:txBody>
      </p:sp>
    </p:spTree>
    <p:extLst>
      <p:ext uri="{BB962C8B-B14F-4D97-AF65-F5344CB8AC3E}">
        <p14:creationId xmlns:p14="http://schemas.microsoft.com/office/powerpoint/2010/main" val="335846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6">
            <a:extLst>
              <a:ext uri="{FF2B5EF4-FFF2-40B4-BE49-F238E27FC236}">
                <a16:creationId xmlns:a16="http://schemas.microsoft.com/office/drawing/2014/main" id="{BA1F1FCA-B00C-094F-B18C-8A3B64D76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8600"/>
            <a:ext cx="54633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rgbClr val="FFFF66"/>
                </a:solidFill>
              </a:rPr>
              <a:t>PADME @Beam Test Facility</a:t>
            </a:r>
          </a:p>
        </p:txBody>
      </p:sp>
      <p:pic>
        <p:nvPicPr>
          <p:cNvPr id="129026" name="Picture 2">
            <a:extLst>
              <a:ext uri="{FF2B5EF4-FFF2-40B4-BE49-F238E27FC236}">
                <a16:creationId xmlns:a16="http://schemas.microsoft.com/office/drawing/2014/main" id="{76B95947-E84F-4C41-9140-4EA325679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88280"/>
            <a:ext cx="6692398" cy="46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ABD60D-B557-6B4D-9BF0-237067E8276E}"/>
              </a:ext>
            </a:extLst>
          </p:cNvPr>
          <p:cNvSpPr/>
          <p:nvPr/>
        </p:nvSpPr>
        <p:spPr>
          <a:xfrm>
            <a:off x="457200" y="912555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The </a:t>
            </a:r>
            <a:r>
              <a:rPr lang="it-IT" sz="2000" dirty="0" err="1">
                <a:solidFill>
                  <a:schemeClr val="bg1"/>
                </a:solidFill>
              </a:rPr>
              <a:t>search</a:t>
            </a:r>
            <a:r>
              <a:rPr lang="it-IT" sz="2000" dirty="0">
                <a:solidFill>
                  <a:schemeClr val="bg1"/>
                </a:solidFill>
              </a:rPr>
              <a:t> for the “dark” </a:t>
            </a:r>
            <a:r>
              <a:rPr lang="it-IT" sz="2000" dirty="0" err="1">
                <a:solidFill>
                  <a:schemeClr val="bg1"/>
                </a:solidFill>
              </a:rPr>
              <a:t>photon</a:t>
            </a:r>
            <a:r>
              <a:rPr lang="it-IT" sz="2000" dirty="0">
                <a:solidFill>
                  <a:schemeClr val="bg1"/>
                </a:solidFill>
              </a:rPr>
              <a:t> by </a:t>
            </a:r>
            <a:r>
              <a:rPr lang="it-IT" sz="2000" dirty="0" err="1">
                <a:solidFill>
                  <a:schemeClr val="bg1"/>
                </a:solidFill>
              </a:rPr>
              <a:t>observing</a:t>
            </a:r>
            <a:r>
              <a:rPr lang="it-IT" sz="2000" dirty="0">
                <a:solidFill>
                  <a:schemeClr val="bg1"/>
                </a:solidFill>
              </a:rPr>
              <a:t> the production in the </a:t>
            </a:r>
            <a:r>
              <a:rPr lang="it-IT" sz="2000" dirty="0" err="1">
                <a:solidFill>
                  <a:schemeClr val="bg1"/>
                </a:solidFill>
              </a:rPr>
              <a:t>annihilation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electrons</a:t>
            </a:r>
            <a:r>
              <a:rPr lang="it-IT" sz="2000" dirty="0">
                <a:solidFill>
                  <a:schemeClr val="bg1"/>
                </a:solidFill>
              </a:rPr>
              <a:t> and the </a:t>
            </a:r>
            <a:r>
              <a:rPr lang="it-IT" sz="2000" dirty="0" err="1">
                <a:solidFill>
                  <a:schemeClr val="bg1"/>
                </a:solidFill>
              </a:rPr>
              <a:t>positrons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  <a:r>
              <a:rPr lang="it-IT" sz="2000" dirty="0" err="1">
                <a:solidFill>
                  <a:schemeClr val="bg1"/>
                </a:solidFill>
              </a:rPr>
              <a:t>pairs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photons</a:t>
            </a:r>
            <a:r>
              <a:rPr lang="it-IT" sz="2000" dirty="0">
                <a:solidFill>
                  <a:schemeClr val="bg1"/>
                </a:solidFill>
              </a:rPr>
              <a:t>, to </a:t>
            </a:r>
            <a:r>
              <a:rPr lang="it-IT" sz="2000" dirty="0" err="1">
                <a:solidFill>
                  <a:schemeClr val="bg1"/>
                </a:solidFill>
              </a:rPr>
              <a:t>find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events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  <a:r>
              <a:rPr lang="it-IT" sz="2000" dirty="0" err="1">
                <a:solidFill>
                  <a:schemeClr val="bg1"/>
                </a:solidFill>
              </a:rPr>
              <a:t>which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one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two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of the dark </a:t>
            </a:r>
            <a:r>
              <a:rPr lang="it-IT" sz="2000" dirty="0" err="1">
                <a:solidFill>
                  <a:schemeClr val="bg1"/>
                </a:solidFill>
              </a:rPr>
              <a:t>type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25D200-EEE9-DA45-90B8-1908D33CC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85" y="2081659"/>
            <a:ext cx="2680915" cy="2808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531CE1-6077-CD40-838D-33F9ACF6FC29}"/>
              </a:ext>
            </a:extLst>
          </p:cNvPr>
          <p:cNvSpPr/>
          <p:nvPr/>
        </p:nvSpPr>
        <p:spPr>
          <a:xfrm>
            <a:off x="176153" y="4890541"/>
            <a:ext cx="24146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</a:rPr>
              <a:t>Beam</a:t>
            </a:r>
            <a:r>
              <a:rPr lang="it-IT" dirty="0">
                <a:solidFill>
                  <a:schemeClr val="bg1"/>
                </a:solidFill>
              </a:rPr>
              <a:t> test </a:t>
            </a:r>
            <a:r>
              <a:rPr lang="it-IT" dirty="0" err="1">
                <a:solidFill>
                  <a:schemeClr val="bg1"/>
                </a:solidFill>
              </a:rPr>
              <a:t>facility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uses</a:t>
            </a:r>
            <a:r>
              <a:rPr lang="it-IT" dirty="0">
                <a:solidFill>
                  <a:schemeClr val="bg1"/>
                </a:solidFill>
              </a:rPr>
              <a:t> the electron and </a:t>
            </a:r>
            <a:r>
              <a:rPr lang="it-IT" dirty="0" err="1">
                <a:solidFill>
                  <a:schemeClr val="bg1"/>
                </a:solidFill>
              </a:rPr>
              <a:t>positron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beams</a:t>
            </a:r>
            <a:r>
              <a:rPr lang="it-IT" dirty="0">
                <a:solidFill>
                  <a:schemeClr val="bg1"/>
                </a:solidFill>
              </a:rPr>
              <a:t> of the DA</a:t>
            </a:r>
            <a:r>
              <a:rPr lang="it-IT" dirty="0">
                <a:solidFill>
                  <a:schemeClr val="bg1"/>
                </a:solidFill>
                <a:latin typeface="Symbol" pitchFamily="2" charset="2"/>
              </a:rPr>
              <a:t>F</a:t>
            </a:r>
            <a:r>
              <a:rPr lang="it-IT" dirty="0">
                <a:solidFill>
                  <a:schemeClr val="bg1"/>
                </a:solidFill>
              </a:rPr>
              <a:t>NE linear </a:t>
            </a:r>
            <a:r>
              <a:rPr lang="it-IT" dirty="0" err="1">
                <a:solidFill>
                  <a:schemeClr val="bg1"/>
                </a:solidFill>
              </a:rPr>
              <a:t>accelerator</a:t>
            </a:r>
            <a:endParaRPr lang="it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7137E1-5439-A3A6-E16F-8E196A235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3683288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LNF00604">
            <a:extLst>
              <a:ext uri="{FF2B5EF4-FFF2-40B4-BE49-F238E27FC236}">
                <a16:creationId xmlns:a16="http://schemas.microsoft.com/office/drawing/2014/main" id="{C8384E30-E04B-AD43-893E-37C03508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 Box 3">
            <a:extLst>
              <a:ext uri="{FF2B5EF4-FFF2-40B4-BE49-F238E27FC236}">
                <a16:creationId xmlns:a16="http://schemas.microsoft.com/office/drawing/2014/main" id="{CB3E6B75-EAC5-CD4D-8EDC-1490C379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828800" cy="762000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it-IT" sz="4400" b="1">
                <a:solidFill>
                  <a:srgbClr val="FFFF00"/>
                </a:solidFill>
                <a:latin typeface="Eras Bold ITC"/>
              </a:rPr>
              <a:t>LNF</a:t>
            </a:r>
          </a:p>
        </p:txBody>
      </p:sp>
      <p:sp>
        <p:nvSpPr>
          <p:cNvPr id="100355" name="Oval 5">
            <a:extLst>
              <a:ext uri="{FF2B5EF4-FFF2-40B4-BE49-F238E27FC236}">
                <a16:creationId xmlns:a16="http://schemas.microsoft.com/office/drawing/2014/main" id="{98EC9CA3-121F-6140-8718-15C6016B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4140200"/>
            <a:ext cx="2603500" cy="15621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3200">
              <a:solidFill>
                <a:srgbClr val="FFFF00"/>
              </a:solidFill>
            </a:endParaRPr>
          </a:p>
        </p:txBody>
      </p:sp>
      <p:sp>
        <p:nvSpPr>
          <p:cNvPr id="100356" name="Text Box 7">
            <a:extLst>
              <a:ext uri="{FF2B5EF4-FFF2-40B4-BE49-F238E27FC236}">
                <a16:creationId xmlns:a16="http://schemas.microsoft.com/office/drawing/2014/main" id="{5B91CFE1-F97D-8A4B-BA5A-676E250DE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75" y="5802313"/>
            <a:ext cx="842963" cy="369887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FF00"/>
                </a:solidFill>
              </a:rPr>
              <a:t>FLAME</a:t>
            </a:r>
          </a:p>
        </p:txBody>
      </p:sp>
      <p:sp>
        <p:nvSpPr>
          <p:cNvPr id="100357" name="Text Box 8">
            <a:extLst>
              <a:ext uri="{FF2B5EF4-FFF2-40B4-BE49-F238E27FC236}">
                <a16:creationId xmlns:a16="http://schemas.microsoft.com/office/drawing/2014/main" id="{6AFEA476-F9B0-FC4A-A9E6-8E5EB060A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5988050"/>
            <a:ext cx="1246188" cy="369888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FF00"/>
                </a:solidFill>
              </a:rPr>
              <a:t>SPARC-LAB</a:t>
            </a:r>
          </a:p>
        </p:txBody>
      </p:sp>
      <p:sp>
        <p:nvSpPr>
          <p:cNvPr id="100358" name="CasellaDiTesto 10">
            <a:extLst>
              <a:ext uri="{FF2B5EF4-FFF2-40B4-BE49-F238E27FC236}">
                <a16:creationId xmlns:a16="http://schemas.microsoft.com/office/drawing/2014/main" id="{0C5C5D21-E8C7-6644-A0FA-E8774C388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500438"/>
            <a:ext cx="5119687" cy="58477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3200" dirty="0">
                <a:solidFill>
                  <a:srgbClr val="F2F2F2"/>
                </a:solidFill>
              </a:rPr>
              <a:t>The SPARC-LAB complex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1276137-180F-DD46-B034-A2EE9B5925B8}"/>
              </a:ext>
            </a:extLst>
          </p:cNvPr>
          <p:cNvCxnSpPr>
            <a:stCxn id="100357" idx="0"/>
          </p:cNvCxnSpPr>
          <p:nvPr/>
        </p:nvCxnSpPr>
        <p:spPr>
          <a:xfrm flipH="1" flipV="1">
            <a:off x="5786438" y="5165725"/>
            <a:ext cx="954087" cy="82232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6470B66-0435-C14A-AA12-4B4FD2263739}"/>
              </a:ext>
            </a:extLst>
          </p:cNvPr>
          <p:cNvCxnSpPr/>
          <p:nvPr/>
        </p:nvCxnSpPr>
        <p:spPr>
          <a:xfrm flipV="1">
            <a:off x="3132138" y="4819650"/>
            <a:ext cx="1901825" cy="982663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30615A-83BD-F113-20A7-AC3DB9768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3739788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1B4DE9C2-5832-1445-8485-C413E0456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89059"/>
            <a:ext cx="9017000" cy="18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01" tIns="47753" rIns="95501" bIns="47753"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rgbClr val="FFFF00"/>
                </a:solidFill>
                <a:latin typeface="+mj-lt"/>
                <a:sym typeface="American Typewriter" panose="02090604020004020304" pitchFamily="18" charset="77"/>
              </a:rPr>
              <a:t>SPARC_LAB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FFFF00"/>
                </a:solidFill>
                <a:latin typeface="+mj-lt"/>
                <a:sym typeface="American Typewriter" panose="02090604020004020304" pitchFamily="18" charset="77"/>
              </a:rPr>
              <a:t>S</a:t>
            </a:r>
            <a:r>
              <a:rPr lang="en-US" altLang="it-IT" sz="2000" dirty="0">
                <a:solidFill>
                  <a:srgbClr val="FFFFFF"/>
                </a:solidFill>
                <a:latin typeface="+mj-lt"/>
                <a:sym typeface="American Typewriter" panose="02090604020004020304" pitchFamily="18" charset="77"/>
              </a:rPr>
              <a:t>ources for </a:t>
            </a:r>
            <a:r>
              <a:rPr lang="en-US" altLang="it-IT" sz="2000" dirty="0">
                <a:solidFill>
                  <a:srgbClr val="FFFF00"/>
                </a:solidFill>
                <a:latin typeface="+mj-lt"/>
                <a:sym typeface="American Typewriter" panose="02090604020004020304" pitchFamily="18" charset="77"/>
              </a:rPr>
              <a:t>P</a:t>
            </a:r>
            <a:r>
              <a:rPr lang="en-US" altLang="it-IT" sz="2000" dirty="0">
                <a:solidFill>
                  <a:srgbClr val="FFFFFF"/>
                </a:solidFill>
                <a:latin typeface="+mj-lt"/>
                <a:sym typeface="American Typewriter" panose="02090604020004020304" pitchFamily="18" charset="77"/>
              </a:rPr>
              <a:t>lasma </a:t>
            </a:r>
            <a:r>
              <a:rPr lang="en-US" altLang="it-IT" sz="2000" dirty="0">
                <a:solidFill>
                  <a:srgbClr val="FFFF00"/>
                </a:solidFill>
                <a:latin typeface="+mj-lt"/>
                <a:sym typeface="American Typewriter" panose="02090604020004020304" pitchFamily="18" charset="77"/>
              </a:rPr>
              <a:t>A</a:t>
            </a:r>
            <a:r>
              <a:rPr lang="en-US" altLang="it-IT" sz="2000" dirty="0">
                <a:solidFill>
                  <a:srgbClr val="FFFFFF"/>
                </a:solidFill>
                <a:latin typeface="+mj-lt"/>
                <a:sym typeface="American Typewriter" panose="02090604020004020304" pitchFamily="18" charset="77"/>
              </a:rPr>
              <a:t>ccelerators and </a:t>
            </a:r>
            <a:r>
              <a:rPr lang="en-US" altLang="it-IT" sz="2000" dirty="0">
                <a:solidFill>
                  <a:srgbClr val="FFFF00"/>
                </a:solidFill>
                <a:latin typeface="+mj-lt"/>
                <a:sym typeface="American Typewriter" panose="02090604020004020304" pitchFamily="18" charset="77"/>
              </a:rPr>
              <a:t>R</a:t>
            </a:r>
            <a:r>
              <a:rPr lang="en-US" altLang="it-IT" sz="2000" dirty="0">
                <a:solidFill>
                  <a:srgbClr val="FFFFFF"/>
                </a:solidFill>
                <a:latin typeface="+mj-lt"/>
                <a:sym typeface="American Typewriter" panose="02090604020004020304" pitchFamily="18" charset="77"/>
              </a:rPr>
              <a:t>adiation </a:t>
            </a:r>
            <a:r>
              <a:rPr lang="en-US" altLang="it-IT" sz="2000" dirty="0">
                <a:solidFill>
                  <a:srgbClr val="FFFF00"/>
                </a:solidFill>
                <a:latin typeface="+mj-lt"/>
                <a:sym typeface="American Typewriter" panose="02090604020004020304" pitchFamily="18" charset="77"/>
              </a:rPr>
              <a:t>C</a:t>
            </a:r>
            <a:r>
              <a:rPr lang="en-US" altLang="it-IT" sz="2000" dirty="0">
                <a:solidFill>
                  <a:srgbClr val="FFFFFF"/>
                </a:solidFill>
                <a:latin typeface="+mj-lt"/>
                <a:sym typeface="American Typewriter" panose="02090604020004020304" pitchFamily="18" charset="77"/>
              </a:rPr>
              <a:t>ompton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FFFFFF"/>
                </a:solidFill>
                <a:latin typeface="+mj-lt"/>
                <a:sym typeface="American Typewriter" panose="02090604020004020304" pitchFamily="18" charset="77"/>
              </a:rPr>
              <a:t>with</a:t>
            </a:r>
            <a:r>
              <a:rPr lang="en-US" altLang="it-IT" sz="2000" dirty="0">
                <a:solidFill>
                  <a:srgbClr val="FFFF00"/>
                </a:solidFill>
                <a:latin typeface="+mj-lt"/>
                <a:sym typeface="American Typewriter" panose="02090604020004020304" pitchFamily="18" charset="77"/>
              </a:rPr>
              <a:t> L</a:t>
            </a:r>
            <a:r>
              <a:rPr lang="en-US" altLang="it-IT" sz="2000" dirty="0">
                <a:solidFill>
                  <a:srgbClr val="FFFFFF"/>
                </a:solidFill>
                <a:latin typeface="+mj-lt"/>
                <a:sym typeface="American Typewriter" panose="02090604020004020304" pitchFamily="18" charset="77"/>
              </a:rPr>
              <a:t>asers </a:t>
            </a:r>
            <a:r>
              <a:rPr lang="en-US" altLang="it-IT" sz="2000" dirty="0">
                <a:solidFill>
                  <a:srgbClr val="FFFF00"/>
                </a:solidFill>
                <a:latin typeface="+mj-lt"/>
                <a:sym typeface="American Typewriter" panose="02090604020004020304" pitchFamily="18" charset="77"/>
              </a:rPr>
              <a:t>A</a:t>
            </a:r>
            <a:r>
              <a:rPr lang="en-US" altLang="it-IT" sz="2000" dirty="0">
                <a:solidFill>
                  <a:srgbClr val="FFFFFF"/>
                </a:solidFill>
                <a:latin typeface="+mj-lt"/>
                <a:sym typeface="American Typewriter" panose="02090604020004020304" pitchFamily="18" charset="77"/>
              </a:rPr>
              <a:t>nd </a:t>
            </a:r>
            <a:r>
              <a:rPr lang="en-US" altLang="it-IT" sz="2000" dirty="0">
                <a:solidFill>
                  <a:srgbClr val="FFFF00"/>
                </a:solidFill>
                <a:latin typeface="+mj-lt"/>
                <a:sym typeface="American Typewriter" panose="02090604020004020304" pitchFamily="18" charset="77"/>
              </a:rPr>
              <a:t>B</a:t>
            </a:r>
            <a:r>
              <a:rPr lang="en-US" altLang="it-IT" sz="2000" dirty="0">
                <a:solidFill>
                  <a:srgbClr val="FFFFFF"/>
                </a:solidFill>
                <a:latin typeface="+mj-lt"/>
                <a:sym typeface="American Typewriter" panose="02090604020004020304" pitchFamily="18" charset="77"/>
              </a:rPr>
              <a:t>eams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it-IT" sz="4400" dirty="0">
              <a:solidFill>
                <a:srgbClr val="FFFF00"/>
              </a:solidFill>
              <a:latin typeface="+mj-lt"/>
              <a:sym typeface="American Typewriter" panose="02090604020004020304" pitchFamily="18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B93464-67D2-F54C-AC1D-B3662D473D54}"/>
              </a:ext>
            </a:extLst>
          </p:cNvPr>
          <p:cNvSpPr/>
          <p:nvPr/>
        </p:nvSpPr>
        <p:spPr>
          <a:xfrm>
            <a:off x="1219200" y="5867400"/>
            <a:ext cx="7096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ct val="40000"/>
              </a:spcAft>
            </a:pPr>
            <a:r>
              <a:rPr lang="en-US" altLang="en-US" sz="2000" dirty="0">
                <a:solidFill>
                  <a:schemeClr val="bg1"/>
                </a:solidFill>
              </a:rPr>
              <a:t>SPARC is the first electron photo-injector using the working point now adopted by almost all the low emittance injectors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75840D2-E68B-A94C-BE05-CA062073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53" y="1371600"/>
            <a:ext cx="6705600" cy="4387378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5A130A5-008D-5CB4-2155-825D3E0BE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345078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5">
            <a:extLst>
              <a:ext uri="{FF2B5EF4-FFF2-40B4-BE49-F238E27FC236}">
                <a16:creationId xmlns:a16="http://schemas.microsoft.com/office/drawing/2014/main" id="{2C36C7AC-B615-0A4A-B2CA-8BF3BCDA3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247" y="165903"/>
            <a:ext cx="50545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3200" dirty="0">
                <a:solidFill>
                  <a:srgbClr val="FFFF00"/>
                </a:solidFill>
              </a:rPr>
              <a:t>SPARC-LAB experiments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DC3AB-DF01-D34D-B963-B38E0701ACAD}"/>
              </a:ext>
            </a:extLst>
          </p:cNvPr>
          <p:cNvSpPr txBox="1"/>
          <p:nvPr/>
        </p:nvSpPr>
        <p:spPr>
          <a:xfrm>
            <a:off x="4666326" y="4571531"/>
            <a:ext cx="4839777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Free Electron Laser- FEL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Seeded</a:t>
            </a:r>
            <a:r>
              <a:rPr lang="it-IT" sz="2000" dirty="0">
                <a:solidFill>
                  <a:schemeClr val="bg1"/>
                </a:solidFill>
              </a:rPr>
              <a:t> FEL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FEL </a:t>
            </a:r>
            <a:r>
              <a:rPr lang="it-IT" sz="2000" dirty="0" err="1">
                <a:solidFill>
                  <a:schemeClr val="bg1"/>
                </a:solidFill>
              </a:rPr>
              <a:t>harmonics</a:t>
            </a:r>
            <a:r>
              <a:rPr lang="it-IT" sz="2000" dirty="0">
                <a:solidFill>
                  <a:schemeClr val="bg1"/>
                </a:solidFill>
              </a:rPr>
              <a:t> generation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Two</a:t>
            </a:r>
            <a:r>
              <a:rPr lang="it-IT" sz="2000" dirty="0">
                <a:solidFill>
                  <a:schemeClr val="bg1"/>
                </a:solidFill>
              </a:rPr>
              <a:t> colors FEL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FF00"/>
                </a:solidFill>
              </a:rPr>
              <a:t>First FEL </a:t>
            </a:r>
            <a:r>
              <a:rPr lang="it-IT" sz="2000" dirty="0" err="1">
                <a:solidFill>
                  <a:srgbClr val="FFFF00"/>
                </a:solidFill>
              </a:rPr>
              <a:t>driven</a:t>
            </a:r>
            <a:r>
              <a:rPr lang="it-IT" sz="2000" dirty="0">
                <a:solidFill>
                  <a:srgbClr val="FFFF00"/>
                </a:solidFill>
              </a:rPr>
              <a:t> by electron </a:t>
            </a:r>
            <a:r>
              <a:rPr lang="it-IT" sz="2000" dirty="0" err="1">
                <a:solidFill>
                  <a:srgbClr val="FFFF00"/>
                </a:solidFill>
              </a:rPr>
              <a:t>beam</a:t>
            </a:r>
            <a:r>
              <a:rPr lang="it-IT" sz="2000" dirty="0">
                <a:solidFill>
                  <a:srgbClr val="FFFF00"/>
                </a:solidFill>
              </a:rPr>
              <a:t> plasma </a:t>
            </a:r>
            <a:r>
              <a:rPr lang="it-IT" sz="2000" dirty="0" err="1">
                <a:solidFill>
                  <a:srgbClr val="FFFF00"/>
                </a:solidFill>
              </a:rPr>
              <a:t>accelerated</a:t>
            </a:r>
            <a:endParaRPr lang="it-IT" sz="2000" dirty="0">
              <a:solidFill>
                <a:srgbClr val="FFFF00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7527100-05EC-C843-BBD7-2687B76D368D}"/>
              </a:ext>
            </a:extLst>
          </p:cNvPr>
          <p:cNvGrpSpPr>
            <a:grpSpLocks/>
          </p:cNvGrpSpPr>
          <p:nvPr/>
        </p:nvGrpSpPr>
        <p:grpSpPr bwMode="auto">
          <a:xfrm>
            <a:off x="1255367" y="838200"/>
            <a:ext cx="7058754" cy="3581400"/>
            <a:chOff x="1177008" y="2214106"/>
            <a:chExt cx="9389009" cy="7125858"/>
          </a:xfrm>
        </p:grpSpPr>
        <p:grpSp>
          <p:nvGrpSpPr>
            <p:cNvPr id="7" name="Gruppo 41">
              <a:extLst>
                <a:ext uri="{FF2B5EF4-FFF2-40B4-BE49-F238E27FC236}">
                  <a16:creationId xmlns:a16="http://schemas.microsoft.com/office/drawing/2014/main" id="{79741E04-1B49-2B41-87BF-0692689E7C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7008" y="2214106"/>
              <a:ext cx="9389009" cy="7125858"/>
              <a:chOff x="1259632" y="908721"/>
              <a:chExt cx="6601648" cy="5010369"/>
            </a:xfrm>
          </p:grpSpPr>
          <p:pic>
            <p:nvPicPr>
              <p:cNvPr id="16" name="Immagine 4">
                <a:extLst>
                  <a:ext uri="{FF2B5EF4-FFF2-40B4-BE49-F238E27FC236}">
                    <a16:creationId xmlns:a16="http://schemas.microsoft.com/office/drawing/2014/main" id="{285DD586-696A-9D47-B5CC-617029596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2" y="908721"/>
                <a:ext cx="6120000" cy="5010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CasellaDiTesto 32">
                <a:extLst>
                  <a:ext uri="{FF2B5EF4-FFF2-40B4-BE49-F238E27FC236}">
                    <a16:creationId xmlns:a16="http://schemas.microsoft.com/office/drawing/2014/main" id="{E7847F86-5D23-F64C-94E7-FE9C87BE109A}"/>
                  </a:ext>
                </a:extLst>
              </p:cNvPr>
              <p:cNvSpPr txBox="1"/>
              <p:nvPr/>
            </p:nvSpPr>
            <p:spPr>
              <a:xfrm>
                <a:off x="6300193" y="3933057"/>
                <a:ext cx="753977" cy="516694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defTabSz="4560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COMB</a:t>
                </a:r>
              </a:p>
            </p:txBody>
          </p:sp>
          <p:cxnSp>
            <p:nvCxnSpPr>
              <p:cNvPr id="18" name="Connettore 2 34">
                <a:extLst>
                  <a:ext uri="{FF2B5EF4-FFF2-40B4-BE49-F238E27FC236}">
                    <a16:creationId xmlns:a16="http://schemas.microsoft.com/office/drawing/2014/main" id="{240D6062-9AA9-2248-BBDA-04B4C87D3F22}"/>
                  </a:ext>
                </a:extLst>
              </p:cNvPr>
              <p:cNvCxnSpPr>
                <a:cxnSpLocks noChangeShapeType="1"/>
                <a:stCxn id="17" idx="0"/>
              </p:cNvCxnSpPr>
              <p:nvPr/>
            </p:nvCxnSpPr>
            <p:spPr bwMode="auto">
              <a:xfrm flipH="1" flipV="1">
                <a:off x="5364585" y="3717584"/>
                <a:ext cx="1312596" cy="215472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Connettore 2 38">
                <a:extLst>
                  <a:ext uri="{FF2B5EF4-FFF2-40B4-BE49-F238E27FC236}">
                    <a16:creationId xmlns:a16="http://schemas.microsoft.com/office/drawing/2014/main" id="{58E509C2-0257-ED47-A5E3-84BD90E159B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446547" y="1972905"/>
                <a:ext cx="2277492" cy="231956"/>
              </a:xfrm>
              <a:prstGeom prst="straightConnector1">
                <a:avLst/>
              </a:prstGeom>
              <a:noFill/>
              <a:ln w="38100">
                <a:solidFill>
                  <a:srgbClr val="2D2D8A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CasellaDiTesto 32">
                <a:extLst>
                  <a:ext uri="{FF2B5EF4-FFF2-40B4-BE49-F238E27FC236}">
                    <a16:creationId xmlns:a16="http://schemas.microsoft.com/office/drawing/2014/main" id="{345671C6-CCAD-2041-82E9-77CBD6285CC4}"/>
                  </a:ext>
                </a:extLst>
              </p:cNvPr>
              <p:cNvSpPr txBox="1"/>
              <p:nvPr/>
            </p:nvSpPr>
            <p:spPr>
              <a:xfrm>
                <a:off x="4788023" y="4725145"/>
                <a:ext cx="1205475" cy="516694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defTabSz="4560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pc="50" dirty="0" err="1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THz</a:t>
                </a:r>
                <a:r>
                  <a:rPr lang="it-IT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 Source</a:t>
                </a:r>
              </a:p>
            </p:txBody>
          </p:sp>
          <p:cxnSp>
            <p:nvCxnSpPr>
              <p:cNvPr id="21" name="Connettore 2 34">
                <a:extLst>
                  <a:ext uri="{FF2B5EF4-FFF2-40B4-BE49-F238E27FC236}">
                    <a16:creationId xmlns:a16="http://schemas.microsoft.com/office/drawing/2014/main" id="{AA7F509C-5773-4A40-AED3-A6582CB97C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220551" y="3789013"/>
                <a:ext cx="215461" cy="918791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" name="CasellaDiTesto 32">
                <a:extLst>
                  <a:ext uri="{FF2B5EF4-FFF2-40B4-BE49-F238E27FC236}">
                    <a16:creationId xmlns:a16="http://schemas.microsoft.com/office/drawing/2014/main" id="{C58DF04C-CE2D-CA44-BC55-342B694D990E}"/>
                  </a:ext>
                </a:extLst>
              </p:cNvPr>
              <p:cNvSpPr txBox="1"/>
              <p:nvPr/>
            </p:nvSpPr>
            <p:spPr>
              <a:xfrm>
                <a:off x="6871030" y="2924945"/>
                <a:ext cx="990250" cy="904215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defTabSz="4560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FEL</a:t>
                </a:r>
              </a:p>
              <a:p>
                <a:pPr defTabSz="4560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(2colors)</a:t>
                </a:r>
              </a:p>
            </p:txBody>
          </p:sp>
          <p:cxnSp>
            <p:nvCxnSpPr>
              <p:cNvPr id="23" name="Connettore 2 34">
                <a:extLst>
                  <a:ext uri="{FF2B5EF4-FFF2-40B4-BE49-F238E27FC236}">
                    <a16:creationId xmlns:a16="http://schemas.microsoft.com/office/drawing/2014/main" id="{F24D1303-1869-9C45-B9D0-2C8A8859553B}"/>
                  </a:ext>
                </a:extLst>
              </p:cNvPr>
              <p:cNvCxnSpPr>
                <a:cxnSpLocks noChangeShapeType="1"/>
                <a:stCxn id="22" idx="0"/>
              </p:cNvCxnSpPr>
              <p:nvPr/>
            </p:nvCxnSpPr>
            <p:spPr bwMode="auto">
              <a:xfrm flipH="1" flipV="1">
                <a:off x="6712890" y="2390128"/>
                <a:ext cx="653265" cy="534817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CasellaDiTesto 32">
                <a:extLst>
                  <a:ext uri="{FF2B5EF4-FFF2-40B4-BE49-F238E27FC236}">
                    <a16:creationId xmlns:a16="http://schemas.microsoft.com/office/drawing/2014/main" id="{84BD1E58-452B-D84C-A59C-56D505C3CC1A}"/>
                  </a:ext>
                </a:extLst>
              </p:cNvPr>
              <p:cNvSpPr txBox="1"/>
              <p:nvPr/>
            </p:nvSpPr>
            <p:spPr>
              <a:xfrm>
                <a:off x="6137242" y="1409758"/>
                <a:ext cx="533654" cy="516694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defTabSz="4560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EOS</a:t>
                </a:r>
              </a:p>
            </p:txBody>
          </p:sp>
          <p:cxnSp>
            <p:nvCxnSpPr>
              <p:cNvPr id="25" name="Connettore 2 34">
                <a:extLst>
                  <a:ext uri="{FF2B5EF4-FFF2-40B4-BE49-F238E27FC236}">
                    <a16:creationId xmlns:a16="http://schemas.microsoft.com/office/drawing/2014/main" id="{FC01A032-BCA4-D34F-9A30-FE28289E3BB4}"/>
                  </a:ext>
                </a:extLst>
              </p:cNvPr>
              <p:cNvCxnSpPr>
                <a:cxnSpLocks noChangeShapeType="1"/>
                <a:stCxn id="24" idx="2"/>
              </p:cNvCxnSpPr>
              <p:nvPr/>
            </p:nvCxnSpPr>
            <p:spPr bwMode="auto">
              <a:xfrm flipH="1">
                <a:off x="6361081" y="1926452"/>
                <a:ext cx="42989" cy="318367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" name="CasellaDiTesto 43">
              <a:extLst>
                <a:ext uri="{FF2B5EF4-FFF2-40B4-BE49-F238E27FC236}">
                  <a16:creationId xmlns:a16="http://schemas.microsoft.com/office/drawing/2014/main" id="{B4E1724E-245A-4545-992E-D1E3D0C20AFC}"/>
                </a:ext>
              </a:extLst>
            </p:cNvPr>
            <p:cNvSpPr txBox="1"/>
            <p:nvPr/>
          </p:nvSpPr>
          <p:spPr>
            <a:xfrm>
              <a:off x="3399259" y="2645219"/>
              <a:ext cx="2314512" cy="81240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60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Thomson X-</a:t>
              </a:r>
              <a:r>
                <a:rPr lang="it-IT" spc="50" dirty="0" err="1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ray</a:t>
              </a:r>
              <a:endParaRPr lang="it-IT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9" name="Connettore 2 45">
              <a:extLst>
                <a:ext uri="{FF2B5EF4-FFF2-40B4-BE49-F238E27FC236}">
                  <a16:creationId xmlns:a16="http://schemas.microsoft.com/office/drawing/2014/main" id="{94AB2DC9-DEB7-4B49-9A38-20EB36DE014F}"/>
                </a:ext>
              </a:extLst>
            </p:cNvPr>
            <p:cNvCxnSpPr>
              <a:cxnSpLocks noChangeShapeType="1"/>
              <a:stCxn id="8" idx="3"/>
            </p:cNvCxnSpPr>
            <p:nvPr/>
          </p:nvCxnSpPr>
          <p:spPr bwMode="auto">
            <a:xfrm>
              <a:off x="5713771" y="3051423"/>
              <a:ext cx="1198167" cy="494813"/>
            </a:xfrm>
            <a:prstGeom prst="straightConnector1">
              <a:avLst/>
            </a:prstGeom>
            <a:noFill/>
            <a:ln w="38100">
              <a:solidFill>
                <a:srgbClr val="2D2D8A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Connettore 1 54">
              <a:extLst>
                <a:ext uri="{FF2B5EF4-FFF2-40B4-BE49-F238E27FC236}">
                  <a16:creationId xmlns:a16="http://schemas.microsoft.com/office/drawing/2014/main" id="{BDEB4FFA-0CE9-7246-9F2C-1E91EE26D1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30013" y="5799264"/>
              <a:ext cx="717659" cy="40964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Connettore 1 56">
              <a:extLst>
                <a:ext uri="{FF2B5EF4-FFF2-40B4-BE49-F238E27FC236}">
                  <a16:creationId xmlns:a16="http://schemas.microsoft.com/office/drawing/2014/main" id="{97BE38A6-8A8F-244A-AC03-1AE90357E6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47672" y="3647852"/>
              <a:ext cx="2764259" cy="256105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Connettore 1 60">
              <a:extLst>
                <a:ext uri="{FF2B5EF4-FFF2-40B4-BE49-F238E27FC236}">
                  <a16:creationId xmlns:a16="http://schemas.microsoft.com/office/drawing/2014/main" id="{51F98CC2-B6EB-6B4B-8AF3-0B36324FF1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957165" y="3671987"/>
              <a:ext cx="308022" cy="20481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CasellaDiTesto 43">
              <a:extLst>
                <a:ext uri="{FF2B5EF4-FFF2-40B4-BE49-F238E27FC236}">
                  <a16:creationId xmlns:a16="http://schemas.microsoft.com/office/drawing/2014/main" id="{8F82911D-A5FB-C842-8DDE-F5924785B5E4}"/>
                </a:ext>
              </a:extLst>
            </p:cNvPr>
            <p:cNvSpPr txBox="1"/>
            <p:nvPr/>
          </p:nvSpPr>
          <p:spPr>
            <a:xfrm>
              <a:off x="1381836" y="3706398"/>
              <a:ext cx="1251232" cy="81240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AF27F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60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FLAME</a:t>
              </a:r>
            </a:p>
          </p:txBody>
        </p:sp>
        <p:cxnSp>
          <p:nvCxnSpPr>
            <p:cNvPr id="14" name="Connettore 2 45">
              <a:extLst>
                <a:ext uri="{FF2B5EF4-FFF2-40B4-BE49-F238E27FC236}">
                  <a16:creationId xmlns:a16="http://schemas.microsoft.com/office/drawing/2014/main" id="{5C735976-64FD-C043-9C4C-161EE90AE2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3079" y="4348053"/>
              <a:ext cx="206406" cy="1348007"/>
            </a:xfrm>
            <a:prstGeom prst="straightConnector1">
              <a:avLst/>
            </a:prstGeom>
            <a:noFill/>
            <a:ln w="38100">
              <a:solidFill>
                <a:srgbClr val="FAF2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CasellaDiTesto 43">
              <a:extLst>
                <a:ext uri="{FF2B5EF4-FFF2-40B4-BE49-F238E27FC236}">
                  <a16:creationId xmlns:a16="http://schemas.microsoft.com/office/drawing/2014/main" id="{5B5BC79F-C15E-CA44-85E5-0AE603C2813B}"/>
                </a:ext>
              </a:extLst>
            </p:cNvPr>
            <p:cNvSpPr txBox="1"/>
            <p:nvPr/>
          </p:nvSpPr>
          <p:spPr>
            <a:xfrm>
              <a:off x="3599364" y="3491555"/>
              <a:ext cx="967650" cy="81240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60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EXIN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5D69960-B1EF-4045-A983-3681FC7E9375}"/>
              </a:ext>
            </a:extLst>
          </p:cNvPr>
          <p:cNvSpPr/>
          <p:nvPr/>
        </p:nvSpPr>
        <p:spPr>
          <a:xfrm>
            <a:off x="114192" y="5011713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FFFF00"/>
                </a:solidFill>
              </a:rPr>
              <a:t>Particle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driven</a:t>
            </a:r>
            <a:r>
              <a:rPr lang="it-IT" sz="2000" dirty="0">
                <a:solidFill>
                  <a:srgbClr val="FFFF00"/>
                </a:solidFill>
              </a:rPr>
              <a:t> plasma </a:t>
            </a:r>
            <a:r>
              <a:rPr lang="it-IT" sz="2000" dirty="0" err="1">
                <a:solidFill>
                  <a:srgbClr val="FFFF00"/>
                </a:solidFill>
              </a:rPr>
              <a:t>acceleration</a:t>
            </a:r>
            <a:endParaRPr lang="it-IT" sz="2000" dirty="0">
              <a:solidFill>
                <a:srgbClr val="FFFF00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Compton </a:t>
            </a:r>
            <a:r>
              <a:rPr lang="it-IT" sz="2000" dirty="0" err="1">
                <a:solidFill>
                  <a:schemeClr val="bg1"/>
                </a:solidFill>
              </a:rPr>
              <a:t>scattering</a:t>
            </a:r>
            <a:endParaRPr lang="it-IT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THz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radiation</a:t>
            </a:r>
            <a:r>
              <a:rPr lang="it-IT" sz="2000" dirty="0">
                <a:solidFill>
                  <a:schemeClr val="bg1"/>
                </a:solidFill>
              </a:rPr>
              <a:t> generation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Betatron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Radiation</a:t>
            </a:r>
            <a:r>
              <a:rPr lang="it-IT" sz="2000" dirty="0">
                <a:solidFill>
                  <a:schemeClr val="bg1"/>
                </a:solidFill>
              </a:rPr>
              <a:t> user facility</a:t>
            </a:r>
          </a:p>
        </p:txBody>
      </p:sp>
    </p:spTree>
    <p:extLst>
      <p:ext uri="{BB962C8B-B14F-4D97-AF65-F5344CB8AC3E}">
        <p14:creationId xmlns:p14="http://schemas.microsoft.com/office/powerpoint/2010/main" val="768598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INFN001">
            <a:extLst>
              <a:ext uri="{FF2B5EF4-FFF2-40B4-BE49-F238E27FC236}">
                <a16:creationId xmlns:a16="http://schemas.microsoft.com/office/drawing/2014/main" id="{E7EEE35C-6DCF-6444-904B-5E833F388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94537"/>
            <a:ext cx="7543800" cy="502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3">
            <a:extLst>
              <a:ext uri="{FF2B5EF4-FFF2-40B4-BE49-F238E27FC236}">
                <a16:creationId xmlns:a16="http://schemas.microsoft.com/office/drawing/2014/main" id="{11F65949-F61D-7B4A-96B3-DF401CE7B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52400"/>
            <a:ext cx="3886200" cy="58455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4" tIns="45612" rIns="91224" bIns="456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3200" dirty="0">
                <a:solidFill>
                  <a:srgbClr val="FFFF00"/>
                </a:solidFill>
              </a:rPr>
              <a:t>Free Electron Laser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8638A7-6978-BA40-8A06-B5B3BFF3D151}"/>
              </a:ext>
            </a:extLst>
          </p:cNvPr>
          <p:cNvSpPr/>
          <p:nvPr/>
        </p:nvSpPr>
        <p:spPr>
          <a:xfrm>
            <a:off x="88179" y="5119807"/>
            <a:ext cx="89034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2000" dirty="0">
                <a:solidFill>
                  <a:schemeClr val="bg1"/>
                </a:solidFill>
              </a:rPr>
              <a:t>The </a:t>
            </a:r>
            <a:r>
              <a:rPr lang="it-IT" sz="2000" dirty="0" err="1">
                <a:solidFill>
                  <a:schemeClr val="bg1"/>
                </a:solidFill>
              </a:rPr>
              <a:t>two</a:t>
            </a:r>
            <a:r>
              <a:rPr lang="it-IT" sz="2000" dirty="0">
                <a:solidFill>
                  <a:schemeClr val="bg1"/>
                </a:solidFill>
              </a:rPr>
              <a:t> color FEL, the FEL  </a:t>
            </a:r>
            <a:r>
              <a:rPr lang="it-IT" sz="2000" dirty="0" err="1">
                <a:solidFill>
                  <a:schemeClr val="bg1"/>
                </a:solidFill>
              </a:rPr>
              <a:t>harmonics</a:t>
            </a:r>
            <a:r>
              <a:rPr lang="it-IT" sz="2000" dirty="0">
                <a:solidFill>
                  <a:schemeClr val="bg1"/>
                </a:solidFill>
              </a:rPr>
              <a:t> generation, the </a:t>
            </a:r>
            <a:r>
              <a:rPr lang="it-IT" sz="2000" dirty="0" err="1">
                <a:solidFill>
                  <a:schemeClr val="bg1"/>
                </a:solidFill>
              </a:rPr>
              <a:t>seeded</a:t>
            </a:r>
            <a:r>
              <a:rPr lang="it-IT" sz="2000" dirty="0">
                <a:solidFill>
                  <a:schemeClr val="bg1"/>
                </a:solidFill>
              </a:rPr>
              <a:t> FEL </a:t>
            </a:r>
            <a:r>
              <a:rPr lang="it-IT" sz="2000" dirty="0" err="1">
                <a:solidFill>
                  <a:schemeClr val="bg1"/>
                </a:solidFill>
              </a:rPr>
              <a:t>configurations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tested</a:t>
            </a:r>
            <a:r>
              <a:rPr lang="it-IT" sz="2000" dirty="0">
                <a:solidFill>
                  <a:schemeClr val="bg1"/>
                </a:solidFill>
              </a:rPr>
              <a:t> for the first time in SPARC, </a:t>
            </a:r>
            <a:r>
              <a:rPr lang="it-IT" sz="2000" dirty="0" err="1">
                <a:solidFill>
                  <a:schemeClr val="bg1"/>
                </a:solidFill>
              </a:rPr>
              <a:t>were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then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successfully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replicated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  <a:r>
              <a:rPr lang="it-IT" sz="2000" dirty="0" err="1">
                <a:solidFill>
                  <a:schemeClr val="bg1"/>
                </a:solidFill>
              </a:rPr>
              <a:t>other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accelerators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such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as</a:t>
            </a:r>
            <a:r>
              <a:rPr lang="it-IT" sz="2000" dirty="0">
                <a:solidFill>
                  <a:schemeClr val="bg1"/>
                </a:solidFill>
              </a:rPr>
              <a:t> FERMI in TRIESTE, LCLS in Stanford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CAA16DD-8187-4255-EFBD-041A48D70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102232135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73F90D-98FB-1A40-8BA2-5FFE3160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2600" y="0"/>
            <a:ext cx="8229600" cy="1143000"/>
          </a:xfrm>
        </p:spPr>
        <p:txBody>
          <a:bodyPr/>
          <a:lstStyle/>
          <a:p>
            <a:r>
              <a:rPr lang="it-IT" sz="3200" dirty="0">
                <a:solidFill>
                  <a:srgbClr val="FFFF00"/>
                </a:solidFill>
              </a:rPr>
              <a:t>EUPRAXIA@SPARC-LAB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3E165-3FA7-094B-B460-67C81245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8" t="13691" r="2118" b="18363"/>
          <a:stretch/>
        </p:blipFill>
        <p:spPr>
          <a:xfrm>
            <a:off x="201460" y="2514600"/>
            <a:ext cx="7813668" cy="3908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6BEFC-CE86-C243-AF9D-F019A4E7B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3889"/>
            <a:ext cx="4527315" cy="2514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7F7486-F523-4E4D-9DF2-C5A558B5FCD0}"/>
              </a:ext>
            </a:extLst>
          </p:cNvPr>
          <p:cNvSpPr/>
          <p:nvPr/>
        </p:nvSpPr>
        <p:spPr>
          <a:xfrm>
            <a:off x="76200" y="9694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 a new </a:t>
            </a:r>
            <a:r>
              <a:rPr lang="it-IT" sz="2000" dirty="0" err="1">
                <a:solidFill>
                  <a:schemeClr val="bg1"/>
                </a:solidFill>
              </a:rPr>
              <a:t>research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infrastructure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  <a:r>
              <a:rPr lang="it-IT" sz="2000" dirty="0" err="1">
                <a:solidFill>
                  <a:schemeClr val="bg1"/>
                </a:solidFill>
              </a:rPr>
              <a:t>costruction</a:t>
            </a:r>
            <a:r>
              <a:rPr lang="it-IT" sz="2000" dirty="0">
                <a:solidFill>
                  <a:schemeClr val="bg1"/>
                </a:solidFill>
              </a:rPr>
              <a:t> for Frascati </a:t>
            </a:r>
            <a:r>
              <a:rPr lang="it-IT" sz="2000" dirty="0" err="1">
                <a:solidFill>
                  <a:schemeClr val="bg1"/>
                </a:solidFill>
              </a:rPr>
              <a:t>laboratories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host</a:t>
            </a:r>
            <a:r>
              <a:rPr lang="it-IT" sz="2000" dirty="0">
                <a:solidFill>
                  <a:schemeClr val="bg1"/>
                </a:solidFill>
              </a:rPr>
              <a:t> a Free Electron Laser </a:t>
            </a:r>
            <a:r>
              <a:rPr lang="it-IT" sz="2000" dirty="0" err="1">
                <a:solidFill>
                  <a:schemeClr val="bg1"/>
                </a:solidFill>
              </a:rPr>
              <a:t>facility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based</a:t>
            </a:r>
            <a:r>
              <a:rPr lang="it-IT" sz="2000" dirty="0">
                <a:solidFill>
                  <a:schemeClr val="bg1"/>
                </a:solidFill>
              </a:rPr>
              <a:t> on new </a:t>
            </a:r>
            <a:r>
              <a:rPr lang="it-IT" sz="2000" dirty="0" err="1">
                <a:solidFill>
                  <a:schemeClr val="bg1"/>
                </a:solidFill>
              </a:rPr>
              <a:t>concept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accelerator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B404E-95F9-E94F-7CFD-65910C34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234662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2212B0-D808-D444-95F4-A2E968B0E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0"/>
            <a:ext cx="5971310" cy="994172"/>
          </a:xfrm>
        </p:spPr>
        <p:txBody>
          <a:bodyPr/>
          <a:lstStyle/>
          <a:p>
            <a:r>
              <a:rPr lang="it-IT" sz="3200" dirty="0">
                <a:solidFill>
                  <a:srgbClr val="FFFF00"/>
                </a:solidFill>
              </a:rPr>
              <a:t>EUPRAXIA@SPARC-LAB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2EDEF-D007-3741-A7DA-8F09CAFF7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5" y="914400"/>
            <a:ext cx="9130505" cy="42181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F4BAC7-A239-4048-97C6-6BEE7AFE7CDF}"/>
              </a:ext>
            </a:extLst>
          </p:cNvPr>
          <p:cNvSpPr/>
          <p:nvPr/>
        </p:nvSpPr>
        <p:spPr>
          <a:xfrm>
            <a:off x="609600" y="5257800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ct val="40000"/>
              </a:spcAft>
            </a:pPr>
            <a:r>
              <a:rPr lang="en-US" altLang="en-US" sz="2000" dirty="0" err="1">
                <a:solidFill>
                  <a:schemeClr val="bg1"/>
                </a:solidFill>
              </a:rPr>
              <a:t>EuPRAXIA</a:t>
            </a:r>
            <a:r>
              <a:rPr lang="en-US" altLang="en-US" sz="2000" dirty="0">
                <a:solidFill>
                  <a:schemeClr val="bg1"/>
                </a:solidFill>
              </a:rPr>
              <a:t> will be the first FEL facility </a:t>
            </a:r>
            <a:r>
              <a:rPr lang="it-IT" sz="2000" dirty="0" err="1">
                <a:solidFill>
                  <a:schemeClr val="bg1"/>
                </a:solidFill>
              </a:rPr>
              <a:t>that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uses</a:t>
            </a:r>
            <a:r>
              <a:rPr lang="it-IT" sz="2000" dirty="0">
                <a:solidFill>
                  <a:schemeClr val="bg1"/>
                </a:solidFill>
              </a:rPr>
              <a:t> a </a:t>
            </a:r>
            <a:r>
              <a:rPr lang="it-IT" sz="2000" dirty="0" err="1">
                <a:solidFill>
                  <a:schemeClr val="bg1"/>
                </a:solidFill>
              </a:rPr>
              <a:t>newly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developed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accelerator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based</a:t>
            </a:r>
            <a:r>
              <a:rPr lang="it-IT" sz="2000" dirty="0">
                <a:solidFill>
                  <a:schemeClr val="bg1"/>
                </a:solidFill>
              </a:rPr>
              <a:t> on RF </a:t>
            </a:r>
            <a:r>
              <a:rPr lang="it-IT" sz="2000" dirty="0" err="1">
                <a:solidFill>
                  <a:schemeClr val="bg1"/>
                </a:solidFill>
              </a:rPr>
              <a:t>technology</a:t>
            </a:r>
            <a:r>
              <a:rPr lang="it-IT" sz="2000" dirty="0">
                <a:solidFill>
                  <a:schemeClr val="bg1"/>
                </a:solidFill>
              </a:rPr>
              <a:t> in the X-band (12 GHz) and plasma </a:t>
            </a:r>
            <a:r>
              <a:rPr lang="it-IT" sz="2000" dirty="0" err="1">
                <a:solidFill>
                  <a:schemeClr val="bg1"/>
                </a:solidFill>
              </a:rPr>
              <a:t>acceleration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stages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54FCB75-2AF2-4024-0FA8-63E13D0E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350581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>
            <a:extLst>
              <a:ext uri="{FF2B5EF4-FFF2-40B4-BE49-F238E27FC236}">
                <a16:creationId xmlns:a16="http://schemas.microsoft.com/office/drawing/2014/main" id="{A60C0BBA-D9D1-E942-AD5A-37E40365BC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1300" y="990600"/>
            <a:ext cx="8839200" cy="6019800"/>
          </a:xfrm>
        </p:spPr>
        <p:txBody>
          <a:bodyPr/>
          <a:lstStyle/>
          <a:p>
            <a:pPr marL="342900" indent="-342900" algn="l" eaLnBrk="1" hangingPunct="1">
              <a:spcBef>
                <a:spcPts val="600"/>
              </a:spcBef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bg1"/>
                </a:solidFill>
              </a:rPr>
              <a:t>1958 -The Frascati Synchrotron was the first high energy accelerator in Italy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FFFF00"/>
                </a:solidFill>
              </a:rPr>
              <a:t>1961- </a:t>
            </a:r>
            <a:r>
              <a:rPr lang="en-US" altLang="en-US" sz="2000" b="1" dirty="0" err="1">
                <a:solidFill>
                  <a:srgbClr val="FFFF00"/>
                </a:solidFill>
              </a:rPr>
              <a:t>AdA</a:t>
            </a:r>
            <a:r>
              <a:rPr lang="en-US" altLang="en-US" sz="2000" b="1" dirty="0">
                <a:solidFill>
                  <a:srgbClr val="FFFF00"/>
                </a:solidFill>
              </a:rPr>
              <a:t> was the first matter antimatter collider in the world 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bg1"/>
                </a:solidFill>
              </a:rPr>
              <a:t>1969 - ADONE was the highest energy </a:t>
            </a:r>
            <a:r>
              <a:rPr lang="en-US" altLang="en-US" sz="2000" b="1" dirty="0" err="1">
                <a:solidFill>
                  <a:schemeClr val="bg1"/>
                </a:solidFill>
              </a:rPr>
              <a:t>e+e</a:t>
            </a:r>
            <a:r>
              <a:rPr lang="en-US" altLang="en-US" sz="2000" b="1" dirty="0">
                <a:solidFill>
                  <a:schemeClr val="bg1"/>
                </a:solidFill>
              </a:rPr>
              <a:t>- collider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bg1"/>
                </a:solidFill>
              </a:rPr>
              <a:t>1982 - LISA was one of the first superconducting </a:t>
            </a:r>
            <a:r>
              <a:rPr lang="en-US" altLang="en-US" sz="2000" b="1" dirty="0" err="1">
                <a:solidFill>
                  <a:schemeClr val="bg1"/>
                </a:solidFill>
              </a:rPr>
              <a:t>linac</a:t>
            </a:r>
            <a:r>
              <a:rPr lang="en-US" altLang="en-US" sz="2000" b="1" dirty="0">
                <a:solidFill>
                  <a:schemeClr val="bg1"/>
                </a:solidFill>
              </a:rPr>
              <a:t> for FEL experiments with the recirculation concept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FFFF00"/>
                </a:solidFill>
              </a:rPr>
              <a:t>1998 - DAFNE was the first “Factory” in the world and the only one of its kind (</a:t>
            </a:r>
            <a:r>
              <a:rPr lang="en-US" altLang="en-US" sz="2000" b="1" dirty="0">
                <a:solidFill>
                  <a:srgbClr val="FFFF00"/>
                </a:solidFill>
                <a:latin typeface="Symbol" pitchFamily="2" charset="2"/>
              </a:rPr>
              <a:t>F</a:t>
            </a:r>
            <a:r>
              <a:rPr lang="en-US" altLang="en-US" sz="2000" b="1" dirty="0">
                <a:solidFill>
                  <a:srgbClr val="FFFF00"/>
                </a:solidFill>
              </a:rPr>
              <a:t>-Factory)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bg1"/>
                </a:solidFill>
              </a:rPr>
              <a:t>2007- SPARC is the first electron photo-injector using the working point now adopted by almost all the low emittance injector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FFFF00"/>
                </a:solidFill>
              </a:rPr>
              <a:t>Next - </a:t>
            </a:r>
            <a:r>
              <a:rPr lang="en-US" altLang="en-US" sz="2000" b="1" dirty="0" err="1">
                <a:solidFill>
                  <a:srgbClr val="FFFF00"/>
                </a:solidFill>
              </a:rPr>
              <a:t>EuPRAXIA</a:t>
            </a:r>
            <a:r>
              <a:rPr lang="en-US" altLang="en-US" sz="2000" b="1" dirty="0">
                <a:solidFill>
                  <a:srgbClr val="FFFF00"/>
                </a:solidFill>
              </a:rPr>
              <a:t> aim to be the first FEL facility </a:t>
            </a:r>
            <a:r>
              <a:rPr lang="it-IT" sz="2000" b="1" dirty="0" err="1">
                <a:solidFill>
                  <a:srgbClr val="FFFF00"/>
                </a:solidFill>
              </a:rPr>
              <a:t>that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uses</a:t>
            </a:r>
            <a:r>
              <a:rPr lang="it-IT" sz="2000" b="1" dirty="0">
                <a:solidFill>
                  <a:srgbClr val="FFFF00"/>
                </a:solidFill>
              </a:rPr>
              <a:t> a </a:t>
            </a:r>
            <a:r>
              <a:rPr lang="it-IT" sz="2000" b="1" dirty="0" err="1">
                <a:solidFill>
                  <a:srgbClr val="FFFF00"/>
                </a:solidFill>
              </a:rPr>
              <a:t>newly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developed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accelerator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that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uses</a:t>
            </a:r>
            <a:r>
              <a:rPr lang="it-IT" sz="2000" b="1" dirty="0">
                <a:solidFill>
                  <a:srgbClr val="FFFF00"/>
                </a:solidFill>
              </a:rPr>
              <a:t> RF </a:t>
            </a:r>
            <a:r>
              <a:rPr lang="it-IT" sz="2000" b="1" dirty="0" err="1">
                <a:solidFill>
                  <a:srgbClr val="FFFF00"/>
                </a:solidFill>
              </a:rPr>
              <a:t>technology</a:t>
            </a:r>
            <a:r>
              <a:rPr lang="it-IT" sz="2000" b="1" dirty="0">
                <a:solidFill>
                  <a:srgbClr val="FFFF00"/>
                </a:solidFill>
              </a:rPr>
              <a:t> in the X-band (12 GHz) and plasma </a:t>
            </a:r>
            <a:r>
              <a:rPr lang="it-IT" sz="2000" b="1" dirty="0" err="1">
                <a:solidFill>
                  <a:srgbClr val="FFFF00"/>
                </a:solidFill>
              </a:rPr>
              <a:t>acceleration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stages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endParaRPr lang="en-US" altLang="en-US" sz="2000" b="1" dirty="0">
              <a:solidFill>
                <a:srgbClr val="FFFF00"/>
              </a:solidFill>
            </a:endParaRPr>
          </a:p>
          <a:p>
            <a:pPr marL="342900" indent="-342900" algn="l" eaLnBrk="1" hangingPunct="1">
              <a:spcBef>
                <a:spcPts val="600"/>
              </a:spcBef>
              <a:spcAft>
                <a:spcPct val="4000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16896-36F2-D14C-A24E-378BF6A6DE5A}"/>
              </a:ext>
            </a:extLst>
          </p:cNvPr>
          <p:cNvSpPr txBox="1"/>
          <p:nvPr/>
        </p:nvSpPr>
        <p:spPr>
          <a:xfrm>
            <a:off x="682888" y="238780"/>
            <a:ext cx="789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</a:rPr>
              <a:t>Summary</a:t>
            </a:r>
            <a:r>
              <a:rPr lang="it-IT" sz="2800" b="1" dirty="0">
                <a:solidFill>
                  <a:srgbClr val="FFFF00"/>
                </a:solidFill>
              </a:rPr>
              <a:t> of the Frascati </a:t>
            </a:r>
            <a:r>
              <a:rPr lang="it-IT" sz="2800" b="1" dirty="0" err="1">
                <a:solidFill>
                  <a:srgbClr val="FFFF00"/>
                </a:solidFill>
              </a:rPr>
              <a:t>accelerators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history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8820C36-DC61-66E1-A33E-5D554A2BD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466044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filamentazione copia.jpg">
            <a:extLst>
              <a:ext uri="{FF2B5EF4-FFF2-40B4-BE49-F238E27FC236}">
                <a16:creationId xmlns:a16="http://schemas.microsoft.com/office/drawing/2014/main" id="{267131BD-FFC4-A24D-A340-21C07A5E7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8977"/>
            <a:ext cx="92202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2">
            <a:extLst>
              <a:ext uri="{FF2B5EF4-FFF2-40B4-BE49-F238E27FC236}">
                <a16:creationId xmlns:a16="http://schemas.microsoft.com/office/drawing/2014/main" id="{28DD1849-430B-4A43-8579-71EFCC509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840249"/>
            <a:ext cx="320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000" dirty="0">
                <a:solidFill>
                  <a:schemeClr val="bg1"/>
                </a:solidFill>
              </a:rPr>
              <a:t>FLAME laser Filamentation in the Frascati sky 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DDB8CD5-A6FB-7948-BA3B-4785652E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05400"/>
            <a:ext cx="4648200" cy="66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3600" dirty="0">
                <a:solidFill>
                  <a:srgbClr val="FFFF00"/>
                </a:solidFill>
              </a:rPr>
              <a:t>Thanks for attention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A698B-9CCE-B754-5F16-B2C01E2AF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213471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>
            <a:extLst>
              <a:ext uri="{FF2B5EF4-FFF2-40B4-BE49-F238E27FC236}">
                <a16:creationId xmlns:a16="http://schemas.microsoft.com/office/drawing/2014/main" id="{40CC6630-C9E5-E14B-B40E-53F5988B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40720"/>
            <a:ext cx="3511723" cy="346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9">
            <a:extLst>
              <a:ext uri="{FF2B5EF4-FFF2-40B4-BE49-F238E27FC236}">
                <a16:creationId xmlns:a16="http://schemas.microsoft.com/office/drawing/2014/main" id="{B9F419AA-8B48-CB42-BD91-00A565B3D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894334"/>
            <a:ext cx="1813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/>
              <a:t>Giorgio </a:t>
            </a:r>
            <a:r>
              <a:rPr lang="en-US" altLang="it-IT" sz="1800" b="1" dirty="0" err="1"/>
              <a:t>Salvini</a:t>
            </a:r>
            <a:endParaRPr lang="en-US" altLang="it-IT" sz="1800" b="1" dirty="0"/>
          </a:p>
        </p:txBody>
      </p:sp>
      <p:sp>
        <p:nvSpPr>
          <p:cNvPr id="30726" name="Text Box 11">
            <a:extLst>
              <a:ext uri="{FF2B5EF4-FFF2-40B4-BE49-F238E27FC236}">
                <a16:creationId xmlns:a16="http://schemas.microsoft.com/office/drawing/2014/main" id="{F2E94195-48A3-034D-ACD6-EF545C800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912" y="291963"/>
            <a:ext cx="2009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>
                <a:solidFill>
                  <a:srgbClr val="FFFF66"/>
                </a:solidFill>
              </a:rPr>
              <a:t>The Boss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7CF894-8F74-8C41-A066-FF6370F5A3D9}"/>
              </a:ext>
            </a:extLst>
          </p:cNvPr>
          <p:cNvSpPr/>
          <p:nvPr/>
        </p:nvSpPr>
        <p:spPr>
          <a:xfrm>
            <a:off x="231860" y="1005062"/>
            <a:ext cx="42672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The </a:t>
            </a:r>
            <a:r>
              <a:rPr lang="it-IT" dirty="0" err="1">
                <a:solidFill>
                  <a:schemeClr val="bg1"/>
                </a:solidFill>
              </a:rPr>
              <a:t>construction</a:t>
            </a:r>
            <a:r>
              <a:rPr lang="it-IT" dirty="0">
                <a:solidFill>
                  <a:schemeClr val="bg1"/>
                </a:solidFill>
              </a:rPr>
              <a:t> of the </a:t>
            </a:r>
            <a:r>
              <a:rPr lang="it-IT" dirty="0" err="1">
                <a:solidFill>
                  <a:schemeClr val="bg1"/>
                </a:solidFill>
              </a:rPr>
              <a:t>Synchrotron</a:t>
            </a:r>
            <a:r>
              <a:rPr lang="it-IT" dirty="0">
                <a:solidFill>
                  <a:schemeClr val="bg1"/>
                </a:solidFill>
              </a:rPr>
              <a:t> and the </a:t>
            </a:r>
            <a:r>
              <a:rPr lang="it-IT" dirty="0" err="1">
                <a:solidFill>
                  <a:schemeClr val="bg1"/>
                </a:solidFill>
              </a:rPr>
              <a:t>related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research</a:t>
            </a:r>
            <a:r>
              <a:rPr lang="it-IT" dirty="0">
                <a:solidFill>
                  <a:schemeClr val="bg1"/>
                </a:solidFill>
              </a:rPr>
              <a:t> center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err="1">
                <a:solidFill>
                  <a:schemeClr val="bg1"/>
                </a:solidFill>
              </a:rPr>
              <a:t>was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entrusted</a:t>
            </a:r>
            <a:r>
              <a:rPr lang="it-IT" dirty="0">
                <a:solidFill>
                  <a:schemeClr val="bg1"/>
                </a:solidFill>
              </a:rPr>
              <a:t> to a 31-year-old </a:t>
            </a:r>
            <a:r>
              <a:rPr lang="it-IT" dirty="0" err="1">
                <a:solidFill>
                  <a:schemeClr val="bg1"/>
                </a:solidFill>
              </a:rPr>
              <a:t>physicist</a:t>
            </a:r>
            <a:r>
              <a:rPr lang="it-IT" dirty="0">
                <a:solidFill>
                  <a:schemeClr val="bg1"/>
                </a:solidFill>
              </a:rPr>
              <a:t>: Giorgio </a:t>
            </a:r>
            <a:r>
              <a:rPr lang="it-IT" dirty="0" err="1">
                <a:solidFill>
                  <a:schemeClr val="bg1"/>
                </a:solidFill>
              </a:rPr>
              <a:t>Salvini</a:t>
            </a:r>
            <a:r>
              <a:rPr lang="it-IT" dirty="0">
                <a:solidFill>
                  <a:schemeClr val="bg1"/>
                </a:solidFill>
              </a:rPr>
              <a:t>. He </a:t>
            </a:r>
            <a:r>
              <a:rPr lang="it-IT" dirty="0" err="1">
                <a:solidFill>
                  <a:schemeClr val="bg1"/>
                </a:solidFill>
              </a:rPr>
              <a:t>recruited</a:t>
            </a:r>
            <a:r>
              <a:rPr lang="it-IT" dirty="0">
                <a:solidFill>
                  <a:schemeClr val="bg1"/>
                </a:solidFill>
              </a:rPr>
              <a:t> a team of </a:t>
            </a:r>
            <a:r>
              <a:rPr lang="it-IT" dirty="0" err="1">
                <a:solidFill>
                  <a:schemeClr val="bg1"/>
                </a:solidFill>
              </a:rPr>
              <a:t>good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motivated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physicists</a:t>
            </a:r>
            <a:r>
              <a:rPr lang="it-IT" dirty="0">
                <a:solidFill>
                  <a:schemeClr val="bg1"/>
                </a:solidFill>
              </a:rPr>
              <a:t> in the </a:t>
            </a:r>
            <a:r>
              <a:rPr lang="it-IT" dirty="0" err="1">
                <a:solidFill>
                  <a:schemeClr val="bg1"/>
                </a:solidFill>
              </a:rPr>
              <a:t>Italian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universities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F6784-1730-9F46-AE63-BC02582C6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40970"/>
            <a:ext cx="4448209" cy="2885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A928D-A1BF-8F4D-90C1-B24D48FA7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84504"/>
            <a:ext cx="4448209" cy="3102041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1C8A073-BD87-676E-CBC8-F8C43E884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37105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14564-A93F-864A-9CBF-F86DA0B28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96" y="919063"/>
            <a:ext cx="8458200" cy="563018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The Frascati </a:t>
            </a:r>
            <a:r>
              <a:rPr lang="it-IT" sz="2200" dirty="0" err="1">
                <a:solidFill>
                  <a:schemeClr val="bg1"/>
                </a:solidFill>
              </a:rPr>
              <a:t>Synchrotron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aims</a:t>
            </a:r>
            <a:r>
              <a:rPr lang="it-IT" sz="2200" dirty="0">
                <a:solidFill>
                  <a:schemeClr val="bg1"/>
                </a:solidFill>
              </a:rPr>
              <a:t> to accelerate electron </a:t>
            </a:r>
            <a:r>
              <a:rPr lang="it-IT" sz="2200" dirty="0" err="1">
                <a:solidFill>
                  <a:schemeClr val="bg1"/>
                </a:solidFill>
              </a:rPr>
              <a:t>beam</a:t>
            </a:r>
            <a:r>
              <a:rPr lang="it-IT" sz="2200" dirty="0">
                <a:solidFill>
                  <a:schemeClr val="bg1"/>
                </a:solidFill>
              </a:rPr>
              <a:t> up to 1 GeV energy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The electron </a:t>
            </a:r>
            <a:r>
              <a:rPr lang="it-IT" sz="2200" dirty="0" err="1">
                <a:solidFill>
                  <a:schemeClr val="bg1"/>
                </a:solidFill>
              </a:rPr>
              <a:t>beam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had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been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used</a:t>
            </a:r>
            <a:r>
              <a:rPr lang="it-IT" sz="2200" dirty="0">
                <a:solidFill>
                  <a:schemeClr val="bg1"/>
                </a:solidFill>
              </a:rPr>
              <a:t> to generate  a 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beam</a:t>
            </a:r>
            <a:r>
              <a:rPr lang="it-IT" sz="2200" dirty="0">
                <a:solidFill>
                  <a:schemeClr val="bg1"/>
                </a:solidFill>
              </a:rPr>
              <a:t>, up to 1 </a:t>
            </a:r>
            <a:r>
              <a:rPr lang="it-IT" sz="2200" dirty="0" err="1">
                <a:solidFill>
                  <a:schemeClr val="bg1"/>
                </a:solidFill>
              </a:rPr>
              <a:t>GeV</a:t>
            </a:r>
            <a:r>
              <a:rPr lang="it-IT" sz="2200" dirty="0">
                <a:solidFill>
                  <a:schemeClr val="bg1"/>
                </a:solidFill>
              </a:rPr>
              <a:t>, by bremsstrahlung  on target </a:t>
            </a:r>
            <a:r>
              <a:rPr lang="it-IT" sz="2200" dirty="0" err="1">
                <a:solidFill>
                  <a:schemeClr val="bg1"/>
                </a:solidFill>
              </a:rPr>
              <a:t>placed</a:t>
            </a:r>
            <a:r>
              <a:rPr lang="it-IT" sz="2200" dirty="0">
                <a:solidFill>
                  <a:schemeClr val="bg1"/>
                </a:solidFill>
              </a:rPr>
              <a:t> inside the machine.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The 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beam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were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had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been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used</a:t>
            </a:r>
            <a:r>
              <a:rPr lang="it-IT" sz="2200" dirty="0">
                <a:solidFill>
                  <a:schemeClr val="bg1"/>
                </a:solidFill>
              </a:rPr>
              <a:t> to study </a:t>
            </a:r>
            <a:r>
              <a:rPr lang="it-IT" sz="2200" dirty="0" err="1">
                <a:solidFill>
                  <a:schemeClr val="bg1"/>
                </a:solidFill>
              </a:rPr>
              <a:t>nuclear</a:t>
            </a:r>
            <a:r>
              <a:rPr lang="it-IT" sz="2200" dirty="0">
                <a:solidFill>
                  <a:schemeClr val="bg1"/>
                </a:solidFill>
              </a:rPr>
              <a:t> and </a:t>
            </a:r>
            <a:r>
              <a:rPr lang="it-IT" sz="2200" dirty="0" err="1">
                <a:solidFill>
                  <a:schemeClr val="bg1"/>
                </a:solidFill>
              </a:rPr>
              <a:t>electromagnetic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forces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between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elementary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particles</a:t>
            </a:r>
            <a:r>
              <a:rPr lang="it-IT" sz="2200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Single and multiple </a:t>
            </a:r>
            <a:r>
              <a:rPr lang="it-IT" sz="2200" dirty="0" err="1">
                <a:solidFill>
                  <a:schemeClr val="bg1"/>
                </a:solidFill>
              </a:rPr>
              <a:t>photoproduction</a:t>
            </a:r>
            <a:r>
              <a:rPr lang="it-IT" sz="2200" dirty="0">
                <a:solidFill>
                  <a:schemeClr val="bg1"/>
                </a:solidFill>
              </a:rPr>
              <a:t> of </a:t>
            </a:r>
            <a:r>
              <a:rPr lang="it-IT" sz="2200" dirty="0" err="1">
                <a:solidFill>
                  <a:schemeClr val="bg1"/>
                </a:solidFill>
              </a:rPr>
              <a:t>charged</a:t>
            </a:r>
            <a:r>
              <a:rPr lang="it-IT" sz="2200" dirty="0">
                <a:solidFill>
                  <a:schemeClr val="bg1"/>
                </a:solidFill>
              </a:rPr>
              <a:t> and </a:t>
            </a:r>
            <a:r>
              <a:rPr lang="it-IT" sz="2200" dirty="0" err="1">
                <a:solidFill>
                  <a:schemeClr val="bg1"/>
                </a:solidFill>
              </a:rPr>
              <a:t>neutral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pions</a:t>
            </a:r>
            <a:r>
              <a:rPr lang="it-IT" sz="2200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Photoproduction</a:t>
            </a:r>
            <a:r>
              <a:rPr lang="it-IT" sz="2200" dirty="0">
                <a:solidFill>
                  <a:schemeClr val="bg1"/>
                </a:solidFill>
              </a:rPr>
              <a:t> of strange </a:t>
            </a:r>
            <a:r>
              <a:rPr lang="it-IT" sz="2200" dirty="0" err="1">
                <a:solidFill>
                  <a:schemeClr val="bg1"/>
                </a:solidFill>
              </a:rPr>
              <a:t>particle</a:t>
            </a:r>
            <a:r>
              <a:rPr lang="it-IT" sz="2200" dirty="0">
                <a:solidFill>
                  <a:schemeClr val="bg1"/>
                </a:solidFill>
              </a:rPr>
              <a:t>: heavy </a:t>
            </a:r>
            <a:r>
              <a:rPr lang="it-IT" sz="2200" dirty="0" err="1">
                <a:solidFill>
                  <a:schemeClr val="bg1"/>
                </a:solidFill>
              </a:rPr>
              <a:t>meson</a:t>
            </a:r>
            <a:r>
              <a:rPr lang="it-IT" sz="2200" dirty="0">
                <a:solidFill>
                  <a:schemeClr val="bg1"/>
                </a:solidFill>
              </a:rPr>
              <a:t> and </a:t>
            </a:r>
            <a:r>
              <a:rPr lang="it-IT" sz="2200" dirty="0" err="1">
                <a:solidFill>
                  <a:schemeClr val="bg1"/>
                </a:solidFill>
              </a:rPr>
              <a:t>hyperon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	g </a:t>
            </a:r>
            <a:r>
              <a:rPr lang="it-IT" sz="2200" dirty="0">
                <a:solidFill>
                  <a:schemeClr val="bg1"/>
                </a:solidFill>
              </a:rPr>
              <a:t>+ </a:t>
            </a:r>
            <a:r>
              <a:rPr lang="it-IT" sz="2200" dirty="0" err="1">
                <a:solidFill>
                  <a:schemeClr val="bg1"/>
                </a:solidFill>
              </a:rPr>
              <a:t>p</a:t>
            </a:r>
            <a:r>
              <a:rPr lang="it-IT" sz="2200" dirty="0">
                <a:solidFill>
                  <a:schemeClr val="bg1"/>
                </a:solidFill>
              </a:rPr>
              <a:t> -&gt; 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it-IT" sz="2200" baseline="30000" dirty="0">
                <a:solidFill>
                  <a:schemeClr val="bg1"/>
                </a:solidFill>
              </a:rPr>
              <a:t>0 </a:t>
            </a:r>
            <a:r>
              <a:rPr lang="it-IT" sz="2200" dirty="0">
                <a:solidFill>
                  <a:schemeClr val="bg1"/>
                </a:solidFill>
              </a:rPr>
              <a:t>+ K</a:t>
            </a:r>
            <a:r>
              <a:rPr lang="it-IT" sz="2200" baseline="30000" dirty="0">
                <a:solidFill>
                  <a:schemeClr val="bg1"/>
                </a:solidFill>
              </a:rPr>
              <a:t>+   </a:t>
            </a:r>
            <a:r>
              <a:rPr lang="it-IT" sz="2200" dirty="0">
                <a:solidFill>
                  <a:schemeClr val="bg1"/>
                </a:solidFill>
              </a:rPr>
              <a:t>(</a:t>
            </a:r>
            <a:r>
              <a:rPr lang="it-IT" sz="2200" dirty="0" err="1">
                <a:solidFill>
                  <a:schemeClr val="bg1"/>
                </a:solidFill>
              </a:rPr>
              <a:t>threshold</a:t>
            </a:r>
            <a:r>
              <a:rPr lang="it-IT" sz="2200" dirty="0">
                <a:solidFill>
                  <a:schemeClr val="bg1"/>
                </a:solidFill>
              </a:rPr>
              <a:t> 910 MeV)</a:t>
            </a:r>
          </a:p>
          <a:p>
            <a:pPr marL="0" indent="0">
              <a:buNone/>
            </a:pP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	g </a:t>
            </a:r>
            <a:r>
              <a:rPr lang="it-IT" sz="2200" dirty="0">
                <a:solidFill>
                  <a:schemeClr val="bg1"/>
                </a:solidFill>
              </a:rPr>
              <a:t>+ </a:t>
            </a:r>
            <a:r>
              <a:rPr lang="it-IT" sz="2200" dirty="0" err="1">
                <a:solidFill>
                  <a:schemeClr val="bg1"/>
                </a:solidFill>
              </a:rPr>
              <a:t>p</a:t>
            </a:r>
            <a:r>
              <a:rPr lang="it-IT" sz="2200" dirty="0">
                <a:solidFill>
                  <a:schemeClr val="bg1"/>
                </a:solidFill>
              </a:rPr>
              <a:t> -&gt; 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it-IT" sz="2200" baseline="30000" dirty="0">
                <a:solidFill>
                  <a:schemeClr val="bg1"/>
                </a:solidFill>
              </a:rPr>
              <a:t>0 </a:t>
            </a:r>
            <a:r>
              <a:rPr lang="it-IT" sz="2200" dirty="0">
                <a:solidFill>
                  <a:schemeClr val="bg1"/>
                </a:solidFill>
              </a:rPr>
              <a:t>+ K</a:t>
            </a:r>
            <a:r>
              <a:rPr lang="it-IT" sz="2200" baseline="30000" dirty="0">
                <a:solidFill>
                  <a:schemeClr val="bg1"/>
                </a:solidFill>
              </a:rPr>
              <a:t>0     </a:t>
            </a:r>
            <a:r>
              <a:rPr lang="it-IT" sz="2200" dirty="0">
                <a:solidFill>
                  <a:schemeClr val="bg1"/>
                </a:solidFill>
              </a:rPr>
              <a:t>(</a:t>
            </a:r>
            <a:r>
              <a:rPr lang="it-IT" sz="2200" dirty="0" err="1">
                <a:solidFill>
                  <a:schemeClr val="bg1"/>
                </a:solidFill>
              </a:rPr>
              <a:t>threshold</a:t>
            </a:r>
            <a:r>
              <a:rPr lang="it-IT" sz="2200" dirty="0">
                <a:solidFill>
                  <a:schemeClr val="bg1"/>
                </a:solidFill>
              </a:rPr>
              <a:t> 1040 MeV)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Electron – </a:t>
            </a:r>
            <a:r>
              <a:rPr lang="it-IT" sz="2200" dirty="0" err="1">
                <a:solidFill>
                  <a:schemeClr val="bg1"/>
                </a:solidFill>
              </a:rPr>
              <a:t>photon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experience</a:t>
            </a:r>
            <a:r>
              <a:rPr lang="it-IT" sz="2200" dirty="0">
                <a:solidFill>
                  <a:schemeClr val="bg1"/>
                </a:solidFill>
              </a:rPr>
              <a:t> to study </a:t>
            </a:r>
            <a:r>
              <a:rPr lang="it-IT" sz="2200" dirty="0" err="1">
                <a:solidFill>
                  <a:schemeClr val="bg1"/>
                </a:solidFill>
              </a:rPr>
              <a:t>nuclear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form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factors</a:t>
            </a:r>
            <a:r>
              <a:rPr lang="it-IT" sz="2200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Photoproduction</a:t>
            </a:r>
            <a:r>
              <a:rPr lang="it-IT" sz="2200" dirty="0">
                <a:solidFill>
                  <a:schemeClr val="bg1"/>
                </a:solidFill>
              </a:rPr>
              <a:t> of </a:t>
            </a:r>
            <a:r>
              <a:rPr lang="it-IT" sz="2200" dirty="0" err="1">
                <a:solidFill>
                  <a:schemeClr val="bg1"/>
                </a:solidFill>
              </a:rPr>
              <a:t>particle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pairs</a:t>
            </a:r>
            <a:r>
              <a:rPr lang="it-IT" sz="2200" dirty="0">
                <a:solidFill>
                  <a:schemeClr val="bg1"/>
                </a:solidFill>
              </a:rPr>
              <a:t> (</a:t>
            </a:r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m+m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-, </a:t>
            </a:r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p+p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-</a:t>
            </a:r>
            <a:r>
              <a:rPr lang="it-IT" sz="2200" dirty="0">
                <a:solidFill>
                  <a:schemeClr val="bg1"/>
                </a:solidFill>
              </a:rPr>
              <a:t>) with </a:t>
            </a:r>
            <a:r>
              <a:rPr lang="it-IT" sz="2200" dirty="0" err="1">
                <a:solidFill>
                  <a:schemeClr val="bg1"/>
                </a:solidFill>
              </a:rPr>
              <a:t>extracted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beam</a:t>
            </a:r>
            <a:r>
              <a:rPr lang="it-IT" sz="2200" dirty="0">
                <a:solidFill>
                  <a:schemeClr val="bg1"/>
                </a:solidFill>
              </a:rPr>
              <a:t> on target</a:t>
            </a:r>
          </a:p>
          <a:p>
            <a:pPr marL="0" indent="0">
              <a:buNone/>
            </a:pPr>
            <a:endParaRPr lang="it-IT" sz="2200" dirty="0">
              <a:solidFill>
                <a:schemeClr val="bg1"/>
              </a:solidFill>
            </a:endParaRPr>
          </a:p>
          <a:p>
            <a:endParaRPr lang="it-IT" sz="2200" dirty="0">
              <a:solidFill>
                <a:schemeClr val="bg1"/>
              </a:solidFill>
            </a:endParaRPr>
          </a:p>
          <a:p>
            <a:endParaRPr lang="it-IT" sz="2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2EB870-8153-AE46-B04B-A66B4055EA76}"/>
              </a:ext>
            </a:extLst>
          </p:cNvPr>
          <p:cNvSpPr txBox="1">
            <a:spLocks/>
          </p:cNvSpPr>
          <p:nvPr/>
        </p:nvSpPr>
        <p:spPr bwMode="auto">
          <a:xfrm>
            <a:off x="537304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kern="0" dirty="0" err="1">
                <a:solidFill>
                  <a:srgbClr val="FFFF00"/>
                </a:solidFill>
              </a:rPr>
              <a:t>Physics</a:t>
            </a:r>
            <a:r>
              <a:rPr lang="it-IT" sz="3200" kern="0" dirty="0">
                <a:solidFill>
                  <a:srgbClr val="FFFF00"/>
                </a:solidFill>
              </a:rPr>
              <a:t> </a:t>
            </a:r>
            <a:r>
              <a:rPr lang="it-IT" sz="3200" kern="0" dirty="0" err="1">
                <a:solidFill>
                  <a:srgbClr val="FFFF00"/>
                </a:solidFill>
              </a:rPr>
              <a:t>program</a:t>
            </a:r>
            <a:r>
              <a:rPr lang="it-IT" sz="3200" kern="0" dirty="0">
                <a:solidFill>
                  <a:srgbClr val="FFFF00"/>
                </a:solidFill>
              </a:rPr>
              <a:t> </a:t>
            </a:r>
            <a:endParaRPr lang="it-IT" sz="32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A382F0-6D8C-EEF9-8824-CBA48E97E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84889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>
            <a:extLst>
              <a:ext uri="{FF2B5EF4-FFF2-40B4-BE49-F238E27FC236}">
                <a16:creationId xmlns:a16="http://schemas.microsoft.com/office/drawing/2014/main" id="{F0B4C73E-DD82-FB4B-888B-78F148E3F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235" r="2298" b="1863"/>
          <a:stretch/>
        </p:blipFill>
        <p:spPr bwMode="auto">
          <a:xfrm>
            <a:off x="1510530" y="2051790"/>
            <a:ext cx="6122940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4044E5-FA79-1D4A-9398-CD8F32B3ABFD}"/>
              </a:ext>
            </a:extLst>
          </p:cNvPr>
          <p:cNvSpPr/>
          <p:nvPr/>
        </p:nvSpPr>
        <p:spPr>
          <a:xfrm>
            <a:off x="790492" y="101025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Pisa 1955: </a:t>
            </a:r>
            <a:r>
              <a:rPr lang="it-IT" sz="3200" dirty="0" err="1">
                <a:solidFill>
                  <a:srgbClr val="FFFF00"/>
                </a:solidFill>
              </a:rPr>
              <a:t>Researchers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leaving</a:t>
            </a:r>
            <a:r>
              <a:rPr lang="it-IT" sz="3200" dirty="0">
                <a:solidFill>
                  <a:srgbClr val="FFFF00"/>
                </a:solidFill>
              </a:rPr>
              <a:t> for Rome.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183F2B-5308-E741-87D5-46DA0F221400}"/>
              </a:ext>
            </a:extLst>
          </p:cNvPr>
          <p:cNvSpPr/>
          <p:nvPr/>
        </p:nvSpPr>
        <p:spPr>
          <a:xfrm>
            <a:off x="228600" y="6858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In 1955 the </a:t>
            </a:r>
            <a:r>
              <a:rPr lang="it-IT" sz="2000" dirty="0" err="1">
                <a:solidFill>
                  <a:schemeClr val="bg1"/>
                </a:solidFill>
              </a:rPr>
              <a:t>accelerator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section</a:t>
            </a:r>
            <a:r>
              <a:rPr lang="it-IT" sz="2000" dirty="0">
                <a:solidFill>
                  <a:schemeClr val="bg1"/>
                </a:solidFill>
              </a:rPr>
              <a:t> of the INFN in Pisa </a:t>
            </a:r>
            <a:r>
              <a:rPr lang="it-IT" sz="2000" dirty="0" err="1">
                <a:solidFill>
                  <a:schemeClr val="bg1"/>
                </a:solidFill>
              </a:rPr>
              <a:t>moved</a:t>
            </a:r>
            <a:r>
              <a:rPr lang="it-IT" sz="2000" dirty="0">
                <a:solidFill>
                  <a:schemeClr val="bg1"/>
                </a:solidFill>
              </a:rPr>
              <a:t> to Rome for the </a:t>
            </a:r>
            <a:r>
              <a:rPr lang="it-IT" sz="2000" dirty="0" err="1">
                <a:solidFill>
                  <a:schemeClr val="bg1"/>
                </a:solidFill>
              </a:rPr>
              <a:t>construction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synchrotron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Following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decision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build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synchrotron</a:t>
            </a:r>
            <a:r>
              <a:rPr lang="it-IT" sz="2000" dirty="0">
                <a:solidFill>
                  <a:schemeClr val="bg1"/>
                </a:solidFill>
              </a:rPr>
              <a:t> in Frascati, </a:t>
            </a:r>
            <a:r>
              <a:rPr lang="it-IT" sz="2000" dirty="0" err="1">
                <a:solidFill>
                  <a:schemeClr val="bg1"/>
                </a:solidFill>
              </a:rPr>
              <a:t>this</a:t>
            </a:r>
            <a:r>
              <a:rPr lang="it-IT" sz="2000" dirty="0">
                <a:solidFill>
                  <a:schemeClr val="bg1"/>
                </a:solidFill>
              </a:rPr>
              <a:t> team </a:t>
            </a:r>
            <a:r>
              <a:rPr lang="it-IT" sz="2000" dirty="0" err="1">
                <a:solidFill>
                  <a:schemeClr val="bg1"/>
                </a:solidFill>
              </a:rPr>
              <a:t>will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become</a:t>
            </a:r>
            <a:r>
              <a:rPr lang="it-IT" sz="2000" dirty="0">
                <a:solidFill>
                  <a:schemeClr val="bg1"/>
                </a:solidFill>
              </a:rPr>
              <a:t> the INFN-CNEN National </a:t>
            </a:r>
            <a:r>
              <a:rPr lang="it-IT" sz="2000" dirty="0" err="1">
                <a:solidFill>
                  <a:schemeClr val="bg1"/>
                </a:solidFill>
              </a:rPr>
              <a:t>Laboratories</a:t>
            </a:r>
            <a:r>
              <a:rPr lang="it-IT" sz="2000" dirty="0">
                <a:solidFill>
                  <a:schemeClr val="bg1"/>
                </a:solidFill>
              </a:rPr>
              <a:t> of Frascati.</a:t>
            </a:r>
            <a:endParaRPr lang="it-IT" sz="2000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F829D6F2-E097-0786-7EEC-1D4C33AB0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363071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E56352-B023-5245-832D-0002A4D21D39}"/>
              </a:ext>
            </a:extLst>
          </p:cNvPr>
          <p:cNvSpPr/>
          <p:nvPr/>
        </p:nvSpPr>
        <p:spPr>
          <a:xfrm>
            <a:off x="5388849" y="4448390"/>
            <a:ext cx="3533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 </a:t>
            </a:r>
            <a:r>
              <a:rPr lang="it-IT" dirty="0" err="1">
                <a:solidFill>
                  <a:schemeClr val="bg1"/>
                </a:solidFill>
              </a:rPr>
              <a:t>temporary</a:t>
            </a:r>
            <a:r>
              <a:rPr lang="it-IT" dirty="0">
                <a:solidFill>
                  <a:schemeClr val="bg1"/>
                </a:solidFill>
              </a:rPr>
              <a:t> RF </a:t>
            </a:r>
            <a:r>
              <a:rPr lang="it-IT" dirty="0" err="1">
                <a:solidFill>
                  <a:schemeClr val="bg1"/>
                </a:solidFill>
              </a:rPr>
              <a:t>laboratory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was</a:t>
            </a:r>
            <a:r>
              <a:rPr lang="it-IT" dirty="0">
                <a:solidFill>
                  <a:schemeClr val="bg1"/>
                </a:solidFill>
              </a:rPr>
              <a:t> set up in a </a:t>
            </a:r>
            <a:r>
              <a:rPr lang="it-IT" dirty="0" err="1">
                <a:solidFill>
                  <a:schemeClr val="bg1"/>
                </a:solidFill>
              </a:rPr>
              <a:t>tent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waiting</a:t>
            </a:r>
            <a:r>
              <a:rPr lang="it-IT" dirty="0">
                <a:solidFill>
                  <a:schemeClr val="bg1"/>
                </a:solidFill>
              </a:rPr>
              <a:t> for the building</a:t>
            </a:r>
          </a:p>
        </p:txBody>
      </p:sp>
      <p:pic>
        <p:nvPicPr>
          <p:cNvPr id="32772" name="Picture 4" descr="LNF_IMG_00000057.jpg">
            <a:extLst>
              <a:ext uri="{FF2B5EF4-FFF2-40B4-BE49-F238E27FC236}">
                <a16:creationId xmlns:a16="http://schemas.microsoft.com/office/drawing/2014/main" id="{942007A7-4BD3-364B-BDD9-1A8FAE09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83" y="1941543"/>
            <a:ext cx="3689044" cy="25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63D36-5D20-CA26-A349-857A221B8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t="4857" r="2453" b="3939"/>
          <a:stretch/>
        </p:blipFill>
        <p:spPr bwMode="auto">
          <a:xfrm>
            <a:off x="479160" y="3764226"/>
            <a:ext cx="3439085" cy="253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79A269-A138-C40F-1EA1-0758DCAF7BEC}"/>
              </a:ext>
            </a:extLst>
          </p:cNvPr>
          <p:cNvSpPr/>
          <p:nvPr/>
        </p:nvSpPr>
        <p:spPr>
          <a:xfrm>
            <a:off x="3918245" y="56541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1956: The first </a:t>
            </a:r>
            <a:r>
              <a:rPr lang="it-IT" dirty="0" err="1">
                <a:solidFill>
                  <a:schemeClr val="bg1"/>
                </a:solidFill>
              </a:rPr>
              <a:t>canteen</a:t>
            </a:r>
            <a:r>
              <a:rPr lang="it-IT" dirty="0">
                <a:solidFill>
                  <a:schemeClr val="bg1"/>
                </a:solidFill>
              </a:rPr>
              <a:t> in Frascati. The photo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taken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during</a:t>
            </a:r>
            <a:r>
              <a:rPr lang="it-IT" dirty="0">
                <a:solidFill>
                  <a:schemeClr val="bg1"/>
                </a:solidFill>
              </a:rPr>
              <a:t> the lunch break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90328F38-6ABB-42BC-34BA-AC6B1C255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  <p:pic>
        <p:nvPicPr>
          <p:cNvPr id="9" name="Picture 2" descr="LNF_IMG_00000016.jpg">
            <a:extLst>
              <a:ext uri="{FF2B5EF4-FFF2-40B4-BE49-F238E27FC236}">
                <a16:creationId xmlns:a16="http://schemas.microsoft.com/office/drawing/2014/main" id="{454B9644-26F6-2FFD-2A6B-C3B93BBE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7" y="578135"/>
            <a:ext cx="4572000" cy="307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D2F9F8-55B6-2C1A-5F10-E1DCE4BA9DAF}"/>
              </a:ext>
            </a:extLst>
          </p:cNvPr>
          <p:cNvSpPr txBox="1"/>
          <p:nvPr/>
        </p:nvSpPr>
        <p:spPr>
          <a:xfrm>
            <a:off x="5017757" y="683669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The </a:t>
            </a:r>
            <a:r>
              <a:rPr lang="it-IT" dirty="0" err="1">
                <a:solidFill>
                  <a:schemeClr val="bg1"/>
                </a:solidFill>
              </a:rPr>
              <a:t>inner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view</a:t>
            </a:r>
            <a:r>
              <a:rPr lang="it-IT" dirty="0">
                <a:solidFill>
                  <a:schemeClr val="bg1"/>
                </a:solidFill>
              </a:rPr>
              <a:t> of the building</a:t>
            </a:r>
          </a:p>
          <a:p>
            <a:r>
              <a:rPr lang="it-IT" dirty="0">
                <a:solidFill>
                  <a:schemeClr val="bg1"/>
                </a:solidFill>
              </a:rPr>
              <a:t> with the large </a:t>
            </a:r>
            <a:r>
              <a:rPr lang="it-IT" dirty="0" err="1">
                <a:solidFill>
                  <a:schemeClr val="bg1"/>
                </a:solidFill>
              </a:rPr>
              <a:t>synchrotron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  <a:p>
            <a:r>
              <a:rPr lang="it-IT" dirty="0">
                <a:solidFill>
                  <a:schemeClr val="bg1"/>
                </a:solidFill>
              </a:rPr>
              <a:t>concrete </a:t>
            </a:r>
            <a:r>
              <a:rPr lang="it-IT" dirty="0" err="1">
                <a:solidFill>
                  <a:schemeClr val="bg1"/>
                </a:solidFill>
              </a:rPr>
              <a:t>basement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CC02E8-9CD1-4662-4731-31EBAC122F66}"/>
              </a:ext>
            </a:extLst>
          </p:cNvPr>
          <p:cNvSpPr txBox="1"/>
          <p:nvPr/>
        </p:nvSpPr>
        <p:spPr>
          <a:xfrm>
            <a:off x="497827" y="16906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FF00"/>
                </a:solidFill>
              </a:rPr>
              <a:t>The </a:t>
            </a:r>
            <a:r>
              <a:rPr lang="it-IT" sz="2800" dirty="0" err="1">
                <a:solidFill>
                  <a:srgbClr val="FFFF00"/>
                </a:solidFill>
              </a:rPr>
              <a:t>Synchrotron</a:t>
            </a:r>
            <a:r>
              <a:rPr lang="it-IT" sz="2800" dirty="0">
                <a:solidFill>
                  <a:srgbClr val="FFFF00"/>
                </a:solidFill>
              </a:rPr>
              <a:t>  </a:t>
            </a:r>
            <a:r>
              <a:rPr lang="it-IT" sz="3200" dirty="0">
                <a:solidFill>
                  <a:srgbClr val="FFFF00"/>
                </a:solidFill>
              </a:rPr>
              <a:t>building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during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costruction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66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LNF_IMG_00000055.jpg">
            <a:extLst>
              <a:ext uri="{FF2B5EF4-FFF2-40B4-BE49-F238E27FC236}">
                <a16:creationId xmlns:a16="http://schemas.microsoft.com/office/drawing/2014/main" id="{B26A8F57-709E-9341-B8F2-2BC67F44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20" y="0"/>
            <a:ext cx="586099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SinCartello">
            <a:extLst>
              <a:ext uri="{FF2B5EF4-FFF2-40B4-BE49-F238E27FC236}">
                <a16:creationId xmlns:a16="http://schemas.microsoft.com/office/drawing/2014/main" id="{AA764A75-98CA-774D-92E9-E55D7F11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2" y="2547938"/>
            <a:ext cx="3163888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E84C911-CE82-A94E-BD68-F1551EEE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12556"/>
            <a:ext cx="3396916" cy="2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9FB506-8202-AE4C-BDEC-D2B758D80A03}"/>
              </a:ext>
            </a:extLst>
          </p:cNvPr>
          <p:cNvSpPr/>
          <p:nvPr/>
        </p:nvSpPr>
        <p:spPr>
          <a:xfrm>
            <a:off x="3301860" y="4470737"/>
            <a:ext cx="2362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The </a:t>
            </a:r>
            <a:r>
              <a:rPr lang="it-IT" dirty="0" err="1">
                <a:solidFill>
                  <a:schemeClr val="bg1"/>
                </a:solidFill>
              </a:rPr>
              <a:t>problem</a:t>
            </a:r>
            <a:r>
              <a:rPr lang="it-IT" dirty="0">
                <a:solidFill>
                  <a:schemeClr val="bg1"/>
                </a:solidFill>
              </a:rPr>
              <a:t> of </a:t>
            </a:r>
            <a:r>
              <a:rPr lang="it-IT" dirty="0" err="1">
                <a:solidFill>
                  <a:schemeClr val="bg1"/>
                </a:solidFill>
              </a:rPr>
              <a:t>lack</a:t>
            </a:r>
            <a:r>
              <a:rPr lang="it-IT" dirty="0">
                <a:solidFill>
                  <a:schemeClr val="bg1"/>
                </a:solidFill>
              </a:rPr>
              <a:t> of water </a:t>
            </a:r>
            <a:r>
              <a:rPr lang="it-IT" dirty="0" err="1">
                <a:solidFill>
                  <a:schemeClr val="bg1"/>
                </a:solidFill>
              </a:rPr>
              <a:t>was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solved</a:t>
            </a:r>
            <a:r>
              <a:rPr lang="it-IT" dirty="0">
                <a:solidFill>
                  <a:schemeClr val="bg1"/>
                </a:solidFill>
              </a:rPr>
              <a:t> by </a:t>
            </a:r>
            <a:r>
              <a:rPr lang="it-IT" dirty="0" err="1">
                <a:solidFill>
                  <a:schemeClr val="bg1"/>
                </a:solidFill>
              </a:rPr>
              <a:t>digging</a:t>
            </a:r>
            <a:r>
              <a:rPr lang="it-IT" dirty="0">
                <a:solidFill>
                  <a:schemeClr val="bg1"/>
                </a:solidFill>
              </a:rPr>
              <a:t> a </a:t>
            </a:r>
            <a:r>
              <a:rPr lang="it-IT" dirty="0" err="1">
                <a:solidFill>
                  <a:schemeClr val="bg1"/>
                </a:solidFill>
              </a:rPr>
              <a:t>well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of 160 m "</a:t>
            </a:r>
            <a:r>
              <a:rPr lang="it-IT" dirty="0" err="1">
                <a:solidFill>
                  <a:schemeClr val="bg1"/>
                </a:solidFill>
              </a:rPr>
              <a:t>Absurdly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deep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almost</a:t>
            </a:r>
            <a:r>
              <a:rPr lang="it-IT" dirty="0">
                <a:solidFill>
                  <a:schemeClr val="bg1"/>
                </a:solidFill>
              </a:rPr>
              <a:t> to the </a:t>
            </a:r>
            <a:r>
              <a:rPr lang="it-IT" dirty="0" err="1">
                <a:solidFill>
                  <a:schemeClr val="bg1"/>
                </a:solidFill>
              </a:rPr>
              <a:t>antipodes</a:t>
            </a:r>
            <a:r>
              <a:rPr lang="it-IT" dirty="0">
                <a:solidFill>
                  <a:schemeClr val="bg1"/>
                </a:solidFill>
              </a:rPr>
              <a:t>" (</a:t>
            </a:r>
            <a:r>
              <a:rPr lang="it-IT" dirty="0" err="1">
                <a:solidFill>
                  <a:schemeClr val="bg1"/>
                </a:solidFill>
              </a:rPr>
              <a:t>Touschek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3F575-EB55-ED41-8D94-3359F66531B6}"/>
              </a:ext>
            </a:extLst>
          </p:cNvPr>
          <p:cNvSpPr txBox="1"/>
          <p:nvPr/>
        </p:nvSpPr>
        <p:spPr>
          <a:xfrm>
            <a:off x="87032" y="986899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Building ready</a:t>
            </a:r>
          </a:p>
        </p:txBody>
      </p:sp>
    </p:spTree>
    <p:extLst>
      <p:ext uri="{BB962C8B-B14F-4D97-AF65-F5344CB8AC3E}">
        <p14:creationId xmlns:p14="http://schemas.microsoft.com/office/powerpoint/2010/main" val="1844620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Content Placeholder 2">
            <a:extLst>
              <a:ext uri="{FF2B5EF4-FFF2-40B4-BE49-F238E27FC236}">
                <a16:creationId xmlns:a16="http://schemas.microsoft.com/office/drawing/2014/main" id="{3A8046A4-B5F5-594B-AB89-2057289EFA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9331" name="Picture 2" descr="LNF_IMG_00000146.jpg">
            <a:extLst>
              <a:ext uri="{FF2B5EF4-FFF2-40B4-BE49-F238E27FC236}">
                <a16:creationId xmlns:a16="http://schemas.microsoft.com/office/drawing/2014/main" id="{9900551A-1490-B94D-AC27-195298431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7568"/>
            <a:ext cx="8407400" cy="592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60ED3A-181D-814E-B15D-D22B65DBD2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6549189" cy="457200"/>
          </a:xfrm>
        </p:spPr>
        <p:txBody>
          <a:bodyPr/>
          <a:lstStyle/>
          <a:p>
            <a:r>
              <a:rPr lang="it-IT" altLang="it-IT" sz="3200" dirty="0" err="1">
                <a:solidFill>
                  <a:srgbClr val="FFFF00"/>
                </a:solidFill>
              </a:rPr>
              <a:t>Synchrotron</a:t>
            </a:r>
            <a:r>
              <a:rPr lang="it-IT" altLang="it-IT" sz="3200" dirty="0">
                <a:solidFill>
                  <a:srgbClr val="FFFF00"/>
                </a:solidFill>
              </a:rPr>
              <a:t> </a:t>
            </a:r>
            <a:r>
              <a:rPr lang="it-IT" altLang="it-IT" sz="3200" dirty="0" err="1">
                <a:solidFill>
                  <a:srgbClr val="FFFF00"/>
                </a:solidFill>
              </a:rPr>
              <a:t>installation</a:t>
            </a:r>
            <a:endParaRPr lang="it-IT" altLang="it-IT" sz="3200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FDD90-1732-EA3F-6DDF-2AB9E8955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5" y="6513941"/>
            <a:ext cx="8669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1400" dirty="0" err="1">
                <a:solidFill>
                  <a:schemeClr val="bg1"/>
                </a:solidFill>
              </a:rPr>
              <a:t>EuPRAXIA</a:t>
            </a:r>
            <a:r>
              <a:rPr lang="it-IT" sz="1400" dirty="0">
                <a:solidFill>
                  <a:schemeClr val="bg1"/>
                </a:solidFill>
              </a:rPr>
              <a:t> DN 2024			</a:t>
            </a:r>
            <a:r>
              <a:rPr lang="en-US" altLang="en-US" sz="1400" dirty="0">
                <a:solidFill>
                  <a:srgbClr val="FFFFFF"/>
                </a:solidFill>
              </a:rPr>
              <a:t>Andrea Ghigo        		Frascati 24 Apr 2024 </a:t>
            </a:r>
          </a:p>
        </p:txBody>
      </p:sp>
    </p:spTree>
    <p:extLst>
      <p:ext uri="{BB962C8B-B14F-4D97-AF65-F5344CB8AC3E}">
        <p14:creationId xmlns:p14="http://schemas.microsoft.com/office/powerpoint/2010/main" val="151374029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47676</TotalTime>
  <Words>2350</Words>
  <Application>Microsoft Macintosh PowerPoint</Application>
  <PresentationFormat>On-screen Show (4:3)</PresentationFormat>
  <Paragraphs>249</Paragraphs>
  <Slides>38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American Typewriter</vt:lpstr>
      <vt:lpstr>Arial</vt:lpstr>
      <vt:lpstr>Calibri</vt:lpstr>
      <vt:lpstr>Eras Bold ITC</vt:lpstr>
      <vt:lpstr>Helvetica</vt:lpstr>
      <vt:lpstr>New York</vt:lpstr>
      <vt:lpstr>Symbol</vt:lpstr>
      <vt:lpstr>Default Design</vt:lpstr>
      <vt:lpstr>History of INFN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Synchrotron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ADONE second life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DAFNE  Synchrotron radiation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EUPRAXIA@SPARC-LAB</vt:lpstr>
      <vt:lpstr>EUPRAXIA@SPARC-LAB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 dei Laboratori Nazionali di Frascati</dc:title>
  <dc:creator>Microsoft Office User</dc:creator>
  <cp:lastModifiedBy>Andrea Ghigo</cp:lastModifiedBy>
  <cp:revision>163</cp:revision>
  <dcterms:created xsi:type="dcterms:W3CDTF">2017-05-02T08:21:11Z</dcterms:created>
  <dcterms:modified xsi:type="dcterms:W3CDTF">2024-04-24T09:06:17Z</dcterms:modified>
</cp:coreProperties>
</file>