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76" r:id="rId12"/>
    <p:sldId id="277" r:id="rId13"/>
    <p:sldId id="284" r:id="rId14"/>
    <p:sldId id="281" r:id="rId15"/>
    <p:sldId id="283" r:id="rId16"/>
    <p:sldId id="280" r:id="rId17"/>
    <p:sldId id="285" r:id="rId18"/>
    <p:sldId id="286" r:id="rId19"/>
    <p:sldId id="287" r:id="rId20"/>
    <p:sldId id="288" r:id="rId21"/>
    <p:sldId id="292" r:id="rId22"/>
    <p:sldId id="294" r:id="rId23"/>
    <p:sldId id="293" r:id="rId24"/>
    <p:sldId id="290" r:id="rId25"/>
    <p:sldId id="291" r:id="rId26"/>
    <p:sldId id="295" r:id="rId27"/>
    <p:sldId id="296" r:id="rId28"/>
    <p:sldId id="297" r:id="rId29"/>
    <p:sldId id="302" r:id="rId30"/>
    <p:sldId id="303" r:id="rId31"/>
    <p:sldId id="300" r:id="rId32"/>
    <p:sldId id="267" r:id="rId33"/>
    <p:sldId id="289" r:id="rId34"/>
    <p:sldId id="301" r:id="rId35"/>
    <p:sldId id="306" r:id="rId36"/>
    <p:sldId id="305" r:id="rId37"/>
    <p:sldId id="307" r:id="rId38"/>
    <p:sldId id="304" r:id="rId39"/>
    <p:sldId id="270" r:id="rId40"/>
    <p:sldId id="274" r:id="rId41"/>
    <p:sldId id="308" r:id="rId42"/>
    <p:sldId id="309" r:id="rId43"/>
    <p:sldId id="310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86657"/>
  </p:normalViewPr>
  <p:slideViewPr>
    <p:cSldViewPr snapToGrid="0" snapToObjects="1">
      <p:cViewPr varScale="1">
        <p:scale>
          <a:sx n="104" d="100"/>
          <a:sy n="104" d="100"/>
        </p:scale>
        <p:origin x="10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5AAFD-F192-594C-8654-6FA3FE93EBFC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3A503-BB60-B54E-B22E-9618E893941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77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841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61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43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560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717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30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18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723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711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782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40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24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184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505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71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537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53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204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69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010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99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35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932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3A503-BB60-B54E-B22E-9618E893941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63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0E6A-FCFC-3C47-81F6-6B5AEC6BE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6CB5D-F568-6944-A6C7-089DA6177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F4E6B-1E95-9E4D-8408-CE98456B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15406"/>
            <a:ext cx="2743200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DF4F091-276D-1048-B985-179AD59CFCE2}" type="datetimeFigureOut">
              <a:rPr lang="it-IT" smtClean="0"/>
              <a:pPr/>
              <a:t>24/04/24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7DF2C-64A3-434B-A9D6-4FCF0712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15406"/>
            <a:ext cx="4114800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DAF37-B09E-BE46-AAF5-42B3E8DA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5406"/>
            <a:ext cx="2743200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40B63D5-F15A-6E4A-A32C-3F4357F39A2E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2A16B3-4C8C-EA46-8C8F-CFB94141A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484" y="5521110"/>
            <a:ext cx="1480761" cy="1073834"/>
          </a:xfrm>
          <a:prstGeom prst="rect">
            <a:avLst/>
          </a:prstGeom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A8EE539F-A0FF-BD44-B2EE-DA76C92D8016}"/>
              </a:ext>
            </a:extLst>
          </p:cNvPr>
          <p:cNvSpPr/>
          <p:nvPr userDrawn="1"/>
        </p:nvSpPr>
        <p:spPr>
          <a:xfrm>
            <a:off x="122830" y="122708"/>
            <a:ext cx="11941791" cy="6598767"/>
          </a:xfrm>
          <a:prstGeom prst="frame">
            <a:avLst>
              <a:gd name="adj1" fmla="val 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4AAA5B-6F51-3F43-8018-2CF79C02B7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56" y="136520"/>
            <a:ext cx="6743622" cy="194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5B7A81-B2A6-EC4D-ADCF-198221CE1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892" t="11303" r="13181" b="12412"/>
          <a:stretch/>
        </p:blipFill>
        <p:spPr>
          <a:xfrm>
            <a:off x="8651384" y="5446554"/>
            <a:ext cx="3358503" cy="12339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BB5EFA-8247-4E4B-A5BD-E7638DC639A2}"/>
              </a:ext>
            </a:extLst>
          </p:cNvPr>
          <p:cNvSpPr>
            <a:spLocks noChangeAspect="1"/>
          </p:cNvSpPr>
          <p:nvPr userDrawn="1"/>
        </p:nvSpPr>
        <p:spPr>
          <a:xfrm>
            <a:off x="148588" y="147638"/>
            <a:ext cx="5462188" cy="1224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School on Plasma Accelerators</a:t>
            </a:r>
            <a:br>
              <a:rPr lang="it-IT" sz="2400" b="1" dirty="0">
                <a:solidFill>
                  <a:schemeClr val="bg1"/>
                </a:solidFill>
                <a:effectLst/>
              </a:rPr>
            </a:br>
            <a:r>
              <a:rPr lang="it-IT" sz="2400" dirty="0">
                <a:solidFill>
                  <a:schemeClr val="bg1"/>
                </a:solidFill>
              </a:rPr>
              <a:t>April </a:t>
            </a:r>
            <a:r>
              <a:rPr lang="it-IT" sz="2400" dirty="0">
                <a:solidFill>
                  <a:schemeClr val="bg1"/>
                </a:solidFill>
                <a:effectLst/>
              </a:rPr>
              <a:t>22–26</a:t>
            </a:r>
            <a:r>
              <a:rPr lang="it-IT" sz="240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it-IT" sz="2400" dirty="0">
                <a:solidFill>
                  <a:schemeClr val="bg1"/>
                </a:solidFill>
                <a:effectLst/>
              </a:rPr>
              <a:t>, 2024</a:t>
            </a:r>
            <a:br>
              <a:rPr lang="it-IT" sz="2400" dirty="0">
                <a:solidFill>
                  <a:schemeClr val="bg1"/>
                </a:solidFill>
                <a:effectLst/>
              </a:rPr>
            </a:br>
            <a:r>
              <a:rPr lang="it-IT" sz="2400" dirty="0">
                <a:solidFill>
                  <a:schemeClr val="bg1"/>
                </a:solidFill>
                <a:effectLst/>
              </a:rPr>
              <a:t>Orto Botanico di Roma</a:t>
            </a:r>
          </a:p>
        </p:txBody>
      </p:sp>
    </p:spTree>
    <p:extLst>
      <p:ext uri="{BB962C8B-B14F-4D97-AF65-F5344CB8AC3E}">
        <p14:creationId xmlns:p14="http://schemas.microsoft.com/office/powerpoint/2010/main" val="395470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91FBC-CBA3-584F-9039-47EFE822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C97DB-518C-9B49-B655-4F2BB14DF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64E7E-9BA2-A148-86B5-0176CB17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F091-276D-1048-B985-179AD59CFCE2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11C65-FF55-6945-9E9F-480A4260C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83852-8A8E-2E44-9E02-BEB3BFB5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63D5-F15A-6E4A-A32C-3F4357F39A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91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6D59ED-6931-C842-97C6-019B166443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3D2B-F5EC-8247-A19E-91613D64F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F02A4-099C-8948-B0B9-18447AE5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F091-276D-1048-B985-179AD59CFCE2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325F-BEC0-EC45-AF9C-D0CF547D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A0314-018A-D644-A6D6-856FF70C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63D5-F15A-6E4A-A32C-3F4357F39A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93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7676B-9445-2048-9D70-5270D8D5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E90A-4C49-5848-BB19-F9B586939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SzPct val="80000"/>
              <a:buFont typeface="Courier New" panose="02070309020205020404" pitchFamily="49" charset="0"/>
              <a:buChar char="o"/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70FB9-0C2D-A849-BF4E-016A3A5B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9054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DF4F091-276D-1048-B985-179AD59CFCE2}" type="datetimeFigureOut">
              <a:rPr lang="it-IT" smtClean="0"/>
              <a:pPr/>
              <a:t>24/04/24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9CAA1-83F2-164F-B09B-05354D70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9054"/>
            <a:ext cx="411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EC6F0-A14B-C943-8A77-F4A59D12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9054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40B63D5-F15A-6E4A-A32C-3F4357F39A2E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D960931C-2F38-5041-BD20-E27E265D10E1}"/>
              </a:ext>
            </a:extLst>
          </p:cNvPr>
          <p:cNvSpPr/>
          <p:nvPr userDrawn="1"/>
        </p:nvSpPr>
        <p:spPr>
          <a:xfrm>
            <a:off x="122830" y="122708"/>
            <a:ext cx="11941791" cy="6598767"/>
          </a:xfrm>
          <a:prstGeom prst="frame">
            <a:avLst>
              <a:gd name="adj1" fmla="val 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9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E6F5D-4D0F-EE46-87E1-4E3B74DEE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D5816-C86D-124B-ACAE-0F9B0F87F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E19D-D3B6-8843-B16D-FFFBD1DD8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F091-276D-1048-B985-179AD59CFCE2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5B19D-9B97-6240-828F-BA89B58A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A58CA-1873-3E45-B3C9-DCBC3D2B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63D5-F15A-6E4A-A32C-3F4357F39A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655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22E2-0175-4E46-9AB3-C263CCAC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3CD4B-5E0E-434B-B6B4-E7A5F8987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35932-14B4-6749-B2C1-EB162F3E4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E44F4-C8F5-B142-99A8-F417DBC5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F091-276D-1048-B985-179AD59CFCE2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BEA0-AD80-FD48-806A-83C6475EC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850DF-30B7-6149-9330-C128D5C3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63D5-F15A-6E4A-A32C-3F4357F39A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504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412BE-B261-B848-BF88-B06B377D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F94B2-7F75-EA41-B0E9-679DA4CE6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BB093-DD8D-2F44-9C08-8B36AA64E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B6F958-4397-3D47-8521-D3FB1BB6C3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74F34-69E1-884E-82AB-5AE915925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D0F22-D342-6645-B28E-97200774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F091-276D-1048-B985-179AD59CFCE2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E7919-CD76-C84B-B849-C432AFDA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F38E83-7EF5-9C41-B2E3-0DA25EF8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63D5-F15A-6E4A-A32C-3F4357F39A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823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6ACF-48AF-994A-9F0D-9818B179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587211-285A-1D44-A0D5-0A19B16D4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F091-276D-1048-B985-179AD59CFCE2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333AB-E9CF-E744-8ACC-B38B478D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30095-2BA0-DB4D-8E00-2AB266E5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63D5-F15A-6E4A-A32C-3F4357F39A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29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88ADC-72EF-834F-93F0-CF553F5F8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F091-276D-1048-B985-179AD59CFCE2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E0E48E-E29D-8D4F-A6B9-948AE2BB5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07A31-F0A6-B244-8387-9A7CE217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63D5-F15A-6E4A-A32C-3F4357F39A2E}" type="slidenum">
              <a:rPr lang="it-IT" smtClean="0"/>
              <a:t>‹#›</a:t>
            </a:fld>
            <a:endParaRPr lang="it-IT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A73E2298-C996-DF42-BF5A-0051D6C02DD3}"/>
              </a:ext>
            </a:extLst>
          </p:cNvPr>
          <p:cNvSpPr/>
          <p:nvPr userDrawn="1"/>
        </p:nvSpPr>
        <p:spPr>
          <a:xfrm>
            <a:off x="122830" y="122708"/>
            <a:ext cx="11941791" cy="6598767"/>
          </a:xfrm>
          <a:prstGeom prst="frame">
            <a:avLst>
              <a:gd name="adj1" fmla="val 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3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0DFEF-1153-F848-9C6C-8D151236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DCB95-317C-2943-85D2-18E8AC39D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029DA-6654-6940-A1B7-BE85C703C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B4CF1-9B31-A943-98F5-08CBE202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F091-276D-1048-B985-179AD59CFCE2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4E81B-67F2-7447-9948-AAB155683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6E53C-86FB-0447-90FD-05808BFCA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63D5-F15A-6E4A-A32C-3F4357F39A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81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7B9E-6D93-E647-B732-6CB9009B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7F6925-94B5-1F4D-886C-1B1B5468D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5EFA2-2CCC-8447-B14C-42FAE3D14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CC56A-36D9-A140-BCDD-BDE2DD0F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F091-276D-1048-B985-179AD59CFCE2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57AB9-5F09-CE4D-AC1D-EFE3A191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00E36-11CC-CE4B-B952-7FF7949A5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B63D5-F15A-6E4A-A32C-3F4357F39A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58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75EF82-90B2-D94A-941F-06359433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FB978-8867-9345-9A04-133077CAB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B547-051C-9C4B-9C0F-B1C5F42AE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F091-276D-1048-B985-179AD59CFCE2}" type="datetimeFigureOut">
              <a:rPr lang="it-IT" smtClean="0"/>
              <a:t>24/04/24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908F-C1AA-104D-81BC-4C30716E7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B2AA2-2DEB-7A45-A55B-0AE67CE4B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B63D5-F15A-6E4A-A32C-3F4357F39A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50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8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F2AA8-6FA7-E047-AFA3-B44A2BB1F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2820"/>
            <a:ext cx="9144000" cy="2387600"/>
          </a:xfrm>
        </p:spPr>
        <p:txBody>
          <a:bodyPr/>
          <a:lstStyle/>
          <a:p>
            <a:r>
              <a:rPr lang="it-IT" dirty="0"/>
              <a:t>Free Electron </a:t>
            </a:r>
            <a:r>
              <a:rPr lang="it-IT" dirty="0" err="1"/>
              <a:t>Lasers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4E7A5-4A75-8A42-87A5-D8328BC67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5161" y="3872495"/>
            <a:ext cx="9504608" cy="1655762"/>
          </a:xfrm>
        </p:spPr>
        <p:txBody>
          <a:bodyPr>
            <a:normAutofit/>
          </a:bodyPr>
          <a:lstStyle/>
          <a:p>
            <a:r>
              <a:rPr lang="it-IT" sz="2800" dirty="0"/>
              <a:t>An </a:t>
            </a:r>
            <a:r>
              <a:rPr lang="it-IT" sz="2800" dirty="0" err="1"/>
              <a:t>Introduction</a:t>
            </a:r>
            <a:endParaRPr lang="it-IT" sz="2800" dirty="0"/>
          </a:p>
          <a:p>
            <a:endParaRPr lang="it-IT" dirty="0"/>
          </a:p>
          <a:p>
            <a:r>
              <a:rPr lang="it-IT" i="1" dirty="0"/>
              <a:t>Enrica </a:t>
            </a:r>
            <a:r>
              <a:rPr lang="it-IT" i="1" dirty="0" err="1"/>
              <a:t>Chiadroni</a:t>
            </a:r>
            <a:r>
              <a:rPr lang="it-IT" i="1" dirty="0"/>
              <a:t> (Sapienza Rome </a:t>
            </a:r>
            <a:r>
              <a:rPr lang="it-IT" i="1" dirty="0" err="1"/>
              <a:t>University</a:t>
            </a:r>
            <a:r>
              <a:rPr lang="it-IT" i="1" dirty="0"/>
              <a:t> and INFN-LNF)</a:t>
            </a:r>
          </a:p>
        </p:txBody>
      </p:sp>
    </p:spTree>
    <p:extLst>
      <p:ext uri="{BB962C8B-B14F-4D97-AF65-F5344CB8AC3E}">
        <p14:creationId xmlns:p14="http://schemas.microsoft.com/office/powerpoint/2010/main" val="2993076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1F90-8D65-5F43-B0D6-49A1C92C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Undulator</a:t>
            </a:r>
            <a:r>
              <a:rPr lang="it-IT" dirty="0"/>
              <a:t> </a:t>
            </a:r>
            <a:r>
              <a:rPr lang="it-IT" dirty="0" err="1"/>
              <a:t>Magnet</a:t>
            </a:r>
            <a:endParaRPr lang="it-I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2AE69F-471C-5849-B9ED-10A823F49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36618" y="1690688"/>
            <a:ext cx="7159580" cy="393986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59A68-99B4-AF4B-A899-B2C3DD8C5182}"/>
              </a:ext>
            </a:extLst>
          </p:cNvPr>
          <p:cNvSpPr txBox="1"/>
          <p:nvPr/>
        </p:nvSpPr>
        <p:spPr>
          <a:xfrm>
            <a:off x="6593984" y="1574779"/>
            <a:ext cx="5061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1951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: H. </a:t>
            </a: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Motz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</a:rPr>
              <a:t>proposed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the use of a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long array of </a:t>
            </a: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alternating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magnetic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fields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, an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</a:rPr>
              <a:t>undulator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</a:rPr>
              <a:t>magnet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, to generate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</a:rPr>
              <a:t>narrow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band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</a:rPr>
              <a:t>radiation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</a:rPr>
              <a:t>have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an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</a:rPr>
              <a:t>extended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</a:rPr>
              <a:t>radiation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source</a:t>
            </a:r>
          </a:p>
          <a:p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i="1" dirty="0"/>
              <a:t>		</a:t>
            </a:r>
            <a:r>
              <a:rPr lang="it-IT" i="1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it-IT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i="1" dirty="0" err="1">
                <a:solidFill>
                  <a:schemeClr val="accent1">
                    <a:lumMod val="50000"/>
                  </a:schemeClr>
                </a:solidFill>
              </a:rPr>
              <a:t>Appl</a:t>
            </a:r>
            <a:r>
              <a:rPr lang="it-IT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i="1" dirty="0" err="1">
                <a:solidFill>
                  <a:schemeClr val="accent1">
                    <a:lumMod val="50000"/>
                  </a:schemeClr>
                </a:solidFill>
              </a:rPr>
              <a:t>Phys</a:t>
            </a:r>
            <a:r>
              <a:rPr lang="it-IT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 22, 527–535 (1951)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9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B4A7F-857E-6E46-9FEE-7EB07565F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Undulator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: </a:t>
            </a:r>
            <a:r>
              <a:rPr lang="it-IT" i="1" dirty="0"/>
              <a:t>Single Electron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2F2D75-DD61-354F-8FAF-587190B25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895" y="2267543"/>
            <a:ext cx="4969391" cy="181236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7C3AE3B-FE68-544D-BFE6-95AB55F443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048518"/>
                <a:ext cx="10515600" cy="11284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SzPct val="80000"/>
                  <a:buFont typeface="Courier New" panose="02070309020205020404" pitchFamily="49" charset="0"/>
                  <a:buChar char="o"/>
                  <a:defRPr sz="2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80000"/>
                  <a:buFont typeface="Courier New" panose="02070309020205020404" pitchFamily="49" charset="0"/>
                  <a:buChar char="o"/>
                  <a:defRPr sz="24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80000"/>
                  <a:buFont typeface="Courier New" panose="02070309020205020404" pitchFamily="49" charset="0"/>
                  <a:buChar char="o"/>
                  <a:defRPr sz="20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80000"/>
                  <a:buFont typeface="Courier New" panose="02070309020205020404" pitchFamily="49" charset="0"/>
                  <a:buChar char="o"/>
                  <a:defRPr sz="1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80000"/>
                  <a:buFont typeface="Courier New" panose="02070309020205020404" pitchFamily="49" charset="0"/>
                  <a:buChar char="o"/>
                  <a:defRPr sz="18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sz="2400" b="1" i="1" dirty="0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  <m:sSub>
                          <m:sSub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sub>
                        </m:sSub>
                      </m:num>
                      <m:den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sSub>
                          <m:sSub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the </a:t>
                </a:r>
                <a:r>
                  <a:rPr lang="it-IT" sz="2400" b="1" dirty="0" err="1"/>
                  <a:t>undulator</a:t>
                </a:r>
                <a:r>
                  <a:rPr lang="it-IT" sz="2400" b="1" dirty="0"/>
                  <a:t> </a:t>
                </a:r>
                <a:r>
                  <a:rPr lang="it-IT" sz="2400" b="1" dirty="0" err="1"/>
                  <a:t>vector</a:t>
                </a:r>
                <a:r>
                  <a:rPr lang="it-IT" sz="2400" b="1" dirty="0"/>
                  <a:t> </a:t>
                </a:r>
                <a:r>
                  <a:rPr lang="it-IT" sz="2400" b="1" dirty="0" err="1"/>
                  <a:t>potential</a:t>
                </a:r>
                <a:r>
                  <a:rPr lang="it-IT" sz="2400" b="1" dirty="0"/>
                  <a:t> </a:t>
                </a:r>
                <a:r>
                  <a:rPr lang="it-IT" sz="2400" b="1" dirty="0" err="1"/>
                  <a:t>normalized</a:t>
                </a:r>
                <a:r>
                  <a:rPr lang="it-IT" sz="2400" dirty="0"/>
                  <a:t> to the electron </a:t>
                </a:r>
                <a:r>
                  <a:rPr lang="it-IT" sz="2400" dirty="0" err="1"/>
                  <a:t>rest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energy</a:t>
                </a:r>
                <a:endParaRPr lang="it-IT" sz="2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7C3AE3B-FE68-544D-BFE6-95AB55F44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8518"/>
                <a:ext cx="10515600" cy="1128444"/>
              </a:xfrm>
              <a:prstGeom prst="rect">
                <a:avLst/>
              </a:prstGeom>
              <a:blipFill>
                <a:blip r:embed="rId4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84574E5-2AAB-8C4D-BE58-932DE229F1E2}"/>
              </a:ext>
            </a:extLst>
          </p:cNvPr>
          <p:cNvGrpSpPr/>
          <p:nvPr/>
        </p:nvGrpSpPr>
        <p:grpSpPr>
          <a:xfrm>
            <a:off x="5841482" y="2275009"/>
            <a:ext cx="1423674" cy="1601870"/>
            <a:chOff x="6511183" y="1867231"/>
            <a:chExt cx="1423674" cy="160187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1B76B2-5391-7E4C-BA46-E570F07DEB94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800045" y="2009106"/>
              <a:ext cx="0" cy="82800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F192F6F-6836-6246-A425-00C0C0C433EB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6800045" y="2833352"/>
              <a:ext cx="1044000" cy="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B39E47D-442E-D842-BAA7-7C535356AB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045" y="2833352"/>
              <a:ext cx="543059" cy="388513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CF5C3C-1BA7-4948-BFFA-0BFFA3D3059A}"/>
                </a:ext>
              </a:extLst>
            </p:cNvPr>
            <p:cNvSpPr txBox="1"/>
            <p:nvPr/>
          </p:nvSpPr>
          <p:spPr>
            <a:xfrm>
              <a:off x="6993943" y="3130547"/>
              <a:ext cx="272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E48050-49FA-7847-9F04-A5DCDE307895}"/>
                </a:ext>
              </a:extLst>
            </p:cNvPr>
            <p:cNvSpPr txBox="1"/>
            <p:nvPr/>
          </p:nvSpPr>
          <p:spPr>
            <a:xfrm>
              <a:off x="6511183" y="1867231"/>
              <a:ext cx="2776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55F949-33A2-1249-9CC0-932ECB5976E7}"/>
                </a:ext>
              </a:extLst>
            </p:cNvPr>
            <p:cNvSpPr txBox="1"/>
            <p:nvPr/>
          </p:nvSpPr>
          <p:spPr>
            <a:xfrm>
              <a:off x="7668437" y="2787954"/>
              <a:ext cx="2664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z</a:t>
              </a:r>
              <a:endParaRPr lang="it-IT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9E9539-F5AC-C74F-B16D-2D1EEB03C772}"/>
                  </a:ext>
                </a:extLst>
              </p:cNvPr>
              <p:cNvSpPr txBox="1"/>
              <p:nvPr/>
            </p:nvSpPr>
            <p:spPr>
              <a:xfrm>
                <a:off x="7782566" y="1869989"/>
                <a:ext cx="4009431" cy="736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</a:rPr>
                  <a:t>For a </a:t>
                </a:r>
                <a:r>
                  <a:rPr lang="it-IT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planar </a:t>
                </a:r>
                <a:r>
                  <a:rPr lang="it-IT" sz="2000" b="1" dirty="0" err="1">
                    <a:solidFill>
                      <a:schemeClr val="accent1">
                        <a:lumMod val="50000"/>
                      </a:schemeClr>
                    </a:solidFill>
                  </a:rPr>
                  <a:t>undulator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</a:rPr>
                  <a:t>,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</a:rPr>
                  <a:t>near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</a:rPr>
                  <a:t> the </a:t>
                </a:r>
                <a:r>
                  <a:rPr lang="it-IT" sz="2000" dirty="0" err="1">
                    <a:solidFill>
                      <a:schemeClr val="accent1">
                        <a:lumMod val="50000"/>
                      </a:schemeClr>
                    </a:solidFill>
                  </a:rPr>
                  <a:t>axis</a:t>
                </a:r>
                <a:endParaRPr lang="it-IT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  <m:sSub>
                      <m:sSubPr>
                        <m:ctrlPr>
                          <a:rPr lang="it-IT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func>
                      <m:funcPr>
                        <m:ctrlP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sub>
                            </m:sSub>
                            <m:r>
                              <a:rPr lang="en-US" sz="2000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 </m:t>
                        </m:r>
                      </m:e>
                    </m:func>
                  </m:oMath>
                </a14:m>
                <a:r>
                  <a:rPr lang="en-US" sz="2000" b="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9E9539-F5AC-C74F-B16D-2D1EEB03C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566" y="1869989"/>
                <a:ext cx="4009431" cy="736035"/>
              </a:xfrm>
              <a:prstGeom prst="rect">
                <a:avLst/>
              </a:prstGeom>
              <a:blipFill>
                <a:blip r:embed="rId5"/>
                <a:stretch>
                  <a:fillRect l="-1577" t="-3390" r="-315" b="-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B3939E-DD00-474F-9B54-C7F42DBE63D7}"/>
                  </a:ext>
                </a:extLst>
              </p:cNvPr>
              <p:cNvSpPr txBox="1"/>
              <p:nvPr/>
            </p:nvSpPr>
            <p:spPr>
              <a:xfrm>
                <a:off x="7852232" y="2819937"/>
                <a:ext cx="3431902" cy="233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Electron </a:t>
                </a:r>
                <a:r>
                  <a:rPr lang="it-IT" sz="2000" b="1" dirty="0" err="1">
                    <a:solidFill>
                      <a:schemeClr val="accent1">
                        <a:lumMod val="50000"/>
                      </a:schemeClr>
                    </a:solidFill>
                  </a:rPr>
                  <a:t>velocity</a:t>
                </a:r>
                <a:r>
                  <a:rPr lang="it-IT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</a:p>
              <a:p>
                <a:endParaRPr lang="it-IT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it-IT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b="0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it-IT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func>
                                <m:funcPr>
                                  <m:ctrlPr>
                                    <a:rPr lang="en-U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d>
                        </m:fName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2000" b="0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endParaRPr lang="it-IT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B3939E-DD00-474F-9B54-C7F42DBE6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232" y="2819937"/>
                <a:ext cx="3431902" cy="2337819"/>
              </a:xfrm>
              <a:prstGeom prst="rect">
                <a:avLst/>
              </a:prstGeom>
              <a:blipFill>
                <a:blip r:embed="rId6"/>
                <a:stretch>
                  <a:fillRect t="-10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4DAF46D-63DB-2248-B163-4AC1BFDDE566}"/>
              </a:ext>
            </a:extLst>
          </p:cNvPr>
          <p:cNvGrpSpPr/>
          <p:nvPr/>
        </p:nvGrpSpPr>
        <p:grpSpPr>
          <a:xfrm>
            <a:off x="3028448" y="1889212"/>
            <a:ext cx="465596" cy="424050"/>
            <a:chOff x="3028448" y="1889212"/>
            <a:chExt cx="465596" cy="424050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D90321BA-D57B-B644-B618-EABE7F54AA30}"/>
                </a:ext>
              </a:extLst>
            </p:cNvPr>
            <p:cNvSpPr/>
            <p:nvPr/>
          </p:nvSpPr>
          <p:spPr>
            <a:xfrm>
              <a:off x="3028448" y="2267543"/>
              <a:ext cx="35730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AA3752-A07B-3349-BDB0-B2240B47927C}"/>
                </a:ext>
              </a:extLst>
            </p:cNvPr>
            <p:cNvSpPr txBox="1"/>
            <p:nvPr/>
          </p:nvSpPr>
          <p:spPr>
            <a:xfrm>
              <a:off x="3102590" y="1889212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err="1">
                  <a:latin typeface="Symbol" pitchFamily="2" charset="2"/>
                </a:rPr>
                <a:t>l</a:t>
              </a:r>
              <a:r>
                <a:rPr lang="it-IT" i="1" baseline="-25000" dirty="0" err="1"/>
                <a:t>u</a:t>
              </a:r>
              <a:endParaRPr lang="it-IT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2807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4365-FF04-D641-9A59-AFF3031A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Undulator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: </a:t>
            </a:r>
            <a:r>
              <a:rPr lang="it-IT" i="1" dirty="0" err="1"/>
              <a:t>Resonance</a:t>
            </a:r>
            <a:r>
              <a:rPr lang="it-IT" i="1" dirty="0"/>
              <a:t> </a:t>
            </a:r>
            <a:r>
              <a:rPr lang="it-IT" i="1" dirty="0" err="1"/>
              <a:t>Condition</a:t>
            </a:r>
            <a:endParaRPr lang="it-IT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F8FBD-9813-1247-BDFE-726186DA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6" y="1492976"/>
            <a:ext cx="3820159" cy="2295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B9CA04-AFF1-5247-8D94-1EFB200181C6}"/>
              </a:ext>
            </a:extLst>
          </p:cNvPr>
          <p:cNvSpPr txBox="1"/>
          <p:nvPr/>
        </p:nvSpPr>
        <p:spPr>
          <a:xfrm>
            <a:off x="4234579" y="2385612"/>
            <a:ext cx="212545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Interference effect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16E4E33-89AD-6C4D-91C5-F700E8F46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5446" y="4022042"/>
            <a:ext cx="3915344" cy="2428185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575D7F-B8F3-324F-8690-753E0CF53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380000" flipH="1">
            <a:off x="4414428" y="3736457"/>
            <a:ext cx="834797" cy="10709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D2DFA7-BAC5-CF45-BD03-400F386AAAD7}"/>
              </a:ext>
            </a:extLst>
          </p:cNvPr>
          <p:cNvSpPr txBox="1"/>
          <p:nvPr/>
        </p:nvSpPr>
        <p:spPr>
          <a:xfrm>
            <a:off x="4238391" y="3439196"/>
            <a:ext cx="1140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Observer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CCE05F-B524-BF4A-9E92-1B36A439EE1D}"/>
                  </a:ext>
                </a:extLst>
              </p:cNvPr>
              <p:cNvSpPr txBox="1"/>
              <p:nvPr/>
            </p:nvSpPr>
            <p:spPr>
              <a:xfrm>
                <a:off x="7179168" y="1816927"/>
                <a:ext cx="3155929" cy="1672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2000" b="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unc>
                        <m:funcPr>
                          <m:ctrlPr>
                            <a:rPr lang="en-US" sz="20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US" sz="2000" b="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sz="20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000" b="0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endParaRPr lang="en-US" sz="2000" b="0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2000" b="1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1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func>
                        <m:funcPr>
                          <m:ctrlPr>
                            <a:rPr lang="en-US" sz="2000" b="1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en-US" sz="2000" b="1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𝝑</m:t>
                          </m:r>
                        </m:e>
                      </m:func>
                      <m:r>
                        <a:rPr lang="en-US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CCE05F-B524-BF4A-9E92-1B36A439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168" y="1816927"/>
                <a:ext cx="3155929" cy="1672766"/>
              </a:xfrm>
              <a:prstGeom prst="rect">
                <a:avLst/>
              </a:prstGeom>
              <a:blipFill>
                <a:blip r:embed="rId6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021B47-B602-684F-8936-87257BE71239}"/>
                  </a:ext>
                </a:extLst>
              </p:cNvPr>
              <p:cNvSpPr txBox="1"/>
              <p:nvPr/>
            </p:nvSpPr>
            <p:spPr>
              <a:xfrm>
                <a:off x="5559329" y="3947901"/>
                <a:ext cx="6184578" cy="1097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Using the expression for the velocity and assuming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</m:t>
                    </m:r>
                  </m:oMath>
                </a14:m>
                <a:endParaRPr lang="en-US" sz="2000" b="0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it-IT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021B47-B602-684F-8936-87257BE71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329" y="3947901"/>
                <a:ext cx="6184578" cy="1097801"/>
              </a:xfrm>
              <a:prstGeom prst="rect">
                <a:avLst/>
              </a:prstGeom>
              <a:blipFill>
                <a:blip r:embed="rId7"/>
                <a:stretch>
                  <a:fillRect l="-1025" t="-22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A0C3BF9-1F73-6441-8101-86E3EB84A1BD}"/>
              </a:ext>
            </a:extLst>
          </p:cNvPr>
          <p:cNvSpPr txBox="1"/>
          <p:nvPr/>
        </p:nvSpPr>
        <p:spPr>
          <a:xfrm>
            <a:off x="7588891" y="5097841"/>
            <a:ext cx="238591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Resonance condition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EDC899-CC2A-BE4A-B9D4-263E1130F3AE}"/>
              </a:ext>
            </a:extLst>
          </p:cNvPr>
          <p:cNvSpPr/>
          <p:nvPr/>
        </p:nvSpPr>
        <p:spPr>
          <a:xfrm>
            <a:off x="5430255" y="5834721"/>
            <a:ext cx="6703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Radiation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slips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ahead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by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one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wavelength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per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undulator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period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21947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80C5-B1F3-0948-A6A3-5A4F5A77C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Undulator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: </a:t>
            </a:r>
            <a:r>
              <a:rPr lang="it-IT" i="1" dirty="0" err="1"/>
              <a:t>Bandwidth</a:t>
            </a:r>
            <a:endParaRPr lang="it-I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9F71BD-5810-DA4B-A521-C01CCE0ED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497" y="1653615"/>
            <a:ext cx="3951157" cy="23746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7EB7EE-F342-7242-9B78-12CC2B9D2074}"/>
              </a:ext>
            </a:extLst>
          </p:cNvPr>
          <p:cNvSpPr/>
          <p:nvPr/>
        </p:nvSpPr>
        <p:spPr>
          <a:xfrm>
            <a:off x="6111285" y="1928545"/>
            <a:ext cx="3549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Undulator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sz="2400" i="1" baseline="-25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it-IT" sz="2400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4FC2E-2606-9347-A4A7-066722938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351" y="2979178"/>
            <a:ext cx="6977449" cy="1222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B1FDD4-8D45-E440-9A3B-63131D8C3070}"/>
                  </a:ext>
                </a:extLst>
              </p:cNvPr>
              <p:cNvSpPr/>
              <p:nvPr/>
            </p:nvSpPr>
            <p:spPr>
              <a:xfrm>
                <a:off x="9315804" y="2551112"/>
                <a:ext cx="1681710" cy="7287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Δ</m:t>
                          </m:r>
                          <m:r>
                            <a:rPr lang="el-G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𝜆</m:t>
                          </m:r>
                        </m:num>
                        <m:den>
                          <m:r>
                            <a:rPr lang="el-G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𝜆</m:t>
                          </m:r>
                        </m:den>
                      </m:f>
                      <m:r>
                        <a:rPr lang="el-GR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≅</m:t>
                      </m:r>
                      <m:f>
                        <m:fPr>
                          <m:ctrlPr>
                            <a:rPr lang="el-G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l-GR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𝑢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B1FDD4-8D45-E440-9A3B-63131D8C3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5804" y="2551112"/>
                <a:ext cx="1681710" cy="7287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8ADBD8-42A0-A34D-94F1-84AA2FEF5737}"/>
                  </a:ext>
                </a:extLst>
              </p:cNvPr>
              <p:cNvSpPr txBox="1"/>
              <p:nvPr/>
            </p:nvSpPr>
            <p:spPr>
              <a:xfrm>
                <a:off x="8549648" y="3565557"/>
                <a:ext cx="34667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/</a:t>
                </a:r>
                <a:r>
                  <a:rPr lang="en-US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8ADBD8-42A0-A34D-94F1-84AA2FEF5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648" y="3565557"/>
                <a:ext cx="3466718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42F29C35-789C-F044-A8FD-BB5188975910}"/>
              </a:ext>
            </a:extLst>
          </p:cNvPr>
          <p:cNvSpPr/>
          <p:nvPr/>
        </p:nvSpPr>
        <p:spPr>
          <a:xfrm>
            <a:off x="3046832" y="4767673"/>
            <a:ext cx="6098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electron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emits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sz="2400" i="1" baseline="-25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it-IT" sz="2400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cycles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E60E73D-DB4B-494B-BD12-3625D202AAC4}"/>
                  </a:ext>
                </a:extLst>
              </p:cNvPr>
              <p:cNvSpPr/>
              <p:nvPr/>
            </p:nvSpPr>
            <p:spPr>
              <a:xfrm>
                <a:off x="739344" y="5416845"/>
                <a:ext cx="6096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b="1" dirty="0"/>
                  <a:t>NUMERICAL EXAMPLE: LCLS case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it-IT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it-IT" dirty="0"/>
                  <a:t> cm -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=30000</m:t>
                    </m:r>
                  </m:oMath>
                </a14:m>
                <a:r>
                  <a:rPr lang="it-IT" dirty="0"/>
                  <a:t> 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dirty="0"/>
                  <a:t> nm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/>
                  <a:t> 3500 =&gt;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dirty="0"/>
                  <a:t>3x10</a:t>
                </a:r>
                <a:r>
                  <a:rPr lang="it-IT" baseline="30000" dirty="0"/>
                  <a:t>-4</a:t>
                </a:r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Symbol" pitchFamily="2" charset="2"/>
                  </a:rPr>
                  <a:t>m</a:t>
                </a:r>
                <a:r>
                  <a:rPr lang="it-IT" dirty="0"/>
                  <a:t>m (</a:t>
                </a:r>
                <a:r>
                  <a:rPr lang="it-IT" dirty="0">
                    <a:sym typeface="Wingdings" pitchFamily="2" charset="2"/>
                  </a:rPr>
                  <a:t></a:t>
                </a:r>
                <a:r>
                  <a:rPr lang="it-IT" dirty="0"/>
                  <a:t>1 </a:t>
                </a:r>
                <a:r>
                  <a:rPr lang="it-IT" dirty="0" err="1"/>
                  <a:t>fs</a:t>
                </a:r>
                <a:r>
                  <a:rPr lang="it-IT" dirty="0"/>
                  <a:t>)</a:t>
                </a:r>
                <a:endParaRPr lang="it-IT" baseline="30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E60E73D-DB4B-494B-BD12-3625D202AA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44" y="5416845"/>
                <a:ext cx="6096000" cy="923330"/>
              </a:xfrm>
              <a:prstGeom prst="rect">
                <a:avLst/>
              </a:prstGeom>
              <a:blipFill>
                <a:blip r:embed="rId6"/>
                <a:stretch>
                  <a:fillRect l="-624" t="-2740" b="-95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986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DCF7A-5386-684F-A3D6-FAE2DB0FF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Origin</a:t>
            </a:r>
            <a:r>
              <a:rPr lang="it-IT" dirty="0"/>
              <a:t> of FEL </a:t>
            </a:r>
            <a:r>
              <a:rPr lang="it-IT" dirty="0" err="1"/>
              <a:t>Tunability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A79FA-2E07-B344-A588-70C499207C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3774"/>
                <a:ext cx="10515600" cy="482231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400" dirty="0"/>
                  <a:t>The </a:t>
                </a:r>
                <a:r>
                  <a:rPr lang="it-IT" sz="2400" dirty="0" err="1"/>
                  <a:t>expression</a:t>
                </a:r>
                <a:r>
                  <a:rPr lang="it-IT" sz="2400" dirty="0"/>
                  <a:t> for the </a:t>
                </a:r>
                <a:r>
                  <a:rPr lang="it-IT" sz="2400" i="1" dirty="0" err="1"/>
                  <a:t>fundamental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wavelength</a:t>
                </a:r>
                <a:r>
                  <a:rPr lang="it-IT" sz="2400" dirty="0"/>
                  <a:t> </a:t>
                </a:r>
                <a:r>
                  <a:rPr lang="it-IT" sz="2400" i="1" dirty="0"/>
                  <a:t>on </a:t>
                </a:r>
                <a:r>
                  <a:rPr lang="it-IT" sz="2400" i="1" dirty="0" err="1"/>
                  <a:t>axis</a:t>
                </a:r>
                <a:endParaRPr lang="it-IT" sz="2400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400" dirty="0"/>
                  <a:t>shows </a:t>
                </a:r>
                <a:r>
                  <a:rPr lang="it-IT" sz="2400" dirty="0" err="1"/>
                  <a:t>that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beam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energy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increases</a:t>
                </a:r>
                <a:r>
                  <a:rPr lang="it-IT" sz="2400" dirty="0"/>
                  <a:t>, the </a:t>
                </a:r>
                <a:r>
                  <a:rPr lang="it-IT" sz="2400" dirty="0" err="1"/>
                  <a:t>spontaneous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emission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moves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shorter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wavelengths</a:t>
                </a:r>
                <a:endParaRPr lang="it-IT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400" b="1" dirty="0"/>
                  <a:t>				NUMERICAL EXAMPLE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sz="2400" dirty="0"/>
                  <a:t> cm: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400" dirty="0" err="1"/>
                  <a:t>Mildly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relativistic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beams</a:t>
                </a:r>
                <a:r>
                  <a:rPr lang="it-IT" sz="2400" b="1" dirty="0"/>
                  <a:t>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it-IT" sz="2400" b="1" dirty="0"/>
                  <a:t> 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it-IT" sz="2400" b="1" dirty="0"/>
                  <a:t> mm </a:t>
                </a:r>
                <a:r>
                  <a:rPr lang="it-IT" sz="2400" dirty="0"/>
                  <a:t>=&gt; </a:t>
                </a:r>
                <a:r>
                  <a:rPr lang="it-IT" sz="2400" dirty="0" err="1"/>
                  <a:t>Microwaves</a:t>
                </a:r>
                <a:r>
                  <a:rPr lang="it-IT" sz="2400" dirty="0"/>
                  <a:t>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400" dirty="0" err="1"/>
                  <a:t>Relativistic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beams</a:t>
                </a:r>
                <a:r>
                  <a:rPr lang="it-IT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𝟑𝟎</m:t>
                    </m:r>
                  </m:oMath>
                </a14:m>
                <a:r>
                  <a:rPr lang="it-IT" sz="2400" b="1" dirty="0"/>
                  <a:t> 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it-IT" sz="2400" b="1" dirty="0"/>
                  <a:t> </a:t>
                </a:r>
                <a:r>
                  <a:rPr lang="it-IT" sz="2400" b="1" dirty="0">
                    <a:latin typeface="Symbol" pitchFamily="2" charset="2"/>
                  </a:rPr>
                  <a:t>m</a:t>
                </a:r>
                <a:r>
                  <a:rPr lang="it-IT" sz="2400" b="1" dirty="0"/>
                  <a:t>m </a:t>
                </a:r>
                <a:r>
                  <a:rPr lang="it-IT" sz="2400" dirty="0"/>
                  <a:t>=&gt; </a:t>
                </a:r>
                <a:r>
                  <a:rPr lang="it-IT" sz="2400" dirty="0" err="1"/>
                  <a:t>Infrared</a:t>
                </a:r>
                <a:r>
                  <a:rPr lang="it-IT" sz="2400" dirty="0"/>
                  <a:t>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400" dirty="0"/>
                  <a:t>Ultra-</a:t>
                </a:r>
                <a:r>
                  <a:rPr lang="it-IT" sz="2400" dirty="0" err="1"/>
                  <a:t>relativistic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beams</a:t>
                </a:r>
                <a:r>
                  <a:rPr lang="it-IT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𝟑𝟎𝟎𝟎𝟎</m:t>
                    </m:r>
                  </m:oMath>
                </a14:m>
                <a:r>
                  <a:rPr lang="it-IT" sz="2400" b="1" dirty="0"/>
                  <a:t> 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it-IT" sz="2400" b="1" dirty="0"/>
                  <a:t> nm </a:t>
                </a:r>
                <a:r>
                  <a:rPr lang="it-IT" sz="2400" dirty="0"/>
                  <a:t>=&gt; X-</a:t>
                </a:r>
                <a:r>
                  <a:rPr lang="it-IT" sz="2400" dirty="0" err="1"/>
                  <a:t>rays</a:t>
                </a:r>
                <a:r>
                  <a:rPr lang="it-IT" sz="2400" dirty="0"/>
                  <a:t>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400" dirty="0" err="1"/>
                  <a:t>Further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tunability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possible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through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as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it-IT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it-IT" sz="2400" dirty="0"/>
              </a:p>
              <a:p>
                <a:pPr>
                  <a:lnSpc>
                    <a:spcPct val="100000"/>
                  </a:lnSpc>
                </a:pPr>
                <a:endParaRPr lang="it-IT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A79FA-2E07-B344-A588-70C499207C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3774"/>
                <a:ext cx="10515600" cy="4822312"/>
              </a:xfrm>
              <a:blipFill>
                <a:blip r:embed="rId2"/>
                <a:stretch>
                  <a:fillRect l="-844" t="-1312" b="-15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2912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3612-73B7-FE4D-ABD5-7B7332FE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Synchrotron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Sources</a:t>
            </a:r>
            <a:endParaRPr lang="it-IT" dirty="0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E1B91FAD-0B5B-DA4E-BE68-AFB38269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4063"/>
            <a:ext cx="4152774" cy="472041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</a:rPr>
              <a:t>st</a:t>
            </a:r>
            <a:r>
              <a:rPr lang="en-US" sz="2400" dirty="0">
                <a:solidFill>
                  <a:srgbClr val="FF0000"/>
                </a:solidFill>
              </a:rPr>
              <a:t> generation =&gt; Parasitic facilities</a:t>
            </a:r>
            <a:r>
              <a:rPr lang="en-US" sz="2400" dirty="0"/>
              <a:t>: bending magnets radiation</a:t>
            </a:r>
          </a:p>
          <a:p>
            <a:pPr lvl="1"/>
            <a:r>
              <a:rPr lang="en-US" sz="2000" dirty="0"/>
              <a:t>SPEAR at SLAC</a:t>
            </a:r>
          </a:p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baseline="30000" dirty="0">
                <a:solidFill>
                  <a:srgbClr val="FF0000"/>
                </a:solidFill>
              </a:rPr>
              <a:t>nd</a:t>
            </a:r>
            <a:r>
              <a:rPr lang="en-US" sz="2400" dirty="0">
                <a:solidFill>
                  <a:srgbClr val="FF0000"/>
                </a:solidFill>
              </a:rPr>
              <a:t> generation =&gt; Dedicated ring</a:t>
            </a:r>
            <a:r>
              <a:rPr lang="en-US" sz="2400" dirty="0"/>
              <a:t> for SR generation</a:t>
            </a:r>
          </a:p>
          <a:p>
            <a:pPr lvl="1"/>
            <a:r>
              <a:rPr lang="en-US" sz="2000" dirty="0"/>
              <a:t>SRS at Daresbury, Photon Factory at KEK, …</a:t>
            </a:r>
          </a:p>
          <a:p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baseline="30000" dirty="0">
                <a:solidFill>
                  <a:srgbClr val="FF0000"/>
                </a:solidFill>
              </a:rPr>
              <a:t>rd</a:t>
            </a:r>
            <a:r>
              <a:rPr lang="en-US" sz="2400" dirty="0">
                <a:solidFill>
                  <a:srgbClr val="FF0000"/>
                </a:solidFill>
              </a:rPr>
              <a:t> generation =&gt; Optimized</a:t>
            </a:r>
            <a:r>
              <a:rPr lang="en-US" sz="2400" dirty="0"/>
              <a:t> for SR generation </a:t>
            </a:r>
            <a:r>
              <a:rPr lang="en-US" sz="2400" dirty="0">
                <a:solidFill>
                  <a:srgbClr val="FF0000"/>
                </a:solidFill>
              </a:rPr>
              <a:t>with insertion devices </a:t>
            </a:r>
            <a:r>
              <a:rPr lang="en-US" sz="2400" dirty="0"/>
              <a:t>(e.g. undulators and/or wigglers)</a:t>
            </a:r>
          </a:p>
          <a:p>
            <a:pPr lvl="1"/>
            <a:r>
              <a:rPr lang="en-US" sz="2000" dirty="0"/>
              <a:t>ESRF, APS, Spring-8, 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65A662-1357-1C4F-B109-89CA8772361D}"/>
              </a:ext>
            </a:extLst>
          </p:cNvPr>
          <p:cNvGrpSpPr/>
          <p:nvPr/>
        </p:nvGrpSpPr>
        <p:grpSpPr>
          <a:xfrm>
            <a:off x="5183500" y="1904282"/>
            <a:ext cx="6170299" cy="4224808"/>
            <a:chOff x="5183500" y="1904282"/>
            <a:chExt cx="6170299" cy="4224808"/>
          </a:xfrm>
        </p:grpSpPr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6615D2B3-5A69-EF4C-8125-F3C485142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973" b="1"/>
            <a:stretch/>
          </p:blipFill>
          <p:spPr bwMode="auto">
            <a:xfrm>
              <a:off x="5183500" y="1904282"/>
              <a:ext cx="6170299" cy="4224808"/>
            </a:xfrm>
            <a:prstGeom prst="rect">
              <a:avLst/>
            </a:prstGeom>
            <a:noFill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EF30F8-0E39-ED41-B864-E9A47AC0B631}"/>
                </a:ext>
              </a:extLst>
            </p:cNvPr>
            <p:cNvSpPr/>
            <p:nvPr/>
          </p:nvSpPr>
          <p:spPr bwMode="auto">
            <a:xfrm>
              <a:off x="9075380" y="2099390"/>
              <a:ext cx="792088" cy="5040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0382B2-6149-E445-BE68-BAD155C15CBA}"/>
                </a:ext>
              </a:extLst>
            </p:cNvPr>
            <p:cNvSpPr txBox="1"/>
            <p:nvPr/>
          </p:nvSpPr>
          <p:spPr bwMode="auto">
            <a:xfrm>
              <a:off x="6987148" y="1957115"/>
              <a:ext cx="2573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rgbClr val="FF0000"/>
                  </a:solidFill>
                </a:rPr>
                <a:t>Needed brightness </a:t>
              </a:r>
            </a:p>
            <a:p>
              <a:pPr algn="ctr"/>
              <a:r>
                <a:rPr lang="en-GB" sz="1800" b="1" dirty="0">
                  <a:solidFill>
                    <a:srgbClr val="FF0000"/>
                  </a:solidFill>
                </a:rPr>
                <a:t>for imaging experiments 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F21826B-CF3E-ED43-9B22-6A94C76FC7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29351" y="2099390"/>
              <a:ext cx="488689" cy="13146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0941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0041A-0E25-8D4D-AE22-E82ABFCEA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Ensemble of </a:t>
            </a:r>
            <a:r>
              <a:rPr lang="it-IT" dirty="0" err="1"/>
              <a:t>Particles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6DD96-CA61-5347-8A15-FDEA6DA9A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81070"/>
                <a:ext cx="10515600" cy="494307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2400" dirty="0"/>
                  <a:t>The </a:t>
                </a:r>
                <a:r>
                  <a:rPr lang="it-IT" sz="2400" dirty="0" err="1"/>
                  <a:t>frequency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angular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distribution</a:t>
                </a:r>
                <a:r>
                  <a:rPr lang="it-IT" sz="2400" dirty="0"/>
                  <a:t> for an ensemble of </a:t>
                </a:r>
                <a:r>
                  <a:rPr lang="it-IT" sz="2400" dirty="0" err="1"/>
                  <a:t>electrons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endParaRPr lang="it-IT" sz="2400" dirty="0"/>
              </a:p>
              <a:p>
                <a:pPr marL="0" indent="0">
                  <a:buNone/>
                </a:pPr>
                <a:endParaRPr lang="it-IT" sz="2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nary>
                                    <m:nary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∞</m:t>
                                      </m:r>
                                    </m:sub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∞</m:t>
                                      </m:r>
                                    </m:sup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  <m:r>
                                        <a:rPr lang="it-IT" sz="22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  <m:r>
                                        <a:rPr lang="it-IT" sz="22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sSub>
                                        <m:sSubPr>
                                          <m:ctrlPr>
                                            <a:rPr lang="it-IT" sz="22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it-IT" sz="2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it-IT" sz="2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it-IT" sz="22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it-IT" sz="220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)/</m:t>
                                              </m:r>
                                              <m:r>
                                                <a:rPr lang="en-US" sz="2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  <a:p>
                <a:pPr marL="0" indent="0">
                  <a:buNone/>
                </a:pPr>
                <a:r>
                  <a:rPr lang="it-IT" sz="2400" dirty="0" err="1"/>
                  <a:t>Let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consider</a:t>
                </a:r>
                <a:r>
                  <a:rPr lang="it-IT" sz="2400" dirty="0"/>
                  <a:t> first the case </a:t>
                </a:r>
                <a:r>
                  <a:rPr lang="it-IT" sz="2400" dirty="0" err="1"/>
                  <a:t>when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all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velocities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equal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there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a spread in the </a:t>
                </a:r>
                <a:r>
                  <a:rPr lang="it-IT" sz="2400" dirty="0" err="1"/>
                  <a:t>longitudinal</a:t>
                </a:r>
                <a:r>
                  <a:rPr lang="it-IT" sz="2400" dirty="0"/>
                  <a:t> position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it-IT" sz="2400" dirty="0"/>
                  <a:t>The </a:t>
                </a:r>
                <a:r>
                  <a:rPr lang="it-IT" sz="2400" dirty="0" err="1"/>
                  <a:t>integral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same</a:t>
                </a:r>
                <a:r>
                  <a:rPr lang="it-IT" sz="2400" dirty="0"/>
                  <a:t> for </a:t>
                </a:r>
                <a:r>
                  <a:rPr lang="it-IT" sz="2400" dirty="0" err="1"/>
                  <a:t>all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electrons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except</a:t>
                </a:r>
                <a:r>
                  <a:rPr lang="it-IT" sz="2400" dirty="0"/>
                  <a:t> for the </a:t>
                </a:r>
                <a:r>
                  <a:rPr lang="it-IT" sz="2400" dirty="0" err="1"/>
                  <a:t>phase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factor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it-IT" sz="2400" dirty="0"/>
              </a:p>
              <a:p>
                <a:pPr marL="0" indent="0">
                  <a:buNone/>
                </a:pPr>
                <a:endParaRPr lang="it-IT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it-IT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eqArr>
                            <m:eqArr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𝑠𝑖𝑛𝑔𝑙𝑒</m:t>
                              </m:r>
                            </m:e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𝑝𝑎𝑟𝑡𝑖𝑐𝑙𝑒</m:t>
                              </m:r>
                            </m:e>
                          </m:eqArr>
                        </m:sub>
                      </m:sSub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6DD96-CA61-5347-8A15-FDEA6DA9A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81070"/>
                <a:ext cx="10515600" cy="4943073"/>
              </a:xfrm>
              <a:blipFill>
                <a:blip r:embed="rId3"/>
                <a:stretch>
                  <a:fillRect l="-844" t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385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0903D-9741-CD44-A443-42F0FA76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Emission</a:t>
            </a:r>
            <a:r>
              <a:rPr lang="it-IT" dirty="0"/>
              <a:t> from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Particles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64323-4C67-D54B-A3ED-44A746C27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1599999">
            <a:off x="703142" y="4554265"/>
            <a:ext cx="3842395" cy="1989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5223E-2D79-7A4F-8BA1-C0DF4FCD4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599999">
            <a:off x="6185157" y="4560835"/>
            <a:ext cx="3718444" cy="19890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CE58889-743A-B44F-AAE8-4B7CED346F83}"/>
              </a:ext>
            </a:extLst>
          </p:cNvPr>
          <p:cNvSpPr/>
          <p:nvPr/>
        </p:nvSpPr>
        <p:spPr bwMode="auto">
          <a:xfrm>
            <a:off x="6225977" y="2000053"/>
            <a:ext cx="177106" cy="2113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830F73-B4DC-284D-9817-C9BB477A7E00}"/>
              </a:ext>
            </a:extLst>
          </p:cNvPr>
          <p:cNvGrpSpPr/>
          <p:nvPr/>
        </p:nvGrpSpPr>
        <p:grpSpPr>
          <a:xfrm>
            <a:off x="690785" y="2155767"/>
            <a:ext cx="3708400" cy="2339975"/>
            <a:chOff x="179512" y="1241425"/>
            <a:chExt cx="3708400" cy="2339975"/>
          </a:xfrm>
        </p:grpSpPr>
        <p:grpSp>
          <p:nvGrpSpPr>
            <p:cNvPr id="38" name="Gruppo 34">
              <a:extLst>
                <a:ext uri="{FF2B5EF4-FFF2-40B4-BE49-F238E27FC236}">
                  <a16:creationId xmlns:a16="http://schemas.microsoft.com/office/drawing/2014/main" id="{FB05F6E9-AB45-F04F-A7D3-E19C90531DA9}"/>
                </a:ext>
              </a:extLst>
            </p:cNvPr>
            <p:cNvGrpSpPr/>
            <p:nvPr/>
          </p:nvGrpSpPr>
          <p:grpSpPr bwMode="auto">
            <a:xfrm>
              <a:off x="179512" y="1241425"/>
              <a:ext cx="3708400" cy="2339975"/>
              <a:chOff x="0" y="1195388"/>
              <a:chExt cx="3708400" cy="2339975"/>
            </a:xfrm>
          </p:grpSpPr>
          <p:pic>
            <p:nvPicPr>
              <p:cNvPr id="40" name="Picture 7" descr="seni_rnd">
                <a:extLst>
                  <a:ext uri="{FF2B5EF4-FFF2-40B4-BE49-F238E27FC236}">
                    <a16:creationId xmlns:a16="http://schemas.microsoft.com/office/drawing/2014/main" id="{9F3524D6-EA31-8742-BA8B-E425D0D8C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0" y="1195388"/>
                <a:ext cx="3708400" cy="2339975"/>
              </a:xfrm>
              <a:prstGeom prst="rect">
                <a:avLst/>
              </a:prstGeom>
              <a:noFill/>
            </p:spPr>
          </p:pic>
          <p:sp>
            <p:nvSpPr>
              <p:cNvPr id="41" name="Oval 12">
                <a:extLst>
                  <a:ext uri="{FF2B5EF4-FFF2-40B4-BE49-F238E27FC236}">
                    <a16:creationId xmlns:a16="http://schemas.microsoft.com/office/drawing/2014/main" id="{A379FB1E-66BA-9642-A805-0863371AEF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188" y="144780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2" name="Oval 13">
                <a:extLst>
                  <a:ext uri="{FF2B5EF4-FFF2-40B4-BE49-F238E27FC236}">
                    <a16:creationId xmlns:a16="http://schemas.microsoft.com/office/drawing/2014/main" id="{08889A74-2007-724A-8C20-258E94CDD7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7450" y="15557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3" name="Oval 14">
                <a:extLst>
                  <a:ext uri="{FF2B5EF4-FFF2-40B4-BE49-F238E27FC236}">
                    <a16:creationId xmlns:a16="http://schemas.microsoft.com/office/drawing/2014/main" id="{DBD8B89D-966B-3848-A887-D058ADDB9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1913" y="1700212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4" name="Oval 15">
                <a:extLst>
                  <a:ext uri="{FF2B5EF4-FFF2-40B4-BE49-F238E27FC236}">
                    <a16:creationId xmlns:a16="http://schemas.microsoft.com/office/drawing/2014/main" id="{F24379BE-59CB-DE45-B550-1173264CE5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2988" y="18446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5" name="Oval 16">
                <a:extLst>
                  <a:ext uri="{FF2B5EF4-FFF2-40B4-BE49-F238E27FC236}">
                    <a16:creationId xmlns:a16="http://schemas.microsoft.com/office/drawing/2014/main" id="{15A13F88-5F9D-354E-A0EE-C4B8CDF8C4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7088" y="223996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6" name="Oval 17">
                <a:extLst>
                  <a:ext uri="{FF2B5EF4-FFF2-40B4-BE49-F238E27FC236}">
                    <a16:creationId xmlns:a16="http://schemas.microsoft.com/office/drawing/2014/main" id="{DD4477FA-8F03-1349-AB01-177EA5F9D5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9138" y="19875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7" name="Oval 18">
                <a:extLst>
                  <a:ext uri="{FF2B5EF4-FFF2-40B4-BE49-F238E27FC236}">
                    <a16:creationId xmlns:a16="http://schemas.microsoft.com/office/drawing/2014/main" id="{178D03BE-D885-1043-BD20-E5B01BCAC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750" y="2528888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8" name="Oval 19">
                <a:extLst>
                  <a:ext uri="{FF2B5EF4-FFF2-40B4-BE49-F238E27FC236}">
                    <a16:creationId xmlns:a16="http://schemas.microsoft.com/office/drawing/2014/main" id="{721F8B95-2520-CB4E-9925-450109A29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063" y="238442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9" name="Oval 20">
                <a:extLst>
                  <a:ext uri="{FF2B5EF4-FFF2-40B4-BE49-F238E27FC236}">
                    <a16:creationId xmlns:a16="http://schemas.microsoft.com/office/drawing/2014/main" id="{E46D7AAA-0BAC-594C-8523-DDE32C0FE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8425" y="21320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0" name="Oval 21">
                <a:extLst>
                  <a:ext uri="{FF2B5EF4-FFF2-40B4-BE49-F238E27FC236}">
                    <a16:creationId xmlns:a16="http://schemas.microsoft.com/office/drawing/2014/main" id="{2C2CBACA-5810-994D-80D4-345DD34C6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8425" y="267176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70913A3-DBBB-104D-AF3B-6269D1E48184}"/>
                </a:ext>
              </a:extLst>
            </p:cNvPr>
            <p:cNvSpPr/>
            <p:nvPr/>
          </p:nvSpPr>
          <p:spPr bwMode="auto">
            <a:xfrm>
              <a:off x="467544" y="1243358"/>
              <a:ext cx="177106" cy="211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1">
            <a:extLst>
              <a:ext uri="{FF2B5EF4-FFF2-40B4-BE49-F238E27FC236}">
                <a16:creationId xmlns:a16="http://schemas.microsoft.com/office/drawing/2014/main" id="{30641D43-752C-E946-8EB5-E7047274791B}"/>
              </a:ext>
            </a:extLst>
          </p:cNvPr>
          <p:cNvGrpSpPr/>
          <p:nvPr/>
        </p:nvGrpSpPr>
        <p:grpSpPr bwMode="auto">
          <a:xfrm>
            <a:off x="5906092" y="1705218"/>
            <a:ext cx="3779837" cy="2731013"/>
            <a:chOff x="5364163" y="1023303"/>
            <a:chExt cx="3779837" cy="2731093"/>
          </a:xfrm>
        </p:grpSpPr>
        <p:grpSp>
          <p:nvGrpSpPr>
            <p:cNvPr id="52" name="Gruppo 35">
              <a:extLst>
                <a:ext uri="{FF2B5EF4-FFF2-40B4-BE49-F238E27FC236}">
                  <a16:creationId xmlns:a16="http://schemas.microsoft.com/office/drawing/2014/main" id="{AE1C6C84-2049-2F44-9041-C8491F418475}"/>
                </a:ext>
              </a:extLst>
            </p:cNvPr>
            <p:cNvGrpSpPr/>
            <p:nvPr/>
          </p:nvGrpSpPr>
          <p:grpSpPr bwMode="auto">
            <a:xfrm>
              <a:off x="5364163" y="1368384"/>
              <a:ext cx="3779837" cy="2386012"/>
              <a:chOff x="5364163" y="1225509"/>
              <a:chExt cx="3779837" cy="2386012"/>
            </a:xfrm>
          </p:grpSpPr>
          <p:pic>
            <p:nvPicPr>
              <p:cNvPr id="54" name="Picture 5" descr="seni_ch">
                <a:extLst>
                  <a:ext uri="{FF2B5EF4-FFF2-40B4-BE49-F238E27FC236}">
                    <a16:creationId xmlns:a16="http://schemas.microsoft.com/office/drawing/2014/main" id="{9771D225-804A-9548-B859-D8BEF600B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5364163" y="1225509"/>
                <a:ext cx="3779837" cy="2386012"/>
              </a:xfrm>
              <a:prstGeom prst="rect">
                <a:avLst/>
              </a:prstGeom>
              <a:noFill/>
            </p:spPr>
          </p:pic>
          <p:sp>
            <p:nvSpPr>
              <p:cNvPr id="55" name="Oval 22">
                <a:extLst>
                  <a:ext uri="{FF2B5EF4-FFF2-40B4-BE49-F238E27FC236}">
                    <a16:creationId xmlns:a16="http://schemas.microsoft.com/office/drawing/2014/main" id="{B3A9C5EC-06EC-1F42-ADA8-D89E23BEB0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2684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6" name="Oval 24">
                <a:extLst>
                  <a:ext uri="{FF2B5EF4-FFF2-40B4-BE49-F238E27FC236}">
                    <a16:creationId xmlns:a16="http://schemas.microsoft.com/office/drawing/2014/main" id="{062B6F10-2BA1-4A4E-B236-8B4CF821C5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4128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7" name="Oval 25">
                <a:extLst>
                  <a:ext uri="{FF2B5EF4-FFF2-40B4-BE49-F238E27FC236}">
                    <a16:creationId xmlns:a16="http://schemas.microsoft.com/office/drawing/2014/main" id="{98CEA626-2C7D-BC41-8C93-5D6D059056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5557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8" name="Oval 26">
                <a:extLst>
                  <a:ext uri="{FF2B5EF4-FFF2-40B4-BE49-F238E27FC236}">
                    <a16:creationId xmlns:a16="http://schemas.microsoft.com/office/drawing/2014/main" id="{F4529FFB-361B-8B43-888B-73643EEEB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700212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9" name="Oval 27">
                <a:extLst>
                  <a:ext uri="{FF2B5EF4-FFF2-40B4-BE49-F238E27FC236}">
                    <a16:creationId xmlns:a16="http://schemas.microsoft.com/office/drawing/2014/main" id="{F0CC8F98-FD34-AF49-AD64-18D32F7FF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8446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0" name="Oval 28">
                <a:extLst>
                  <a:ext uri="{FF2B5EF4-FFF2-40B4-BE49-F238E27FC236}">
                    <a16:creationId xmlns:a16="http://schemas.microsoft.com/office/drawing/2014/main" id="{7AA73078-08C6-A349-BB9E-5E20F689B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9875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1" name="Oval 29">
                <a:extLst>
                  <a:ext uri="{FF2B5EF4-FFF2-40B4-BE49-F238E27FC236}">
                    <a16:creationId xmlns:a16="http://schemas.microsoft.com/office/drawing/2014/main" id="{A0C8DF00-E87A-D74D-AEAF-7DD316F03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1320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2" name="Oval 30">
                <a:extLst>
                  <a:ext uri="{FF2B5EF4-FFF2-40B4-BE49-F238E27FC236}">
                    <a16:creationId xmlns:a16="http://schemas.microsoft.com/office/drawing/2014/main" id="{2DAA32E2-CB17-464A-BE89-30456A779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2764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3" name="Oval 31">
                <a:extLst>
                  <a:ext uri="{FF2B5EF4-FFF2-40B4-BE49-F238E27FC236}">
                    <a16:creationId xmlns:a16="http://schemas.microsoft.com/office/drawing/2014/main" id="{11AAC70F-C918-D741-8208-B6917048E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420938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4" name="Oval 32">
                <a:extLst>
                  <a:ext uri="{FF2B5EF4-FFF2-40B4-BE49-F238E27FC236}">
                    <a16:creationId xmlns:a16="http://schemas.microsoft.com/office/drawing/2014/main" id="{A5BDA024-210D-B84E-95B6-E9B75E3E7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5638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</p:grpSp>
        <p:sp>
          <p:nvSpPr>
            <p:cNvPr id="53" name="Rettangolo 37">
              <a:extLst>
                <a:ext uri="{FF2B5EF4-FFF2-40B4-BE49-F238E27FC236}">
                  <a16:creationId xmlns:a16="http://schemas.microsoft.com/office/drawing/2014/main" id="{BA6EC51D-17A2-A54B-AFE9-9FEC971ED2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8275" y="1023303"/>
              <a:ext cx="2031325" cy="3385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sz="1600" b="1" i="0" u="none" dirty="0">
                  <a:solidFill>
                    <a:srgbClr val="FF0000"/>
                  </a:solidFill>
                  <a:latin typeface="Arial"/>
                </a:rPr>
                <a:t>Coherent emission</a:t>
              </a:r>
              <a:endParaRPr dirty="0"/>
            </a:p>
          </p:txBody>
        </p:sp>
      </p:grpSp>
      <p:sp>
        <p:nvSpPr>
          <p:cNvPr id="65" name="Rettangolo 36">
            <a:extLst>
              <a:ext uri="{FF2B5EF4-FFF2-40B4-BE49-F238E27FC236}">
                <a16:creationId xmlns:a16="http://schemas.microsoft.com/office/drawing/2014/main" id="{833FBA3E-059F-5A40-A4BA-A02A6C5BEEB4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1409923" y="1690688"/>
            <a:ext cx="2251075" cy="581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sz="1600" b="1" i="0" u="none" dirty="0">
                <a:solidFill>
                  <a:srgbClr val="FF0000"/>
                </a:solidFill>
                <a:latin typeface="Arial"/>
              </a:rPr>
              <a:t>Incoherent emission </a:t>
            </a:r>
            <a:endParaRPr dirty="0"/>
          </a:p>
          <a:p>
            <a:pPr lvl="0" algn="ctr">
              <a:defRPr/>
            </a:pPr>
            <a:r>
              <a:rPr sz="1600" b="0" i="0" u="none" dirty="0">
                <a:solidFill>
                  <a:srgbClr val="FF0000"/>
                </a:solidFill>
                <a:latin typeface="Arial"/>
              </a:rPr>
              <a:t>(Synchrotron radiation)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3263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0903D-9741-CD44-A443-42F0FA76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Emission</a:t>
            </a:r>
            <a:r>
              <a:rPr lang="it-IT" dirty="0"/>
              <a:t> from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Particles</a:t>
            </a:r>
            <a:endParaRPr lang="it-I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B16E77-A47A-BB49-AA19-A5DC5DC0158E}"/>
              </a:ext>
            </a:extLst>
          </p:cNvPr>
          <p:cNvGrpSpPr/>
          <p:nvPr/>
        </p:nvGrpSpPr>
        <p:grpSpPr>
          <a:xfrm>
            <a:off x="690785" y="2155767"/>
            <a:ext cx="3708400" cy="2339975"/>
            <a:chOff x="179512" y="1241425"/>
            <a:chExt cx="3708400" cy="2339975"/>
          </a:xfrm>
        </p:grpSpPr>
        <p:grpSp>
          <p:nvGrpSpPr>
            <p:cNvPr id="8" name="Gruppo 34">
              <a:extLst>
                <a:ext uri="{FF2B5EF4-FFF2-40B4-BE49-F238E27FC236}">
                  <a16:creationId xmlns:a16="http://schemas.microsoft.com/office/drawing/2014/main" id="{1840E108-55AC-0240-9AA6-D06CDF7D19F9}"/>
                </a:ext>
              </a:extLst>
            </p:cNvPr>
            <p:cNvGrpSpPr/>
            <p:nvPr/>
          </p:nvGrpSpPr>
          <p:grpSpPr bwMode="auto">
            <a:xfrm>
              <a:off x="179512" y="1241425"/>
              <a:ext cx="3708400" cy="2339975"/>
              <a:chOff x="0" y="1195388"/>
              <a:chExt cx="3708400" cy="2339975"/>
            </a:xfrm>
          </p:grpSpPr>
          <p:pic>
            <p:nvPicPr>
              <p:cNvPr id="10" name="Picture 7" descr="seni_rnd">
                <a:extLst>
                  <a:ext uri="{FF2B5EF4-FFF2-40B4-BE49-F238E27FC236}">
                    <a16:creationId xmlns:a16="http://schemas.microsoft.com/office/drawing/2014/main" id="{5F015E06-ADF1-2046-80C9-4197EF52B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0" y="1195388"/>
                <a:ext cx="3708400" cy="2339975"/>
              </a:xfrm>
              <a:prstGeom prst="rect">
                <a:avLst/>
              </a:prstGeom>
              <a:noFill/>
            </p:spPr>
          </p:pic>
          <p:sp>
            <p:nvSpPr>
              <p:cNvPr id="11" name="Oval 12">
                <a:extLst>
                  <a:ext uri="{FF2B5EF4-FFF2-40B4-BE49-F238E27FC236}">
                    <a16:creationId xmlns:a16="http://schemas.microsoft.com/office/drawing/2014/main" id="{CCD6789B-8F27-C549-93A7-36A4DE314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188" y="144780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2" name="Oval 13">
                <a:extLst>
                  <a:ext uri="{FF2B5EF4-FFF2-40B4-BE49-F238E27FC236}">
                    <a16:creationId xmlns:a16="http://schemas.microsoft.com/office/drawing/2014/main" id="{E9882C20-BCB3-8B45-8876-BE0197D65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7450" y="15557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3" name="Oval 14">
                <a:extLst>
                  <a:ext uri="{FF2B5EF4-FFF2-40B4-BE49-F238E27FC236}">
                    <a16:creationId xmlns:a16="http://schemas.microsoft.com/office/drawing/2014/main" id="{E218E170-E108-BD4A-8957-DE60EA1A6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1913" y="1700212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4" name="Oval 15">
                <a:extLst>
                  <a:ext uri="{FF2B5EF4-FFF2-40B4-BE49-F238E27FC236}">
                    <a16:creationId xmlns:a16="http://schemas.microsoft.com/office/drawing/2014/main" id="{D76124DC-20E7-CA45-A687-20AABAD22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2988" y="18446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5" name="Oval 16">
                <a:extLst>
                  <a:ext uri="{FF2B5EF4-FFF2-40B4-BE49-F238E27FC236}">
                    <a16:creationId xmlns:a16="http://schemas.microsoft.com/office/drawing/2014/main" id="{B58EBF26-CA5B-DA49-BE9C-6F9B9FAB2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7088" y="223996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6" name="Oval 17">
                <a:extLst>
                  <a:ext uri="{FF2B5EF4-FFF2-40B4-BE49-F238E27FC236}">
                    <a16:creationId xmlns:a16="http://schemas.microsoft.com/office/drawing/2014/main" id="{2993901D-E964-2448-AB10-2B10CF9FA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9138" y="19875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7" name="Oval 18">
                <a:extLst>
                  <a:ext uri="{FF2B5EF4-FFF2-40B4-BE49-F238E27FC236}">
                    <a16:creationId xmlns:a16="http://schemas.microsoft.com/office/drawing/2014/main" id="{6D4E5807-33A3-8D40-8E30-612283ACF4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750" y="2528888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8" name="Oval 19">
                <a:extLst>
                  <a:ext uri="{FF2B5EF4-FFF2-40B4-BE49-F238E27FC236}">
                    <a16:creationId xmlns:a16="http://schemas.microsoft.com/office/drawing/2014/main" id="{4950CADE-62C8-6A46-BFB3-F137BE54D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063" y="238442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9" name="Oval 20">
                <a:extLst>
                  <a:ext uri="{FF2B5EF4-FFF2-40B4-BE49-F238E27FC236}">
                    <a16:creationId xmlns:a16="http://schemas.microsoft.com/office/drawing/2014/main" id="{D5453CC4-8FD5-3144-AAB6-2AED28452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8425" y="21320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" name="Oval 21">
                <a:extLst>
                  <a:ext uri="{FF2B5EF4-FFF2-40B4-BE49-F238E27FC236}">
                    <a16:creationId xmlns:a16="http://schemas.microsoft.com/office/drawing/2014/main" id="{65BD104F-6781-3747-9170-62F36C96E7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8425" y="267176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A9AC26-A1B3-8746-A5A5-CADFBCDB235C}"/>
                </a:ext>
              </a:extLst>
            </p:cNvPr>
            <p:cNvSpPr/>
            <p:nvPr/>
          </p:nvSpPr>
          <p:spPr bwMode="auto">
            <a:xfrm>
              <a:off x="467544" y="1243358"/>
              <a:ext cx="177106" cy="211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61E4982C-6C57-5B4C-B5C9-7AF07C313A91}"/>
              </a:ext>
            </a:extLst>
          </p:cNvPr>
          <p:cNvGrpSpPr/>
          <p:nvPr/>
        </p:nvGrpSpPr>
        <p:grpSpPr bwMode="auto">
          <a:xfrm>
            <a:off x="5906092" y="1705218"/>
            <a:ext cx="3779837" cy="2731013"/>
            <a:chOff x="5364163" y="1023303"/>
            <a:chExt cx="3779837" cy="2731093"/>
          </a:xfrm>
        </p:grpSpPr>
        <p:grpSp>
          <p:nvGrpSpPr>
            <p:cNvPr id="24" name="Gruppo 35">
              <a:extLst>
                <a:ext uri="{FF2B5EF4-FFF2-40B4-BE49-F238E27FC236}">
                  <a16:creationId xmlns:a16="http://schemas.microsoft.com/office/drawing/2014/main" id="{14468103-8BE3-A448-9FAB-3D844F5D7F43}"/>
                </a:ext>
              </a:extLst>
            </p:cNvPr>
            <p:cNvGrpSpPr/>
            <p:nvPr/>
          </p:nvGrpSpPr>
          <p:grpSpPr bwMode="auto">
            <a:xfrm>
              <a:off x="5364163" y="1368384"/>
              <a:ext cx="3779837" cy="2386012"/>
              <a:chOff x="5364163" y="1225509"/>
              <a:chExt cx="3779837" cy="2386012"/>
            </a:xfrm>
          </p:grpSpPr>
          <p:pic>
            <p:nvPicPr>
              <p:cNvPr id="26" name="Picture 5" descr="seni_ch">
                <a:extLst>
                  <a:ext uri="{FF2B5EF4-FFF2-40B4-BE49-F238E27FC236}">
                    <a16:creationId xmlns:a16="http://schemas.microsoft.com/office/drawing/2014/main" id="{BE7A517F-3129-0D46-8B52-0C899486C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5364163" y="1225509"/>
                <a:ext cx="3779837" cy="2386012"/>
              </a:xfrm>
              <a:prstGeom prst="rect">
                <a:avLst/>
              </a:prstGeom>
              <a:noFill/>
            </p:spPr>
          </p:pic>
          <p:sp>
            <p:nvSpPr>
              <p:cNvPr id="27" name="Oval 22">
                <a:extLst>
                  <a:ext uri="{FF2B5EF4-FFF2-40B4-BE49-F238E27FC236}">
                    <a16:creationId xmlns:a16="http://schemas.microsoft.com/office/drawing/2014/main" id="{0D06C472-4983-D94B-8D5A-1F39D60F2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2684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8" name="Oval 24">
                <a:extLst>
                  <a:ext uri="{FF2B5EF4-FFF2-40B4-BE49-F238E27FC236}">
                    <a16:creationId xmlns:a16="http://schemas.microsoft.com/office/drawing/2014/main" id="{2EA73A94-C89E-6D4B-A612-1A967AA60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4128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9" name="Oval 25">
                <a:extLst>
                  <a:ext uri="{FF2B5EF4-FFF2-40B4-BE49-F238E27FC236}">
                    <a16:creationId xmlns:a16="http://schemas.microsoft.com/office/drawing/2014/main" id="{B37482D9-1D34-0B40-B282-C3D0A65DB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5557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0" name="Oval 26">
                <a:extLst>
                  <a:ext uri="{FF2B5EF4-FFF2-40B4-BE49-F238E27FC236}">
                    <a16:creationId xmlns:a16="http://schemas.microsoft.com/office/drawing/2014/main" id="{1C537CCA-8EE0-C845-ACDD-C99CB8BAC0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700212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1" name="Oval 27">
                <a:extLst>
                  <a:ext uri="{FF2B5EF4-FFF2-40B4-BE49-F238E27FC236}">
                    <a16:creationId xmlns:a16="http://schemas.microsoft.com/office/drawing/2014/main" id="{05C39C15-BED3-8A46-8F48-6E7EDF324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8446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2" name="Oval 28">
                <a:extLst>
                  <a:ext uri="{FF2B5EF4-FFF2-40B4-BE49-F238E27FC236}">
                    <a16:creationId xmlns:a16="http://schemas.microsoft.com/office/drawing/2014/main" id="{6348344D-8C13-5444-995B-326CECCEA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9875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3" name="Oval 29">
                <a:extLst>
                  <a:ext uri="{FF2B5EF4-FFF2-40B4-BE49-F238E27FC236}">
                    <a16:creationId xmlns:a16="http://schemas.microsoft.com/office/drawing/2014/main" id="{269521CC-8D37-554C-B235-6BDDE3FD86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1320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4" name="Oval 30">
                <a:extLst>
                  <a:ext uri="{FF2B5EF4-FFF2-40B4-BE49-F238E27FC236}">
                    <a16:creationId xmlns:a16="http://schemas.microsoft.com/office/drawing/2014/main" id="{B914A98A-613D-4D49-B870-7E3B7427A7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2764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5" name="Oval 31">
                <a:extLst>
                  <a:ext uri="{FF2B5EF4-FFF2-40B4-BE49-F238E27FC236}">
                    <a16:creationId xmlns:a16="http://schemas.microsoft.com/office/drawing/2014/main" id="{7BF22A39-D58F-5D44-B79C-9966667A7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420938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6" name="Oval 32">
                <a:extLst>
                  <a:ext uri="{FF2B5EF4-FFF2-40B4-BE49-F238E27FC236}">
                    <a16:creationId xmlns:a16="http://schemas.microsoft.com/office/drawing/2014/main" id="{1F3EA03C-F1FC-2848-BBF2-A87C96C86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5638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</p:grpSp>
        <p:sp>
          <p:nvSpPr>
            <p:cNvPr id="25" name="Rettangolo 37">
              <a:extLst>
                <a:ext uri="{FF2B5EF4-FFF2-40B4-BE49-F238E27FC236}">
                  <a16:creationId xmlns:a16="http://schemas.microsoft.com/office/drawing/2014/main" id="{7083CB8B-4CE8-4749-9071-97964E91D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8275" y="1023303"/>
              <a:ext cx="2031325" cy="3385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sz="1600" b="1" i="0" u="none" dirty="0">
                  <a:solidFill>
                    <a:srgbClr val="FF0000"/>
                  </a:solidFill>
                  <a:latin typeface="Arial"/>
                </a:rPr>
                <a:t>Coherent emission</a:t>
              </a:r>
              <a:endParaRPr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58889-743A-B44F-AAE8-4B7CED346F83}"/>
              </a:ext>
            </a:extLst>
          </p:cNvPr>
          <p:cNvSpPr/>
          <p:nvPr/>
        </p:nvSpPr>
        <p:spPr bwMode="auto">
          <a:xfrm>
            <a:off x="6213620" y="2012410"/>
            <a:ext cx="177106" cy="2113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4" descr="seni_rnd_somma">
            <a:extLst>
              <a:ext uri="{FF2B5EF4-FFF2-40B4-BE49-F238E27FC236}">
                <a16:creationId xmlns:a16="http://schemas.microsoft.com/office/drawing/2014/main" id="{B696A660-74F5-F846-8CAB-51A16EBBBC1D}"/>
              </a:ext>
            </a:extLst>
          </p:cNvPr>
          <p:cNvPicPr>
            <a:picLocks noGrp="1" noChangeAspect="1"/>
          </p:cNvPicPr>
          <p:nvPr/>
        </p:nvPicPr>
        <p:blipFill>
          <a:blip r:embed="rId5"/>
          <a:stretch/>
        </p:blipFill>
        <p:spPr bwMode="auto">
          <a:xfrm>
            <a:off x="690785" y="4394112"/>
            <a:ext cx="3721100" cy="2287587"/>
          </a:xfrm>
          <a:prstGeom prst="rect">
            <a:avLst/>
          </a:prstGeom>
          <a:noFill/>
        </p:spPr>
      </p:pic>
      <p:pic>
        <p:nvPicPr>
          <p:cNvPr id="38" name="Picture 6" descr="seni_ch_somma">
            <a:extLst>
              <a:ext uri="{FF2B5EF4-FFF2-40B4-BE49-F238E27FC236}">
                <a16:creationId xmlns:a16="http://schemas.microsoft.com/office/drawing/2014/main" id="{840DFE28-9CB1-E349-8E34-9153CF933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850529" y="4329429"/>
            <a:ext cx="3835400" cy="2357371"/>
          </a:xfrm>
          <a:prstGeom prst="rect">
            <a:avLst/>
          </a:prstGeom>
          <a:noFill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22593A2-D430-C242-90F5-865749695FFA}"/>
              </a:ext>
            </a:extLst>
          </p:cNvPr>
          <p:cNvSpPr txBox="1"/>
          <p:nvPr/>
        </p:nvSpPr>
        <p:spPr bwMode="auto">
          <a:xfrm>
            <a:off x="1286190" y="4540671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+mn-ea"/>
                <a:ea typeface="+mn-ea"/>
              </a:rPr>
              <a:t>Radiated</a:t>
            </a:r>
            <a:r>
              <a:rPr lang="en-GB" sz="1600" b="1" dirty="0">
                <a:solidFill>
                  <a:srgbClr val="FF0000"/>
                </a:solidFill>
              </a:rPr>
              <a:t> power</a:t>
            </a:r>
            <a:endParaRPr lang="en-GB" sz="1600" dirty="0"/>
          </a:p>
          <a:p>
            <a:pPr algn="ctr"/>
            <a:r>
              <a:rPr lang="en-GB" sz="1600" b="1" u="sng" dirty="0">
                <a:latin typeface="+mj-ea"/>
                <a:ea typeface="+mj-ea"/>
              </a:rPr>
              <a:t>linear</a:t>
            </a:r>
            <a:r>
              <a:rPr lang="en-GB" sz="1600" dirty="0">
                <a:latin typeface="+mj-ea"/>
                <a:ea typeface="+mj-ea"/>
              </a:rPr>
              <a:t> with electron current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3BCF5D-90B2-7348-B8CF-796BAC4C5839}"/>
              </a:ext>
            </a:extLst>
          </p:cNvPr>
          <p:cNvSpPr txBox="1"/>
          <p:nvPr/>
        </p:nvSpPr>
        <p:spPr bwMode="auto">
          <a:xfrm>
            <a:off x="8401045" y="4488917"/>
            <a:ext cx="3013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+mj-ea"/>
                <a:ea typeface="+mj-ea"/>
              </a:rPr>
              <a:t>Radiated power</a:t>
            </a:r>
            <a:endParaRPr lang="en-GB" sz="1600" dirty="0">
              <a:latin typeface="+mj-ea"/>
              <a:ea typeface="+mj-ea"/>
            </a:endParaRPr>
          </a:p>
          <a:p>
            <a:pPr algn="ctr"/>
            <a:r>
              <a:rPr lang="en-GB" sz="1600" b="1" u="sng" dirty="0">
                <a:latin typeface="+mn-ea"/>
                <a:ea typeface="+mn-ea"/>
              </a:rPr>
              <a:t>quadratic</a:t>
            </a:r>
            <a:r>
              <a:rPr lang="en-GB" sz="1600" dirty="0">
                <a:latin typeface="+mn-ea"/>
                <a:ea typeface="+mn-ea"/>
              </a:rPr>
              <a:t> with electron current</a:t>
            </a:r>
          </a:p>
        </p:txBody>
      </p:sp>
      <p:sp>
        <p:nvSpPr>
          <p:cNvPr id="41" name="Rettangolo 36">
            <a:extLst>
              <a:ext uri="{FF2B5EF4-FFF2-40B4-BE49-F238E27FC236}">
                <a16:creationId xmlns:a16="http://schemas.microsoft.com/office/drawing/2014/main" id="{B7914CB3-0E68-E042-A087-1B8896412613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1409923" y="1690688"/>
            <a:ext cx="2251075" cy="581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sz="1600" b="1" i="0" u="none" dirty="0">
                <a:solidFill>
                  <a:srgbClr val="FF0000"/>
                </a:solidFill>
                <a:latin typeface="Arial"/>
              </a:rPr>
              <a:t>Incoherent emission </a:t>
            </a:r>
            <a:endParaRPr dirty="0"/>
          </a:p>
          <a:p>
            <a:pPr lvl="0" algn="ctr">
              <a:defRPr/>
            </a:pPr>
            <a:r>
              <a:rPr sz="1600" b="0" i="0" u="none" dirty="0">
                <a:solidFill>
                  <a:srgbClr val="FF0000"/>
                </a:solidFill>
                <a:latin typeface="Arial"/>
              </a:rPr>
              <a:t>(Synchrotron radiation)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9344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0903D-9741-CD44-A443-42F0FA76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Emission</a:t>
            </a:r>
            <a:r>
              <a:rPr lang="it-IT" dirty="0"/>
              <a:t> from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Particles</a:t>
            </a:r>
            <a:endParaRPr lang="it-I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B16E77-A47A-BB49-AA19-A5DC5DC0158E}"/>
              </a:ext>
            </a:extLst>
          </p:cNvPr>
          <p:cNvGrpSpPr/>
          <p:nvPr/>
        </p:nvGrpSpPr>
        <p:grpSpPr>
          <a:xfrm>
            <a:off x="691358" y="2155767"/>
            <a:ext cx="3708400" cy="2339975"/>
            <a:chOff x="179512" y="1241425"/>
            <a:chExt cx="3708400" cy="2339975"/>
          </a:xfrm>
        </p:grpSpPr>
        <p:grpSp>
          <p:nvGrpSpPr>
            <p:cNvPr id="8" name="Gruppo 34">
              <a:extLst>
                <a:ext uri="{FF2B5EF4-FFF2-40B4-BE49-F238E27FC236}">
                  <a16:creationId xmlns:a16="http://schemas.microsoft.com/office/drawing/2014/main" id="{1840E108-55AC-0240-9AA6-D06CDF7D19F9}"/>
                </a:ext>
              </a:extLst>
            </p:cNvPr>
            <p:cNvGrpSpPr/>
            <p:nvPr/>
          </p:nvGrpSpPr>
          <p:grpSpPr bwMode="auto">
            <a:xfrm>
              <a:off x="179512" y="1241425"/>
              <a:ext cx="3708400" cy="2339975"/>
              <a:chOff x="0" y="1195388"/>
              <a:chExt cx="3708400" cy="2339975"/>
            </a:xfrm>
          </p:grpSpPr>
          <p:pic>
            <p:nvPicPr>
              <p:cNvPr id="10" name="Picture 7" descr="seni_rnd">
                <a:extLst>
                  <a:ext uri="{FF2B5EF4-FFF2-40B4-BE49-F238E27FC236}">
                    <a16:creationId xmlns:a16="http://schemas.microsoft.com/office/drawing/2014/main" id="{5F015E06-ADF1-2046-80C9-4197EF52B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0" y="1195388"/>
                <a:ext cx="3708400" cy="2339975"/>
              </a:xfrm>
              <a:prstGeom prst="rect">
                <a:avLst/>
              </a:prstGeom>
              <a:noFill/>
            </p:spPr>
          </p:pic>
          <p:sp>
            <p:nvSpPr>
              <p:cNvPr id="11" name="Oval 12">
                <a:extLst>
                  <a:ext uri="{FF2B5EF4-FFF2-40B4-BE49-F238E27FC236}">
                    <a16:creationId xmlns:a16="http://schemas.microsoft.com/office/drawing/2014/main" id="{CCD6789B-8F27-C549-93A7-36A4DE314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188" y="144780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2" name="Oval 13">
                <a:extLst>
                  <a:ext uri="{FF2B5EF4-FFF2-40B4-BE49-F238E27FC236}">
                    <a16:creationId xmlns:a16="http://schemas.microsoft.com/office/drawing/2014/main" id="{E9882C20-BCB3-8B45-8876-BE0197D65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7450" y="15557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3" name="Oval 14">
                <a:extLst>
                  <a:ext uri="{FF2B5EF4-FFF2-40B4-BE49-F238E27FC236}">
                    <a16:creationId xmlns:a16="http://schemas.microsoft.com/office/drawing/2014/main" id="{E218E170-E108-BD4A-8957-DE60EA1A6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1913" y="1700212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4" name="Oval 15">
                <a:extLst>
                  <a:ext uri="{FF2B5EF4-FFF2-40B4-BE49-F238E27FC236}">
                    <a16:creationId xmlns:a16="http://schemas.microsoft.com/office/drawing/2014/main" id="{D76124DC-20E7-CA45-A687-20AABAD22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2988" y="18446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5" name="Oval 16">
                <a:extLst>
                  <a:ext uri="{FF2B5EF4-FFF2-40B4-BE49-F238E27FC236}">
                    <a16:creationId xmlns:a16="http://schemas.microsoft.com/office/drawing/2014/main" id="{B58EBF26-CA5B-DA49-BE9C-6F9B9FAB2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7088" y="223996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6" name="Oval 17">
                <a:extLst>
                  <a:ext uri="{FF2B5EF4-FFF2-40B4-BE49-F238E27FC236}">
                    <a16:creationId xmlns:a16="http://schemas.microsoft.com/office/drawing/2014/main" id="{2993901D-E964-2448-AB10-2B10CF9FA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9138" y="19875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7" name="Oval 18">
                <a:extLst>
                  <a:ext uri="{FF2B5EF4-FFF2-40B4-BE49-F238E27FC236}">
                    <a16:creationId xmlns:a16="http://schemas.microsoft.com/office/drawing/2014/main" id="{6D4E5807-33A3-8D40-8E30-612283ACF4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750" y="2528888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8" name="Oval 19">
                <a:extLst>
                  <a:ext uri="{FF2B5EF4-FFF2-40B4-BE49-F238E27FC236}">
                    <a16:creationId xmlns:a16="http://schemas.microsoft.com/office/drawing/2014/main" id="{4950CADE-62C8-6A46-BFB3-F137BE54D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063" y="238442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9" name="Oval 20">
                <a:extLst>
                  <a:ext uri="{FF2B5EF4-FFF2-40B4-BE49-F238E27FC236}">
                    <a16:creationId xmlns:a16="http://schemas.microsoft.com/office/drawing/2014/main" id="{D5453CC4-8FD5-3144-AAB6-2AED28452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8425" y="21320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" name="Oval 21">
                <a:extLst>
                  <a:ext uri="{FF2B5EF4-FFF2-40B4-BE49-F238E27FC236}">
                    <a16:creationId xmlns:a16="http://schemas.microsoft.com/office/drawing/2014/main" id="{65BD104F-6781-3747-9170-62F36C96E7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8425" y="267176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A9AC26-A1B3-8746-A5A5-CADFBCDB235C}"/>
                </a:ext>
              </a:extLst>
            </p:cNvPr>
            <p:cNvSpPr/>
            <p:nvPr/>
          </p:nvSpPr>
          <p:spPr bwMode="auto">
            <a:xfrm>
              <a:off x="467544" y="1243358"/>
              <a:ext cx="177106" cy="211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61E4982C-6C57-5B4C-B5C9-7AF07C313A91}"/>
              </a:ext>
            </a:extLst>
          </p:cNvPr>
          <p:cNvGrpSpPr/>
          <p:nvPr/>
        </p:nvGrpSpPr>
        <p:grpSpPr bwMode="auto">
          <a:xfrm>
            <a:off x="5906665" y="1705218"/>
            <a:ext cx="3779837" cy="2731013"/>
            <a:chOff x="5364163" y="1023303"/>
            <a:chExt cx="3779837" cy="2731093"/>
          </a:xfrm>
        </p:grpSpPr>
        <p:grpSp>
          <p:nvGrpSpPr>
            <p:cNvPr id="24" name="Gruppo 35">
              <a:extLst>
                <a:ext uri="{FF2B5EF4-FFF2-40B4-BE49-F238E27FC236}">
                  <a16:creationId xmlns:a16="http://schemas.microsoft.com/office/drawing/2014/main" id="{14468103-8BE3-A448-9FAB-3D844F5D7F43}"/>
                </a:ext>
              </a:extLst>
            </p:cNvPr>
            <p:cNvGrpSpPr/>
            <p:nvPr/>
          </p:nvGrpSpPr>
          <p:grpSpPr bwMode="auto">
            <a:xfrm>
              <a:off x="5364163" y="1368384"/>
              <a:ext cx="3779837" cy="2386012"/>
              <a:chOff x="5364163" y="1225509"/>
              <a:chExt cx="3779837" cy="2386012"/>
            </a:xfrm>
          </p:grpSpPr>
          <p:pic>
            <p:nvPicPr>
              <p:cNvPr id="26" name="Picture 5" descr="seni_ch">
                <a:extLst>
                  <a:ext uri="{FF2B5EF4-FFF2-40B4-BE49-F238E27FC236}">
                    <a16:creationId xmlns:a16="http://schemas.microsoft.com/office/drawing/2014/main" id="{BE7A517F-3129-0D46-8B52-0C899486C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5364163" y="1225509"/>
                <a:ext cx="3779837" cy="2386012"/>
              </a:xfrm>
              <a:prstGeom prst="rect">
                <a:avLst/>
              </a:prstGeom>
              <a:noFill/>
            </p:spPr>
          </p:pic>
          <p:sp>
            <p:nvSpPr>
              <p:cNvPr id="27" name="Oval 22">
                <a:extLst>
                  <a:ext uri="{FF2B5EF4-FFF2-40B4-BE49-F238E27FC236}">
                    <a16:creationId xmlns:a16="http://schemas.microsoft.com/office/drawing/2014/main" id="{0D06C472-4983-D94B-8D5A-1F39D60F2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2684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8" name="Oval 24">
                <a:extLst>
                  <a:ext uri="{FF2B5EF4-FFF2-40B4-BE49-F238E27FC236}">
                    <a16:creationId xmlns:a16="http://schemas.microsoft.com/office/drawing/2014/main" id="{2EA73A94-C89E-6D4B-A612-1A967AA60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4128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9" name="Oval 25">
                <a:extLst>
                  <a:ext uri="{FF2B5EF4-FFF2-40B4-BE49-F238E27FC236}">
                    <a16:creationId xmlns:a16="http://schemas.microsoft.com/office/drawing/2014/main" id="{B37482D9-1D34-0B40-B282-C3D0A65DB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5557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0" name="Oval 26">
                <a:extLst>
                  <a:ext uri="{FF2B5EF4-FFF2-40B4-BE49-F238E27FC236}">
                    <a16:creationId xmlns:a16="http://schemas.microsoft.com/office/drawing/2014/main" id="{1C537CCA-8EE0-C845-ACDD-C99CB8BAC0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700212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1" name="Oval 27">
                <a:extLst>
                  <a:ext uri="{FF2B5EF4-FFF2-40B4-BE49-F238E27FC236}">
                    <a16:creationId xmlns:a16="http://schemas.microsoft.com/office/drawing/2014/main" id="{05C39C15-BED3-8A46-8F48-6E7EDF324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8446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2" name="Oval 28">
                <a:extLst>
                  <a:ext uri="{FF2B5EF4-FFF2-40B4-BE49-F238E27FC236}">
                    <a16:creationId xmlns:a16="http://schemas.microsoft.com/office/drawing/2014/main" id="{6348344D-8C13-5444-995B-326CECCEA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1987550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3" name="Oval 29">
                <a:extLst>
                  <a:ext uri="{FF2B5EF4-FFF2-40B4-BE49-F238E27FC236}">
                    <a16:creationId xmlns:a16="http://schemas.microsoft.com/office/drawing/2014/main" id="{269521CC-8D37-554C-B235-6BDDE3FD86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1320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4" name="Oval 30">
                <a:extLst>
                  <a:ext uri="{FF2B5EF4-FFF2-40B4-BE49-F238E27FC236}">
                    <a16:creationId xmlns:a16="http://schemas.microsoft.com/office/drawing/2014/main" id="{B914A98A-613D-4D49-B870-7E3B7427A7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276475"/>
                <a:ext cx="142875" cy="144463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5" name="Oval 31">
                <a:extLst>
                  <a:ext uri="{FF2B5EF4-FFF2-40B4-BE49-F238E27FC236}">
                    <a16:creationId xmlns:a16="http://schemas.microsoft.com/office/drawing/2014/main" id="{7BF22A39-D58F-5D44-B79C-9966667A7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420938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6" name="Oval 32">
                <a:extLst>
                  <a:ext uri="{FF2B5EF4-FFF2-40B4-BE49-F238E27FC236}">
                    <a16:creationId xmlns:a16="http://schemas.microsoft.com/office/drawing/2014/main" id="{1F3EA03C-F1FC-2848-BBF2-A87C96C86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6325" y="2563813"/>
                <a:ext cx="142875" cy="144462"/>
              </a:xfrm>
              <a:prstGeom prst="ellipse">
                <a:avLst/>
              </a:prstGeom>
              <a:solidFill>
                <a:schemeClr val="accent1"/>
              </a:solidFill>
              <a:ln w="9524">
                <a:solidFill>
                  <a:schemeClr val="dk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</p:grpSp>
        <p:sp>
          <p:nvSpPr>
            <p:cNvPr id="25" name="Rettangolo 37">
              <a:extLst>
                <a:ext uri="{FF2B5EF4-FFF2-40B4-BE49-F238E27FC236}">
                  <a16:creationId xmlns:a16="http://schemas.microsoft.com/office/drawing/2014/main" id="{7083CB8B-4CE8-4749-9071-97964E91D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8275" y="1023303"/>
              <a:ext cx="2031325" cy="6155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sz="1600" b="1" i="0" u="none" dirty="0">
                  <a:solidFill>
                    <a:srgbClr val="FF0000"/>
                  </a:solidFill>
                  <a:latin typeface="Arial"/>
                </a:rPr>
                <a:t>Coherent emission</a:t>
              </a:r>
              <a:endParaRPr lang="en-US" sz="1600" b="1" i="0" u="none" dirty="0">
                <a:solidFill>
                  <a:srgbClr val="FF0000"/>
                </a:solidFill>
                <a:latin typeface="Arial"/>
              </a:endParaRPr>
            </a:p>
            <a:p>
              <a:pPr algn="ctr">
                <a:defRPr/>
              </a:pPr>
              <a:r>
                <a:rPr lang="it-IT" dirty="0">
                  <a:solidFill>
                    <a:srgbClr val="FF0000"/>
                  </a:solidFill>
                  <a:latin typeface="Arial"/>
                </a:rPr>
                <a:t>(</a:t>
              </a:r>
              <a:r>
                <a:rPr lang="it-IT" sz="1600" b="1" dirty="0">
                  <a:solidFill>
                    <a:srgbClr val="FF0000"/>
                  </a:solidFill>
                  <a:latin typeface="Arial"/>
                </a:rPr>
                <a:t>FEL</a:t>
              </a:r>
              <a:r>
                <a:rPr lang="it-IT" dirty="0">
                  <a:solidFill>
                    <a:srgbClr val="FF0000"/>
                  </a:solidFill>
                  <a:latin typeface="Arial"/>
                </a:rPr>
                <a:t>)</a:t>
              </a:r>
              <a:endParaRPr lang="it-IT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58889-743A-B44F-AAE8-4B7CED346F83}"/>
              </a:ext>
            </a:extLst>
          </p:cNvPr>
          <p:cNvSpPr/>
          <p:nvPr/>
        </p:nvSpPr>
        <p:spPr bwMode="auto">
          <a:xfrm>
            <a:off x="6214193" y="2012410"/>
            <a:ext cx="177106" cy="2113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4" descr="seni_rnd_somma">
            <a:extLst>
              <a:ext uri="{FF2B5EF4-FFF2-40B4-BE49-F238E27FC236}">
                <a16:creationId xmlns:a16="http://schemas.microsoft.com/office/drawing/2014/main" id="{B696A660-74F5-F846-8CAB-51A16EBBBC1D}"/>
              </a:ext>
            </a:extLst>
          </p:cNvPr>
          <p:cNvPicPr>
            <a:picLocks noGrp="1" noChangeAspect="1"/>
          </p:cNvPicPr>
          <p:nvPr/>
        </p:nvPicPr>
        <p:blipFill>
          <a:blip r:embed="rId5"/>
          <a:stretch/>
        </p:blipFill>
        <p:spPr bwMode="auto">
          <a:xfrm>
            <a:off x="691358" y="4394112"/>
            <a:ext cx="3721100" cy="2287587"/>
          </a:xfrm>
          <a:prstGeom prst="rect">
            <a:avLst/>
          </a:prstGeom>
          <a:noFill/>
        </p:spPr>
      </p:pic>
      <p:pic>
        <p:nvPicPr>
          <p:cNvPr id="38" name="Picture 6" descr="seni_ch_somma">
            <a:extLst>
              <a:ext uri="{FF2B5EF4-FFF2-40B4-BE49-F238E27FC236}">
                <a16:creationId xmlns:a16="http://schemas.microsoft.com/office/drawing/2014/main" id="{840DFE28-9CB1-E349-8E34-9153CF933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851102" y="4329429"/>
            <a:ext cx="3835400" cy="2357371"/>
          </a:xfrm>
          <a:prstGeom prst="rect">
            <a:avLst/>
          </a:prstGeom>
          <a:noFill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22593A2-D430-C242-90F5-865749695FFA}"/>
              </a:ext>
            </a:extLst>
          </p:cNvPr>
          <p:cNvSpPr txBox="1"/>
          <p:nvPr/>
        </p:nvSpPr>
        <p:spPr bwMode="auto">
          <a:xfrm>
            <a:off x="1286763" y="4540671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+mn-ea"/>
                <a:ea typeface="+mn-ea"/>
              </a:rPr>
              <a:t>Radiated</a:t>
            </a:r>
            <a:r>
              <a:rPr lang="en-GB" sz="1600" b="1" dirty="0">
                <a:solidFill>
                  <a:srgbClr val="FF0000"/>
                </a:solidFill>
              </a:rPr>
              <a:t> power</a:t>
            </a:r>
            <a:endParaRPr lang="en-GB" sz="1600" dirty="0"/>
          </a:p>
          <a:p>
            <a:pPr algn="ctr"/>
            <a:r>
              <a:rPr lang="en-GB" sz="1600" b="1" u="sng" dirty="0">
                <a:latin typeface="+mj-ea"/>
                <a:ea typeface="+mj-ea"/>
              </a:rPr>
              <a:t>linear</a:t>
            </a:r>
            <a:r>
              <a:rPr lang="en-GB" sz="1600" dirty="0">
                <a:latin typeface="+mj-ea"/>
                <a:ea typeface="+mj-ea"/>
              </a:rPr>
              <a:t> with electron current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3BCF5D-90B2-7348-B8CF-796BAC4C5839}"/>
              </a:ext>
            </a:extLst>
          </p:cNvPr>
          <p:cNvSpPr txBox="1"/>
          <p:nvPr/>
        </p:nvSpPr>
        <p:spPr bwMode="auto">
          <a:xfrm>
            <a:off x="8401618" y="4488917"/>
            <a:ext cx="3013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+mj-ea"/>
                <a:ea typeface="+mj-ea"/>
              </a:rPr>
              <a:t>Radiated power</a:t>
            </a:r>
            <a:endParaRPr lang="en-GB" sz="1600" dirty="0">
              <a:latin typeface="+mj-ea"/>
              <a:ea typeface="+mj-ea"/>
            </a:endParaRPr>
          </a:p>
          <a:p>
            <a:pPr algn="ctr"/>
            <a:r>
              <a:rPr lang="en-GB" sz="1600" b="1" u="sng" dirty="0">
                <a:latin typeface="+mn-ea"/>
                <a:ea typeface="+mn-ea"/>
              </a:rPr>
              <a:t>quadratic</a:t>
            </a:r>
            <a:r>
              <a:rPr lang="en-GB" sz="1600" dirty="0">
                <a:latin typeface="+mn-ea"/>
                <a:ea typeface="+mn-ea"/>
              </a:rPr>
              <a:t> with electron current</a:t>
            </a:r>
          </a:p>
        </p:txBody>
      </p:sp>
      <p:sp>
        <p:nvSpPr>
          <p:cNvPr id="41" name="Rettangolo 36">
            <a:extLst>
              <a:ext uri="{FF2B5EF4-FFF2-40B4-BE49-F238E27FC236}">
                <a16:creationId xmlns:a16="http://schemas.microsoft.com/office/drawing/2014/main" id="{B7914CB3-0E68-E042-A087-1B8896412613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1410496" y="1690688"/>
            <a:ext cx="2251075" cy="581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sz="1600" b="1" i="0" u="none" dirty="0">
                <a:solidFill>
                  <a:srgbClr val="FF0000"/>
                </a:solidFill>
                <a:latin typeface="Arial"/>
              </a:rPr>
              <a:t>Incoherent emission </a:t>
            </a:r>
            <a:endParaRPr dirty="0"/>
          </a:p>
          <a:p>
            <a:pPr lvl="0" algn="ctr">
              <a:defRPr/>
            </a:pPr>
            <a:r>
              <a:rPr sz="1600" b="0" i="0" u="none" dirty="0">
                <a:solidFill>
                  <a:srgbClr val="FF0000"/>
                </a:solidFill>
                <a:latin typeface="Arial"/>
              </a:rPr>
              <a:t>(Synchrotron radiation)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1923CF1-E6E3-6D4D-AD03-39CA195648C6}"/>
                  </a:ext>
                </a:extLst>
              </p:cNvPr>
              <p:cNvSpPr/>
              <p:nvPr/>
            </p:nvSpPr>
            <p:spPr>
              <a:xfrm>
                <a:off x="9504480" y="2716321"/>
                <a:ext cx="2155783" cy="1425198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Order parameter:</a:t>
                </a:r>
              </a:p>
              <a:p>
                <a:pPr algn="ctr"/>
                <a:r>
                  <a:rPr lang="en-US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Bunching factor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1923CF1-E6E3-6D4D-AD03-39CA19564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4480" y="2716321"/>
                <a:ext cx="2155783" cy="1425198"/>
              </a:xfrm>
              <a:prstGeom prst="rect">
                <a:avLst/>
              </a:prstGeom>
              <a:blipFill>
                <a:blip r:embed="rId7"/>
                <a:stretch>
                  <a:fillRect t="-18261" b="-88696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091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CB26A-BEA7-744D-ADC2-C638734D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6C328-AE22-5641-9E9C-1DBF11DE3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1375"/>
            <a:ext cx="10515600" cy="4592862"/>
          </a:xfrm>
        </p:spPr>
        <p:txBody>
          <a:bodyPr>
            <a:normAutofit lnSpcReduction="10000"/>
          </a:bodyPr>
          <a:lstStyle/>
          <a:p>
            <a:r>
              <a:rPr lang="it-IT" dirty="0" err="1"/>
              <a:t>Motivation</a:t>
            </a:r>
            <a:endParaRPr lang="it-IT" dirty="0"/>
          </a:p>
          <a:p>
            <a:endParaRPr lang="it-IT" dirty="0"/>
          </a:p>
          <a:p>
            <a:r>
              <a:rPr lang="it-IT" dirty="0"/>
              <a:t>FEL </a:t>
            </a:r>
            <a:r>
              <a:rPr lang="it-IT" dirty="0" err="1"/>
              <a:t>Physics</a:t>
            </a:r>
            <a:endParaRPr lang="it-IT" dirty="0"/>
          </a:p>
          <a:p>
            <a:pPr lvl="1"/>
            <a:r>
              <a:rPr lang="it-IT" dirty="0"/>
              <a:t>Basic </a:t>
            </a:r>
            <a:r>
              <a:rPr lang="it-IT" dirty="0" err="1"/>
              <a:t>properties</a:t>
            </a:r>
            <a:r>
              <a:rPr lang="it-IT" dirty="0"/>
              <a:t> of the </a:t>
            </a:r>
            <a:r>
              <a:rPr lang="it-IT" dirty="0" err="1"/>
              <a:t>radiation</a:t>
            </a:r>
            <a:r>
              <a:rPr lang="it-IT" dirty="0"/>
              <a:t> from </a:t>
            </a:r>
            <a:r>
              <a:rPr lang="it-IT" dirty="0" err="1"/>
              <a:t>accelerated</a:t>
            </a:r>
            <a:r>
              <a:rPr lang="it-IT" dirty="0"/>
              <a:t> </a:t>
            </a:r>
            <a:r>
              <a:rPr lang="it-IT" dirty="0" err="1"/>
              <a:t>relativistic</a:t>
            </a:r>
            <a:r>
              <a:rPr lang="it-IT" dirty="0"/>
              <a:t> electron </a:t>
            </a:r>
            <a:r>
              <a:rPr lang="it-IT" dirty="0" err="1"/>
              <a:t>beams</a:t>
            </a:r>
            <a:endParaRPr lang="it-IT" dirty="0"/>
          </a:p>
          <a:p>
            <a:pPr lvl="1"/>
            <a:r>
              <a:rPr lang="it-IT" dirty="0"/>
              <a:t>FEL </a:t>
            </a:r>
            <a:r>
              <a:rPr lang="it-IT" dirty="0" err="1"/>
              <a:t>collective</a:t>
            </a:r>
            <a:r>
              <a:rPr lang="it-IT" dirty="0"/>
              <a:t> </a:t>
            </a:r>
            <a:r>
              <a:rPr lang="it-IT" dirty="0" err="1"/>
              <a:t>instabilities</a:t>
            </a:r>
            <a:r>
              <a:rPr lang="it-IT" dirty="0"/>
              <a:t> and X-</a:t>
            </a:r>
            <a:r>
              <a:rPr lang="it-IT" dirty="0" err="1"/>
              <a:t>ray</a:t>
            </a:r>
            <a:r>
              <a:rPr lang="it-IT" dirty="0"/>
              <a:t> </a:t>
            </a:r>
            <a:r>
              <a:rPr lang="it-IT" dirty="0" err="1"/>
              <a:t>FELs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Properties</a:t>
            </a:r>
            <a:r>
              <a:rPr lang="it-IT" dirty="0"/>
              <a:t> of FEL </a:t>
            </a:r>
            <a:r>
              <a:rPr lang="it-IT" dirty="0" err="1"/>
              <a:t>Radiation</a:t>
            </a:r>
            <a:endParaRPr lang="it-IT" dirty="0"/>
          </a:p>
          <a:p>
            <a:pPr lvl="1"/>
            <a:r>
              <a:rPr lang="it-IT" dirty="0"/>
              <a:t>SASE and </a:t>
            </a:r>
            <a:r>
              <a:rPr lang="it-IT" dirty="0" err="1"/>
              <a:t>Seeded</a:t>
            </a:r>
            <a:r>
              <a:rPr lang="it-IT" dirty="0"/>
              <a:t> </a:t>
            </a:r>
            <a:r>
              <a:rPr lang="it-IT" dirty="0" err="1"/>
              <a:t>schemes</a:t>
            </a:r>
            <a:endParaRPr lang="it-IT" dirty="0"/>
          </a:p>
          <a:p>
            <a:endParaRPr lang="it-IT" dirty="0"/>
          </a:p>
          <a:p>
            <a:r>
              <a:rPr lang="it-IT" dirty="0"/>
              <a:t>High </a:t>
            </a:r>
            <a:r>
              <a:rPr lang="it-IT" dirty="0" err="1"/>
              <a:t>brightness</a:t>
            </a:r>
            <a:r>
              <a:rPr lang="it-IT" dirty="0"/>
              <a:t> </a:t>
            </a:r>
            <a:r>
              <a:rPr lang="it-IT" dirty="0" err="1"/>
              <a:t>beams</a:t>
            </a:r>
            <a:r>
              <a:rPr lang="it-IT" dirty="0"/>
              <a:t> for </a:t>
            </a:r>
            <a:r>
              <a:rPr lang="it-IT" dirty="0" err="1"/>
              <a:t>FELs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820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621E-F658-5047-B9D3-6D113C3E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Stimulated</a:t>
            </a:r>
            <a:r>
              <a:rPr lang="it-IT" dirty="0"/>
              <a:t> </a:t>
            </a:r>
            <a:r>
              <a:rPr lang="it-IT" dirty="0" err="1"/>
              <a:t>Undulator</a:t>
            </a:r>
            <a:r>
              <a:rPr lang="it-IT" dirty="0"/>
              <a:t> </a:t>
            </a:r>
            <a:r>
              <a:rPr lang="it-IT" dirty="0" err="1"/>
              <a:t>Radiation</a:t>
            </a:r>
            <a:endParaRPr lang="it-IT" dirty="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BA27B1E-6B9B-D84F-AB33-848ECBFB3105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323064" y="1581587"/>
            <a:ext cx="275428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 Relativistic </a:t>
            </a:r>
            <a:r>
              <a:rPr lang="en-GB" sz="1600" b="1" i="0" u="sng" dirty="0">
                <a:solidFill>
                  <a:srgbClr val="000000"/>
                </a:solidFill>
                <a:latin typeface="+mn-lt"/>
              </a:rPr>
              <a:t>electron beam</a:t>
            </a:r>
            <a:endParaRPr sz="1600" dirty="0">
              <a:latin typeface="+mn-lt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8CE66B22-8723-0D49-8863-AE07892EABE7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5393939" y="1487148"/>
            <a:ext cx="147668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GB" sz="1600" b="0" i="0" u="sng" dirty="0">
                <a:solidFill>
                  <a:srgbClr val="000000"/>
                </a:solidFill>
                <a:latin typeface="+mn-lt"/>
                <a:ea typeface="+mn-ea"/>
              </a:rPr>
              <a:t>Undulator</a:t>
            </a:r>
            <a:endParaRPr sz="1600" dirty="0">
              <a:latin typeface="+mn-lt"/>
              <a:ea typeface="+mn-ea"/>
            </a:endParaRPr>
          </a:p>
        </p:txBody>
      </p:sp>
      <p:grpSp>
        <p:nvGrpSpPr>
          <p:cNvPr id="38" name="Group 41">
            <a:extLst>
              <a:ext uri="{FF2B5EF4-FFF2-40B4-BE49-F238E27FC236}">
                <a16:creationId xmlns:a16="http://schemas.microsoft.com/office/drawing/2014/main" id="{7CF7FF9A-53E6-4B40-9360-E9DD300AE864}"/>
              </a:ext>
            </a:extLst>
          </p:cNvPr>
          <p:cNvGrpSpPr/>
          <p:nvPr/>
        </p:nvGrpSpPr>
        <p:grpSpPr bwMode="auto">
          <a:xfrm>
            <a:off x="1039026" y="2194362"/>
            <a:ext cx="1544637" cy="576262"/>
            <a:chOff x="862" y="4230"/>
            <a:chExt cx="759" cy="565"/>
          </a:xfrm>
        </p:grpSpPr>
        <p:sp>
          <p:nvSpPr>
            <p:cNvPr id="39" name="Oval 42">
              <a:extLst>
                <a:ext uri="{FF2B5EF4-FFF2-40B4-BE49-F238E27FC236}">
                  <a16:creationId xmlns:a16="http://schemas.microsoft.com/office/drawing/2014/main" id="{34C54673-4956-FF4F-8780-9A607DADD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48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0" name="Oval 43">
              <a:extLst>
                <a:ext uri="{FF2B5EF4-FFF2-40B4-BE49-F238E27FC236}">
                  <a16:creationId xmlns:a16="http://schemas.microsoft.com/office/drawing/2014/main" id="{383AF711-928E-1742-97F7-DB0A9962A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9" y="4694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" name="Oval 44">
              <a:extLst>
                <a:ext uri="{FF2B5EF4-FFF2-40B4-BE49-F238E27FC236}">
                  <a16:creationId xmlns:a16="http://schemas.microsoft.com/office/drawing/2014/main" id="{5B6E52DE-8844-0A4F-8ACC-4D5746C03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6" y="4557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2" name="Oval 45">
              <a:extLst>
                <a:ext uri="{FF2B5EF4-FFF2-40B4-BE49-F238E27FC236}">
                  <a16:creationId xmlns:a16="http://schemas.microsoft.com/office/drawing/2014/main" id="{1D5BCF37-D385-4944-A85B-E869F9B9D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4572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3" name="Oval 46">
              <a:extLst>
                <a:ext uri="{FF2B5EF4-FFF2-40B4-BE49-F238E27FC236}">
                  <a16:creationId xmlns:a16="http://schemas.microsoft.com/office/drawing/2014/main" id="{E61117F8-5ECC-6E47-81FB-3B3404046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" y="4443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4" name="Oval 47">
              <a:extLst>
                <a:ext uri="{FF2B5EF4-FFF2-40B4-BE49-F238E27FC236}">
                  <a16:creationId xmlns:a16="http://schemas.microsoft.com/office/drawing/2014/main" id="{4DD418B1-AAEA-1E47-AC04-A4E8E5EDA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4642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5" name="Oval 48">
              <a:extLst>
                <a:ext uri="{FF2B5EF4-FFF2-40B4-BE49-F238E27FC236}">
                  <a16:creationId xmlns:a16="http://schemas.microsoft.com/office/drawing/2014/main" id="{554F55F1-3242-0846-9F2D-C79013322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" y="4605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6" name="Oval 49">
              <a:extLst>
                <a:ext uri="{FF2B5EF4-FFF2-40B4-BE49-F238E27FC236}">
                  <a16:creationId xmlns:a16="http://schemas.microsoft.com/office/drawing/2014/main" id="{36893CF8-1325-3A4F-A3AC-577D31183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6" y="4459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7" name="Oval 50">
              <a:extLst>
                <a:ext uri="{FF2B5EF4-FFF2-40B4-BE49-F238E27FC236}">
                  <a16:creationId xmlns:a16="http://schemas.microsoft.com/office/drawing/2014/main" id="{2F8C9DD3-6B78-1A43-B0D9-CDDC1AE20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" y="4716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8" name="Oval 51">
              <a:extLst>
                <a:ext uri="{FF2B5EF4-FFF2-40B4-BE49-F238E27FC236}">
                  <a16:creationId xmlns:a16="http://schemas.microsoft.com/office/drawing/2014/main" id="{BD92186D-30BB-9348-BBAB-C021BF2DE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4716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9" name="Oval 52">
              <a:extLst>
                <a:ext uri="{FF2B5EF4-FFF2-40B4-BE49-F238E27FC236}">
                  <a16:creationId xmlns:a16="http://schemas.microsoft.com/office/drawing/2014/main" id="{9944C25C-0362-2549-8806-C5BF22555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9" y="450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0" name="Oval 53">
              <a:extLst>
                <a:ext uri="{FF2B5EF4-FFF2-40B4-BE49-F238E27FC236}">
                  <a16:creationId xmlns:a16="http://schemas.microsoft.com/office/drawing/2014/main" id="{37CCCBC9-4406-3B46-A2A0-914D922EA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378"/>
              <a:ext cx="77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" name="Oval 54">
              <a:extLst>
                <a:ext uri="{FF2B5EF4-FFF2-40B4-BE49-F238E27FC236}">
                  <a16:creationId xmlns:a16="http://schemas.microsoft.com/office/drawing/2014/main" id="{3869FE6E-BAA9-7348-BEDD-2F589DEC0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" y="454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2" name="Oval 55">
              <a:extLst>
                <a:ext uri="{FF2B5EF4-FFF2-40B4-BE49-F238E27FC236}">
                  <a16:creationId xmlns:a16="http://schemas.microsoft.com/office/drawing/2014/main" id="{516B4C8E-16F7-7D48-98DD-BD0DF2205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0" y="4590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3" name="Oval 56">
              <a:extLst>
                <a:ext uri="{FF2B5EF4-FFF2-40B4-BE49-F238E27FC236}">
                  <a16:creationId xmlns:a16="http://schemas.microsoft.com/office/drawing/2014/main" id="{6FFA0D68-06ED-814E-930D-4A5E24D0A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4235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4" name="Oval 57">
              <a:extLst>
                <a:ext uri="{FF2B5EF4-FFF2-40B4-BE49-F238E27FC236}">
                  <a16:creationId xmlns:a16="http://schemas.microsoft.com/office/drawing/2014/main" id="{19D7D1CB-9EEA-DF41-9FD0-DA72B94D6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5" y="4411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5" name="Oval 58">
              <a:extLst>
                <a:ext uri="{FF2B5EF4-FFF2-40B4-BE49-F238E27FC236}">
                  <a16:creationId xmlns:a16="http://schemas.microsoft.com/office/drawing/2014/main" id="{77F20FA6-C0C6-9E44-9293-93AE881CD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" y="4320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6" name="Oval 59">
              <a:extLst>
                <a:ext uri="{FF2B5EF4-FFF2-40B4-BE49-F238E27FC236}">
                  <a16:creationId xmlns:a16="http://schemas.microsoft.com/office/drawing/2014/main" id="{EA9994EF-78E2-CF4D-9258-D06E06B5A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" y="4353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7" name="Oval 60">
              <a:extLst>
                <a:ext uri="{FF2B5EF4-FFF2-40B4-BE49-F238E27FC236}">
                  <a16:creationId xmlns:a16="http://schemas.microsoft.com/office/drawing/2014/main" id="{4AF9208C-1D30-D74F-9E81-3DB3A8BCE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" y="4249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8" name="Oval 61">
              <a:extLst>
                <a:ext uri="{FF2B5EF4-FFF2-40B4-BE49-F238E27FC236}">
                  <a16:creationId xmlns:a16="http://schemas.microsoft.com/office/drawing/2014/main" id="{F53C31EB-9850-B846-A9B1-30F214B78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4" y="4512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9" name="Oval 62">
              <a:extLst>
                <a:ext uri="{FF2B5EF4-FFF2-40B4-BE49-F238E27FC236}">
                  <a16:creationId xmlns:a16="http://schemas.microsoft.com/office/drawing/2014/main" id="{035D4A46-DAB5-C54F-AE59-65A74EF83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2" y="461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0" name="Oval 63">
              <a:extLst>
                <a:ext uri="{FF2B5EF4-FFF2-40B4-BE49-F238E27FC236}">
                  <a16:creationId xmlns:a16="http://schemas.microsoft.com/office/drawing/2014/main" id="{10F87F55-345D-F84B-9B54-BBF61F35D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" y="4230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" name="Oval 64">
              <a:extLst>
                <a:ext uri="{FF2B5EF4-FFF2-40B4-BE49-F238E27FC236}">
                  <a16:creationId xmlns:a16="http://schemas.microsoft.com/office/drawing/2014/main" id="{83D28C0E-E045-A34D-825D-979FC245C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442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2" name="Oval 65">
              <a:extLst>
                <a:ext uri="{FF2B5EF4-FFF2-40B4-BE49-F238E27FC236}">
                  <a16:creationId xmlns:a16="http://schemas.microsoft.com/office/drawing/2014/main" id="{F534B3E9-C454-8E47-9267-044644056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442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3" name="Oval 66">
              <a:extLst>
                <a:ext uri="{FF2B5EF4-FFF2-40B4-BE49-F238E27FC236}">
                  <a16:creationId xmlns:a16="http://schemas.microsoft.com/office/drawing/2014/main" id="{B710213F-1674-6044-A065-0F32F2B26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4327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4" name="Oval 67">
              <a:extLst>
                <a:ext uri="{FF2B5EF4-FFF2-40B4-BE49-F238E27FC236}">
                  <a16:creationId xmlns:a16="http://schemas.microsoft.com/office/drawing/2014/main" id="{DB91A07B-B6BB-BB45-BC97-8EE027B38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9" y="4246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65" name="Line 68">
            <a:extLst>
              <a:ext uri="{FF2B5EF4-FFF2-40B4-BE49-F238E27FC236}">
                <a16:creationId xmlns:a16="http://schemas.microsoft.com/office/drawing/2014/main" id="{848ABFA0-0879-9B42-8CC2-27519B01DBF7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2658276" y="2481699"/>
            <a:ext cx="719137" cy="0"/>
          </a:xfrm>
          <a:prstGeom prst="line">
            <a:avLst/>
          </a:prstGeom>
          <a:noFill/>
          <a:ln w="50800">
            <a:solidFill>
              <a:schemeClr val="dk1"/>
            </a:solidFill>
            <a:round/>
            <a:headEnd/>
            <a:tailEnd type="stealth" w="med" len="lg"/>
          </a:ln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66" name="Group 71">
            <a:extLst>
              <a:ext uri="{FF2B5EF4-FFF2-40B4-BE49-F238E27FC236}">
                <a16:creationId xmlns:a16="http://schemas.microsoft.com/office/drawing/2014/main" id="{F78B1E61-1034-FE45-8684-1CC1844D2BE0}"/>
              </a:ext>
            </a:extLst>
          </p:cNvPr>
          <p:cNvGrpSpPr/>
          <p:nvPr/>
        </p:nvGrpSpPr>
        <p:grpSpPr bwMode="auto">
          <a:xfrm>
            <a:off x="5430451" y="1853861"/>
            <a:ext cx="5688012" cy="1346200"/>
            <a:chOff x="1202" y="1979"/>
            <a:chExt cx="3131" cy="848"/>
          </a:xfrm>
        </p:grpSpPr>
        <p:pic>
          <p:nvPicPr>
            <p:cNvPr id="67" name="Picture 69" descr="ondulo">
              <a:extLst>
                <a:ext uri="{FF2B5EF4-FFF2-40B4-BE49-F238E27FC236}">
                  <a16:creationId xmlns:a16="http://schemas.microsoft.com/office/drawing/2014/main" id="{7131F6E5-210D-F240-AD7D-E6AD9E170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02" y="1979"/>
              <a:ext cx="3131" cy="848"/>
            </a:xfrm>
            <a:prstGeom prst="rect">
              <a:avLst/>
            </a:prstGeom>
            <a:noFill/>
          </p:spPr>
        </p:pic>
        <p:sp>
          <p:nvSpPr>
            <p:cNvPr id="68" name="Oval 70">
              <a:extLst>
                <a:ext uri="{FF2B5EF4-FFF2-40B4-BE49-F238E27FC236}">
                  <a16:creationId xmlns:a16="http://schemas.microsoft.com/office/drawing/2014/main" id="{55E3D21E-8DF9-6742-9021-1E3DA122E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387"/>
              <a:ext cx="94" cy="9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230283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621E-F658-5047-B9D3-6D113C3E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Stimulated</a:t>
            </a:r>
            <a:r>
              <a:rPr lang="it-IT" dirty="0"/>
              <a:t> </a:t>
            </a:r>
            <a:r>
              <a:rPr lang="it-IT" dirty="0" err="1"/>
              <a:t>Undulator</a:t>
            </a:r>
            <a:r>
              <a:rPr lang="it-IT" dirty="0"/>
              <a:t> </a:t>
            </a:r>
            <a:r>
              <a:rPr lang="it-IT" dirty="0" err="1"/>
              <a:t>Radiation</a:t>
            </a:r>
            <a:endParaRPr lang="it-IT" dirty="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BA27B1E-6B9B-D84F-AB33-848ECBFB3105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323064" y="1581587"/>
            <a:ext cx="275428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 Relativistic </a:t>
            </a:r>
            <a:r>
              <a:rPr lang="en-GB" sz="1600" b="1" i="0" u="sng" dirty="0">
                <a:solidFill>
                  <a:srgbClr val="000000"/>
                </a:solidFill>
                <a:latin typeface="+mn-lt"/>
              </a:rPr>
              <a:t>electron beam</a:t>
            </a:r>
            <a:endParaRPr sz="1600" dirty="0">
              <a:latin typeface="+mn-lt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8CE66B22-8723-0D49-8863-AE07892EABE7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5393939" y="1487148"/>
            <a:ext cx="147668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GB" sz="1600" b="0" i="0" u="sng" dirty="0">
                <a:solidFill>
                  <a:srgbClr val="000000"/>
                </a:solidFill>
                <a:latin typeface="+mn-lt"/>
                <a:ea typeface="+mn-ea"/>
              </a:rPr>
              <a:t>Undulator</a:t>
            </a:r>
            <a:endParaRPr sz="1600" dirty="0">
              <a:latin typeface="+mn-lt"/>
              <a:ea typeface="+mn-ea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6C1C7C19-4FDF-F648-8BA6-D59DB3238298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0" y="3687120"/>
            <a:ext cx="9082088" cy="707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>
              <a:lnSpc>
                <a:spcPts val="2520"/>
              </a:lnSpc>
              <a:defRPr/>
            </a:pPr>
            <a:r>
              <a:rPr lang="en-GB" sz="1600" b="1" i="0" dirty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en-GB" sz="1600" b="1" i="0" u="sng" dirty="0">
                <a:solidFill>
                  <a:srgbClr val="000000"/>
                </a:solidFill>
                <a:latin typeface="+mn-lt"/>
                <a:ea typeface="+mn-ea"/>
              </a:rPr>
              <a:t>Electromagnetic field</a:t>
            </a:r>
            <a:r>
              <a:rPr lang="en-GB" sz="1600" b="0" i="0" u="none" dirty="0">
                <a:solidFill>
                  <a:srgbClr val="000000"/>
                </a:solidFill>
                <a:latin typeface="+mn-lt"/>
                <a:ea typeface="+mn-ea"/>
              </a:rPr>
              <a:t> co-propagating with the electron beam and </a:t>
            </a:r>
            <a:r>
              <a:rPr lang="en-GB" sz="1600" b="1" i="0" u="none" dirty="0">
                <a:solidFill>
                  <a:srgbClr val="000000"/>
                </a:solidFill>
                <a:latin typeface="+mn-lt"/>
                <a:ea typeface="+mn-ea"/>
              </a:rPr>
              <a:t>getting amplified</a:t>
            </a:r>
            <a:r>
              <a:rPr lang="en-GB" sz="1600" dirty="0">
                <a:latin typeface="+mn-lt"/>
                <a:ea typeface="+mn-ea"/>
              </a:rPr>
              <a:t> </a:t>
            </a:r>
          </a:p>
          <a:p>
            <a:pPr marL="342900" lvl="0">
              <a:lnSpc>
                <a:spcPts val="2520"/>
              </a:lnSpc>
              <a:defRPr/>
            </a:pPr>
            <a:r>
              <a:rPr lang="en-GB" sz="1600" b="0" i="0" u="none" dirty="0">
                <a:solidFill>
                  <a:srgbClr val="000000"/>
                </a:solidFill>
                <a:latin typeface="+mn-lt"/>
                <a:ea typeface="+mn-ea"/>
              </a:rPr>
              <a:t>    to the detriment of electrons’ kinetic energy</a:t>
            </a:r>
            <a:endParaRPr sz="1600" dirty="0">
              <a:latin typeface="+mn-lt"/>
              <a:ea typeface="+mn-ea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6583BE1C-A946-1C45-936D-85654E5DA8C1}"/>
              </a:ext>
            </a:extLst>
          </p:cNvPr>
          <p:cNvSpPr>
            <a:spLocks noGrp="1" noChangeShapeType="1"/>
          </p:cNvSpPr>
          <p:nvPr/>
        </p:nvSpPr>
        <p:spPr bwMode="auto">
          <a:xfrm flipH="1">
            <a:off x="938212" y="4664242"/>
            <a:ext cx="1793875" cy="1008062"/>
          </a:xfrm>
          <a:custGeom>
            <a:avLst/>
            <a:gdLst>
              <a:gd name="gd0" fmla="val 65536"/>
              <a:gd name="gd1" fmla="val 630"/>
              <a:gd name="gd2" fmla="val 215"/>
              <a:gd name="gd3" fmla="val 627"/>
              <a:gd name="gd4" fmla="val 188"/>
              <a:gd name="gd5" fmla="val 624"/>
              <a:gd name="gd6" fmla="val 161"/>
              <a:gd name="gd7" fmla="val 622"/>
              <a:gd name="gd8" fmla="val 134"/>
              <a:gd name="gd9" fmla="val 618"/>
              <a:gd name="gd10" fmla="val 110"/>
              <a:gd name="gd11" fmla="val 615"/>
              <a:gd name="gd12" fmla="val 86"/>
              <a:gd name="gd13" fmla="val 611"/>
              <a:gd name="gd14" fmla="val 65"/>
              <a:gd name="gd15" fmla="val 608"/>
              <a:gd name="gd16" fmla="val 47"/>
              <a:gd name="gd17" fmla="val 604"/>
              <a:gd name="gd18" fmla="val 32"/>
              <a:gd name="gd19" fmla="val 603"/>
              <a:gd name="gd20" fmla="val 17"/>
              <a:gd name="gd21" fmla="val 599"/>
              <a:gd name="gd22" fmla="val 8"/>
              <a:gd name="gd23" fmla="val 596"/>
              <a:gd name="gd24" fmla="val 2"/>
              <a:gd name="gd25" fmla="val 592"/>
              <a:gd name="gd26" fmla="val 0"/>
              <a:gd name="gd27" fmla="val 589"/>
              <a:gd name="gd28" fmla="val 0"/>
              <a:gd name="gd29" fmla="val 585"/>
              <a:gd name="gd30" fmla="val 2"/>
              <a:gd name="gd31" fmla="val 584"/>
              <a:gd name="gd32" fmla="val 8"/>
              <a:gd name="gd33" fmla="val 580"/>
              <a:gd name="gd34" fmla="val 20"/>
              <a:gd name="gd35" fmla="val 577"/>
              <a:gd name="gd36" fmla="val 32"/>
              <a:gd name="gd37" fmla="val 573"/>
              <a:gd name="gd38" fmla="val 50"/>
              <a:gd name="gd39" fmla="val 570"/>
              <a:gd name="gd40" fmla="val 68"/>
              <a:gd name="gd41" fmla="val 568"/>
              <a:gd name="gd42" fmla="val 89"/>
              <a:gd name="gd43" fmla="val 564"/>
              <a:gd name="gd44" fmla="val 113"/>
              <a:gd name="gd45" fmla="val 561"/>
              <a:gd name="gd46" fmla="val 137"/>
              <a:gd name="gd47" fmla="val 558"/>
              <a:gd name="gd48" fmla="val 164"/>
              <a:gd name="gd49" fmla="val 554"/>
              <a:gd name="gd50" fmla="val 191"/>
              <a:gd name="gd51" fmla="val 551"/>
              <a:gd name="gd52" fmla="val 217"/>
              <a:gd name="gd53" fmla="val 549"/>
              <a:gd name="gd54" fmla="val 244"/>
              <a:gd name="gd55" fmla="val 546"/>
              <a:gd name="gd56" fmla="val 271"/>
              <a:gd name="gd57" fmla="val 542"/>
              <a:gd name="gd58" fmla="val 298"/>
              <a:gd name="gd59" fmla="val 538"/>
              <a:gd name="gd60" fmla="val 322"/>
              <a:gd name="gd61" fmla="val 535"/>
              <a:gd name="gd62" fmla="val 346"/>
              <a:gd name="gd63" fmla="val 532"/>
              <a:gd name="gd64" fmla="val 367"/>
              <a:gd name="gd65" fmla="val 530"/>
              <a:gd name="gd66" fmla="val 385"/>
              <a:gd name="gd67" fmla="val 526"/>
              <a:gd name="gd68" fmla="val 400"/>
              <a:gd name="gd69" fmla="val 523"/>
              <a:gd name="gd70" fmla="val 412"/>
              <a:gd name="gd71" fmla="val 519"/>
              <a:gd name="gd72" fmla="val 424"/>
              <a:gd name="gd73" fmla="val 516"/>
              <a:gd name="gd74" fmla="val 430"/>
              <a:gd name="gd75" fmla="val 514"/>
              <a:gd name="gd76" fmla="val 433"/>
              <a:gd name="gd77" fmla="val 511"/>
              <a:gd name="gd78" fmla="val 430"/>
              <a:gd name="gd79" fmla="val 507"/>
              <a:gd name="gd80" fmla="val 427"/>
              <a:gd name="gd81" fmla="val 504"/>
              <a:gd name="gd82" fmla="val 418"/>
              <a:gd name="gd83" fmla="val 500"/>
              <a:gd name="gd84" fmla="val 409"/>
              <a:gd name="gd85" fmla="val 497"/>
              <a:gd name="gd86" fmla="val 394"/>
              <a:gd name="gd87" fmla="val 495"/>
              <a:gd name="gd88" fmla="val 379"/>
              <a:gd name="gd89" fmla="val 492"/>
              <a:gd name="gd90" fmla="val 358"/>
              <a:gd name="gd91" fmla="val 488"/>
              <a:gd name="gd92" fmla="val 337"/>
              <a:gd name="gd93" fmla="val 485"/>
              <a:gd name="gd94" fmla="val 313"/>
              <a:gd name="gd95" fmla="val 481"/>
              <a:gd name="gd96" fmla="val 289"/>
              <a:gd name="gd97" fmla="val 480"/>
              <a:gd name="gd98" fmla="val 262"/>
              <a:gd name="gd99" fmla="val 476"/>
              <a:gd name="gd100" fmla="val 235"/>
              <a:gd name="gd101" fmla="val 473"/>
              <a:gd name="gd102" fmla="val 209"/>
              <a:gd name="gd103" fmla="val 469"/>
              <a:gd name="gd104" fmla="val 182"/>
              <a:gd name="gd105" fmla="val 466"/>
              <a:gd name="gd106" fmla="val 155"/>
              <a:gd name="gd107" fmla="val 462"/>
              <a:gd name="gd108" fmla="val 128"/>
              <a:gd name="gd109" fmla="val 460"/>
              <a:gd name="gd110" fmla="val 104"/>
              <a:gd name="gd111" fmla="val 457"/>
              <a:gd name="gd112" fmla="val 83"/>
              <a:gd name="gd113" fmla="val 454"/>
              <a:gd name="gd114" fmla="val 59"/>
              <a:gd name="gd115" fmla="val 450"/>
              <a:gd name="gd116" fmla="val 41"/>
              <a:gd name="gd117" fmla="val 447"/>
              <a:gd name="gd118" fmla="val 26"/>
              <a:gd name="gd119" fmla="val 443"/>
              <a:gd name="gd120" fmla="val 14"/>
              <a:gd name="gd121" fmla="val 441"/>
              <a:gd name="gd122" fmla="val 5"/>
              <a:gd name="gd123" fmla="val 438"/>
              <a:gd name="gd124" fmla="val 0"/>
              <a:gd name="gd125" fmla="val 434"/>
              <a:gd name="gd126" fmla="val 0"/>
              <a:gd name="gd127" fmla="val 431"/>
              <a:gd name="gd128" fmla="val 0"/>
              <a:gd name="gd129" fmla="val 428"/>
              <a:gd name="gd130" fmla="val 2"/>
              <a:gd name="gd131" fmla="val 426"/>
              <a:gd name="gd132" fmla="val 11"/>
              <a:gd name="gd133" fmla="val 422"/>
              <a:gd name="gd134" fmla="val 23"/>
              <a:gd name="gd135" fmla="val 419"/>
              <a:gd name="gd136" fmla="val 38"/>
              <a:gd name="gd137" fmla="val 415"/>
              <a:gd name="gd138" fmla="val 53"/>
              <a:gd name="gd139" fmla="val 412"/>
              <a:gd name="gd140" fmla="val 74"/>
              <a:gd name="gd141" fmla="val 408"/>
              <a:gd name="gd142" fmla="val 95"/>
              <a:gd name="gd143" fmla="val 407"/>
              <a:gd name="gd144" fmla="val 119"/>
              <a:gd name="gd145" fmla="val 403"/>
              <a:gd name="gd146" fmla="val 143"/>
              <a:gd name="gd147" fmla="val 400"/>
              <a:gd name="gd148" fmla="val 170"/>
              <a:gd name="gd149" fmla="val 396"/>
              <a:gd name="gd150" fmla="val 197"/>
              <a:gd name="gd151" fmla="val 393"/>
              <a:gd name="gd152" fmla="val 226"/>
              <a:gd name="gd153" fmla="val 389"/>
              <a:gd name="gd154" fmla="val 253"/>
              <a:gd name="gd155" fmla="val 388"/>
              <a:gd name="gd156" fmla="val 277"/>
              <a:gd name="gd157" fmla="val 384"/>
              <a:gd name="gd158" fmla="val 304"/>
              <a:gd name="gd159" fmla="val 381"/>
              <a:gd name="gd160" fmla="val 328"/>
              <a:gd name="gd161" fmla="val 377"/>
              <a:gd name="gd162" fmla="val 352"/>
              <a:gd name="gd163" fmla="val 374"/>
              <a:gd name="gd164" fmla="val 370"/>
              <a:gd name="gd165" fmla="val 372"/>
              <a:gd name="gd166" fmla="val 388"/>
              <a:gd name="gd167" fmla="val 368"/>
              <a:gd name="gd168" fmla="val 403"/>
              <a:gd name="gd169" fmla="val 365"/>
              <a:gd name="gd170" fmla="val 415"/>
              <a:gd name="gd171" fmla="val 362"/>
              <a:gd name="gd172" fmla="val 424"/>
              <a:gd name="gd173" fmla="val 358"/>
              <a:gd name="gd174" fmla="val 430"/>
              <a:gd name="gd175" fmla="val 355"/>
              <a:gd name="gd176" fmla="val 433"/>
              <a:gd name="gd177" fmla="val 353"/>
              <a:gd name="gd178" fmla="val 430"/>
              <a:gd name="gd179" fmla="val 349"/>
              <a:gd name="gd180" fmla="val 424"/>
              <a:gd name="gd181" fmla="val 346"/>
              <a:gd name="gd182" fmla="val 415"/>
              <a:gd name="gd183" fmla="val 342"/>
              <a:gd name="gd184" fmla="val 406"/>
              <a:gd name="gd185" fmla="val 339"/>
              <a:gd name="gd186" fmla="val 391"/>
              <a:gd name="gd187" fmla="val 336"/>
              <a:gd name="gd188" fmla="val 373"/>
              <a:gd name="gd189" fmla="val 334"/>
              <a:gd name="gd190" fmla="val 355"/>
              <a:gd name="gd191" fmla="val 330"/>
              <a:gd name="gd192" fmla="val 331"/>
              <a:gd name="gd193" fmla="val 327"/>
              <a:gd name="gd194" fmla="val 307"/>
              <a:gd name="gd195" fmla="val 323"/>
              <a:gd name="gd196" fmla="val 280"/>
              <a:gd name="gd197" fmla="val 320"/>
              <a:gd name="gd198" fmla="val 256"/>
              <a:gd name="gd199" fmla="val 318"/>
              <a:gd name="gd200" fmla="val 226"/>
              <a:gd name="gd201" fmla="val 315"/>
              <a:gd name="gd202" fmla="val 203"/>
              <a:gd name="gd203" fmla="val 311"/>
              <a:gd name="gd204" fmla="val 173"/>
              <a:gd name="gd205" fmla="val 308"/>
              <a:gd name="gd206" fmla="val 149"/>
              <a:gd name="gd207" fmla="val 304"/>
              <a:gd name="gd208" fmla="val 122"/>
              <a:gd name="gd209" fmla="val 301"/>
              <a:gd name="gd210" fmla="val 98"/>
              <a:gd name="gd211" fmla="val 299"/>
              <a:gd name="gd212" fmla="val 74"/>
              <a:gd name="gd213" fmla="val 295"/>
              <a:gd name="gd214" fmla="val 56"/>
              <a:gd name="gd215" fmla="val 292"/>
              <a:gd name="gd216" fmla="val 38"/>
              <a:gd name="gd217" fmla="val 289"/>
              <a:gd name="gd218" fmla="val 23"/>
              <a:gd name="gd219" fmla="val 285"/>
              <a:gd name="gd220" fmla="val 14"/>
              <a:gd name="gd221" fmla="val 282"/>
              <a:gd name="gd222" fmla="val 5"/>
              <a:gd name="gd223" fmla="val 280"/>
              <a:gd name="gd224" fmla="val 0"/>
              <a:gd name="gd225" fmla="val 277"/>
              <a:gd name="gd226" fmla="val 0"/>
              <a:gd name="gd227" fmla="val 273"/>
              <a:gd name="gd228" fmla="val 0"/>
              <a:gd name="gd229" fmla="val 269"/>
              <a:gd name="gd230" fmla="val 5"/>
              <a:gd name="gd231" fmla="val 266"/>
              <a:gd name="gd232" fmla="val 14"/>
              <a:gd name="gd233" fmla="val 264"/>
              <a:gd name="gd234" fmla="val 26"/>
              <a:gd name="gd235" fmla="val 261"/>
              <a:gd name="gd236" fmla="val 41"/>
              <a:gd name="gd237" fmla="val 257"/>
              <a:gd name="gd238" fmla="val 59"/>
              <a:gd name="gd239" fmla="val 254"/>
              <a:gd name="gd240" fmla="val 77"/>
              <a:gd name="gd241" fmla="val 251"/>
              <a:gd name="gd242" fmla="val 101"/>
              <a:gd name="gd243" fmla="val 247"/>
              <a:gd name="gd244" fmla="val 125"/>
              <a:gd name="gd245" fmla="val 245"/>
              <a:gd name="gd246" fmla="val 152"/>
              <a:gd name="gd247" fmla="val 242"/>
              <a:gd name="gd248" fmla="val 176"/>
              <a:gd name="gd249" fmla="val 238"/>
              <a:gd name="gd250" fmla="val 203"/>
              <a:gd name="gd251" fmla="val 235"/>
              <a:gd name="gd252" fmla="val 232"/>
              <a:gd name="gd253" fmla="val 231"/>
              <a:gd name="gd254" fmla="val 259"/>
              <a:gd name="gd255" fmla="val 228"/>
              <a:gd name="gd256" fmla="val 286"/>
              <a:gd name="gd257" fmla="val 226"/>
              <a:gd name="gd258" fmla="val 310"/>
              <a:gd name="gd259" fmla="val 223"/>
              <a:gd name="gd260" fmla="val 334"/>
              <a:gd name="gd261" fmla="val 219"/>
              <a:gd name="gd262" fmla="val 355"/>
              <a:gd name="gd263" fmla="val 216"/>
              <a:gd name="gd264" fmla="val 376"/>
              <a:gd name="gd265" fmla="val 212"/>
              <a:gd name="gd266" fmla="val 391"/>
              <a:gd name="gd267" fmla="val 211"/>
              <a:gd name="gd268" fmla="val 406"/>
              <a:gd name="gd269" fmla="val 207"/>
              <a:gd name="gd270" fmla="val 418"/>
              <a:gd name="gd271" fmla="val 204"/>
              <a:gd name="gd272" fmla="val 427"/>
              <a:gd name="gd273" fmla="val 200"/>
              <a:gd name="gd274" fmla="val 430"/>
              <a:gd name="gd275" fmla="val 197"/>
              <a:gd name="gd276" fmla="val 433"/>
              <a:gd name="gd277" fmla="val 193"/>
              <a:gd name="gd278" fmla="val 430"/>
              <a:gd name="gd279" fmla="val 191"/>
              <a:gd name="gd280" fmla="val 424"/>
              <a:gd name="gd281" fmla="val 188"/>
              <a:gd name="gd282" fmla="val 415"/>
              <a:gd name="gd283" fmla="val 185"/>
              <a:gd name="gd284" fmla="val 403"/>
              <a:gd name="gd285" fmla="val 181"/>
              <a:gd name="gd286" fmla="val 388"/>
              <a:gd name="gd287" fmla="val 178"/>
              <a:gd name="gd288" fmla="val 370"/>
              <a:gd name="gd289" fmla="val 176"/>
              <a:gd name="gd290" fmla="val 346"/>
              <a:gd name="gd291" fmla="val 172"/>
              <a:gd name="gd292" fmla="val 325"/>
              <a:gd name="gd293" fmla="val 169"/>
              <a:gd name="gd294" fmla="val 301"/>
              <a:gd name="gd295" fmla="val 165"/>
              <a:gd name="gd296" fmla="val 274"/>
              <a:gd name="gd297" fmla="val 162"/>
              <a:gd name="gd298" fmla="val 247"/>
              <a:gd name="gd299" fmla="val 159"/>
              <a:gd name="gd300" fmla="val 220"/>
              <a:gd name="gd301" fmla="val 157"/>
              <a:gd name="gd302" fmla="val 194"/>
              <a:gd name="gd303" fmla="val 153"/>
              <a:gd name="gd304" fmla="val 167"/>
              <a:gd name="gd305" fmla="val 150"/>
              <a:gd name="gd306" fmla="val 140"/>
              <a:gd name="gd307" fmla="val 146"/>
              <a:gd name="gd308" fmla="val 116"/>
              <a:gd name="gd309" fmla="val 143"/>
              <a:gd name="gd310" fmla="val 92"/>
              <a:gd name="gd311" fmla="val 139"/>
              <a:gd name="gd312" fmla="val 71"/>
              <a:gd name="gd313" fmla="val 138"/>
              <a:gd name="gd314" fmla="val 50"/>
              <a:gd name="gd315" fmla="val 134"/>
              <a:gd name="gd316" fmla="val 35"/>
              <a:gd name="gd317" fmla="val 131"/>
              <a:gd name="gd318" fmla="val 20"/>
              <a:gd name="gd319" fmla="val 127"/>
              <a:gd name="gd320" fmla="val 11"/>
              <a:gd name="gd321" fmla="val 124"/>
              <a:gd name="gd322" fmla="val 2"/>
              <a:gd name="gd323" fmla="val 122"/>
              <a:gd name="gd324" fmla="val 0"/>
              <a:gd name="gd325" fmla="val 119"/>
              <a:gd name="gd326" fmla="val 0"/>
              <a:gd name="gd327" fmla="val 115"/>
              <a:gd name="gd328" fmla="val 0"/>
              <a:gd name="gd329" fmla="val 112"/>
              <a:gd name="gd330" fmla="val 8"/>
              <a:gd name="gd331" fmla="val 108"/>
              <a:gd name="gd332" fmla="val 17"/>
              <a:gd name="gd333" fmla="val 105"/>
              <a:gd name="gd334" fmla="val 29"/>
              <a:gd name="gd335" fmla="val 103"/>
              <a:gd name="gd336" fmla="val 44"/>
              <a:gd name="gd337" fmla="val 99"/>
              <a:gd name="gd338" fmla="val 62"/>
              <a:gd name="gd339" fmla="val 96"/>
              <a:gd name="gd340" fmla="val 83"/>
              <a:gd name="gd341" fmla="val 93"/>
              <a:gd name="gd342" fmla="val 107"/>
              <a:gd name="gd343" fmla="val 89"/>
              <a:gd name="gd344" fmla="val 131"/>
              <a:gd name="gd345" fmla="val 86"/>
              <a:gd name="gd346" fmla="val 158"/>
              <a:gd name="gd347" fmla="val 84"/>
              <a:gd name="gd348" fmla="val 185"/>
              <a:gd name="gd349" fmla="val 81"/>
              <a:gd name="gd350" fmla="val 212"/>
              <a:gd name="gd351" fmla="val 77"/>
              <a:gd name="gd352" fmla="val 238"/>
              <a:gd name="gd353" fmla="val 73"/>
              <a:gd name="gd354" fmla="val 265"/>
              <a:gd name="gd355" fmla="val 70"/>
              <a:gd name="gd356" fmla="val 292"/>
              <a:gd name="gd357" fmla="val 68"/>
              <a:gd name="gd358" fmla="val 316"/>
              <a:gd name="gd359" fmla="val 65"/>
              <a:gd name="gd360" fmla="val 340"/>
              <a:gd name="gd361" fmla="val 61"/>
              <a:gd name="gd362" fmla="val 361"/>
              <a:gd name="gd363" fmla="val 58"/>
              <a:gd name="gd364" fmla="val 379"/>
              <a:gd name="gd365" fmla="val 54"/>
              <a:gd name="gd366" fmla="val 397"/>
              <a:gd name="gd367" fmla="val 51"/>
              <a:gd name="gd368" fmla="val 409"/>
              <a:gd name="gd369" fmla="val 49"/>
              <a:gd name="gd370" fmla="val 421"/>
              <a:gd name="gd371" fmla="val 46"/>
              <a:gd name="gd372" fmla="val 427"/>
              <a:gd name="gd373" fmla="val 42"/>
              <a:gd name="gd374" fmla="val 433"/>
              <a:gd name="gd375" fmla="val 39"/>
              <a:gd name="gd376" fmla="val 433"/>
              <a:gd name="gd377" fmla="val 35"/>
              <a:gd name="gd378" fmla="val 427"/>
              <a:gd name="gd379" fmla="val 32"/>
              <a:gd name="gd380" fmla="val 421"/>
              <a:gd name="gd381" fmla="val 30"/>
              <a:gd name="gd382" fmla="val 412"/>
              <a:gd name="gd383" fmla="val 27"/>
              <a:gd name="gd384" fmla="val 397"/>
              <a:gd name="gd385" fmla="val 23"/>
              <a:gd name="gd386" fmla="val 382"/>
              <a:gd name="gd387" fmla="val 20"/>
              <a:gd name="gd388" fmla="val 364"/>
              <a:gd name="gd389" fmla="val 16"/>
              <a:gd name="gd390" fmla="val 343"/>
              <a:gd name="gd391" fmla="val 14"/>
              <a:gd name="gd392" fmla="val 319"/>
              <a:gd name="gd393" fmla="val 11"/>
              <a:gd name="gd394" fmla="val 295"/>
              <a:gd name="gd395" fmla="val 8"/>
              <a:gd name="gd396" fmla="val 268"/>
              <a:gd name="gd397" fmla="val 4"/>
              <a:gd name="gd398" fmla="val 241"/>
              <a:gd name="gd399" fmla="val 0"/>
              <a:gd name="gd400" fmla="val 215"/>
              <a:gd name="gd401" fmla="*/ w 0 631"/>
              <a:gd name="gd402" fmla="*/ h 0 434"/>
              <a:gd name="gd403" fmla="*/ w 21600 631"/>
              <a:gd name="gd404" fmla="*/ h 21600 434"/>
            </a:gdLst>
            <a:ahLst/>
            <a:cxnLst/>
            <a:rect l="gd401" t="gd402" r="gd403" b="gd404"/>
            <a:pathLst>
              <a:path w="631" h="434" extrusionOk="0">
                <a:moveTo>
                  <a:pt x="gd1" y="gd2"/>
                </a:moveTo>
                <a:lnTo>
                  <a:pt x="gd3" y="gd4"/>
                </a:lnTo>
                <a:lnTo>
                  <a:pt x="gd5" y="gd6"/>
                </a:lnTo>
                <a:lnTo>
                  <a:pt x="gd7" y="gd8"/>
                </a:lnTo>
                <a:lnTo>
                  <a:pt x="gd9" y="gd10"/>
                </a:lnTo>
                <a:lnTo>
                  <a:pt x="gd11" y="gd12"/>
                </a:lnTo>
                <a:lnTo>
                  <a:pt x="gd13" y="gd14"/>
                </a:lnTo>
                <a:lnTo>
                  <a:pt x="gd15" y="gd16"/>
                </a:lnTo>
                <a:lnTo>
                  <a:pt x="gd17" y="gd18"/>
                </a:lnTo>
                <a:lnTo>
                  <a:pt x="gd19" y="gd20"/>
                </a:lnTo>
                <a:lnTo>
                  <a:pt x="gd21" y="gd22"/>
                </a:lnTo>
                <a:lnTo>
                  <a:pt x="gd23" y="gd24"/>
                </a:lnTo>
                <a:lnTo>
                  <a:pt x="gd25" y="gd26"/>
                </a:lnTo>
                <a:lnTo>
                  <a:pt x="gd27" y="gd28"/>
                </a:lnTo>
                <a:lnTo>
                  <a:pt x="gd29" y="gd30"/>
                </a:lnTo>
                <a:lnTo>
                  <a:pt x="gd31" y="gd32"/>
                </a:lnTo>
                <a:lnTo>
                  <a:pt x="gd33" y="gd34"/>
                </a:lnTo>
                <a:lnTo>
                  <a:pt x="gd35" y="gd36"/>
                </a:lnTo>
                <a:lnTo>
                  <a:pt x="gd37" y="gd38"/>
                </a:lnTo>
                <a:lnTo>
                  <a:pt x="gd39" y="gd40"/>
                </a:lnTo>
                <a:lnTo>
                  <a:pt x="gd41" y="gd42"/>
                </a:lnTo>
                <a:lnTo>
                  <a:pt x="gd43" y="gd44"/>
                </a:lnTo>
                <a:lnTo>
                  <a:pt x="gd45" y="gd46"/>
                </a:lnTo>
                <a:lnTo>
                  <a:pt x="gd47" y="gd48"/>
                </a:lnTo>
                <a:lnTo>
                  <a:pt x="gd49" y="gd50"/>
                </a:lnTo>
                <a:lnTo>
                  <a:pt x="gd51" y="gd52"/>
                </a:lnTo>
                <a:lnTo>
                  <a:pt x="gd53" y="gd54"/>
                </a:lnTo>
                <a:lnTo>
                  <a:pt x="gd55" y="gd56"/>
                </a:lnTo>
                <a:lnTo>
                  <a:pt x="gd57" y="gd58"/>
                </a:lnTo>
                <a:lnTo>
                  <a:pt x="gd59" y="gd60"/>
                </a:lnTo>
                <a:lnTo>
                  <a:pt x="gd61" y="gd62"/>
                </a:lnTo>
                <a:lnTo>
                  <a:pt x="gd63" y="gd64"/>
                </a:lnTo>
                <a:lnTo>
                  <a:pt x="gd65" y="gd66"/>
                </a:lnTo>
                <a:lnTo>
                  <a:pt x="gd67" y="gd68"/>
                </a:lnTo>
                <a:lnTo>
                  <a:pt x="gd69" y="gd70"/>
                </a:lnTo>
                <a:lnTo>
                  <a:pt x="gd71" y="gd72"/>
                </a:lnTo>
                <a:lnTo>
                  <a:pt x="gd73" y="gd74"/>
                </a:lnTo>
                <a:lnTo>
                  <a:pt x="gd75" y="gd76"/>
                </a:lnTo>
                <a:lnTo>
                  <a:pt x="gd77" y="gd78"/>
                </a:lnTo>
                <a:lnTo>
                  <a:pt x="gd79" y="gd80"/>
                </a:lnTo>
                <a:lnTo>
                  <a:pt x="gd81" y="gd82"/>
                </a:lnTo>
                <a:lnTo>
                  <a:pt x="gd83" y="gd84"/>
                </a:lnTo>
                <a:lnTo>
                  <a:pt x="gd85" y="gd86"/>
                </a:lnTo>
                <a:lnTo>
                  <a:pt x="gd87" y="gd88"/>
                </a:lnTo>
                <a:lnTo>
                  <a:pt x="gd89" y="gd90"/>
                </a:lnTo>
                <a:lnTo>
                  <a:pt x="gd91" y="gd92"/>
                </a:lnTo>
                <a:lnTo>
                  <a:pt x="gd93" y="gd94"/>
                </a:lnTo>
                <a:lnTo>
                  <a:pt x="gd95" y="gd96"/>
                </a:lnTo>
                <a:lnTo>
                  <a:pt x="gd97" y="gd98"/>
                </a:lnTo>
                <a:lnTo>
                  <a:pt x="gd99" y="gd100"/>
                </a:lnTo>
                <a:lnTo>
                  <a:pt x="gd101" y="gd102"/>
                </a:lnTo>
                <a:lnTo>
                  <a:pt x="gd103" y="gd104"/>
                </a:lnTo>
                <a:lnTo>
                  <a:pt x="gd105" y="gd106"/>
                </a:lnTo>
                <a:lnTo>
                  <a:pt x="gd107" y="gd108"/>
                </a:lnTo>
                <a:lnTo>
                  <a:pt x="gd109" y="gd110"/>
                </a:lnTo>
                <a:lnTo>
                  <a:pt x="gd111" y="gd112"/>
                </a:lnTo>
                <a:lnTo>
                  <a:pt x="gd113" y="gd114"/>
                </a:lnTo>
                <a:lnTo>
                  <a:pt x="gd115" y="gd116"/>
                </a:lnTo>
                <a:lnTo>
                  <a:pt x="gd117" y="gd118"/>
                </a:lnTo>
                <a:lnTo>
                  <a:pt x="gd119" y="gd120"/>
                </a:lnTo>
                <a:lnTo>
                  <a:pt x="gd121" y="gd122"/>
                </a:lnTo>
                <a:lnTo>
                  <a:pt x="gd123" y="gd124"/>
                </a:lnTo>
                <a:lnTo>
                  <a:pt x="gd125" y="gd126"/>
                </a:lnTo>
                <a:lnTo>
                  <a:pt x="gd127" y="gd128"/>
                </a:lnTo>
                <a:lnTo>
                  <a:pt x="gd129" y="gd130"/>
                </a:lnTo>
                <a:lnTo>
                  <a:pt x="gd131" y="gd132"/>
                </a:lnTo>
                <a:lnTo>
                  <a:pt x="gd133" y="gd134"/>
                </a:lnTo>
                <a:lnTo>
                  <a:pt x="gd135" y="gd136"/>
                </a:lnTo>
                <a:lnTo>
                  <a:pt x="gd137" y="gd138"/>
                </a:lnTo>
                <a:lnTo>
                  <a:pt x="gd139" y="gd140"/>
                </a:lnTo>
                <a:lnTo>
                  <a:pt x="gd141" y="gd142"/>
                </a:lnTo>
                <a:lnTo>
                  <a:pt x="gd143" y="gd144"/>
                </a:lnTo>
                <a:lnTo>
                  <a:pt x="gd145" y="gd146"/>
                </a:lnTo>
                <a:lnTo>
                  <a:pt x="gd147" y="gd148"/>
                </a:lnTo>
                <a:lnTo>
                  <a:pt x="gd149" y="gd150"/>
                </a:lnTo>
                <a:lnTo>
                  <a:pt x="gd151" y="gd152"/>
                </a:lnTo>
                <a:lnTo>
                  <a:pt x="gd153" y="gd154"/>
                </a:lnTo>
                <a:lnTo>
                  <a:pt x="gd155" y="gd156"/>
                </a:lnTo>
                <a:lnTo>
                  <a:pt x="gd157" y="gd158"/>
                </a:lnTo>
                <a:lnTo>
                  <a:pt x="gd159" y="gd160"/>
                </a:lnTo>
                <a:lnTo>
                  <a:pt x="gd161" y="gd162"/>
                </a:lnTo>
                <a:lnTo>
                  <a:pt x="gd163" y="gd164"/>
                </a:lnTo>
                <a:lnTo>
                  <a:pt x="gd165" y="gd166"/>
                </a:lnTo>
                <a:lnTo>
                  <a:pt x="gd167" y="gd168"/>
                </a:lnTo>
                <a:lnTo>
                  <a:pt x="gd169" y="gd170"/>
                </a:lnTo>
                <a:lnTo>
                  <a:pt x="gd171" y="gd172"/>
                </a:lnTo>
                <a:lnTo>
                  <a:pt x="gd173" y="gd174"/>
                </a:lnTo>
                <a:lnTo>
                  <a:pt x="gd175" y="gd176"/>
                </a:lnTo>
                <a:lnTo>
                  <a:pt x="gd177" y="gd178"/>
                </a:lnTo>
                <a:lnTo>
                  <a:pt x="gd179" y="gd180"/>
                </a:lnTo>
                <a:lnTo>
                  <a:pt x="gd181" y="gd182"/>
                </a:lnTo>
                <a:lnTo>
                  <a:pt x="gd183" y="gd184"/>
                </a:lnTo>
                <a:lnTo>
                  <a:pt x="gd185" y="gd186"/>
                </a:lnTo>
                <a:lnTo>
                  <a:pt x="gd187" y="gd188"/>
                </a:lnTo>
                <a:lnTo>
                  <a:pt x="gd189" y="gd190"/>
                </a:lnTo>
                <a:lnTo>
                  <a:pt x="gd191" y="gd192"/>
                </a:lnTo>
                <a:lnTo>
                  <a:pt x="gd193" y="gd194"/>
                </a:lnTo>
                <a:lnTo>
                  <a:pt x="gd195" y="gd196"/>
                </a:lnTo>
                <a:lnTo>
                  <a:pt x="gd197" y="gd198"/>
                </a:lnTo>
                <a:lnTo>
                  <a:pt x="gd199" y="gd200"/>
                </a:lnTo>
                <a:lnTo>
                  <a:pt x="gd201" y="gd202"/>
                </a:lnTo>
                <a:lnTo>
                  <a:pt x="gd203" y="gd204"/>
                </a:lnTo>
                <a:lnTo>
                  <a:pt x="gd205" y="gd206"/>
                </a:lnTo>
                <a:lnTo>
                  <a:pt x="gd207" y="gd208"/>
                </a:lnTo>
                <a:lnTo>
                  <a:pt x="gd209" y="gd210"/>
                </a:lnTo>
                <a:lnTo>
                  <a:pt x="gd211" y="gd212"/>
                </a:lnTo>
                <a:lnTo>
                  <a:pt x="gd213" y="gd214"/>
                </a:lnTo>
                <a:lnTo>
                  <a:pt x="gd215" y="gd216"/>
                </a:lnTo>
                <a:lnTo>
                  <a:pt x="gd217" y="gd218"/>
                </a:lnTo>
                <a:lnTo>
                  <a:pt x="gd219" y="gd220"/>
                </a:lnTo>
                <a:lnTo>
                  <a:pt x="gd221" y="gd222"/>
                </a:lnTo>
                <a:lnTo>
                  <a:pt x="gd223" y="gd224"/>
                </a:lnTo>
                <a:lnTo>
                  <a:pt x="gd225" y="gd226"/>
                </a:lnTo>
                <a:lnTo>
                  <a:pt x="gd227" y="gd228"/>
                </a:lnTo>
                <a:lnTo>
                  <a:pt x="gd229" y="gd230"/>
                </a:lnTo>
                <a:lnTo>
                  <a:pt x="gd231" y="gd232"/>
                </a:lnTo>
                <a:lnTo>
                  <a:pt x="gd233" y="gd234"/>
                </a:lnTo>
                <a:lnTo>
                  <a:pt x="gd235" y="gd236"/>
                </a:lnTo>
                <a:lnTo>
                  <a:pt x="gd237" y="gd238"/>
                </a:lnTo>
                <a:lnTo>
                  <a:pt x="gd239" y="gd240"/>
                </a:lnTo>
                <a:lnTo>
                  <a:pt x="gd241" y="gd242"/>
                </a:lnTo>
                <a:lnTo>
                  <a:pt x="gd243" y="gd244"/>
                </a:lnTo>
                <a:lnTo>
                  <a:pt x="gd245" y="gd246"/>
                </a:lnTo>
                <a:lnTo>
                  <a:pt x="gd247" y="gd248"/>
                </a:lnTo>
                <a:lnTo>
                  <a:pt x="gd249" y="gd250"/>
                </a:lnTo>
                <a:lnTo>
                  <a:pt x="gd251" y="gd252"/>
                </a:lnTo>
                <a:lnTo>
                  <a:pt x="gd253" y="gd254"/>
                </a:lnTo>
                <a:lnTo>
                  <a:pt x="gd255" y="gd256"/>
                </a:lnTo>
                <a:lnTo>
                  <a:pt x="gd257" y="gd258"/>
                </a:lnTo>
                <a:lnTo>
                  <a:pt x="gd259" y="gd260"/>
                </a:lnTo>
                <a:lnTo>
                  <a:pt x="gd261" y="gd262"/>
                </a:lnTo>
                <a:lnTo>
                  <a:pt x="gd263" y="gd264"/>
                </a:lnTo>
                <a:lnTo>
                  <a:pt x="gd265" y="gd266"/>
                </a:lnTo>
                <a:lnTo>
                  <a:pt x="gd267" y="gd268"/>
                </a:lnTo>
                <a:lnTo>
                  <a:pt x="gd269" y="gd270"/>
                </a:lnTo>
                <a:lnTo>
                  <a:pt x="gd271" y="gd272"/>
                </a:lnTo>
                <a:lnTo>
                  <a:pt x="gd273" y="gd274"/>
                </a:lnTo>
                <a:lnTo>
                  <a:pt x="gd275" y="gd276"/>
                </a:lnTo>
                <a:lnTo>
                  <a:pt x="gd277" y="gd278"/>
                </a:lnTo>
                <a:lnTo>
                  <a:pt x="gd279" y="gd280"/>
                </a:lnTo>
                <a:lnTo>
                  <a:pt x="gd281" y="gd282"/>
                </a:lnTo>
                <a:lnTo>
                  <a:pt x="gd283" y="gd284"/>
                </a:lnTo>
                <a:lnTo>
                  <a:pt x="gd285" y="gd286"/>
                </a:lnTo>
                <a:lnTo>
                  <a:pt x="gd287" y="gd288"/>
                </a:lnTo>
                <a:lnTo>
                  <a:pt x="gd289" y="gd290"/>
                </a:lnTo>
                <a:lnTo>
                  <a:pt x="gd291" y="gd292"/>
                </a:lnTo>
                <a:lnTo>
                  <a:pt x="gd293" y="gd294"/>
                </a:lnTo>
                <a:lnTo>
                  <a:pt x="gd295" y="gd296"/>
                </a:lnTo>
                <a:lnTo>
                  <a:pt x="gd297" y="gd298"/>
                </a:lnTo>
                <a:lnTo>
                  <a:pt x="gd299" y="gd300"/>
                </a:lnTo>
                <a:lnTo>
                  <a:pt x="gd301" y="gd302"/>
                </a:lnTo>
                <a:lnTo>
                  <a:pt x="gd303" y="gd304"/>
                </a:lnTo>
                <a:lnTo>
                  <a:pt x="gd305" y="gd306"/>
                </a:lnTo>
                <a:lnTo>
                  <a:pt x="gd307" y="gd308"/>
                </a:lnTo>
                <a:lnTo>
                  <a:pt x="gd309" y="gd310"/>
                </a:lnTo>
                <a:lnTo>
                  <a:pt x="gd311" y="gd312"/>
                </a:lnTo>
                <a:lnTo>
                  <a:pt x="gd313" y="gd314"/>
                </a:lnTo>
                <a:lnTo>
                  <a:pt x="gd315" y="gd316"/>
                </a:lnTo>
                <a:lnTo>
                  <a:pt x="gd317" y="gd318"/>
                </a:lnTo>
                <a:lnTo>
                  <a:pt x="gd319" y="gd320"/>
                </a:lnTo>
                <a:lnTo>
                  <a:pt x="gd321" y="gd322"/>
                </a:lnTo>
                <a:lnTo>
                  <a:pt x="gd323" y="gd324"/>
                </a:lnTo>
                <a:lnTo>
                  <a:pt x="gd325" y="gd326"/>
                </a:lnTo>
                <a:lnTo>
                  <a:pt x="gd327" y="gd328"/>
                </a:lnTo>
                <a:lnTo>
                  <a:pt x="gd329" y="gd330"/>
                </a:lnTo>
                <a:lnTo>
                  <a:pt x="gd331" y="gd332"/>
                </a:lnTo>
                <a:lnTo>
                  <a:pt x="gd333" y="gd334"/>
                </a:lnTo>
                <a:lnTo>
                  <a:pt x="gd335" y="gd336"/>
                </a:lnTo>
                <a:lnTo>
                  <a:pt x="gd337" y="gd338"/>
                </a:lnTo>
                <a:lnTo>
                  <a:pt x="gd339" y="gd340"/>
                </a:lnTo>
                <a:lnTo>
                  <a:pt x="gd341" y="gd342"/>
                </a:lnTo>
                <a:lnTo>
                  <a:pt x="gd343" y="gd344"/>
                </a:lnTo>
                <a:lnTo>
                  <a:pt x="gd345" y="gd346"/>
                </a:lnTo>
                <a:lnTo>
                  <a:pt x="gd347" y="gd348"/>
                </a:lnTo>
                <a:lnTo>
                  <a:pt x="gd349" y="gd350"/>
                </a:lnTo>
                <a:lnTo>
                  <a:pt x="gd351" y="gd352"/>
                </a:lnTo>
                <a:lnTo>
                  <a:pt x="gd353" y="gd354"/>
                </a:lnTo>
                <a:lnTo>
                  <a:pt x="gd355" y="gd356"/>
                </a:lnTo>
                <a:lnTo>
                  <a:pt x="gd357" y="gd358"/>
                </a:lnTo>
                <a:lnTo>
                  <a:pt x="gd359" y="gd360"/>
                </a:lnTo>
                <a:lnTo>
                  <a:pt x="gd361" y="gd362"/>
                </a:lnTo>
                <a:lnTo>
                  <a:pt x="gd363" y="gd364"/>
                </a:lnTo>
                <a:lnTo>
                  <a:pt x="gd365" y="gd366"/>
                </a:lnTo>
                <a:lnTo>
                  <a:pt x="gd367" y="gd368"/>
                </a:lnTo>
                <a:lnTo>
                  <a:pt x="gd369" y="gd370"/>
                </a:lnTo>
                <a:lnTo>
                  <a:pt x="gd371" y="gd372"/>
                </a:lnTo>
                <a:lnTo>
                  <a:pt x="gd373" y="gd374"/>
                </a:lnTo>
                <a:lnTo>
                  <a:pt x="gd375" y="gd376"/>
                </a:lnTo>
                <a:lnTo>
                  <a:pt x="gd377" y="gd378"/>
                </a:lnTo>
                <a:lnTo>
                  <a:pt x="gd379" y="gd380"/>
                </a:lnTo>
                <a:lnTo>
                  <a:pt x="gd381" y="gd382"/>
                </a:lnTo>
                <a:lnTo>
                  <a:pt x="gd383" y="gd384"/>
                </a:lnTo>
                <a:lnTo>
                  <a:pt x="gd385" y="gd386"/>
                </a:lnTo>
                <a:lnTo>
                  <a:pt x="gd387" y="gd388"/>
                </a:lnTo>
                <a:lnTo>
                  <a:pt x="gd389" y="gd390"/>
                </a:lnTo>
                <a:lnTo>
                  <a:pt x="gd391" y="gd392"/>
                </a:lnTo>
                <a:lnTo>
                  <a:pt x="gd393" y="gd394"/>
                </a:lnTo>
                <a:lnTo>
                  <a:pt x="gd395" y="gd396"/>
                </a:lnTo>
                <a:lnTo>
                  <a:pt x="gd397" y="gd398"/>
                </a:lnTo>
                <a:lnTo>
                  <a:pt x="gd399" y="gd400"/>
                </a:lnTo>
              </a:path>
              <a:path w="631" h="434" extrusionOk="0"/>
            </a:pathLst>
          </a:custGeom>
          <a:noFill/>
          <a:ln w="50800">
            <a:solidFill>
              <a:srgbClr val="FF3300"/>
            </a:solidFill>
            <a:round/>
            <a:headEnd/>
            <a:tailEnd/>
          </a:ln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2BDA8C06-CD1F-B947-8542-76A1F5B9BC59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2955925" y="5183355"/>
            <a:ext cx="719137" cy="0"/>
          </a:xfrm>
          <a:prstGeom prst="line">
            <a:avLst/>
          </a:prstGeom>
          <a:noFill/>
          <a:ln w="50800">
            <a:solidFill>
              <a:schemeClr val="dk1"/>
            </a:solidFill>
            <a:round/>
            <a:headEnd/>
            <a:tailEnd type="stealth" w="med" len="lg"/>
          </a:ln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40FC8A4F-EA76-4E4D-9245-37BADF364C2B}"/>
              </a:ext>
            </a:extLst>
          </p:cNvPr>
          <p:cNvGrpSpPr/>
          <p:nvPr/>
        </p:nvGrpSpPr>
        <p:grpSpPr bwMode="auto">
          <a:xfrm>
            <a:off x="1082675" y="4880142"/>
            <a:ext cx="1544637" cy="576262"/>
            <a:chOff x="862" y="4230"/>
            <a:chExt cx="759" cy="565"/>
          </a:xfrm>
        </p:grpSpPr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98BD1BF6-7FED-A54D-8B94-55B3E3D3E6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48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EB5B31F1-2842-2A4E-BFD2-C8682C00BD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9" y="4694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563F2FB0-6CC9-DE41-8979-5425011B86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6" y="4557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759C5BE2-A32A-E740-8C0A-8FBA40885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4572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" name="Oval 19">
              <a:extLst>
                <a:ext uri="{FF2B5EF4-FFF2-40B4-BE49-F238E27FC236}">
                  <a16:creationId xmlns:a16="http://schemas.microsoft.com/office/drawing/2014/main" id="{4DDAC5A8-811E-D440-AE4C-B49FB3C45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" y="4443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9E215527-A74C-6244-8A3A-6BF419786B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4642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8" name="Oval 21">
              <a:extLst>
                <a:ext uri="{FF2B5EF4-FFF2-40B4-BE49-F238E27FC236}">
                  <a16:creationId xmlns:a16="http://schemas.microsoft.com/office/drawing/2014/main" id="{72B772EF-B9EF-544E-AF73-5BE10CA79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" y="4605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7628FD03-B02E-DD45-B6C8-AD6E0B18D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6" y="4459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B03961B4-6AD3-2844-BFFE-70D80B796E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" y="4716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E86A239C-3485-6D4D-A37A-EC1FD87B2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4716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DFB64A3B-2EAB-044D-87A6-8057F1E3FC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9" y="450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C6E9BA72-174D-1B4D-859E-86E74FD09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378"/>
              <a:ext cx="77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4" name="Oval 27">
              <a:extLst>
                <a:ext uri="{FF2B5EF4-FFF2-40B4-BE49-F238E27FC236}">
                  <a16:creationId xmlns:a16="http://schemas.microsoft.com/office/drawing/2014/main" id="{48CC07C7-4C94-AE49-8FE9-1F3098E08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" y="454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5" name="Oval 28">
              <a:extLst>
                <a:ext uri="{FF2B5EF4-FFF2-40B4-BE49-F238E27FC236}">
                  <a16:creationId xmlns:a16="http://schemas.microsoft.com/office/drawing/2014/main" id="{068A17D3-4D47-3D48-ACDC-F60384C9C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0" y="4590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6" name="Oval 29">
              <a:extLst>
                <a:ext uri="{FF2B5EF4-FFF2-40B4-BE49-F238E27FC236}">
                  <a16:creationId xmlns:a16="http://schemas.microsoft.com/office/drawing/2014/main" id="{0C806282-549B-D34A-98FB-080599238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4235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77C6E9B2-6EFC-0544-BD6D-4AC9DC18F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5" y="4411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BE4C57CE-23AB-7B42-B237-3832C5258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" y="4320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CF493F3A-0653-3F47-86C1-20D78CB2C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" y="4353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" name="Oval 33">
              <a:extLst>
                <a:ext uri="{FF2B5EF4-FFF2-40B4-BE49-F238E27FC236}">
                  <a16:creationId xmlns:a16="http://schemas.microsoft.com/office/drawing/2014/main" id="{74BFE892-AC62-D744-9131-AB3EA7630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" y="4249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1" name="Oval 34">
              <a:extLst>
                <a:ext uri="{FF2B5EF4-FFF2-40B4-BE49-F238E27FC236}">
                  <a16:creationId xmlns:a16="http://schemas.microsoft.com/office/drawing/2014/main" id="{D91E6248-5F9C-9442-9F9D-B7FF43D3F0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4" y="4512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id="{600172FC-1822-3D4A-BB54-F564CAF3A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2" y="461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3" name="Oval 36">
              <a:extLst>
                <a:ext uri="{FF2B5EF4-FFF2-40B4-BE49-F238E27FC236}">
                  <a16:creationId xmlns:a16="http://schemas.microsoft.com/office/drawing/2014/main" id="{72394D11-7F86-CD4C-AC7A-0AB96BD52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" y="4230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8B91DD7E-A32B-BC44-BC62-97287444F7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442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5" name="Oval 38">
              <a:extLst>
                <a:ext uri="{FF2B5EF4-FFF2-40B4-BE49-F238E27FC236}">
                  <a16:creationId xmlns:a16="http://schemas.microsoft.com/office/drawing/2014/main" id="{0E4EB510-89D6-1941-9C15-2F575499C3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442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6" name="Oval 39">
              <a:extLst>
                <a:ext uri="{FF2B5EF4-FFF2-40B4-BE49-F238E27FC236}">
                  <a16:creationId xmlns:a16="http://schemas.microsoft.com/office/drawing/2014/main" id="{9CCAE61E-2DEE-2042-8131-4131E57FB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4327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7" name="Oval 40">
              <a:extLst>
                <a:ext uri="{FF2B5EF4-FFF2-40B4-BE49-F238E27FC236}">
                  <a16:creationId xmlns:a16="http://schemas.microsoft.com/office/drawing/2014/main" id="{4E799BB7-D734-494F-B15D-15D9AC1A1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9" y="4246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38" name="Group 41">
            <a:extLst>
              <a:ext uri="{FF2B5EF4-FFF2-40B4-BE49-F238E27FC236}">
                <a16:creationId xmlns:a16="http://schemas.microsoft.com/office/drawing/2014/main" id="{7CF7FF9A-53E6-4B40-9360-E9DD300AE864}"/>
              </a:ext>
            </a:extLst>
          </p:cNvPr>
          <p:cNvGrpSpPr/>
          <p:nvPr/>
        </p:nvGrpSpPr>
        <p:grpSpPr bwMode="auto">
          <a:xfrm>
            <a:off x="1039026" y="2194362"/>
            <a:ext cx="1544637" cy="576262"/>
            <a:chOff x="862" y="4230"/>
            <a:chExt cx="759" cy="565"/>
          </a:xfrm>
        </p:grpSpPr>
        <p:sp>
          <p:nvSpPr>
            <p:cNvPr id="39" name="Oval 42">
              <a:extLst>
                <a:ext uri="{FF2B5EF4-FFF2-40B4-BE49-F238E27FC236}">
                  <a16:creationId xmlns:a16="http://schemas.microsoft.com/office/drawing/2014/main" id="{34C54673-4956-FF4F-8780-9A607DADD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48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0" name="Oval 43">
              <a:extLst>
                <a:ext uri="{FF2B5EF4-FFF2-40B4-BE49-F238E27FC236}">
                  <a16:creationId xmlns:a16="http://schemas.microsoft.com/office/drawing/2014/main" id="{383AF711-928E-1742-97F7-DB0A9962A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9" y="4694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" name="Oval 44">
              <a:extLst>
                <a:ext uri="{FF2B5EF4-FFF2-40B4-BE49-F238E27FC236}">
                  <a16:creationId xmlns:a16="http://schemas.microsoft.com/office/drawing/2014/main" id="{5B6E52DE-8844-0A4F-8ACC-4D5746C03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6" y="4557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2" name="Oval 45">
              <a:extLst>
                <a:ext uri="{FF2B5EF4-FFF2-40B4-BE49-F238E27FC236}">
                  <a16:creationId xmlns:a16="http://schemas.microsoft.com/office/drawing/2014/main" id="{1D5BCF37-D385-4944-A85B-E869F9B9D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4572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3" name="Oval 46">
              <a:extLst>
                <a:ext uri="{FF2B5EF4-FFF2-40B4-BE49-F238E27FC236}">
                  <a16:creationId xmlns:a16="http://schemas.microsoft.com/office/drawing/2014/main" id="{E61117F8-5ECC-6E47-81FB-3B3404046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" y="4443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4" name="Oval 47">
              <a:extLst>
                <a:ext uri="{FF2B5EF4-FFF2-40B4-BE49-F238E27FC236}">
                  <a16:creationId xmlns:a16="http://schemas.microsoft.com/office/drawing/2014/main" id="{4DD418B1-AAEA-1E47-AC04-A4E8E5EDA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4642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5" name="Oval 48">
              <a:extLst>
                <a:ext uri="{FF2B5EF4-FFF2-40B4-BE49-F238E27FC236}">
                  <a16:creationId xmlns:a16="http://schemas.microsoft.com/office/drawing/2014/main" id="{554F55F1-3242-0846-9F2D-C79013322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" y="4605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6" name="Oval 49">
              <a:extLst>
                <a:ext uri="{FF2B5EF4-FFF2-40B4-BE49-F238E27FC236}">
                  <a16:creationId xmlns:a16="http://schemas.microsoft.com/office/drawing/2014/main" id="{36893CF8-1325-3A4F-A3AC-577D31183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6" y="4459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7" name="Oval 50">
              <a:extLst>
                <a:ext uri="{FF2B5EF4-FFF2-40B4-BE49-F238E27FC236}">
                  <a16:creationId xmlns:a16="http://schemas.microsoft.com/office/drawing/2014/main" id="{2F8C9DD3-6B78-1A43-B0D9-CDDC1AE20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" y="4716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8" name="Oval 51">
              <a:extLst>
                <a:ext uri="{FF2B5EF4-FFF2-40B4-BE49-F238E27FC236}">
                  <a16:creationId xmlns:a16="http://schemas.microsoft.com/office/drawing/2014/main" id="{BD92186D-30BB-9348-BBAB-C021BF2DE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4716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9" name="Oval 52">
              <a:extLst>
                <a:ext uri="{FF2B5EF4-FFF2-40B4-BE49-F238E27FC236}">
                  <a16:creationId xmlns:a16="http://schemas.microsoft.com/office/drawing/2014/main" id="{9944C25C-0362-2549-8806-C5BF22555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9" y="450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0" name="Oval 53">
              <a:extLst>
                <a:ext uri="{FF2B5EF4-FFF2-40B4-BE49-F238E27FC236}">
                  <a16:creationId xmlns:a16="http://schemas.microsoft.com/office/drawing/2014/main" id="{37CCCBC9-4406-3B46-A2A0-914D922EA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378"/>
              <a:ext cx="77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" name="Oval 54">
              <a:extLst>
                <a:ext uri="{FF2B5EF4-FFF2-40B4-BE49-F238E27FC236}">
                  <a16:creationId xmlns:a16="http://schemas.microsoft.com/office/drawing/2014/main" id="{3869FE6E-BAA9-7348-BEDD-2F589DEC0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" y="454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2" name="Oval 55">
              <a:extLst>
                <a:ext uri="{FF2B5EF4-FFF2-40B4-BE49-F238E27FC236}">
                  <a16:creationId xmlns:a16="http://schemas.microsoft.com/office/drawing/2014/main" id="{516B4C8E-16F7-7D48-98DD-BD0DF2205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0" y="4590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3" name="Oval 56">
              <a:extLst>
                <a:ext uri="{FF2B5EF4-FFF2-40B4-BE49-F238E27FC236}">
                  <a16:creationId xmlns:a16="http://schemas.microsoft.com/office/drawing/2014/main" id="{6FFA0D68-06ED-814E-930D-4A5E24D0A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4235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4" name="Oval 57">
              <a:extLst>
                <a:ext uri="{FF2B5EF4-FFF2-40B4-BE49-F238E27FC236}">
                  <a16:creationId xmlns:a16="http://schemas.microsoft.com/office/drawing/2014/main" id="{19D7D1CB-9EEA-DF41-9FD0-DA72B94D6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5" y="4411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5" name="Oval 58">
              <a:extLst>
                <a:ext uri="{FF2B5EF4-FFF2-40B4-BE49-F238E27FC236}">
                  <a16:creationId xmlns:a16="http://schemas.microsoft.com/office/drawing/2014/main" id="{77F20FA6-C0C6-9E44-9293-93AE881CD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" y="4320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6" name="Oval 59">
              <a:extLst>
                <a:ext uri="{FF2B5EF4-FFF2-40B4-BE49-F238E27FC236}">
                  <a16:creationId xmlns:a16="http://schemas.microsoft.com/office/drawing/2014/main" id="{EA9994EF-78E2-CF4D-9258-D06E06B5A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" y="4353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7" name="Oval 60">
              <a:extLst>
                <a:ext uri="{FF2B5EF4-FFF2-40B4-BE49-F238E27FC236}">
                  <a16:creationId xmlns:a16="http://schemas.microsoft.com/office/drawing/2014/main" id="{4AF9208C-1D30-D74F-9E81-3DB3A8BCE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" y="4249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8" name="Oval 61">
              <a:extLst>
                <a:ext uri="{FF2B5EF4-FFF2-40B4-BE49-F238E27FC236}">
                  <a16:creationId xmlns:a16="http://schemas.microsoft.com/office/drawing/2014/main" id="{F53C31EB-9850-B846-A9B1-30F214B78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4" y="4512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9" name="Oval 62">
              <a:extLst>
                <a:ext uri="{FF2B5EF4-FFF2-40B4-BE49-F238E27FC236}">
                  <a16:creationId xmlns:a16="http://schemas.microsoft.com/office/drawing/2014/main" id="{035D4A46-DAB5-C54F-AE59-65A74EF83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2" y="461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0" name="Oval 63">
              <a:extLst>
                <a:ext uri="{FF2B5EF4-FFF2-40B4-BE49-F238E27FC236}">
                  <a16:creationId xmlns:a16="http://schemas.microsoft.com/office/drawing/2014/main" id="{10F87F55-345D-F84B-9B54-BBF61F35D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" y="4230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" name="Oval 64">
              <a:extLst>
                <a:ext uri="{FF2B5EF4-FFF2-40B4-BE49-F238E27FC236}">
                  <a16:creationId xmlns:a16="http://schemas.microsoft.com/office/drawing/2014/main" id="{83D28C0E-E045-A34D-825D-979FC245C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442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2" name="Oval 65">
              <a:extLst>
                <a:ext uri="{FF2B5EF4-FFF2-40B4-BE49-F238E27FC236}">
                  <a16:creationId xmlns:a16="http://schemas.microsoft.com/office/drawing/2014/main" id="{F534B3E9-C454-8E47-9267-044644056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442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3" name="Oval 66">
              <a:extLst>
                <a:ext uri="{FF2B5EF4-FFF2-40B4-BE49-F238E27FC236}">
                  <a16:creationId xmlns:a16="http://schemas.microsoft.com/office/drawing/2014/main" id="{B710213F-1674-6044-A065-0F32F2B26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4327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4" name="Oval 67">
              <a:extLst>
                <a:ext uri="{FF2B5EF4-FFF2-40B4-BE49-F238E27FC236}">
                  <a16:creationId xmlns:a16="http://schemas.microsoft.com/office/drawing/2014/main" id="{DB91A07B-B6BB-BB45-BC97-8EE027B38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9" y="4246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65" name="Line 68">
            <a:extLst>
              <a:ext uri="{FF2B5EF4-FFF2-40B4-BE49-F238E27FC236}">
                <a16:creationId xmlns:a16="http://schemas.microsoft.com/office/drawing/2014/main" id="{848ABFA0-0879-9B42-8CC2-27519B01DBF7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2658276" y="2481699"/>
            <a:ext cx="719137" cy="0"/>
          </a:xfrm>
          <a:prstGeom prst="line">
            <a:avLst/>
          </a:prstGeom>
          <a:noFill/>
          <a:ln w="50800">
            <a:solidFill>
              <a:schemeClr val="dk1"/>
            </a:solidFill>
            <a:round/>
            <a:headEnd/>
            <a:tailEnd type="stealth" w="med" len="lg"/>
          </a:ln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66" name="Group 71">
            <a:extLst>
              <a:ext uri="{FF2B5EF4-FFF2-40B4-BE49-F238E27FC236}">
                <a16:creationId xmlns:a16="http://schemas.microsoft.com/office/drawing/2014/main" id="{F78B1E61-1034-FE45-8684-1CC1844D2BE0}"/>
              </a:ext>
            </a:extLst>
          </p:cNvPr>
          <p:cNvGrpSpPr/>
          <p:nvPr/>
        </p:nvGrpSpPr>
        <p:grpSpPr bwMode="auto">
          <a:xfrm>
            <a:off x="5430451" y="1853861"/>
            <a:ext cx="5688012" cy="1346200"/>
            <a:chOff x="1202" y="1979"/>
            <a:chExt cx="3131" cy="848"/>
          </a:xfrm>
        </p:grpSpPr>
        <p:pic>
          <p:nvPicPr>
            <p:cNvPr id="67" name="Picture 69" descr="ondulo">
              <a:extLst>
                <a:ext uri="{FF2B5EF4-FFF2-40B4-BE49-F238E27FC236}">
                  <a16:creationId xmlns:a16="http://schemas.microsoft.com/office/drawing/2014/main" id="{7131F6E5-210D-F240-AD7D-E6AD9E170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02" y="1979"/>
              <a:ext cx="3131" cy="848"/>
            </a:xfrm>
            <a:prstGeom prst="rect">
              <a:avLst/>
            </a:prstGeom>
            <a:noFill/>
          </p:spPr>
        </p:pic>
        <p:sp>
          <p:nvSpPr>
            <p:cNvPr id="68" name="Oval 70">
              <a:extLst>
                <a:ext uri="{FF2B5EF4-FFF2-40B4-BE49-F238E27FC236}">
                  <a16:creationId xmlns:a16="http://schemas.microsoft.com/office/drawing/2014/main" id="{55E3D21E-8DF9-6742-9021-1E3DA122E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387"/>
              <a:ext cx="94" cy="9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97675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621E-F658-5047-B9D3-6D113C3E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Stimulated</a:t>
            </a:r>
            <a:r>
              <a:rPr lang="it-IT" dirty="0"/>
              <a:t> </a:t>
            </a:r>
            <a:r>
              <a:rPr lang="it-IT" dirty="0" err="1"/>
              <a:t>Undulator</a:t>
            </a:r>
            <a:r>
              <a:rPr lang="it-IT" dirty="0"/>
              <a:t> </a:t>
            </a:r>
            <a:r>
              <a:rPr lang="it-IT" dirty="0" err="1"/>
              <a:t>Radiation</a:t>
            </a:r>
            <a:endParaRPr lang="it-IT" dirty="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BA27B1E-6B9B-D84F-AB33-848ECBFB3105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323064" y="1581587"/>
            <a:ext cx="275428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 Relativistic </a:t>
            </a:r>
            <a:r>
              <a:rPr lang="en-GB" sz="1600" b="1" i="0" u="sng" dirty="0">
                <a:solidFill>
                  <a:srgbClr val="000000"/>
                </a:solidFill>
                <a:latin typeface="+mn-lt"/>
              </a:rPr>
              <a:t>electron beam</a:t>
            </a:r>
            <a:endParaRPr sz="1600" dirty="0">
              <a:latin typeface="+mn-lt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8CE66B22-8723-0D49-8863-AE07892EABE7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5393939" y="1487148"/>
            <a:ext cx="147668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GB" sz="1600" b="0" i="0" u="sng" dirty="0">
                <a:solidFill>
                  <a:srgbClr val="000000"/>
                </a:solidFill>
                <a:latin typeface="+mn-lt"/>
                <a:ea typeface="+mn-ea"/>
              </a:rPr>
              <a:t>Undulator</a:t>
            </a:r>
            <a:endParaRPr sz="1600" dirty="0">
              <a:latin typeface="+mn-lt"/>
              <a:ea typeface="+mn-ea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6C1C7C19-4FDF-F648-8BA6-D59DB3238298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0" y="3687120"/>
            <a:ext cx="9082088" cy="707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>
              <a:lnSpc>
                <a:spcPts val="2520"/>
              </a:lnSpc>
              <a:defRPr/>
            </a:pPr>
            <a:r>
              <a:rPr lang="en-GB" sz="1600" b="1" i="0" dirty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en-GB" sz="1600" b="1" i="0" u="sng" dirty="0">
                <a:solidFill>
                  <a:srgbClr val="000000"/>
                </a:solidFill>
                <a:latin typeface="+mn-lt"/>
                <a:ea typeface="+mn-ea"/>
              </a:rPr>
              <a:t>Electromagnetic field</a:t>
            </a:r>
            <a:r>
              <a:rPr lang="en-GB" sz="1600" b="0" i="0" u="none" dirty="0">
                <a:solidFill>
                  <a:srgbClr val="000000"/>
                </a:solidFill>
                <a:latin typeface="+mn-lt"/>
                <a:ea typeface="+mn-ea"/>
              </a:rPr>
              <a:t> co-propagating with the electron beam and </a:t>
            </a:r>
            <a:r>
              <a:rPr lang="en-GB" sz="1600" b="1" i="0" u="none" dirty="0">
                <a:solidFill>
                  <a:srgbClr val="000000"/>
                </a:solidFill>
                <a:latin typeface="+mn-lt"/>
                <a:ea typeface="+mn-ea"/>
              </a:rPr>
              <a:t>getting amplified</a:t>
            </a:r>
            <a:r>
              <a:rPr lang="en-GB" sz="1600" dirty="0">
                <a:latin typeface="+mn-lt"/>
                <a:ea typeface="+mn-ea"/>
              </a:rPr>
              <a:t> </a:t>
            </a:r>
          </a:p>
          <a:p>
            <a:pPr marL="342900" lvl="0">
              <a:lnSpc>
                <a:spcPts val="2520"/>
              </a:lnSpc>
              <a:defRPr/>
            </a:pPr>
            <a:r>
              <a:rPr lang="en-GB" sz="1600" b="0" i="0" u="none" dirty="0">
                <a:solidFill>
                  <a:srgbClr val="000000"/>
                </a:solidFill>
                <a:latin typeface="+mn-lt"/>
                <a:ea typeface="+mn-ea"/>
              </a:rPr>
              <a:t>    to the detriment of electrons’ kinetic energy</a:t>
            </a:r>
            <a:endParaRPr sz="1600" dirty="0">
              <a:latin typeface="+mn-lt"/>
              <a:ea typeface="+mn-ea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6583BE1C-A946-1C45-936D-85654E5DA8C1}"/>
              </a:ext>
            </a:extLst>
          </p:cNvPr>
          <p:cNvSpPr>
            <a:spLocks noGrp="1" noChangeShapeType="1"/>
          </p:cNvSpPr>
          <p:nvPr/>
        </p:nvSpPr>
        <p:spPr bwMode="auto">
          <a:xfrm flipH="1">
            <a:off x="938212" y="4664242"/>
            <a:ext cx="1793875" cy="1008062"/>
          </a:xfrm>
          <a:custGeom>
            <a:avLst/>
            <a:gdLst>
              <a:gd name="gd0" fmla="val 65536"/>
              <a:gd name="gd1" fmla="val 630"/>
              <a:gd name="gd2" fmla="val 215"/>
              <a:gd name="gd3" fmla="val 627"/>
              <a:gd name="gd4" fmla="val 188"/>
              <a:gd name="gd5" fmla="val 624"/>
              <a:gd name="gd6" fmla="val 161"/>
              <a:gd name="gd7" fmla="val 622"/>
              <a:gd name="gd8" fmla="val 134"/>
              <a:gd name="gd9" fmla="val 618"/>
              <a:gd name="gd10" fmla="val 110"/>
              <a:gd name="gd11" fmla="val 615"/>
              <a:gd name="gd12" fmla="val 86"/>
              <a:gd name="gd13" fmla="val 611"/>
              <a:gd name="gd14" fmla="val 65"/>
              <a:gd name="gd15" fmla="val 608"/>
              <a:gd name="gd16" fmla="val 47"/>
              <a:gd name="gd17" fmla="val 604"/>
              <a:gd name="gd18" fmla="val 32"/>
              <a:gd name="gd19" fmla="val 603"/>
              <a:gd name="gd20" fmla="val 17"/>
              <a:gd name="gd21" fmla="val 599"/>
              <a:gd name="gd22" fmla="val 8"/>
              <a:gd name="gd23" fmla="val 596"/>
              <a:gd name="gd24" fmla="val 2"/>
              <a:gd name="gd25" fmla="val 592"/>
              <a:gd name="gd26" fmla="val 0"/>
              <a:gd name="gd27" fmla="val 589"/>
              <a:gd name="gd28" fmla="val 0"/>
              <a:gd name="gd29" fmla="val 585"/>
              <a:gd name="gd30" fmla="val 2"/>
              <a:gd name="gd31" fmla="val 584"/>
              <a:gd name="gd32" fmla="val 8"/>
              <a:gd name="gd33" fmla="val 580"/>
              <a:gd name="gd34" fmla="val 20"/>
              <a:gd name="gd35" fmla="val 577"/>
              <a:gd name="gd36" fmla="val 32"/>
              <a:gd name="gd37" fmla="val 573"/>
              <a:gd name="gd38" fmla="val 50"/>
              <a:gd name="gd39" fmla="val 570"/>
              <a:gd name="gd40" fmla="val 68"/>
              <a:gd name="gd41" fmla="val 568"/>
              <a:gd name="gd42" fmla="val 89"/>
              <a:gd name="gd43" fmla="val 564"/>
              <a:gd name="gd44" fmla="val 113"/>
              <a:gd name="gd45" fmla="val 561"/>
              <a:gd name="gd46" fmla="val 137"/>
              <a:gd name="gd47" fmla="val 558"/>
              <a:gd name="gd48" fmla="val 164"/>
              <a:gd name="gd49" fmla="val 554"/>
              <a:gd name="gd50" fmla="val 191"/>
              <a:gd name="gd51" fmla="val 551"/>
              <a:gd name="gd52" fmla="val 217"/>
              <a:gd name="gd53" fmla="val 549"/>
              <a:gd name="gd54" fmla="val 244"/>
              <a:gd name="gd55" fmla="val 546"/>
              <a:gd name="gd56" fmla="val 271"/>
              <a:gd name="gd57" fmla="val 542"/>
              <a:gd name="gd58" fmla="val 298"/>
              <a:gd name="gd59" fmla="val 538"/>
              <a:gd name="gd60" fmla="val 322"/>
              <a:gd name="gd61" fmla="val 535"/>
              <a:gd name="gd62" fmla="val 346"/>
              <a:gd name="gd63" fmla="val 532"/>
              <a:gd name="gd64" fmla="val 367"/>
              <a:gd name="gd65" fmla="val 530"/>
              <a:gd name="gd66" fmla="val 385"/>
              <a:gd name="gd67" fmla="val 526"/>
              <a:gd name="gd68" fmla="val 400"/>
              <a:gd name="gd69" fmla="val 523"/>
              <a:gd name="gd70" fmla="val 412"/>
              <a:gd name="gd71" fmla="val 519"/>
              <a:gd name="gd72" fmla="val 424"/>
              <a:gd name="gd73" fmla="val 516"/>
              <a:gd name="gd74" fmla="val 430"/>
              <a:gd name="gd75" fmla="val 514"/>
              <a:gd name="gd76" fmla="val 433"/>
              <a:gd name="gd77" fmla="val 511"/>
              <a:gd name="gd78" fmla="val 430"/>
              <a:gd name="gd79" fmla="val 507"/>
              <a:gd name="gd80" fmla="val 427"/>
              <a:gd name="gd81" fmla="val 504"/>
              <a:gd name="gd82" fmla="val 418"/>
              <a:gd name="gd83" fmla="val 500"/>
              <a:gd name="gd84" fmla="val 409"/>
              <a:gd name="gd85" fmla="val 497"/>
              <a:gd name="gd86" fmla="val 394"/>
              <a:gd name="gd87" fmla="val 495"/>
              <a:gd name="gd88" fmla="val 379"/>
              <a:gd name="gd89" fmla="val 492"/>
              <a:gd name="gd90" fmla="val 358"/>
              <a:gd name="gd91" fmla="val 488"/>
              <a:gd name="gd92" fmla="val 337"/>
              <a:gd name="gd93" fmla="val 485"/>
              <a:gd name="gd94" fmla="val 313"/>
              <a:gd name="gd95" fmla="val 481"/>
              <a:gd name="gd96" fmla="val 289"/>
              <a:gd name="gd97" fmla="val 480"/>
              <a:gd name="gd98" fmla="val 262"/>
              <a:gd name="gd99" fmla="val 476"/>
              <a:gd name="gd100" fmla="val 235"/>
              <a:gd name="gd101" fmla="val 473"/>
              <a:gd name="gd102" fmla="val 209"/>
              <a:gd name="gd103" fmla="val 469"/>
              <a:gd name="gd104" fmla="val 182"/>
              <a:gd name="gd105" fmla="val 466"/>
              <a:gd name="gd106" fmla="val 155"/>
              <a:gd name="gd107" fmla="val 462"/>
              <a:gd name="gd108" fmla="val 128"/>
              <a:gd name="gd109" fmla="val 460"/>
              <a:gd name="gd110" fmla="val 104"/>
              <a:gd name="gd111" fmla="val 457"/>
              <a:gd name="gd112" fmla="val 83"/>
              <a:gd name="gd113" fmla="val 454"/>
              <a:gd name="gd114" fmla="val 59"/>
              <a:gd name="gd115" fmla="val 450"/>
              <a:gd name="gd116" fmla="val 41"/>
              <a:gd name="gd117" fmla="val 447"/>
              <a:gd name="gd118" fmla="val 26"/>
              <a:gd name="gd119" fmla="val 443"/>
              <a:gd name="gd120" fmla="val 14"/>
              <a:gd name="gd121" fmla="val 441"/>
              <a:gd name="gd122" fmla="val 5"/>
              <a:gd name="gd123" fmla="val 438"/>
              <a:gd name="gd124" fmla="val 0"/>
              <a:gd name="gd125" fmla="val 434"/>
              <a:gd name="gd126" fmla="val 0"/>
              <a:gd name="gd127" fmla="val 431"/>
              <a:gd name="gd128" fmla="val 0"/>
              <a:gd name="gd129" fmla="val 428"/>
              <a:gd name="gd130" fmla="val 2"/>
              <a:gd name="gd131" fmla="val 426"/>
              <a:gd name="gd132" fmla="val 11"/>
              <a:gd name="gd133" fmla="val 422"/>
              <a:gd name="gd134" fmla="val 23"/>
              <a:gd name="gd135" fmla="val 419"/>
              <a:gd name="gd136" fmla="val 38"/>
              <a:gd name="gd137" fmla="val 415"/>
              <a:gd name="gd138" fmla="val 53"/>
              <a:gd name="gd139" fmla="val 412"/>
              <a:gd name="gd140" fmla="val 74"/>
              <a:gd name="gd141" fmla="val 408"/>
              <a:gd name="gd142" fmla="val 95"/>
              <a:gd name="gd143" fmla="val 407"/>
              <a:gd name="gd144" fmla="val 119"/>
              <a:gd name="gd145" fmla="val 403"/>
              <a:gd name="gd146" fmla="val 143"/>
              <a:gd name="gd147" fmla="val 400"/>
              <a:gd name="gd148" fmla="val 170"/>
              <a:gd name="gd149" fmla="val 396"/>
              <a:gd name="gd150" fmla="val 197"/>
              <a:gd name="gd151" fmla="val 393"/>
              <a:gd name="gd152" fmla="val 226"/>
              <a:gd name="gd153" fmla="val 389"/>
              <a:gd name="gd154" fmla="val 253"/>
              <a:gd name="gd155" fmla="val 388"/>
              <a:gd name="gd156" fmla="val 277"/>
              <a:gd name="gd157" fmla="val 384"/>
              <a:gd name="gd158" fmla="val 304"/>
              <a:gd name="gd159" fmla="val 381"/>
              <a:gd name="gd160" fmla="val 328"/>
              <a:gd name="gd161" fmla="val 377"/>
              <a:gd name="gd162" fmla="val 352"/>
              <a:gd name="gd163" fmla="val 374"/>
              <a:gd name="gd164" fmla="val 370"/>
              <a:gd name="gd165" fmla="val 372"/>
              <a:gd name="gd166" fmla="val 388"/>
              <a:gd name="gd167" fmla="val 368"/>
              <a:gd name="gd168" fmla="val 403"/>
              <a:gd name="gd169" fmla="val 365"/>
              <a:gd name="gd170" fmla="val 415"/>
              <a:gd name="gd171" fmla="val 362"/>
              <a:gd name="gd172" fmla="val 424"/>
              <a:gd name="gd173" fmla="val 358"/>
              <a:gd name="gd174" fmla="val 430"/>
              <a:gd name="gd175" fmla="val 355"/>
              <a:gd name="gd176" fmla="val 433"/>
              <a:gd name="gd177" fmla="val 353"/>
              <a:gd name="gd178" fmla="val 430"/>
              <a:gd name="gd179" fmla="val 349"/>
              <a:gd name="gd180" fmla="val 424"/>
              <a:gd name="gd181" fmla="val 346"/>
              <a:gd name="gd182" fmla="val 415"/>
              <a:gd name="gd183" fmla="val 342"/>
              <a:gd name="gd184" fmla="val 406"/>
              <a:gd name="gd185" fmla="val 339"/>
              <a:gd name="gd186" fmla="val 391"/>
              <a:gd name="gd187" fmla="val 336"/>
              <a:gd name="gd188" fmla="val 373"/>
              <a:gd name="gd189" fmla="val 334"/>
              <a:gd name="gd190" fmla="val 355"/>
              <a:gd name="gd191" fmla="val 330"/>
              <a:gd name="gd192" fmla="val 331"/>
              <a:gd name="gd193" fmla="val 327"/>
              <a:gd name="gd194" fmla="val 307"/>
              <a:gd name="gd195" fmla="val 323"/>
              <a:gd name="gd196" fmla="val 280"/>
              <a:gd name="gd197" fmla="val 320"/>
              <a:gd name="gd198" fmla="val 256"/>
              <a:gd name="gd199" fmla="val 318"/>
              <a:gd name="gd200" fmla="val 226"/>
              <a:gd name="gd201" fmla="val 315"/>
              <a:gd name="gd202" fmla="val 203"/>
              <a:gd name="gd203" fmla="val 311"/>
              <a:gd name="gd204" fmla="val 173"/>
              <a:gd name="gd205" fmla="val 308"/>
              <a:gd name="gd206" fmla="val 149"/>
              <a:gd name="gd207" fmla="val 304"/>
              <a:gd name="gd208" fmla="val 122"/>
              <a:gd name="gd209" fmla="val 301"/>
              <a:gd name="gd210" fmla="val 98"/>
              <a:gd name="gd211" fmla="val 299"/>
              <a:gd name="gd212" fmla="val 74"/>
              <a:gd name="gd213" fmla="val 295"/>
              <a:gd name="gd214" fmla="val 56"/>
              <a:gd name="gd215" fmla="val 292"/>
              <a:gd name="gd216" fmla="val 38"/>
              <a:gd name="gd217" fmla="val 289"/>
              <a:gd name="gd218" fmla="val 23"/>
              <a:gd name="gd219" fmla="val 285"/>
              <a:gd name="gd220" fmla="val 14"/>
              <a:gd name="gd221" fmla="val 282"/>
              <a:gd name="gd222" fmla="val 5"/>
              <a:gd name="gd223" fmla="val 280"/>
              <a:gd name="gd224" fmla="val 0"/>
              <a:gd name="gd225" fmla="val 277"/>
              <a:gd name="gd226" fmla="val 0"/>
              <a:gd name="gd227" fmla="val 273"/>
              <a:gd name="gd228" fmla="val 0"/>
              <a:gd name="gd229" fmla="val 269"/>
              <a:gd name="gd230" fmla="val 5"/>
              <a:gd name="gd231" fmla="val 266"/>
              <a:gd name="gd232" fmla="val 14"/>
              <a:gd name="gd233" fmla="val 264"/>
              <a:gd name="gd234" fmla="val 26"/>
              <a:gd name="gd235" fmla="val 261"/>
              <a:gd name="gd236" fmla="val 41"/>
              <a:gd name="gd237" fmla="val 257"/>
              <a:gd name="gd238" fmla="val 59"/>
              <a:gd name="gd239" fmla="val 254"/>
              <a:gd name="gd240" fmla="val 77"/>
              <a:gd name="gd241" fmla="val 251"/>
              <a:gd name="gd242" fmla="val 101"/>
              <a:gd name="gd243" fmla="val 247"/>
              <a:gd name="gd244" fmla="val 125"/>
              <a:gd name="gd245" fmla="val 245"/>
              <a:gd name="gd246" fmla="val 152"/>
              <a:gd name="gd247" fmla="val 242"/>
              <a:gd name="gd248" fmla="val 176"/>
              <a:gd name="gd249" fmla="val 238"/>
              <a:gd name="gd250" fmla="val 203"/>
              <a:gd name="gd251" fmla="val 235"/>
              <a:gd name="gd252" fmla="val 232"/>
              <a:gd name="gd253" fmla="val 231"/>
              <a:gd name="gd254" fmla="val 259"/>
              <a:gd name="gd255" fmla="val 228"/>
              <a:gd name="gd256" fmla="val 286"/>
              <a:gd name="gd257" fmla="val 226"/>
              <a:gd name="gd258" fmla="val 310"/>
              <a:gd name="gd259" fmla="val 223"/>
              <a:gd name="gd260" fmla="val 334"/>
              <a:gd name="gd261" fmla="val 219"/>
              <a:gd name="gd262" fmla="val 355"/>
              <a:gd name="gd263" fmla="val 216"/>
              <a:gd name="gd264" fmla="val 376"/>
              <a:gd name="gd265" fmla="val 212"/>
              <a:gd name="gd266" fmla="val 391"/>
              <a:gd name="gd267" fmla="val 211"/>
              <a:gd name="gd268" fmla="val 406"/>
              <a:gd name="gd269" fmla="val 207"/>
              <a:gd name="gd270" fmla="val 418"/>
              <a:gd name="gd271" fmla="val 204"/>
              <a:gd name="gd272" fmla="val 427"/>
              <a:gd name="gd273" fmla="val 200"/>
              <a:gd name="gd274" fmla="val 430"/>
              <a:gd name="gd275" fmla="val 197"/>
              <a:gd name="gd276" fmla="val 433"/>
              <a:gd name="gd277" fmla="val 193"/>
              <a:gd name="gd278" fmla="val 430"/>
              <a:gd name="gd279" fmla="val 191"/>
              <a:gd name="gd280" fmla="val 424"/>
              <a:gd name="gd281" fmla="val 188"/>
              <a:gd name="gd282" fmla="val 415"/>
              <a:gd name="gd283" fmla="val 185"/>
              <a:gd name="gd284" fmla="val 403"/>
              <a:gd name="gd285" fmla="val 181"/>
              <a:gd name="gd286" fmla="val 388"/>
              <a:gd name="gd287" fmla="val 178"/>
              <a:gd name="gd288" fmla="val 370"/>
              <a:gd name="gd289" fmla="val 176"/>
              <a:gd name="gd290" fmla="val 346"/>
              <a:gd name="gd291" fmla="val 172"/>
              <a:gd name="gd292" fmla="val 325"/>
              <a:gd name="gd293" fmla="val 169"/>
              <a:gd name="gd294" fmla="val 301"/>
              <a:gd name="gd295" fmla="val 165"/>
              <a:gd name="gd296" fmla="val 274"/>
              <a:gd name="gd297" fmla="val 162"/>
              <a:gd name="gd298" fmla="val 247"/>
              <a:gd name="gd299" fmla="val 159"/>
              <a:gd name="gd300" fmla="val 220"/>
              <a:gd name="gd301" fmla="val 157"/>
              <a:gd name="gd302" fmla="val 194"/>
              <a:gd name="gd303" fmla="val 153"/>
              <a:gd name="gd304" fmla="val 167"/>
              <a:gd name="gd305" fmla="val 150"/>
              <a:gd name="gd306" fmla="val 140"/>
              <a:gd name="gd307" fmla="val 146"/>
              <a:gd name="gd308" fmla="val 116"/>
              <a:gd name="gd309" fmla="val 143"/>
              <a:gd name="gd310" fmla="val 92"/>
              <a:gd name="gd311" fmla="val 139"/>
              <a:gd name="gd312" fmla="val 71"/>
              <a:gd name="gd313" fmla="val 138"/>
              <a:gd name="gd314" fmla="val 50"/>
              <a:gd name="gd315" fmla="val 134"/>
              <a:gd name="gd316" fmla="val 35"/>
              <a:gd name="gd317" fmla="val 131"/>
              <a:gd name="gd318" fmla="val 20"/>
              <a:gd name="gd319" fmla="val 127"/>
              <a:gd name="gd320" fmla="val 11"/>
              <a:gd name="gd321" fmla="val 124"/>
              <a:gd name="gd322" fmla="val 2"/>
              <a:gd name="gd323" fmla="val 122"/>
              <a:gd name="gd324" fmla="val 0"/>
              <a:gd name="gd325" fmla="val 119"/>
              <a:gd name="gd326" fmla="val 0"/>
              <a:gd name="gd327" fmla="val 115"/>
              <a:gd name="gd328" fmla="val 0"/>
              <a:gd name="gd329" fmla="val 112"/>
              <a:gd name="gd330" fmla="val 8"/>
              <a:gd name="gd331" fmla="val 108"/>
              <a:gd name="gd332" fmla="val 17"/>
              <a:gd name="gd333" fmla="val 105"/>
              <a:gd name="gd334" fmla="val 29"/>
              <a:gd name="gd335" fmla="val 103"/>
              <a:gd name="gd336" fmla="val 44"/>
              <a:gd name="gd337" fmla="val 99"/>
              <a:gd name="gd338" fmla="val 62"/>
              <a:gd name="gd339" fmla="val 96"/>
              <a:gd name="gd340" fmla="val 83"/>
              <a:gd name="gd341" fmla="val 93"/>
              <a:gd name="gd342" fmla="val 107"/>
              <a:gd name="gd343" fmla="val 89"/>
              <a:gd name="gd344" fmla="val 131"/>
              <a:gd name="gd345" fmla="val 86"/>
              <a:gd name="gd346" fmla="val 158"/>
              <a:gd name="gd347" fmla="val 84"/>
              <a:gd name="gd348" fmla="val 185"/>
              <a:gd name="gd349" fmla="val 81"/>
              <a:gd name="gd350" fmla="val 212"/>
              <a:gd name="gd351" fmla="val 77"/>
              <a:gd name="gd352" fmla="val 238"/>
              <a:gd name="gd353" fmla="val 73"/>
              <a:gd name="gd354" fmla="val 265"/>
              <a:gd name="gd355" fmla="val 70"/>
              <a:gd name="gd356" fmla="val 292"/>
              <a:gd name="gd357" fmla="val 68"/>
              <a:gd name="gd358" fmla="val 316"/>
              <a:gd name="gd359" fmla="val 65"/>
              <a:gd name="gd360" fmla="val 340"/>
              <a:gd name="gd361" fmla="val 61"/>
              <a:gd name="gd362" fmla="val 361"/>
              <a:gd name="gd363" fmla="val 58"/>
              <a:gd name="gd364" fmla="val 379"/>
              <a:gd name="gd365" fmla="val 54"/>
              <a:gd name="gd366" fmla="val 397"/>
              <a:gd name="gd367" fmla="val 51"/>
              <a:gd name="gd368" fmla="val 409"/>
              <a:gd name="gd369" fmla="val 49"/>
              <a:gd name="gd370" fmla="val 421"/>
              <a:gd name="gd371" fmla="val 46"/>
              <a:gd name="gd372" fmla="val 427"/>
              <a:gd name="gd373" fmla="val 42"/>
              <a:gd name="gd374" fmla="val 433"/>
              <a:gd name="gd375" fmla="val 39"/>
              <a:gd name="gd376" fmla="val 433"/>
              <a:gd name="gd377" fmla="val 35"/>
              <a:gd name="gd378" fmla="val 427"/>
              <a:gd name="gd379" fmla="val 32"/>
              <a:gd name="gd380" fmla="val 421"/>
              <a:gd name="gd381" fmla="val 30"/>
              <a:gd name="gd382" fmla="val 412"/>
              <a:gd name="gd383" fmla="val 27"/>
              <a:gd name="gd384" fmla="val 397"/>
              <a:gd name="gd385" fmla="val 23"/>
              <a:gd name="gd386" fmla="val 382"/>
              <a:gd name="gd387" fmla="val 20"/>
              <a:gd name="gd388" fmla="val 364"/>
              <a:gd name="gd389" fmla="val 16"/>
              <a:gd name="gd390" fmla="val 343"/>
              <a:gd name="gd391" fmla="val 14"/>
              <a:gd name="gd392" fmla="val 319"/>
              <a:gd name="gd393" fmla="val 11"/>
              <a:gd name="gd394" fmla="val 295"/>
              <a:gd name="gd395" fmla="val 8"/>
              <a:gd name="gd396" fmla="val 268"/>
              <a:gd name="gd397" fmla="val 4"/>
              <a:gd name="gd398" fmla="val 241"/>
              <a:gd name="gd399" fmla="val 0"/>
              <a:gd name="gd400" fmla="val 215"/>
              <a:gd name="gd401" fmla="*/ w 0 631"/>
              <a:gd name="gd402" fmla="*/ h 0 434"/>
              <a:gd name="gd403" fmla="*/ w 21600 631"/>
              <a:gd name="gd404" fmla="*/ h 21600 434"/>
            </a:gdLst>
            <a:ahLst/>
            <a:cxnLst/>
            <a:rect l="gd401" t="gd402" r="gd403" b="gd404"/>
            <a:pathLst>
              <a:path w="631" h="434" extrusionOk="0">
                <a:moveTo>
                  <a:pt x="gd1" y="gd2"/>
                </a:moveTo>
                <a:lnTo>
                  <a:pt x="gd3" y="gd4"/>
                </a:lnTo>
                <a:lnTo>
                  <a:pt x="gd5" y="gd6"/>
                </a:lnTo>
                <a:lnTo>
                  <a:pt x="gd7" y="gd8"/>
                </a:lnTo>
                <a:lnTo>
                  <a:pt x="gd9" y="gd10"/>
                </a:lnTo>
                <a:lnTo>
                  <a:pt x="gd11" y="gd12"/>
                </a:lnTo>
                <a:lnTo>
                  <a:pt x="gd13" y="gd14"/>
                </a:lnTo>
                <a:lnTo>
                  <a:pt x="gd15" y="gd16"/>
                </a:lnTo>
                <a:lnTo>
                  <a:pt x="gd17" y="gd18"/>
                </a:lnTo>
                <a:lnTo>
                  <a:pt x="gd19" y="gd20"/>
                </a:lnTo>
                <a:lnTo>
                  <a:pt x="gd21" y="gd22"/>
                </a:lnTo>
                <a:lnTo>
                  <a:pt x="gd23" y="gd24"/>
                </a:lnTo>
                <a:lnTo>
                  <a:pt x="gd25" y="gd26"/>
                </a:lnTo>
                <a:lnTo>
                  <a:pt x="gd27" y="gd28"/>
                </a:lnTo>
                <a:lnTo>
                  <a:pt x="gd29" y="gd30"/>
                </a:lnTo>
                <a:lnTo>
                  <a:pt x="gd31" y="gd32"/>
                </a:lnTo>
                <a:lnTo>
                  <a:pt x="gd33" y="gd34"/>
                </a:lnTo>
                <a:lnTo>
                  <a:pt x="gd35" y="gd36"/>
                </a:lnTo>
                <a:lnTo>
                  <a:pt x="gd37" y="gd38"/>
                </a:lnTo>
                <a:lnTo>
                  <a:pt x="gd39" y="gd40"/>
                </a:lnTo>
                <a:lnTo>
                  <a:pt x="gd41" y="gd42"/>
                </a:lnTo>
                <a:lnTo>
                  <a:pt x="gd43" y="gd44"/>
                </a:lnTo>
                <a:lnTo>
                  <a:pt x="gd45" y="gd46"/>
                </a:lnTo>
                <a:lnTo>
                  <a:pt x="gd47" y="gd48"/>
                </a:lnTo>
                <a:lnTo>
                  <a:pt x="gd49" y="gd50"/>
                </a:lnTo>
                <a:lnTo>
                  <a:pt x="gd51" y="gd52"/>
                </a:lnTo>
                <a:lnTo>
                  <a:pt x="gd53" y="gd54"/>
                </a:lnTo>
                <a:lnTo>
                  <a:pt x="gd55" y="gd56"/>
                </a:lnTo>
                <a:lnTo>
                  <a:pt x="gd57" y="gd58"/>
                </a:lnTo>
                <a:lnTo>
                  <a:pt x="gd59" y="gd60"/>
                </a:lnTo>
                <a:lnTo>
                  <a:pt x="gd61" y="gd62"/>
                </a:lnTo>
                <a:lnTo>
                  <a:pt x="gd63" y="gd64"/>
                </a:lnTo>
                <a:lnTo>
                  <a:pt x="gd65" y="gd66"/>
                </a:lnTo>
                <a:lnTo>
                  <a:pt x="gd67" y="gd68"/>
                </a:lnTo>
                <a:lnTo>
                  <a:pt x="gd69" y="gd70"/>
                </a:lnTo>
                <a:lnTo>
                  <a:pt x="gd71" y="gd72"/>
                </a:lnTo>
                <a:lnTo>
                  <a:pt x="gd73" y="gd74"/>
                </a:lnTo>
                <a:lnTo>
                  <a:pt x="gd75" y="gd76"/>
                </a:lnTo>
                <a:lnTo>
                  <a:pt x="gd77" y="gd78"/>
                </a:lnTo>
                <a:lnTo>
                  <a:pt x="gd79" y="gd80"/>
                </a:lnTo>
                <a:lnTo>
                  <a:pt x="gd81" y="gd82"/>
                </a:lnTo>
                <a:lnTo>
                  <a:pt x="gd83" y="gd84"/>
                </a:lnTo>
                <a:lnTo>
                  <a:pt x="gd85" y="gd86"/>
                </a:lnTo>
                <a:lnTo>
                  <a:pt x="gd87" y="gd88"/>
                </a:lnTo>
                <a:lnTo>
                  <a:pt x="gd89" y="gd90"/>
                </a:lnTo>
                <a:lnTo>
                  <a:pt x="gd91" y="gd92"/>
                </a:lnTo>
                <a:lnTo>
                  <a:pt x="gd93" y="gd94"/>
                </a:lnTo>
                <a:lnTo>
                  <a:pt x="gd95" y="gd96"/>
                </a:lnTo>
                <a:lnTo>
                  <a:pt x="gd97" y="gd98"/>
                </a:lnTo>
                <a:lnTo>
                  <a:pt x="gd99" y="gd100"/>
                </a:lnTo>
                <a:lnTo>
                  <a:pt x="gd101" y="gd102"/>
                </a:lnTo>
                <a:lnTo>
                  <a:pt x="gd103" y="gd104"/>
                </a:lnTo>
                <a:lnTo>
                  <a:pt x="gd105" y="gd106"/>
                </a:lnTo>
                <a:lnTo>
                  <a:pt x="gd107" y="gd108"/>
                </a:lnTo>
                <a:lnTo>
                  <a:pt x="gd109" y="gd110"/>
                </a:lnTo>
                <a:lnTo>
                  <a:pt x="gd111" y="gd112"/>
                </a:lnTo>
                <a:lnTo>
                  <a:pt x="gd113" y="gd114"/>
                </a:lnTo>
                <a:lnTo>
                  <a:pt x="gd115" y="gd116"/>
                </a:lnTo>
                <a:lnTo>
                  <a:pt x="gd117" y="gd118"/>
                </a:lnTo>
                <a:lnTo>
                  <a:pt x="gd119" y="gd120"/>
                </a:lnTo>
                <a:lnTo>
                  <a:pt x="gd121" y="gd122"/>
                </a:lnTo>
                <a:lnTo>
                  <a:pt x="gd123" y="gd124"/>
                </a:lnTo>
                <a:lnTo>
                  <a:pt x="gd125" y="gd126"/>
                </a:lnTo>
                <a:lnTo>
                  <a:pt x="gd127" y="gd128"/>
                </a:lnTo>
                <a:lnTo>
                  <a:pt x="gd129" y="gd130"/>
                </a:lnTo>
                <a:lnTo>
                  <a:pt x="gd131" y="gd132"/>
                </a:lnTo>
                <a:lnTo>
                  <a:pt x="gd133" y="gd134"/>
                </a:lnTo>
                <a:lnTo>
                  <a:pt x="gd135" y="gd136"/>
                </a:lnTo>
                <a:lnTo>
                  <a:pt x="gd137" y="gd138"/>
                </a:lnTo>
                <a:lnTo>
                  <a:pt x="gd139" y="gd140"/>
                </a:lnTo>
                <a:lnTo>
                  <a:pt x="gd141" y="gd142"/>
                </a:lnTo>
                <a:lnTo>
                  <a:pt x="gd143" y="gd144"/>
                </a:lnTo>
                <a:lnTo>
                  <a:pt x="gd145" y="gd146"/>
                </a:lnTo>
                <a:lnTo>
                  <a:pt x="gd147" y="gd148"/>
                </a:lnTo>
                <a:lnTo>
                  <a:pt x="gd149" y="gd150"/>
                </a:lnTo>
                <a:lnTo>
                  <a:pt x="gd151" y="gd152"/>
                </a:lnTo>
                <a:lnTo>
                  <a:pt x="gd153" y="gd154"/>
                </a:lnTo>
                <a:lnTo>
                  <a:pt x="gd155" y="gd156"/>
                </a:lnTo>
                <a:lnTo>
                  <a:pt x="gd157" y="gd158"/>
                </a:lnTo>
                <a:lnTo>
                  <a:pt x="gd159" y="gd160"/>
                </a:lnTo>
                <a:lnTo>
                  <a:pt x="gd161" y="gd162"/>
                </a:lnTo>
                <a:lnTo>
                  <a:pt x="gd163" y="gd164"/>
                </a:lnTo>
                <a:lnTo>
                  <a:pt x="gd165" y="gd166"/>
                </a:lnTo>
                <a:lnTo>
                  <a:pt x="gd167" y="gd168"/>
                </a:lnTo>
                <a:lnTo>
                  <a:pt x="gd169" y="gd170"/>
                </a:lnTo>
                <a:lnTo>
                  <a:pt x="gd171" y="gd172"/>
                </a:lnTo>
                <a:lnTo>
                  <a:pt x="gd173" y="gd174"/>
                </a:lnTo>
                <a:lnTo>
                  <a:pt x="gd175" y="gd176"/>
                </a:lnTo>
                <a:lnTo>
                  <a:pt x="gd177" y="gd178"/>
                </a:lnTo>
                <a:lnTo>
                  <a:pt x="gd179" y="gd180"/>
                </a:lnTo>
                <a:lnTo>
                  <a:pt x="gd181" y="gd182"/>
                </a:lnTo>
                <a:lnTo>
                  <a:pt x="gd183" y="gd184"/>
                </a:lnTo>
                <a:lnTo>
                  <a:pt x="gd185" y="gd186"/>
                </a:lnTo>
                <a:lnTo>
                  <a:pt x="gd187" y="gd188"/>
                </a:lnTo>
                <a:lnTo>
                  <a:pt x="gd189" y="gd190"/>
                </a:lnTo>
                <a:lnTo>
                  <a:pt x="gd191" y="gd192"/>
                </a:lnTo>
                <a:lnTo>
                  <a:pt x="gd193" y="gd194"/>
                </a:lnTo>
                <a:lnTo>
                  <a:pt x="gd195" y="gd196"/>
                </a:lnTo>
                <a:lnTo>
                  <a:pt x="gd197" y="gd198"/>
                </a:lnTo>
                <a:lnTo>
                  <a:pt x="gd199" y="gd200"/>
                </a:lnTo>
                <a:lnTo>
                  <a:pt x="gd201" y="gd202"/>
                </a:lnTo>
                <a:lnTo>
                  <a:pt x="gd203" y="gd204"/>
                </a:lnTo>
                <a:lnTo>
                  <a:pt x="gd205" y="gd206"/>
                </a:lnTo>
                <a:lnTo>
                  <a:pt x="gd207" y="gd208"/>
                </a:lnTo>
                <a:lnTo>
                  <a:pt x="gd209" y="gd210"/>
                </a:lnTo>
                <a:lnTo>
                  <a:pt x="gd211" y="gd212"/>
                </a:lnTo>
                <a:lnTo>
                  <a:pt x="gd213" y="gd214"/>
                </a:lnTo>
                <a:lnTo>
                  <a:pt x="gd215" y="gd216"/>
                </a:lnTo>
                <a:lnTo>
                  <a:pt x="gd217" y="gd218"/>
                </a:lnTo>
                <a:lnTo>
                  <a:pt x="gd219" y="gd220"/>
                </a:lnTo>
                <a:lnTo>
                  <a:pt x="gd221" y="gd222"/>
                </a:lnTo>
                <a:lnTo>
                  <a:pt x="gd223" y="gd224"/>
                </a:lnTo>
                <a:lnTo>
                  <a:pt x="gd225" y="gd226"/>
                </a:lnTo>
                <a:lnTo>
                  <a:pt x="gd227" y="gd228"/>
                </a:lnTo>
                <a:lnTo>
                  <a:pt x="gd229" y="gd230"/>
                </a:lnTo>
                <a:lnTo>
                  <a:pt x="gd231" y="gd232"/>
                </a:lnTo>
                <a:lnTo>
                  <a:pt x="gd233" y="gd234"/>
                </a:lnTo>
                <a:lnTo>
                  <a:pt x="gd235" y="gd236"/>
                </a:lnTo>
                <a:lnTo>
                  <a:pt x="gd237" y="gd238"/>
                </a:lnTo>
                <a:lnTo>
                  <a:pt x="gd239" y="gd240"/>
                </a:lnTo>
                <a:lnTo>
                  <a:pt x="gd241" y="gd242"/>
                </a:lnTo>
                <a:lnTo>
                  <a:pt x="gd243" y="gd244"/>
                </a:lnTo>
                <a:lnTo>
                  <a:pt x="gd245" y="gd246"/>
                </a:lnTo>
                <a:lnTo>
                  <a:pt x="gd247" y="gd248"/>
                </a:lnTo>
                <a:lnTo>
                  <a:pt x="gd249" y="gd250"/>
                </a:lnTo>
                <a:lnTo>
                  <a:pt x="gd251" y="gd252"/>
                </a:lnTo>
                <a:lnTo>
                  <a:pt x="gd253" y="gd254"/>
                </a:lnTo>
                <a:lnTo>
                  <a:pt x="gd255" y="gd256"/>
                </a:lnTo>
                <a:lnTo>
                  <a:pt x="gd257" y="gd258"/>
                </a:lnTo>
                <a:lnTo>
                  <a:pt x="gd259" y="gd260"/>
                </a:lnTo>
                <a:lnTo>
                  <a:pt x="gd261" y="gd262"/>
                </a:lnTo>
                <a:lnTo>
                  <a:pt x="gd263" y="gd264"/>
                </a:lnTo>
                <a:lnTo>
                  <a:pt x="gd265" y="gd266"/>
                </a:lnTo>
                <a:lnTo>
                  <a:pt x="gd267" y="gd268"/>
                </a:lnTo>
                <a:lnTo>
                  <a:pt x="gd269" y="gd270"/>
                </a:lnTo>
                <a:lnTo>
                  <a:pt x="gd271" y="gd272"/>
                </a:lnTo>
                <a:lnTo>
                  <a:pt x="gd273" y="gd274"/>
                </a:lnTo>
                <a:lnTo>
                  <a:pt x="gd275" y="gd276"/>
                </a:lnTo>
                <a:lnTo>
                  <a:pt x="gd277" y="gd278"/>
                </a:lnTo>
                <a:lnTo>
                  <a:pt x="gd279" y="gd280"/>
                </a:lnTo>
                <a:lnTo>
                  <a:pt x="gd281" y="gd282"/>
                </a:lnTo>
                <a:lnTo>
                  <a:pt x="gd283" y="gd284"/>
                </a:lnTo>
                <a:lnTo>
                  <a:pt x="gd285" y="gd286"/>
                </a:lnTo>
                <a:lnTo>
                  <a:pt x="gd287" y="gd288"/>
                </a:lnTo>
                <a:lnTo>
                  <a:pt x="gd289" y="gd290"/>
                </a:lnTo>
                <a:lnTo>
                  <a:pt x="gd291" y="gd292"/>
                </a:lnTo>
                <a:lnTo>
                  <a:pt x="gd293" y="gd294"/>
                </a:lnTo>
                <a:lnTo>
                  <a:pt x="gd295" y="gd296"/>
                </a:lnTo>
                <a:lnTo>
                  <a:pt x="gd297" y="gd298"/>
                </a:lnTo>
                <a:lnTo>
                  <a:pt x="gd299" y="gd300"/>
                </a:lnTo>
                <a:lnTo>
                  <a:pt x="gd301" y="gd302"/>
                </a:lnTo>
                <a:lnTo>
                  <a:pt x="gd303" y="gd304"/>
                </a:lnTo>
                <a:lnTo>
                  <a:pt x="gd305" y="gd306"/>
                </a:lnTo>
                <a:lnTo>
                  <a:pt x="gd307" y="gd308"/>
                </a:lnTo>
                <a:lnTo>
                  <a:pt x="gd309" y="gd310"/>
                </a:lnTo>
                <a:lnTo>
                  <a:pt x="gd311" y="gd312"/>
                </a:lnTo>
                <a:lnTo>
                  <a:pt x="gd313" y="gd314"/>
                </a:lnTo>
                <a:lnTo>
                  <a:pt x="gd315" y="gd316"/>
                </a:lnTo>
                <a:lnTo>
                  <a:pt x="gd317" y="gd318"/>
                </a:lnTo>
                <a:lnTo>
                  <a:pt x="gd319" y="gd320"/>
                </a:lnTo>
                <a:lnTo>
                  <a:pt x="gd321" y="gd322"/>
                </a:lnTo>
                <a:lnTo>
                  <a:pt x="gd323" y="gd324"/>
                </a:lnTo>
                <a:lnTo>
                  <a:pt x="gd325" y="gd326"/>
                </a:lnTo>
                <a:lnTo>
                  <a:pt x="gd327" y="gd328"/>
                </a:lnTo>
                <a:lnTo>
                  <a:pt x="gd329" y="gd330"/>
                </a:lnTo>
                <a:lnTo>
                  <a:pt x="gd331" y="gd332"/>
                </a:lnTo>
                <a:lnTo>
                  <a:pt x="gd333" y="gd334"/>
                </a:lnTo>
                <a:lnTo>
                  <a:pt x="gd335" y="gd336"/>
                </a:lnTo>
                <a:lnTo>
                  <a:pt x="gd337" y="gd338"/>
                </a:lnTo>
                <a:lnTo>
                  <a:pt x="gd339" y="gd340"/>
                </a:lnTo>
                <a:lnTo>
                  <a:pt x="gd341" y="gd342"/>
                </a:lnTo>
                <a:lnTo>
                  <a:pt x="gd343" y="gd344"/>
                </a:lnTo>
                <a:lnTo>
                  <a:pt x="gd345" y="gd346"/>
                </a:lnTo>
                <a:lnTo>
                  <a:pt x="gd347" y="gd348"/>
                </a:lnTo>
                <a:lnTo>
                  <a:pt x="gd349" y="gd350"/>
                </a:lnTo>
                <a:lnTo>
                  <a:pt x="gd351" y="gd352"/>
                </a:lnTo>
                <a:lnTo>
                  <a:pt x="gd353" y="gd354"/>
                </a:lnTo>
                <a:lnTo>
                  <a:pt x="gd355" y="gd356"/>
                </a:lnTo>
                <a:lnTo>
                  <a:pt x="gd357" y="gd358"/>
                </a:lnTo>
                <a:lnTo>
                  <a:pt x="gd359" y="gd360"/>
                </a:lnTo>
                <a:lnTo>
                  <a:pt x="gd361" y="gd362"/>
                </a:lnTo>
                <a:lnTo>
                  <a:pt x="gd363" y="gd364"/>
                </a:lnTo>
                <a:lnTo>
                  <a:pt x="gd365" y="gd366"/>
                </a:lnTo>
                <a:lnTo>
                  <a:pt x="gd367" y="gd368"/>
                </a:lnTo>
                <a:lnTo>
                  <a:pt x="gd369" y="gd370"/>
                </a:lnTo>
                <a:lnTo>
                  <a:pt x="gd371" y="gd372"/>
                </a:lnTo>
                <a:lnTo>
                  <a:pt x="gd373" y="gd374"/>
                </a:lnTo>
                <a:lnTo>
                  <a:pt x="gd375" y="gd376"/>
                </a:lnTo>
                <a:lnTo>
                  <a:pt x="gd377" y="gd378"/>
                </a:lnTo>
                <a:lnTo>
                  <a:pt x="gd379" y="gd380"/>
                </a:lnTo>
                <a:lnTo>
                  <a:pt x="gd381" y="gd382"/>
                </a:lnTo>
                <a:lnTo>
                  <a:pt x="gd383" y="gd384"/>
                </a:lnTo>
                <a:lnTo>
                  <a:pt x="gd385" y="gd386"/>
                </a:lnTo>
                <a:lnTo>
                  <a:pt x="gd387" y="gd388"/>
                </a:lnTo>
                <a:lnTo>
                  <a:pt x="gd389" y="gd390"/>
                </a:lnTo>
                <a:lnTo>
                  <a:pt x="gd391" y="gd392"/>
                </a:lnTo>
                <a:lnTo>
                  <a:pt x="gd393" y="gd394"/>
                </a:lnTo>
                <a:lnTo>
                  <a:pt x="gd395" y="gd396"/>
                </a:lnTo>
                <a:lnTo>
                  <a:pt x="gd397" y="gd398"/>
                </a:lnTo>
                <a:lnTo>
                  <a:pt x="gd399" y="gd400"/>
                </a:lnTo>
              </a:path>
              <a:path w="631" h="434" extrusionOk="0"/>
            </a:pathLst>
          </a:custGeom>
          <a:noFill/>
          <a:ln w="50800">
            <a:solidFill>
              <a:srgbClr val="FF3300"/>
            </a:solidFill>
            <a:round/>
            <a:headEnd/>
            <a:tailEnd/>
          </a:ln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2BDA8C06-CD1F-B947-8542-76A1F5B9BC59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2955925" y="5183355"/>
            <a:ext cx="719137" cy="0"/>
          </a:xfrm>
          <a:prstGeom prst="line">
            <a:avLst/>
          </a:prstGeom>
          <a:noFill/>
          <a:ln w="50800">
            <a:solidFill>
              <a:schemeClr val="dk1"/>
            </a:solidFill>
            <a:round/>
            <a:headEnd/>
            <a:tailEnd type="stealth" w="med" len="lg"/>
          </a:ln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40FC8A4F-EA76-4E4D-9245-37BADF364C2B}"/>
              </a:ext>
            </a:extLst>
          </p:cNvPr>
          <p:cNvGrpSpPr/>
          <p:nvPr/>
        </p:nvGrpSpPr>
        <p:grpSpPr bwMode="auto">
          <a:xfrm>
            <a:off x="1082675" y="4880142"/>
            <a:ext cx="1544637" cy="576262"/>
            <a:chOff x="862" y="4230"/>
            <a:chExt cx="759" cy="565"/>
          </a:xfrm>
        </p:grpSpPr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98BD1BF6-7FED-A54D-8B94-55B3E3D3E6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48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EB5B31F1-2842-2A4E-BFD2-C8682C00BD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9" y="4694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563F2FB0-6CC9-DE41-8979-5425011B86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6" y="4557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759C5BE2-A32A-E740-8C0A-8FBA40885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4572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6" name="Oval 19">
              <a:extLst>
                <a:ext uri="{FF2B5EF4-FFF2-40B4-BE49-F238E27FC236}">
                  <a16:creationId xmlns:a16="http://schemas.microsoft.com/office/drawing/2014/main" id="{4DDAC5A8-811E-D440-AE4C-B49FB3C45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" y="4443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9E215527-A74C-6244-8A3A-6BF419786B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4642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8" name="Oval 21">
              <a:extLst>
                <a:ext uri="{FF2B5EF4-FFF2-40B4-BE49-F238E27FC236}">
                  <a16:creationId xmlns:a16="http://schemas.microsoft.com/office/drawing/2014/main" id="{72B772EF-B9EF-544E-AF73-5BE10CA79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" y="4605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7628FD03-B02E-DD45-B6C8-AD6E0B18D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6" y="4459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B03961B4-6AD3-2844-BFFE-70D80B796E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" y="4716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E86A239C-3485-6D4D-A37A-EC1FD87B2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4716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DFB64A3B-2EAB-044D-87A6-8057F1E3FC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9" y="450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C6E9BA72-174D-1B4D-859E-86E74FD09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378"/>
              <a:ext cx="77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4" name="Oval 27">
              <a:extLst>
                <a:ext uri="{FF2B5EF4-FFF2-40B4-BE49-F238E27FC236}">
                  <a16:creationId xmlns:a16="http://schemas.microsoft.com/office/drawing/2014/main" id="{48CC07C7-4C94-AE49-8FE9-1F3098E08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" y="454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5" name="Oval 28">
              <a:extLst>
                <a:ext uri="{FF2B5EF4-FFF2-40B4-BE49-F238E27FC236}">
                  <a16:creationId xmlns:a16="http://schemas.microsoft.com/office/drawing/2014/main" id="{068A17D3-4D47-3D48-ACDC-F60384C9C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0" y="4590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6" name="Oval 29">
              <a:extLst>
                <a:ext uri="{FF2B5EF4-FFF2-40B4-BE49-F238E27FC236}">
                  <a16:creationId xmlns:a16="http://schemas.microsoft.com/office/drawing/2014/main" id="{0C806282-549B-D34A-98FB-080599238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4235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77C6E9B2-6EFC-0544-BD6D-4AC9DC18F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5" y="4411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BE4C57CE-23AB-7B42-B237-3832C5258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" y="4320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CF493F3A-0653-3F47-86C1-20D78CB2C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" y="4353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0" name="Oval 33">
              <a:extLst>
                <a:ext uri="{FF2B5EF4-FFF2-40B4-BE49-F238E27FC236}">
                  <a16:creationId xmlns:a16="http://schemas.microsoft.com/office/drawing/2014/main" id="{74BFE892-AC62-D744-9131-AB3EA7630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" y="4249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1" name="Oval 34">
              <a:extLst>
                <a:ext uri="{FF2B5EF4-FFF2-40B4-BE49-F238E27FC236}">
                  <a16:creationId xmlns:a16="http://schemas.microsoft.com/office/drawing/2014/main" id="{D91E6248-5F9C-9442-9F9D-B7FF43D3F0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4" y="4512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id="{600172FC-1822-3D4A-BB54-F564CAF3A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2" y="461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3" name="Oval 36">
              <a:extLst>
                <a:ext uri="{FF2B5EF4-FFF2-40B4-BE49-F238E27FC236}">
                  <a16:creationId xmlns:a16="http://schemas.microsoft.com/office/drawing/2014/main" id="{72394D11-7F86-CD4C-AC7A-0AB96BD52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" y="4230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8B91DD7E-A32B-BC44-BC62-97287444F7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442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5" name="Oval 38">
              <a:extLst>
                <a:ext uri="{FF2B5EF4-FFF2-40B4-BE49-F238E27FC236}">
                  <a16:creationId xmlns:a16="http://schemas.microsoft.com/office/drawing/2014/main" id="{0E4EB510-89D6-1941-9C15-2F575499C3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442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6" name="Oval 39">
              <a:extLst>
                <a:ext uri="{FF2B5EF4-FFF2-40B4-BE49-F238E27FC236}">
                  <a16:creationId xmlns:a16="http://schemas.microsoft.com/office/drawing/2014/main" id="{9CCAE61E-2DEE-2042-8131-4131E57FB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4327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7" name="Oval 40">
              <a:extLst>
                <a:ext uri="{FF2B5EF4-FFF2-40B4-BE49-F238E27FC236}">
                  <a16:creationId xmlns:a16="http://schemas.microsoft.com/office/drawing/2014/main" id="{4E799BB7-D734-494F-B15D-15D9AC1A1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9" y="4246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38" name="Group 41">
            <a:extLst>
              <a:ext uri="{FF2B5EF4-FFF2-40B4-BE49-F238E27FC236}">
                <a16:creationId xmlns:a16="http://schemas.microsoft.com/office/drawing/2014/main" id="{7CF7FF9A-53E6-4B40-9360-E9DD300AE864}"/>
              </a:ext>
            </a:extLst>
          </p:cNvPr>
          <p:cNvGrpSpPr/>
          <p:nvPr/>
        </p:nvGrpSpPr>
        <p:grpSpPr bwMode="auto">
          <a:xfrm>
            <a:off x="1039026" y="2194362"/>
            <a:ext cx="1544637" cy="576262"/>
            <a:chOff x="862" y="4230"/>
            <a:chExt cx="759" cy="565"/>
          </a:xfrm>
        </p:grpSpPr>
        <p:sp>
          <p:nvSpPr>
            <p:cNvPr id="39" name="Oval 42">
              <a:extLst>
                <a:ext uri="{FF2B5EF4-FFF2-40B4-BE49-F238E27FC236}">
                  <a16:creationId xmlns:a16="http://schemas.microsoft.com/office/drawing/2014/main" id="{34C54673-4956-FF4F-8780-9A607DADD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48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0" name="Oval 43">
              <a:extLst>
                <a:ext uri="{FF2B5EF4-FFF2-40B4-BE49-F238E27FC236}">
                  <a16:creationId xmlns:a16="http://schemas.microsoft.com/office/drawing/2014/main" id="{383AF711-928E-1742-97F7-DB0A9962A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9" y="4694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" name="Oval 44">
              <a:extLst>
                <a:ext uri="{FF2B5EF4-FFF2-40B4-BE49-F238E27FC236}">
                  <a16:creationId xmlns:a16="http://schemas.microsoft.com/office/drawing/2014/main" id="{5B6E52DE-8844-0A4F-8ACC-4D5746C03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6" y="4557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2" name="Oval 45">
              <a:extLst>
                <a:ext uri="{FF2B5EF4-FFF2-40B4-BE49-F238E27FC236}">
                  <a16:creationId xmlns:a16="http://schemas.microsoft.com/office/drawing/2014/main" id="{1D5BCF37-D385-4944-A85B-E869F9B9D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4572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3" name="Oval 46">
              <a:extLst>
                <a:ext uri="{FF2B5EF4-FFF2-40B4-BE49-F238E27FC236}">
                  <a16:creationId xmlns:a16="http://schemas.microsoft.com/office/drawing/2014/main" id="{E61117F8-5ECC-6E47-81FB-3B3404046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" y="4443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4" name="Oval 47">
              <a:extLst>
                <a:ext uri="{FF2B5EF4-FFF2-40B4-BE49-F238E27FC236}">
                  <a16:creationId xmlns:a16="http://schemas.microsoft.com/office/drawing/2014/main" id="{4DD418B1-AAEA-1E47-AC04-A4E8E5EDA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4642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5" name="Oval 48">
              <a:extLst>
                <a:ext uri="{FF2B5EF4-FFF2-40B4-BE49-F238E27FC236}">
                  <a16:creationId xmlns:a16="http://schemas.microsoft.com/office/drawing/2014/main" id="{554F55F1-3242-0846-9F2D-C79013322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" y="4605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6" name="Oval 49">
              <a:extLst>
                <a:ext uri="{FF2B5EF4-FFF2-40B4-BE49-F238E27FC236}">
                  <a16:creationId xmlns:a16="http://schemas.microsoft.com/office/drawing/2014/main" id="{36893CF8-1325-3A4F-A3AC-577D31183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6" y="4459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7" name="Oval 50">
              <a:extLst>
                <a:ext uri="{FF2B5EF4-FFF2-40B4-BE49-F238E27FC236}">
                  <a16:creationId xmlns:a16="http://schemas.microsoft.com/office/drawing/2014/main" id="{2F8C9DD3-6B78-1A43-B0D9-CDDC1AE20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" y="4716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8" name="Oval 51">
              <a:extLst>
                <a:ext uri="{FF2B5EF4-FFF2-40B4-BE49-F238E27FC236}">
                  <a16:creationId xmlns:a16="http://schemas.microsoft.com/office/drawing/2014/main" id="{BD92186D-30BB-9348-BBAB-C021BF2DE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4716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9" name="Oval 52">
              <a:extLst>
                <a:ext uri="{FF2B5EF4-FFF2-40B4-BE49-F238E27FC236}">
                  <a16:creationId xmlns:a16="http://schemas.microsoft.com/office/drawing/2014/main" id="{9944C25C-0362-2549-8806-C5BF22555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9" y="450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0" name="Oval 53">
              <a:extLst>
                <a:ext uri="{FF2B5EF4-FFF2-40B4-BE49-F238E27FC236}">
                  <a16:creationId xmlns:a16="http://schemas.microsoft.com/office/drawing/2014/main" id="{37CCCBC9-4406-3B46-A2A0-914D922EA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378"/>
              <a:ext cx="77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" name="Oval 54">
              <a:extLst>
                <a:ext uri="{FF2B5EF4-FFF2-40B4-BE49-F238E27FC236}">
                  <a16:creationId xmlns:a16="http://schemas.microsoft.com/office/drawing/2014/main" id="{3869FE6E-BAA9-7348-BEDD-2F589DEC0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" y="454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2" name="Oval 55">
              <a:extLst>
                <a:ext uri="{FF2B5EF4-FFF2-40B4-BE49-F238E27FC236}">
                  <a16:creationId xmlns:a16="http://schemas.microsoft.com/office/drawing/2014/main" id="{516B4C8E-16F7-7D48-98DD-BD0DF2205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0" y="4590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3" name="Oval 56">
              <a:extLst>
                <a:ext uri="{FF2B5EF4-FFF2-40B4-BE49-F238E27FC236}">
                  <a16:creationId xmlns:a16="http://schemas.microsoft.com/office/drawing/2014/main" id="{6FFA0D68-06ED-814E-930D-4A5E24D0A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4235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4" name="Oval 57">
              <a:extLst>
                <a:ext uri="{FF2B5EF4-FFF2-40B4-BE49-F238E27FC236}">
                  <a16:creationId xmlns:a16="http://schemas.microsoft.com/office/drawing/2014/main" id="{19D7D1CB-9EEA-DF41-9FD0-DA72B94D6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5" y="4411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5" name="Oval 58">
              <a:extLst>
                <a:ext uri="{FF2B5EF4-FFF2-40B4-BE49-F238E27FC236}">
                  <a16:creationId xmlns:a16="http://schemas.microsoft.com/office/drawing/2014/main" id="{77F20FA6-C0C6-9E44-9293-93AE881CD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" y="4320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6" name="Oval 59">
              <a:extLst>
                <a:ext uri="{FF2B5EF4-FFF2-40B4-BE49-F238E27FC236}">
                  <a16:creationId xmlns:a16="http://schemas.microsoft.com/office/drawing/2014/main" id="{EA9994EF-78E2-CF4D-9258-D06E06B5A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" y="4353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7" name="Oval 60">
              <a:extLst>
                <a:ext uri="{FF2B5EF4-FFF2-40B4-BE49-F238E27FC236}">
                  <a16:creationId xmlns:a16="http://schemas.microsoft.com/office/drawing/2014/main" id="{4AF9208C-1D30-D74F-9E81-3DB3A8BCE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" y="4249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8" name="Oval 61">
              <a:extLst>
                <a:ext uri="{FF2B5EF4-FFF2-40B4-BE49-F238E27FC236}">
                  <a16:creationId xmlns:a16="http://schemas.microsoft.com/office/drawing/2014/main" id="{F53C31EB-9850-B846-A9B1-30F214B78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4" y="4512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9" name="Oval 62">
              <a:extLst>
                <a:ext uri="{FF2B5EF4-FFF2-40B4-BE49-F238E27FC236}">
                  <a16:creationId xmlns:a16="http://schemas.microsoft.com/office/drawing/2014/main" id="{035D4A46-DAB5-C54F-AE59-65A74EF83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2" y="461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0" name="Oval 63">
              <a:extLst>
                <a:ext uri="{FF2B5EF4-FFF2-40B4-BE49-F238E27FC236}">
                  <a16:creationId xmlns:a16="http://schemas.microsoft.com/office/drawing/2014/main" id="{10F87F55-345D-F84B-9B54-BBF61F35D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" y="4230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" name="Oval 64">
              <a:extLst>
                <a:ext uri="{FF2B5EF4-FFF2-40B4-BE49-F238E27FC236}">
                  <a16:creationId xmlns:a16="http://schemas.microsoft.com/office/drawing/2014/main" id="{83D28C0E-E045-A34D-825D-979FC245C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442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2" name="Oval 65">
              <a:extLst>
                <a:ext uri="{FF2B5EF4-FFF2-40B4-BE49-F238E27FC236}">
                  <a16:creationId xmlns:a16="http://schemas.microsoft.com/office/drawing/2014/main" id="{F534B3E9-C454-8E47-9267-044644056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442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3" name="Oval 66">
              <a:extLst>
                <a:ext uri="{FF2B5EF4-FFF2-40B4-BE49-F238E27FC236}">
                  <a16:creationId xmlns:a16="http://schemas.microsoft.com/office/drawing/2014/main" id="{B710213F-1674-6044-A065-0F32F2B26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4327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4" name="Oval 67">
              <a:extLst>
                <a:ext uri="{FF2B5EF4-FFF2-40B4-BE49-F238E27FC236}">
                  <a16:creationId xmlns:a16="http://schemas.microsoft.com/office/drawing/2014/main" id="{DB91A07B-B6BB-BB45-BC97-8EE027B38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9" y="4246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65" name="Line 68">
            <a:extLst>
              <a:ext uri="{FF2B5EF4-FFF2-40B4-BE49-F238E27FC236}">
                <a16:creationId xmlns:a16="http://schemas.microsoft.com/office/drawing/2014/main" id="{848ABFA0-0879-9B42-8CC2-27519B01DBF7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2658276" y="2481699"/>
            <a:ext cx="719137" cy="0"/>
          </a:xfrm>
          <a:prstGeom prst="line">
            <a:avLst/>
          </a:prstGeom>
          <a:noFill/>
          <a:ln w="50800">
            <a:solidFill>
              <a:schemeClr val="dk1"/>
            </a:solidFill>
            <a:round/>
            <a:headEnd/>
            <a:tailEnd type="stealth" w="med" len="lg"/>
          </a:ln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66" name="Group 71">
            <a:extLst>
              <a:ext uri="{FF2B5EF4-FFF2-40B4-BE49-F238E27FC236}">
                <a16:creationId xmlns:a16="http://schemas.microsoft.com/office/drawing/2014/main" id="{F78B1E61-1034-FE45-8684-1CC1844D2BE0}"/>
              </a:ext>
            </a:extLst>
          </p:cNvPr>
          <p:cNvGrpSpPr/>
          <p:nvPr/>
        </p:nvGrpSpPr>
        <p:grpSpPr bwMode="auto">
          <a:xfrm>
            <a:off x="5430451" y="1853861"/>
            <a:ext cx="5688012" cy="1346200"/>
            <a:chOff x="1202" y="1979"/>
            <a:chExt cx="3131" cy="848"/>
          </a:xfrm>
        </p:grpSpPr>
        <p:pic>
          <p:nvPicPr>
            <p:cNvPr id="67" name="Picture 69" descr="ondulo">
              <a:extLst>
                <a:ext uri="{FF2B5EF4-FFF2-40B4-BE49-F238E27FC236}">
                  <a16:creationId xmlns:a16="http://schemas.microsoft.com/office/drawing/2014/main" id="{7131F6E5-210D-F240-AD7D-E6AD9E170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02" y="1979"/>
              <a:ext cx="3131" cy="848"/>
            </a:xfrm>
            <a:prstGeom prst="rect">
              <a:avLst/>
            </a:prstGeom>
            <a:noFill/>
          </p:spPr>
        </p:pic>
        <p:sp>
          <p:nvSpPr>
            <p:cNvPr id="68" name="Oval 70">
              <a:extLst>
                <a:ext uri="{FF2B5EF4-FFF2-40B4-BE49-F238E27FC236}">
                  <a16:creationId xmlns:a16="http://schemas.microsoft.com/office/drawing/2014/main" id="{55E3D21E-8DF9-6742-9021-1E3DA122E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387"/>
              <a:ext cx="94" cy="9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71CC5A5-374E-A74C-AE09-1F4AB5774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282" y="4223390"/>
            <a:ext cx="53975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9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621E-F658-5047-B9D3-6D113C3E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Stimulated</a:t>
            </a:r>
            <a:r>
              <a:rPr lang="it-IT" dirty="0"/>
              <a:t> </a:t>
            </a:r>
            <a:r>
              <a:rPr lang="it-IT" dirty="0" err="1"/>
              <a:t>Undulator</a:t>
            </a:r>
            <a:r>
              <a:rPr lang="it-IT" dirty="0"/>
              <a:t> </a:t>
            </a:r>
            <a:r>
              <a:rPr lang="it-IT" dirty="0" err="1"/>
              <a:t>Radiation</a:t>
            </a:r>
            <a:endParaRPr lang="it-IT" dirty="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BA27B1E-6B9B-D84F-AB33-848ECBFB3105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323064" y="1581587"/>
            <a:ext cx="275428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 Relativistic </a:t>
            </a:r>
            <a:r>
              <a:rPr lang="en-GB" sz="1600" b="1" i="0" u="sng" dirty="0">
                <a:solidFill>
                  <a:srgbClr val="000000"/>
                </a:solidFill>
                <a:latin typeface="+mn-lt"/>
              </a:rPr>
              <a:t>electron beam</a:t>
            </a:r>
            <a:endParaRPr sz="1600" dirty="0">
              <a:latin typeface="+mn-lt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8CE66B22-8723-0D49-8863-AE07892EABE7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5393939" y="1487148"/>
            <a:ext cx="147668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GB" sz="1600" b="0" i="0" u="sng" dirty="0">
                <a:solidFill>
                  <a:srgbClr val="000000"/>
                </a:solidFill>
                <a:latin typeface="+mn-lt"/>
                <a:ea typeface="+mn-ea"/>
              </a:rPr>
              <a:t>Undulator</a:t>
            </a:r>
            <a:endParaRPr sz="1600" dirty="0">
              <a:latin typeface="+mn-lt"/>
              <a:ea typeface="+mn-ea"/>
            </a:endParaRPr>
          </a:p>
        </p:txBody>
      </p:sp>
      <p:grpSp>
        <p:nvGrpSpPr>
          <p:cNvPr id="38" name="Group 41">
            <a:extLst>
              <a:ext uri="{FF2B5EF4-FFF2-40B4-BE49-F238E27FC236}">
                <a16:creationId xmlns:a16="http://schemas.microsoft.com/office/drawing/2014/main" id="{7CF7FF9A-53E6-4B40-9360-E9DD300AE864}"/>
              </a:ext>
            </a:extLst>
          </p:cNvPr>
          <p:cNvGrpSpPr/>
          <p:nvPr/>
        </p:nvGrpSpPr>
        <p:grpSpPr bwMode="auto">
          <a:xfrm>
            <a:off x="1039026" y="2194362"/>
            <a:ext cx="1544637" cy="576262"/>
            <a:chOff x="862" y="4230"/>
            <a:chExt cx="759" cy="565"/>
          </a:xfrm>
        </p:grpSpPr>
        <p:sp>
          <p:nvSpPr>
            <p:cNvPr id="39" name="Oval 42">
              <a:extLst>
                <a:ext uri="{FF2B5EF4-FFF2-40B4-BE49-F238E27FC236}">
                  <a16:creationId xmlns:a16="http://schemas.microsoft.com/office/drawing/2014/main" id="{34C54673-4956-FF4F-8780-9A607DADD3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48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0" name="Oval 43">
              <a:extLst>
                <a:ext uri="{FF2B5EF4-FFF2-40B4-BE49-F238E27FC236}">
                  <a16:creationId xmlns:a16="http://schemas.microsoft.com/office/drawing/2014/main" id="{383AF711-928E-1742-97F7-DB0A9962A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9" y="4694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1" name="Oval 44">
              <a:extLst>
                <a:ext uri="{FF2B5EF4-FFF2-40B4-BE49-F238E27FC236}">
                  <a16:creationId xmlns:a16="http://schemas.microsoft.com/office/drawing/2014/main" id="{5B6E52DE-8844-0A4F-8ACC-4D5746C03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6" y="4557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2" name="Oval 45">
              <a:extLst>
                <a:ext uri="{FF2B5EF4-FFF2-40B4-BE49-F238E27FC236}">
                  <a16:creationId xmlns:a16="http://schemas.microsoft.com/office/drawing/2014/main" id="{1D5BCF37-D385-4944-A85B-E869F9B9D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4572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3" name="Oval 46">
              <a:extLst>
                <a:ext uri="{FF2B5EF4-FFF2-40B4-BE49-F238E27FC236}">
                  <a16:creationId xmlns:a16="http://schemas.microsoft.com/office/drawing/2014/main" id="{E61117F8-5ECC-6E47-81FB-3B3404046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" y="4443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4" name="Oval 47">
              <a:extLst>
                <a:ext uri="{FF2B5EF4-FFF2-40B4-BE49-F238E27FC236}">
                  <a16:creationId xmlns:a16="http://schemas.microsoft.com/office/drawing/2014/main" id="{4DD418B1-AAEA-1E47-AC04-A4E8E5EDA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4642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5" name="Oval 48">
              <a:extLst>
                <a:ext uri="{FF2B5EF4-FFF2-40B4-BE49-F238E27FC236}">
                  <a16:creationId xmlns:a16="http://schemas.microsoft.com/office/drawing/2014/main" id="{554F55F1-3242-0846-9F2D-C79013322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" y="4605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6" name="Oval 49">
              <a:extLst>
                <a:ext uri="{FF2B5EF4-FFF2-40B4-BE49-F238E27FC236}">
                  <a16:creationId xmlns:a16="http://schemas.microsoft.com/office/drawing/2014/main" id="{36893CF8-1325-3A4F-A3AC-577D31183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6" y="4459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7" name="Oval 50">
              <a:extLst>
                <a:ext uri="{FF2B5EF4-FFF2-40B4-BE49-F238E27FC236}">
                  <a16:creationId xmlns:a16="http://schemas.microsoft.com/office/drawing/2014/main" id="{2F8C9DD3-6B78-1A43-B0D9-CDDC1AE20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" y="4716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8" name="Oval 51">
              <a:extLst>
                <a:ext uri="{FF2B5EF4-FFF2-40B4-BE49-F238E27FC236}">
                  <a16:creationId xmlns:a16="http://schemas.microsoft.com/office/drawing/2014/main" id="{BD92186D-30BB-9348-BBAB-C021BF2DE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4716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49" name="Oval 52">
              <a:extLst>
                <a:ext uri="{FF2B5EF4-FFF2-40B4-BE49-F238E27FC236}">
                  <a16:creationId xmlns:a16="http://schemas.microsoft.com/office/drawing/2014/main" id="{9944C25C-0362-2549-8806-C5BF22555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9" y="450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0" name="Oval 53">
              <a:extLst>
                <a:ext uri="{FF2B5EF4-FFF2-40B4-BE49-F238E27FC236}">
                  <a16:creationId xmlns:a16="http://schemas.microsoft.com/office/drawing/2014/main" id="{37CCCBC9-4406-3B46-A2A0-914D922EA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378"/>
              <a:ext cx="77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1" name="Oval 54">
              <a:extLst>
                <a:ext uri="{FF2B5EF4-FFF2-40B4-BE49-F238E27FC236}">
                  <a16:creationId xmlns:a16="http://schemas.microsoft.com/office/drawing/2014/main" id="{3869FE6E-BAA9-7348-BEDD-2F589DEC0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" y="454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2" name="Oval 55">
              <a:extLst>
                <a:ext uri="{FF2B5EF4-FFF2-40B4-BE49-F238E27FC236}">
                  <a16:creationId xmlns:a16="http://schemas.microsoft.com/office/drawing/2014/main" id="{516B4C8E-16F7-7D48-98DD-BD0DF2205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0" y="4590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3" name="Oval 56">
              <a:extLst>
                <a:ext uri="{FF2B5EF4-FFF2-40B4-BE49-F238E27FC236}">
                  <a16:creationId xmlns:a16="http://schemas.microsoft.com/office/drawing/2014/main" id="{6FFA0D68-06ED-814E-930D-4A5E24D0A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4235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4" name="Oval 57">
              <a:extLst>
                <a:ext uri="{FF2B5EF4-FFF2-40B4-BE49-F238E27FC236}">
                  <a16:creationId xmlns:a16="http://schemas.microsoft.com/office/drawing/2014/main" id="{19D7D1CB-9EEA-DF41-9FD0-DA72B94D6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5" y="4411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5" name="Oval 58">
              <a:extLst>
                <a:ext uri="{FF2B5EF4-FFF2-40B4-BE49-F238E27FC236}">
                  <a16:creationId xmlns:a16="http://schemas.microsoft.com/office/drawing/2014/main" id="{77F20FA6-C0C6-9E44-9293-93AE881CD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" y="4320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6" name="Oval 59">
              <a:extLst>
                <a:ext uri="{FF2B5EF4-FFF2-40B4-BE49-F238E27FC236}">
                  <a16:creationId xmlns:a16="http://schemas.microsoft.com/office/drawing/2014/main" id="{EA9994EF-78E2-CF4D-9258-D06E06B5A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" y="4353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7" name="Oval 60">
              <a:extLst>
                <a:ext uri="{FF2B5EF4-FFF2-40B4-BE49-F238E27FC236}">
                  <a16:creationId xmlns:a16="http://schemas.microsoft.com/office/drawing/2014/main" id="{4AF9208C-1D30-D74F-9E81-3DB3A8BCE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" y="4249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8" name="Oval 61">
              <a:extLst>
                <a:ext uri="{FF2B5EF4-FFF2-40B4-BE49-F238E27FC236}">
                  <a16:creationId xmlns:a16="http://schemas.microsoft.com/office/drawing/2014/main" id="{F53C31EB-9850-B846-A9B1-30F214B78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4" y="4512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59" name="Oval 62">
              <a:extLst>
                <a:ext uri="{FF2B5EF4-FFF2-40B4-BE49-F238E27FC236}">
                  <a16:creationId xmlns:a16="http://schemas.microsoft.com/office/drawing/2014/main" id="{035D4A46-DAB5-C54F-AE59-65A74EF83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2" y="461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0" name="Oval 63">
              <a:extLst>
                <a:ext uri="{FF2B5EF4-FFF2-40B4-BE49-F238E27FC236}">
                  <a16:creationId xmlns:a16="http://schemas.microsoft.com/office/drawing/2014/main" id="{10F87F55-345D-F84B-9B54-BBF61F35D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" y="4230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1" name="Oval 64">
              <a:extLst>
                <a:ext uri="{FF2B5EF4-FFF2-40B4-BE49-F238E27FC236}">
                  <a16:creationId xmlns:a16="http://schemas.microsoft.com/office/drawing/2014/main" id="{83D28C0E-E045-A34D-825D-979FC245C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442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2" name="Oval 65">
              <a:extLst>
                <a:ext uri="{FF2B5EF4-FFF2-40B4-BE49-F238E27FC236}">
                  <a16:creationId xmlns:a16="http://schemas.microsoft.com/office/drawing/2014/main" id="{F534B3E9-C454-8E47-9267-044644056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442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3" name="Oval 66">
              <a:extLst>
                <a:ext uri="{FF2B5EF4-FFF2-40B4-BE49-F238E27FC236}">
                  <a16:creationId xmlns:a16="http://schemas.microsoft.com/office/drawing/2014/main" id="{B710213F-1674-6044-A065-0F32F2B26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4327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64" name="Oval 67">
              <a:extLst>
                <a:ext uri="{FF2B5EF4-FFF2-40B4-BE49-F238E27FC236}">
                  <a16:creationId xmlns:a16="http://schemas.microsoft.com/office/drawing/2014/main" id="{DB91A07B-B6BB-BB45-BC97-8EE027B38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9" y="4246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65" name="Line 68">
            <a:extLst>
              <a:ext uri="{FF2B5EF4-FFF2-40B4-BE49-F238E27FC236}">
                <a16:creationId xmlns:a16="http://schemas.microsoft.com/office/drawing/2014/main" id="{848ABFA0-0879-9B42-8CC2-27519B01DBF7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2658276" y="2481699"/>
            <a:ext cx="719137" cy="0"/>
          </a:xfrm>
          <a:prstGeom prst="line">
            <a:avLst/>
          </a:prstGeom>
          <a:noFill/>
          <a:ln w="50800">
            <a:solidFill>
              <a:schemeClr val="dk1"/>
            </a:solidFill>
            <a:round/>
            <a:headEnd/>
            <a:tailEnd type="stealth" w="med" len="lg"/>
          </a:ln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66" name="Group 71">
            <a:extLst>
              <a:ext uri="{FF2B5EF4-FFF2-40B4-BE49-F238E27FC236}">
                <a16:creationId xmlns:a16="http://schemas.microsoft.com/office/drawing/2014/main" id="{F78B1E61-1034-FE45-8684-1CC1844D2BE0}"/>
              </a:ext>
            </a:extLst>
          </p:cNvPr>
          <p:cNvGrpSpPr/>
          <p:nvPr/>
        </p:nvGrpSpPr>
        <p:grpSpPr bwMode="auto">
          <a:xfrm>
            <a:off x="5430451" y="1853861"/>
            <a:ext cx="5688012" cy="1346200"/>
            <a:chOff x="1202" y="1979"/>
            <a:chExt cx="3131" cy="848"/>
          </a:xfrm>
        </p:grpSpPr>
        <p:pic>
          <p:nvPicPr>
            <p:cNvPr id="67" name="Picture 69" descr="ondulo">
              <a:extLst>
                <a:ext uri="{FF2B5EF4-FFF2-40B4-BE49-F238E27FC236}">
                  <a16:creationId xmlns:a16="http://schemas.microsoft.com/office/drawing/2014/main" id="{7131F6E5-210D-F240-AD7D-E6AD9E170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02" y="1979"/>
              <a:ext cx="3131" cy="848"/>
            </a:xfrm>
            <a:prstGeom prst="rect">
              <a:avLst/>
            </a:prstGeom>
            <a:noFill/>
          </p:spPr>
        </p:pic>
        <p:sp>
          <p:nvSpPr>
            <p:cNvPr id="68" name="Oval 70">
              <a:extLst>
                <a:ext uri="{FF2B5EF4-FFF2-40B4-BE49-F238E27FC236}">
                  <a16:creationId xmlns:a16="http://schemas.microsoft.com/office/drawing/2014/main" id="{55E3D21E-8DF9-6742-9021-1E3DA122E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387"/>
              <a:ext cx="94" cy="9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9AE6E8CE-57C5-C541-B22E-FA64BCCD295D}"/>
              </a:ext>
            </a:extLst>
          </p:cNvPr>
          <p:cNvSpPr/>
          <p:nvPr/>
        </p:nvSpPr>
        <p:spPr>
          <a:xfrm>
            <a:off x="4541044" y="5100275"/>
            <a:ext cx="7115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/>
              <a:t>J</a:t>
            </a:r>
            <a:r>
              <a:rPr lang="it-IT" sz="1600" dirty="0"/>
              <a:t>. </a:t>
            </a:r>
            <a:r>
              <a:rPr lang="it-IT" sz="1600" dirty="0" err="1"/>
              <a:t>Madey</a:t>
            </a:r>
            <a:r>
              <a:rPr lang="it-IT" sz="1600" dirty="0"/>
              <a:t>, </a:t>
            </a:r>
            <a:r>
              <a:rPr lang="it-IT" sz="1600" i="1" dirty="0" err="1"/>
              <a:t>Stimulated</a:t>
            </a:r>
            <a:r>
              <a:rPr lang="it-IT" sz="1600" i="1" dirty="0"/>
              <a:t> </a:t>
            </a:r>
            <a:r>
              <a:rPr lang="it-IT" sz="1600" i="1" dirty="0" err="1"/>
              <a:t>emission</a:t>
            </a:r>
            <a:r>
              <a:rPr lang="it-IT" sz="1600" i="1" dirty="0"/>
              <a:t> of Bremsstrahlung in a </a:t>
            </a:r>
            <a:r>
              <a:rPr lang="it-IT" sz="1600" i="1" dirty="0" err="1"/>
              <a:t>periodic</a:t>
            </a:r>
            <a:r>
              <a:rPr lang="it-IT" sz="1600" i="1" dirty="0"/>
              <a:t> </a:t>
            </a:r>
            <a:r>
              <a:rPr lang="it-IT" sz="1600" i="1" dirty="0" err="1"/>
              <a:t>magnetic</a:t>
            </a:r>
            <a:r>
              <a:rPr lang="it-IT" sz="1600" i="1" dirty="0"/>
              <a:t> </a:t>
            </a:r>
            <a:r>
              <a:rPr lang="it-IT" sz="1600" i="1" dirty="0" err="1"/>
              <a:t>field</a:t>
            </a:r>
            <a:r>
              <a:rPr lang="it-IT" sz="1600" dirty="0"/>
              <a:t>, </a:t>
            </a:r>
            <a:r>
              <a:rPr lang="it-IT" sz="1600" dirty="0" err="1"/>
              <a:t>J</a:t>
            </a:r>
            <a:r>
              <a:rPr lang="it-IT" sz="1600" dirty="0"/>
              <a:t>. </a:t>
            </a:r>
            <a:r>
              <a:rPr lang="it-IT" sz="1600" dirty="0" err="1"/>
              <a:t>Appl</a:t>
            </a:r>
            <a:r>
              <a:rPr lang="it-IT" sz="1600" dirty="0"/>
              <a:t>. </a:t>
            </a:r>
            <a:r>
              <a:rPr lang="it-IT" sz="1600" dirty="0" err="1"/>
              <a:t>Phys</a:t>
            </a:r>
            <a:r>
              <a:rPr lang="it-IT" sz="1600" dirty="0"/>
              <a:t>. </a:t>
            </a:r>
            <a:r>
              <a:rPr lang="it-IT" sz="1600" b="1" dirty="0"/>
              <a:t>42</a:t>
            </a:r>
            <a:r>
              <a:rPr lang="it-IT" sz="1600" dirty="0"/>
              <a:t>, p. 1906 (1971). </a:t>
            </a:r>
          </a:p>
          <a:p>
            <a:r>
              <a:rPr lang="it-IT" sz="1600" dirty="0"/>
              <a:t>L. Elias, </a:t>
            </a:r>
            <a:r>
              <a:rPr lang="it-IT" sz="1600" dirty="0" err="1"/>
              <a:t>W</a:t>
            </a:r>
            <a:r>
              <a:rPr lang="it-IT" sz="1600" dirty="0"/>
              <a:t>. </a:t>
            </a:r>
            <a:r>
              <a:rPr lang="it-IT" sz="1600" dirty="0" err="1"/>
              <a:t>Fairbank</a:t>
            </a:r>
            <a:r>
              <a:rPr lang="it-IT" sz="1600" dirty="0"/>
              <a:t>, </a:t>
            </a:r>
            <a:r>
              <a:rPr lang="it-IT" sz="1600" dirty="0" err="1"/>
              <a:t>J</a:t>
            </a:r>
            <a:r>
              <a:rPr lang="it-IT" sz="1600" dirty="0"/>
              <a:t>. </a:t>
            </a:r>
            <a:r>
              <a:rPr lang="it-IT" sz="1600" dirty="0" err="1"/>
              <a:t>Madey</a:t>
            </a:r>
            <a:r>
              <a:rPr lang="it-IT" sz="1600" dirty="0"/>
              <a:t>, and T. Smith, </a:t>
            </a:r>
            <a:r>
              <a:rPr lang="it-IT" sz="1600" i="1" dirty="0" err="1"/>
              <a:t>Observation</a:t>
            </a:r>
            <a:r>
              <a:rPr lang="it-IT" sz="1600" i="1" dirty="0"/>
              <a:t> of </a:t>
            </a:r>
            <a:r>
              <a:rPr lang="it-IT" sz="1600" i="1" dirty="0" err="1"/>
              <a:t>stimulated</a:t>
            </a:r>
            <a:r>
              <a:rPr lang="it-IT" sz="1600" i="1" dirty="0"/>
              <a:t> </a:t>
            </a:r>
            <a:r>
              <a:rPr lang="it-IT" sz="1600" i="1" dirty="0" err="1"/>
              <a:t>emission</a:t>
            </a:r>
            <a:r>
              <a:rPr lang="it-IT" sz="1600" i="1" dirty="0"/>
              <a:t> of </a:t>
            </a:r>
            <a:r>
              <a:rPr lang="it-IT" sz="1600" i="1" dirty="0" err="1"/>
              <a:t>radiation</a:t>
            </a:r>
            <a:r>
              <a:rPr lang="it-IT" sz="1600" i="1" dirty="0"/>
              <a:t> by </a:t>
            </a:r>
            <a:r>
              <a:rPr lang="it-IT" sz="1600" i="1" dirty="0" err="1"/>
              <a:t>relativistic</a:t>
            </a:r>
            <a:r>
              <a:rPr lang="it-IT" sz="1600" i="1" dirty="0"/>
              <a:t> </a:t>
            </a:r>
            <a:r>
              <a:rPr lang="it-IT" sz="1600" i="1" dirty="0" err="1"/>
              <a:t>electrons</a:t>
            </a:r>
            <a:r>
              <a:rPr lang="it-IT" sz="1600" i="1" dirty="0"/>
              <a:t> in a </a:t>
            </a:r>
            <a:r>
              <a:rPr lang="it-IT" sz="1600" i="1" dirty="0" err="1"/>
              <a:t>spatially</a:t>
            </a:r>
            <a:r>
              <a:rPr lang="it-IT" sz="1600" i="1" dirty="0"/>
              <a:t> </a:t>
            </a:r>
            <a:r>
              <a:rPr lang="it-IT" sz="1600" i="1" dirty="0" err="1"/>
              <a:t>periodic</a:t>
            </a:r>
            <a:r>
              <a:rPr lang="it-IT" sz="1600" i="1" dirty="0"/>
              <a:t> </a:t>
            </a:r>
            <a:r>
              <a:rPr lang="it-IT" sz="1600" i="1" dirty="0" err="1"/>
              <a:t>transverse</a:t>
            </a:r>
            <a:r>
              <a:rPr lang="it-IT" sz="1600" i="1" dirty="0"/>
              <a:t> </a:t>
            </a:r>
            <a:r>
              <a:rPr lang="it-IT" sz="1600" i="1" dirty="0" err="1"/>
              <a:t>magnetic</a:t>
            </a:r>
            <a:r>
              <a:rPr lang="it-IT" sz="1600" i="1" dirty="0"/>
              <a:t> </a:t>
            </a:r>
            <a:r>
              <a:rPr lang="it-IT" sz="1600" i="1" dirty="0" err="1"/>
              <a:t>field</a:t>
            </a:r>
            <a:r>
              <a:rPr lang="it-IT" sz="1600" dirty="0"/>
              <a:t>, </a:t>
            </a:r>
            <a:r>
              <a:rPr lang="it-IT" sz="1600" dirty="0" err="1"/>
              <a:t>Phys</a:t>
            </a:r>
            <a:r>
              <a:rPr lang="it-IT" sz="1600" dirty="0"/>
              <a:t>. Rev. </a:t>
            </a:r>
            <a:r>
              <a:rPr lang="it-IT" sz="1600" dirty="0" err="1"/>
              <a:t>Lett</a:t>
            </a:r>
            <a:r>
              <a:rPr lang="it-IT" sz="1600" dirty="0"/>
              <a:t>. </a:t>
            </a:r>
            <a:r>
              <a:rPr lang="it-IT" sz="1600" b="1" dirty="0"/>
              <a:t>36</a:t>
            </a:r>
            <a:r>
              <a:rPr lang="it-IT" sz="1600" dirty="0"/>
              <a:t>, no. 13, p. 717 (1976).</a:t>
            </a:r>
          </a:p>
        </p:txBody>
      </p:sp>
      <p:sp>
        <p:nvSpPr>
          <p:cNvPr id="70" name="Text Box 10">
            <a:extLst>
              <a:ext uri="{FF2B5EF4-FFF2-40B4-BE49-F238E27FC236}">
                <a16:creationId xmlns:a16="http://schemas.microsoft.com/office/drawing/2014/main" id="{C37B3124-CF41-B84C-9D93-6C0717BCB503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0" y="3687120"/>
            <a:ext cx="9082088" cy="707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>
              <a:lnSpc>
                <a:spcPts val="2520"/>
              </a:lnSpc>
              <a:defRPr/>
            </a:pPr>
            <a:r>
              <a:rPr lang="en-GB" sz="1600" b="1" i="0" dirty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en-GB" sz="1600" b="1" i="0" u="sng" dirty="0">
                <a:solidFill>
                  <a:srgbClr val="000000"/>
                </a:solidFill>
                <a:latin typeface="+mn-lt"/>
                <a:ea typeface="+mn-ea"/>
              </a:rPr>
              <a:t>Electromagnetic field</a:t>
            </a:r>
            <a:r>
              <a:rPr lang="en-GB" sz="1600" b="0" i="0" u="none" dirty="0">
                <a:solidFill>
                  <a:srgbClr val="000000"/>
                </a:solidFill>
                <a:latin typeface="+mn-lt"/>
                <a:ea typeface="+mn-ea"/>
              </a:rPr>
              <a:t> co-propagating with the electron beam and </a:t>
            </a:r>
            <a:r>
              <a:rPr lang="en-GB" sz="1600" b="1" i="0" u="none" dirty="0">
                <a:solidFill>
                  <a:srgbClr val="000000"/>
                </a:solidFill>
                <a:latin typeface="+mn-lt"/>
                <a:ea typeface="+mn-ea"/>
              </a:rPr>
              <a:t>getting amplified</a:t>
            </a:r>
            <a:r>
              <a:rPr lang="en-GB" sz="1600" dirty="0">
                <a:latin typeface="+mn-lt"/>
                <a:ea typeface="+mn-ea"/>
              </a:rPr>
              <a:t> </a:t>
            </a:r>
          </a:p>
          <a:p>
            <a:pPr marL="342900" lvl="0">
              <a:lnSpc>
                <a:spcPts val="2520"/>
              </a:lnSpc>
              <a:defRPr/>
            </a:pPr>
            <a:r>
              <a:rPr lang="en-GB" sz="1600" b="0" i="0" u="none" dirty="0">
                <a:solidFill>
                  <a:srgbClr val="000000"/>
                </a:solidFill>
                <a:latin typeface="+mn-lt"/>
                <a:ea typeface="+mn-ea"/>
              </a:rPr>
              <a:t>    to the detriment of electrons’ kinetic energy</a:t>
            </a:r>
            <a:endParaRPr sz="1600" dirty="0">
              <a:latin typeface="+mn-lt"/>
              <a:ea typeface="+mn-ea"/>
            </a:endParaRPr>
          </a:p>
        </p:txBody>
      </p:sp>
      <p:sp>
        <p:nvSpPr>
          <p:cNvPr id="71" name="Freeform 12">
            <a:extLst>
              <a:ext uri="{FF2B5EF4-FFF2-40B4-BE49-F238E27FC236}">
                <a16:creationId xmlns:a16="http://schemas.microsoft.com/office/drawing/2014/main" id="{E118E7F2-3886-FE41-A33C-1001EBD56C33}"/>
              </a:ext>
            </a:extLst>
          </p:cNvPr>
          <p:cNvSpPr>
            <a:spLocks noGrp="1" noChangeShapeType="1"/>
          </p:cNvSpPr>
          <p:nvPr/>
        </p:nvSpPr>
        <p:spPr bwMode="auto">
          <a:xfrm flipH="1">
            <a:off x="938212" y="4664242"/>
            <a:ext cx="1793875" cy="1008062"/>
          </a:xfrm>
          <a:custGeom>
            <a:avLst/>
            <a:gdLst>
              <a:gd name="gd0" fmla="val 65536"/>
              <a:gd name="gd1" fmla="val 630"/>
              <a:gd name="gd2" fmla="val 215"/>
              <a:gd name="gd3" fmla="val 627"/>
              <a:gd name="gd4" fmla="val 188"/>
              <a:gd name="gd5" fmla="val 624"/>
              <a:gd name="gd6" fmla="val 161"/>
              <a:gd name="gd7" fmla="val 622"/>
              <a:gd name="gd8" fmla="val 134"/>
              <a:gd name="gd9" fmla="val 618"/>
              <a:gd name="gd10" fmla="val 110"/>
              <a:gd name="gd11" fmla="val 615"/>
              <a:gd name="gd12" fmla="val 86"/>
              <a:gd name="gd13" fmla="val 611"/>
              <a:gd name="gd14" fmla="val 65"/>
              <a:gd name="gd15" fmla="val 608"/>
              <a:gd name="gd16" fmla="val 47"/>
              <a:gd name="gd17" fmla="val 604"/>
              <a:gd name="gd18" fmla="val 32"/>
              <a:gd name="gd19" fmla="val 603"/>
              <a:gd name="gd20" fmla="val 17"/>
              <a:gd name="gd21" fmla="val 599"/>
              <a:gd name="gd22" fmla="val 8"/>
              <a:gd name="gd23" fmla="val 596"/>
              <a:gd name="gd24" fmla="val 2"/>
              <a:gd name="gd25" fmla="val 592"/>
              <a:gd name="gd26" fmla="val 0"/>
              <a:gd name="gd27" fmla="val 589"/>
              <a:gd name="gd28" fmla="val 0"/>
              <a:gd name="gd29" fmla="val 585"/>
              <a:gd name="gd30" fmla="val 2"/>
              <a:gd name="gd31" fmla="val 584"/>
              <a:gd name="gd32" fmla="val 8"/>
              <a:gd name="gd33" fmla="val 580"/>
              <a:gd name="gd34" fmla="val 20"/>
              <a:gd name="gd35" fmla="val 577"/>
              <a:gd name="gd36" fmla="val 32"/>
              <a:gd name="gd37" fmla="val 573"/>
              <a:gd name="gd38" fmla="val 50"/>
              <a:gd name="gd39" fmla="val 570"/>
              <a:gd name="gd40" fmla="val 68"/>
              <a:gd name="gd41" fmla="val 568"/>
              <a:gd name="gd42" fmla="val 89"/>
              <a:gd name="gd43" fmla="val 564"/>
              <a:gd name="gd44" fmla="val 113"/>
              <a:gd name="gd45" fmla="val 561"/>
              <a:gd name="gd46" fmla="val 137"/>
              <a:gd name="gd47" fmla="val 558"/>
              <a:gd name="gd48" fmla="val 164"/>
              <a:gd name="gd49" fmla="val 554"/>
              <a:gd name="gd50" fmla="val 191"/>
              <a:gd name="gd51" fmla="val 551"/>
              <a:gd name="gd52" fmla="val 217"/>
              <a:gd name="gd53" fmla="val 549"/>
              <a:gd name="gd54" fmla="val 244"/>
              <a:gd name="gd55" fmla="val 546"/>
              <a:gd name="gd56" fmla="val 271"/>
              <a:gd name="gd57" fmla="val 542"/>
              <a:gd name="gd58" fmla="val 298"/>
              <a:gd name="gd59" fmla="val 538"/>
              <a:gd name="gd60" fmla="val 322"/>
              <a:gd name="gd61" fmla="val 535"/>
              <a:gd name="gd62" fmla="val 346"/>
              <a:gd name="gd63" fmla="val 532"/>
              <a:gd name="gd64" fmla="val 367"/>
              <a:gd name="gd65" fmla="val 530"/>
              <a:gd name="gd66" fmla="val 385"/>
              <a:gd name="gd67" fmla="val 526"/>
              <a:gd name="gd68" fmla="val 400"/>
              <a:gd name="gd69" fmla="val 523"/>
              <a:gd name="gd70" fmla="val 412"/>
              <a:gd name="gd71" fmla="val 519"/>
              <a:gd name="gd72" fmla="val 424"/>
              <a:gd name="gd73" fmla="val 516"/>
              <a:gd name="gd74" fmla="val 430"/>
              <a:gd name="gd75" fmla="val 514"/>
              <a:gd name="gd76" fmla="val 433"/>
              <a:gd name="gd77" fmla="val 511"/>
              <a:gd name="gd78" fmla="val 430"/>
              <a:gd name="gd79" fmla="val 507"/>
              <a:gd name="gd80" fmla="val 427"/>
              <a:gd name="gd81" fmla="val 504"/>
              <a:gd name="gd82" fmla="val 418"/>
              <a:gd name="gd83" fmla="val 500"/>
              <a:gd name="gd84" fmla="val 409"/>
              <a:gd name="gd85" fmla="val 497"/>
              <a:gd name="gd86" fmla="val 394"/>
              <a:gd name="gd87" fmla="val 495"/>
              <a:gd name="gd88" fmla="val 379"/>
              <a:gd name="gd89" fmla="val 492"/>
              <a:gd name="gd90" fmla="val 358"/>
              <a:gd name="gd91" fmla="val 488"/>
              <a:gd name="gd92" fmla="val 337"/>
              <a:gd name="gd93" fmla="val 485"/>
              <a:gd name="gd94" fmla="val 313"/>
              <a:gd name="gd95" fmla="val 481"/>
              <a:gd name="gd96" fmla="val 289"/>
              <a:gd name="gd97" fmla="val 480"/>
              <a:gd name="gd98" fmla="val 262"/>
              <a:gd name="gd99" fmla="val 476"/>
              <a:gd name="gd100" fmla="val 235"/>
              <a:gd name="gd101" fmla="val 473"/>
              <a:gd name="gd102" fmla="val 209"/>
              <a:gd name="gd103" fmla="val 469"/>
              <a:gd name="gd104" fmla="val 182"/>
              <a:gd name="gd105" fmla="val 466"/>
              <a:gd name="gd106" fmla="val 155"/>
              <a:gd name="gd107" fmla="val 462"/>
              <a:gd name="gd108" fmla="val 128"/>
              <a:gd name="gd109" fmla="val 460"/>
              <a:gd name="gd110" fmla="val 104"/>
              <a:gd name="gd111" fmla="val 457"/>
              <a:gd name="gd112" fmla="val 83"/>
              <a:gd name="gd113" fmla="val 454"/>
              <a:gd name="gd114" fmla="val 59"/>
              <a:gd name="gd115" fmla="val 450"/>
              <a:gd name="gd116" fmla="val 41"/>
              <a:gd name="gd117" fmla="val 447"/>
              <a:gd name="gd118" fmla="val 26"/>
              <a:gd name="gd119" fmla="val 443"/>
              <a:gd name="gd120" fmla="val 14"/>
              <a:gd name="gd121" fmla="val 441"/>
              <a:gd name="gd122" fmla="val 5"/>
              <a:gd name="gd123" fmla="val 438"/>
              <a:gd name="gd124" fmla="val 0"/>
              <a:gd name="gd125" fmla="val 434"/>
              <a:gd name="gd126" fmla="val 0"/>
              <a:gd name="gd127" fmla="val 431"/>
              <a:gd name="gd128" fmla="val 0"/>
              <a:gd name="gd129" fmla="val 428"/>
              <a:gd name="gd130" fmla="val 2"/>
              <a:gd name="gd131" fmla="val 426"/>
              <a:gd name="gd132" fmla="val 11"/>
              <a:gd name="gd133" fmla="val 422"/>
              <a:gd name="gd134" fmla="val 23"/>
              <a:gd name="gd135" fmla="val 419"/>
              <a:gd name="gd136" fmla="val 38"/>
              <a:gd name="gd137" fmla="val 415"/>
              <a:gd name="gd138" fmla="val 53"/>
              <a:gd name="gd139" fmla="val 412"/>
              <a:gd name="gd140" fmla="val 74"/>
              <a:gd name="gd141" fmla="val 408"/>
              <a:gd name="gd142" fmla="val 95"/>
              <a:gd name="gd143" fmla="val 407"/>
              <a:gd name="gd144" fmla="val 119"/>
              <a:gd name="gd145" fmla="val 403"/>
              <a:gd name="gd146" fmla="val 143"/>
              <a:gd name="gd147" fmla="val 400"/>
              <a:gd name="gd148" fmla="val 170"/>
              <a:gd name="gd149" fmla="val 396"/>
              <a:gd name="gd150" fmla="val 197"/>
              <a:gd name="gd151" fmla="val 393"/>
              <a:gd name="gd152" fmla="val 226"/>
              <a:gd name="gd153" fmla="val 389"/>
              <a:gd name="gd154" fmla="val 253"/>
              <a:gd name="gd155" fmla="val 388"/>
              <a:gd name="gd156" fmla="val 277"/>
              <a:gd name="gd157" fmla="val 384"/>
              <a:gd name="gd158" fmla="val 304"/>
              <a:gd name="gd159" fmla="val 381"/>
              <a:gd name="gd160" fmla="val 328"/>
              <a:gd name="gd161" fmla="val 377"/>
              <a:gd name="gd162" fmla="val 352"/>
              <a:gd name="gd163" fmla="val 374"/>
              <a:gd name="gd164" fmla="val 370"/>
              <a:gd name="gd165" fmla="val 372"/>
              <a:gd name="gd166" fmla="val 388"/>
              <a:gd name="gd167" fmla="val 368"/>
              <a:gd name="gd168" fmla="val 403"/>
              <a:gd name="gd169" fmla="val 365"/>
              <a:gd name="gd170" fmla="val 415"/>
              <a:gd name="gd171" fmla="val 362"/>
              <a:gd name="gd172" fmla="val 424"/>
              <a:gd name="gd173" fmla="val 358"/>
              <a:gd name="gd174" fmla="val 430"/>
              <a:gd name="gd175" fmla="val 355"/>
              <a:gd name="gd176" fmla="val 433"/>
              <a:gd name="gd177" fmla="val 353"/>
              <a:gd name="gd178" fmla="val 430"/>
              <a:gd name="gd179" fmla="val 349"/>
              <a:gd name="gd180" fmla="val 424"/>
              <a:gd name="gd181" fmla="val 346"/>
              <a:gd name="gd182" fmla="val 415"/>
              <a:gd name="gd183" fmla="val 342"/>
              <a:gd name="gd184" fmla="val 406"/>
              <a:gd name="gd185" fmla="val 339"/>
              <a:gd name="gd186" fmla="val 391"/>
              <a:gd name="gd187" fmla="val 336"/>
              <a:gd name="gd188" fmla="val 373"/>
              <a:gd name="gd189" fmla="val 334"/>
              <a:gd name="gd190" fmla="val 355"/>
              <a:gd name="gd191" fmla="val 330"/>
              <a:gd name="gd192" fmla="val 331"/>
              <a:gd name="gd193" fmla="val 327"/>
              <a:gd name="gd194" fmla="val 307"/>
              <a:gd name="gd195" fmla="val 323"/>
              <a:gd name="gd196" fmla="val 280"/>
              <a:gd name="gd197" fmla="val 320"/>
              <a:gd name="gd198" fmla="val 256"/>
              <a:gd name="gd199" fmla="val 318"/>
              <a:gd name="gd200" fmla="val 226"/>
              <a:gd name="gd201" fmla="val 315"/>
              <a:gd name="gd202" fmla="val 203"/>
              <a:gd name="gd203" fmla="val 311"/>
              <a:gd name="gd204" fmla="val 173"/>
              <a:gd name="gd205" fmla="val 308"/>
              <a:gd name="gd206" fmla="val 149"/>
              <a:gd name="gd207" fmla="val 304"/>
              <a:gd name="gd208" fmla="val 122"/>
              <a:gd name="gd209" fmla="val 301"/>
              <a:gd name="gd210" fmla="val 98"/>
              <a:gd name="gd211" fmla="val 299"/>
              <a:gd name="gd212" fmla="val 74"/>
              <a:gd name="gd213" fmla="val 295"/>
              <a:gd name="gd214" fmla="val 56"/>
              <a:gd name="gd215" fmla="val 292"/>
              <a:gd name="gd216" fmla="val 38"/>
              <a:gd name="gd217" fmla="val 289"/>
              <a:gd name="gd218" fmla="val 23"/>
              <a:gd name="gd219" fmla="val 285"/>
              <a:gd name="gd220" fmla="val 14"/>
              <a:gd name="gd221" fmla="val 282"/>
              <a:gd name="gd222" fmla="val 5"/>
              <a:gd name="gd223" fmla="val 280"/>
              <a:gd name="gd224" fmla="val 0"/>
              <a:gd name="gd225" fmla="val 277"/>
              <a:gd name="gd226" fmla="val 0"/>
              <a:gd name="gd227" fmla="val 273"/>
              <a:gd name="gd228" fmla="val 0"/>
              <a:gd name="gd229" fmla="val 269"/>
              <a:gd name="gd230" fmla="val 5"/>
              <a:gd name="gd231" fmla="val 266"/>
              <a:gd name="gd232" fmla="val 14"/>
              <a:gd name="gd233" fmla="val 264"/>
              <a:gd name="gd234" fmla="val 26"/>
              <a:gd name="gd235" fmla="val 261"/>
              <a:gd name="gd236" fmla="val 41"/>
              <a:gd name="gd237" fmla="val 257"/>
              <a:gd name="gd238" fmla="val 59"/>
              <a:gd name="gd239" fmla="val 254"/>
              <a:gd name="gd240" fmla="val 77"/>
              <a:gd name="gd241" fmla="val 251"/>
              <a:gd name="gd242" fmla="val 101"/>
              <a:gd name="gd243" fmla="val 247"/>
              <a:gd name="gd244" fmla="val 125"/>
              <a:gd name="gd245" fmla="val 245"/>
              <a:gd name="gd246" fmla="val 152"/>
              <a:gd name="gd247" fmla="val 242"/>
              <a:gd name="gd248" fmla="val 176"/>
              <a:gd name="gd249" fmla="val 238"/>
              <a:gd name="gd250" fmla="val 203"/>
              <a:gd name="gd251" fmla="val 235"/>
              <a:gd name="gd252" fmla="val 232"/>
              <a:gd name="gd253" fmla="val 231"/>
              <a:gd name="gd254" fmla="val 259"/>
              <a:gd name="gd255" fmla="val 228"/>
              <a:gd name="gd256" fmla="val 286"/>
              <a:gd name="gd257" fmla="val 226"/>
              <a:gd name="gd258" fmla="val 310"/>
              <a:gd name="gd259" fmla="val 223"/>
              <a:gd name="gd260" fmla="val 334"/>
              <a:gd name="gd261" fmla="val 219"/>
              <a:gd name="gd262" fmla="val 355"/>
              <a:gd name="gd263" fmla="val 216"/>
              <a:gd name="gd264" fmla="val 376"/>
              <a:gd name="gd265" fmla="val 212"/>
              <a:gd name="gd266" fmla="val 391"/>
              <a:gd name="gd267" fmla="val 211"/>
              <a:gd name="gd268" fmla="val 406"/>
              <a:gd name="gd269" fmla="val 207"/>
              <a:gd name="gd270" fmla="val 418"/>
              <a:gd name="gd271" fmla="val 204"/>
              <a:gd name="gd272" fmla="val 427"/>
              <a:gd name="gd273" fmla="val 200"/>
              <a:gd name="gd274" fmla="val 430"/>
              <a:gd name="gd275" fmla="val 197"/>
              <a:gd name="gd276" fmla="val 433"/>
              <a:gd name="gd277" fmla="val 193"/>
              <a:gd name="gd278" fmla="val 430"/>
              <a:gd name="gd279" fmla="val 191"/>
              <a:gd name="gd280" fmla="val 424"/>
              <a:gd name="gd281" fmla="val 188"/>
              <a:gd name="gd282" fmla="val 415"/>
              <a:gd name="gd283" fmla="val 185"/>
              <a:gd name="gd284" fmla="val 403"/>
              <a:gd name="gd285" fmla="val 181"/>
              <a:gd name="gd286" fmla="val 388"/>
              <a:gd name="gd287" fmla="val 178"/>
              <a:gd name="gd288" fmla="val 370"/>
              <a:gd name="gd289" fmla="val 176"/>
              <a:gd name="gd290" fmla="val 346"/>
              <a:gd name="gd291" fmla="val 172"/>
              <a:gd name="gd292" fmla="val 325"/>
              <a:gd name="gd293" fmla="val 169"/>
              <a:gd name="gd294" fmla="val 301"/>
              <a:gd name="gd295" fmla="val 165"/>
              <a:gd name="gd296" fmla="val 274"/>
              <a:gd name="gd297" fmla="val 162"/>
              <a:gd name="gd298" fmla="val 247"/>
              <a:gd name="gd299" fmla="val 159"/>
              <a:gd name="gd300" fmla="val 220"/>
              <a:gd name="gd301" fmla="val 157"/>
              <a:gd name="gd302" fmla="val 194"/>
              <a:gd name="gd303" fmla="val 153"/>
              <a:gd name="gd304" fmla="val 167"/>
              <a:gd name="gd305" fmla="val 150"/>
              <a:gd name="gd306" fmla="val 140"/>
              <a:gd name="gd307" fmla="val 146"/>
              <a:gd name="gd308" fmla="val 116"/>
              <a:gd name="gd309" fmla="val 143"/>
              <a:gd name="gd310" fmla="val 92"/>
              <a:gd name="gd311" fmla="val 139"/>
              <a:gd name="gd312" fmla="val 71"/>
              <a:gd name="gd313" fmla="val 138"/>
              <a:gd name="gd314" fmla="val 50"/>
              <a:gd name="gd315" fmla="val 134"/>
              <a:gd name="gd316" fmla="val 35"/>
              <a:gd name="gd317" fmla="val 131"/>
              <a:gd name="gd318" fmla="val 20"/>
              <a:gd name="gd319" fmla="val 127"/>
              <a:gd name="gd320" fmla="val 11"/>
              <a:gd name="gd321" fmla="val 124"/>
              <a:gd name="gd322" fmla="val 2"/>
              <a:gd name="gd323" fmla="val 122"/>
              <a:gd name="gd324" fmla="val 0"/>
              <a:gd name="gd325" fmla="val 119"/>
              <a:gd name="gd326" fmla="val 0"/>
              <a:gd name="gd327" fmla="val 115"/>
              <a:gd name="gd328" fmla="val 0"/>
              <a:gd name="gd329" fmla="val 112"/>
              <a:gd name="gd330" fmla="val 8"/>
              <a:gd name="gd331" fmla="val 108"/>
              <a:gd name="gd332" fmla="val 17"/>
              <a:gd name="gd333" fmla="val 105"/>
              <a:gd name="gd334" fmla="val 29"/>
              <a:gd name="gd335" fmla="val 103"/>
              <a:gd name="gd336" fmla="val 44"/>
              <a:gd name="gd337" fmla="val 99"/>
              <a:gd name="gd338" fmla="val 62"/>
              <a:gd name="gd339" fmla="val 96"/>
              <a:gd name="gd340" fmla="val 83"/>
              <a:gd name="gd341" fmla="val 93"/>
              <a:gd name="gd342" fmla="val 107"/>
              <a:gd name="gd343" fmla="val 89"/>
              <a:gd name="gd344" fmla="val 131"/>
              <a:gd name="gd345" fmla="val 86"/>
              <a:gd name="gd346" fmla="val 158"/>
              <a:gd name="gd347" fmla="val 84"/>
              <a:gd name="gd348" fmla="val 185"/>
              <a:gd name="gd349" fmla="val 81"/>
              <a:gd name="gd350" fmla="val 212"/>
              <a:gd name="gd351" fmla="val 77"/>
              <a:gd name="gd352" fmla="val 238"/>
              <a:gd name="gd353" fmla="val 73"/>
              <a:gd name="gd354" fmla="val 265"/>
              <a:gd name="gd355" fmla="val 70"/>
              <a:gd name="gd356" fmla="val 292"/>
              <a:gd name="gd357" fmla="val 68"/>
              <a:gd name="gd358" fmla="val 316"/>
              <a:gd name="gd359" fmla="val 65"/>
              <a:gd name="gd360" fmla="val 340"/>
              <a:gd name="gd361" fmla="val 61"/>
              <a:gd name="gd362" fmla="val 361"/>
              <a:gd name="gd363" fmla="val 58"/>
              <a:gd name="gd364" fmla="val 379"/>
              <a:gd name="gd365" fmla="val 54"/>
              <a:gd name="gd366" fmla="val 397"/>
              <a:gd name="gd367" fmla="val 51"/>
              <a:gd name="gd368" fmla="val 409"/>
              <a:gd name="gd369" fmla="val 49"/>
              <a:gd name="gd370" fmla="val 421"/>
              <a:gd name="gd371" fmla="val 46"/>
              <a:gd name="gd372" fmla="val 427"/>
              <a:gd name="gd373" fmla="val 42"/>
              <a:gd name="gd374" fmla="val 433"/>
              <a:gd name="gd375" fmla="val 39"/>
              <a:gd name="gd376" fmla="val 433"/>
              <a:gd name="gd377" fmla="val 35"/>
              <a:gd name="gd378" fmla="val 427"/>
              <a:gd name="gd379" fmla="val 32"/>
              <a:gd name="gd380" fmla="val 421"/>
              <a:gd name="gd381" fmla="val 30"/>
              <a:gd name="gd382" fmla="val 412"/>
              <a:gd name="gd383" fmla="val 27"/>
              <a:gd name="gd384" fmla="val 397"/>
              <a:gd name="gd385" fmla="val 23"/>
              <a:gd name="gd386" fmla="val 382"/>
              <a:gd name="gd387" fmla="val 20"/>
              <a:gd name="gd388" fmla="val 364"/>
              <a:gd name="gd389" fmla="val 16"/>
              <a:gd name="gd390" fmla="val 343"/>
              <a:gd name="gd391" fmla="val 14"/>
              <a:gd name="gd392" fmla="val 319"/>
              <a:gd name="gd393" fmla="val 11"/>
              <a:gd name="gd394" fmla="val 295"/>
              <a:gd name="gd395" fmla="val 8"/>
              <a:gd name="gd396" fmla="val 268"/>
              <a:gd name="gd397" fmla="val 4"/>
              <a:gd name="gd398" fmla="val 241"/>
              <a:gd name="gd399" fmla="val 0"/>
              <a:gd name="gd400" fmla="val 215"/>
              <a:gd name="gd401" fmla="*/ w 0 631"/>
              <a:gd name="gd402" fmla="*/ h 0 434"/>
              <a:gd name="gd403" fmla="*/ w 21600 631"/>
              <a:gd name="gd404" fmla="*/ h 21600 434"/>
            </a:gdLst>
            <a:ahLst/>
            <a:cxnLst/>
            <a:rect l="gd401" t="gd402" r="gd403" b="gd404"/>
            <a:pathLst>
              <a:path w="631" h="434" extrusionOk="0">
                <a:moveTo>
                  <a:pt x="gd1" y="gd2"/>
                </a:moveTo>
                <a:lnTo>
                  <a:pt x="gd3" y="gd4"/>
                </a:lnTo>
                <a:lnTo>
                  <a:pt x="gd5" y="gd6"/>
                </a:lnTo>
                <a:lnTo>
                  <a:pt x="gd7" y="gd8"/>
                </a:lnTo>
                <a:lnTo>
                  <a:pt x="gd9" y="gd10"/>
                </a:lnTo>
                <a:lnTo>
                  <a:pt x="gd11" y="gd12"/>
                </a:lnTo>
                <a:lnTo>
                  <a:pt x="gd13" y="gd14"/>
                </a:lnTo>
                <a:lnTo>
                  <a:pt x="gd15" y="gd16"/>
                </a:lnTo>
                <a:lnTo>
                  <a:pt x="gd17" y="gd18"/>
                </a:lnTo>
                <a:lnTo>
                  <a:pt x="gd19" y="gd20"/>
                </a:lnTo>
                <a:lnTo>
                  <a:pt x="gd21" y="gd22"/>
                </a:lnTo>
                <a:lnTo>
                  <a:pt x="gd23" y="gd24"/>
                </a:lnTo>
                <a:lnTo>
                  <a:pt x="gd25" y="gd26"/>
                </a:lnTo>
                <a:lnTo>
                  <a:pt x="gd27" y="gd28"/>
                </a:lnTo>
                <a:lnTo>
                  <a:pt x="gd29" y="gd30"/>
                </a:lnTo>
                <a:lnTo>
                  <a:pt x="gd31" y="gd32"/>
                </a:lnTo>
                <a:lnTo>
                  <a:pt x="gd33" y="gd34"/>
                </a:lnTo>
                <a:lnTo>
                  <a:pt x="gd35" y="gd36"/>
                </a:lnTo>
                <a:lnTo>
                  <a:pt x="gd37" y="gd38"/>
                </a:lnTo>
                <a:lnTo>
                  <a:pt x="gd39" y="gd40"/>
                </a:lnTo>
                <a:lnTo>
                  <a:pt x="gd41" y="gd42"/>
                </a:lnTo>
                <a:lnTo>
                  <a:pt x="gd43" y="gd44"/>
                </a:lnTo>
                <a:lnTo>
                  <a:pt x="gd45" y="gd46"/>
                </a:lnTo>
                <a:lnTo>
                  <a:pt x="gd47" y="gd48"/>
                </a:lnTo>
                <a:lnTo>
                  <a:pt x="gd49" y="gd50"/>
                </a:lnTo>
                <a:lnTo>
                  <a:pt x="gd51" y="gd52"/>
                </a:lnTo>
                <a:lnTo>
                  <a:pt x="gd53" y="gd54"/>
                </a:lnTo>
                <a:lnTo>
                  <a:pt x="gd55" y="gd56"/>
                </a:lnTo>
                <a:lnTo>
                  <a:pt x="gd57" y="gd58"/>
                </a:lnTo>
                <a:lnTo>
                  <a:pt x="gd59" y="gd60"/>
                </a:lnTo>
                <a:lnTo>
                  <a:pt x="gd61" y="gd62"/>
                </a:lnTo>
                <a:lnTo>
                  <a:pt x="gd63" y="gd64"/>
                </a:lnTo>
                <a:lnTo>
                  <a:pt x="gd65" y="gd66"/>
                </a:lnTo>
                <a:lnTo>
                  <a:pt x="gd67" y="gd68"/>
                </a:lnTo>
                <a:lnTo>
                  <a:pt x="gd69" y="gd70"/>
                </a:lnTo>
                <a:lnTo>
                  <a:pt x="gd71" y="gd72"/>
                </a:lnTo>
                <a:lnTo>
                  <a:pt x="gd73" y="gd74"/>
                </a:lnTo>
                <a:lnTo>
                  <a:pt x="gd75" y="gd76"/>
                </a:lnTo>
                <a:lnTo>
                  <a:pt x="gd77" y="gd78"/>
                </a:lnTo>
                <a:lnTo>
                  <a:pt x="gd79" y="gd80"/>
                </a:lnTo>
                <a:lnTo>
                  <a:pt x="gd81" y="gd82"/>
                </a:lnTo>
                <a:lnTo>
                  <a:pt x="gd83" y="gd84"/>
                </a:lnTo>
                <a:lnTo>
                  <a:pt x="gd85" y="gd86"/>
                </a:lnTo>
                <a:lnTo>
                  <a:pt x="gd87" y="gd88"/>
                </a:lnTo>
                <a:lnTo>
                  <a:pt x="gd89" y="gd90"/>
                </a:lnTo>
                <a:lnTo>
                  <a:pt x="gd91" y="gd92"/>
                </a:lnTo>
                <a:lnTo>
                  <a:pt x="gd93" y="gd94"/>
                </a:lnTo>
                <a:lnTo>
                  <a:pt x="gd95" y="gd96"/>
                </a:lnTo>
                <a:lnTo>
                  <a:pt x="gd97" y="gd98"/>
                </a:lnTo>
                <a:lnTo>
                  <a:pt x="gd99" y="gd100"/>
                </a:lnTo>
                <a:lnTo>
                  <a:pt x="gd101" y="gd102"/>
                </a:lnTo>
                <a:lnTo>
                  <a:pt x="gd103" y="gd104"/>
                </a:lnTo>
                <a:lnTo>
                  <a:pt x="gd105" y="gd106"/>
                </a:lnTo>
                <a:lnTo>
                  <a:pt x="gd107" y="gd108"/>
                </a:lnTo>
                <a:lnTo>
                  <a:pt x="gd109" y="gd110"/>
                </a:lnTo>
                <a:lnTo>
                  <a:pt x="gd111" y="gd112"/>
                </a:lnTo>
                <a:lnTo>
                  <a:pt x="gd113" y="gd114"/>
                </a:lnTo>
                <a:lnTo>
                  <a:pt x="gd115" y="gd116"/>
                </a:lnTo>
                <a:lnTo>
                  <a:pt x="gd117" y="gd118"/>
                </a:lnTo>
                <a:lnTo>
                  <a:pt x="gd119" y="gd120"/>
                </a:lnTo>
                <a:lnTo>
                  <a:pt x="gd121" y="gd122"/>
                </a:lnTo>
                <a:lnTo>
                  <a:pt x="gd123" y="gd124"/>
                </a:lnTo>
                <a:lnTo>
                  <a:pt x="gd125" y="gd126"/>
                </a:lnTo>
                <a:lnTo>
                  <a:pt x="gd127" y="gd128"/>
                </a:lnTo>
                <a:lnTo>
                  <a:pt x="gd129" y="gd130"/>
                </a:lnTo>
                <a:lnTo>
                  <a:pt x="gd131" y="gd132"/>
                </a:lnTo>
                <a:lnTo>
                  <a:pt x="gd133" y="gd134"/>
                </a:lnTo>
                <a:lnTo>
                  <a:pt x="gd135" y="gd136"/>
                </a:lnTo>
                <a:lnTo>
                  <a:pt x="gd137" y="gd138"/>
                </a:lnTo>
                <a:lnTo>
                  <a:pt x="gd139" y="gd140"/>
                </a:lnTo>
                <a:lnTo>
                  <a:pt x="gd141" y="gd142"/>
                </a:lnTo>
                <a:lnTo>
                  <a:pt x="gd143" y="gd144"/>
                </a:lnTo>
                <a:lnTo>
                  <a:pt x="gd145" y="gd146"/>
                </a:lnTo>
                <a:lnTo>
                  <a:pt x="gd147" y="gd148"/>
                </a:lnTo>
                <a:lnTo>
                  <a:pt x="gd149" y="gd150"/>
                </a:lnTo>
                <a:lnTo>
                  <a:pt x="gd151" y="gd152"/>
                </a:lnTo>
                <a:lnTo>
                  <a:pt x="gd153" y="gd154"/>
                </a:lnTo>
                <a:lnTo>
                  <a:pt x="gd155" y="gd156"/>
                </a:lnTo>
                <a:lnTo>
                  <a:pt x="gd157" y="gd158"/>
                </a:lnTo>
                <a:lnTo>
                  <a:pt x="gd159" y="gd160"/>
                </a:lnTo>
                <a:lnTo>
                  <a:pt x="gd161" y="gd162"/>
                </a:lnTo>
                <a:lnTo>
                  <a:pt x="gd163" y="gd164"/>
                </a:lnTo>
                <a:lnTo>
                  <a:pt x="gd165" y="gd166"/>
                </a:lnTo>
                <a:lnTo>
                  <a:pt x="gd167" y="gd168"/>
                </a:lnTo>
                <a:lnTo>
                  <a:pt x="gd169" y="gd170"/>
                </a:lnTo>
                <a:lnTo>
                  <a:pt x="gd171" y="gd172"/>
                </a:lnTo>
                <a:lnTo>
                  <a:pt x="gd173" y="gd174"/>
                </a:lnTo>
                <a:lnTo>
                  <a:pt x="gd175" y="gd176"/>
                </a:lnTo>
                <a:lnTo>
                  <a:pt x="gd177" y="gd178"/>
                </a:lnTo>
                <a:lnTo>
                  <a:pt x="gd179" y="gd180"/>
                </a:lnTo>
                <a:lnTo>
                  <a:pt x="gd181" y="gd182"/>
                </a:lnTo>
                <a:lnTo>
                  <a:pt x="gd183" y="gd184"/>
                </a:lnTo>
                <a:lnTo>
                  <a:pt x="gd185" y="gd186"/>
                </a:lnTo>
                <a:lnTo>
                  <a:pt x="gd187" y="gd188"/>
                </a:lnTo>
                <a:lnTo>
                  <a:pt x="gd189" y="gd190"/>
                </a:lnTo>
                <a:lnTo>
                  <a:pt x="gd191" y="gd192"/>
                </a:lnTo>
                <a:lnTo>
                  <a:pt x="gd193" y="gd194"/>
                </a:lnTo>
                <a:lnTo>
                  <a:pt x="gd195" y="gd196"/>
                </a:lnTo>
                <a:lnTo>
                  <a:pt x="gd197" y="gd198"/>
                </a:lnTo>
                <a:lnTo>
                  <a:pt x="gd199" y="gd200"/>
                </a:lnTo>
                <a:lnTo>
                  <a:pt x="gd201" y="gd202"/>
                </a:lnTo>
                <a:lnTo>
                  <a:pt x="gd203" y="gd204"/>
                </a:lnTo>
                <a:lnTo>
                  <a:pt x="gd205" y="gd206"/>
                </a:lnTo>
                <a:lnTo>
                  <a:pt x="gd207" y="gd208"/>
                </a:lnTo>
                <a:lnTo>
                  <a:pt x="gd209" y="gd210"/>
                </a:lnTo>
                <a:lnTo>
                  <a:pt x="gd211" y="gd212"/>
                </a:lnTo>
                <a:lnTo>
                  <a:pt x="gd213" y="gd214"/>
                </a:lnTo>
                <a:lnTo>
                  <a:pt x="gd215" y="gd216"/>
                </a:lnTo>
                <a:lnTo>
                  <a:pt x="gd217" y="gd218"/>
                </a:lnTo>
                <a:lnTo>
                  <a:pt x="gd219" y="gd220"/>
                </a:lnTo>
                <a:lnTo>
                  <a:pt x="gd221" y="gd222"/>
                </a:lnTo>
                <a:lnTo>
                  <a:pt x="gd223" y="gd224"/>
                </a:lnTo>
                <a:lnTo>
                  <a:pt x="gd225" y="gd226"/>
                </a:lnTo>
                <a:lnTo>
                  <a:pt x="gd227" y="gd228"/>
                </a:lnTo>
                <a:lnTo>
                  <a:pt x="gd229" y="gd230"/>
                </a:lnTo>
                <a:lnTo>
                  <a:pt x="gd231" y="gd232"/>
                </a:lnTo>
                <a:lnTo>
                  <a:pt x="gd233" y="gd234"/>
                </a:lnTo>
                <a:lnTo>
                  <a:pt x="gd235" y="gd236"/>
                </a:lnTo>
                <a:lnTo>
                  <a:pt x="gd237" y="gd238"/>
                </a:lnTo>
                <a:lnTo>
                  <a:pt x="gd239" y="gd240"/>
                </a:lnTo>
                <a:lnTo>
                  <a:pt x="gd241" y="gd242"/>
                </a:lnTo>
                <a:lnTo>
                  <a:pt x="gd243" y="gd244"/>
                </a:lnTo>
                <a:lnTo>
                  <a:pt x="gd245" y="gd246"/>
                </a:lnTo>
                <a:lnTo>
                  <a:pt x="gd247" y="gd248"/>
                </a:lnTo>
                <a:lnTo>
                  <a:pt x="gd249" y="gd250"/>
                </a:lnTo>
                <a:lnTo>
                  <a:pt x="gd251" y="gd252"/>
                </a:lnTo>
                <a:lnTo>
                  <a:pt x="gd253" y="gd254"/>
                </a:lnTo>
                <a:lnTo>
                  <a:pt x="gd255" y="gd256"/>
                </a:lnTo>
                <a:lnTo>
                  <a:pt x="gd257" y="gd258"/>
                </a:lnTo>
                <a:lnTo>
                  <a:pt x="gd259" y="gd260"/>
                </a:lnTo>
                <a:lnTo>
                  <a:pt x="gd261" y="gd262"/>
                </a:lnTo>
                <a:lnTo>
                  <a:pt x="gd263" y="gd264"/>
                </a:lnTo>
                <a:lnTo>
                  <a:pt x="gd265" y="gd266"/>
                </a:lnTo>
                <a:lnTo>
                  <a:pt x="gd267" y="gd268"/>
                </a:lnTo>
                <a:lnTo>
                  <a:pt x="gd269" y="gd270"/>
                </a:lnTo>
                <a:lnTo>
                  <a:pt x="gd271" y="gd272"/>
                </a:lnTo>
                <a:lnTo>
                  <a:pt x="gd273" y="gd274"/>
                </a:lnTo>
                <a:lnTo>
                  <a:pt x="gd275" y="gd276"/>
                </a:lnTo>
                <a:lnTo>
                  <a:pt x="gd277" y="gd278"/>
                </a:lnTo>
                <a:lnTo>
                  <a:pt x="gd279" y="gd280"/>
                </a:lnTo>
                <a:lnTo>
                  <a:pt x="gd281" y="gd282"/>
                </a:lnTo>
                <a:lnTo>
                  <a:pt x="gd283" y="gd284"/>
                </a:lnTo>
                <a:lnTo>
                  <a:pt x="gd285" y="gd286"/>
                </a:lnTo>
                <a:lnTo>
                  <a:pt x="gd287" y="gd288"/>
                </a:lnTo>
                <a:lnTo>
                  <a:pt x="gd289" y="gd290"/>
                </a:lnTo>
                <a:lnTo>
                  <a:pt x="gd291" y="gd292"/>
                </a:lnTo>
                <a:lnTo>
                  <a:pt x="gd293" y="gd294"/>
                </a:lnTo>
                <a:lnTo>
                  <a:pt x="gd295" y="gd296"/>
                </a:lnTo>
                <a:lnTo>
                  <a:pt x="gd297" y="gd298"/>
                </a:lnTo>
                <a:lnTo>
                  <a:pt x="gd299" y="gd300"/>
                </a:lnTo>
                <a:lnTo>
                  <a:pt x="gd301" y="gd302"/>
                </a:lnTo>
                <a:lnTo>
                  <a:pt x="gd303" y="gd304"/>
                </a:lnTo>
                <a:lnTo>
                  <a:pt x="gd305" y="gd306"/>
                </a:lnTo>
                <a:lnTo>
                  <a:pt x="gd307" y="gd308"/>
                </a:lnTo>
                <a:lnTo>
                  <a:pt x="gd309" y="gd310"/>
                </a:lnTo>
                <a:lnTo>
                  <a:pt x="gd311" y="gd312"/>
                </a:lnTo>
                <a:lnTo>
                  <a:pt x="gd313" y="gd314"/>
                </a:lnTo>
                <a:lnTo>
                  <a:pt x="gd315" y="gd316"/>
                </a:lnTo>
                <a:lnTo>
                  <a:pt x="gd317" y="gd318"/>
                </a:lnTo>
                <a:lnTo>
                  <a:pt x="gd319" y="gd320"/>
                </a:lnTo>
                <a:lnTo>
                  <a:pt x="gd321" y="gd322"/>
                </a:lnTo>
                <a:lnTo>
                  <a:pt x="gd323" y="gd324"/>
                </a:lnTo>
                <a:lnTo>
                  <a:pt x="gd325" y="gd326"/>
                </a:lnTo>
                <a:lnTo>
                  <a:pt x="gd327" y="gd328"/>
                </a:lnTo>
                <a:lnTo>
                  <a:pt x="gd329" y="gd330"/>
                </a:lnTo>
                <a:lnTo>
                  <a:pt x="gd331" y="gd332"/>
                </a:lnTo>
                <a:lnTo>
                  <a:pt x="gd333" y="gd334"/>
                </a:lnTo>
                <a:lnTo>
                  <a:pt x="gd335" y="gd336"/>
                </a:lnTo>
                <a:lnTo>
                  <a:pt x="gd337" y="gd338"/>
                </a:lnTo>
                <a:lnTo>
                  <a:pt x="gd339" y="gd340"/>
                </a:lnTo>
                <a:lnTo>
                  <a:pt x="gd341" y="gd342"/>
                </a:lnTo>
                <a:lnTo>
                  <a:pt x="gd343" y="gd344"/>
                </a:lnTo>
                <a:lnTo>
                  <a:pt x="gd345" y="gd346"/>
                </a:lnTo>
                <a:lnTo>
                  <a:pt x="gd347" y="gd348"/>
                </a:lnTo>
                <a:lnTo>
                  <a:pt x="gd349" y="gd350"/>
                </a:lnTo>
                <a:lnTo>
                  <a:pt x="gd351" y="gd352"/>
                </a:lnTo>
                <a:lnTo>
                  <a:pt x="gd353" y="gd354"/>
                </a:lnTo>
                <a:lnTo>
                  <a:pt x="gd355" y="gd356"/>
                </a:lnTo>
                <a:lnTo>
                  <a:pt x="gd357" y="gd358"/>
                </a:lnTo>
                <a:lnTo>
                  <a:pt x="gd359" y="gd360"/>
                </a:lnTo>
                <a:lnTo>
                  <a:pt x="gd361" y="gd362"/>
                </a:lnTo>
                <a:lnTo>
                  <a:pt x="gd363" y="gd364"/>
                </a:lnTo>
                <a:lnTo>
                  <a:pt x="gd365" y="gd366"/>
                </a:lnTo>
                <a:lnTo>
                  <a:pt x="gd367" y="gd368"/>
                </a:lnTo>
                <a:lnTo>
                  <a:pt x="gd369" y="gd370"/>
                </a:lnTo>
                <a:lnTo>
                  <a:pt x="gd371" y="gd372"/>
                </a:lnTo>
                <a:lnTo>
                  <a:pt x="gd373" y="gd374"/>
                </a:lnTo>
                <a:lnTo>
                  <a:pt x="gd375" y="gd376"/>
                </a:lnTo>
                <a:lnTo>
                  <a:pt x="gd377" y="gd378"/>
                </a:lnTo>
                <a:lnTo>
                  <a:pt x="gd379" y="gd380"/>
                </a:lnTo>
                <a:lnTo>
                  <a:pt x="gd381" y="gd382"/>
                </a:lnTo>
                <a:lnTo>
                  <a:pt x="gd383" y="gd384"/>
                </a:lnTo>
                <a:lnTo>
                  <a:pt x="gd385" y="gd386"/>
                </a:lnTo>
                <a:lnTo>
                  <a:pt x="gd387" y="gd388"/>
                </a:lnTo>
                <a:lnTo>
                  <a:pt x="gd389" y="gd390"/>
                </a:lnTo>
                <a:lnTo>
                  <a:pt x="gd391" y="gd392"/>
                </a:lnTo>
                <a:lnTo>
                  <a:pt x="gd393" y="gd394"/>
                </a:lnTo>
                <a:lnTo>
                  <a:pt x="gd395" y="gd396"/>
                </a:lnTo>
                <a:lnTo>
                  <a:pt x="gd397" y="gd398"/>
                </a:lnTo>
                <a:lnTo>
                  <a:pt x="gd399" y="gd400"/>
                </a:lnTo>
              </a:path>
              <a:path w="631" h="434" extrusionOk="0"/>
            </a:pathLst>
          </a:custGeom>
          <a:noFill/>
          <a:ln w="50800">
            <a:solidFill>
              <a:srgbClr val="FF3300"/>
            </a:solidFill>
            <a:round/>
            <a:headEnd/>
            <a:tailEnd/>
          </a:ln>
        </p:spPr>
        <p:txBody>
          <a:bodyPr lIns="91440" tIns="45720" rIns="91440" bIns="45720" anchor="t"/>
          <a:lstStyle/>
          <a:p>
            <a:pPr>
              <a:defRPr/>
            </a:pPr>
            <a:endParaRPr sz="1400"/>
          </a:p>
        </p:txBody>
      </p:sp>
      <p:sp>
        <p:nvSpPr>
          <p:cNvPr id="72" name="Line 13">
            <a:extLst>
              <a:ext uri="{FF2B5EF4-FFF2-40B4-BE49-F238E27FC236}">
                <a16:creationId xmlns:a16="http://schemas.microsoft.com/office/drawing/2014/main" id="{AC6F0434-9B35-764D-B59B-CE823E7ADB19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2955925" y="5183355"/>
            <a:ext cx="719137" cy="0"/>
          </a:xfrm>
          <a:prstGeom prst="line">
            <a:avLst/>
          </a:prstGeom>
          <a:noFill/>
          <a:ln w="50800">
            <a:solidFill>
              <a:schemeClr val="dk1"/>
            </a:solidFill>
            <a:round/>
            <a:headEnd/>
            <a:tailEnd type="stealth" w="med" len="lg"/>
          </a:ln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73" name="Group 14">
            <a:extLst>
              <a:ext uri="{FF2B5EF4-FFF2-40B4-BE49-F238E27FC236}">
                <a16:creationId xmlns:a16="http://schemas.microsoft.com/office/drawing/2014/main" id="{1A4AA9FE-DDE6-5C4F-8747-80C34A3BDBEF}"/>
              </a:ext>
            </a:extLst>
          </p:cNvPr>
          <p:cNvGrpSpPr/>
          <p:nvPr/>
        </p:nvGrpSpPr>
        <p:grpSpPr bwMode="auto">
          <a:xfrm>
            <a:off x="1082675" y="4880142"/>
            <a:ext cx="1544637" cy="576262"/>
            <a:chOff x="862" y="4230"/>
            <a:chExt cx="759" cy="565"/>
          </a:xfrm>
        </p:grpSpPr>
        <p:sp>
          <p:nvSpPr>
            <p:cNvPr id="74" name="Oval 15">
              <a:extLst>
                <a:ext uri="{FF2B5EF4-FFF2-40B4-BE49-F238E27FC236}">
                  <a16:creationId xmlns:a16="http://schemas.microsoft.com/office/drawing/2014/main" id="{165A8349-24F3-144E-89BA-B6C1E8DD29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48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5" name="Oval 16">
              <a:extLst>
                <a:ext uri="{FF2B5EF4-FFF2-40B4-BE49-F238E27FC236}">
                  <a16:creationId xmlns:a16="http://schemas.microsoft.com/office/drawing/2014/main" id="{78794D8C-3071-6940-8570-BC0B94CAB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9" y="4694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6" name="Oval 17">
              <a:extLst>
                <a:ext uri="{FF2B5EF4-FFF2-40B4-BE49-F238E27FC236}">
                  <a16:creationId xmlns:a16="http://schemas.microsoft.com/office/drawing/2014/main" id="{F244528F-3565-324A-BD02-D6FB51D37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6" y="4557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7" name="Oval 18">
              <a:extLst>
                <a:ext uri="{FF2B5EF4-FFF2-40B4-BE49-F238E27FC236}">
                  <a16:creationId xmlns:a16="http://schemas.microsoft.com/office/drawing/2014/main" id="{64411F44-2218-8445-A1B5-A4526D536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4572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8" name="Oval 19">
              <a:extLst>
                <a:ext uri="{FF2B5EF4-FFF2-40B4-BE49-F238E27FC236}">
                  <a16:creationId xmlns:a16="http://schemas.microsoft.com/office/drawing/2014/main" id="{E3A066C0-7DB7-1C43-8FEC-41D8FF45A0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3" y="4443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9" name="Oval 20">
              <a:extLst>
                <a:ext uri="{FF2B5EF4-FFF2-40B4-BE49-F238E27FC236}">
                  <a16:creationId xmlns:a16="http://schemas.microsoft.com/office/drawing/2014/main" id="{9BE1AED4-3E9B-CB4F-A07E-A4693938BE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4642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0" name="Oval 21">
              <a:extLst>
                <a:ext uri="{FF2B5EF4-FFF2-40B4-BE49-F238E27FC236}">
                  <a16:creationId xmlns:a16="http://schemas.microsoft.com/office/drawing/2014/main" id="{95A86A20-FAD8-7343-8121-8EE882365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1" y="4605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1" name="Oval 22">
              <a:extLst>
                <a:ext uri="{FF2B5EF4-FFF2-40B4-BE49-F238E27FC236}">
                  <a16:creationId xmlns:a16="http://schemas.microsoft.com/office/drawing/2014/main" id="{8C158BB7-56E0-ED49-86B0-FF0F790F5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6" y="4459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2" name="Oval 23">
              <a:extLst>
                <a:ext uri="{FF2B5EF4-FFF2-40B4-BE49-F238E27FC236}">
                  <a16:creationId xmlns:a16="http://schemas.microsoft.com/office/drawing/2014/main" id="{C3288302-79B6-D64E-8614-1F317014A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" y="4716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3" name="Oval 24">
              <a:extLst>
                <a:ext uri="{FF2B5EF4-FFF2-40B4-BE49-F238E27FC236}">
                  <a16:creationId xmlns:a16="http://schemas.microsoft.com/office/drawing/2014/main" id="{5FBD464A-9425-9748-B217-5E5457C27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4716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4" name="Oval 25">
              <a:extLst>
                <a:ext uri="{FF2B5EF4-FFF2-40B4-BE49-F238E27FC236}">
                  <a16:creationId xmlns:a16="http://schemas.microsoft.com/office/drawing/2014/main" id="{ED1A979C-077E-6C46-B21F-FF0E29B5C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9" y="4505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5" name="Oval 26">
              <a:extLst>
                <a:ext uri="{FF2B5EF4-FFF2-40B4-BE49-F238E27FC236}">
                  <a16:creationId xmlns:a16="http://schemas.microsoft.com/office/drawing/2014/main" id="{48D8B2B0-BBDC-D14E-ADB5-4FDF7E9DD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" y="4378"/>
              <a:ext cx="77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6" name="Oval 27">
              <a:extLst>
                <a:ext uri="{FF2B5EF4-FFF2-40B4-BE49-F238E27FC236}">
                  <a16:creationId xmlns:a16="http://schemas.microsoft.com/office/drawing/2014/main" id="{3BAF680E-9150-9C48-934B-15D70649E9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" y="454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7" name="Oval 28">
              <a:extLst>
                <a:ext uri="{FF2B5EF4-FFF2-40B4-BE49-F238E27FC236}">
                  <a16:creationId xmlns:a16="http://schemas.microsoft.com/office/drawing/2014/main" id="{F8167820-ED03-E84A-93B7-A1318CF0CF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0" y="4590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8" name="Oval 29">
              <a:extLst>
                <a:ext uri="{FF2B5EF4-FFF2-40B4-BE49-F238E27FC236}">
                  <a16:creationId xmlns:a16="http://schemas.microsoft.com/office/drawing/2014/main" id="{3DE13FC9-0C0D-514F-9B94-F49749D6E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4235"/>
              <a:ext cx="76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89" name="Oval 30">
              <a:extLst>
                <a:ext uri="{FF2B5EF4-FFF2-40B4-BE49-F238E27FC236}">
                  <a16:creationId xmlns:a16="http://schemas.microsoft.com/office/drawing/2014/main" id="{638CAFDA-9908-F646-9958-4792EE5B7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5" y="4411"/>
              <a:ext cx="76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0" name="Oval 31">
              <a:extLst>
                <a:ext uri="{FF2B5EF4-FFF2-40B4-BE49-F238E27FC236}">
                  <a16:creationId xmlns:a16="http://schemas.microsoft.com/office/drawing/2014/main" id="{A625DA06-8A00-4B43-9F66-A9EE7F53DA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" y="4320"/>
              <a:ext cx="77" cy="81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1" name="Oval 32">
              <a:extLst>
                <a:ext uri="{FF2B5EF4-FFF2-40B4-BE49-F238E27FC236}">
                  <a16:creationId xmlns:a16="http://schemas.microsoft.com/office/drawing/2014/main" id="{F26249B4-6245-C44A-B6E7-B16A4435B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" y="4353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2" name="Oval 33">
              <a:extLst>
                <a:ext uri="{FF2B5EF4-FFF2-40B4-BE49-F238E27FC236}">
                  <a16:creationId xmlns:a16="http://schemas.microsoft.com/office/drawing/2014/main" id="{E5FCAD7B-FBF6-2A42-929F-B44CD211A1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" y="4249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3" name="Oval 34">
              <a:extLst>
                <a:ext uri="{FF2B5EF4-FFF2-40B4-BE49-F238E27FC236}">
                  <a16:creationId xmlns:a16="http://schemas.microsoft.com/office/drawing/2014/main" id="{19222E12-255F-6041-A2FA-C6AD58AC3E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4" y="4512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4" name="Oval 35">
              <a:extLst>
                <a:ext uri="{FF2B5EF4-FFF2-40B4-BE49-F238E27FC236}">
                  <a16:creationId xmlns:a16="http://schemas.microsoft.com/office/drawing/2014/main" id="{6EE0E92A-F5E2-7348-B0CC-BF96861A93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2" y="461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5" name="Oval 36">
              <a:extLst>
                <a:ext uri="{FF2B5EF4-FFF2-40B4-BE49-F238E27FC236}">
                  <a16:creationId xmlns:a16="http://schemas.microsoft.com/office/drawing/2014/main" id="{3ABAB1F5-1DC7-6244-A031-D8FAD920F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" y="4230"/>
              <a:ext cx="78" cy="7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6" name="Oval 37">
              <a:extLst>
                <a:ext uri="{FF2B5EF4-FFF2-40B4-BE49-F238E27FC236}">
                  <a16:creationId xmlns:a16="http://schemas.microsoft.com/office/drawing/2014/main" id="{94A88A33-8A9F-AB4D-918F-FFCDBD077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4428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7" name="Oval 38">
              <a:extLst>
                <a:ext uri="{FF2B5EF4-FFF2-40B4-BE49-F238E27FC236}">
                  <a16:creationId xmlns:a16="http://schemas.microsoft.com/office/drawing/2014/main" id="{276B85BE-1164-CF40-B5CF-B872C6AF2E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9" y="4428"/>
              <a:ext cx="76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8" name="Oval 39">
              <a:extLst>
                <a:ext uri="{FF2B5EF4-FFF2-40B4-BE49-F238E27FC236}">
                  <a16:creationId xmlns:a16="http://schemas.microsoft.com/office/drawing/2014/main" id="{101B03B8-DFCE-F94B-8D2A-9A9EBA036D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4327"/>
              <a:ext cx="77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99" name="Oval 40">
              <a:extLst>
                <a:ext uri="{FF2B5EF4-FFF2-40B4-BE49-F238E27FC236}">
                  <a16:creationId xmlns:a16="http://schemas.microsoft.com/office/drawing/2014/main" id="{5CCD5731-6F05-CE44-B0CA-692A3C41CB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9" y="4246"/>
              <a:ext cx="78" cy="78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191961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A64E-B324-E140-9E80-FAFA04C47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FEL </a:t>
            </a:r>
            <a:r>
              <a:rPr lang="it-IT" dirty="0" err="1"/>
              <a:t>Collective</a:t>
            </a:r>
            <a:r>
              <a:rPr lang="it-IT" dirty="0"/>
              <a:t> </a:t>
            </a:r>
            <a:r>
              <a:rPr lang="it-IT" dirty="0" err="1"/>
              <a:t>Instability</a:t>
            </a:r>
            <a:endParaRPr lang="it-IT" dirty="0"/>
          </a:p>
        </p:txBody>
      </p:sp>
      <p:grpSp>
        <p:nvGrpSpPr>
          <p:cNvPr id="4" name="Group 162">
            <a:extLst>
              <a:ext uri="{FF2B5EF4-FFF2-40B4-BE49-F238E27FC236}">
                <a16:creationId xmlns:a16="http://schemas.microsoft.com/office/drawing/2014/main" id="{38F036D4-93FA-3F47-AB47-36616BD64E97}"/>
              </a:ext>
            </a:extLst>
          </p:cNvPr>
          <p:cNvGrpSpPr/>
          <p:nvPr/>
        </p:nvGrpSpPr>
        <p:grpSpPr bwMode="auto">
          <a:xfrm>
            <a:off x="5915626" y="2213104"/>
            <a:ext cx="4213225" cy="290512"/>
            <a:chOff x="1723" y="1026"/>
            <a:chExt cx="2654" cy="182"/>
          </a:xfrm>
        </p:grpSpPr>
        <p:grpSp>
          <p:nvGrpSpPr>
            <p:cNvPr id="5" name="Group 108">
              <a:extLst>
                <a:ext uri="{FF2B5EF4-FFF2-40B4-BE49-F238E27FC236}">
                  <a16:creationId xmlns:a16="http://schemas.microsoft.com/office/drawing/2014/main" id="{DF796C80-1BC6-2D4A-86C6-D2365118FA31}"/>
                </a:ext>
              </a:extLst>
            </p:cNvPr>
            <p:cNvGrpSpPr/>
            <p:nvPr/>
          </p:nvGrpSpPr>
          <p:grpSpPr bwMode="auto">
            <a:xfrm>
              <a:off x="1723" y="1026"/>
              <a:ext cx="2654" cy="182"/>
              <a:chOff x="1816" y="1071"/>
              <a:chExt cx="1904" cy="138"/>
            </a:xfrm>
          </p:grpSpPr>
          <p:sp>
            <p:nvSpPr>
              <p:cNvPr id="8" name="Freeform 57">
                <a:extLst>
                  <a:ext uri="{FF2B5EF4-FFF2-40B4-BE49-F238E27FC236}">
                    <a16:creationId xmlns:a16="http://schemas.microsoft.com/office/drawing/2014/main" id="{E52DF9BC-9A42-9044-92F6-78DCE8E81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6" y="1119"/>
                <a:ext cx="1904" cy="90"/>
              </a:xfrm>
              <a:custGeom>
                <a:avLst/>
                <a:gdLst>
                  <a:gd name="gd0" fmla="val 65536"/>
                  <a:gd name="gd1" fmla="val 0"/>
                  <a:gd name="gd2" fmla="val 64"/>
                  <a:gd name="gd3" fmla="val 14"/>
                  <a:gd name="gd4" fmla="val 57"/>
                  <a:gd name="gd5" fmla="val 28"/>
                  <a:gd name="gd6" fmla="val 51"/>
                  <a:gd name="gd7" fmla="val 44"/>
                  <a:gd name="gd8" fmla="val 46"/>
                  <a:gd name="gd9" fmla="val 58"/>
                  <a:gd name="gd10" fmla="val 40"/>
                  <a:gd name="gd11" fmla="val 72"/>
                  <a:gd name="gd12" fmla="val 35"/>
                  <a:gd name="gd13" fmla="val 86"/>
                  <a:gd name="gd14" fmla="val 29"/>
                  <a:gd name="gd15" fmla="val 102"/>
                  <a:gd name="gd16" fmla="val 25"/>
                  <a:gd name="gd17" fmla="val 116"/>
                  <a:gd name="gd18" fmla="val 20"/>
                  <a:gd name="gd19" fmla="val 130"/>
                  <a:gd name="gd20" fmla="val 16"/>
                  <a:gd name="gd21" fmla="val 152"/>
                  <a:gd name="gd22" fmla="val 12"/>
                  <a:gd name="gd23" fmla="val 166"/>
                  <a:gd name="gd24" fmla="val 9"/>
                  <a:gd name="gd25" fmla="val 180"/>
                  <a:gd name="gd26" fmla="val 6"/>
                  <a:gd name="gd27" fmla="val 196"/>
                  <a:gd name="gd28" fmla="val 4"/>
                  <a:gd name="gd29" fmla="val 210"/>
                  <a:gd name="gd30" fmla="val 2"/>
                  <a:gd name="gd31" fmla="val 223"/>
                  <a:gd name="gd32" fmla="val 1"/>
                  <a:gd name="gd33" fmla="val 237"/>
                  <a:gd name="gd34" fmla="val 0"/>
                  <a:gd name="gd35" fmla="val 253"/>
                  <a:gd name="gd36" fmla="val 0"/>
                  <a:gd name="gd37" fmla="val 267"/>
                  <a:gd name="gd38" fmla="val 1"/>
                  <a:gd name="gd39" fmla="val 281"/>
                  <a:gd name="gd40" fmla="val 1"/>
                  <a:gd name="gd41" fmla="val 295"/>
                  <a:gd name="gd42" fmla="val 3"/>
                  <a:gd name="gd43" fmla="val 311"/>
                  <a:gd name="gd44" fmla="val 6"/>
                  <a:gd name="gd45" fmla="val 325"/>
                  <a:gd name="gd46" fmla="val 8"/>
                  <a:gd name="gd47" fmla="val 339"/>
                  <a:gd name="gd48" fmla="val 12"/>
                  <a:gd name="gd49" fmla="val 353"/>
                  <a:gd name="gd50" fmla="val 15"/>
                  <a:gd name="gd51" fmla="val 369"/>
                  <a:gd name="gd52" fmla="val 19"/>
                  <a:gd name="gd53" fmla="val 383"/>
                  <a:gd name="gd54" fmla="val 23"/>
                  <a:gd name="gd55" fmla="val 397"/>
                  <a:gd name="gd56" fmla="val 28"/>
                  <a:gd name="gd57" fmla="val 411"/>
                  <a:gd name="gd58" fmla="val 33"/>
                  <a:gd name="gd59" fmla="val 427"/>
                  <a:gd name="gd60" fmla="val 39"/>
                  <a:gd name="gd61" fmla="val 449"/>
                  <a:gd name="gd62" fmla="val 45"/>
                  <a:gd name="gd63" fmla="val 463"/>
                  <a:gd name="gd64" fmla="val 51"/>
                  <a:gd name="gd65" fmla="val 477"/>
                  <a:gd name="gd66" fmla="val 57"/>
                  <a:gd name="gd67" fmla="val 491"/>
                  <a:gd name="gd68" fmla="val 63"/>
                  <a:gd name="gd69" fmla="val 507"/>
                  <a:gd name="gd70" fmla="val 68"/>
                  <a:gd name="gd71" fmla="val 521"/>
                  <a:gd name="gd72" fmla="val 74"/>
                  <a:gd name="gd73" fmla="val 535"/>
                  <a:gd name="gd74" fmla="val 80"/>
                  <a:gd name="gd75" fmla="val 549"/>
                  <a:gd name="gd76" fmla="val 86"/>
                  <a:gd name="gd77" fmla="val 565"/>
                  <a:gd name="gd78" fmla="val 92"/>
                  <a:gd name="gd79" fmla="val 579"/>
                  <a:gd name="gd80" fmla="val 97"/>
                  <a:gd name="gd81" fmla="val 593"/>
                  <a:gd name="gd82" fmla="val 102"/>
                  <a:gd name="gd83" fmla="val 607"/>
                  <a:gd name="gd84" fmla="val 107"/>
                  <a:gd name="gd85" fmla="val 623"/>
                  <a:gd name="gd86" fmla="val 111"/>
                  <a:gd name="gd87" fmla="val 636"/>
                  <a:gd name="gd88" fmla="val 114"/>
                  <a:gd name="gd89" fmla="val 650"/>
                  <a:gd name="gd90" fmla="val 118"/>
                  <a:gd name="gd91" fmla="val 664"/>
                  <a:gd name="gd92" fmla="val 121"/>
                  <a:gd name="gd93" fmla="val 680"/>
                  <a:gd name="gd94" fmla="val 123"/>
                  <a:gd name="gd95" fmla="val 694"/>
                  <a:gd name="gd96" fmla="val 125"/>
                  <a:gd name="gd97" fmla="val 708"/>
                  <a:gd name="gd98" fmla="val 126"/>
                  <a:gd name="gd99" fmla="val 722"/>
                  <a:gd name="gd100" fmla="val 127"/>
                  <a:gd name="gd101" fmla="val 744"/>
                  <a:gd name="gd102" fmla="val 127"/>
                  <a:gd name="gd103" fmla="val 760"/>
                  <a:gd name="gd104" fmla="val 127"/>
                  <a:gd name="gd105" fmla="val 774"/>
                  <a:gd name="gd106" fmla="val 126"/>
                  <a:gd name="gd107" fmla="val 788"/>
                  <a:gd name="gd108" fmla="val 124"/>
                  <a:gd name="gd109" fmla="val 802"/>
                  <a:gd name="gd110" fmla="val 122"/>
                  <a:gd name="gd111" fmla="val 818"/>
                  <a:gd name="gd112" fmla="val 119"/>
                  <a:gd name="gd113" fmla="val 832"/>
                  <a:gd name="gd114" fmla="val 116"/>
                  <a:gd name="gd115" fmla="val 846"/>
                  <a:gd name="gd116" fmla="val 112"/>
                  <a:gd name="gd117" fmla="val 860"/>
                  <a:gd name="gd118" fmla="val 109"/>
                  <a:gd name="gd119" fmla="val 876"/>
                  <a:gd name="gd120" fmla="val 104"/>
                  <a:gd name="gd121" fmla="val 890"/>
                  <a:gd name="gd122" fmla="val 99"/>
                  <a:gd name="gd123" fmla="val 904"/>
                  <a:gd name="gd124" fmla="val 94"/>
                  <a:gd name="gd125" fmla="val 918"/>
                  <a:gd name="gd126" fmla="val 89"/>
                  <a:gd name="gd127" fmla="val 934"/>
                  <a:gd name="gd128" fmla="val 83"/>
                  <a:gd name="gd129" fmla="val 948"/>
                  <a:gd name="gd130" fmla="val 77"/>
                  <a:gd name="gd131" fmla="val 962"/>
                  <a:gd name="gd132" fmla="val 71"/>
                  <a:gd name="gd133" fmla="val 976"/>
                  <a:gd name="gd134" fmla="val 66"/>
                  <a:gd name="gd135" fmla="val 992"/>
                  <a:gd name="gd136" fmla="val 60"/>
                  <a:gd name="gd137" fmla="val 1006"/>
                  <a:gd name="gd138" fmla="val 54"/>
                  <a:gd name="gd139" fmla="val 1020"/>
                  <a:gd name="gd140" fmla="val 48"/>
                  <a:gd name="gd141" fmla="val 1042"/>
                  <a:gd name="gd142" fmla="val 42"/>
                  <a:gd name="gd143" fmla="val 1055"/>
                  <a:gd name="gd144" fmla="val 36"/>
                  <a:gd name="gd145" fmla="val 1071"/>
                  <a:gd name="gd146" fmla="val 31"/>
                  <a:gd name="gd147" fmla="val 1085"/>
                  <a:gd name="gd148" fmla="val 26"/>
                  <a:gd name="gd149" fmla="val 1099"/>
                  <a:gd name="gd150" fmla="val 21"/>
                  <a:gd name="gd151" fmla="val 1113"/>
                  <a:gd name="gd152" fmla="val 17"/>
                  <a:gd name="gd153" fmla="val 1129"/>
                  <a:gd name="gd154" fmla="val 13"/>
                  <a:gd name="gd155" fmla="val 1143"/>
                  <a:gd name="gd156" fmla="val 10"/>
                  <a:gd name="gd157" fmla="val 1157"/>
                  <a:gd name="gd158" fmla="val 7"/>
                  <a:gd name="gd159" fmla="val 1171"/>
                  <a:gd name="gd160" fmla="val 4"/>
                  <a:gd name="gd161" fmla="val 1187"/>
                  <a:gd name="gd162" fmla="val 2"/>
                  <a:gd name="gd163" fmla="val 1201"/>
                  <a:gd name="gd164" fmla="val 1"/>
                  <a:gd name="gd165" fmla="val 1215"/>
                  <a:gd name="gd166" fmla="val 0"/>
                  <a:gd name="gd167" fmla="val 1229"/>
                  <a:gd name="gd168" fmla="val 0"/>
                  <a:gd name="gd169" fmla="val 1245"/>
                  <a:gd name="gd170" fmla="val 0"/>
                  <a:gd name="gd171" fmla="val 1259"/>
                  <a:gd name="gd172" fmla="val 1"/>
                  <a:gd name="gd173" fmla="val 1273"/>
                  <a:gd name="gd174" fmla="val 3"/>
                  <a:gd name="gd175" fmla="val 1287"/>
                  <a:gd name="gd176" fmla="val 5"/>
                  <a:gd name="gd177" fmla="val 1303"/>
                  <a:gd name="gd178" fmla="val 7"/>
                  <a:gd name="gd179" fmla="val 1323"/>
                  <a:gd name="gd180" fmla="val 10"/>
                  <a:gd name="gd181" fmla="val 1339"/>
                  <a:gd name="gd182" fmla="val 14"/>
                  <a:gd name="gd183" fmla="val 1353"/>
                  <a:gd name="gd184" fmla="val 18"/>
                  <a:gd name="gd185" fmla="val 1367"/>
                  <a:gd name="gd186" fmla="val 22"/>
                  <a:gd name="gd187" fmla="val 1381"/>
                  <a:gd name="gd188" fmla="val 27"/>
                  <a:gd name="gd189" fmla="val 1397"/>
                  <a:gd name="gd190" fmla="val 32"/>
                  <a:gd name="gd191" fmla="val 1411"/>
                  <a:gd name="gd192" fmla="val 37"/>
                  <a:gd name="gd193" fmla="val 1425"/>
                  <a:gd name="gd194" fmla="val 43"/>
                  <a:gd name="gd195" fmla="val 1439"/>
                  <a:gd name="gd196" fmla="val 49"/>
                  <a:gd name="gd197" fmla="val 1455"/>
                  <a:gd name="gd198" fmla="val 54"/>
                  <a:gd name="gd199" fmla="val 1469"/>
                  <a:gd name="gd200" fmla="val 60"/>
                  <a:gd name="gd201" fmla="val 1482"/>
                  <a:gd name="gd202" fmla="val 67"/>
                  <a:gd name="gd203" fmla="val 1498"/>
                  <a:gd name="gd204" fmla="val 73"/>
                  <a:gd name="gd205" fmla="val 1512"/>
                  <a:gd name="gd206" fmla="val 78"/>
                  <a:gd name="gd207" fmla="val 1526"/>
                  <a:gd name="gd208" fmla="val 84"/>
                  <a:gd name="gd209" fmla="val 1540"/>
                  <a:gd name="gd210" fmla="val 90"/>
                  <a:gd name="gd211" fmla="val 1556"/>
                  <a:gd name="gd212" fmla="val 95"/>
                  <a:gd name="gd213" fmla="val 1570"/>
                  <a:gd name="gd214" fmla="val 100"/>
                  <a:gd name="gd215" fmla="val 1584"/>
                  <a:gd name="gd216" fmla="val 105"/>
                  <a:gd name="gd217" fmla="val 1598"/>
                  <a:gd name="gd218" fmla="val 109"/>
                  <a:gd name="gd219" fmla="val 1620"/>
                  <a:gd name="gd220" fmla="val 113"/>
                  <a:gd name="gd221" fmla="val 1634"/>
                  <a:gd name="gd222" fmla="val 117"/>
                  <a:gd name="gd223" fmla="val 1650"/>
                  <a:gd name="gd224" fmla="val 120"/>
                  <a:gd name="gd225" fmla="val 1664"/>
                  <a:gd name="gd226" fmla="val 122"/>
                  <a:gd name="gd227" fmla="val 1678"/>
                  <a:gd name="gd228" fmla="val 124"/>
                  <a:gd name="gd229" fmla="val 1692"/>
                  <a:gd name="gd230" fmla="val 126"/>
                  <a:gd name="gd231" fmla="val 1708"/>
                  <a:gd name="gd232" fmla="val 127"/>
                  <a:gd name="gd233" fmla="val 1722"/>
                  <a:gd name="gd234" fmla="val 127"/>
                  <a:gd name="gd235" fmla="val 1736"/>
                  <a:gd name="gd236" fmla="val 127"/>
                  <a:gd name="gd237" fmla="val 1750"/>
                  <a:gd name="gd238" fmla="val 126"/>
                  <a:gd name="gd239" fmla="val 1766"/>
                  <a:gd name="gd240" fmla="val 125"/>
                  <a:gd name="gd241" fmla="val 1780"/>
                  <a:gd name="gd242" fmla="val 123"/>
                  <a:gd name="gd243" fmla="val 1794"/>
                  <a:gd name="gd244" fmla="val 120"/>
                  <a:gd name="gd245" fmla="val 1808"/>
                  <a:gd name="gd246" fmla="val 117"/>
                  <a:gd name="gd247" fmla="val 1824"/>
                  <a:gd name="gd248" fmla="val 114"/>
                  <a:gd name="gd249" fmla="val 1838"/>
                  <a:gd name="gd250" fmla="val 110"/>
                  <a:gd name="gd251" fmla="val 1852"/>
                  <a:gd name="gd252" fmla="val 106"/>
                  <a:gd name="gd253" fmla="val 1866"/>
                  <a:gd name="gd254" fmla="val 101"/>
                  <a:gd name="gd255" fmla="val 1882"/>
                  <a:gd name="gd256" fmla="val 96"/>
                  <a:gd name="gd257" fmla="val 1896"/>
                  <a:gd name="gd258" fmla="val 91"/>
                  <a:gd name="gd259" fmla="val 1917"/>
                  <a:gd name="gd260" fmla="val 85"/>
                  <a:gd name="gd261" fmla="val 1931"/>
                  <a:gd name="gd262" fmla="val 79"/>
                  <a:gd name="gd263" fmla="val 1945"/>
                  <a:gd name="gd264" fmla="val 73"/>
                  <a:gd name="gd265" fmla="val 1961"/>
                  <a:gd name="gd266" fmla="val 67"/>
                  <a:gd name="gd267" fmla="val 1975"/>
                  <a:gd name="gd268" fmla="val 61"/>
                  <a:gd name="gd269" fmla="val 1989"/>
                  <a:gd name="gd270" fmla="val 56"/>
                  <a:gd name="gd271" fmla="val 2003"/>
                  <a:gd name="gd272" fmla="val 50"/>
                  <a:gd name="gd273" fmla="val 2019"/>
                  <a:gd name="gd274" fmla="val 44"/>
                  <a:gd name="gd275" fmla="val 2033"/>
                  <a:gd name="gd276" fmla="val 38"/>
                  <a:gd name="gd277" fmla="val 2047"/>
                  <a:gd name="gd278" fmla="val 33"/>
                  <a:gd name="gd279" fmla="val 2061"/>
                  <a:gd name="gd280" fmla="val 28"/>
                  <a:gd name="gd281" fmla="val 2077"/>
                  <a:gd name="gd282" fmla="val 23"/>
                  <a:gd name="gd283" fmla="val 2091"/>
                  <a:gd name="gd284" fmla="val 18"/>
                  <a:gd name="gd285" fmla="val 2105"/>
                  <a:gd name="gd286" fmla="val 15"/>
                  <a:gd name="gd287" fmla="val 2119"/>
                  <a:gd name="gd288" fmla="val 11"/>
                  <a:gd name="gd289" fmla="val 2135"/>
                  <a:gd name="gd290" fmla="val 8"/>
                  <a:gd name="gd291" fmla="val 2149"/>
                  <a:gd name="gd292" fmla="val 5"/>
                  <a:gd name="gd293" fmla="val 2163"/>
                  <a:gd name="gd294" fmla="val 3"/>
                  <a:gd name="gd295" fmla="val 2177"/>
                  <a:gd name="gd296" fmla="val 1"/>
                  <a:gd name="gd297" fmla="val 2199"/>
                  <a:gd name="gd298" fmla="val 0"/>
                  <a:gd name="gd299" fmla="val 2215"/>
                  <a:gd name="gd300" fmla="val 0"/>
                  <a:gd name="gd301" fmla="val 2229"/>
                  <a:gd name="gd302" fmla="val 0"/>
                  <a:gd name="gd303" fmla="val 2243"/>
                  <a:gd name="gd304" fmla="val 1"/>
                  <a:gd name="gd305" fmla="val 2257"/>
                  <a:gd name="gd306" fmla="val 2"/>
                  <a:gd name="gd307" fmla="val 2273"/>
                  <a:gd name="gd308" fmla="val 4"/>
                  <a:gd name="gd309" fmla="val 2287"/>
                  <a:gd name="gd310" fmla="val 6"/>
                  <a:gd name="gd311" fmla="val 2301"/>
                  <a:gd name="gd312" fmla="val 9"/>
                  <a:gd name="gd313" fmla="val 2315"/>
                  <a:gd name="gd314" fmla="val 13"/>
                  <a:gd name="gd315" fmla="val 2330"/>
                  <a:gd name="gd316" fmla="val 16"/>
                  <a:gd name="gd317" fmla="val 2344"/>
                  <a:gd name="gd318" fmla="val 20"/>
                  <a:gd name="gd319" fmla="val 2358"/>
                  <a:gd name="gd320" fmla="val 25"/>
                  <a:gd name="gd321" fmla="val 2372"/>
                  <a:gd name="gd322" fmla="val 30"/>
                  <a:gd name="gd323" fmla="val 2388"/>
                  <a:gd name="gd324" fmla="val 35"/>
                  <a:gd name="gd325" fmla="val 2402"/>
                  <a:gd name="gd326" fmla="val 41"/>
                  <a:gd name="gd327" fmla="val 2416"/>
                  <a:gd name="gd328" fmla="val 47"/>
                  <a:gd name="gd329" fmla="val 2430"/>
                  <a:gd name="gd330" fmla="val 53"/>
                  <a:gd name="gd331" fmla="val 2446"/>
                  <a:gd name="gd332" fmla="val 59"/>
                  <a:gd name="gd333" fmla="val 2460"/>
                  <a:gd name="gd334" fmla="val 64"/>
                  <a:gd name="gd335" fmla="val 2474"/>
                  <a:gd name="gd336" fmla="val 70"/>
                  <a:gd name="gd337" fmla="val 2496"/>
                  <a:gd name="gd338" fmla="val 76"/>
                  <a:gd name="gd339" fmla="val 2510"/>
                  <a:gd name="gd340" fmla="val 82"/>
                  <a:gd name="gd341" fmla="val 2526"/>
                  <a:gd name="gd342" fmla="val 88"/>
                  <a:gd name="gd343" fmla="val 2540"/>
                  <a:gd name="gd344" fmla="val 94"/>
                  <a:gd name="gd345" fmla="val 2554"/>
                  <a:gd name="gd346" fmla="val 99"/>
                  <a:gd name="gd347" fmla="val 2568"/>
                  <a:gd name="gd348" fmla="val 104"/>
                  <a:gd name="gd349" fmla="val 2584"/>
                  <a:gd name="gd350" fmla="val 108"/>
                  <a:gd name="gd351" fmla="val 2598"/>
                  <a:gd name="gd352" fmla="val 112"/>
                  <a:gd name="gd353" fmla="val 2612"/>
                  <a:gd name="gd354" fmla="val 115"/>
                  <a:gd name="gd355" fmla="val 2626"/>
                  <a:gd name="gd356" fmla="val 119"/>
                  <a:gd name="gd357" fmla="val 2642"/>
                  <a:gd name="gd358" fmla="val 121"/>
                  <a:gd name="gd359" fmla="val 2656"/>
                  <a:gd name="gd360" fmla="val 124"/>
                  <a:gd name="gd361" fmla="val 2670"/>
                  <a:gd name="gd362" fmla="val 126"/>
                  <a:gd name="gd363" fmla="val 2684"/>
                  <a:gd name="gd364" fmla="val 126"/>
                  <a:gd name="gd365" fmla="val 2700"/>
                  <a:gd name="gd366" fmla="val 127"/>
                  <a:gd name="gd367" fmla="val 2714"/>
                  <a:gd name="gd368" fmla="val 127"/>
                  <a:gd name="gd369" fmla="val 2728"/>
                  <a:gd name="gd370" fmla="val 126"/>
                  <a:gd name="gd371" fmla="val 2741"/>
                  <a:gd name="gd372" fmla="val 125"/>
                  <a:gd name="gd373" fmla="val 2757"/>
                  <a:gd name="gd374" fmla="val 123"/>
                  <a:gd name="gd375" fmla="val 2771"/>
                  <a:gd name="gd376" fmla="val 121"/>
                  <a:gd name="gd377" fmla="val 2793"/>
                  <a:gd name="gd378" fmla="val 118"/>
                  <a:gd name="gd379" fmla="val 2807"/>
                  <a:gd name="gd380" fmla="val 115"/>
                  <a:gd name="gd381" fmla="val 2821"/>
                  <a:gd name="gd382" fmla="val 111"/>
                  <a:gd name="gd383" fmla="val 2835"/>
                  <a:gd name="gd384" fmla="val 107"/>
                  <a:gd name="gd385" fmla="val 2851"/>
                  <a:gd name="gd386" fmla="val 102"/>
                  <a:gd name="gd387" fmla="val 2865"/>
                  <a:gd name="gd388" fmla="val 98"/>
                  <a:gd name="gd389" fmla="val 2879"/>
                  <a:gd name="gd390" fmla="val 92"/>
                  <a:gd name="gd391" fmla="val 2893"/>
                  <a:gd name="gd392" fmla="val 87"/>
                  <a:gd name="gd393" fmla="val 2909"/>
                  <a:gd name="gd394" fmla="val 81"/>
                  <a:gd name="gd395" fmla="val 2923"/>
                  <a:gd name="gd396" fmla="val 76"/>
                  <a:gd name="gd397" fmla="val 2937"/>
                  <a:gd name="gd398" fmla="val 70"/>
                  <a:gd name="gd399" fmla="val 2951"/>
                  <a:gd name="gd400" fmla="val 64"/>
                  <a:gd name="gd401" fmla="*/ w 0 2952"/>
                  <a:gd name="gd402" fmla="*/ h 0 128"/>
                  <a:gd name="gd403" fmla="*/ w 21600 2952"/>
                  <a:gd name="gd404" fmla="*/ h 21600 128"/>
                </a:gdLst>
                <a:ahLst/>
                <a:cxnLst/>
                <a:rect l="gd401" t="gd402" r="gd403" b="gd404"/>
                <a:pathLst>
                  <a:path w="2952" h="128" extrusionOk="0">
                    <a:moveTo>
                      <a:pt x="gd1" y="gd2"/>
                    </a:moveTo>
                    <a:lnTo>
                      <a:pt x="gd3" y="gd4"/>
                    </a:lnTo>
                    <a:lnTo>
                      <a:pt x="gd5" y="gd6"/>
                    </a:lnTo>
                    <a:lnTo>
                      <a:pt x="gd7" y="gd8"/>
                    </a:lnTo>
                    <a:lnTo>
                      <a:pt x="gd9" y="gd10"/>
                    </a:lnTo>
                    <a:lnTo>
                      <a:pt x="gd11" y="gd12"/>
                    </a:lnTo>
                    <a:lnTo>
                      <a:pt x="gd13" y="gd14"/>
                    </a:lnTo>
                    <a:lnTo>
                      <a:pt x="gd15" y="gd16"/>
                    </a:lnTo>
                    <a:lnTo>
                      <a:pt x="gd17" y="gd18"/>
                    </a:lnTo>
                    <a:lnTo>
                      <a:pt x="gd19" y="gd20"/>
                    </a:lnTo>
                    <a:lnTo>
                      <a:pt x="gd21" y="gd22"/>
                    </a:lnTo>
                    <a:lnTo>
                      <a:pt x="gd23" y="gd24"/>
                    </a:lnTo>
                    <a:lnTo>
                      <a:pt x="gd25" y="gd26"/>
                    </a:lnTo>
                    <a:lnTo>
                      <a:pt x="gd27" y="gd28"/>
                    </a:lnTo>
                    <a:lnTo>
                      <a:pt x="gd29" y="gd30"/>
                    </a:lnTo>
                    <a:lnTo>
                      <a:pt x="gd31" y="gd32"/>
                    </a:lnTo>
                    <a:lnTo>
                      <a:pt x="gd33" y="gd34"/>
                    </a:lnTo>
                    <a:lnTo>
                      <a:pt x="gd35" y="gd36"/>
                    </a:lnTo>
                    <a:lnTo>
                      <a:pt x="gd37" y="gd38"/>
                    </a:lnTo>
                    <a:lnTo>
                      <a:pt x="gd39" y="gd40"/>
                    </a:lnTo>
                    <a:lnTo>
                      <a:pt x="gd41" y="gd42"/>
                    </a:lnTo>
                    <a:lnTo>
                      <a:pt x="gd43" y="gd44"/>
                    </a:lnTo>
                    <a:lnTo>
                      <a:pt x="gd45" y="gd46"/>
                    </a:lnTo>
                    <a:lnTo>
                      <a:pt x="gd47" y="gd48"/>
                    </a:lnTo>
                    <a:lnTo>
                      <a:pt x="gd49" y="gd50"/>
                    </a:lnTo>
                    <a:lnTo>
                      <a:pt x="gd51" y="gd52"/>
                    </a:lnTo>
                    <a:lnTo>
                      <a:pt x="gd53" y="gd54"/>
                    </a:lnTo>
                    <a:lnTo>
                      <a:pt x="gd55" y="gd56"/>
                    </a:lnTo>
                    <a:lnTo>
                      <a:pt x="gd57" y="gd58"/>
                    </a:lnTo>
                    <a:lnTo>
                      <a:pt x="gd59" y="gd60"/>
                    </a:lnTo>
                    <a:lnTo>
                      <a:pt x="gd61" y="gd62"/>
                    </a:lnTo>
                    <a:lnTo>
                      <a:pt x="gd63" y="gd64"/>
                    </a:lnTo>
                    <a:lnTo>
                      <a:pt x="gd65" y="gd66"/>
                    </a:lnTo>
                    <a:lnTo>
                      <a:pt x="gd67" y="gd68"/>
                    </a:lnTo>
                    <a:lnTo>
                      <a:pt x="gd69" y="gd70"/>
                    </a:lnTo>
                    <a:lnTo>
                      <a:pt x="gd71" y="gd72"/>
                    </a:lnTo>
                    <a:lnTo>
                      <a:pt x="gd73" y="gd74"/>
                    </a:lnTo>
                    <a:lnTo>
                      <a:pt x="gd75" y="gd76"/>
                    </a:lnTo>
                    <a:lnTo>
                      <a:pt x="gd77" y="gd78"/>
                    </a:lnTo>
                    <a:lnTo>
                      <a:pt x="gd79" y="gd80"/>
                    </a:lnTo>
                    <a:lnTo>
                      <a:pt x="gd81" y="gd82"/>
                    </a:lnTo>
                    <a:lnTo>
                      <a:pt x="gd83" y="gd84"/>
                    </a:lnTo>
                    <a:lnTo>
                      <a:pt x="gd85" y="gd86"/>
                    </a:lnTo>
                    <a:lnTo>
                      <a:pt x="gd87" y="gd88"/>
                    </a:lnTo>
                    <a:lnTo>
                      <a:pt x="gd89" y="gd90"/>
                    </a:lnTo>
                    <a:lnTo>
                      <a:pt x="gd91" y="gd92"/>
                    </a:lnTo>
                    <a:lnTo>
                      <a:pt x="gd93" y="gd94"/>
                    </a:lnTo>
                    <a:lnTo>
                      <a:pt x="gd95" y="gd96"/>
                    </a:lnTo>
                    <a:lnTo>
                      <a:pt x="gd97" y="gd98"/>
                    </a:lnTo>
                    <a:lnTo>
                      <a:pt x="gd99" y="gd100"/>
                    </a:lnTo>
                    <a:lnTo>
                      <a:pt x="gd101" y="gd102"/>
                    </a:lnTo>
                    <a:lnTo>
                      <a:pt x="gd103" y="gd104"/>
                    </a:lnTo>
                    <a:lnTo>
                      <a:pt x="gd105" y="gd106"/>
                    </a:lnTo>
                    <a:lnTo>
                      <a:pt x="gd107" y="gd108"/>
                    </a:lnTo>
                    <a:lnTo>
                      <a:pt x="gd109" y="gd110"/>
                    </a:lnTo>
                    <a:lnTo>
                      <a:pt x="gd111" y="gd112"/>
                    </a:lnTo>
                    <a:lnTo>
                      <a:pt x="gd113" y="gd114"/>
                    </a:lnTo>
                    <a:lnTo>
                      <a:pt x="gd115" y="gd116"/>
                    </a:lnTo>
                    <a:lnTo>
                      <a:pt x="gd117" y="gd118"/>
                    </a:lnTo>
                    <a:lnTo>
                      <a:pt x="gd119" y="gd120"/>
                    </a:lnTo>
                    <a:lnTo>
                      <a:pt x="gd121" y="gd122"/>
                    </a:lnTo>
                    <a:lnTo>
                      <a:pt x="gd123" y="gd124"/>
                    </a:lnTo>
                    <a:lnTo>
                      <a:pt x="gd125" y="gd126"/>
                    </a:lnTo>
                    <a:lnTo>
                      <a:pt x="gd127" y="gd128"/>
                    </a:lnTo>
                    <a:lnTo>
                      <a:pt x="gd129" y="gd130"/>
                    </a:lnTo>
                    <a:lnTo>
                      <a:pt x="gd131" y="gd132"/>
                    </a:lnTo>
                    <a:lnTo>
                      <a:pt x="gd133" y="gd134"/>
                    </a:lnTo>
                    <a:lnTo>
                      <a:pt x="gd135" y="gd136"/>
                    </a:lnTo>
                    <a:lnTo>
                      <a:pt x="gd137" y="gd138"/>
                    </a:lnTo>
                    <a:lnTo>
                      <a:pt x="gd139" y="gd140"/>
                    </a:lnTo>
                    <a:lnTo>
                      <a:pt x="gd141" y="gd142"/>
                    </a:lnTo>
                    <a:lnTo>
                      <a:pt x="gd143" y="gd144"/>
                    </a:lnTo>
                    <a:lnTo>
                      <a:pt x="gd145" y="gd146"/>
                    </a:lnTo>
                    <a:lnTo>
                      <a:pt x="gd147" y="gd148"/>
                    </a:lnTo>
                    <a:lnTo>
                      <a:pt x="gd149" y="gd150"/>
                    </a:lnTo>
                    <a:lnTo>
                      <a:pt x="gd151" y="gd152"/>
                    </a:lnTo>
                    <a:lnTo>
                      <a:pt x="gd153" y="gd154"/>
                    </a:lnTo>
                    <a:lnTo>
                      <a:pt x="gd155" y="gd156"/>
                    </a:lnTo>
                    <a:lnTo>
                      <a:pt x="gd157" y="gd158"/>
                    </a:lnTo>
                    <a:lnTo>
                      <a:pt x="gd159" y="gd160"/>
                    </a:lnTo>
                    <a:lnTo>
                      <a:pt x="gd161" y="gd162"/>
                    </a:lnTo>
                    <a:lnTo>
                      <a:pt x="gd163" y="gd164"/>
                    </a:lnTo>
                    <a:lnTo>
                      <a:pt x="gd165" y="gd166"/>
                    </a:lnTo>
                    <a:lnTo>
                      <a:pt x="gd167" y="gd168"/>
                    </a:lnTo>
                    <a:lnTo>
                      <a:pt x="gd169" y="gd170"/>
                    </a:lnTo>
                    <a:lnTo>
                      <a:pt x="gd171" y="gd172"/>
                    </a:lnTo>
                    <a:lnTo>
                      <a:pt x="gd173" y="gd174"/>
                    </a:lnTo>
                    <a:lnTo>
                      <a:pt x="gd175" y="gd176"/>
                    </a:lnTo>
                    <a:lnTo>
                      <a:pt x="gd177" y="gd178"/>
                    </a:lnTo>
                    <a:lnTo>
                      <a:pt x="gd179" y="gd180"/>
                    </a:lnTo>
                    <a:lnTo>
                      <a:pt x="gd181" y="gd182"/>
                    </a:lnTo>
                    <a:lnTo>
                      <a:pt x="gd183" y="gd184"/>
                    </a:lnTo>
                    <a:lnTo>
                      <a:pt x="gd185" y="gd186"/>
                    </a:lnTo>
                    <a:lnTo>
                      <a:pt x="gd187" y="gd188"/>
                    </a:lnTo>
                    <a:lnTo>
                      <a:pt x="gd189" y="gd190"/>
                    </a:lnTo>
                    <a:lnTo>
                      <a:pt x="gd191" y="gd192"/>
                    </a:lnTo>
                    <a:lnTo>
                      <a:pt x="gd193" y="gd194"/>
                    </a:lnTo>
                    <a:lnTo>
                      <a:pt x="gd195" y="gd196"/>
                    </a:lnTo>
                    <a:lnTo>
                      <a:pt x="gd197" y="gd198"/>
                    </a:lnTo>
                    <a:lnTo>
                      <a:pt x="gd199" y="gd200"/>
                    </a:lnTo>
                    <a:lnTo>
                      <a:pt x="gd201" y="gd202"/>
                    </a:lnTo>
                    <a:lnTo>
                      <a:pt x="gd203" y="gd204"/>
                    </a:lnTo>
                    <a:lnTo>
                      <a:pt x="gd205" y="gd206"/>
                    </a:lnTo>
                    <a:lnTo>
                      <a:pt x="gd207" y="gd208"/>
                    </a:lnTo>
                    <a:lnTo>
                      <a:pt x="gd209" y="gd210"/>
                    </a:lnTo>
                    <a:lnTo>
                      <a:pt x="gd211" y="gd212"/>
                    </a:lnTo>
                    <a:lnTo>
                      <a:pt x="gd213" y="gd214"/>
                    </a:lnTo>
                    <a:lnTo>
                      <a:pt x="gd215" y="gd216"/>
                    </a:lnTo>
                    <a:lnTo>
                      <a:pt x="gd217" y="gd218"/>
                    </a:lnTo>
                    <a:lnTo>
                      <a:pt x="gd219" y="gd220"/>
                    </a:lnTo>
                    <a:lnTo>
                      <a:pt x="gd221" y="gd222"/>
                    </a:lnTo>
                    <a:lnTo>
                      <a:pt x="gd223" y="gd224"/>
                    </a:lnTo>
                    <a:lnTo>
                      <a:pt x="gd225" y="gd226"/>
                    </a:lnTo>
                    <a:lnTo>
                      <a:pt x="gd227" y="gd228"/>
                    </a:lnTo>
                    <a:lnTo>
                      <a:pt x="gd229" y="gd230"/>
                    </a:lnTo>
                    <a:lnTo>
                      <a:pt x="gd231" y="gd232"/>
                    </a:lnTo>
                    <a:lnTo>
                      <a:pt x="gd233" y="gd234"/>
                    </a:lnTo>
                    <a:lnTo>
                      <a:pt x="gd235" y="gd236"/>
                    </a:lnTo>
                    <a:lnTo>
                      <a:pt x="gd237" y="gd238"/>
                    </a:lnTo>
                    <a:lnTo>
                      <a:pt x="gd239" y="gd240"/>
                    </a:lnTo>
                    <a:lnTo>
                      <a:pt x="gd241" y="gd242"/>
                    </a:lnTo>
                    <a:lnTo>
                      <a:pt x="gd243" y="gd244"/>
                    </a:lnTo>
                    <a:lnTo>
                      <a:pt x="gd245" y="gd246"/>
                    </a:lnTo>
                    <a:lnTo>
                      <a:pt x="gd247" y="gd248"/>
                    </a:lnTo>
                    <a:lnTo>
                      <a:pt x="gd249" y="gd250"/>
                    </a:lnTo>
                    <a:lnTo>
                      <a:pt x="gd251" y="gd252"/>
                    </a:lnTo>
                    <a:lnTo>
                      <a:pt x="gd253" y="gd254"/>
                    </a:lnTo>
                    <a:lnTo>
                      <a:pt x="gd255" y="gd256"/>
                    </a:lnTo>
                    <a:lnTo>
                      <a:pt x="gd257" y="gd258"/>
                    </a:lnTo>
                    <a:lnTo>
                      <a:pt x="gd259" y="gd260"/>
                    </a:lnTo>
                    <a:lnTo>
                      <a:pt x="gd261" y="gd262"/>
                    </a:lnTo>
                    <a:lnTo>
                      <a:pt x="gd263" y="gd264"/>
                    </a:lnTo>
                    <a:lnTo>
                      <a:pt x="gd265" y="gd266"/>
                    </a:lnTo>
                    <a:lnTo>
                      <a:pt x="gd267" y="gd268"/>
                    </a:lnTo>
                    <a:lnTo>
                      <a:pt x="gd269" y="gd270"/>
                    </a:lnTo>
                    <a:lnTo>
                      <a:pt x="gd271" y="gd272"/>
                    </a:lnTo>
                    <a:lnTo>
                      <a:pt x="gd273" y="gd274"/>
                    </a:lnTo>
                    <a:lnTo>
                      <a:pt x="gd275" y="gd276"/>
                    </a:lnTo>
                    <a:lnTo>
                      <a:pt x="gd277" y="gd278"/>
                    </a:lnTo>
                    <a:lnTo>
                      <a:pt x="gd279" y="gd280"/>
                    </a:lnTo>
                    <a:lnTo>
                      <a:pt x="gd281" y="gd282"/>
                    </a:lnTo>
                    <a:lnTo>
                      <a:pt x="gd283" y="gd284"/>
                    </a:lnTo>
                    <a:lnTo>
                      <a:pt x="gd285" y="gd286"/>
                    </a:lnTo>
                    <a:lnTo>
                      <a:pt x="gd287" y="gd288"/>
                    </a:lnTo>
                    <a:lnTo>
                      <a:pt x="gd289" y="gd290"/>
                    </a:lnTo>
                    <a:lnTo>
                      <a:pt x="gd291" y="gd292"/>
                    </a:lnTo>
                    <a:lnTo>
                      <a:pt x="gd293" y="gd294"/>
                    </a:lnTo>
                    <a:lnTo>
                      <a:pt x="gd295" y="gd296"/>
                    </a:lnTo>
                    <a:lnTo>
                      <a:pt x="gd297" y="gd298"/>
                    </a:lnTo>
                    <a:lnTo>
                      <a:pt x="gd299" y="gd300"/>
                    </a:lnTo>
                    <a:lnTo>
                      <a:pt x="gd301" y="gd302"/>
                    </a:lnTo>
                    <a:lnTo>
                      <a:pt x="gd303" y="gd304"/>
                    </a:lnTo>
                    <a:lnTo>
                      <a:pt x="gd305" y="gd306"/>
                    </a:lnTo>
                    <a:lnTo>
                      <a:pt x="gd307" y="gd308"/>
                    </a:lnTo>
                    <a:lnTo>
                      <a:pt x="gd309" y="gd310"/>
                    </a:lnTo>
                    <a:lnTo>
                      <a:pt x="gd311" y="gd312"/>
                    </a:lnTo>
                    <a:lnTo>
                      <a:pt x="gd313" y="gd314"/>
                    </a:lnTo>
                    <a:lnTo>
                      <a:pt x="gd315" y="gd316"/>
                    </a:lnTo>
                    <a:lnTo>
                      <a:pt x="gd317" y="gd318"/>
                    </a:lnTo>
                    <a:lnTo>
                      <a:pt x="gd319" y="gd320"/>
                    </a:lnTo>
                    <a:lnTo>
                      <a:pt x="gd321" y="gd322"/>
                    </a:lnTo>
                    <a:lnTo>
                      <a:pt x="gd323" y="gd324"/>
                    </a:lnTo>
                    <a:lnTo>
                      <a:pt x="gd325" y="gd326"/>
                    </a:lnTo>
                    <a:lnTo>
                      <a:pt x="gd327" y="gd328"/>
                    </a:lnTo>
                    <a:lnTo>
                      <a:pt x="gd329" y="gd330"/>
                    </a:lnTo>
                    <a:lnTo>
                      <a:pt x="gd331" y="gd332"/>
                    </a:lnTo>
                    <a:lnTo>
                      <a:pt x="gd333" y="gd334"/>
                    </a:lnTo>
                    <a:lnTo>
                      <a:pt x="gd335" y="gd336"/>
                    </a:lnTo>
                    <a:lnTo>
                      <a:pt x="gd337" y="gd338"/>
                    </a:lnTo>
                    <a:lnTo>
                      <a:pt x="gd339" y="gd340"/>
                    </a:lnTo>
                    <a:lnTo>
                      <a:pt x="gd341" y="gd342"/>
                    </a:lnTo>
                    <a:lnTo>
                      <a:pt x="gd343" y="gd344"/>
                    </a:lnTo>
                    <a:lnTo>
                      <a:pt x="gd345" y="gd346"/>
                    </a:lnTo>
                    <a:lnTo>
                      <a:pt x="gd347" y="gd348"/>
                    </a:lnTo>
                    <a:lnTo>
                      <a:pt x="gd349" y="gd350"/>
                    </a:lnTo>
                    <a:lnTo>
                      <a:pt x="gd351" y="gd352"/>
                    </a:lnTo>
                    <a:lnTo>
                      <a:pt x="gd353" y="gd354"/>
                    </a:lnTo>
                    <a:lnTo>
                      <a:pt x="gd355" y="gd356"/>
                    </a:lnTo>
                    <a:lnTo>
                      <a:pt x="gd357" y="gd358"/>
                    </a:lnTo>
                    <a:lnTo>
                      <a:pt x="gd359" y="gd360"/>
                    </a:lnTo>
                    <a:lnTo>
                      <a:pt x="gd361" y="gd362"/>
                    </a:lnTo>
                    <a:lnTo>
                      <a:pt x="gd363" y="gd364"/>
                    </a:lnTo>
                    <a:lnTo>
                      <a:pt x="gd365" y="gd366"/>
                    </a:lnTo>
                    <a:lnTo>
                      <a:pt x="gd367" y="gd368"/>
                    </a:lnTo>
                    <a:lnTo>
                      <a:pt x="gd369" y="gd370"/>
                    </a:lnTo>
                    <a:lnTo>
                      <a:pt x="gd371" y="gd372"/>
                    </a:lnTo>
                    <a:lnTo>
                      <a:pt x="gd373" y="gd374"/>
                    </a:lnTo>
                    <a:lnTo>
                      <a:pt x="gd375" y="gd376"/>
                    </a:lnTo>
                    <a:lnTo>
                      <a:pt x="gd377" y="gd378"/>
                    </a:lnTo>
                    <a:lnTo>
                      <a:pt x="gd379" y="gd380"/>
                    </a:lnTo>
                    <a:lnTo>
                      <a:pt x="gd381" y="gd382"/>
                    </a:lnTo>
                    <a:lnTo>
                      <a:pt x="gd383" y="gd384"/>
                    </a:lnTo>
                    <a:lnTo>
                      <a:pt x="gd385" y="gd386"/>
                    </a:lnTo>
                    <a:lnTo>
                      <a:pt x="gd387" y="gd388"/>
                    </a:lnTo>
                    <a:lnTo>
                      <a:pt x="gd389" y="gd390"/>
                    </a:lnTo>
                    <a:lnTo>
                      <a:pt x="gd391" y="gd392"/>
                    </a:lnTo>
                    <a:lnTo>
                      <a:pt x="gd393" y="gd394"/>
                    </a:lnTo>
                    <a:lnTo>
                      <a:pt x="gd395" y="gd396"/>
                    </a:lnTo>
                    <a:lnTo>
                      <a:pt x="gd397" y="gd398"/>
                    </a:lnTo>
                    <a:lnTo>
                      <a:pt x="gd399" y="gd400"/>
                    </a:lnTo>
                  </a:path>
                  <a:path w="2952" h="128" extrusionOk="0"/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91440" tIns="45720" rIns="91440" bIns="45720" anchor="t"/>
              <a:lstStyle/>
              <a:p>
                <a:pPr>
                  <a:defRPr/>
                </a:pPr>
                <a:endParaRPr sz="1400"/>
              </a:p>
            </p:txBody>
          </p:sp>
          <p:grpSp>
            <p:nvGrpSpPr>
              <p:cNvPr id="9" name="Group 58">
                <a:extLst>
                  <a:ext uri="{FF2B5EF4-FFF2-40B4-BE49-F238E27FC236}">
                    <a16:creationId xmlns:a16="http://schemas.microsoft.com/office/drawing/2014/main" id="{6181D3C9-CBEA-2F4F-BC60-1C67635BFFCE}"/>
                  </a:ext>
                </a:extLst>
              </p:cNvPr>
              <p:cNvGrpSpPr/>
              <p:nvPr/>
            </p:nvGrpSpPr>
            <p:grpSpPr bwMode="auto">
              <a:xfrm>
                <a:off x="1816" y="1071"/>
                <a:ext cx="1892" cy="108"/>
                <a:chOff x="663" y="959"/>
                <a:chExt cx="2049" cy="108"/>
              </a:xfrm>
            </p:grpSpPr>
            <p:sp>
              <p:nvSpPr>
                <p:cNvPr id="12" name="Oval 59">
                  <a:extLst>
                    <a:ext uri="{FF2B5EF4-FFF2-40B4-BE49-F238E27FC236}">
                      <a16:creationId xmlns:a16="http://schemas.microsoft.com/office/drawing/2014/main" id="{04539540-3F32-DA4E-871B-DE4F6C3F35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3" y="959"/>
                  <a:ext cx="44" cy="36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13" name="Oval 60">
                  <a:extLst>
                    <a:ext uri="{FF2B5EF4-FFF2-40B4-BE49-F238E27FC236}">
                      <a16:creationId xmlns:a16="http://schemas.microsoft.com/office/drawing/2014/main" id="{9959D1C9-1EA7-8E4C-8D63-1E5FD60CB9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7" y="964"/>
                  <a:ext cx="45" cy="35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14" name="Oval 61">
                  <a:extLst>
                    <a:ext uri="{FF2B5EF4-FFF2-40B4-BE49-F238E27FC236}">
                      <a16:creationId xmlns:a16="http://schemas.microsoft.com/office/drawing/2014/main" id="{9263BAFB-1303-624D-8EDF-8E2AF84B69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2" y="1003"/>
                  <a:ext cx="44" cy="36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15" name="Oval 62">
                  <a:extLst>
                    <a:ext uri="{FF2B5EF4-FFF2-40B4-BE49-F238E27FC236}">
                      <a16:creationId xmlns:a16="http://schemas.microsoft.com/office/drawing/2014/main" id="{92255525-D67D-2545-8074-61012495AC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8" y="1030"/>
                  <a:ext cx="45" cy="37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16" name="Oval 63">
                  <a:extLst>
                    <a:ext uri="{FF2B5EF4-FFF2-40B4-BE49-F238E27FC236}">
                      <a16:creationId xmlns:a16="http://schemas.microsoft.com/office/drawing/2014/main" id="{CCF7B08A-C9DC-C441-A1A7-4F396599BD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27" y="1030"/>
                  <a:ext cx="45" cy="37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17" name="Oval 64">
                  <a:extLst>
                    <a:ext uri="{FF2B5EF4-FFF2-40B4-BE49-F238E27FC236}">
                      <a16:creationId xmlns:a16="http://schemas.microsoft.com/office/drawing/2014/main" id="{E5AA2506-BC19-E840-9D52-BA78F9AFE7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13" y="1008"/>
                  <a:ext cx="44" cy="36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18" name="Oval 65">
                  <a:extLst>
                    <a:ext uri="{FF2B5EF4-FFF2-40B4-BE49-F238E27FC236}">
                      <a16:creationId xmlns:a16="http://schemas.microsoft.com/office/drawing/2014/main" id="{A1ED01DC-9376-AB41-A577-2BA1C0A051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7" y="975"/>
                  <a:ext cx="45" cy="36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19" name="Oval 66">
                  <a:extLst>
                    <a:ext uri="{FF2B5EF4-FFF2-40B4-BE49-F238E27FC236}">
                      <a16:creationId xmlns:a16="http://schemas.microsoft.com/office/drawing/2014/main" id="{FB70E406-D559-8846-A4A4-0039A4895D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2" y="959"/>
                  <a:ext cx="44" cy="36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20" name="Oval 67">
                  <a:extLst>
                    <a:ext uri="{FF2B5EF4-FFF2-40B4-BE49-F238E27FC236}">
                      <a16:creationId xmlns:a16="http://schemas.microsoft.com/office/drawing/2014/main" id="{6A0FED53-A86A-4240-A46C-BD0AF79A69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67" y="964"/>
                  <a:ext cx="45" cy="35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21" name="Oval 68">
                  <a:extLst>
                    <a:ext uri="{FF2B5EF4-FFF2-40B4-BE49-F238E27FC236}">
                      <a16:creationId xmlns:a16="http://schemas.microsoft.com/office/drawing/2014/main" id="{FAD13505-010F-6644-8DB3-460CFB4406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51" y="986"/>
                  <a:ext cx="44" cy="35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22" name="Oval 69">
                  <a:extLst>
                    <a:ext uri="{FF2B5EF4-FFF2-40B4-BE49-F238E27FC236}">
                      <a16:creationId xmlns:a16="http://schemas.microsoft.com/office/drawing/2014/main" id="{23807FA9-6C77-2D4A-8B97-90C3AE8D26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8" y="1030"/>
                  <a:ext cx="45" cy="37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23" name="Oval 70">
                  <a:extLst>
                    <a:ext uri="{FF2B5EF4-FFF2-40B4-BE49-F238E27FC236}">
                      <a16:creationId xmlns:a16="http://schemas.microsoft.com/office/drawing/2014/main" id="{A0E6722C-E756-D74E-BB6F-6029AFFC20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34" y="1030"/>
                  <a:ext cx="44" cy="37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24" name="Oval 71">
                  <a:extLst>
                    <a:ext uri="{FF2B5EF4-FFF2-40B4-BE49-F238E27FC236}">
                      <a16:creationId xmlns:a16="http://schemas.microsoft.com/office/drawing/2014/main" id="{DF3E1512-1B7A-C045-A5D3-E532078D57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18" y="1008"/>
                  <a:ext cx="45" cy="36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25" name="Oval 72">
                  <a:extLst>
                    <a:ext uri="{FF2B5EF4-FFF2-40B4-BE49-F238E27FC236}">
                      <a16:creationId xmlns:a16="http://schemas.microsoft.com/office/drawing/2014/main" id="{7E37368C-19ED-4440-B118-43FC24E9E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03" y="964"/>
                  <a:ext cx="45" cy="35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26" name="Oval 73">
                  <a:extLst>
                    <a:ext uri="{FF2B5EF4-FFF2-40B4-BE49-F238E27FC236}">
                      <a16:creationId xmlns:a16="http://schemas.microsoft.com/office/drawing/2014/main" id="{C79D1583-1FCE-3049-98E1-BEFC358416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88" y="964"/>
                  <a:ext cx="45" cy="35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27" name="Oval 74">
                  <a:extLst>
                    <a:ext uri="{FF2B5EF4-FFF2-40B4-BE49-F238E27FC236}">
                      <a16:creationId xmlns:a16="http://schemas.microsoft.com/office/drawing/2014/main" id="{A3EE0CBB-3DB0-A64F-83DA-E30ED8BD20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72" y="964"/>
                  <a:ext cx="45" cy="35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28" name="Oval 75">
                  <a:extLst>
                    <a:ext uri="{FF2B5EF4-FFF2-40B4-BE49-F238E27FC236}">
                      <a16:creationId xmlns:a16="http://schemas.microsoft.com/office/drawing/2014/main" id="{22FCAA69-C263-1F4A-83E2-032FA9A7EF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44" y="997"/>
                  <a:ext cx="44" cy="36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29" name="Oval 76">
                  <a:extLst>
                    <a:ext uri="{FF2B5EF4-FFF2-40B4-BE49-F238E27FC236}">
                      <a16:creationId xmlns:a16="http://schemas.microsoft.com/office/drawing/2014/main" id="{D662DE21-30BB-FB44-8364-A3E89A7823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13" y="1030"/>
                  <a:ext cx="45" cy="37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30" name="Oval 77">
                  <a:extLst>
                    <a:ext uri="{FF2B5EF4-FFF2-40B4-BE49-F238E27FC236}">
                      <a16:creationId xmlns:a16="http://schemas.microsoft.com/office/drawing/2014/main" id="{B27CFDA0-52A4-2C40-AB85-EF16665481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68" y="1030"/>
                  <a:ext cx="44" cy="37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31" name="Oval 78">
                  <a:extLst>
                    <a:ext uri="{FF2B5EF4-FFF2-40B4-BE49-F238E27FC236}">
                      <a16:creationId xmlns:a16="http://schemas.microsoft.com/office/drawing/2014/main" id="{BD9692C1-4936-5A4D-9639-086C0F94AD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8" y="964"/>
                  <a:ext cx="44" cy="35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  <p:sp>
              <p:nvSpPr>
                <p:cNvPr id="32" name="Oval 79">
                  <a:extLst>
                    <a:ext uri="{FF2B5EF4-FFF2-40B4-BE49-F238E27FC236}">
                      <a16:creationId xmlns:a16="http://schemas.microsoft.com/office/drawing/2014/main" id="{66F6054F-EC72-5D4E-97D1-A411E71E4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3" y="986"/>
                  <a:ext cx="45" cy="35"/>
                </a:xfrm>
                <a:prstGeom prst="ellipse">
                  <a:avLst/>
                </a:prstGeom>
                <a:solidFill>
                  <a:srgbClr val="009900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</p:grpSp>
          <p:sp>
            <p:nvSpPr>
              <p:cNvPr id="10" name="Oval 106">
                <a:extLst>
                  <a:ext uri="{FF2B5EF4-FFF2-40B4-BE49-F238E27FC236}">
                    <a16:creationId xmlns:a16="http://schemas.microsoft.com/office/drawing/2014/main" id="{51ADFE75-82EE-654B-B851-109078B9A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5" y="1170"/>
                <a:ext cx="41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11" name="Oval 107">
                <a:extLst>
                  <a:ext uri="{FF2B5EF4-FFF2-40B4-BE49-F238E27FC236}">
                    <a16:creationId xmlns:a16="http://schemas.microsoft.com/office/drawing/2014/main" id="{1AC8591B-1DA6-A941-BF62-3EA47524A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170"/>
                <a:ext cx="41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</p:grpSp>
        <p:sp>
          <p:nvSpPr>
            <p:cNvPr id="6" name="Oval 118">
              <a:extLst>
                <a:ext uri="{FF2B5EF4-FFF2-40B4-BE49-F238E27FC236}">
                  <a16:creationId xmlns:a16="http://schemas.microsoft.com/office/drawing/2014/main" id="{BBFE4035-F347-5B4C-A6D8-6B3E758ABE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5" y="1159"/>
              <a:ext cx="56" cy="48"/>
            </a:xfrm>
            <a:prstGeom prst="ellipse">
              <a:avLst/>
            </a:prstGeom>
            <a:solidFill>
              <a:srgbClr val="009900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7" name="Oval 122">
              <a:extLst>
                <a:ext uri="{FF2B5EF4-FFF2-40B4-BE49-F238E27FC236}">
                  <a16:creationId xmlns:a16="http://schemas.microsoft.com/office/drawing/2014/main" id="{7934103F-2595-144F-ABC5-0DBF6296F4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3" y="1160"/>
              <a:ext cx="57" cy="47"/>
            </a:xfrm>
            <a:prstGeom prst="ellipse">
              <a:avLst/>
            </a:prstGeom>
            <a:solidFill>
              <a:srgbClr val="009900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33" name="Group 209">
            <a:extLst>
              <a:ext uri="{FF2B5EF4-FFF2-40B4-BE49-F238E27FC236}">
                <a16:creationId xmlns:a16="http://schemas.microsoft.com/office/drawing/2014/main" id="{506205D3-3DEE-5244-9A81-A42F10EEC10C}"/>
              </a:ext>
            </a:extLst>
          </p:cNvPr>
          <p:cNvGrpSpPr/>
          <p:nvPr/>
        </p:nvGrpSpPr>
        <p:grpSpPr bwMode="auto">
          <a:xfrm>
            <a:off x="5661626" y="4529269"/>
            <a:ext cx="4394200" cy="1074738"/>
            <a:chOff x="1156" y="2629"/>
            <a:chExt cx="2768" cy="677"/>
          </a:xfrm>
        </p:grpSpPr>
        <p:sp>
          <p:nvSpPr>
            <p:cNvPr id="34" name="Line 52">
              <a:extLst>
                <a:ext uri="{FF2B5EF4-FFF2-40B4-BE49-F238E27FC236}">
                  <a16:creationId xmlns:a16="http://schemas.microsoft.com/office/drawing/2014/main" id="{6F85E8A9-BA79-4E4F-89C8-017621D746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1" y="3157"/>
              <a:ext cx="155" cy="0"/>
            </a:xfrm>
            <a:prstGeom prst="line">
              <a:avLst/>
            </a:prstGeom>
            <a:noFill/>
            <a:ln w="12700">
              <a:solidFill>
                <a:schemeClr val="dk1"/>
              </a:solidFill>
              <a:round/>
              <a:headEnd/>
              <a:tailEnd type="stealth" w="med" len="med"/>
            </a:ln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5" name="Line 53">
              <a:extLst>
                <a:ext uri="{FF2B5EF4-FFF2-40B4-BE49-F238E27FC236}">
                  <a16:creationId xmlns:a16="http://schemas.microsoft.com/office/drawing/2014/main" id="{0248361D-5EA1-4348-87FF-F9B43FF649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9" y="3157"/>
              <a:ext cx="182" cy="0"/>
            </a:xfrm>
            <a:prstGeom prst="line">
              <a:avLst/>
            </a:prstGeom>
            <a:noFill/>
            <a:ln w="12700">
              <a:solidFill>
                <a:schemeClr val="dk1"/>
              </a:solidFill>
              <a:round/>
              <a:headEnd/>
              <a:tailEnd type="stealth" w="med" len="med"/>
            </a:ln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6" name="Rectangle 54">
              <a:extLst>
                <a:ext uri="{FF2B5EF4-FFF2-40B4-BE49-F238E27FC236}">
                  <a16:creationId xmlns:a16="http://schemas.microsoft.com/office/drawing/2014/main" id="{61F1F6F5-B414-D942-AF3A-6F1F58F33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3" y="2976"/>
              <a:ext cx="402" cy="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sz="2800" dirty="0">
                  <a:latin typeface="Symbol"/>
                </a:rPr>
                <a:t>  l</a:t>
              </a:r>
              <a:r>
                <a:rPr b="0" i="0" u="none" dirty="0">
                  <a:latin typeface="Times New Roman"/>
                </a:rPr>
                <a:t> </a:t>
              </a:r>
              <a:endParaRPr dirty="0"/>
            </a:p>
          </p:txBody>
        </p:sp>
        <p:grpSp>
          <p:nvGrpSpPr>
            <p:cNvPr id="37" name="Group 208">
              <a:extLst>
                <a:ext uri="{FF2B5EF4-FFF2-40B4-BE49-F238E27FC236}">
                  <a16:creationId xmlns:a16="http://schemas.microsoft.com/office/drawing/2014/main" id="{EE3AD42A-2942-4C4A-BBEF-FE06D9FB95E4}"/>
                </a:ext>
              </a:extLst>
            </p:cNvPr>
            <p:cNvGrpSpPr/>
            <p:nvPr/>
          </p:nvGrpSpPr>
          <p:grpSpPr bwMode="auto">
            <a:xfrm>
              <a:off x="1156" y="2629"/>
              <a:ext cx="2768" cy="438"/>
              <a:chOff x="2020" y="3809"/>
              <a:chExt cx="1904" cy="438"/>
            </a:xfrm>
          </p:grpSpPr>
          <p:sp>
            <p:nvSpPr>
              <p:cNvPr id="38" name="Freeform 164">
                <a:extLst>
                  <a:ext uri="{FF2B5EF4-FFF2-40B4-BE49-F238E27FC236}">
                    <a16:creationId xmlns:a16="http://schemas.microsoft.com/office/drawing/2014/main" id="{18FA2E56-ED4C-4345-9A0E-EF73494FB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0" y="3831"/>
                <a:ext cx="1904" cy="402"/>
              </a:xfrm>
              <a:custGeom>
                <a:avLst/>
                <a:gdLst>
                  <a:gd name="gd0" fmla="val 65536"/>
                  <a:gd name="gd1" fmla="val 0"/>
                  <a:gd name="gd2" fmla="val 288"/>
                  <a:gd name="gd3" fmla="val 14"/>
                  <a:gd name="gd4" fmla="val 260"/>
                  <a:gd name="gd5" fmla="val 28"/>
                  <a:gd name="gd6" fmla="val 233"/>
                  <a:gd name="gd7" fmla="val 44"/>
                  <a:gd name="gd8" fmla="val 208"/>
                  <a:gd name="gd9" fmla="val 58"/>
                  <a:gd name="gd10" fmla="val 180"/>
                  <a:gd name="gd11" fmla="val 72"/>
                  <a:gd name="gd12" fmla="val 157"/>
                  <a:gd name="gd13" fmla="val 86"/>
                  <a:gd name="gd14" fmla="val 133"/>
                  <a:gd name="gd15" fmla="val 102"/>
                  <a:gd name="gd16" fmla="val 111"/>
                  <a:gd name="gd17" fmla="val 116"/>
                  <a:gd name="gd18" fmla="val 89"/>
                  <a:gd name="gd19" fmla="val 130"/>
                  <a:gd name="gd20" fmla="val 71"/>
                  <a:gd name="gd21" fmla="val 152"/>
                  <a:gd name="gd22" fmla="val 54"/>
                  <a:gd name="gd23" fmla="val 166"/>
                  <a:gd name="gd24" fmla="val 39"/>
                  <a:gd name="gd25" fmla="val 180"/>
                  <a:gd name="gd26" fmla="val 27"/>
                  <a:gd name="gd27" fmla="val 196"/>
                  <a:gd name="gd28" fmla="val 17"/>
                  <a:gd name="gd29" fmla="val 210"/>
                  <a:gd name="gd30" fmla="val 8"/>
                  <a:gd name="gd31" fmla="val 223"/>
                  <a:gd name="gd32" fmla="val 3"/>
                  <a:gd name="gd33" fmla="val 237"/>
                  <a:gd name="gd34" fmla="val 0"/>
                  <a:gd name="gd35" fmla="val 253"/>
                  <a:gd name="gd36" fmla="val 0"/>
                  <a:gd name="gd37" fmla="val 267"/>
                  <a:gd name="gd38" fmla="val 3"/>
                  <a:gd name="gd39" fmla="val 281"/>
                  <a:gd name="gd40" fmla="val 7"/>
                  <a:gd name="gd41" fmla="val 295"/>
                  <a:gd name="gd42" fmla="val 15"/>
                  <a:gd name="gd43" fmla="val 311"/>
                  <a:gd name="gd44" fmla="val 25"/>
                  <a:gd name="gd45" fmla="val 325"/>
                  <a:gd name="gd46" fmla="val 37"/>
                  <a:gd name="gd47" fmla="val 339"/>
                  <a:gd name="gd48" fmla="val 52"/>
                  <a:gd name="gd49" fmla="val 353"/>
                  <a:gd name="gd50" fmla="val 67"/>
                  <a:gd name="gd51" fmla="val 369"/>
                  <a:gd name="gd52" fmla="val 86"/>
                  <a:gd name="gd53" fmla="val 383"/>
                  <a:gd name="gd54" fmla="val 106"/>
                  <a:gd name="gd55" fmla="val 397"/>
                  <a:gd name="gd56" fmla="val 128"/>
                  <a:gd name="gd57" fmla="val 411"/>
                  <a:gd name="gd58" fmla="val 152"/>
                  <a:gd name="gd59" fmla="val 427"/>
                  <a:gd name="gd60" fmla="val 177"/>
                  <a:gd name="gd61" fmla="val 449"/>
                  <a:gd name="gd62" fmla="val 202"/>
                  <a:gd name="gd63" fmla="val 463"/>
                  <a:gd name="gd64" fmla="val 229"/>
                  <a:gd name="gd65" fmla="val 477"/>
                  <a:gd name="gd66" fmla="val 256"/>
                  <a:gd name="gd67" fmla="val 491"/>
                  <a:gd name="gd68" fmla="val 283"/>
                  <a:gd name="gd69" fmla="val 507"/>
                  <a:gd name="gd70" fmla="val 310"/>
                  <a:gd name="gd71" fmla="val 521"/>
                  <a:gd name="gd72" fmla="val 337"/>
                  <a:gd name="gd73" fmla="val 535"/>
                  <a:gd name="gd74" fmla="val 364"/>
                  <a:gd name="gd75" fmla="val 549"/>
                  <a:gd name="gd76" fmla="val 389"/>
                  <a:gd name="gd77" fmla="val 565"/>
                  <a:gd name="gd78" fmla="val 415"/>
                  <a:gd name="gd79" fmla="val 579"/>
                  <a:gd name="gd80" fmla="val 438"/>
                  <a:gd name="gd81" fmla="val 593"/>
                  <a:gd name="gd82" fmla="val 460"/>
                  <a:gd name="gd83" fmla="val 607"/>
                  <a:gd name="gd84" fmla="val 482"/>
                  <a:gd name="gd85" fmla="val 623"/>
                  <a:gd name="gd86" fmla="val 501"/>
                  <a:gd name="gd87" fmla="val 636"/>
                  <a:gd name="gd88" fmla="val 518"/>
                  <a:gd name="gd89" fmla="val 650"/>
                  <a:gd name="gd90" fmla="val 533"/>
                  <a:gd name="gd91" fmla="val 664"/>
                  <a:gd name="gd92" fmla="val 547"/>
                  <a:gd name="gd93" fmla="val 680"/>
                  <a:gd name="gd94" fmla="val 556"/>
                  <a:gd name="gd95" fmla="val 694"/>
                  <a:gd name="gd96" fmla="val 565"/>
                  <a:gd name="gd97" fmla="val 708"/>
                  <a:gd name="gd98" fmla="val 572"/>
                  <a:gd name="gd99" fmla="val 722"/>
                  <a:gd name="gd100" fmla="val 575"/>
                  <a:gd name="gd101" fmla="val 744"/>
                  <a:gd name="gd102" fmla="val 575"/>
                  <a:gd name="gd103" fmla="val 760"/>
                  <a:gd name="gd104" fmla="val 573"/>
                  <a:gd name="gd105" fmla="val 774"/>
                  <a:gd name="gd106" fmla="val 568"/>
                  <a:gd name="gd107" fmla="val 788"/>
                  <a:gd name="gd108" fmla="val 561"/>
                  <a:gd name="gd109" fmla="val 802"/>
                  <a:gd name="gd110" fmla="val 551"/>
                  <a:gd name="gd111" fmla="val 818"/>
                  <a:gd name="gd112" fmla="val 540"/>
                  <a:gd name="gd113" fmla="val 832"/>
                  <a:gd name="gd114" fmla="val 526"/>
                  <a:gd name="gd115" fmla="val 846"/>
                  <a:gd name="gd116" fmla="val 509"/>
                  <a:gd name="gd117" fmla="val 860"/>
                  <a:gd name="gd118" fmla="val 492"/>
                  <a:gd name="gd119" fmla="val 876"/>
                  <a:gd name="gd120" fmla="val 472"/>
                  <a:gd name="gd121" fmla="val 890"/>
                  <a:gd name="gd122" fmla="val 450"/>
                  <a:gd name="gd123" fmla="val 904"/>
                  <a:gd name="gd124" fmla="val 427"/>
                  <a:gd name="gd125" fmla="val 918"/>
                  <a:gd name="gd126" fmla="val 403"/>
                  <a:gd name="gd127" fmla="val 934"/>
                  <a:gd name="gd128" fmla="val 376"/>
                  <a:gd name="gd129" fmla="val 948"/>
                  <a:gd name="gd130" fmla="val 351"/>
                  <a:gd name="gd131" fmla="val 962"/>
                  <a:gd name="gd132" fmla="val 324"/>
                  <a:gd name="gd133" fmla="val 976"/>
                  <a:gd name="gd134" fmla="val 297"/>
                  <a:gd name="gd135" fmla="val 992"/>
                  <a:gd name="gd136" fmla="val 270"/>
                  <a:gd name="gd137" fmla="val 1006"/>
                  <a:gd name="gd138" fmla="val 243"/>
                  <a:gd name="gd139" fmla="val 1020"/>
                  <a:gd name="gd140" fmla="val 216"/>
                  <a:gd name="gd141" fmla="val 1042"/>
                  <a:gd name="gd142" fmla="val 189"/>
                  <a:gd name="gd143" fmla="val 1055"/>
                  <a:gd name="gd144" fmla="val 165"/>
                  <a:gd name="gd145" fmla="val 1071"/>
                  <a:gd name="gd146" fmla="val 140"/>
                  <a:gd name="gd147" fmla="val 1085"/>
                  <a:gd name="gd148" fmla="val 118"/>
                  <a:gd name="gd149" fmla="val 1099"/>
                  <a:gd name="gd150" fmla="val 96"/>
                  <a:gd name="gd151" fmla="val 1113"/>
                  <a:gd name="gd152" fmla="val 77"/>
                  <a:gd name="gd153" fmla="val 1129"/>
                  <a:gd name="gd154" fmla="val 59"/>
                  <a:gd name="gd155" fmla="val 1143"/>
                  <a:gd name="gd156" fmla="val 44"/>
                  <a:gd name="gd157" fmla="val 1157"/>
                  <a:gd name="gd158" fmla="val 30"/>
                  <a:gd name="gd159" fmla="val 1171"/>
                  <a:gd name="gd160" fmla="val 20"/>
                  <a:gd name="gd161" fmla="val 1187"/>
                  <a:gd name="gd162" fmla="val 10"/>
                  <a:gd name="gd163" fmla="val 1201"/>
                  <a:gd name="gd164" fmla="val 5"/>
                  <a:gd name="gd165" fmla="val 1215"/>
                  <a:gd name="gd166" fmla="val 1"/>
                  <a:gd name="gd167" fmla="val 1229"/>
                  <a:gd name="gd168" fmla="val 0"/>
                  <a:gd name="gd169" fmla="val 1245"/>
                  <a:gd name="gd170" fmla="val 1"/>
                  <a:gd name="gd171" fmla="val 1259"/>
                  <a:gd name="gd172" fmla="val 5"/>
                  <a:gd name="gd173" fmla="val 1273"/>
                  <a:gd name="gd174" fmla="val 12"/>
                  <a:gd name="gd175" fmla="val 1287"/>
                  <a:gd name="gd176" fmla="val 22"/>
                  <a:gd name="gd177" fmla="val 1303"/>
                  <a:gd name="gd178" fmla="val 32"/>
                  <a:gd name="gd179" fmla="val 1323"/>
                  <a:gd name="gd180" fmla="val 47"/>
                  <a:gd name="gd181" fmla="val 1339"/>
                  <a:gd name="gd182" fmla="val 62"/>
                  <a:gd name="gd183" fmla="val 1353"/>
                  <a:gd name="gd184" fmla="val 81"/>
                  <a:gd name="gd185" fmla="val 1367"/>
                  <a:gd name="gd186" fmla="val 99"/>
                  <a:gd name="gd187" fmla="val 1381"/>
                  <a:gd name="gd188" fmla="val 121"/>
                  <a:gd name="gd189" fmla="val 1397"/>
                  <a:gd name="gd190" fmla="val 145"/>
                  <a:gd name="gd191" fmla="val 1411"/>
                  <a:gd name="gd192" fmla="val 168"/>
                  <a:gd name="gd193" fmla="val 1425"/>
                  <a:gd name="gd194" fmla="val 194"/>
                  <a:gd name="gd195" fmla="val 1439"/>
                  <a:gd name="gd196" fmla="val 221"/>
                  <a:gd name="gd197" fmla="val 1455"/>
                  <a:gd name="gd198" fmla="val 246"/>
                  <a:gd name="gd199" fmla="val 1469"/>
                  <a:gd name="gd200" fmla="val 273"/>
                  <a:gd name="gd201" fmla="val 1482"/>
                  <a:gd name="gd202" fmla="val 302"/>
                  <a:gd name="gd203" fmla="val 1498"/>
                  <a:gd name="gd204" fmla="val 329"/>
                  <a:gd name="gd205" fmla="val 1512"/>
                  <a:gd name="gd206" fmla="val 354"/>
                  <a:gd name="gd207" fmla="val 1526"/>
                  <a:gd name="gd208" fmla="val 381"/>
                  <a:gd name="gd209" fmla="val 1540"/>
                  <a:gd name="gd210" fmla="val 406"/>
                  <a:gd name="gd211" fmla="val 1556"/>
                  <a:gd name="gd212" fmla="val 430"/>
                  <a:gd name="gd213" fmla="val 1570"/>
                  <a:gd name="gd214" fmla="val 454"/>
                  <a:gd name="gd215" fmla="val 1584"/>
                  <a:gd name="gd216" fmla="val 476"/>
                  <a:gd name="gd217" fmla="val 1598"/>
                  <a:gd name="gd218" fmla="val 494"/>
                  <a:gd name="gd219" fmla="val 1620"/>
                  <a:gd name="gd220" fmla="val 513"/>
                  <a:gd name="gd221" fmla="val 1634"/>
                  <a:gd name="gd222" fmla="val 528"/>
                  <a:gd name="gd223" fmla="val 1650"/>
                  <a:gd name="gd224" fmla="val 543"/>
                  <a:gd name="gd225" fmla="val 1664"/>
                  <a:gd name="gd226" fmla="val 553"/>
                  <a:gd name="gd227" fmla="val 1678"/>
                  <a:gd name="gd228" fmla="val 563"/>
                  <a:gd name="gd229" fmla="val 1692"/>
                  <a:gd name="gd230" fmla="val 570"/>
                  <a:gd name="gd231" fmla="val 1708"/>
                  <a:gd name="gd232" fmla="val 573"/>
                  <a:gd name="gd233" fmla="val 1722"/>
                  <a:gd name="gd234" fmla="val 575"/>
                  <a:gd name="gd235" fmla="val 1736"/>
                  <a:gd name="gd236" fmla="val 573"/>
                  <a:gd name="gd237" fmla="val 1750"/>
                  <a:gd name="gd238" fmla="val 570"/>
                  <a:gd name="gd239" fmla="val 1766"/>
                  <a:gd name="gd240" fmla="val 565"/>
                  <a:gd name="gd241" fmla="val 1780"/>
                  <a:gd name="gd242" fmla="val 555"/>
                  <a:gd name="gd243" fmla="val 1794"/>
                  <a:gd name="gd244" fmla="val 545"/>
                  <a:gd name="gd245" fmla="val 1808"/>
                  <a:gd name="gd246" fmla="val 531"/>
                  <a:gd name="gd247" fmla="val 1824"/>
                  <a:gd name="gd248" fmla="val 516"/>
                  <a:gd name="gd249" fmla="val 1838"/>
                  <a:gd name="gd250" fmla="val 498"/>
                  <a:gd name="gd251" fmla="val 1852"/>
                  <a:gd name="gd252" fmla="val 479"/>
                  <a:gd name="gd253" fmla="val 1866"/>
                  <a:gd name="gd254" fmla="val 457"/>
                  <a:gd name="gd255" fmla="val 1882"/>
                  <a:gd name="gd256" fmla="val 435"/>
                  <a:gd name="gd257" fmla="val 1896"/>
                  <a:gd name="gd258" fmla="val 410"/>
                  <a:gd name="gd259" fmla="val 1917"/>
                  <a:gd name="gd260" fmla="val 386"/>
                  <a:gd name="gd261" fmla="val 1931"/>
                  <a:gd name="gd262" fmla="val 359"/>
                  <a:gd name="gd263" fmla="val 1945"/>
                  <a:gd name="gd264" fmla="val 332"/>
                  <a:gd name="gd265" fmla="val 1961"/>
                  <a:gd name="gd266" fmla="val 305"/>
                  <a:gd name="gd267" fmla="val 1975"/>
                  <a:gd name="gd268" fmla="val 278"/>
                  <a:gd name="gd269" fmla="val 1989"/>
                  <a:gd name="gd270" fmla="val 251"/>
                  <a:gd name="gd271" fmla="val 2003"/>
                  <a:gd name="gd272" fmla="val 224"/>
                  <a:gd name="gd273" fmla="val 2019"/>
                  <a:gd name="gd274" fmla="val 199"/>
                  <a:gd name="gd275" fmla="val 2033"/>
                  <a:gd name="gd276" fmla="val 172"/>
                  <a:gd name="gd277" fmla="val 2047"/>
                  <a:gd name="gd278" fmla="val 148"/>
                  <a:gd name="gd279" fmla="val 2061"/>
                  <a:gd name="gd280" fmla="val 125"/>
                  <a:gd name="gd281" fmla="val 2077"/>
                  <a:gd name="gd282" fmla="val 103"/>
                  <a:gd name="gd283" fmla="val 2091"/>
                  <a:gd name="gd284" fmla="val 83"/>
                  <a:gd name="gd285" fmla="val 2105"/>
                  <a:gd name="gd286" fmla="val 66"/>
                  <a:gd name="gd287" fmla="val 2119"/>
                  <a:gd name="gd288" fmla="val 49"/>
                  <a:gd name="gd289" fmla="val 2135"/>
                  <a:gd name="gd290" fmla="val 35"/>
                  <a:gd name="gd291" fmla="val 2149"/>
                  <a:gd name="gd292" fmla="val 23"/>
                  <a:gd name="gd293" fmla="val 2163"/>
                  <a:gd name="gd294" fmla="val 14"/>
                  <a:gd name="gd295" fmla="val 2177"/>
                  <a:gd name="gd296" fmla="val 7"/>
                  <a:gd name="gd297" fmla="val 2199"/>
                  <a:gd name="gd298" fmla="val 1"/>
                  <a:gd name="gd299" fmla="val 2215"/>
                  <a:gd name="gd300" fmla="val 0"/>
                  <a:gd name="gd301" fmla="val 2229"/>
                  <a:gd name="gd302" fmla="val 0"/>
                  <a:gd name="gd303" fmla="val 2243"/>
                  <a:gd name="gd304" fmla="val 3"/>
                  <a:gd name="gd305" fmla="val 2257"/>
                  <a:gd name="gd306" fmla="val 10"/>
                  <a:gd name="gd307" fmla="val 2273"/>
                  <a:gd name="gd308" fmla="val 19"/>
                  <a:gd name="gd309" fmla="val 2287"/>
                  <a:gd name="gd310" fmla="val 28"/>
                  <a:gd name="gd311" fmla="val 2301"/>
                  <a:gd name="gd312" fmla="val 42"/>
                  <a:gd name="gd313" fmla="val 2315"/>
                  <a:gd name="gd314" fmla="val 57"/>
                  <a:gd name="gd315" fmla="val 2330"/>
                  <a:gd name="gd316" fmla="val 74"/>
                  <a:gd name="gd317" fmla="val 2344"/>
                  <a:gd name="gd318" fmla="val 93"/>
                  <a:gd name="gd319" fmla="val 2358"/>
                  <a:gd name="gd320" fmla="val 115"/>
                  <a:gd name="gd321" fmla="val 2372"/>
                  <a:gd name="gd322" fmla="val 137"/>
                  <a:gd name="gd323" fmla="val 2388"/>
                  <a:gd name="gd324" fmla="val 160"/>
                  <a:gd name="gd325" fmla="val 2402"/>
                  <a:gd name="gd326" fmla="val 186"/>
                  <a:gd name="gd327" fmla="val 2416"/>
                  <a:gd name="gd328" fmla="val 211"/>
                  <a:gd name="gd329" fmla="val 2430"/>
                  <a:gd name="gd330" fmla="val 238"/>
                  <a:gd name="gd331" fmla="val 2446"/>
                  <a:gd name="gd332" fmla="val 265"/>
                  <a:gd name="gd333" fmla="val 2460"/>
                  <a:gd name="gd334" fmla="val 291"/>
                  <a:gd name="gd335" fmla="val 2474"/>
                  <a:gd name="gd336" fmla="val 319"/>
                  <a:gd name="gd337" fmla="val 2496"/>
                  <a:gd name="gd338" fmla="val 346"/>
                  <a:gd name="gd339" fmla="val 2510"/>
                  <a:gd name="gd340" fmla="val 373"/>
                  <a:gd name="gd341" fmla="val 2526"/>
                  <a:gd name="gd342" fmla="val 398"/>
                  <a:gd name="gd343" fmla="val 2540"/>
                  <a:gd name="gd344" fmla="val 423"/>
                  <a:gd name="gd345" fmla="val 2554"/>
                  <a:gd name="gd346" fmla="val 447"/>
                  <a:gd name="gd347" fmla="val 2568"/>
                  <a:gd name="gd348" fmla="val 469"/>
                  <a:gd name="gd349" fmla="val 2584"/>
                  <a:gd name="gd350" fmla="val 489"/>
                  <a:gd name="gd351" fmla="val 2598"/>
                  <a:gd name="gd352" fmla="val 507"/>
                  <a:gd name="gd353" fmla="val 2612"/>
                  <a:gd name="gd354" fmla="val 523"/>
                  <a:gd name="gd355" fmla="val 2626"/>
                  <a:gd name="gd356" fmla="val 538"/>
                  <a:gd name="gd357" fmla="val 2642"/>
                  <a:gd name="gd358" fmla="val 550"/>
                  <a:gd name="gd359" fmla="val 2656"/>
                  <a:gd name="gd360" fmla="val 560"/>
                  <a:gd name="gd361" fmla="val 2670"/>
                  <a:gd name="gd362" fmla="val 568"/>
                  <a:gd name="gd363" fmla="val 2684"/>
                  <a:gd name="gd364" fmla="val 572"/>
                  <a:gd name="gd365" fmla="val 2700"/>
                  <a:gd name="gd366" fmla="val 575"/>
                  <a:gd name="gd367" fmla="val 2714"/>
                  <a:gd name="gd368" fmla="val 575"/>
                  <a:gd name="gd369" fmla="val 2728"/>
                  <a:gd name="gd370" fmla="val 572"/>
                  <a:gd name="gd371" fmla="val 2741"/>
                  <a:gd name="gd372" fmla="val 567"/>
                  <a:gd name="gd373" fmla="val 2757"/>
                  <a:gd name="gd374" fmla="val 558"/>
                  <a:gd name="gd375" fmla="val 2771"/>
                  <a:gd name="gd376" fmla="val 548"/>
                  <a:gd name="gd377" fmla="val 2793"/>
                  <a:gd name="gd378" fmla="val 536"/>
                  <a:gd name="gd379" fmla="val 2807"/>
                  <a:gd name="gd380" fmla="val 521"/>
                  <a:gd name="gd381" fmla="val 2821"/>
                  <a:gd name="gd382" fmla="val 504"/>
                  <a:gd name="gd383" fmla="val 2835"/>
                  <a:gd name="gd384" fmla="val 485"/>
                  <a:gd name="gd385" fmla="val 2851"/>
                  <a:gd name="gd386" fmla="val 464"/>
                  <a:gd name="gd387" fmla="val 2865"/>
                  <a:gd name="gd388" fmla="val 442"/>
                  <a:gd name="gd389" fmla="val 2879"/>
                  <a:gd name="gd390" fmla="val 418"/>
                  <a:gd name="gd391" fmla="val 2893"/>
                  <a:gd name="gd392" fmla="val 395"/>
                  <a:gd name="gd393" fmla="val 2909"/>
                  <a:gd name="gd394" fmla="val 367"/>
                  <a:gd name="gd395" fmla="val 2923"/>
                  <a:gd name="gd396" fmla="val 342"/>
                  <a:gd name="gd397" fmla="val 2937"/>
                  <a:gd name="gd398" fmla="val 315"/>
                  <a:gd name="gd399" fmla="val 2951"/>
                  <a:gd name="gd400" fmla="val 288"/>
                  <a:gd name="gd401" fmla="*/ w 0 2952"/>
                  <a:gd name="gd402" fmla="*/ h 0 576"/>
                  <a:gd name="gd403" fmla="*/ w 21600 2952"/>
                  <a:gd name="gd404" fmla="*/ h 21600 576"/>
                </a:gdLst>
                <a:ahLst/>
                <a:cxnLst/>
                <a:rect l="gd401" t="gd402" r="gd403" b="gd404"/>
                <a:pathLst>
                  <a:path w="2952" h="576" extrusionOk="0">
                    <a:moveTo>
                      <a:pt x="gd1" y="gd2"/>
                    </a:moveTo>
                    <a:lnTo>
                      <a:pt x="gd3" y="gd4"/>
                    </a:lnTo>
                    <a:lnTo>
                      <a:pt x="gd5" y="gd6"/>
                    </a:lnTo>
                    <a:lnTo>
                      <a:pt x="gd7" y="gd8"/>
                    </a:lnTo>
                    <a:lnTo>
                      <a:pt x="gd9" y="gd10"/>
                    </a:lnTo>
                    <a:lnTo>
                      <a:pt x="gd11" y="gd12"/>
                    </a:lnTo>
                    <a:lnTo>
                      <a:pt x="gd13" y="gd14"/>
                    </a:lnTo>
                    <a:lnTo>
                      <a:pt x="gd15" y="gd16"/>
                    </a:lnTo>
                    <a:lnTo>
                      <a:pt x="gd17" y="gd18"/>
                    </a:lnTo>
                    <a:lnTo>
                      <a:pt x="gd19" y="gd20"/>
                    </a:lnTo>
                    <a:lnTo>
                      <a:pt x="gd21" y="gd22"/>
                    </a:lnTo>
                    <a:lnTo>
                      <a:pt x="gd23" y="gd24"/>
                    </a:lnTo>
                    <a:lnTo>
                      <a:pt x="gd25" y="gd26"/>
                    </a:lnTo>
                    <a:lnTo>
                      <a:pt x="gd27" y="gd28"/>
                    </a:lnTo>
                    <a:lnTo>
                      <a:pt x="gd29" y="gd30"/>
                    </a:lnTo>
                    <a:lnTo>
                      <a:pt x="gd31" y="gd32"/>
                    </a:lnTo>
                    <a:lnTo>
                      <a:pt x="gd33" y="gd34"/>
                    </a:lnTo>
                    <a:lnTo>
                      <a:pt x="gd35" y="gd36"/>
                    </a:lnTo>
                    <a:lnTo>
                      <a:pt x="gd37" y="gd38"/>
                    </a:lnTo>
                    <a:lnTo>
                      <a:pt x="gd39" y="gd40"/>
                    </a:lnTo>
                    <a:lnTo>
                      <a:pt x="gd41" y="gd42"/>
                    </a:lnTo>
                    <a:lnTo>
                      <a:pt x="gd43" y="gd44"/>
                    </a:lnTo>
                    <a:lnTo>
                      <a:pt x="gd45" y="gd46"/>
                    </a:lnTo>
                    <a:lnTo>
                      <a:pt x="gd47" y="gd48"/>
                    </a:lnTo>
                    <a:lnTo>
                      <a:pt x="gd49" y="gd50"/>
                    </a:lnTo>
                    <a:lnTo>
                      <a:pt x="gd51" y="gd52"/>
                    </a:lnTo>
                    <a:lnTo>
                      <a:pt x="gd53" y="gd54"/>
                    </a:lnTo>
                    <a:lnTo>
                      <a:pt x="gd55" y="gd56"/>
                    </a:lnTo>
                    <a:lnTo>
                      <a:pt x="gd57" y="gd58"/>
                    </a:lnTo>
                    <a:lnTo>
                      <a:pt x="gd59" y="gd60"/>
                    </a:lnTo>
                    <a:lnTo>
                      <a:pt x="gd61" y="gd62"/>
                    </a:lnTo>
                    <a:lnTo>
                      <a:pt x="gd63" y="gd64"/>
                    </a:lnTo>
                    <a:lnTo>
                      <a:pt x="gd65" y="gd66"/>
                    </a:lnTo>
                    <a:lnTo>
                      <a:pt x="gd67" y="gd68"/>
                    </a:lnTo>
                    <a:lnTo>
                      <a:pt x="gd69" y="gd70"/>
                    </a:lnTo>
                    <a:lnTo>
                      <a:pt x="gd71" y="gd72"/>
                    </a:lnTo>
                    <a:lnTo>
                      <a:pt x="gd73" y="gd74"/>
                    </a:lnTo>
                    <a:lnTo>
                      <a:pt x="gd75" y="gd76"/>
                    </a:lnTo>
                    <a:lnTo>
                      <a:pt x="gd77" y="gd78"/>
                    </a:lnTo>
                    <a:lnTo>
                      <a:pt x="gd79" y="gd80"/>
                    </a:lnTo>
                    <a:lnTo>
                      <a:pt x="gd81" y="gd82"/>
                    </a:lnTo>
                    <a:lnTo>
                      <a:pt x="gd83" y="gd84"/>
                    </a:lnTo>
                    <a:lnTo>
                      <a:pt x="gd85" y="gd86"/>
                    </a:lnTo>
                    <a:lnTo>
                      <a:pt x="gd87" y="gd88"/>
                    </a:lnTo>
                    <a:lnTo>
                      <a:pt x="gd89" y="gd90"/>
                    </a:lnTo>
                    <a:lnTo>
                      <a:pt x="gd91" y="gd92"/>
                    </a:lnTo>
                    <a:lnTo>
                      <a:pt x="gd93" y="gd94"/>
                    </a:lnTo>
                    <a:lnTo>
                      <a:pt x="gd95" y="gd96"/>
                    </a:lnTo>
                    <a:lnTo>
                      <a:pt x="gd97" y="gd98"/>
                    </a:lnTo>
                    <a:lnTo>
                      <a:pt x="gd99" y="gd100"/>
                    </a:lnTo>
                    <a:lnTo>
                      <a:pt x="gd101" y="gd102"/>
                    </a:lnTo>
                    <a:lnTo>
                      <a:pt x="gd103" y="gd104"/>
                    </a:lnTo>
                    <a:lnTo>
                      <a:pt x="gd105" y="gd106"/>
                    </a:lnTo>
                    <a:lnTo>
                      <a:pt x="gd107" y="gd108"/>
                    </a:lnTo>
                    <a:lnTo>
                      <a:pt x="gd109" y="gd110"/>
                    </a:lnTo>
                    <a:lnTo>
                      <a:pt x="gd111" y="gd112"/>
                    </a:lnTo>
                    <a:lnTo>
                      <a:pt x="gd113" y="gd114"/>
                    </a:lnTo>
                    <a:lnTo>
                      <a:pt x="gd115" y="gd116"/>
                    </a:lnTo>
                    <a:lnTo>
                      <a:pt x="gd117" y="gd118"/>
                    </a:lnTo>
                    <a:lnTo>
                      <a:pt x="gd119" y="gd120"/>
                    </a:lnTo>
                    <a:lnTo>
                      <a:pt x="gd121" y="gd122"/>
                    </a:lnTo>
                    <a:lnTo>
                      <a:pt x="gd123" y="gd124"/>
                    </a:lnTo>
                    <a:lnTo>
                      <a:pt x="gd125" y="gd126"/>
                    </a:lnTo>
                    <a:lnTo>
                      <a:pt x="gd127" y="gd128"/>
                    </a:lnTo>
                    <a:lnTo>
                      <a:pt x="gd129" y="gd130"/>
                    </a:lnTo>
                    <a:lnTo>
                      <a:pt x="gd131" y="gd132"/>
                    </a:lnTo>
                    <a:lnTo>
                      <a:pt x="gd133" y="gd134"/>
                    </a:lnTo>
                    <a:lnTo>
                      <a:pt x="gd135" y="gd136"/>
                    </a:lnTo>
                    <a:lnTo>
                      <a:pt x="gd137" y="gd138"/>
                    </a:lnTo>
                    <a:lnTo>
                      <a:pt x="gd139" y="gd140"/>
                    </a:lnTo>
                    <a:lnTo>
                      <a:pt x="gd141" y="gd142"/>
                    </a:lnTo>
                    <a:lnTo>
                      <a:pt x="gd143" y="gd144"/>
                    </a:lnTo>
                    <a:lnTo>
                      <a:pt x="gd145" y="gd146"/>
                    </a:lnTo>
                    <a:lnTo>
                      <a:pt x="gd147" y="gd148"/>
                    </a:lnTo>
                    <a:lnTo>
                      <a:pt x="gd149" y="gd150"/>
                    </a:lnTo>
                    <a:lnTo>
                      <a:pt x="gd151" y="gd152"/>
                    </a:lnTo>
                    <a:lnTo>
                      <a:pt x="gd153" y="gd154"/>
                    </a:lnTo>
                    <a:lnTo>
                      <a:pt x="gd155" y="gd156"/>
                    </a:lnTo>
                    <a:lnTo>
                      <a:pt x="gd157" y="gd158"/>
                    </a:lnTo>
                    <a:lnTo>
                      <a:pt x="gd159" y="gd160"/>
                    </a:lnTo>
                    <a:lnTo>
                      <a:pt x="gd161" y="gd162"/>
                    </a:lnTo>
                    <a:lnTo>
                      <a:pt x="gd163" y="gd164"/>
                    </a:lnTo>
                    <a:lnTo>
                      <a:pt x="gd165" y="gd166"/>
                    </a:lnTo>
                    <a:lnTo>
                      <a:pt x="gd167" y="gd168"/>
                    </a:lnTo>
                    <a:lnTo>
                      <a:pt x="gd169" y="gd170"/>
                    </a:lnTo>
                    <a:lnTo>
                      <a:pt x="gd171" y="gd172"/>
                    </a:lnTo>
                    <a:lnTo>
                      <a:pt x="gd173" y="gd174"/>
                    </a:lnTo>
                    <a:lnTo>
                      <a:pt x="gd175" y="gd176"/>
                    </a:lnTo>
                    <a:lnTo>
                      <a:pt x="gd177" y="gd178"/>
                    </a:lnTo>
                    <a:lnTo>
                      <a:pt x="gd179" y="gd180"/>
                    </a:lnTo>
                    <a:lnTo>
                      <a:pt x="gd181" y="gd182"/>
                    </a:lnTo>
                    <a:lnTo>
                      <a:pt x="gd183" y="gd184"/>
                    </a:lnTo>
                    <a:lnTo>
                      <a:pt x="gd185" y="gd186"/>
                    </a:lnTo>
                    <a:lnTo>
                      <a:pt x="gd187" y="gd188"/>
                    </a:lnTo>
                    <a:lnTo>
                      <a:pt x="gd189" y="gd190"/>
                    </a:lnTo>
                    <a:lnTo>
                      <a:pt x="gd191" y="gd192"/>
                    </a:lnTo>
                    <a:lnTo>
                      <a:pt x="gd193" y="gd194"/>
                    </a:lnTo>
                    <a:lnTo>
                      <a:pt x="gd195" y="gd196"/>
                    </a:lnTo>
                    <a:lnTo>
                      <a:pt x="gd197" y="gd198"/>
                    </a:lnTo>
                    <a:lnTo>
                      <a:pt x="gd199" y="gd200"/>
                    </a:lnTo>
                    <a:lnTo>
                      <a:pt x="gd201" y="gd202"/>
                    </a:lnTo>
                    <a:lnTo>
                      <a:pt x="gd203" y="gd204"/>
                    </a:lnTo>
                    <a:lnTo>
                      <a:pt x="gd205" y="gd206"/>
                    </a:lnTo>
                    <a:lnTo>
                      <a:pt x="gd207" y="gd208"/>
                    </a:lnTo>
                    <a:lnTo>
                      <a:pt x="gd209" y="gd210"/>
                    </a:lnTo>
                    <a:lnTo>
                      <a:pt x="gd211" y="gd212"/>
                    </a:lnTo>
                    <a:lnTo>
                      <a:pt x="gd213" y="gd214"/>
                    </a:lnTo>
                    <a:lnTo>
                      <a:pt x="gd215" y="gd216"/>
                    </a:lnTo>
                    <a:lnTo>
                      <a:pt x="gd217" y="gd218"/>
                    </a:lnTo>
                    <a:lnTo>
                      <a:pt x="gd219" y="gd220"/>
                    </a:lnTo>
                    <a:lnTo>
                      <a:pt x="gd221" y="gd222"/>
                    </a:lnTo>
                    <a:lnTo>
                      <a:pt x="gd223" y="gd224"/>
                    </a:lnTo>
                    <a:lnTo>
                      <a:pt x="gd225" y="gd226"/>
                    </a:lnTo>
                    <a:lnTo>
                      <a:pt x="gd227" y="gd228"/>
                    </a:lnTo>
                    <a:lnTo>
                      <a:pt x="gd229" y="gd230"/>
                    </a:lnTo>
                    <a:lnTo>
                      <a:pt x="gd231" y="gd232"/>
                    </a:lnTo>
                    <a:lnTo>
                      <a:pt x="gd233" y="gd234"/>
                    </a:lnTo>
                    <a:lnTo>
                      <a:pt x="gd235" y="gd236"/>
                    </a:lnTo>
                    <a:lnTo>
                      <a:pt x="gd237" y="gd238"/>
                    </a:lnTo>
                    <a:lnTo>
                      <a:pt x="gd239" y="gd240"/>
                    </a:lnTo>
                    <a:lnTo>
                      <a:pt x="gd241" y="gd242"/>
                    </a:lnTo>
                    <a:lnTo>
                      <a:pt x="gd243" y="gd244"/>
                    </a:lnTo>
                    <a:lnTo>
                      <a:pt x="gd245" y="gd246"/>
                    </a:lnTo>
                    <a:lnTo>
                      <a:pt x="gd247" y="gd248"/>
                    </a:lnTo>
                    <a:lnTo>
                      <a:pt x="gd249" y="gd250"/>
                    </a:lnTo>
                    <a:lnTo>
                      <a:pt x="gd251" y="gd252"/>
                    </a:lnTo>
                    <a:lnTo>
                      <a:pt x="gd253" y="gd254"/>
                    </a:lnTo>
                    <a:lnTo>
                      <a:pt x="gd255" y="gd256"/>
                    </a:lnTo>
                    <a:lnTo>
                      <a:pt x="gd257" y="gd258"/>
                    </a:lnTo>
                    <a:lnTo>
                      <a:pt x="gd259" y="gd260"/>
                    </a:lnTo>
                    <a:lnTo>
                      <a:pt x="gd261" y="gd262"/>
                    </a:lnTo>
                    <a:lnTo>
                      <a:pt x="gd263" y="gd264"/>
                    </a:lnTo>
                    <a:lnTo>
                      <a:pt x="gd265" y="gd266"/>
                    </a:lnTo>
                    <a:lnTo>
                      <a:pt x="gd267" y="gd268"/>
                    </a:lnTo>
                    <a:lnTo>
                      <a:pt x="gd269" y="gd270"/>
                    </a:lnTo>
                    <a:lnTo>
                      <a:pt x="gd271" y="gd272"/>
                    </a:lnTo>
                    <a:lnTo>
                      <a:pt x="gd273" y="gd274"/>
                    </a:lnTo>
                    <a:lnTo>
                      <a:pt x="gd275" y="gd276"/>
                    </a:lnTo>
                    <a:lnTo>
                      <a:pt x="gd277" y="gd278"/>
                    </a:lnTo>
                    <a:lnTo>
                      <a:pt x="gd279" y="gd280"/>
                    </a:lnTo>
                    <a:lnTo>
                      <a:pt x="gd281" y="gd282"/>
                    </a:lnTo>
                    <a:lnTo>
                      <a:pt x="gd283" y="gd284"/>
                    </a:lnTo>
                    <a:lnTo>
                      <a:pt x="gd285" y="gd286"/>
                    </a:lnTo>
                    <a:lnTo>
                      <a:pt x="gd287" y="gd288"/>
                    </a:lnTo>
                    <a:lnTo>
                      <a:pt x="gd289" y="gd290"/>
                    </a:lnTo>
                    <a:lnTo>
                      <a:pt x="gd291" y="gd292"/>
                    </a:lnTo>
                    <a:lnTo>
                      <a:pt x="gd293" y="gd294"/>
                    </a:lnTo>
                    <a:lnTo>
                      <a:pt x="gd295" y="gd296"/>
                    </a:lnTo>
                    <a:lnTo>
                      <a:pt x="gd297" y="gd298"/>
                    </a:lnTo>
                    <a:lnTo>
                      <a:pt x="gd299" y="gd300"/>
                    </a:lnTo>
                    <a:lnTo>
                      <a:pt x="gd301" y="gd302"/>
                    </a:lnTo>
                    <a:lnTo>
                      <a:pt x="gd303" y="gd304"/>
                    </a:lnTo>
                    <a:lnTo>
                      <a:pt x="gd305" y="gd306"/>
                    </a:lnTo>
                    <a:lnTo>
                      <a:pt x="gd307" y="gd308"/>
                    </a:lnTo>
                    <a:lnTo>
                      <a:pt x="gd309" y="gd310"/>
                    </a:lnTo>
                    <a:lnTo>
                      <a:pt x="gd311" y="gd312"/>
                    </a:lnTo>
                    <a:lnTo>
                      <a:pt x="gd313" y="gd314"/>
                    </a:lnTo>
                    <a:lnTo>
                      <a:pt x="gd315" y="gd316"/>
                    </a:lnTo>
                    <a:lnTo>
                      <a:pt x="gd317" y="gd318"/>
                    </a:lnTo>
                    <a:lnTo>
                      <a:pt x="gd319" y="gd320"/>
                    </a:lnTo>
                    <a:lnTo>
                      <a:pt x="gd321" y="gd322"/>
                    </a:lnTo>
                    <a:lnTo>
                      <a:pt x="gd323" y="gd324"/>
                    </a:lnTo>
                    <a:lnTo>
                      <a:pt x="gd325" y="gd326"/>
                    </a:lnTo>
                    <a:lnTo>
                      <a:pt x="gd327" y="gd328"/>
                    </a:lnTo>
                    <a:lnTo>
                      <a:pt x="gd329" y="gd330"/>
                    </a:lnTo>
                    <a:lnTo>
                      <a:pt x="gd331" y="gd332"/>
                    </a:lnTo>
                    <a:lnTo>
                      <a:pt x="gd333" y="gd334"/>
                    </a:lnTo>
                    <a:lnTo>
                      <a:pt x="gd335" y="gd336"/>
                    </a:lnTo>
                    <a:lnTo>
                      <a:pt x="gd337" y="gd338"/>
                    </a:lnTo>
                    <a:lnTo>
                      <a:pt x="gd339" y="gd340"/>
                    </a:lnTo>
                    <a:lnTo>
                      <a:pt x="gd341" y="gd342"/>
                    </a:lnTo>
                    <a:lnTo>
                      <a:pt x="gd343" y="gd344"/>
                    </a:lnTo>
                    <a:lnTo>
                      <a:pt x="gd345" y="gd346"/>
                    </a:lnTo>
                    <a:lnTo>
                      <a:pt x="gd347" y="gd348"/>
                    </a:lnTo>
                    <a:lnTo>
                      <a:pt x="gd349" y="gd350"/>
                    </a:lnTo>
                    <a:lnTo>
                      <a:pt x="gd351" y="gd352"/>
                    </a:lnTo>
                    <a:lnTo>
                      <a:pt x="gd353" y="gd354"/>
                    </a:lnTo>
                    <a:lnTo>
                      <a:pt x="gd355" y="gd356"/>
                    </a:lnTo>
                    <a:lnTo>
                      <a:pt x="gd357" y="gd358"/>
                    </a:lnTo>
                    <a:lnTo>
                      <a:pt x="gd359" y="gd360"/>
                    </a:lnTo>
                    <a:lnTo>
                      <a:pt x="gd361" y="gd362"/>
                    </a:lnTo>
                    <a:lnTo>
                      <a:pt x="gd363" y="gd364"/>
                    </a:lnTo>
                    <a:lnTo>
                      <a:pt x="gd365" y="gd366"/>
                    </a:lnTo>
                    <a:lnTo>
                      <a:pt x="gd367" y="gd368"/>
                    </a:lnTo>
                    <a:lnTo>
                      <a:pt x="gd369" y="gd370"/>
                    </a:lnTo>
                    <a:lnTo>
                      <a:pt x="gd371" y="gd372"/>
                    </a:lnTo>
                    <a:lnTo>
                      <a:pt x="gd373" y="gd374"/>
                    </a:lnTo>
                    <a:lnTo>
                      <a:pt x="gd375" y="gd376"/>
                    </a:lnTo>
                    <a:lnTo>
                      <a:pt x="gd377" y="gd378"/>
                    </a:lnTo>
                    <a:lnTo>
                      <a:pt x="gd379" y="gd380"/>
                    </a:lnTo>
                    <a:lnTo>
                      <a:pt x="gd381" y="gd382"/>
                    </a:lnTo>
                    <a:lnTo>
                      <a:pt x="gd383" y="gd384"/>
                    </a:lnTo>
                    <a:lnTo>
                      <a:pt x="gd385" y="gd386"/>
                    </a:lnTo>
                    <a:lnTo>
                      <a:pt x="gd387" y="gd388"/>
                    </a:lnTo>
                    <a:lnTo>
                      <a:pt x="gd389" y="gd390"/>
                    </a:lnTo>
                    <a:lnTo>
                      <a:pt x="gd391" y="gd392"/>
                    </a:lnTo>
                    <a:lnTo>
                      <a:pt x="gd393" y="gd394"/>
                    </a:lnTo>
                    <a:lnTo>
                      <a:pt x="gd395" y="gd396"/>
                    </a:lnTo>
                    <a:lnTo>
                      <a:pt x="gd397" y="gd398"/>
                    </a:lnTo>
                    <a:lnTo>
                      <a:pt x="gd399" y="gd400"/>
                    </a:lnTo>
                  </a:path>
                  <a:path w="2952" h="576" extrusionOk="0"/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91440" tIns="45720" rIns="91440" bIns="45720" anchor="t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39" name="Oval 165">
                <a:extLst>
                  <a:ext uri="{FF2B5EF4-FFF2-40B4-BE49-F238E27FC236}">
                    <a16:creationId xmlns:a16="http://schemas.microsoft.com/office/drawing/2014/main" id="{AE881346-2B34-D947-9135-AB2CAAF13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0" y="3921"/>
                <a:ext cx="42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0" name="Oval 166">
                <a:extLst>
                  <a:ext uri="{FF2B5EF4-FFF2-40B4-BE49-F238E27FC236}">
                    <a16:creationId xmlns:a16="http://schemas.microsoft.com/office/drawing/2014/main" id="{3D78FBD9-8865-AC48-B69B-BDB0198DA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0" y="4076"/>
                <a:ext cx="40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1" name="Oval 167">
                <a:extLst>
                  <a:ext uri="{FF2B5EF4-FFF2-40B4-BE49-F238E27FC236}">
                    <a16:creationId xmlns:a16="http://schemas.microsoft.com/office/drawing/2014/main" id="{484F3B8A-54FF-DC4F-BEFC-0BC46ADBB1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4166"/>
                <a:ext cx="40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2" name="Oval 168">
                <a:extLst>
                  <a:ext uri="{FF2B5EF4-FFF2-40B4-BE49-F238E27FC236}">
                    <a16:creationId xmlns:a16="http://schemas.microsoft.com/office/drawing/2014/main" id="{72F994D3-83DD-7F43-BC31-94525C1B11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3" y="4210"/>
                <a:ext cx="42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3" name="Oval 169">
                <a:extLst>
                  <a:ext uri="{FF2B5EF4-FFF2-40B4-BE49-F238E27FC236}">
                    <a16:creationId xmlns:a16="http://schemas.microsoft.com/office/drawing/2014/main" id="{11C282DB-04EB-7248-8DA0-3B868CBE0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6" y="4210"/>
                <a:ext cx="40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4" name="Oval 170">
                <a:extLst>
                  <a:ext uri="{FF2B5EF4-FFF2-40B4-BE49-F238E27FC236}">
                    <a16:creationId xmlns:a16="http://schemas.microsoft.com/office/drawing/2014/main" id="{32E9FE75-0468-934D-81B0-7D1667543D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2" y="4166"/>
                <a:ext cx="40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5" name="Oval 171">
                <a:extLst>
                  <a:ext uri="{FF2B5EF4-FFF2-40B4-BE49-F238E27FC236}">
                    <a16:creationId xmlns:a16="http://schemas.microsoft.com/office/drawing/2014/main" id="{739EF849-6457-0943-AEE5-EBD6D7042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6" y="4121"/>
                <a:ext cx="40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6" name="Oval 172">
                <a:extLst>
                  <a:ext uri="{FF2B5EF4-FFF2-40B4-BE49-F238E27FC236}">
                    <a16:creationId xmlns:a16="http://schemas.microsoft.com/office/drawing/2014/main" id="{A2D5E3C7-CC77-F44B-A122-F9B50D7B2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8" y="4121"/>
                <a:ext cx="41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7" name="Oval 173">
                <a:extLst>
                  <a:ext uri="{FF2B5EF4-FFF2-40B4-BE49-F238E27FC236}">
                    <a16:creationId xmlns:a16="http://schemas.microsoft.com/office/drawing/2014/main" id="{2BA4F859-A36A-AC4F-B4E2-FAA071056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7" y="4188"/>
                <a:ext cx="42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8" name="Oval 174">
                <a:extLst>
                  <a:ext uri="{FF2B5EF4-FFF2-40B4-BE49-F238E27FC236}">
                    <a16:creationId xmlns:a16="http://schemas.microsoft.com/office/drawing/2014/main" id="{BBA498F0-498F-9540-8C52-25DCFCCB0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4076"/>
                <a:ext cx="42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49" name="Oval 175">
                <a:extLst>
                  <a:ext uri="{FF2B5EF4-FFF2-40B4-BE49-F238E27FC236}">
                    <a16:creationId xmlns:a16="http://schemas.microsoft.com/office/drawing/2014/main" id="{4AB80E53-E5ED-3F42-8E5E-72C5BB07B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6" y="3965"/>
                <a:ext cx="41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0" name="Oval 176">
                <a:extLst>
                  <a:ext uri="{FF2B5EF4-FFF2-40B4-BE49-F238E27FC236}">
                    <a16:creationId xmlns:a16="http://schemas.microsoft.com/office/drawing/2014/main" id="{5D6A2B5F-DE84-0744-B115-3B76FE4843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0" y="3831"/>
                <a:ext cx="42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1" name="Oval 177">
                <a:extLst>
                  <a:ext uri="{FF2B5EF4-FFF2-40B4-BE49-F238E27FC236}">
                    <a16:creationId xmlns:a16="http://schemas.microsoft.com/office/drawing/2014/main" id="{DFB23890-C0FD-E244-9448-A87BD668AE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7" y="3809"/>
                <a:ext cx="42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2" name="Oval 178">
                <a:extLst>
                  <a:ext uri="{FF2B5EF4-FFF2-40B4-BE49-F238E27FC236}">
                    <a16:creationId xmlns:a16="http://schemas.microsoft.com/office/drawing/2014/main" id="{106189D4-A0BE-7844-AEF5-41BE8C87A3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8" y="4143"/>
                <a:ext cx="41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3" name="Oval 179">
                <a:extLst>
                  <a:ext uri="{FF2B5EF4-FFF2-40B4-BE49-F238E27FC236}">
                    <a16:creationId xmlns:a16="http://schemas.microsoft.com/office/drawing/2014/main" id="{3035A090-D21D-8F41-8CEB-0C84EC292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0" y="4210"/>
                <a:ext cx="41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4" name="Oval 181">
                <a:extLst>
                  <a:ext uri="{FF2B5EF4-FFF2-40B4-BE49-F238E27FC236}">
                    <a16:creationId xmlns:a16="http://schemas.microsoft.com/office/drawing/2014/main" id="{BC6E32A7-6FC9-5546-A1F3-4BC7B44534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6" y="3831"/>
                <a:ext cx="41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5" name="Oval 182">
                <a:extLst>
                  <a:ext uri="{FF2B5EF4-FFF2-40B4-BE49-F238E27FC236}">
                    <a16:creationId xmlns:a16="http://schemas.microsoft.com/office/drawing/2014/main" id="{FCA86E8E-04EE-664B-A22F-873F91EAB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2" y="3809"/>
                <a:ext cx="42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6" name="Oval 183">
                <a:extLst>
                  <a:ext uri="{FF2B5EF4-FFF2-40B4-BE49-F238E27FC236}">
                    <a16:creationId xmlns:a16="http://schemas.microsoft.com/office/drawing/2014/main" id="{AD74EA44-D0A6-FF49-A785-29C6594FA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3" y="3979"/>
                <a:ext cx="41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7" name="Oval 184">
                <a:extLst>
                  <a:ext uri="{FF2B5EF4-FFF2-40B4-BE49-F238E27FC236}">
                    <a16:creationId xmlns:a16="http://schemas.microsoft.com/office/drawing/2014/main" id="{FD7C16BE-43C1-EB4B-BB02-3791ED5C4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5" y="4076"/>
                <a:ext cx="41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8" name="Oval 185">
                <a:extLst>
                  <a:ext uri="{FF2B5EF4-FFF2-40B4-BE49-F238E27FC236}">
                    <a16:creationId xmlns:a16="http://schemas.microsoft.com/office/drawing/2014/main" id="{124AA1A6-86D5-3E47-8C1E-773F55781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8" y="4166"/>
                <a:ext cx="40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59" name="Oval 186">
                <a:extLst>
                  <a:ext uri="{FF2B5EF4-FFF2-40B4-BE49-F238E27FC236}">
                    <a16:creationId xmlns:a16="http://schemas.microsoft.com/office/drawing/2014/main" id="{0E39C715-D473-5546-A11C-95C0C2767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9" y="4210"/>
                <a:ext cx="41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0" name="Oval 187">
                <a:extLst>
                  <a:ext uri="{FF2B5EF4-FFF2-40B4-BE49-F238E27FC236}">
                    <a16:creationId xmlns:a16="http://schemas.microsoft.com/office/drawing/2014/main" id="{AD93A547-70C6-5C44-98C6-9B7D3A21E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1" y="4210"/>
                <a:ext cx="42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1" name="Oval 188">
                <a:extLst>
                  <a:ext uri="{FF2B5EF4-FFF2-40B4-BE49-F238E27FC236}">
                    <a16:creationId xmlns:a16="http://schemas.microsoft.com/office/drawing/2014/main" id="{CB3F5055-5A49-D742-A4C6-FB3B19C35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4166"/>
                <a:ext cx="40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2" name="Oval 189">
                <a:extLst>
                  <a:ext uri="{FF2B5EF4-FFF2-40B4-BE49-F238E27FC236}">
                    <a16:creationId xmlns:a16="http://schemas.microsoft.com/office/drawing/2014/main" id="{3C846248-DD86-EC40-BDF1-71BA3FA80F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1" y="4121"/>
                <a:ext cx="41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3" name="Oval 190">
                <a:extLst>
                  <a:ext uri="{FF2B5EF4-FFF2-40B4-BE49-F238E27FC236}">
                    <a16:creationId xmlns:a16="http://schemas.microsoft.com/office/drawing/2014/main" id="{CD4698EC-1F5E-1B4C-B149-BE45A217D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4121"/>
                <a:ext cx="40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4" name="Oval 191">
                <a:extLst>
                  <a:ext uri="{FF2B5EF4-FFF2-40B4-BE49-F238E27FC236}">
                    <a16:creationId xmlns:a16="http://schemas.microsoft.com/office/drawing/2014/main" id="{4656F047-9F9E-6147-9938-DA77CBC198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3" y="4188"/>
                <a:ext cx="41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5" name="Oval 192">
                <a:extLst>
                  <a:ext uri="{FF2B5EF4-FFF2-40B4-BE49-F238E27FC236}">
                    <a16:creationId xmlns:a16="http://schemas.microsoft.com/office/drawing/2014/main" id="{EBD15DC4-49FB-0544-8D38-0CBD4035B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4076"/>
                <a:ext cx="42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6" name="Oval 193">
                <a:extLst>
                  <a:ext uri="{FF2B5EF4-FFF2-40B4-BE49-F238E27FC236}">
                    <a16:creationId xmlns:a16="http://schemas.microsoft.com/office/drawing/2014/main" id="{2CD3776C-00ED-A549-9AFD-D29CBE4D7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4143"/>
                <a:ext cx="40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7" name="Oval 194">
                <a:extLst>
                  <a:ext uri="{FF2B5EF4-FFF2-40B4-BE49-F238E27FC236}">
                    <a16:creationId xmlns:a16="http://schemas.microsoft.com/office/drawing/2014/main" id="{3A585BB9-8719-A74F-8CFF-1D5FD6E4BE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5" y="4210"/>
                <a:ext cx="42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8" name="Oval 196">
                <a:extLst>
                  <a:ext uri="{FF2B5EF4-FFF2-40B4-BE49-F238E27FC236}">
                    <a16:creationId xmlns:a16="http://schemas.microsoft.com/office/drawing/2014/main" id="{817A3BC5-2305-D344-AF59-2E5FECEC3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6" y="4076"/>
                <a:ext cx="44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69" name="Oval 197">
                <a:extLst>
                  <a:ext uri="{FF2B5EF4-FFF2-40B4-BE49-F238E27FC236}">
                    <a16:creationId xmlns:a16="http://schemas.microsoft.com/office/drawing/2014/main" id="{4015DFD0-884D-654C-8679-8BE3A99C9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1" y="4166"/>
                <a:ext cx="44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70" name="Oval 198">
                <a:extLst>
                  <a:ext uri="{FF2B5EF4-FFF2-40B4-BE49-F238E27FC236}">
                    <a16:creationId xmlns:a16="http://schemas.microsoft.com/office/drawing/2014/main" id="{7EBDD140-FC13-7B45-8AA8-DE1A4DBE9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" y="4210"/>
                <a:ext cx="45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71" name="Oval 199">
                <a:extLst>
                  <a:ext uri="{FF2B5EF4-FFF2-40B4-BE49-F238E27FC236}">
                    <a16:creationId xmlns:a16="http://schemas.microsoft.com/office/drawing/2014/main" id="{0BA38094-C7DD-894A-8FB2-33A6B12F57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85" y="4210"/>
                <a:ext cx="44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72" name="Oval 200">
                <a:extLst>
                  <a:ext uri="{FF2B5EF4-FFF2-40B4-BE49-F238E27FC236}">
                    <a16:creationId xmlns:a16="http://schemas.microsoft.com/office/drawing/2014/main" id="{D4748D18-5FA6-854A-927B-14DAC9B7C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2" y="4166"/>
                <a:ext cx="45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73" name="Oval 201">
                <a:extLst>
                  <a:ext uri="{FF2B5EF4-FFF2-40B4-BE49-F238E27FC236}">
                    <a16:creationId xmlns:a16="http://schemas.microsoft.com/office/drawing/2014/main" id="{64EF23DD-85B8-2845-BC89-CD47BB8C9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3" y="4121"/>
                <a:ext cx="45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74" name="Oval 202">
                <a:extLst>
                  <a:ext uri="{FF2B5EF4-FFF2-40B4-BE49-F238E27FC236}">
                    <a16:creationId xmlns:a16="http://schemas.microsoft.com/office/drawing/2014/main" id="{DC874AC0-3DA3-7C4B-B62D-CFDFB863FE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4121"/>
                <a:ext cx="44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75" name="Oval 203">
                <a:extLst>
                  <a:ext uri="{FF2B5EF4-FFF2-40B4-BE49-F238E27FC236}">
                    <a16:creationId xmlns:a16="http://schemas.microsoft.com/office/drawing/2014/main" id="{09845A1F-592B-7E43-AEBE-943D690D0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9" y="4188"/>
                <a:ext cx="45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76" name="Oval 204">
                <a:extLst>
                  <a:ext uri="{FF2B5EF4-FFF2-40B4-BE49-F238E27FC236}">
                    <a16:creationId xmlns:a16="http://schemas.microsoft.com/office/drawing/2014/main" id="{83B764B1-7B4E-864C-ADDE-8FF9C74E88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8" y="4076"/>
                <a:ext cx="44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77" name="Oval 205">
                <a:extLst>
                  <a:ext uri="{FF2B5EF4-FFF2-40B4-BE49-F238E27FC236}">
                    <a16:creationId xmlns:a16="http://schemas.microsoft.com/office/drawing/2014/main" id="{8C16609A-B611-804E-8535-94DDADC38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4143"/>
                <a:ext cx="44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78" name="Oval 206">
                <a:extLst>
                  <a:ext uri="{FF2B5EF4-FFF2-40B4-BE49-F238E27FC236}">
                    <a16:creationId xmlns:a16="http://schemas.microsoft.com/office/drawing/2014/main" id="{C361F12D-A016-E942-9389-D68BE35AE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" y="4210"/>
                <a:ext cx="44" cy="37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79" name="Oval 207">
                <a:extLst>
                  <a:ext uri="{FF2B5EF4-FFF2-40B4-BE49-F238E27FC236}">
                    <a16:creationId xmlns:a16="http://schemas.microsoft.com/office/drawing/2014/main" id="{1C1CCCF8-FF56-0A48-AFF4-426FFFE2B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0" y="3943"/>
                <a:ext cx="42" cy="36"/>
              </a:xfrm>
              <a:prstGeom prst="ellipse">
                <a:avLst/>
              </a:prstGeom>
              <a:solidFill>
                <a:srgbClr val="009900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</p:grpSp>
      </p:grpSp>
      <p:sp>
        <p:nvSpPr>
          <p:cNvPr id="80" name="Text Box 214">
            <a:extLst>
              <a:ext uri="{FF2B5EF4-FFF2-40B4-BE49-F238E27FC236}">
                <a16:creationId xmlns:a16="http://schemas.microsoft.com/office/drawing/2014/main" id="{BCFE0FE4-2A19-ED45-AA24-D93FD90EB529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1270601" y="1671767"/>
            <a:ext cx="4583306" cy="14296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condition: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0">
              <a:lnSpc>
                <a:spcPct val="150000"/>
              </a:lnSpc>
              <a:buChar char="-"/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</a:t>
            </a:r>
            <a:r>
              <a:rPr lang="en-GB" sz="2000" b="0" i="0" u="none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electromagnetic field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0">
              <a:lnSpc>
                <a:spcPct val="150000"/>
              </a:lnSpc>
              <a:buChar char="-"/>
              <a:defRPr/>
            </a:pPr>
            <a:r>
              <a:rPr lang="en-GB" sz="2000" b="0" i="0" u="none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electrons </a:t>
            </a:r>
            <a:r>
              <a:rPr lang="en-GB" sz="2000" b="0" i="0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randomly</a:t>
            </a:r>
            <a:r>
              <a:rPr lang="en-GB" sz="2000" b="0" i="0" u="none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distributed in phase  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Rectangle 215">
            <a:extLst>
              <a:ext uri="{FF2B5EF4-FFF2-40B4-BE49-F238E27FC236}">
                <a16:creationId xmlns:a16="http://schemas.microsoft.com/office/drawing/2014/main" id="{2E07D92F-F1BB-354F-BCC8-371EC11EA02E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7247537" y="1422529"/>
            <a:ext cx="1391728" cy="369332"/>
          </a:xfrm>
          <a:prstGeom prst="rect">
            <a:avLst/>
          </a:prstGeom>
          <a:noFill/>
          <a:ln w="9524">
            <a:solidFill>
              <a:srgbClr val="FF33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bunching ≈ 0</a:t>
            </a:r>
            <a:endParaRPr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Rectangle 216">
            <a:extLst>
              <a:ext uri="{FF2B5EF4-FFF2-40B4-BE49-F238E27FC236}">
                <a16:creationId xmlns:a16="http://schemas.microsoft.com/office/drawing/2014/main" id="{C34C087F-1A2A-3A44-8235-92A18F914BC3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7320563" y="3870454"/>
            <a:ext cx="1391728" cy="369332"/>
          </a:xfrm>
          <a:prstGeom prst="rect">
            <a:avLst/>
          </a:prstGeom>
          <a:noFill/>
          <a:ln w="9524">
            <a:solidFill>
              <a:srgbClr val="FF33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bunching &gt; 0</a:t>
            </a:r>
            <a:endParaRPr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Rectangle 217">
            <a:extLst>
              <a:ext uri="{FF2B5EF4-FFF2-40B4-BE49-F238E27FC236}">
                <a16:creationId xmlns:a16="http://schemas.microsoft.com/office/drawing/2014/main" id="{07CFC77D-B941-A64A-8AC3-3F3C3EB41E6F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1318326" y="4321304"/>
            <a:ext cx="3990772" cy="9679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Electrons start 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bunching on a </a:t>
            </a:r>
            <a:r>
              <a:rPr lang="en-GB" sz="2000" b="0" i="0" u="none" dirty="0">
                <a:solidFill>
                  <a:srgbClr val="FF0000"/>
                </a:solidFill>
                <a:latin typeface="Symbol" pitchFamily="2" charset="2"/>
                <a:cs typeface="Calibri" panose="020F0502020204030204" pitchFamily="34" charset="0"/>
              </a:rPr>
              <a:t>l</a:t>
            </a:r>
            <a:r>
              <a:rPr lang="en-GB" sz="2000" b="0" i="0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scale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GB" sz="2000" b="0" i="0" u="none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wave is amplified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 Box 218">
            <a:extLst>
              <a:ext uri="{FF2B5EF4-FFF2-40B4-BE49-F238E27FC236}">
                <a16:creationId xmlns:a16="http://schemas.microsoft.com/office/drawing/2014/main" id="{A2C310B3-42DE-754B-9BA9-758B3972700F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6095013" y="2876679"/>
            <a:ext cx="1708150" cy="274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sz="1200" b="1" i="0" u="none">
                <a:solidFill>
                  <a:srgbClr val="3333FF"/>
                </a:solidFill>
                <a:latin typeface="Arial"/>
              </a:rPr>
              <a:t>electromagnetic field</a:t>
            </a:r>
            <a:endParaRPr/>
          </a:p>
        </p:txBody>
      </p:sp>
      <p:sp>
        <p:nvSpPr>
          <p:cNvPr id="85" name="Line 219">
            <a:extLst>
              <a:ext uri="{FF2B5EF4-FFF2-40B4-BE49-F238E27FC236}">
                <a16:creationId xmlns:a16="http://schemas.microsoft.com/office/drawing/2014/main" id="{0F7EDB7F-B3CC-4747-B00A-1444E66F9902}"/>
              </a:ext>
            </a:extLst>
          </p:cNvPr>
          <p:cNvSpPr>
            <a:spLocks noGrp="1" noChangeShapeType="1"/>
          </p:cNvSpPr>
          <p:nvPr/>
        </p:nvSpPr>
        <p:spPr bwMode="auto">
          <a:xfrm flipV="1">
            <a:off x="6815738" y="2503617"/>
            <a:ext cx="144462" cy="431799"/>
          </a:xfrm>
          <a:prstGeom prst="line">
            <a:avLst/>
          </a:prstGeom>
          <a:noFill/>
          <a:ln w="9524">
            <a:solidFill>
              <a:srgbClr val="3333FF"/>
            </a:solidFill>
            <a:round/>
            <a:headE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86" name="Text Box 220">
            <a:extLst>
              <a:ext uri="{FF2B5EF4-FFF2-40B4-BE49-F238E27FC236}">
                <a16:creationId xmlns:a16="http://schemas.microsoft.com/office/drawing/2014/main" id="{1378A300-3645-894D-8897-7536BF29BD4E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5520338" y="1436817"/>
            <a:ext cx="862012" cy="274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sz="1200" b="1" i="0" u="none">
                <a:solidFill>
                  <a:srgbClr val="009900"/>
                </a:solidFill>
                <a:latin typeface="Arial"/>
              </a:rPr>
              <a:t>electrons</a:t>
            </a:r>
            <a:endParaRPr/>
          </a:p>
        </p:txBody>
      </p:sp>
      <p:sp>
        <p:nvSpPr>
          <p:cNvPr id="87" name="Line 221">
            <a:extLst>
              <a:ext uri="{FF2B5EF4-FFF2-40B4-BE49-F238E27FC236}">
                <a16:creationId xmlns:a16="http://schemas.microsoft.com/office/drawing/2014/main" id="{15F1F8B8-469E-BF46-A032-286319B3D70B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5952138" y="1711454"/>
            <a:ext cx="287337" cy="431799"/>
          </a:xfrm>
          <a:prstGeom prst="line">
            <a:avLst/>
          </a:prstGeom>
          <a:noFill/>
          <a:ln w="9524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11BABF1-8119-A449-9C51-D9DA836F68AD}"/>
              </a:ext>
            </a:extLst>
          </p:cNvPr>
          <p:cNvSpPr/>
          <p:nvPr/>
        </p:nvSpPr>
        <p:spPr>
          <a:xfrm>
            <a:off x="901531" y="5959476"/>
            <a:ext cx="10388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Resonant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Induced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energy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modulation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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Density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modulation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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Coherent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emission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75">
            <a:extLst>
              <a:ext uri="{FF2B5EF4-FFF2-40B4-BE49-F238E27FC236}">
                <a16:creationId xmlns:a16="http://schemas.microsoft.com/office/drawing/2014/main" id="{BF6D5E74-021F-1343-8A94-16840645DA58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6624011" y="6427599"/>
            <a:ext cx="531427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sz="1200" b="0" i="1" u="none" dirty="0">
                <a:latin typeface="Arial"/>
              </a:rPr>
              <a:t>R. Bonifacio</a:t>
            </a:r>
            <a:r>
              <a:rPr lang="en-US" sz="1200" b="0" i="1" u="none" dirty="0">
                <a:latin typeface="Arial"/>
              </a:rPr>
              <a:t>, C. Pellegrini, L.M. </a:t>
            </a:r>
            <a:r>
              <a:rPr lang="en-US" sz="1200" b="0" i="1" u="none" dirty="0" err="1">
                <a:latin typeface="Arial"/>
              </a:rPr>
              <a:t>Narducci</a:t>
            </a:r>
            <a:r>
              <a:rPr sz="1200" b="0" i="1" u="none" dirty="0">
                <a:latin typeface="Arial"/>
              </a:rPr>
              <a:t> </a:t>
            </a:r>
            <a:r>
              <a:rPr lang="en-US" sz="1200" b="0" i="1" u="none" dirty="0">
                <a:latin typeface="Arial"/>
              </a:rPr>
              <a:t>Opt. Comm. </a:t>
            </a:r>
            <a:r>
              <a:rPr lang="en-US" sz="1200" b="1" i="1" u="none" dirty="0">
                <a:latin typeface="Arial"/>
              </a:rPr>
              <a:t>50-6</a:t>
            </a:r>
            <a:r>
              <a:rPr sz="1200" b="0" i="1" u="none" dirty="0">
                <a:latin typeface="Arial"/>
              </a:rPr>
              <a:t>, </a:t>
            </a:r>
            <a:r>
              <a:rPr lang="en-US" sz="1200" b="0" i="1" u="none" dirty="0">
                <a:latin typeface="Arial"/>
              </a:rPr>
              <a:t>373-378</a:t>
            </a:r>
            <a:r>
              <a:rPr sz="1200" b="0" i="1" u="none" dirty="0">
                <a:latin typeface="Arial"/>
              </a:rPr>
              <a:t> (19</a:t>
            </a:r>
            <a:r>
              <a:rPr lang="en-US" sz="1200" b="0" i="1" u="none" dirty="0">
                <a:latin typeface="Arial"/>
              </a:rPr>
              <a:t>84</a:t>
            </a:r>
            <a:r>
              <a:rPr sz="1200" b="0" i="1" u="none" dirty="0">
                <a:latin typeface="Arial"/>
              </a:rPr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9672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90A78-573E-4641-A0CD-14945B31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Self-</a:t>
            </a:r>
            <a:r>
              <a:rPr lang="it-IT" dirty="0" err="1"/>
              <a:t>Consistent</a:t>
            </a:r>
            <a:r>
              <a:rPr lang="it-IT" dirty="0"/>
              <a:t> FEL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B18A29-7077-544D-8A16-52F19AEEF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33382"/>
                <a:ext cx="10515600" cy="506627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000" dirty="0"/>
                  <a:t>Evolution of </a:t>
                </a:r>
                <a:r>
                  <a:rPr lang="it-IT" sz="2000" dirty="0" err="1"/>
                  <a:t>electron’s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momentum</a:t>
                </a:r>
                <a:r>
                  <a:rPr lang="it-IT" sz="2000" dirty="0"/>
                  <a:t> and </a:t>
                </a:r>
                <a:r>
                  <a:rPr lang="it-IT" sz="2000" dirty="0" err="1"/>
                  <a:t>energy</a:t>
                </a:r>
                <a:endParaRPr lang="it-IT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it-IT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it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it-IT" sz="20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𝑢𝑛𝑑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it-IT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000" dirty="0" err="1"/>
                  <a:t>Evolution</a:t>
                </a:r>
                <a:r>
                  <a:rPr lang="it-IT" sz="2000" dirty="0"/>
                  <a:t> of the co-</a:t>
                </a:r>
                <a:r>
                  <a:rPr lang="it-IT" sz="2000" dirty="0" err="1"/>
                  <a:t>propagating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wave</a:t>
                </a:r>
                <a:r>
                  <a:rPr lang="it-IT" sz="2000" dirty="0"/>
                  <a:t> (1D): slow </a:t>
                </a:r>
                <a:r>
                  <a:rPr lang="it-IT" sz="2000" dirty="0" err="1"/>
                  <a:t>wave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approximation</a:t>
                </a:r>
                <a:endParaRPr lang="it-IT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it-IT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it-IT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it-IT" sz="2000" dirty="0">
                  <a:solidFill>
                    <a:srgbClr val="FF0000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000" dirty="0" err="1">
                    <a:solidFill>
                      <a:srgbClr val="FF0000"/>
                    </a:solidFill>
                  </a:rPr>
                  <a:t>slowly</a:t>
                </a:r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varying</a:t>
                </a:r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function</a:t>
                </a:r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which</a:t>
                </a:r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satisfies</a:t>
                </a:r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20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sz="20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̃"/>
                                <m:ctrlPr>
                                  <a:rPr lang="it-IT" sz="20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num>
                          <m:den>
                            <m:r>
                              <a:rPr lang="it-IT" sz="2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it-IT" sz="20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it-IT" sz="2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it-IT" sz="20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acc>
                      <m:accPr>
                        <m:chr m:val="̃"/>
                        <m:ctrlPr>
                          <a:rPr lang="it-IT" sz="20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20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sz="20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̃"/>
                                <m:ctrlPr>
                                  <a:rPr lang="it-IT" sz="20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num>
                          <m:den>
                            <m:r>
                              <a:rPr lang="it-IT" sz="20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it-IT" sz="20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it-IT" sz="2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it-IT" sz="20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acc>
                      <m:accPr>
                        <m:chr m:val="̃"/>
                        <m:ctrlPr>
                          <a:rPr lang="it-IT" sz="20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it-IT" sz="2000" dirty="0"/>
                  <a:t>, </a:t>
                </a:r>
                <a:r>
                  <a:rPr lang="it-IT" sz="2000" dirty="0" err="1"/>
                  <a:t>thus</a:t>
                </a:r>
                <a:r>
                  <a:rPr lang="it-IT" sz="2000" dirty="0"/>
                  <a:t> Maxwell </a:t>
                </a:r>
                <a:r>
                  <a:rPr lang="it-IT" sz="2000" dirty="0" err="1"/>
                  <a:t>equations</a:t>
                </a:r>
                <a:r>
                  <a:rPr lang="it-IT" sz="2000" dirty="0"/>
                  <a:t> can be </a:t>
                </a:r>
                <a:r>
                  <a:rPr lang="it-IT" sz="2000" dirty="0" err="1"/>
                  <a:t>written</a:t>
                </a:r>
                <a:r>
                  <a:rPr lang="it-IT" sz="2000" dirty="0"/>
                  <a:t> for the slow </a:t>
                </a:r>
                <a:r>
                  <a:rPr lang="it-IT" sz="2000" dirty="0" err="1"/>
                  <a:t>term</a:t>
                </a:r>
                <a:endParaRPr lang="it-IT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it-IT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20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it-IT" sz="20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acc>
                        <m:accPr>
                          <m:chr m:val="⃗"/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</m:oMath>
                  </m:oMathPara>
                </a14:m>
                <a:endParaRPr lang="it-IT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it-IT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B18A29-7077-544D-8A16-52F19AEEF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33382"/>
                <a:ext cx="10515600" cy="5066270"/>
              </a:xfrm>
              <a:blipFill>
                <a:blip r:embed="rId3"/>
                <a:stretch>
                  <a:fillRect l="-483" t="-1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24">
            <a:extLst>
              <a:ext uri="{FF2B5EF4-FFF2-40B4-BE49-F238E27FC236}">
                <a16:creationId xmlns:a16="http://schemas.microsoft.com/office/drawing/2014/main" id="{57F09201-87EE-AF42-8BF7-FE9F4512A558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8258284" y="2847032"/>
            <a:ext cx="311976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 algn="ctr">
              <a:defRPr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electric and magnetic fields </a:t>
            </a:r>
            <a:endParaRPr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algn="ctr">
              <a:defRPr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of the co-propagating wave </a:t>
            </a:r>
            <a:endParaRPr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Group 28">
            <a:extLst>
              <a:ext uri="{FF2B5EF4-FFF2-40B4-BE49-F238E27FC236}">
                <a16:creationId xmlns:a16="http://schemas.microsoft.com/office/drawing/2014/main" id="{113E8D87-44CB-4F4F-B565-2DE675F0959F}"/>
              </a:ext>
            </a:extLst>
          </p:cNvPr>
          <p:cNvGrpSpPr/>
          <p:nvPr/>
        </p:nvGrpSpPr>
        <p:grpSpPr bwMode="auto">
          <a:xfrm>
            <a:off x="9342710" y="2408882"/>
            <a:ext cx="719137" cy="436562"/>
            <a:chOff x="4105" y="1344"/>
            <a:chExt cx="453" cy="275"/>
          </a:xfrm>
        </p:grpSpPr>
        <p:pic>
          <p:nvPicPr>
            <p:cNvPr id="7" name="Object 25">
              <a:extLst>
                <a:ext uri="{FF2B5EF4-FFF2-40B4-BE49-F238E27FC236}">
                  <a16:creationId xmlns:a16="http://schemas.microsoft.com/office/drawing/2014/main" id="{1177C341-AE9F-4443-ADE9-F9E5930F9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150" y="1344"/>
              <a:ext cx="363" cy="275"/>
            </a:xfrm>
            <a:prstGeom prst="rect">
              <a:avLst/>
            </a:prstGeom>
            <a:noFill/>
          </p:spPr>
        </p:pic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1589678E-33C9-A24C-9712-7ED682DB8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5" y="1344"/>
              <a:ext cx="453" cy="272"/>
            </a:xfrm>
            <a:prstGeom prst="rect">
              <a:avLst/>
            </a:prstGeom>
            <a:noFill/>
            <a:ln w="9524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>
                <a:defRPr/>
              </a:pPr>
              <a:endParaRPr sz="14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30">
            <a:extLst>
              <a:ext uri="{FF2B5EF4-FFF2-40B4-BE49-F238E27FC236}">
                <a16:creationId xmlns:a16="http://schemas.microsoft.com/office/drawing/2014/main" id="{E722FCA6-0682-8449-AD36-4CC3C6EBD08C}"/>
              </a:ext>
            </a:extLst>
          </p:cNvPr>
          <p:cNvGrpSpPr/>
          <p:nvPr/>
        </p:nvGrpSpPr>
        <p:grpSpPr bwMode="auto">
          <a:xfrm>
            <a:off x="8356507" y="5608399"/>
            <a:ext cx="719137" cy="431799"/>
            <a:chOff x="4105" y="1344"/>
            <a:chExt cx="453" cy="272"/>
          </a:xfrm>
        </p:grpSpPr>
        <p:pic>
          <p:nvPicPr>
            <p:cNvPr id="10" name="Object 31">
              <a:extLst>
                <a:ext uri="{FF2B5EF4-FFF2-40B4-BE49-F238E27FC236}">
                  <a16:creationId xmlns:a16="http://schemas.microsoft.com/office/drawing/2014/main" id="{BD5DDB2F-9D54-6949-862B-FA6C55BED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244" y="1365"/>
              <a:ext cx="174" cy="232"/>
            </a:xfrm>
            <a:prstGeom prst="rect">
              <a:avLst/>
            </a:prstGeom>
            <a:noFill/>
          </p:spPr>
        </p:pic>
        <p:sp>
          <p:nvSpPr>
            <p:cNvPr id="11" name="Rectangle 32">
              <a:extLst>
                <a:ext uri="{FF2B5EF4-FFF2-40B4-BE49-F238E27FC236}">
                  <a16:creationId xmlns:a16="http://schemas.microsoft.com/office/drawing/2014/main" id="{564707FA-65BA-594E-84C2-D1170A546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5" y="1344"/>
              <a:ext cx="453" cy="272"/>
            </a:xfrm>
            <a:prstGeom prst="rect">
              <a:avLst/>
            </a:prstGeom>
            <a:noFill/>
            <a:ln w="9524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>
                <a:defRPr/>
              </a:pPr>
              <a:endParaRPr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Text Box 33">
            <a:extLst>
              <a:ext uri="{FF2B5EF4-FFF2-40B4-BE49-F238E27FC236}">
                <a16:creationId xmlns:a16="http://schemas.microsoft.com/office/drawing/2014/main" id="{8C62F48F-2CFE-0C47-9241-6B2A0468B9B2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8778723" y="5678041"/>
            <a:ext cx="198003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 algn="ctr">
              <a:defRPr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vector potential </a:t>
            </a:r>
            <a:endParaRPr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3" name="Group 34">
            <a:extLst>
              <a:ext uri="{FF2B5EF4-FFF2-40B4-BE49-F238E27FC236}">
                <a16:creationId xmlns:a16="http://schemas.microsoft.com/office/drawing/2014/main" id="{1BFADC3F-F3AD-DD43-83C4-13CEE59DE087}"/>
              </a:ext>
            </a:extLst>
          </p:cNvPr>
          <p:cNvGrpSpPr/>
          <p:nvPr/>
        </p:nvGrpSpPr>
        <p:grpSpPr bwMode="auto">
          <a:xfrm>
            <a:off x="8350517" y="6109691"/>
            <a:ext cx="719137" cy="436562"/>
            <a:chOff x="4105" y="1344"/>
            <a:chExt cx="453" cy="275"/>
          </a:xfrm>
        </p:grpSpPr>
        <p:pic>
          <p:nvPicPr>
            <p:cNvPr id="14" name="Object 35">
              <a:extLst>
                <a:ext uri="{FF2B5EF4-FFF2-40B4-BE49-F238E27FC236}">
                  <a16:creationId xmlns:a16="http://schemas.microsoft.com/office/drawing/2014/main" id="{7FA1A146-E31F-7945-BFE0-9B149E8C2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215" y="1344"/>
              <a:ext cx="232" cy="275"/>
            </a:xfrm>
            <a:prstGeom prst="rect">
              <a:avLst/>
            </a:prstGeom>
            <a:noFill/>
          </p:spPr>
        </p:pic>
        <p:sp>
          <p:nvSpPr>
            <p:cNvPr id="15" name="Rectangle 36">
              <a:extLst>
                <a:ext uri="{FF2B5EF4-FFF2-40B4-BE49-F238E27FC236}">
                  <a16:creationId xmlns:a16="http://schemas.microsoft.com/office/drawing/2014/main" id="{2AA8B026-366D-964C-98F5-085C96E75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5" y="1344"/>
              <a:ext cx="453" cy="272"/>
            </a:xfrm>
            <a:prstGeom prst="rect">
              <a:avLst/>
            </a:prstGeom>
            <a:noFill/>
            <a:ln w="9524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>
                <a:defRPr/>
              </a:pPr>
              <a:endParaRPr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 Box 37">
            <a:extLst>
              <a:ext uri="{FF2B5EF4-FFF2-40B4-BE49-F238E27FC236}">
                <a16:creationId xmlns:a16="http://schemas.microsoft.com/office/drawing/2014/main" id="{4FBD7DBE-AD65-C542-8C55-48876DB68D7B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8716076" y="6130328"/>
            <a:ext cx="32291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 algn="ctr">
              <a:defRPr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electrons’ transverse current </a:t>
            </a:r>
            <a:endParaRPr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46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96C2-C6E5-4B4D-A7E3-FC832C32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FEL </a:t>
            </a:r>
            <a:r>
              <a:rPr lang="it-IT" dirty="0" err="1"/>
              <a:t>Equations</a:t>
            </a:r>
            <a:r>
              <a:rPr lang="it-IT" dirty="0"/>
              <a:t>: 1D </a:t>
            </a:r>
            <a:r>
              <a:rPr lang="it-IT" dirty="0" err="1"/>
              <a:t>Theory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13E41C-0650-D540-AAAE-8D02295AA3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95168"/>
                <a:ext cx="10515600" cy="46817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2000" dirty="0"/>
                  <a:t>Normalizing </a:t>
                </a:r>
                <a:r>
                  <a:rPr lang="it-IT" sz="2000" dirty="0" err="1"/>
                  <a:t>these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equations</a:t>
                </a:r>
                <a:r>
                  <a:rPr lang="it-IT" sz="2000" dirty="0"/>
                  <a:t> </a:t>
                </a:r>
              </a:p>
              <a:p>
                <a:pPr marL="0" indent="0">
                  <a:buNone/>
                </a:pPr>
                <a:endParaRPr lang="it-IT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000" dirty="0"/>
              </a:p>
              <a:p>
                <a:pPr marL="0" indent="0">
                  <a:buNone/>
                </a:pPr>
                <a:endParaRPr lang="it-IT" sz="2000" dirty="0"/>
              </a:p>
              <a:p>
                <a:pPr marL="0" indent="0">
                  <a:buNone/>
                </a:pPr>
                <a:r>
                  <a:rPr lang="it-IT" sz="2000" dirty="0"/>
                  <a:t>the FEL </a:t>
                </a:r>
                <a:r>
                  <a:rPr lang="it-IT" sz="2000" dirty="0" err="1"/>
                  <a:t>dynamics</a:t>
                </a:r>
                <a:r>
                  <a:rPr lang="it-IT" sz="2000" dirty="0"/>
                  <a:t> can be </a:t>
                </a:r>
                <a:r>
                  <a:rPr lang="it-IT" sz="2000" dirty="0" err="1"/>
                  <a:t>described</a:t>
                </a:r>
                <a:r>
                  <a:rPr lang="it-IT" sz="2000" dirty="0"/>
                  <a:t> in a «</a:t>
                </a:r>
                <a:r>
                  <a:rPr lang="it-IT" sz="2000" dirty="0" err="1"/>
                  <a:t>universal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form</a:t>
                </a:r>
                <a:r>
                  <a:rPr lang="it-IT" sz="2000" dirty="0"/>
                  <a:t>», </a:t>
                </a:r>
                <a:r>
                  <a:rPr lang="it-IT" sz="2000" dirty="0" err="1"/>
                  <a:t>where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only</a:t>
                </a:r>
                <a:r>
                  <a:rPr lang="it-IT" sz="2000" dirty="0"/>
                  <a:t> a single </a:t>
                </a:r>
                <a:r>
                  <a:rPr lang="it-IT" sz="2000" dirty="0" err="1"/>
                  <a:t>parameter</a:t>
                </a:r>
                <a:r>
                  <a:rPr lang="it-IT" sz="2000" dirty="0"/>
                  <a:t> </a:t>
                </a:r>
                <a:r>
                  <a:rPr lang="it-IT" sz="2000" i="1" dirty="0" err="1">
                    <a:latin typeface="Symbol" pitchFamily="2" charset="2"/>
                  </a:rPr>
                  <a:t>r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plays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role</a:t>
                </a:r>
                <a:endParaRPr lang="it-IT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it-IT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20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 b="0" dirty="0"/>
              </a:p>
              <a:p>
                <a:pPr marL="0" indent="0">
                  <a:buNone/>
                </a:pPr>
                <a:endParaRPr lang="en-US" sz="20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13E41C-0650-D540-AAAE-8D02295AA3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95168"/>
                <a:ext cx="10515600" cy="4681795"/>
              </a:xfrm>
              <a:blipFill>
                <a:blip r:embed="rId3"/>
                <a:stretch>
                  <a:fillRect l="-603" t="-1355" b="-5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36">
            <a:extLst>
              <a:ext uri="{FF2B5EF4-FFF2-40B4-BE49-F238E27FC236}">
                <a16:creationId xmlns:a16="http://schemas.microsoft.com/office/drawing/2014/main" id="{C3EF53D4-82BD-3B4E-BE56-AE2049562F08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1037965" y="1940035"/>
            <a:ext cx="38182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>
              <a:defRPr/>
            </a:pPr>
            <a:r>
              <a:rPr lang="en-GB" sz="1600" dirty="0" err="1">
                <a:solidFill>
                  <a:srgbClr val="FF0000"/>
                </a:solidFill>
                <a:latin typeface="Symbol" pitchFamily="2" charset="2"/>
              </a:rPr>
              <a:t>y</a:t>
            </a:r>
            <a:r>
              <a:rPr lang="en-GB" sz="1600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GB" sz="1600" dirty="0">
                <a:solidFill>
                  <a:srgbClr val="FF0000"/>
                </a:solidFill>
                <a:latin typeface="Arial"/>
              </a:rPr>
              <a:t> phase</a:t>
            </a:r>
            <a:r>
              <a:rPr lang="en-GB" sz="1600" b="0" i="0" u="none" dirty="0">
                <a:solidFill>
                  <a:srgbClr val="FF0000"/>
                </a:solidFill>
                <a:latin typeface="Arial"/>
              </a:rPr>
              <a:t> of the </a:t>
            </a:r>
            <a:r>
              <a:rPr lang="en-GB" sz="1600" b="0" i="1" u="none" dirty="0">
                <a:solidFill>
                  <a:srgbClr val="FF0000"/>
                </a:solidFill>
                <a:latin typeface="Arial"/>
              </a:rPr>
              <a:t>j-</a:t>
            </a:r>
            <a:r>
              <a:rPr lang="en-GB" sz="1600" b="0" i="0" u="none" dirty="0" err="1">
                <a:solidFill>
                  <a:srgbClr val="FF0000"/>
                </a:solidFill>
                <a:latin typeface="Arial"/>
              </a:rPr>
              <a:t>th</a:t>
            </a:r>
            <a:r>
              <a:rPr lang="en-GB" sz="1600" b="0" i="0" u="none" dirty="0">
                <a:solidFill>
                  <a:srgbClr val="FF0000"/>
                </a:solidFill>
                <a:latin typeface="Arial"/>
              </a:rPr>
              <a:t> electron </a:t>
            </a:r>
            <a:r>
              <a:rPr lang="en-GB" sz="1600" b="0" i="0" u="none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in the 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>
              <a:defRPr/>
            </a:pPr>
            <a:r>
              <a:rPr lang="it-IT" sz="1600" b="0" i="0" u="none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combined</a:t>
            </a:r>
            <a:r>
              <a:rPr lang="it-IT" sz="1600" b="0" i="0" u="none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“</a:t>
            </a:r>
            <a:r>
              <a:rPr lang="it-IT" sz="1600" b="0" i="0" u="none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ponderomotive</a:t>
            </a:r>
            <a:r>
              <a:rPr lang="it-IT" sz="1600" b="0" i="0" u="none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” 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>
              <a:defRPr/>
            </a:pPr>
            <a:r>
              <a:rPr lang="en-GB" sz="1600" b="0" i="0" u="none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(radiation + undulator) field</a:t>
            </a:r>
            <a:endParaRPr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 Box 41">
            <a:extLst>
              <a:ext uri="{FF2B5EF4-FFF2-40B4-BE49-F238E27FC236}">
                <a16:creationId xmlns:a16="http://schemas.microsoft.com/office/drawing/2014/main" id="{0F2D4F8E-4955-BF47-AAF6-AD582D141654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1037967" y="2954666"/>
            <a:ext cx="37143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>
              <a:defRPr/>
            </a:pPr>
            <a:r>
              <a:rPr lang="en-GB" i="1" dirty="0" err="1">
                <a:solidFill>
                  <a:srgbClr val="FF0000"/>
                </a:solidFill>
                <a:latin typeface="Symbol" pitchFamily="2" charset="2"/>
              </a:rPr>
              <a:t>h</a:t>
            </a:r>
            <a:r>
              <a:rPr lang="en-GB" i="1" baseline="-25000" dirty="0" err="1">
                <a:solidFill>
                  <a:srgbClr val="FF0000"/>
                </a:solidFill>
                <a:latin typeface="Arial"/>
              </a:rPr>
              <a:t>j</a:t>
            </a:r>
            <a:r>
              <a:rPr lang="en-GB" i="1" baseline="-250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GB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600" dirty="0">
                <a:solidFill>
                  <a:srgbClr val="FF0000"/>
                </a:solidFill>
                <a:latin typeface="Arial"/>
              </a:rPr>
              <a:t>energy deviation in units of the FEL parameter </a:t>
            </a:r>
            <a:r>
              <a:rPr lang="en-GB" sz="1600" i="1" dirty="0">
                <a:solidFill>
                  <a:srgbClr val="FF0000"/>
                </a:solidFill>
                <a:latin typeface="Symbol" pitchFamily="2" charset="2"/>
              </a:rPr>
              <a:t>r</a:t>
            </a:r>
            <a:endParaRPr sz="1600" i="1" dirty="0">
              <a:solidFill>
                <a:srgbClr val="FF0000"/>
              </a:solidFill>
              <a:latin typeface="Symbol" pitchFamily="2" charset="2"/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53BD3282-4BFF-614F-B86D-9C94DF1D59CD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8600301" y="6361328"/>
            <a:ext cx="346261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sz="1200" b="0" i="1" u="none" dirty="0">
                <a:latin typeface="Arial"/>
              </a:rPr>
              <a:t>R. Bonifacio et al. </a:t>
            </a:r>
            <a:r>
              <a:rPr lang="en-US" sz="1200" b="0" i="1" u="none" dirty="0">
                <a:latin typeface="Arial"/>
              </a:rPr>
              <a:t>Phys. Rev. Lett. </a:t>
            </a:r>
            <a:r>
              <a:rPr lang="en-US" sz="1200" b="1" i="1" u="none" dirty="0">
                <a:latin typeface="Arial"/>
              </a:rPr>
              <a:t>73</a:t>
            </a:r>
            <a:r>
              <a:rPr sz="1200" b="0" i="1" u="none" dirty="0">
                <a:latin typeface="Arial"/>
              </a:rPr>
              <a:t>, </a:t>
            </a:r>
            <a:r>
              <a:rPr lang="en-US" sz="1200" b="0" i="1" u="none" dirty="0">
                <a:latin typeface="Arial"/>
              </a:rPr>
              <a:t>70</a:t>
            </a:r>
            <a:r>
              <a:rPr sz="1200" b="0" i="1" u="none" dirty="0">
                <a:latin typeface="Arial"/>
              </a:rPr>
              <a:t> (199</a:t>
            </a:r>
            <a:r>
              <a:rPr lang="en-US" sz="1200" b="0" i="1" u="none" dirty="0">
                <a:latin typeface="Arial"/>
              </a:rPr>
              <a:t>4</a:t>
            </a:r>
            <a:r>
              <a:rPr sz="1200" b="0" i="1" u="none" dirty="0">
                <a:latin typeface="Arial"/>
              </a:rPr>
              <a:t>)</a:t>
            </a:r>
            <a:endParaRPr dirty="0"/>
          </a:p>
        </p:txBody>
      </p:sp>
      <p:sp>
        <p:nvSpPr>
          <p:cNvPr id="10" name="Text Box 41">
            <a:extLst>
              <a:ext uri="{FF2B5EF4-FFF2-40B4-BE49-F238E27FC236}">
                <a16:creationId xmlns:a16="http://schemas.microsoft.com/office/drawing/2014/main" id="{49A027ED-86BA-B340-8322-ECC3CB85E905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7387967" y="4631066"/>
            <a:ext cx="11031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endParaRPr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id="{FEF1666F-F6E0-7142-A127-FA2083D604C9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7387967" y="5158388"/>
            <a:ext cx="117904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41">
            <a:extLst>
              <a:ext uri="{FF2B5EF4-FFF2-40B4-BE49-F238E27FC236}">
                <a16:creationId xmlns:a16="http://schemas.microsoft.com/office/drawing/2014/main" id="{B77A10E9-BAB6-EC47-80E4-0AF106E17703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7425893" y="5687995"/>
            <a:ext cx="9877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lvl="0">
              <a:defRPr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42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F087-E9D3-ED40-9CA5-93FC31A5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FEL </a:t>
            </a:r>
            <a:r>
              <a:rPr lang="it-IT" i="1" dirty="0" err="1">
                <a:latin typeface="Symbol" pitchFamily="2" charset="2"/>
                <a:cs typeface="Calibri" panose="020F0502020204030204" pitchFamily="34" charset="0"/>
              </a:rPr>
              <a:t>r</a:t>
            </a:r>
            <a:r>
              <a:rPr lang="it-IT" dirty="0"/>
              <a:t> </a:t>
            </a:r>
            <a:r>
              <a:rPr lang="it-IT" dirty="0" err="1"/>
              <a:t>Parameter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CFD704-BF89-BE4C-89F2-BDA3FB1098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9708"/>
                <a:ext cx="10515600" cy="495836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2400" dirty="0"/>
                  <a:t>All </a:t>
                </a:r>
                <a:r>
                  <a:rPr lang="it-IT" sz="2400" dirty="0" err="1"/>
                  <a:t>key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characteristics</a:t>
                </a:r>
                <a:r>
                  <a:rPr lang="it-IT" sz="2400" dirty="0"/>
                  <a:t> of the </a:t>
                </a:r>
                <a:r>
                  <a:rPr lang="it-IT" sz="2400" dirty="0" err="1"/>
                  <a:t>system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given</a:t>
                </a:r>
                <a:r>
                  <a:rPr lang="it-IT" sz="2400" dirty="0"/>
                  <a:t> by </a:t>
                </a:r>
                <a:r>
                  <a:rPr lang="it-IT" sz="2400" dirty="0" err="1"/>
                  <a:t>universal</a:t>
                </a:r>
                <a:r>
                  <a:rPr lang="it-IT" sz="2400" dirty="0"/>
                  <a:t> FEL </a:t>
                </a:r>
                <a:r>
                  <a:rPr lang="it-IT" sz="2400" dirty="0" err="1"/>
                  <a:t>parameter</a:t>
                </a:r>
                <a:endParaRPr lang="it-IT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  <a:p>
                <a:pPr marL="0" indent="0">
                  <a:buNone/>
                </a:pPr>
                <a:r>
                  <a:rPr lang="it-IT" sz="2400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lang="it-IT" sz="2400" dirty="0"/>
                  <a:t>  the plasma </a:t>
                </a:r>
                <a:r>
                  <a:rPr lang="it-IT" sz="2400" dirty="0" err="1"/>
                  <a:t>frequency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thus</a:t>
                </a:r>
                <a:r>
                  <a:rPr lang="it-IT" sz="2400" dirty="0"/>
                  <a:t> </a:t>
                </a:r>
                <a:r>
                  <a:rPr lang="it-IT" sz="2400" i="1" dirty="0" err="1">
                    <a:latin typeface="Symbol" pitchFamily="2" charset="2"/>
                  </a:rPr>
                  <a:t>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</a:p>
              <a:p>
                <a:pPr marL="0" indent="0">
                  <a:buNone/>
                </a:pPr>
                <a:endParaRPr lang="it-IT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1/3</m:t>
                        </m:r>
                      </m:sup>
                    </m:sSubSup>
                  </m:oMath>
                </a14:m>
                <a:r>
                  <a:rPr lang="it-IT" sz="2400" dirty="0"/>
                  <a:t>     High </a:t>
                </a:r>
                <a:r>
                  <a:rPr lang="it-IT" sz="2400" dirty="0" err="1"/>
                  <a:t>density</a:t>
                </a:r>
                <a:r>
                  <a:rPr lang="it-IT" sz="2400" dirty="0"/>
                  <a:t> </a:t>
                </a:r>
                <a:r>
                  <a:rPr lang="it-IT" sz="2400" dirty="0">
                    <a:sym typeface="Wingdings" pitchFamily="2" charset="2"/>
                  </a:rPr>
                  <a:t>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higher</a:t>
                </a:r>
                <a:r>
                  <a:rPr lang="it-IT" sz="2400" dirty="0"/>
                  <a:t> gain!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r>
                  <a:rPr lang="it-IT" sz="2400" dirty="0"/>
                  <a:t>           </a:t>
                </a:r>
                <a:r>
                  <a:rPr lang="it-IT" sz="2400" dirty="0">
                    <a:latin typeface="Calibri" panose="020F0502020204030204" pitchFamily="34" charset="0"/>
                  </a:rPr>
                  <a:t>Smaller growth rate at higher </a:t>
                </a:r>
                <a:r>
                  <a:rPr lang="it-IT" sz="2400" dirty="0" err="1">
                    <a:latin typeface="Calibri" panose="020F0502020204030204" pitchFamily="34" charset="0"/>
                  </a:rPr>
                  <a:t>energies</a:t>
                </a:r>
                <a:r>
                  <a:rPr lang="it-IT" sz="2400" dirty="0">
                    <a:latin typeface="Calibri" panose="020F0502020204030204" pitchFamily="34" charset="0"/>
                  </a:rPr>
                  <a:t> </a:t>
                </a:r>
                <a:endParaRPr lang="it-IT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2/3</m:t>
                        </m:r>
                      </m:sup>
                    </m:sSup>
                  </m:oMath>
                </a14:m>
                <a:r>
                  <a:rPr lang="it-IT" sz="2400" dirty="0"/>
                  <a:t>    Stronger </a:t>
                </a:r>
                <a:r>
                  <a:rPr lang="it-IT" sz="2400" dirty="0" err="1"/>
                  <a:t>magnetic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field</a:t>
                </a:r>
                <a:r>
                  <a:rPr lang="it-IT" sz="2400" dirty="0"/>
                  <a:t> </a:t>
                </a:r>
                <a:r>
                  <a:rPr lang="it-IT" sz="2400" dirty="0">
                    <a:sym typeface="Wingdings" pitchFamily="2" charset="2"/>
                  </a:rPr>
                  <a:t></a:t>
                </a:r>
                <a:r>
                  <a:rPr lang="it-IT" sz="2400" dirty="0"/>
                  <a:t> higher gain</a:t>
                </a:r>
              </a:p>
              <a:p>
                <a:pPr marL="0" indent="0">
                  <a:buNone/>
                </a:pPr>
                <a:r>
                  <a:rPr lang="en-US" sz="2400" b="0" dirty="0"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it-IT" sz="2400" dirty="0"/>
                  <a:t> for X-</a:t>
                </a:r>
                <a:r>
                  <a:rPr lang="it-IT" sz="2400" dirty="0" err="1"/>
                  <a:t>ray</a:t>
                </a:r>
                <a:r>
                  <a:rPr lang="it-IT" sz="2400" dirty="0"/>
                  <a:t>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CFD704-BF89-BE4C-89F2-BDA3FB109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9708"/>
                <a:ext cx="10515600" cy="4958366"/>
              </a:xfrm>
              <a:blipFill>
                <a:blip r:embed="rId3"/>
                <a:stretch>
                  <a:fillRect l="-844" t="-17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408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F087-E9D3-ED40-9CA5-93FC31A5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Self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Amplified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Spontaneous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(SASE)</a:t>
            </a:r>
            <a:endParaRPr lang="it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8A1EEA-EC0E-644A-85A8-C11E132D087C}"/>
              </a:ext>
            </a:extLst>
          </p:cNvPr>
          <p:cNvSpPr/>
          <p:nvPr/>
        </p:nvSpPr>
        <p:spPr>
          <a:xfrm>
            <a:off x="2807049" y="6044295"/>
            <a:ext cx="686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211E1E"/>
                </a:solidFill>
                <a:latin typeface="Times" pitchFamily="2" charset="0"/>
              </a:rPr>
              <a:t>P. Emma </a:t>
            </a:r>
            <a:r>
              <a:rPr lang="it-IT" sz="1400" i="1" dirty="0">
                <a:solidFill>
                  <a:srgbClr val="211E1E"/>
                </a:solidFill>
                <a:latin typeface="Times" pitchFamily="2" charset="0"/>
              </a:rPr>
              <a:t>et al.</a:t>
            </a:r>
            <a:r>
              <a:rPr lang="it-IT" sz="1400" dirty="0">
                <a:solidFill>
                  <a:srgbClr val="211E1E"/>
                </a:solidFill>
                <a:latin typeface="Times" pitchFamily="2" charset="0"/>
              </a:rPr>
              <a:t>, “</a:t>
            </a:r>
            <a:r>
              <a:rPr lang="it-IT" sz="1400" i="1" dirty="0">
                <a:solidFill>
                  <a:srgbClr val="211E1E"/>
                </a:solidFill>
                <a:latin typeface="Times" pitchFamily="2" charset="0"/>
              </a:rPr>
              <a:t>First </a:t>
            </a:r>
            <a:r>
              <a:rPr lang="it-IT" sz="1400" i="1" dirty="0" err="1">
                <a:solidFill>
                  <a:srgbClr val="211E1E"/>
                </a:solidFill>
                <a:latin typeface="Times" pitchFamily="2" charset="0"/>
              </a:rPr>
              <a:t>lasing</a:t>
            </a:r>
            <a:r>
              <a:rPr lang="it-IT" sz="1400" i="1" dirty="0">
                <a:solidFill>
                  <a:srgbClr val="211E1E"/>
                </a:solidFill>
                <a:latin typeface="Times" pitchFamily="2" charset="0"/>
              </a:rPr>
              <a:t> and </a:t>
            </a:r>
            <a:r>
              <a:rPr lang="it-IT" sz="1400" i="1" dirty="0" err="1">
                <a:solidFill>
                  <a:srgbClr val="211E1E"/>
                </a:solidFill>
                <a:latin typeface="Times" pitchFamily="2" charset="0"/>
              </a:rPr>
              <a:t>operation</a:t>
            </a:r>
            <a:r>
              <a:rPr lang="it-IT" sz="1400" i="1" dirty="0">
                <a:solidFill>
                  <a:srgbClr val="211E1E"/>
                </a:solidFill>
                <a:latin typeface="Times" pitchFamily="2" charset="0"/>
              </a:rPr>
              <a:t> of an </a:t>
            </a:r>
            <a:r>
              <a:rPr lang="it-IT" sz="1400" i="1" dirty="0" err="1">
                <a:solidFill>
                  <a:srgbClr val="211E1E"/>
                </a:solidFill>
                <a:latin typeface="Times" pitchFamily="2" charset="0"/>
              </a:rPr>
              <a:t>ångström-wavelength</a:t>
            </a:r>
            <a:r>
              <a:rPr lang="it-IT" sz="1400" i="1" dirty="0">
                <a:solidFill>
                  <a:srgbClr val="211E1E"/>
                </a:solidFill>
                <a:latin typeface="Times" pitchFamily="2" charset="0"/>
              </a:rPr>
              <a:t> free-electron laser</a:t>
            </a:r>
            <a:r>
              <a:rPr lang="it-IT" sz="1400" dirty="0">
                <a:solidFill>
                  <a:srgbClr val="211E1E"/>
                </a:solidFill>
                <a:latin typeface="Times" pitchFamily="2" charset="0"/>
              </a:rPr>
              <a:t>,” </a:t>
            </a:r>
          </a:p>
          <a:p>
            <a:r>
              <a:rPr lang="it-IT" sz="1400" dirty="0">
                <a:solidFill>
                  <a:srgbClr val="211E1E"/>
                </a:solidFill>
                <a:latin typeface="Times" pitchFamily="2" charset="0"/>
              </a:rPr>
              <a:t>Nature </a:t>
            </a:r>
            <a:r>
              <a:rPr lang="it-IT" sz="1400" dirty="0" err="1">
                <a:solidFill>
                  <a:srgbClr val="211E1E"/>
                </a:solidFill>
                <a:latin typeface="Times" pitchFamily="2" charset="0"/>
              </a:rPr>
              <a:t>Photon</a:t>
            </a:r>
            <a:r>
              <a:rPr lang="it-IT" sz="1400" dirty="0">
                <a:solidFill>
                  <a:srgbClr val="211E1E"/>
                </a:solidFill>
                <a:latin typeface="Times" pitchFamily="2" charset="0"/>
              </a:rPr>
              <a:t>., vol. </a:t>
            </a:r>
            <a:r>
              <a:rPr lang="it-IT" sz="1400" b="1" dirty="0">
                <a:solidFill>
                  <a:srgbClr val="211E1E"/>
                </a:solidFill>
                <a:latin typeface="Times" pitchFamily="2" charset="0"/>
              </a:rPr>
              <a:t>4</a:t>
            </a:r>
            <a:r>
              <a:rPr lang="it-IT" sz="1400" dirty="0">
                <a:solidFill>
                  <a:srgbClr val="211E1E"/>
                </a:solidFill>
                <a:latin typeface="Times" pitchFamily="2" charset="0"/>
              </a:rPr>
              <a:t>, pp. 641–647 (2010). </a:t>
            </a:r>
            <a:endParaRPr lang="it-IT" sz="1400" dirty="0">
              <a:effectLst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96428EF-73B9-B14D-8E60-7077298C0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1326" y="1858113"/>
            <a:ext cx="5109348" cy="40187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5F0D10-9377-6E4E-94AC-5477C69F308E}"/>
              </a:ext>
            </a:extLst>
          </p:cNvPr>
          <p:cNvSpPr txBox="1"/>
          <p:nvPr/>
        </p:nvSpPr>
        <p:spPr>
          <a:xfrm>
            <a:off x="6237668" y="3313493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Exponential</a:t>
            </a:r>
            <a:r>
              <a:rPr lang="it-IT" b="1" dirty="0">
                <a:solidFill>
                  <a:srgbClr val="FF0000"/>
                </a:solidFill>
              </a:rPr>
              <a:t> gain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CD6032-5987-D04E-8757-3C3E16ED1C01}"/>
              </a:ext>
            </a:extLst>
          </p:cNvPr>
          <p:cNvSpPr/>
          <p:nvPr/>
        </p:nvSpPr>
        <p:spPr>
          <a:xfrm>
            <a:off x="166386" y="1321356"/>
            <a:ext cx="11884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longitudinal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along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undulator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spontaneous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FEL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amplified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endParaRPr lang="it-IT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34BAC9-ACB2-D946-B2F6-52491B095F48}"/>
              </a:ext>
            </a:extLst>
          </p:cNvPr>
          <p:cNvSpPr txBox="1"/>
          <p:nvPr/>
        </p:nvSpPr>
        <p:spPr>
          <a:xfrm>
            <a:off x="4195818" y="4251505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Random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E78AE3-9CFB-AA41-A602-339BDDE26B71}"/>
              </a:ext>
            </a:extLst>
          </p:cNvPr>
          <p:cNvSpPr txBox="1"/>
          <p:nvPr/>
        </p:nvSpPr>
        <p:spPr>
          <a:xfrm>
            <a:off x="4195818" y="1982676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Well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bunched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01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F087-E9D3-ED40-9CA5-93FC31A5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Self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Amplified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Spontaneous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(SASE)</a:t>
            </a:r>
            <a:endParaRPr lang="it-I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CD6032-5987-D04E-8757-3C3E16ED1C01}"/>
              </a:ext>
            </a:extLst>
          </p:cNvPr>
          <p:cNvSpPr/>
          <p:nvPr/>
        </p:nvSpPr>
        <p:spPr>
          <a:xfrm>
            <a:off x="166386" y="1321356"/>
            <a:ext cx="11121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along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undulator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spontaneous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FEL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amplified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</a:t>
            </a:r>
            <a:endParaRPr lang="it-IT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C2D60D-7841-B94B-8847-AD9F926F0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52" t="4986"/>
          <a:stretch/>
        </p:blipFill>
        <p:spPr bwMode="auto">
          <a:xfrm>
            <a:off x="392911" y="1888224"/>
            <a:ext cx="4247162" cy="42725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FDC7C3-5563-9E48-940B-1C116163AD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01"/>
          <a:stretch/>
        </p:blipFill>
        <p:spPr bwMode="auto">
          <a:xfrm>
            <a:off x="7633607" y="5100177"/>
            <a:ext cx="4247162" cy="1535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4E8658-769B-3442-99E6-3FE38B2647BA}"/>
              </a:ext>
            </a:extLst>
          </p:cNvPr>
          <p:cNvSpPr txBox="1"/>
          <p:nvPr/>
        </p:nvSpPr>
        <p:spPr bwMode="auto">
          <a:xfrm>
            <a:off x="4678710" y="1881075"/>
            <a:ext cx="4860032" cy="302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45" indent="-311045">
              <a:lnSpc>
                <a:spcPts val="2920"/>
              </a:lnSpc>
              <a:buFont typeface="Arial"/>
              <a:buChar char="•"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X-ray emission </a:t>
            </a:r>
          </a:p>
          <a:p>
            <a:pPr marL="311045" indent="-311045">
              <a:lnSpc>
                <a:spcPts val="2920"/>
              </a:lnSpc>
              <a:buFont typeface="Arial"/>
              <a:buChar char="•"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Output power: several of GW</a:t>
            </a:r>
            <a:endParaRPr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11045" indent="-311045">
              <a:lnSpc>
                <a:spcPts val="2920"/>
              </a:lnSpc>
              <a:buFont typeface="Arial"/>
              <a:buChar char="•"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Pulse duration: tens of fs</a:t>
            </a:r>
            <a:endParaRPr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11045" indent="-311045">
              <a:lnSpc>
                <a:spcPts val="2920"/>
              </a:lnSpc>
              <a:buFont typeface="Arial"/>
              <a:buChar char="•"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Spectral bandwidth: 10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-3</a:t>
            </a:r>
            <a:endParaRPr sz="2000" baseline="30000" dirty="0">
              <a:solidFill>
                <a:schemeClr val="accent1">
                  <a:lumMod val="50000"/>
                </a:schemeClr>
              </a:solidFill>
            </a:endParaRPr>
          </a:p>
          <a:p>
            <a:pPr marL="311045" indent="-311045">
              <a:lnSpc>
                <a:spcPts val="2920"/>
              </a:lnSpc>
              <a:buFont typeface="Arial"/>
              <a:buChar char="•"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High degree of transverse coherence</a:t>
            </a:r>
          </a:p>
          <a:p>
            <a:pPr>
              <a:lnSpc>
                <a:spcPts val="2920"/>
              </a:lnSpc>
              <a:defRPr/>
            </a:pPr>
            <a:endParaRPr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11045" indent="-311045">
              <a:lnSpc>
                <a:spcPts val="2920"/>
              </a:lnSpc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Limited longitudinal coherence </a:t>
            </a:r>
          </a:p>
          <a:p>
            <a:pPr marL="311045" indent="-311045">
              <a:lnSpc>
                <a:spcPts val="2920"/>
              </a:lnSpc>
              <a:buFont typeface="Arial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Strong shot-to-shot fluctuations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DF671D-BBB1-3E45-A698-FD7F67465FC0}"/>
              </a:ext>
            </a:extLst>
          </p:cNvPr>
          <p:cNvSpPr/>
          <p:nvPr/>
        </p:nvSpPr>
        <p:spPr bwMode="auto">
          <a:xfrm>
            <a:off x="5329945" y="5867806"/>
            <a:ext cx="2303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70C0"/>
                </a:solidFill>
              </a:rPr>
              <a:t>W. Decking et al. Nat. Photon.  (2020)</a:t>
            </a:r>
            <a:endParaRPr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7526B2-AF9F-D046-86F7-C01B2FCE9484}"/>
              </a:ext>
            </a:extLst>
          </p:cNvPr>
          <p:cNvSpPr txBox="1"/>
          <p:nvPr/>
        </p:nvSpPr>
        <p:spPr>
          <a:xfrm>
            <a:off x="8775902" y="4745160"/>
            <a:ext cx="2374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XFEL,Hamburg</a:t>
            </a:r>
            <a:r>
              <a:rPr lang="en-GB" sz="1600" dirty="0"/>
              <a:t> (Germany) </a:t>
            </a:r>
          </a:p>
        </p:txBody>
      </p:sp>
    </p:spTree>
    <p:extLst>
      <p:ext uri="{BB962C8B-B14F-4D97-AF65-F5344CB8AC3E}">
        <p14:creationId xmlns:p14="http://schemas.microsoft.com/office/powerpoint/2010/main" val="297605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8994-2B6E-4D42-9AB1-990FE3C8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Static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of </a:t>
            </a:r>
            <a:r>
              <a:rPr lang="it-IT" dirty="0" err="1"/>
              <a:t>Matter</a:t>
            </a:r>
            <a:endParaRPr lang="it-IT" dirty="0"/>
          </a:p>
        </p:txBody>
      </p:sp>
      <p:pic>
        <p:nvPicPr>
          <p:cNvPr id="4" name="DNA_trimmed.mp4" descr="DNA_trimmed.mp4">
            <a:hlinkClick r:id="" action="ppaction://media"/>
            <a:extLst>
              <a:ext uri="{FF2B5EF4-FFF2-40B4-BE49-F238E27FC236}">
                <a16:creationId xmlns:a16="http://schemas.microsoft.com/office/drawing/2014/main" id="{6F7A850F-D7DB-0B40-A3EA-462B38E772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1690688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17383-A084-2A46-B0FF-65BE4D5C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SASE </a:t>
            </a:r>
            <a:r>
              <a:rPr lang="it-IT" dirty="0" err="1"/>
              <a:t>Spectral</a:t>
            </a:r>
            <a:r>
              <a:rPr lang="it-IT" dirty="0"/>
              <a:t> and </a:t>
            </a:r>
            <a:r>
              <a:rPr lang="it-IT" dirty="0" err="1"/>
              <a:t>Temporal</a:t>
            </a:r>
            <a:r>
              <a:rPr lang="it-IT" dirty="0"/>
              <a:t> Performances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470877F3-AFC7-314A-BF97-E777A26A422D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455501" y="6231765"/>
            <a:ext cx="303846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sz="1600" b="0" i="1" u="none" dirty="0"/>
              <a:t>W. Ackermann et al., Nature, 2007</a:t>
            </a:r>
            <a:endParaRPr sz="1600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49ECB35-DB3E-A44F-A2E1-256CEF9AC19D}"/>
              </a:ext>
            </a:extLst>
          </p:cNvPr>
          <p:cNvGrpSpPr/>
          <p:nvPr/>
        </p:nvGrpSpPr>
        <p:grpSpPr bwMode="auto">
          <a:xfrm>
            <a:off x="623185" y="2643431"/>
            <a:ext cx="4779962" cy="3600450"/>
            <a:chOff x="-233363" y="1023938"/>
            <a:chExt cx="4779963" cy="360045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E8C7CF0-8448-DC41-B8DB-DDBC26D6B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-233363" y="1023938"/>
              <a:ext cx="4779963" cy="3600450"/>
            </a:xfrm>
            <a:prstGeom prst="rect">
              <a:avLst/>
            </a:prstGeom>
            <a:noFill/>
          </p:spPr>
        </p:pic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EA036330-D513-5344-B143-4692FD38DC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" y="1181099"/>
              <a:ext cx="447676" cy="387350"/>
            </a:xfrm>
            <a:prstGeom prst="rect">
              <a:avLst/>
            </a:prstGeom>
            <a:solidFill>
              <a:schemeClr val="lt1"/>
            </a:solidFill>
            <a:ln w="9524">
              <a:solidFill>
                <a:schemeClr val="lt1"/>
              </a:solidFill>
              <a:round/>
              <a:headEnd/>
              <a:tailEnd/>
            </a:ln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421E2851-F470-0742-A41B-F65EC79840D4}"/>
              </a:ext>
            </a:extLst>
          </p:cNvPr>
          <p:cNvGrpSpPr/>
          <p:nvPr/>
        </p:nvGrpSpPr>
        <p:grpSpPr bwMode="auto">
          <a:xfrm>
            <a:off x="6818827" y="2524369"/>
            <a:ext cx="4883150" cy="3524250"/>
            <a:chOff x="4427538" y="3394075"/>
            <a:chExt cx="4533900" cy="320833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12C32B73-50A8-2248-B483-F6869E41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427538" y="3394075"/>
              <a:ext cx="4533900" cy="3208338"/>
            </a:xfrm>
            <a:prstGeom prst="rect">
              <a:avLst/>
            </a:prstGeom>
            <a:noFill/>
          </p:spPr>
        </p:pic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5EEF96A3-146F-B140-82F3-CA6A335D4B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4010" y="3502464"/>
              <a:ext cx="1056830" cy="388759"/>
            </a:xfrm>
            <a:prstGeom prst="rect">
              <a:avLst/>
            </a:prstGeom>
            <a:solidFill>
              <a:schemeClr val="lt1"/>
            </a:solidFill>
            <a:ln w="9524">
              <a:solidFill>
                <a:schemeClr val="lt1"/>
              </a:solidFill>
              <a:round/>
              <a:headEnd/>
              <a:tailEnd/>
            </a:ln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E1BE6711-022C-0647-9066-55BE557A6503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8515864" y="2130670"/>
            <a:ext cx="17478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sz="1800">
                <a:solidFill>
                  <a:srgbClr val="FF0000"/>
                </a:solidFill>
              </a:rPr>
              <a:t>Temporal profile</a:t>
            </a:r>
            <a:r>
              <a:rPr sz="1800" b="0" i="0" u="none"/>
              <a:t> </a:t>
            </a:r>
            <a:endParaRPr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77110FF7-0DA8-3F4C-B719-9064AA25B5B7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2324271" y="2289960"/>
            <a:ext cx="16113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sz="1800" dirty="0">
                <a:solidFill>
                  <a:srgbClr val="FF0000"/>
                </a:solidFill>
              </a:rPr>
              <a:t>Spectral profile</a:t>
            </a:r>
            <a:r>
              <a:rPr sz="1800" b="0" i="0" u="none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0113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EFD52-AA55-5F42-94BA-2CCD88546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High </a:t>
            </a:r>
            <a:r>
              <a:rPr lang="it-IT" dirty="0" err="1"/>
              <a:t>Brightness</a:t>
            </a:r>
            <a:r>
              <a:rPr lang="it-IT" dirty="0"/>
              <a:t> Electron </a:t>
            </a:r>
            <a:r>
              <a:rPr lang="it-IT" dirty="0" err="1"/>
              <a:t>Beams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8C7955-8196-904D-85FE-745D1E64F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310"/>
          <a:stretch/>
        </p:blipFill>
        <p:spPr>
          <a:xfrm>
            <a:off x="795913" y="1394473"/>
            <a:ext cx="10600174" cy="462351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F733B4-791F-5542-937B-E2CF95F47852}"/>
              </a:ext>
            </a:extLst>
          </p:cNvPr>
          <p:cNvSpPr/>
          <p:nvPr/>
        </p:nvSpPr>
        <p:spPr>
          <a:xfrm>
            <a:off x="8036417" y="5087155"/>
            <a:ext cx="2614411" cy="93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40E515-FADB-5D48-8874-D99F99F22363}"/>
                  </a:ext>
                </a:extLst>
              </p:cNvPr>
              <p:cNvSpPr txBox="1"/>
              <p:nvPr/>
            </p:nvSpPr>
            <p:spPr>
              <a:xfrm>
                <a:off x="7392473" y="5206620"/>
                <a:ext cx="4292842" cy="6698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2400" b="1" dirty="0">
                    <a:solidFill>
                      <a:schemeClr val="accent1">
                        <a:lumMod val="50000"/>
                      </a:schemeClr>
                    </a:solidFill>
                    <a:sym typeface="Wingdings" pitchFamily="2" charset="2"/>
                  </a:rPr>
                  <a:t> High </a:t>
                </a:r>
                <a:r>
                  <a:rPr lang="it-IT" sz="2400" b="1" dirty="0" err="1">
                    <a:solidFill>
                      <a:schemeClr val="accent1">
                        <a:lumMod val="50000"/>
                      </a:schemeClr>
                    </a:solidFill>
                    <a:sym typeface="Wingdings" pitchFamily="2" charset="2"/>
                  </a:rPr>
                  <a:t>brightness</a:t>
                </a:r>
                <a:r>
                  <a:rPr lang="it-IT" sz="2400" b="1" dirty="0">
                    <a:solidFill>
                      <a:schemeClr val="accent1">
                        <a:lumMod val="50000"/>
                      </a:schemeClr>
                    </a:solidFill>
                    <a:sym typeface="Wingdings" pitchFamily="2" charset="2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𝐼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𝛽𝛾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it-IT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40E515-FADB-5D48-8874-D99F99F22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473" y="5206620"/>
                <a:ext cx="4292842" cy="669863"/>
              </a:xfrm>
              <a:prstGeom prst="rect">
                <a:avLst/>
              </a:prstGeom>
              <a:blipFill>
                <a:blip r:embed="rId3"/>
                <a:stretch>
                  <a:fillRect l="-2065" b="-74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EE7D8CA-B853-8543-A316-102394DE4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60" t="84263" r="7513"/>
          <a:stretch/>
        </p:blipFill>
        <p:spPr>
          <a:xfrm>
            <a:off x="8406957" y="5783285"/>
            <a:ext cx="1899087" cy="8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55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B9536-81A0-5B42-A0B7-238A2B80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Electron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Conditions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B22D8D-0B39-C44B-9D00-26D1E95C92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it-IT" dirty="0"/>
                  <a:t>The </a:t>
                </a:r>
                <a:r>
                  <a:rPr lang="it-IT" dirty="0" err="1"/>
                  <a:t>exponential</a:t>
                </a:r>
                <a:r>
                  <a:rPr lang="it-IT" dirty="0"/>
                  <a:t> </a:t>
                </a:r>
                <a:r>
                  <a:rPr lang="it-IT" dirty="0" err="1"/>
                  <a:t>growth</a:t>
                </a:r>
                <a:r>
                  <a:rPr lang="it-IT" dirty="0"/>
                  <a:t> </a:t>
                </a:r>
                <a:r>
                  <a:rPr lang="it-IT" dirty="0" err="1"/>
                  <a:t>occurs</a:t>
                </a:r>
                <a:r>
                  <a:rPr lang="it-IT" dirty="0"/>
                  <a:t> </a:t>
                </a:r>
                <a:r>
                  <a:rPr lang="it-IT" dirty="0" err="1"/>
                  <a:t>if</a:t>
                </a:r>
                <a:endParaRPr lang="it-IT" dirty="0"/>
              </a:p>
              <a:p>
                <a:pPr marL="0" indent="0">
                  <a:buNone/>
                </a:pPr>
                <a:r>
                  <a:rPr lang="it-IT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𝜚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Cold</a:t>
                </a:r>
                <a:r>
                  <a:rPr lang="it-IT" dirty="0"/>
                  <a:t> electron </a:t>
                </a:r>
                <a:r>
                  <a:rPr lang="it-IT" dirty="0" err="1"/>
                  <a:t>beam</a:t>
                </a:r>
                <a:endParaRPr lang="it-IT" dirty="0"/>
              </a:p>
              <a:p>
                <a:pPr marL="0" indent="0">
                  <a:buNone/>
                </a:pPr>
                <a:r>
                  <a:rPr lang="it-IT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it-IT" dirty="0"/>
                  <a:t> Electron-</a:t>
                </a:r>
                <a:r>
                  <a:rPr lang="it-IT" dirty="0" err="1"/>
                  <a:t>photon</a:t>
                </a:r>
                <a:r>
                  <a:rPr lang="it-IT" dirty="0"/>
                  <a:t> </a:t>
                </a:r>
                <a:r>
                  <a:rPr lang="it-IT" dirty="0" err="1"/>
                  <a:t>phase</a:t>
                </a:r>
                <a:r>
                  <a:rPr lang="it-IT" dirty="0"/>
                  <a:t> </a:t>
                </a:r>
                <a:r>
                  <a:rPr lang="it-IT" dirty="0" err="1"/>
                  <a:t>space</a:t>
                </a:r>
                <a:r>
                  <a:rPr lang="it-IT" dirty="0"/>
                  <a:t> </a:t>
                </a:r>
                <a:r>
                  <a:rPr lang="it-IT" dirty="0" err="1"/>
                  <a:t>matching</a:t>
                </a:r>
                <a:endParaRPr lang="it-IT" dirty="0"/>
              </a:p>
              <a:p>
                <a:pPr marL="0" indent="0">
                  <a:buNone/>
                </a:pPr>
                <a:r>
                  <a:rPr lang="it-IT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1  Diffraction losses from the beam less than the gain</a:t>
                </a:r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B22D8D-0B39-C44B-9D00-26D1E95C92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375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CF6A2-39E3-2440-88B0-A1C2634E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Effect</a:t>
            </a:r>
            <a:r>
              <a:rPr lang="it-IT" dirty="0"/>
              <a:t> of finite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brightness</a:t>
            </a:r>
            <a:r>
              <a:rPr lang="it-IT" dirty="0"/>
              <a:t> on </a:t>
            </a:r>
            <a:r>
              <a:rPr lang="it-IT" dirty="0" err="1"/>
              <a:t>undulator</a:t>
            </a:r>
            <a:r>
              <a:rPr lang="it-IT" dirty="0"/>
              <a:t> </a:t>
            </a:r>
            <a:r>
              <a:rPr lang="it-IT" dirty="0" err="1"/>
              <a:t>radiation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D75C31-2C84-FD4B-8EA7-13F0867574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2400" dirty="0"/>
                  <a:t>Consider the </a:t>
                </a:r>
                <a:r>
                  <a:rPr lang="it-IT" sz="2400" dirty="0" err="1"/>
                  <a:t>resonance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condition</a:t>
                </a:r>
                <a:r>
                  <a:rPr lang="it-IT" sz="2400" dirty="0"/>
                  <a:t>  </a:t>
                </a:r>
              </a:p>
              <a:p>
                <a:pPr marL="0" indent="0">
                  <a:buNone/>
                </a:pPr>
                <a:endParaRPr lang="it-IT" sz="2400" dirty="0"/>
              </a:p>
              <a:p>
                <a:pPr marL="0" indent="0">
                  <a:buNone/>
                </a:pPr>
                <a:r>
                  <a:rPr lang="it-IT" sz="2400" dirty="0"/>
                  <a:t>The </a:t>
                </a:r>
                <a:r>
                  <a:rPr lang="it-IT" sz="2400" dirty="0" err="1"/>
                  <a:t>effect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energy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transverse</a:t>
                </a:r>
                <a:r>
                  <a:rPr lang="it-IT" sz="2400" dirty="0"/>
                  <a:t> angle-position spread, </a:t>
                </a:r>
                <a:r>
                  <a:rPr lang="it-IT" sz="2400" dirty="0" err="1"/>
                  <a:t>generates</a:t>
                </a:r>
                <a:r>
                  <a:rPr lang="it-IT" sz="2400" dirty="0"/>
                  <a:t> a spread in </a:t>
                </a:r>
                <a:r>
                  <a:rPr lang="it-IT" sz="2400" dirty="0" err="1"/>
                  <a:t>radiation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wavelength</a:t>
                </a:r>
                <a:r>
                  <a:rPr lang="it-IT" sz="2400" dirty="0"/>
                  <a:t>.</a:t>
                </a:r>
              </a:p>
              <a:p>
                <a:pPr marL="0" indent="0">
                  <a:buNone/>
                </a:pPr>
                <a:endParaRPr lang="it-IT" sz="2400" dirty="0"/>
              </a:p>
              <a:p>
                <a:pPr marL="0" indent="0">
                  <a:buNone/>
                </a:pPr>
                <a:r>
                  <a:rPr lang="it-IT" sz="2400" dirty="0"/>
                  <a:t>The </a:t>
                </a:r>
                <a:r>
                  <a:rPr lang="it-IT" sz="2400" dirty="0" err="1"/>
                  <a:t>transverse</a:t>
                </a:r>
                <a:r>
                  <a:rPr lang="it-IT" sz="2400" dirty="0"/>
                  <a:t> position </a:t>
                </a:r>
                <a:r>
                  <a:rPr lang="it-IT" sz="2400" dirty="0" err="1"/>
                  <a:t>changes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values</a:t>
                </a:r>
                <a:r>
                  <a:rPr lang="it-IT" sz="2400" dirty="0"/>
                  <a:t> of K </a:t>
                </a:r>
                <a:r>
                  <a:rPr lang="it-IT" sz="2400" dirty="0" err="1"/>
                  <a:t>because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magnetic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field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increases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when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moving</a:t>
                </a:r>
                <a:r>
                  <a:rPr lang="it-IT" sz="2400" dirty="0"/>
                  <a:t> off the middle </a:t>
                </a:r>
                <a:r>
                  <a:rPr lang="it-IT" sz="2400" dirty="0" err="1"/>
                  <a:t>plane</a:t>
                </a:r>
                <a:endParaRPr lang="it-IT" sz="2400" dirty="0"/>
              </a:p>
              <a:p>
                <a:pPr marL="0" indent="0">
                  <a:buNone/>
                </a:pPr>
                <a:endParaRPr lang="it-IT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D75C31-2C84-FD4B-8EA7-13F0867574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44" t="-2047" b="-11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252954-011C-5444-B4A5-E6E6AE659EF1}"/>
                  </a:ext>
                </a:extLst>
              </p:cNvPr>
              <p:cNvSpPr txBox="1"/>
              <p:nvPr/>
            </p:nvSpPr>
            <p:spPr>
              <a:xfrm>
                <a:off x="5924282" y="1822450"/>
                <a:ext cx="513867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sz="2400" dirty="0">
                    <a:solidFill>
                      <a:schemeClr val="accent1">
                        <a:lumMod val="50000"/>
                      </a:schemeClr>
                    </a:solidFill>
                  </a:rPr>
                  <a:t>/</a:t>
                </a:r>
                <a:r>
                  <a:rPr lang="en-US" sz="2400" b="0" dirty="0">
                    <a:solidFill>
                      <a:schemeClr val="accent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252954-011C-5444-B4A5-E6E6AE659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282" y="1822450"/>
                <a:ext cx="5138670" cy="461665"/>
              </a:xfrm>
              <a:prstGeom prst="rect">
                <a:avLst/>
              </a:prstGeom>
              <a:blipFill>
                <a:blip r:embed="rId4"/>
                <a:stretch>
                  <a:fillRect t="-11111" b="-30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0E45763E-4344-A447-99C3-057633FFFE5E}"/>
              </a:ext>
            </a:extLst>
          </p:cNvPr>
          <p:cNvSpPr/>
          <p:nvPr/>
        </p:nvSpPr>
        <p:spPr>
          <a:xfrm>
            <a:off x="8894057" y="4745553"/>
            <a:ext cx="1962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B050"/>
                </a:solidFill>
              </a:rPr>
              <a:t>Energy spread due to angle </a:t>
            </a:r>
            <a:r>
              <a:rPr lang="it-IT" sz="1600" dirty="0" err="1">
                <a:solidFill>
                  <a:srgbClr val="00B050"/>
                </a:solidFill>
              </a:rPr>
              <a:t>disribution</a:t>
            </a:r>
            <a:endParaRPr lang="it-IT" sz="16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2B4E62-EE25-3044-A269-6180753A67E5}"/>
              </a:ext>
            </a:extLst>
          </p:cNvPr>
          <p:cNvSpPr/>
          <p:nvPr/>
        </p:nvSpPr>
        <p:spPr>
          <a:xfrm>
            <a:off x="5790693" y="6096786"/>
            <a:ext cx="2026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Energy spread due to </a:t>
            </a:r>
            <a:r>
              <a:rPr lang="it-IT" sz="1600" dirty="0" err="1">
                <a:solidFill>
                  <a:srgbClr val="FF0000"/>
                </a:solidFill>
              </a:rPr>
              <a:t>transverse</a:t>
            </a:r>
            <a:r>
              <a:rPr lang="it-IT" sz="1600" dirty="0">
                <a:solidFill>
                  <a:srgbClr val="FF0000"/>
                </a:solidFill>
              </a:rPr>
              <a:t> position</a:t>
            </a:r>
          </a:p>
        </p:txBody>
      </p:sp>
    </p:spTree>
    <p:extLst>
      <p:ext uri="{BB962C8B-B14F-4D97-AF65-F5344CB8AC3E}">
        <p14:creationId xmlns:p14="http://schemas.microsoft.com/office/powerpoint/2010/main" val="440096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62198-1A15-6A4B-8B77-16E33AC9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Overcome</a:t>
            </a:r>
            <a:r>
              <a:rPr lang="it-IT" dirty="0"/>
              <a:t> SASE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12BD6-A084-4244-8E95-7E699C8B4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697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it-IT" sz="2000" dirty="0"/>
              <a:t>Use an </a:t>
            </a:r>
            <a:r>
              <a:rPr lang="it-IT" sz="2000" dirty="0" err="1"/>
              <a:t>external</a:t>
            </a:r>
            <a:r>
              <a:rPr lang="it-IT" sz="2000" dirty="0"/>
              <a:t> </a:t>
            </a:r>
            <a:r>
              <a:rPr lang="it-IT" sz="2000" dirty="0" err="1"/>
              <a:t>coherent</a:t>
            </a:r>
            <a:r>
              <a:rPr lang="it-IT" sz="2000" dirty="0"/>
              <a:t> </a:t>
            </a:r>
            <a:r>
              <a:rPr lang="it-IT" sz="2000" dirty="0" err="1"/>
              <a:t>seeding</a:t>
            </a:r>
            <a:r>
              <a:rPr lang="it-IT" sz="2000" dirty="0"/>
              <a:t> </a:t>
            </a:r>
            <a:r>
              <a:rPr lang="it-IT" sz="2000" dirty="0" err="1"/>
              <a:t>signal</a:t>
            </a:r>
            <a:r>
              <a:rPr lang="it-IT" sz="2000" dirty="0"/>
              <a:t>, </a:t>
            </a:r>
            <a:r>
              <a:rPr lang="it-IT" sz="2000" dirty="0" err="1"/>
              <a:t>instead</a:t>
            </a:r>
            <a:r>
              <a:rPr lang="it-IT" sz="2000" dirty="0"/>
              <a:t> of </a:t>
            </a:r>
            <a:r>
              <a:rPr lang="it-IT" sz="2000" dirty="0" err="1"/>
              <a:t>spontaneous</a:t>
            </a:r>
            <a:r>
              <a:rPr lang="it-IT" sz="2000" dirty="0"/>
              <a:t> </a:t>
            </a:r>
            <a:r>
              <a:rPr lang="it-IT" sz="2000" dirty="0" err="1"/>
              <a:t>emission</a:t>
            </a:r>
            <a:r>
              <a:rPr lang="it-IT" sz="2000" dirty="0"/>
              <a:t>, to generate electron </a:t>
            </a:r>
            <a:r>
              <a:rPr lang="it-IT" sz="2000" dirty="0" err="1"/>
              <a:t>bunching</a:t>
            </a:r>
            <a:endParaRPr lang="it-IT" sz="2000" dirty="0"/>
          </a:p>
          <a:p>
            <a:pPr marL="457200" lvl="1" indent="0">
              <a:buNone/>
            </a:pPr>
            <a:r>
              <a:rPr lang="it-IT" sz="2000" dirty="0">
                <a:sym typeface="Wingdings" pitchFamily="2" charset="2"/>
              </a:rPr>
              <a:t> </a:t>
            </a:r>
            <a:r>
              <a:rPr lang="it-IT" sz="2000" dirty="0" err="1"/>
              <a:t>Seeded</a:t>
            </a:r>
            <a:r>
              <a:rPr lang="it-IT" sz="2000" dirty="0"/>
              <a:t> </a:t>
            </a:r>
            <a:r>
              <a:rPr lang="it-IT" sz="2000" dirty="0" err="1"/>
              <a:t>harmonic</a:t>
            </a:r>
            <a:r>
              <a:rPr lang="it-IT" sz="2000" dirty="0"/>
              <a:t> generation </a:t>
            </a:r>
            <a:r>
              <a:rPr lang="it-IT" sz="2000" dirty="0" err="1"/>
              <a:t>scheme</a:t>
            </a:r>
            <a:endParaRPr lang="it-IT" sz="2000" dirty="0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4F104EE7-4381-154F-847F-C45E2F1DEA9D}"/>
              </a:ext>
            </a:extLst>
          </p:cNvPr>
          <p:cNvGrpSpPr/>
          <p:nvPr/>
        </p:nvGrpSpPr>
        <p:grpSpPr bwMode="auto">
          <a:xfrm>
            <a:off x="2711450" y="2542459"/>
            <a:ext cx="6769100" cy="1828800"/>
            <a:chOff x="1248" y="710"/>
            <a:chExt cx="3408" cy="970"/>
          </a:xfrm>
        </p:grpSpPr>
        <p:pic>
          <p:nvPicPr>
            <p:cNvPr id="5" name="Picture 18" descr="2">
              <a:extLst>
                <a:ext uri="{FF2B5EF4-FFF2-40B4-BE49-F238E27FC236}">
                  <a16:creationId xmlns:a16="http://schemas.microsoft.com/office/drawing/2014/main" id="{D4496492-33FE-E744-A47D-0B485CBA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48" y="854"/>
              <a:ext cx="3408" cy="826"/>
            </a:xfrm>
            <a:prstGeom prst="rect">
              <a:avLst/>
            </a:prstGeom>
            <a:noFill/>
          </p:spPr>
        </p:pic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id="{06A51BFD-7629-DC4D-B758-48678E2C3E55}"/>
                </a:ext>
              </a:extLst>
            </p:cNvPr>
            <p:cNvSpPr txBox="1">
              <a:spLocks noChangeShapeType="1"/>
            </p:cNvSpPr>
            <p:nvPr/>
          </p:nvSpPr>
          <p:spPr bwMode="auto">
            <a:xfrm>
              <a:off x="2108" y="710"/>
              <a:ext cx="205" cy="2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it-IT" sz="2000">
                  <a:solidFill>
                    <a:srgbClr val="FF3300"/>
                  </a:solidFill>
                  <a:latin typeface="Symbol"/>
                </a:rPr>
                <a:t>l</a:t>
              </a:r>
              <a:r>
                <a:rPr lang="it-IT" sz="2000" b="0" i="0" u="none" baseline="-25000">
                  <a:solidFill>
                    <a:srgbClr val="FF3300"/>
                  </a:solidFill>
                  <a:latin typeface="Arial"/>
                </a:rPr>
                <a:t>s</a:t>
              </a:r>
              <a:endParaRPr/>
            </a:p>
          </p:txBody>
        </p:sp>
        <p:sp>
          <p:nvSpPr>
            <p:cNvPr id="7" name="Text Box 20">
              <a:extLst>
                <a:ext uri="{FF2B5EF4-FFF2-40B4-BE49-F238E27FC236}">
                  <a16:creationId xmlns:a16="http://schemas.microsoft.com/office/drawing/2014/main" id="{91E79555-6E25-3142-BEA6-B48B3A8E21A7}"/>
                </a:ext>
              </a:extLst>
            </p:cNvPr>
            <p:cNvSpPr txBox="1">
              <a:spLocks noChangeShapeType="1"/>
            </p:cNvSpPr>
            <p:nvPr/>
          </p:nvSpPr>
          <p:spPr bwMode="auto">
            <a:xfrm>
              <a:off x="3566" y="710"/>
              <a:ext cx="304" cy="2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it-IT" sz="2000">
                  <a:solidFill>
                    <a:srgbClr val="FF3300"/>
                  </a:solidFill>
                  <a:latin typeface="Symbol"/>
                </a:rPr>
                <a:t>l</a:t>
              </a:r>
              <a:r>
                <a:rPr lang="it-IT" sz="2000" b="0" i="0" u="none" baseline="-25000">
                  <a:solidFill>
                    <a:srgbClr val="FF3300"/>
                  </a:solidFill>
                  <a:latin typeface="Arial"/>
                </a:rPr>
                <a:t>s</a:t>
              </a:r>
              <a:r>
                <a:rPr lang="it-IT" sz="2000" b="0" i="0" u="none">
                  <a:solidFill>
                    <a:srgbClr val="FF3300"/>
                  </a:solidFill>
                  <a:latin typeface="Symbol"/>
                </a:rPr>
                <a:t>/</a:t>
              </a:r>
              <a:r>
                <a:rPr lang="it-IT" sz="2000" b="0" i="0" u="none">
                  <a:solidFill>
                    <a:srgbClr val="FF3300"/>
                  </a:solidFill>
                  <a:latin typeface="Times New Roman"/>
                </a:rPr>
                <a:t>n</a:t>
              </a:r>
              <a:endParaRPr/>
            </a:p>
          </p:txBody>
        </p:sp>
      </p:grpSp>
      <p:sp>
        <p:nvSpPr>
          <p:cNvPr id="8" name="Line 21">
            <a:extLst>
              <a:ext uri="{FF2B5EF4-FFF2-40B4-BE49-F238E27FC236}">
                <a16:creationId xmlns:a16="http://schemas.microsoft.com/office/drawing/2014/main" id="{F083C8F5-1307-4E43-B2C8-2A2FA43DFE2D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1784350" y="3529883"/>
            <a:ext cx="1143000" cy="0"/>
          </a:xfrm>
          <a:prstGeom prst="line">
            <a:avLst/>
          </a:prstGeom>
          <a:noFill/>
          <a:ln w="28575">
            <a:solidFill>
              <a:schemeClr val="dk1"/>
            </a:solidFill>
            <a:prstDash val="sysDot"/>
            <a:round/>
            <a:headE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4FABD544-3538-5442-8C46-3143AD8CA6BD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1919287" y="3172696"/>
            <a:ext cx="81280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1400">
                <a:latin typeface="Arial"/>
              </a:rPr>
              <a:t>e</a:t>
            </a:r>
            <a:r>
              <a:rPr lang="it-IT" sz="1400" b="0" i="0" u="none" baseline="30000">
                <a:latin typeface="Arial"/>
              </a:rPr>
              <a:t>-</a:t>
            </a:r>
            <a:r>
              <a:rPr lang="it-IT" sz="1400" b="0" i="0" u="none">
                <a:latin typeface="Arial"/>
              </a:rPr>
              <a:t> beam</a:t>
            </a:r>
            <a:endParaRPr/>
          </a:p>
        </p:txBody>
      </p:sp>
      <p:pic>
        <p:nvPicPr>
          <p:cNvPr id="10" name="Object 13">
            <a:extLst>
              <a:ext uri="{FF2B5EF4-FFF2-40B4-BE49-F238E27FC236}">
                <a16:creationId xmlns:a16="http://schemas.microsoft.com/office/drawing/2014/main" id="{DA70055B-27BA-634C-9CC6-307AC2E34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4915" y="4064578"/>
            <a:ext cx="3392901" cy="2146743"/>
          </a:xfrm>
          <a:prstGeom prst="rect">
            <a:avLst/>
          </a:prstGeom>
          <a:noFill/>
        </p:spPr>
      </p:pic>
      <p:sp>
        <p:nvSpPr>
          <p:cNvPr id="11" name="Line 14">
            <a:extLst>
              <a:ext uri="{FF2B5EF4-FFF2-40B4-BE49-F238E27FC236}">
                <a16:creationId xmlns:a16="http://schemas.microsoft.com/office/drawing/2014/main" id="{68BA7DE9-9D42-A34F-AA0C-841F3A941F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48519" y="4443098"/>
            <a:ext cx="480253" cy="365138"/>
          </a:xfrm>
          <a:prstGeom prst="line">
            <a:avLst/>
          </a:prstGeom>
          <a:noFill/>
          <a:ln w="9524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58DFB959-3D82-8148-818C-D7199B169B13}"/>
              </a:ext>
            </a:extLst>
          </p:cNvPr>
          <p:cNvSpPr txBox="1">
            <a:spLocks noChangeShapeType="1"/>
          </p:cNvSpPr>
          <p:nvPr/>
        </p:nvSpPr>
        <p:spPr bwMode="auto">
          <a:xfrm>
            <a:off x="3650583" y="4445941"/>
            <a:ext cx="1538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1800" dirty="0">
                <a:solidFill>
                  <a:srgbClr val="FF0000"/>
                </a:solidFill>
                <a:latin typeface="Times New Roman"/>
              </a:rPr>
              <a:t>Dispersive </a:t>
            </a:r>
            <a:r>
              <a:rPr lang="it-IT" sz="1800" dirty="0" err="1">
                <a:solidFill>
                  <a:srgbClr val="FF0000"/>
                </a:solidFill>
                <a:latin typeface="Times New Roman"/>
              </a:rPr>
              <a:t>section</a:t>
            </a:r>
            <a:endParaRPr dirty="0"/>
          </a:p>
        </p:txBody>
      </p:sp>
      <p:pic>
        <p:nvPicPr>
          <p:cNvPr id="13" name="Object 16">
            <a:extLst>
              <a:ext uri="{FF2B5EF4-FFF2-40B4-BE49-F238E27FC236}">
                <a16:creationId xmlns:a16="http://schemas.microsoft.com/office/drawing/2014/main" id="{8037203D-B5B5-E249-A629-E54E10C01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17426" y="4944636"/>
            <a:ext cx="4963688" cy="1759282"/>
          </a:xfrm>
          <a:prstGeom prst="rect">
            <a:avLst/>
          </a:prstGeom>
          <a:noFill/>
        </p:spPr>
      </p:pic>
      <p:pic>
        <p:nvPicPr>
          <p:cNvPr id="14" name="Object 2">
            <a:extLst>
              <a:ext uri="{FF2B5EF4-FFF2-40B4-BE49-F238E27FC236}">
                <a16:creationId xmlns:a16="http://schemas.microsoft.com/office/drawing/2014/main" id="{E16345A6-FEB5-734A-8746-C42E01520A2C}"/>
              </a:ext>
            </a:extLst>
          </p:cNvPr>
          <p:cNvPicPr>
            <a:picLocks noGrp="1" noChangeAspect="1"/>
          </p:cNvPicPr>
          <p:nvPr/>
        </p:nvPicPr>
        <p:blipFill>
          <a:blip r:embed="rId6"/>
          <a:stretch/>
        </p:blipFill>
        <p:spPr bwMode="auto">
          <a:xfrm>
            <a:off x="8408209" y="3876677"/>
            <a:ext cx="4113212" cy="3505199"/>
          </a:xfrm>
          <a:prstGeom prst="rect">
            <a:avLst/>
          </a:prstGeom>
          <a:noFill/>
        </p:spPr>
      </p:pic>
      <p:sp>
        <p:nvSpPr>
          <p:cNvPr id="15" name="Line 4">
            <a:extLst>
              <a:ext uri="{FF2B5EF4-FFF2-40B4-BE49-F238E27FC236}">
                <a16:creationId xmlns:a16="http://schemas.microsoft.com/office/drawing/2014/main" id="{436344CF-7029-8649-A5DA-BDDA2755AB31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8168083" y="4507659"/>
            <a:ext cx="340528" cy="290542"/>
          </a:xfrm>
          <a:prstGeom prst="line">
            <a:avLst/>
          </a:prstGeom>
          <a:noFill/>
          <a:ln w="9524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94CCD199-CCCB-4345-AF82-4D31E2D2445A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7260928" y="4504815"/>
            <a:ext cx="971550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1800" dirty="0" err="1">
                <a:solidFill>
                  <a:srgbClr val="FF3300"/>
                </a:solidFill>
                <a:latin typeface="Times New Roman"/>
              </a:rPr>
              <a:t>Radiator</a:t>
            </a:r>
            <a:endParaRPr dirty="0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51CAFB9F-3C57-8A48-80D9-D34EC7B904F2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9090040" y="6209624"/>
            <a:ext cx="2749550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1600" b="1" i="0" u="none" dirty="0" err="1">
                <a:latin typeface="Times New Roman"/>
              </a:rPr>
              <a:t>Distance</a:t>
            </a:r>
            <a:r>
              <a:rPr lang="it-IT" sz="1600" b="1" i="0" u="none" dirty="0">
                <a:latin typeface="Times New Roman"/>
              </a:rPr>
              <a:t> </a:t>
            </a:r>
            <a:r>
              <a:rPr lang="it-IT" sz="1600" b="1" i="0" u="none" dirty="0" err="1">
                <a:latin typeface="Times New Roman"/>
              </a:rPr>
              <a:t>along</a:t>
            </a:r>
            <a:r>
              <a:rPr lang="it-IT" sz="1600" b="1" i="0" u="none" dirty="0">
                <a:latin typeface="Times New Roman"/>
              </a:rPr>
              <a:t> the </a:t>
            </a:r>
            <a:r>
              <a:rPr lang="it-IT" sz="1600" b="1" i="0" u="none" dirty="0" err="1">
                <a:latin typeface="Times New Roman"/>
              </a:rPr>
              <a:t>undulator</a:t>
            </a:r>
            <a:r>
              <a:rPr lang="it-IT" sz="1600" b="1" i="0" u="none" dirty="0">
                <a:latin typeface="Times New Roman"/>
              </a:rPr>
              <a:t> </a:t>
            </a:r>
            <a:endParaRPr dirty="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D4E8D563-9E97-F642-8B32-FCFE1F2D6A5C}"/>
              </a:ext>
            </a:extLst>
          </p:cNvPr>
          <p:cNvSpPr txBox="1">
            <a:spLocks noGrp="1" noChangeShapeType="1"/>
          </p:cNvSpPr>
          <p:nvPr/>
        </p:nvSpPr>
        <p:spPr bwMode="auto">
          <a:xfrm rot="-5400000">
            <a:off x="8009010" y="5270405"/>
            <a:ext cx="1127125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1600" b="1" i="0" u="none" dirty="0" err="1">
                <a:latin typeface="Times New Roman"/>
              </a:rPr>
              <a:t>Power</a:t>
            </a:r>
            <a:r>
              <a:rPr lang="it-IT" sz="1600" b="1" i="0" u="none" dirty="0">
                <a:latin typeface="Times New Roman"/>
              </a:rPr>
              <a:t> (</a:t>
            </a:r>
            <a:r>
              <a:rPr lang="it-IT" sz="1600" b="1" i="0" u="none" dirty="0" err="1">
                <a:latin typeface="Times New Roman"/>
              </a:rPr>
              <a:t>W</a:t>
            </a:r>
            <a:r>
              <a:rPr lang="it-IT" sz="1600" b="1" i="0" u="none" dirty="0">
                <a:latin typeface="Times New Roman"/>
              </a:rPr>
              <a:t>)</a:t>
            </a:r>
            <a:endParaRPr dirty="0"/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683F0D7-FBC4-1241-B481-E6BEEE4D59BF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8404297" y="4309968"/>
            <a:ext cx="457200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1600" b="1" i="0" u="none" dirty="0">
                <a:latin typeface="Times New Roman"/>
              </a:rPr>
              <a:t>10</a:t>
            </a:r>
            <a:r>
              <a:rPr lang="it-IT" sz="1600" b="1" i="0" u="none" baseline="30000" dirty="0">
                <a:latin typeface="Times New Roman"/>
              </a:rPr>
              <a:t>9</a:t>
            </a:r>
            <a:endParaRPr dirty="0"/>
          </a:p>
        </p:txBody>
      </p:sp>
      <p:sp>
        <p:nvSpPr>
          <p:cNvPr id="33" name="Rectangle 75">
            <a:extLst>
              <a:ext uri="{FF2B5EF4-FFF2-40B4-BE49-F238E27FC236}">
                <a16:creationId xmlns:a16="http://schemas.microsoft.com/office/drawing/2014/main" id="{BCB88885-01ED-6D4A-ABAF-548CB43FEAA9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206064" y="6378833"/>
            <a:ext cx="275428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200" b="0" i="1" u="none" dirty="0">
                <a:latin typeface="Arial"/>
              </a:rPr>
              <a:t>Courtesy of L. </a:t>
            </a:r>
            <a:r>
              <a:rPr lang="en-US" sz="1200" b="0" i="1" u="none" dirty="0" err="1">
                <a:latin typeface="Arial"/>
              </a:rPr>
              <a:t>Giannessi</a:t>
            </a:r>
            <a:r>
              <a:rPr lang="en-US" sz="1200" b="0" i="1" u="none" dirty="0">
                <a:latin typeface="Arial"/>
              </a:rPr>
              <a:t>/G. De </a:t>
            </a:r>
            <a:r>
              <a:rPr lang="en-US" sz="1200" b="0" i="1" u="none" dirty="0" err="1">
                <a:latin typeface="Arial"/>
              </a:rPr>
              <a:t>Ninno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6663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62198-1A15-6A4B-8B77-16E33AC9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Overcome</a:t>
            </a:r>
            <a:r>
              <a:rPr lang="it-IT" dirty="0"/>
              <a:t> SASE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12BD6-A084-4244-8E95-7E699C8B4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697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it-IT" sz="2000" dirty="0"/>
              <a:t>Use an </a:t>
            </a:r>
            <a:r>
              <a:rPr lang="it-IT" sz="2000" dirty="0" err="1"/>
              <a:t>external</a:t>
            </a:r>
            <a:r>
              <a:rPr lang="it-IT" sz="2000" dirty="0"/>
              <a:t> </a:t>
            </a:r>
            <a:r>
              <a:rPr lang="it-IT" sz="2000" dirty="0" err="1"/>
              <a:t>coherent</a:t>
            </a:r>
            <a:r>
              <a:rPr lang="it-IT" sz="2000" dirty="0"/>
              <a:t> </a:t>
            </a:r>
            <a:r>
              <a:rPr lang="it-IT" sz="2000" dirty="0" err="1"/>
              <a:t>seeding</a:t>
            </a:r>
            <a:r>
              <a:rPr lang="it-IT" sz="2000" dirty="0"/>
              <a:t> </a:t>
            </a:r>
            <a:r>
              <a:rPr lang="it-IT" sz="2000" dirty="0" err="1"/>
              <a:t>signal</a:t>
            </a:r>
            <a:r>
              <a:rPr lang="it-IT" sz="2000" dirty="0"/>
              <a:t>, </a:t>
            </a:r>
            <a:r>
              <a:rPr lang="it-IT" sz="2000" dirty="0" err="1"/>
              <a:t>instead</a:t>
            </a:r>
            <a:r>
              <a:rPr lang="it-IT" sz="2000" dirty="0"/>
              <a:t> of </a:t>
            </a:r>
            <a:r>
              <a:rPr lang="it-IT" sz="2000" dirty="0" err="1"/>
              <a:t>spontaneous</a:t>
            </a:r>
            <a:r>
              <a:rPr lang="it-IT" sz="2000" dirty="0"/>
              <a:t> </a:t>
            </a:r>
            <a:r>
              <a:rPr lang="it-IT" sz="2000" dirty="0" err="1"/>
              <a:t>emission</a:t>
            </a:r>
            <a:r>
              <a:rPr lang="it-IT" sz="2000" dirty="0"/>
              <a:t>, to generate electron </a:t>
            </a:r>
            <a:r>
              <a:rPr lang="it-IT" sz="2000" dirty="0" err="1"/>
              <a:t>bunching</a:t>
            </a:r>
            <a:endParaRPr lang="it-IT" sz="2000" dirty="0"/>
          </a:p>
          <a:p>
            <a:pPr marL="457200" lvl="1" indent="0">
              <a:buNone/>
            </a:pPr>
            <a:r>
              <a:rPr lang="it-IT" sz="2000" dirty="0">
                <a:sym typeface="Wingdings" pitchFamily="2" charset="2"/>
              </a:rPr>
              <a:t> </a:t>
            </a:r>
            <a:r>
              <a:rPr lang="it-IT" sz="2000" dirty="0" err="1">
                <a:solidFill>
                  <a:srgbClr val="FF0000"/>
                </a:solidFill>
              </a:rPr>
              <a:t>Seeded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harmonic</a:t>
            </a:r>
            <a:r>
              <a:rPr lang="it-IT" sz="2000" dirty="0">
                <a:solidFill>
                  <a:srgbClr val="FF0000"/>
                </a:solidFill>
              </a:rPr>
              <a:t> generation </a:t>
            </a:r>
            <a:r>
              <a:rPr lang="it-IT" sz="2000" dirty="0" err="1">
                <a:solidFill>
                  <a:srgbClr val="FF0000"/>
                </a:solidFill>
              </a:rPr>
              <a:t>scheme</a:t>
            </a:r>
            <a:endParaRPr lang="it-IT" sz="2000" dirty="0">
              <a:solidFill>
                <a:srgbClr val="FF0000"/>
              </a:solidFill>
            </a:endParaRP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4F104EE7-4381-154F-847F-C45E2F1DEA9D}"/>
              </a:ext>
            </a:extLst>
          </p:cNvPr>
          <p:cNvGrpSpPr/>
          <p:nvPr/>
        </p:nvGrpSpPr>
        <p:grpSpPr bwMode="auto">
          <a:xfrm>
            <a:off x="2711450" y="2542459"/>
            <a:ext cx="6769100" cy="1828800"/>
            <a:chOff x="1248" y="710"/>
            <a:chExt cx="3408" cy="970"/>
          </a:xfrm>
        </p:grpSpPr>
        <p:pic>
          <p:nvPicPr>
            <p:cNvPr id="5" name="Picture 18" descr="2">
              <a:extLst>
                <a:ext uri="{FF2B5EF4-FFF2-40B4-BE49-F238E27FC236}">
                  <a16:creationId xmlns:a16="http://schemas.microsoft.com/office/drawing/2014/main" id="{D4496492-33FE-E744-A47D-0B485CBA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48" y="854"/>
              <a:ext cx="3408" cy="826"/>
            </a:xfrm>
            <a:prstGeom prst="rect">
              <a:avLst/>
            </a:prstGeom>
            <a:noFill/>
          </p:spPr>
        </p:pic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id="{06A51BFD-7629-DC4D-B758-48678E2C3E55}"/>
                </a:ext>
              </a:extLst>
            </p:cNvPr>
            <p:cNvSpPr txBox="1">
              <a:spLocks noChangeShapeType="1"/>
            </p:cNvSpPr>
            <p:nvPr/>
          </p:nvSpPr>
          <p:spPr bwMode="auto">
            <a:xfrm>
              <a:off x="2108" y="710"/>
              <a:ext cx="205" cy="2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it-IT" sz="2000">
                  <a:solidFill>
                    <a:srgbClr val="FF3300"/>
                  </a:solidFill>
                  <a:latin typeface="Symbol"/>
                </a:rPr>
                <a:t>l</a:t>
              </a:r>
              <a:r>
                <a:rPr lang="it-IT" sz="2000" b="0" i="0" u="none" baseline="-25000">
                  <a:solidFill>
                    <a:srgbClr val="FF3300"/>
                  </a:solidFill>
                  <a:latin typeface="Arial"/>
                </a:rPr>
                <a:t>s</a:t>
              </a:r>
              <a:endParaRPr/>
            </a:p>
          </p:txBody>
        </p:sp>
        <p:sp>
          <p:nvSpPr>
            <p:cNvPr id="7" name="Text Box 20">
              <a:extLst>
                <a:ext uri="{FF2B5EF4-FFF2-40B4-BE49-F238E27FC236}">
                  <a16:creationId xmlns:a16="http://schemas.microsoft.com/office/drawing/2014/main" id="{91E79555-6E25-3142-BEA6-B48B3A8E21A7}"/>
                </a:ext>
              </a:extLst>
            </p:cNvPr>
            <p:cNvSpPr txBox="1">
              <a:spLocks noChangeShapeType="1"/>
            </p:cNvSpPr>
            <p:nvPr/>
          </p:nvSpPr>
          <p:spPr bwMode="auto">
            <a:xfrm>
              <a:off x="3566" y="710"/>
              <a:ext cx="304" cy="2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it-IT" sz="2000">
                  <a:solidFill>
                    <a:srgbClr val="FF3300"/>
                  </a:solidFill>
                  <a:latin typeface="Symbol"/>
                </a:rPr>
                <a:t>l</a:t>
              </a:r>
              <a:r>
                <a:rPr lang="it-IT" sz="2000" b="0" i="0" u="none" baseline="-25000">
                  <a:solidFill>
                    <a:srgbClr val="FF3300"/>
                  </a:solidFill>
                  <a:latin typeface="Arial"/>
                </a:rPr>
                <a:t>s</a:t>
              </a:r>
              <a:r>
                <a:rPr lang="it-IT" sz="2000" b="0" i="0" u="none">
                  <a:solidFill>
                    <a:srgbClr val="FF3300"/>
                  </a:solidFill>
                  <a:latin typeface="Symbol"/>
                </a:rPr>
                <a:t>/</a:t>
              </a:r>
              <a:r>
                <a:rPr lang="it-IT" sz="2000" b="0" i="0" u="none">
                  <a:solidFill>
                    <a:srgbClr val="FF3300"/>
                  </a:solidFill>
                  <a:latin typeface="Times New Roman"/>
                </a:rPr>
                <a:t>n</a:t>
              </a:r>
              <a:endParaRPr/>
            </a:p>
          </p:txBody>
        </p:sp>
      </p:grpSp>
      <p:sp>
        <p:nvSpPr>
          <p:cNvPr id="8" name="Line 21">
            <a:extLst>
              <a:ext uri="{FF2B5EF4-FFF2-40B4-BE49-F238E27FC236}">
                <a16:creationId xmlns:a16="http://schemas.microsoft.com/office/drawing/2014/main" id="{F083C8F5-1307-4E43-B2C8-2A2FA43DFE2D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1784350" y="3529883"/>
            <a:ext cx="1143000" cy="0"/>
          </a:xfrm>
          <a:prstGeom prst="line">
            <a:avLst/>
          </a:prstGeom>
          <a:noFill/>
          <a:ln w="28575">
            <a:solidFill>
              <a:schemeClr val="dk1"/>
            </a:solidFill>
            <a:prstDash val="sysDot"/>
            <a:round/>
            <a:headE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4FABD544-3538-5442-8C46-3143AD8CA6BD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1919287" y="3172696"/>
            <a:ext cx="81280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1400">
                <a:latin typeface="Arial"/>
              </a:rPr>
              <a:t>e</a:t>
            </a:r>
            <a:r>
              <a:rPr lang="it-IT" sz="1400" b="0" i="0" u="none" baseline="30000">
                <a:latin typeface="Arial"/>
              </a:rPr>
              <a:t>-</a:t>
            </a:r>
            <a:r>
              <a:rPr lang="it-IT" sz="1400" b="0" i="0" u="none">
                <a:latin typeface="Arial"/>
              </a:rPr>
              <a:t> beam</a:t>
            </a:r>
            <a:endParaRPr/>
          </a:p>
        </p:txBody>
      </p:sp>
      <p:pic>
        <p:nvPicPr>
          <p:cNvPr id="10" name="Object 13">
            <a:extLst>
              <a:ext uri="{FF2B5EF4-FFF2-40B4-BE49-F238E27FC236}">
                <a16:creationId xmlns:a16="http://schemas.microsoft.com/office/drawing/2014/main" id="{DA70055B-27BA-634C-9CC6-307AC2E34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1254" y="4439804"/>
            <a:ext cx="2292662" cy="1450604"/>
          </a:xfrm>
          <a:prstGeom prst="rect">
            <a:avLst/>
          </a:prstGeom>
          <a:noFill/>
        </p:spPr>
      </p:pic>
      <p:sp>
        <p:nvSpPr>
          <p:cNvPr id="11" name="Line 14">
            <a:extLst>
              <a:ext uri="{FF2B5EF4-FFF2-40B4-BE49-F238E27FC236}">
                <a16:creationId xmlns:a16="http://schemas.microsoft.com/office/drawing/2014/main" id="{68BA7DE9-9D42-A34F-AA0C-841F3A941F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48519" y="4443098"/>
            <a:ext cx="480253" cy="365138"/>
          </a:xfrm>
          <a:prstGeom prst="line">
            <a:avLst/>
          </a:prstGeom>
          <a:noFill/>
          <a:ln w="9524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58DFB959-3D82-8148-818C-D7199B169B13}"/>
              </a:ext>
            </a:extLst>
          </p:cNvPr>
          <p:cNvSpPr txBox="1">
            <a:spLocks noChangeShapeType="1"/>
          </p:cNvSpPr>
          <p:nvPr/>
        </p:nvSpPr>
        <p:spPr bwMode="auto">
          <a:xfrm>
            <a:off x="3650583" y="4445941"/>
            <a:ext cx="1538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1800" dirty="0">
                <a:solidFill>
                  <a:srgbClr val="FF0000"/>
                </a:solidFill>
                <a:latin typeface="Times New Roman"/>
              </a:rPr>
              <a:t>Dispersive </a:t>
            </a:r>
            <a:r>
              <a:rPr lang="it-IT" sz="1800" dirty="0" err="1">
                <a:solidFill>
                  <a:srgbClr val="FF0000"/>
                </a:solidFill>
                <a:latin typeface="Times New Roman"/>
              </a:rPr>
              <a:t>section</a:t>
            </a:r>
            <a:endParaRPr dirty="0"/>
          </a:p>
        </p:txBody>
      </p:sp>
      <p:pic>
        <p:nvPicPr>
          <p:cNvPr id="13" name="Object 16">
            <a:extLst>
              <a:ext uri="{FF2B5EF4-FFF2-40B4-BE49-F238E27FC236}">
                <a16:creationId xmlns:a16="http://schemas.microsoft.com/office/drawing/2014/main" id="{8037203D-B5B5-E249-A629-E54E10C01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59119" y="5102534"/>
            <a:ext cx="2910600" cy="1031605"/>
          </a:xfrm>
          <a:prstGeom prst="rect">
            <a:avLst/>
          </a:prstGeom>
          <a:noFill/>
        </p:spPr>
      </p:pic>
      <p:sp>
        <p:nvSpPr>
          <p:cNvPr id="15" name="Line 4">
            <a:extLst>
              <a:ext uri="{FF2B5EF4-FFF2-40B4-BE49-F238E27FC236}">
                <a16:creationId xmlns:a16="http://schemas.microsoft.com/office/drawing/2014/main" id="{436344CF-7029-8649-A5DA-BDDA2755AB31}"/>
              </a:ext>
            </a:extLst>
          </p:cNvPr>
          <p:cNvSpPr>
            <a:spLocks noGrp="1" noChangeShapeType="1"/>
          </p:cNvSpPr>
          <p:nvPr/>
        </p:nvSpPr>
        <p:spPr bwMode="auto">
          <a:xfrm flipH="1">
            <a:off x="9066727" y="4300601"/>
            <a:ext cx="117746" cy="418418"/>
          </a:xfrm>
          <a:prstGeom prst="line">
            <a:avLst/>
          </a:prstGeom>
          <a:noFill/>
          <a:ln w="9524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94CCD199-CCCB-4345-AF82-4D31E2D2445A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8959850" y="3912491"/>
            <a:ext cx="971550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1800" dirty="0" err="1">
                <a:solidFill>
                  <a:srgbClr val="FF3300"/>
                </a:solidFill>
                <a:latin typeface="Times New Roman"/>
              </a:rPr>
              <a:t>Radiator</a:t>
            </a:r>
            <a:endParaRPr dirty="0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B5148AC9-DEC4-B64B-B2A4-2C086D8A64DB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6902854" y="6355732"/>
            <a:ext cx="990600" cy="152400"/>
          </a:xfrm>
          <a:prstGeom prst="rect">
            <a:avLst/>
          </a:prstGeom>
          <a:solidFill>
            <a:schemeClr val="lt1"/>
          </a:solidFill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BBE0A3F4-A496-4D45-98A5-40A6D01BA5CB}"/>
              </a:ext>
            </a:extLst>
          </p:cNvPr>
          <p:cNvGrpSpPr/>
          <p:nvPr/>
        </p:nvGrpSpPr>
        <p:grpSpPr bwMode="auto">
          <a:xfrm>
            <a:off x="5910667" y="4755532"/>
            <a:ext cx="2973388" cy="1946275"/>
            <a:chOff x="2255" y="2160"/>
            <a:chExt cx="1873" cy="1226"/>
          </a:xfrm>
        </p:grpSpPr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id="{C99DCF3A-211F-1A49-AE42-4E49DB1DF6E3}"/>
                </a:ext>
              </a:extLst>
            </p:cNvPr>
            <p:cNvGrpSpPr/>
            <p:nvPr/>
          </p:nvGrpSpPr>
          <p:grpSpPr bwMode="auto">
            <a:xfrm>
              <a:off x="2255" y="2160"/>
              <a:ext cx="1873" cy="1226"/>
              <a:chOff x="2255" y="2160"/>
              <a:chExt cx="1873" cy="1226"/>
            </a:xfrm>
          </p:grpSpPr>
          <p:grpSp>
            <p:nvGrpSpPr>
              <p:cNvPr id="24" name="Group 15">
                <a:extLst>
                  <a:ext uri="{FF2B5EF4-FFF2-40B4-BE49-F238E27FC236}">
                    <a16:creationId xmlns:a16="http://schemas.microsoft.com/office/drawing/2014/main" id="{6C2162E0-054A-3942-A8A9-52C114472FB4}"/>
                  </a:ext>
                </a:extLst>
              </p:cNvPr>
              <p:cNvGrpSpPr/>
              <p:nvPr/>
            </p:nvGrpSpPr>
            <p:grpSpPr bwMode="auto">
              <a:xfrm>
                <a:off x="2256" y="2160"/>
                <a:ext cx="1872" cy="1226"/>
                <a:chOff x="2256" y="2160"/>
                <a:chExt cx="1872" cy="1226"/>
              </a:xfrm>
            </p:grpSpPr>
            <p:pic>
              <p:nvPicPr>
                <p:cNvPr id="29" name="Object 16">
                  <a:extLst>
                    <a:ext uri="{FF2B5EF4-FFF2-40B4-BE49-F238E27FC236}">
                      <a16:creationId xmlns:a16="http://schemas.microsoft.com/office/drawing/2014/main" id="{DCF1330B-B55E-BE46-86B2-DFA45890C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/>
              </p:blipFill>
              <p:spPr bwMode="auto">
                <a:xfrm>
                  <a:off x="2256" y="2160"/>
                  <a:ext cx="1872" cy="1226"/>
                </a:xfrm>
                <a:prstGeom prst="rect">
                  <a:avLst/>
                </a:prstGeom>
                <a:noFill/>
              </p:spPr>
            </p:pic>
            <p:sp>
              <p:nvSpPr>
                <p:cNvPr id="30" name="Rectangle 17">
                  <a:extLst>
                    <a:ext uri="{FF2B5EF4-FFF2-40B4-BE49-F238E27FC236}">
                      <a16:creationId xmlns:a16="http://schemas.microsoft.com/office/drawing/2014/main" id="{F00EABE4-0A1E-7043-8ABD-848432644D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4" y="2400"/>
                  <a:ext cx="96" cy="624"/>
                </a:xfrm>
                <a:prstGeom prst="rect">
                  <a:avLst/>
                </a:prstGeom>
                <a:solidFill>
                  <a:schemeClr val="lt1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400"/>
                </a:p>
              </p:txBody>
            </p:sp>
          </p:grpSp>
          <p:sp>
            <p:nvSpPr>
              <p:cNvPr id="26" name="Text Box 19">
                <a:extLst>
                  <a:ext uri="{FF2B5EF4-FFF2-40B4-BE49-F238E27FC236}">
                    <a16:creationId xmlns:a16="http://schemas.microsoft.com/office/drawing/2014/main" id="{622AC0DF-653A-C44C-BCF9-E5F6FF421128}"/>
                  </a:ext>
                </a:extLst>
              </p:cNvPr>
              <p:cNvSpPr txBox="1">
                <a:spLocks noChangeShapeType="1"/>
              </p:cNvSpPr>
              <p:nvPr/>
            </p:nvSpPr>
            <p:spPr bwMode="auto">
              <a:xfrm rot="-5400000">
                <a:off x="1912" y="2583"/>
                <a:ext cx="860" cy="17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it-IT" sz="1200" b="1" i="0" u="none">
                    <a:latin typeface="Times New Roman"/>
                  </a:rPr>
                  <a:t>Power (arb. units)</a:t>
                </a:r>
                <a:endParaRPr/>
              </a:p>
            </p:txBody>
          </p:sp>
          <p:sp>
            <p:nvSpPr>
              <p:cNvPr id="27" name="Text Box 20">
                <a:extLst>
                  <a:ext uri="{FF2B5EF4-FFF2-40B4-BE49-F238E27FC236}">
                    <a16:creationId xmlns:a16="http://schemas.microsoft.com/office/drawing/2014/main" id="{65AC5C93-A592-0B4A-86D1-68134A2C96B0}"/>
                  </a:ext>
                </a:extLst>
              </p:cNvPr>
              <p:cNvSpPr txBox="1">
                <a:spLocks noChangeShapeType="1"/>
              </p:cNvSpPr>
              <p:nvPr/>
            </p:nvSpPr>
            <p:spPr bwMode="auto">
              <a:xfrm>
                <a:off x="2496" y="2321"/>
                <a:ext cx="547" cy="194"/>
              </a:xfrm>
              <a:prstGeom prst="rect">
                <a:avLst/>
              </a:prstGeom>
              <a:noFill/>
              <a:ln w="9524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it-IT" sz="1400" dirty="0" err="1">
                    <a:latin typeface="Symbol"/>
                  </a:rPr>
                  <a:t>s</a:t>
                </a:r>
                <a:r>
                  <a:rPr lang="it-IT" sz="1400" dirty="0">
                    <a:latin typeface="Symbol"/>
                  </a:rPr>
                  <a:t> </a:t>
                </a:r>
                <a:r>
                  <a:rPr lang="it-IT" sz="1400" b="0" i="0" u="none" baseline="-25000" dirty="0">
                    <a:latin typeface="Times New Roman"/>
                  </a:rPr>
                  <a:t>t</a:t>
                </a:r>
                <a:r>
                  <a:rPr lang="it-IT" sz="1400" b="0" i="0" u="none" dirty="0">
                    <a:latin typeface="Times New Roman"/>
                    <a:ea typeface="Times New Roman"/>
                  </a:rPr>
                  <a:t>~ </a:t>
                </a:r>
                <a:r>
                  <a:rPr lang="it-IT" sz="1400" dirty="0">
                    <a:latin typeface="Times New Roman"/>
                    <a:ea typeface="Times New Roman"/>
                  </a:rPr>
                  <a:t>50</a:t>
                </a:r>
                <a:r>
                  <a:rPr lang="it-IT" sz="1400" b="0" i="0" u="none" dirty="0">
                    <a:latin typeface="Times New Roman"/>
                  </a:rPr>
                  <a:t> </a:t>
                </a:r>
                <a:r>
                  <a:rPr lang="it-IT" sz="1400" b="0" i="0" u="none" dirty="0" err="1">
                    <a:latin typeface="Times New Roman"/>
                  </a:rPr>
                  <a:t>fs</a:t>
                </a:r>
                <a:endParaRPr dirty="0"/>
              </a:p>
            </p:txBody>
          </p:sp>
          <p:sp>
            <p:nvSpPr>
              <p:cNvPr id="28" name="Rectangle 21">
                <a:extLst>
                  <a:ext uri="{FF2B5EF4-FFF2-40B4-BE49-F238E27FC236}">
                    <a16:creationId xmlns:a16="http://schemas.microsoft.com/office/drawing/2014/main" id="{D0DADDBB-1F49-E147-B006-D32E474C18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3168"/>
                <a:ext cx="576" cy="144"/>
              </a:xfrm>
              <a:prstGeom prst="rect">
                <a:avLst/>
              </a:prstGeom>
              <a:solidFill>
                <a:schemeClr val="lt1"/>
              </a:solidFill>
              <a:ln w="9524">
                <a:solidFill>
                  <a:schemeClr val="lt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</p:grpSp>
        <p:sp>
          <p:nvSpPr>
            <p:cNvPr id="23" name="Text Box 22">
              <a:extLst>
                <a:ext uri="{FF2B5EF4-FFF2-40B4-BE49-F238E27FC236}">
                  <a16:creationId xmlns:a16="http://schemas.microsoft.com/office/drawing/2014/main" id="{86FF7AC5-BB8D-2145-BCE1-685C2BB96369}"/>
                </a:ext>
              </a:extLst>
            </p:cNvPr>
            <p:cNvSpPr txBox="1">
              <a:spLocks noChangeShapeType="1"/>
            </p:cNvSpPr>
            <p:nvPr/>
          </p:nvSpPr>
          <p:spPr bwMode="auto">
            <a:xfrm>
              <a:off x="2976" y="3139"/>
              <a:ext cx="406" cy="17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it-IT" sz="1200" b="1" i="0" u="none">
                  <a:latin typeface="Times New Roman"/>
                </a:rPr>
                <a:t>z (</a:t>
              </a:r>
              <a:r>
                <a:rPr lang="it-IT" sz="1200" b="1" i="0" u="none">
                  <a:latin typeface="Symbol"/>
                </a:rPr>
                <a:t>m</a:t>
              </a:r>
              <a:r>
                <a:rPr lang="it-IT" sz="1200" b="1" i="0" u="none">
                  <a:latin typeface="Times New Roman"/>
                </a:rPr>
                <a:t>m) </a:t>
              </a:r>
              <a:endParaRPr/>
            </a:p>
          </p:txBody>
        </p:sp>
      </p:grpSp>
      <p:grpSp>
        <p:nvGrpSpPr>
          <p:cNvPr id="31" name="Group 23">
            <a:extLst>
              <a:ext uri="{FF2B5EF4-FFF2-40B4-BE49-F238E27FC236}">
                <a16:creationId xmlns:a16="http://schemas.microsoft.com/office/drawing/2014/main" id="{1D92D03A-C489-FD4F-8901-788633F47999}"/>
              </a:ext>
            </a:extLst>
          </p:cNvPr>
          <p:cNvGrpSpPr/>
          <p:nvPr/>
        </p:nvGrpSpPr>
        <p:grpSpPr bwMode="auto">
          <a:xfrm>
            <a:off x="8476861" y="4504705"/>
            <a:ext cx="3614738" cy="2187574"/>
            <a:chOff x="3483" y="2985"/>
            <a:chExt cx="2277" cy="1378"/>
          </a:xfrm>
        </p:grpSpPr>
        <p:grpSp>
          <p:nvGrpSpPr>
            <p:cNvPr id="32" name="Group 24">
              <a:extLst>
                <a:ext uri="{FF2B5EF4-FFF2-40B4-BE49-F238E27FC236}">
                  <a16:creationId xmlns:a16="http://schemas.microsoft.com/office/drawing/2014/main" id="{8E83DE6A-AD5C-CA4F-B5F1-F1714D3C5B43}"/>
                </a:ext>
              </a:extLst>
            </p:cNvPr>
            <p:cNvGrpSpPr/>
            <p:nvPr/>
          </p:nvGrpSpPr>
          <p:grpSpPr bwMode="auto">
            <a:xfrm>
              <a:off x="3483" y="2985"/>
              <a:ext cx="2277" cy="1378"/>
              <a:chOff x="3483" y="2985"/>
              <a:chExt cx="2277" cy="1378"/>
            </a:xfrm>
          </p:grpSpPr>
          <p:sp>
            <p:nvSpPr>
              <p:cNvPr id="34" name="Text Box 25">
                <a:extLst>
                  <a:ext uri="{FF2B5EF4-FFF2-40B4-BE49-F238E27FC236}">
                    <a16:creationId xmlns:a16="http://schemas.microsoft.com/office/drawing/2014/main" id="{E7DEC946-155E-C34E-A05D-5D8121DC1ECF}"/>
                  </a:ext>
                </a:extLst>
              </p:cNvPr>
              <p:cNvSpPr txBox="1">
                <a:spLocks noChangeShapeType="1"/>
              </p:cNvSpPr>
              <p:nvPr/>
            </p:nvSpPr>
            <p:spPr bwMode="auto">
              <a:xfrm>
                <a:off x="4128" y="2985"/>
                <a:ext cx="992" cy="21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it-IT" sz="1600" dirty="0" err="1">
                    <a:solidFill>
                      <a:schemeClr val="accent2"/>
                    </a:solidFill>
                    <a:latin typeface="Times New Roman"/>
                  </a:rPr>
                  <a:t>Spectrum</a:t>
                </a:r>
                <a:r>
                  <a:rPr lang="it-IT" sz="1600" dirty="0">
                    <a:solidFill>
                      <a:schemeClr val="accent2"/>
                    </a:solidFill>
                    <a:latin typeface="Times New Roman"/>
                  </a:rPr>
                  <a:t> </a:t>
                </a:r>
                <a:r>
                  <a:rPr lang="it-IT" sz="1600" dirty="0" err="1">
                    <a:solidFill>
                      <a:schemeClr val="accent2"/>
                    </a:solidFill>
                    <a:latin typeface="Times New Roman"/>
                  </a:rPr>
                  <a:t>profile</a:t>
                </a:r>
                <a:endParaRPr sz="1600" dirty="0"/>
              </a:p>
            </p:txBody>
          </p:sp>
          <p:grpSp>
            <p:nvGrpSpPr>
              <p:cNvPr id="35" name="Group 26">
                <a:extLst>
                  <a:ext uri="{FF2B5EF4-FFF2-40B4-BE49-F238E27FC236}">
                    <a16:creationId xmlns:a16="http://schemas.microsoft.com/office/drawing/2014/main" id="{D30381FE-0B7E-4E43-8631-942FB70452D1}"/>
                  </a:ext>
                </a:extLst>
              </p:cNvPr>
              <p:cNvGrpSpPr/>
              <p:nvPr/>
            </p:nvGrpSpPr>
            <p:grpSpPr bwMode="auto">
              <a:xfrm>
                <a:off x="3600" y="3120"/>
                <a:ext cx="2160" cy="1155"/>
                <a:chOff x="3600" y="3120"/>
                <a:chExt cx="2160" cy="1155"/>
              </a:xfrm>
            </p:grpSpPr>
            <p:pic>
              <p:nvPicPr>
                <p:cNvPr id="39" name="Object 27">
                  <a:extLst>
                    <a:ext uri="{FF2B5EF4-FFF2-40B4-BE49-F238E27FC236}">
                      <a16:creationId xmlns:a16="http://schemas.microsoft.com/office/drawing/2014/main" id="{DAF7793B-4DE7-294E-BD46-419C8B5CC6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/>
              </p:blipFill>
              <p:spPr bwMode="auto">
                <a:xfrm>
                  <a:off x="3605" y="3120"/>
                  <a:ext cx="2155" cy="1155"/>
                </a:xfrm>
                <a:prstGeom prst="rect">
                  <a:avLst/>
                </a:prstGeom>
                <a:noFill/>
              </p:spPr>
            </p:pic>
            <p:sp>
              <p:nvSpPr>
                <p:cNvPr id="40" name="Rectangle 28">
                  <a:extLst>
                    <a:ext uri="{FF2B5EF4-FFF2-40B4-BE49-F238E27FC236}">
                      <a16:creationId xmlns:a16="http://schemas.microsoft.com/office/drawing/2014/main" id="{59385B42-6B99-4042-B60F-A7A78FB61F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00" y="3360"/>
                  <a:ext cx="96" cy="624"/>
                </a:xfrm>
                <a:prstGeom prst="rect">
                  <a:avLst/>
                </a:prstGeom>
                <a:solidFill>
                  <a:schemeClr val="lt1"/>
                </a:solidFill>
              </p:spPr>
              <p:txBody>
                <a:bodyPr wrap="none" anchor="ctr" anchorCtr="0"/>
                <a:lstStyle/>
                <a:p>
                  <a:pPr>
                    <a:defRPr/>
                  </a:pPr>
                  <a:endParaRPr sz="1600"/>
                </a:p>
              </p:txBody>
            </p:sp>
          </p:grpSp>
          <p:sp>
            <p:nvSpPr>
              <p:cNvPr id="36" name="Text Box 29">
                <a:extLst>
                  <a:ext uri="{FF2B5EF4-FFF2-40B4-BE49-F238E27FC236}">
                    <a16:creationId xmlns:a16="http://schemas.microsoft.com/office/drawing/2014/main" id="{C4BFE3C3-B898-C548-9AE0-1E66FB43C9AB}"/>
                  </a:ext>
                </a:extLst>
              </p:cNvPr>
              <p:cNvSpPr txBox="1">
                <a:spLocks noChangeShapeType="1"/>
              </p:cNvSpPr>
              <p:nvPr/>
            </p:nvSpPr>
            <p:spPr bwMode="auto">
              <a:xfrm rot="16200000">
                <a:off x="2914" y="3580"/>
                <a:ext cx="1352" cy="21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it-IT" sz="1600" b="1" i="0" u="none">
                    <a:latin typeface="Times New Roman"/>
                  </a:rPr>
                  <a:t>Pow. Spec. (arb. units)</a:t>
                </a:r>
                <a:endParaRPr sz="1600"/>
              </a:p>
            </p:txBody>
          </p:sp>
          <p:sp>
            <p:nvSpPr>
              <p:cNvPr id="37" name="Rectangle 31">
                <a:extLst>
                  <a:ext uri="{FF2B5EF4-FFF2-40B4-BE49-F238E27FC236}">
                    <a16:creationId xmlns:a16="http://schemas.microsoft.com/office/drawing/2014/main" id="{EF92471F-C344-AF4D-8761-CC577B1182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4176"/>
                <a:ext cx="624" cy="96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600"/>
              </a:p>
            </p:txBody>
          </p:sp>
          <p:sp>
            <p:nvSpPr>
              <p:cNvPr id="38" name="Rectangle 32">
                <a:extLst>
                  <a:ext uri="{FF2B5EF4-FFF2-40B4-BE49-F238E27FC236}">
                    <a16:creationId xmlns:a16="http://schemas.microsoft.com/office/drawing/2014/main" id="{83FF12A1-D9E4-3D41-8F01-A2650DE020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4176"/>
                <a:ext cx="624" cy="96"/>
              </a:xfrm>
              <a:prstGeom prst="rect">
                <a:avLst/>
              </a:prstGeom>
              <a:solidFill>
                <a:schemeClr val="lt1"/>
              </a:solidFill>
              <a:ln w="9524">
                <a:solidFill>
                  <a:schemeClr val="lt1"/>
                </a:solidFill>
                <a:round/>
                <a:headEnd/>
                <a:tailEnd/>
              </a:ln>
            </p:spPr>
            <p:txBody>
              <a:bodyPr wrap="none" anchor="ctr" anchorCtr="0"/>
              <a:lstStyle/>
              <a:p>
                <a:pPr>
                  <a:defRPr/>
                </a:pPr>
                <a:endParaRPr sz="1600"/>
              </a:p>
            </p:txBody>
          </p:sp>
        </p:grpSp>
        <p:sp>
          <p:nvSpPr>
            <p:cNvPr id="33" name="Text Box 33">
              <a:extLst>
                <a:ext uri="{FF2B5EF4-FFF2-40B4-BE49-F238E27FC236}">
                  <a16:creationId xmlns:a16="http://schemas.microsoft.com/office/drawing/2014/main" id="{074E358E-95F7-FC48-8EED-0BF3C20D0749}"/>
                </a:ext>
              </a:extLst>
            </p:cNvPr>
            <p:cNvSpPr txBox="1">
              <a:spLocks noChangeShapeType="1"/>
            </p:cNvSpPr>
            <p:nvPr/>
          </p:nvSpPr>
          <p:spPr bwMode="auto">
            <a:xfrm>
              <a:off x="4147" y="4147"/>
              <a:ext cx="1102" cy="2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it-IT" sz="1600" b="1" i="0" u="none" dirty="0" err="1">
                  <a:latin typeface="Times New Roman"/>
                </a:rPr>
                <a:t>Wavelength</a:t>
              </a:r>
              <a:r>
                <a:rPr lang="it-IT" sz="1600" b="1" i="0" u="none" dirty="0">
                  <a:latin typeface="Times New Roman"/>
                </a:rPr>
                <a:t> (nm) </a:t>
              </a:r>
              <a:endParaRPr sz="1600" dirty="0"/>
            </a:p>
          </p:txBody>
        </p:sp>
      </p:grpSp>
      <p:sp>
        <p:nvSpPr>
          <p:cNvPr id="41" name="Text Box 18">
            <a:extLst>
              <a:ext uri="{FF2B5EF4-FFF2-40B4-BE49-F238E27FC236}">
                <a16:creationId xmlns:a16="http://schemas.microsoft.com/office/drawing/2014/main" id="{D3E08808-5EFC-1A46-94AB-9F0156B9C362}"/>
              </a:ext>
            </a:extLst>
          </p:cNvPr>
          <p:cNvSpPr txBox="1">
            <a:spLocks noChangeShapeType="1"/>
          </p:cNvSpPr>
          <p:nvPr/>
        </p:nvSpPr>
        <p:spPr bwMode="auto">
          <a:xfrm>
            <a:off x="6561659" y="4541220"/>
            <a:ext cx="157139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1600" dirty="0" err="1">
                <a:solidFill>
                  <a:schemeClr val="accent2"/>
                </a:solidFill>
                <a:latin typeface="Times New Roman"/>
              </a:rPr>
              <a:t>Temporal</a:t>
            </a:r>
            <a:r>
              <a:rPr lang="it-IT" sz="1600" dirty="0">
                <a:solidFill>
                  <a:schemeClr val="accent2"/>
                </a:solidFill>
                <a:latin typeface="Times New Roman"/>
              </a:rPr>
              <a:t> </a:t>
            </a:r>
            <a:r>
              <a:rPr lang="it-IT" sz="1600" dirty="0" err="1">
                <a:solidFill>
                  <a:schemeClr val="accent2"/>
                </a:solidFill>
                <a:latin typeface="Times New Roman"/>
              </a:rPr>
              <a:t>profile</a:t>
            </a:r>
            <a:endParaRPr sz="1600" dirty="0"/>
          </a:p>
        </p:txBody>
      </p:sp>
      <p:sp>
        <p:nvSpPr>
          <p:cNvPr id="42" name="Rectangle 75">
            <a:extLst>
              <a:ext uri="{FF2B5EF4-FFF2-40B4-BE49-F238E27FC236}">
                <a16:creationId xmlns:a16="http://schemas.microsoft.com/office/drawing/2014/main" id="{CF3CC5BE-30A2-6249-A629-A8695A96EE70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206064" y="6378833"/>
            <a:ext cx="275428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200" b="0" i="1" u="none" dirty="0">
                <a:latin typeface="Arial"/>
              </a:rPr>
              <a:t>Courtesy of L. </a:t>
            </a:r>
            <a:r>
              <a:rPr lang="en-US" sz="1200" b="0" i="1" u="none" dirty="0" err="1">
                <a:latin typeface="Arial"/>
              </a:rPr>
              <a:t>Giannessi</a:t>
            </a:r>
            <a:r>
              <a:rPr lang="en-US" sz="1200" b="0" i="1" u="none" dirty="0">
                <a:latin typeface="Arial"/>
              </a:rPr>
              <a:t>/G. De </a:t>
            </a:r>
            <a:r>
              <a:rPr lang="en-US" sz="1200" b="0" i="1" u="none" dirty="0" err="1">
                <a:latin typeface="Arial"/>
              </a:rPr>
              <a:t>Ninno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6946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91B4-E186-2C49-906F-0278232A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Spectral</a:t>
            </a:r>
            <a:r>
              <a:rPr lang="it-IT" dirty="0"/>
              <a:t> </a:t>
            </a:r>
            <a:r>
              <a:rPr lang="it-IT" dirty="0" err="1"/>
              <a:t>Bandwidth</a:t>
            </a:r>
            <a:endParaRPr lang="it-IT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5B4D1CEA-6673-9A40-B181-65C288CAA275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7585731" y="1069841"/>
            <a:ext cx="952505" cy="369332"/>
          </a:xfrm>
          <a:prstGeom prst="rect">
            <a:avLst/>
          </a:prstGeom>
          <a:noFill/>
          <a:ln w="9524">
            <a:solidFill>
              <a:srgbClr val="FF00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800" dirty="0"/>
              <a:t>32.4</a:t>
            </a:r>
            <a:r>
              <a:rPr sz="1800" dirty="0"/>
              <a:t> nm</a:t>
            </a:r>
            <a:endParaRPr dirty="0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9CB4B8CB-49DF-CB4C-AFC1-1A44AB88CF20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6350808" y="5664165"/>
            <a:ext cx="3914772" cy="792846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sz="1600" dirty="0">
                <a:latin typeface="+mn-lt"/>
                <a:ea typeface="+mn-ea"/>
              </a:rPr>
              <a:t>Spectral peak jitter: &lt; 1 part in 10</a:t>
            </a:r>
            <a:r>
              <a:rPr sz="1600" b="0" i="0" u="none" baseline="30000" dirty="0">
                <a:latin typeface="+mn-lt"/>
                <a:ea typeface="+mn-ea"/>
              </a:rPr>
              <a:t>4</a:t>
            </a:r>
            <a:endParaRPr lang="en-US" sz="1600" dirty="0">
              <a:latin typeface="+mn-lt"/>
              <a:ea typeface="+mn-ea"/>
            </a:endParaRPr>
          </a:p>
          <a:p>
            <a:pPr lvl="0">
              <a:lnSpc>
                <a:spcPct val="150000"/>
              </a:lnSpc>
              <a:defRPr/>
            </a:pPr>
            <a:r>
              <a:rPr sz="1600" b="0" i="0" u="none" dirty="0">
                <a:latin typeface="+mn-lt"/>
                <a:ea typeface="+mn-ea"/>
              </a:rPr>
              <a:t>Spectral width: 0.1%</a:t>
            </a:r>
            <a:endParaRPr sz="1600" dirty="0">
              <a:latin typeface="+mn-lt"/>
              <a:ea typeface="+mn-ea"/>
            </a:endParaRPr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7196D355-F9BD-164A-8D10-5142B968EAEB}"/>
              </a:ext>
            </a:extLst>
          </p:cNvPr>
          <p:cNvGrpSpPr/>
          <p:nvPr/>
        </p:nvGrpSpPr>
        <p:grpSpPr bwMode="auto">
          <a:xfrm>
            <a:off x="6350808" y="1531803"/>
            <a:ext cx="3771900" cy="4056113"/>
            <a:chOff x="0" y="1227815"/>
            <a:chExt cx="3771900" cy="4902517"/>
          </a:xfrm>
        </p:grpSpPr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CC3A41B-6975-8244-912B-65BF0686B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0" y="1259447"/>
              <a:ext cx="3771900" cy="4611687"/>
            </a:xfrm>
            <a:prstGeom prst="rect">
              <a:avLst/>
            </a:prstGeom>
            <a:noFill/>
          </p:spPr>
        </p:pic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0A8ECF05-2445-E94F-9998-41A07B9D1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00" y="5635400"/>
              <a:ext cx="3559175" cy="255536"/>
            </a:xfrm>
            <a:prstGeom prst="rect">
              <a:avLst/>
            </a:prstGeom>
            <a:solidFill>
              <a:schemeClr val="lt1"/>
            </a:soli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31" name="Rectangle 41">
              <a:extLst>
                <a:ext uri="{FF2B5EF4-FFF2-40B4-BE49-F238E27FC236}">
                  <a16:creationId xmlns:a16="http://schemas.microsoft.com/office/drawing/2014/main" id="{D3806A19-B22A-1B43-96C7-A1D7B8F3D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8278" y="5559318"/>
              <a:ext cx="184731" cy="5580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endParaRPr dirty="0"/>
            </a:p>
          </p:txBody>
        </p:sp>
        <p:sp>
          <p:nvSpPr>
            <p:cNvPr id="32" name="Rectangle 42">
              <a:extLst>
                <a:ext uri="{FF2B5EF4-FFF2-40B4-BE49-F238E27FC236}">
                  <a16:creationId xmlns:a16="http://schemas.microsoft.com/office/drawing/2014/main" id="{D522D2F6-F646-6947-8670-2BD13B6A2E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2205" y="5563495"/>
              <a:ext cx="697627" cy="3348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dirty="0"/>
                <a:t>32.4 nm</a:t>
              </a:r>
              <a:endParaRPr dirty="0"/>
            </a:p>
          </p:txBody>
        </p:sp>
        <p:sp>
          <p:nvSpPr>
            <p:cNvPr id="33" name="Rectangle 43">
              <a:extLst>
                <a:ext uri="{FF2B5EF4-FFF2-40B4-BE49-F238E27FC236}">
                  <a16:creationId xmlns:a16="http://schemas.microsoft.com/office/drawing/2014/main" id="{736C1717-071B-D946-9DCA-AD0E8F6340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7454" y="5572330"/>
              <a:ext cx="184731" cy="5580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endParaRPr dirty="0"/>
            </a:p>
          </p:txBody>
        </p:sp>
        <p:sp>
          <p:nvSpPr>
            <p:cNvPr id="34" name="Rectangle 17">
              <a:extLst>
                <a:ext uri="{FF2B5EF4-FFF2-40B4-BE49-F238E27FC236}">
                  <a16:creationId xmlns:a16="http://schemas.microsoft.com/office/drawing/2014/main" id="{343A1305-03F7-9F43-A720-B351106EE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8388" y="1227815"/>
              <a:ext cx="1433512" cy="239663"/>
            </a:xfrm>
            <a:prstGeom prst="rect">
              <a:avLst/>
            </a:prstGeom>
            <a:solidFill>
              <a:schemeClr val="lt1"/>
            </a:solidFill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sz="140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ABC8FD-65AD-BC4D-8CC5-75C22CA7909A}"/>
              </a:ext>
            </a:extLst>
          </p:cNvPr>
          <p:cNvGrpSpPr/>
          <p:nvPr/>
        </p:nvGrpSpPr>
        <p:grpSpPr bwMode="auto">
          <a:xfrm>
            <a:off x="1645454" y="2622061"/>
            <a:ext cx="4490992" cy="2106000"/>
            <a:chOff x="0" y="1023828"/>
            <a:chExt cx="5352932" cy="2370865"/>
          </a:xfrm>
        </p:grpSpPr>
        <p:pic>
          <p:nvPicPr>
            <p:cNvPr id="36" name="Picture 35" descr="sp_img_32nm.jpg">
              <a:extLst>
                <a:ext uri="{FF2B5EF4-FFF2-40B4-BE49-F238E27FC236}">
                  <a16:creationId xmlns:a16="http://schemas.microsoft.com/office/drawing/2014/main" id="{74EFA94E-15A9-ED44-907D-B37838D2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154" t="7284" r="7436"/>
            <a:stretch/>
          </p:blipFill>
          <p:spPr bwMode="auto">
            <a:xfrm>
              <a:off x="0" y="1042396"/>
              <a:ext cx="2688883" cy="2321717"/>
            </a:xfrm>
            <a:prstGeom prst="rect">
              <a:avLst/>
            </a:prstGeom>
          </p:spPr>
        </p:pic>
        <p:pic>
          <p:nvPicPr>
            <p:cNvPr id="37" name="Picture 36" descr="sp_seed_32nm.jpg">
              <a:extLst>
                <a:ext uri="{FF2B5EF4-FFF2-40B4-BE49-F238E27FC236}">
                  <a16:creationId xmlns:a16="http://schemas.microsoft.com/office/drawing/2014/main" id="{F7B86C74-90FF-4B4B-A3DD-7FFA54586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345" t="7220" r="7548"/>
            <a:stretch/>
          </p:blipFill>
          <p:spPr bwMode="auto">
            <a:xfrm>
              <a:off x="2688883" y="1023828"/>
              <a:ext cx="2664049" cy="2370865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12A0C8C-0E35-B643-8B20-4ECE722DC789}"/>
              </a:ext>
            </a:extLst>
          </p:cNvPr>
          <p:cNvSpPr txBox="1"/>
          <p:nvPr/>
        </p:nvSpPr>
        <p:spPr bwMode="auto">
          <a:xfrm>
            <a:off x="1969107" y="2135773"/>
            <a:ext cx="4060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FERMI FEL operated in SASE and HGHG mode  </a:t>
            </a:r>
          </a:p>
        </p:txBody>
      </p:sp>
      <p:sp>
        <p:nvSpPr>
          <p:cNvPr id="39" name="Rectangle 75">
            <a:extLst>
              <a:ext uri="{FF2B5EF4-FFF2-40B4-BE49-F238E27FC236}">
                <a16:creationId xmlns:a16="http://schemas.microsoft.com/office/drawing/2014/main" id="{2BF7EA9A-2923-444A-8744-094E7A8ECDB0}"/>
              </a:ext>
            </a:extLst>
          </p:cNvPr>
          <p:cNvSpPr>
            <a:spLocks noGrp="1" noChangeShapeType="1"/>
          </p:cNvSpPr>
          <p:nvPr/>
        </p:nvSpPr>
        <p:spPr bwMode="auto">
          <a:xfrm>
            <a:off x="206064" y="6378833"/>
            <a:ext cx="275428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200" b="0" i="1" u="none" dirty="0">
                <a:latin typeface="Arial"/>
              </a:rPr>
              <a:t>Courtesy of L. </a:t>
            </a:r>
            <a:r>
              <a:rPr lang="en-US" sz="1200" b="0" i="1" u="none" dirty="0" err="1">
                <a:latin typeface="Arial"/>
              </a:rPr>
              <a:t>Giannessi</a:t>
            </a:r>
            <a:r>
              <a:rPr lang="en-US" sz="1200" b="0" i="1" u="none" dirty="0">
                <a:latin typeface="Arial"/>
              </a:rPr>
              <a:t>/G. De </a:t>
            </a:r>
            <a:r>
              <a:rPr lang="en-US" sz="1200" b="0" i="1" u="none" dirty="0" err="1">
                <a:latin typeface="Arial"/>
              </a:rPr>
              <a:t>Ninno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5670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9C56-E8EA-1D4A-8EBF-38EC47E63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First </a:t>
            </a:r>
            <a:r>
              <a:rPr lang="it-IT" dirty="0" err="1"/>
              <a:t>demonstration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SPARC_LAB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97ED28-B11F-3040-BE39-E8CB0651B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924"/>
          <a:stretch/>
        </p:blipFill>
        <p:spPr>
          <a:xfrm>
            <a:off x="838200" y="1449546"/>
            <a:ext cx="6222106" cy="15931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62679D-146B-7D41-85DD-2BEF9CB6A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"/>
          <a:stretch/>
        </p:blipFill>
        <p:spPr>
          <a:xfrm>
            <a:off x="193181" y="5436785"/>
            <a:ext cx="11841777" cy="1201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803C44-770D-7447-A312-7BFDFC0F5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082" y="1252539"/>
            <a:ext cx="4042490" cy="4265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54D49B-E929-874E-946E-6C9AB9EFF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96" y="3184297"/>
            <a:ext cx="6197310" cy="12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03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437C-60D4-404E-B96C-C42D15C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Compact Short </a:t>
            </a:r>
            <a:r>
              <a:rPr lang="it-IT" dirty="0" err="1"/>
              <a:t>Wavelength</a:t>
            </a:r>
            <a:r>
              <a:rPr lang="it-IT" dirty="0"/>
              <a:t> </a:t>
            </a:r>
            <a:r>
              <a:rPr lang="it-IT" dirty="0" err="1"/>
              <a:t>FELs</a:t>
            </a:r>
            <a:endParaRPr lang="it-IT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D65E5B-4970-B040-9E36-60C10972766D}"/>
              </a:ext>
            </a:extLst>
          </p:cNvPr>
          <p:cNvGrpSpPr/>
          <p:nvPr/>
        </p:nvGrpSpPr>
        <p:grpSpPr>
          <a:xfrm>
            <a:off x="5415323" y="1994434"/>
            <a:ext cx="6170299" cy="4224808"/>
            <a:chOff x="5183500" y="1904282"/>
            <a:chExt cx="6170299" cy="4224808"/>
          </a:xfrm>
        </p:grpSpPr>
        <p:pic>
          <p:nvPicPr>
            <p:cNvPr id="10" name="Content Placeholder 3">
              <a:extLst>
                <a:ext uri="{FF2B5EF4-FFF2-40B4-BE49-F238E27FC236}">
                  <a16:creationId xmlns:a16="http://schemas.microsoft.com/office/drawing/2014/main" id="{524A43C1-103C-C74E-9CEF-B920BECC9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973" b="1"/>
            <a:stretch/>
          </p:blipFill>
          <p:spPr bwMode="auto">
            <a:xfrm>
              <a:off x="5183500" y="1904282"/>
              <a:ext cx="6170299" cy="4224808"/>
            </a:xfrm>
            <a:prstGeom prst="rect">
              <a:avLst/>
            </a:prstGeom>
            <a:noFill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D7AE2F-4919-A446-9CB3-386CA0D95D9C}"/>
                </a:ext>
              </a:extLst>
            </p:cNvPr>
            <p:cNvSpPr/>
            <p:nvPr/>
          </p:nvSpPr>
          <p:spPr bwMode="auto">
            <a:xfrm>
              <a:off x="9075380" y="2099390"/>
              <a:ext cx="792088" cy="5040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E29766-4CBB-4949-9EF2-E127B07F7A81}"/>
                </a:ext>
              </a:extLst>
            </p:cNvPr>
            <p:cNvSpPr txBox="1"/>
            <p:nvPr/>
          </p:nvSpPr>
          <p:spPr bwMode="auto">
            <a:xfrm>
              <a:off x="6912699" y="1931357"/>
              <a:ext cx="2387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rgbClr val="FF0000"/>
                  </a:solidFill>
                </a:rPr>
                <a:t>4</a:t>
              </a:r>
              <a:r>
                <a:rPr lang="en-GB" sz="1800" b="1" baseline="30000" dirty="0">
                  <a:solidFill>
                    <a:srgbClr val="FF0000"/>
                  </a:solidFill>
                </a:rPr>
                <a:t>th</a:t>
              </a:r>
              <a:r>
                <a:rPr lang="en-GB" sz="1800" b="1" dirty="0">
                  <a:solidFill>
                    <a:srgbClr val="FF0000"/>
                  </a:solidFill>
                </a:rPr>
                <a:t> generation </a:t>
              </a:r>
              <a:r>
                <a:rPr lang="en-GB" sz="1800" b="1" dirty="0">
                  <a:solidFill>
                    <a:srgbClr val="FF0000"/>
                  </a:solidFill>
                  <a:sym typeface="Wingdings" pitchFamily="2" charset="2"/>
                </a:rPr>
                <a:t> XFELs</a:t>
              </a:r>
              <a:endParaRPr lang="en-GB" sz="1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D994466-BAFD-EF45-A145-E7E6252142C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29351" y="2099390"/>
              <a:ext cx="488689" cy="13146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4E01E27-E306-7344-9B43-25210EF88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95873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/>
              <a:t> </a:t>
            </a:r>
            <a:r>
              <a:rPr lang="it-IT" sz="2400" dirty="0">
                <a:solidFill>
                  <a:srgbClr val="FF0000"/>
                </a:solidFill>
              </a:rPr>
              <a:t>5</a:t>
            </a:r>
            <a:r>
              <a:rPr lang="it-IT" sz="2400" baseline="30000" dirty="0">
                <a:solidFill>
                  <a:srgbClr val="FF0000"/>
                </a:solidFill>
              </a:rPr>
              <a:t>th</a:t>
            </a:r>
            <a:r>
              <a:rPr lang="it-IT" sz="2400" dirty="0">
                <a:solidFill>
                  <a:srgbClr val="FF0000"/>
                </a:solidFill>
              </a:rPr>
              <a:t> generation light </a:t>
            </a:r>
            <a:r>
              <a:rPr lang="it-IT" sz="2400" dirty="0" err="1">
                <a:solidFill>
                  <a:srgbClr val="FF0000"/>
                </a:solidFill>
              </a:rPr>
              <a:t>sources</a:t>
            </a:r>
            <a:endParaRPr lang="it-IT" sz="24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sz="2400" dirty="0"/>
              <a:t>Bridge gap </a:t>
            </a:r>
            <a:r>
              <a:rPr lang="it-IT" sz="2400" dirty="0" err="1"/>
              <a:t>between</a:t>
            </a:r>
            <a:r>
              <a:rPr lang="it-IT" sz="2400" dirty="0"/>
              <a:t> </a:t>
            </a:r>
            <a:r>
              <a:rPr lang="it-IT" sz="2400" dirty="0" err="1"/>
              <a:t>advanced</a:t>
            </a:r>
            <a:r>
              <a:rPr lang="it-IT" sz="2400" dirty="0"/>
              <a:t> </a:t>
            </a:r>
            <a:r>
              <a:rPr lang="it-IT" sz="2400" dirty="0" err="1"/>
              <a:t>accelerator</a:t>
            </a:r>
            <a:r>
              <a:rPr lang="it-IT" sz="2400" dirty="0"/>
              <a:t> </a:t>
            </a:r>
            <a:r>
              <a:rPr lang="it-IT" sz="2400" dirty="0" err="1"/>
              <a:t>concepts</a:t>
            </a:r>
            <a:r>
              <a:rPr lang="it-IT" sz="2400" dirty="0"/>
              <a:t> and FEL </a:t>
            </a:r>
            <a:r>
              <a:rPr lang="it-IT" sz="2400" dirty="0" err="1"/>
              <a:t>physics</a:t>
            </a:r>
            <a:endParaRPr lang="it-IT" sz="2400" dirty="0"/>
          </a:p>
          <a:p>
            <a:pPr lvl="1">
              <a:buFont typeface="Wingdings" pitchFamily="2" charset="2"/>
              <a:buChar char="Ø"/>
            </a:pPr>
            <a:r>
              <a:rPr lang="it-IT" dirty="0"/>
              <a:t>Plasma, </a:t>
            </a:r>
            <a:r>
              <a:rPr lang="it-IT" dirty="0" err="1"/>
              <a:t>Dielectric</a:t>
            </a:r>
            <a:r>
              <a:rPr lang="it-IT" dirty="0"/>
              <a:t>, IFEL, …</a:t>
            </a:r>
          </a:p>
          <a:p>
            <a:pPr lvl="1">
              <a:buFont typeface="Wingdings" pitchFamily="2" charset="2"/>
              <a:buChar char="Ø"/>
            </a:pPr>
            <a:r>
              <a:rPr lang="it-IT" dirty="0"/>
              <a:t>High </a:t>
            </a:r>
            <a:r>
              <a:rPr lang="it-IT" dirty="0" err="1"/>
              <a:t>Brightness</a:t>
            </a:r>
            <a:r>
              <a:rPr lang="it-IT" dirty="0"/>
              <a:t> </a:t>
            </a:r>
            <a:r>
              <a:rPr lang="it-IT" dirty="0" err="1"/>
              <a:t>Beams</a:t>
            </a:r>
            <a:r>
              <a:rPr lang="it-IT" dirty="0"/>
              <a:t> </a:t>
            </a:r>
            <a:r>
              <a:rPr lang="it-IT" dirty="0" err="1"/>
              <a:t>required</a:t>
            </a:r>
            <a:endParaRPr lang="it-IT" dirty="0"/>
          </a:p>
          <a:p>
            <a:pPr lvl="1">
              <a:buFont typeface="Wingdings" pitchFamily="2" charset="2"/>
              <a:buChar char="Ø"/>
            </a:pPr>
            <a:endParaRPr lang="it-IT" dirty="0"/>
          </a:p>
          <a:p>
            <a:pPr marL="457200" lvl="1" indent="0">
              <a:buNone/>
            </a:pPr>
            <a:r>
              <a:rPr lang="it-IT" dirty="0">
                <a:sym typeface="Wingdings" pitchFamily="2" charset="2"/>
              </a:rPr>
              <a:t> </a:t>
            </a:r>
            <a:r>
              <a:rPr lang="it-IT" dirty="0" err="1">
                <a:solidFill>
                  <a:srgbClr val="FF0000"/>
                </a:solidFill>
                <a:sym typeface="Wingdings" pitchFamily="2" charset="2"/>
              </a:rPr>
              <a:t>EuPRAXIA</a:t>
            </a: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FF0000"/>
                </a:solidFill>
                <a:sym typeface="Wingdings" pitchFamily="2" charset="2"/>
              </a:rPr>
              <a:t>is</a:t>
            </a: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 a candidate</a:t>
            </a:r>
            <a:r>
              <a:rPr lang="it-IT" dirty="0">
                <a:sym typeface="Wingdings" pitchFamily="2" charset="2"/>
              </a:rPr>
              <a:t>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9843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B3A4C-5694-4F45-B028-A9052661F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0C1CA-B158-FA4B-92F9-19AF16E27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13143"/>
          </a:xfrm>
        </p:spPr>
        <p:txBody>
          <a:bodyPr>
            <a:normAutofit fontScale="85000" lnSpcReduction="20000"/>
          </a:bodyPr>
          <a:lstStyle/>
          <a:p>
            <a:r>
              <a:rPr lang="it-IT" sz="2400" b="1" dirty="0"/>
              <a:t>High </a:t>
            </a:r>
            <a:r>
              <a:rPr lang="it-IT" sz="2400" b="1" dirty="0" err="1"/>
              <a:t>brightness</a:t>
            </a:r>
            <a:r>
              <a:rPr lang="it-IT" sz="2400" b="1" dirty="0"/>
              <a:t> electron </a:t>
            </a:r>
            <a:r>
              <a:rPr lang="it-IT" sz="2400" b="1" dirty="0" err="1"/>
              <a:t>sources</a:t>
            </a:r>
            <a:r>
              <a:rPr lang="it-IT" sz="2400" b="1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played</a:t>
            </a:r>
            <a:r>
              <a:rPr lang="it-IT" sz="2400" dirty="0"/>
              <a:t> an </a:t>
            </a:r>
            <a:r>
              <a:rPr lang="it-IT" sz="2400" b="1" dirty="0" err="1"/>
              <a:t>enabling</a:t>
            </a:r>
            <a:r>
              <a:rPr lang="it-IT" sz="2400" b="1" dirty="0"/>
              <a:t> </a:t>
            </a:r>
            <a:r>
              <a:rPr lang="it-IT" sz="2400" b="1" dirty="0" err="1"/>
              <a:t>role</a:t>
            </a:r>
            <a:r>
              <a:rPr lang="it-IT" sz="2400" dirty="0"/>
              <a:t> in the </a:t>
            </a:r>
            <a:r>
              <a:rPr lang="it-IT" sz="2400" dirty="0" err="1"/>
              <a:t>development</a:t>
            </a:r>
            <a:r>
              <a:rPr lang="it-IT" sz="2400" dirty="0"/>
              <a:t> of X-</a:t>
            </a:r>
            <a:r>
              <a:rPr lang="it-IT" sz="2400" dirty="0" err="1"/>
              <a:t>ray</a:t>
            </a:r>
            <a:r>
              <a:rPr lang="it-IT" sz="2400" dirty="0"/>
              <a:t> </a:t>
            </a:r>
            <a:r>
              <a:rPr lang="it-IT" sz="2400" dirty="0" err="1"/>
              <a:t>FELs</a:t>
            </a:r>
            <a:endParaRPr lang="it-IT" sz="2400" dirty="0"/>
          </a:p>
          <a:p>
            <a:endParaRPr lang="it-IT" sz="2400" dirty="0"/>
          </a:p>
          <a:p>
            <a:r>
              <a:rPr lang="it-IT" sz="2400" b="1" dirty="0"/>
              <a:t>Electron source </a:t>
            </a:r>
            <a:r>
              <a:rPr lang="it-IT" sz="2400" b="1" dirty="0" err="1"/>
              <a:t>development</a:t>
            </a:r>
            <a:r>
              <a:rPr lang="it-IT" sz="2400" dirty="0"/>
              <a:t> </a:t>
            </a:r>
            <a:r>
              <a:rPr lang="it-IT" sz="2400" dirty="0" err="1"/>
              <a:t>remains</a:t>
            </a:r>
            <a:r>
              <a:rPr lang="it-IT" sz="2400" dirty="0"/>
              <a:t> </a:t>
            </a:r>
            <a:r>
              <a:rPr lang="it-IT" sz="2400" dirty="0" err="1"/>
              <a:t>one</a:t>
            </a:r>
            <a:r>
              <a:rPr lang="it-IT" sz="2400" dirty="0"/>
              <a:t> of the </a:t>
            </a:r>
            <a:r>
              <a:rPr lang="it-IT" sz="2400" b="1" dirty="0"/>
              <a:t>major </a:t>
            </a:r>
            <a:r>
              <a:rPr lang="it-IT" sz="2400" b="1" dirty="0" err="1"/>
              <a:t>challenges</a:t>
            </a:r>
            <a:r>
              <a:rPr lang="it-IT" sz="2400" b="1" dirty="0"/>
              <a:t> for future FEL</a:t>
            </a:r>
            <a:r>
              <a:rPr lang="it-IT" sz="2400" dirty="0"/>
              <a:t>-</a:t>
            </a:r>
            <a:r>
              <a:rPr lang="it-IT" sz="2400" dirty="0" err="1"/>
              <a:t>based</a:t>
            </a:r>
            <a:r>
              <a:rPr lang="it-IT" sz="2400" dirty="0"/>
              <a:t> light </a:t>
            </a:r>
            <a:r>
              <a:rPr lang="it-IT" sz="2400" dirty="0" err="1"/>
              <a:t>sources</a:t>
            </a:r>
            <a:endParaRPr lang="it-IT" sz="2400" dirty="0"/>
          </a:p>
          <a:p>
            <a:endParaRPr lang="it-IT" sz="2400" b="1" dirty="0"/>
          </a:p>
          <a:p>
            <a:r>
              <a:rPr lang="it-IT" sz="2400" b="1" dirty="0"/>
              <a:t>XFEL</a:t>
            </a:r>
            <a:r>
              <a:rPr lang="it-IT" sz="2400" dirty="0"/>
              <a:t> </a:t>
            </a:r>
            <a:r>
              <a:rPr lang="it-IT" sz="2400" dirty="0" err="1"/>
              <a:t>radiation</a:t>
            </a:r>
            <a:r>
              <a:rPr lang="it-IT" sz="2400" dirty="0"/>
              <a:t> </a:t>
            </a:r>
            <a:r>
              <a:rPr lang="it-IT" sz="2400" dirty="0" err="1"/>
              <a:t>represents</a:t>
            </a:r>
            <a:r>
              <a:rPr lang="it-IT" sz="2400" dirty="0"/>
              <a:t> the </a:t>
            </a:r>
            <a:r>
              <a:rPr lang="it-IT" sz="2400" b="1" dirty="0" err="1"/>
              <a:t>most</a:t>
            </a:r>
            <a:r>
              <a:rPr lang="it-IT" sz="2400" b="1" dirty="0"/>
              <a:t> </a:t>
            </a:r>
            <a:r>
              <a:rPr lang="it-IT" sz="2400" b="1" dirty="0" err="1"/>
              <a:t>powerful</a:t>
            </a:r>
            <a:r>
              <a:rPr lang="it-IT" sz="2400" b="1" dirty="0"/>
              <a:t> </a:t>
            </a:r>
            <a:r>
              <a:rPr lang="it-IT" sz="2400" dirty="0"/>
              <a:t>and </a:t>
            </a:r>
            <a:r>
              <a:rPr lang="it-IT" sz="2400" b="1" dirty="0"/>
              <a:t>multi-</a:t>
            </a:r>
            <a:r>
              <a:rPr lang="it-IT" sz="2400" b="1" dirty="0" err="1"/>
              <a:t>disciplinary</a:t>
            </a:r>
            <a:r>
              <a:rPr lang="it-IT" sz="2400" b="1" dirty="0"/>
              <a:t> </a:t>
            </a:r>
            <a:r>
              <a:rPr lang="it-IT" sz="2400" b="1" dirty="0" err="1"/>
              <a:t>modern</a:t>
            </a:r>
            <a:r>
              <a:rPr lang="it-IT" sz="2400" b="1" dirty="0"/>
              <a:t> </a:t>
            </a:r>
            <a:r>
              <a:rPr lang="it-IT" sz="2400" b="1" dirty="0" err="1"/>
              <a:t>probes</a:t>
            </a:r>
            <a:r>
              <a:rPr lang="it-IT" sz="2400" b="1" dirty="0"/>
              <a:t> </a:t>
            </a:r>
            <a:r>
              <a:rPr lang="it-IT" sz="2400" dirty="0"/>
              <a:t>for the </a:t>
            </a:r>
            <a:r>
              <a:rPr lang="it-IT" sz="2400" dirty="0" err="1"/>
              <a:t>study</a:t>
            </a:r>
            <a:r>
              <a:rPr lang="it-IT" sz="2400" dirty="0"/>
              <a:t> of the </a:t>
            </a:r>
            <a:r>
              <a:rPr lang="it-IT" sz="2400" dirty="0" err="1"/>
              <a:t>structure</a:t>
            </a:r>
            <a:r>
              <a:rPr lang="it-IT" sz="2400" dirty="0"/>
              <a:t> of </a:t>
            </a:r>
            <a:r>
              <a:rPr lang="it-IT" sz="2400" dirty="0" err="1"/>
              <a:t>matter</a:t>
            </a:r>
            <a:r>
              <a:rPr lang="it-IT" sz="2400" dirty="0"/>
              <a:t> in </a:t>
            </a:r>
            <a:r>
              <a:rPr lang="it-IT" sz="2400" dirty="0" err="1"/>
              <a:t>fields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diverse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physics</a:t>
            </a:r>
            <a:r>
              <a:rPr lang="it-IT" sz="2400" dirty="0"/>
              <a:t>, </a:t>
            </a:r>
            <a:r>
              <a:rPr lang="it-IT" sz="2400" dirty="0" err="1"/>
              <a:t>chemistry</a:t>
            </a:r>
            <a:r>
              <a:rPr lang="it-IT" sz="2400" dirty="0"/>
              <a:t>, </a:t>
            </a:r>
            <a:r>
              <a:rPr lang="it-IT" sz="2400" dirty="0" err="1"/>
              <a:t>biology</a:t>
            </a:r>
            <a:r>
              <a:rPr lang="it-IT" sz="2400" dirty="0"/>
              <a:t>, </a:t>
            </a:r>
            <a:r>
              <a:rPr lang="it-IT" sz="2400" dirty="0" err="1"/>
              <a:t>material</a:t>
            </a:r>
            <a:r>
              <a:rPr lang="it-IT" sz="2400" dirty="0"/>
              <a:t> science, </a:t>
            </a:r>
            <a:r>
              <a:rPr lang="it-IT" sz="2400" dirty="0" err="1"/>
              <a:t>earth</a:t>
            </a:r>
            <a:r>
              <a:rPr lang="it-IT" sz="2400" dirty="0"/>
              <a:t> </a:t>
            </a:r>
            <a:r>
              <a:rPr lang="it-IT" sz="2400" dirty="0" err="1"/>
              <a:t>sciences</a:t>
            </a:r>
            <a:r>
              <a:rPr lang="it-IT" sz="2400" dirty="0"/>
              <a:t>, </a:t>
            </a:r>
            <a:r>
              <a:rPr lang="it-IT" sz="2400" dirty="0" err="1"/>
              <a:t>environmental</a:t>
            </a:r>
            <a:r>
              <a:rPr lang="it-IT" sz="2400" dirty="0"/>
              <a:t> </a:t>
            </a:r>
            <a:r>
              <a:rPr lang="it-IT" sz="2400" dirty="0" err="1"/>
              <a:t>sciences</a:t>
            </a:r>
            <a:r>
              <a:rPr lang="it-IT" sz="2400" dirty="0"/>
              <a:t>, and cultural </a:t>
            </a:r>
            <a:r>
              <a:rPr lang="it-IT" sz="2400" dirty="0" err="1"/>
              <a:t>artifact</a:t>
            </a:r>
            <a:r>
              <a:rPr lang="it-IT" sz="2400" dirty="0"/>
              <a:t> </a:t>
            </a:r>
            <a:r>
              <a:rPr lang="it-IT" sz="2400" dirty="0" err="1"/>
              <a:t>restoration</a:t>
            </a:r>
            <a:endParaRPr lang="it-IT" sz="2400" dirty="0"/>
          </a:p>
          <a:p>
            <a:endParaRPr lang="it-IT" sz="2400" dirty="0"/>
          </a:p>
          <a:p>
            <a:r>
              <a:rPr lang="it-IT" sz="2400" b="1" dirty="0"/>
              <a:t>X-</a:t>
            </a:r>
            <a:r>
              <a:rPr lang="it-IT" sz="2400" b="1" dirty="0" err="1"/>
              <a:t>rays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the </a:t>
            </a:r>
            <a:r>
              <a:rPr lang="it-IT" sz="2400" dirty="0" err="1"/>
              <a:t>uniquely</a:t>
            </a:r>
            <a:r>
              <a:rPr lang="it-IT" sz="2400" dirty="0"/>
              <a:t> </a:t>
            </a:r>
            <a:r>
              <a:rPr lang="it-IT" sz="2400" dirty="0" err="1"/>
              <a:t>useful</a:t>
            </a:r>
            <a:r>
              <a:rPr lang="it-IT" sz="2400" dirty="0"/>
              <a:t> </a:t>
            </a:r>
            <a:r>
              <a:rPr lang="it-IT" sz="2400" dirty="0" err="1"/>
              <a:t>properties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are </a:t>
            </a:r>
            <a:r>
              <a:rPr lang="it-IT" sz="2400" b="1" dirty="0" err="1"/>
              <a:t>partially</a:t>
            </a:r>
            <a:r>
              <a:rPr lang="it-IT" sz="2400" b="1" dirty="0"/>
              <a:t> </a:t>
            </a:r>
            <a:r>
              <a:rPr lang="it-IT" sz="2400" b="1" dirty="0" err="1"/>
              <a:t>transparent</a:t>
            </a:r>
            <a:r>
              <a:rPr lang="it-IT" sz="2400" b="1" dirty="0"/>
              <a:t> to </a:t>
            </a:r>
            <a:r>
              <a:rPr lang="it-IT" sz="2400" b="1" dirty="0" err="1"/>
              <a:t>solid</a:t>
            </a:r>
            <a:r>
              <a:rPr lang="it-IT" sz="2400" b="1" dirty="0"/>
              <a:t> </a:t>
            </a:r>
            <a:r>
              <a:rPr lang="it-IT" sz="2400" b="1" dirty="0" err="1"/>
              <a:t>objects</a:t>
            </a:r>
            <a:r>
              <a:rPr lang="it-IT" sz="2400" b="1" dirty="0"/>
              <a:t> </a:t>
            </a:r>
            <a:r>
              <a:rPr lang="it-IT" sz="2400" dirty="0" err="1"/>
              <a:t>allowing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inner</a:t>
            </a:r>
            <a:r>
              <a:rPr lang="it-IT" sz="2400" dirty="0"/>
              <a:t> </a:t>
            </a:r>
            <a:r>
              <a:rPr lang="it-IT" sz="2400" dirty="0" err="1"/>
              <a:t>architecture</a:t>
            </a:r>
            <a:r>
              <a:rPr lang="it-IT" sz="2400" dirty="0"/>
              <a:t> to be </a:t>
            </a:r>
            <a:r>
              <a:rPr lang="it-IT" sz="2400" dirty="0" err="1"/>
              <a:t>investigated</a:t>
            </a:r>
            <a:r>
              <a:rPr lang="it-IT" sz="2400" dirty="0"/>
              <a:t>, </a:t>
            </a:r>
            <a:r>
              <a:rPr lang="it-IT" sz="2400" dirty="0" err="1"/>
              <a:t>while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b="1" dirty="0" err="1"/>
              <a:t>wavelengths</a:t>
            </a:r>
            <a:r>
              <a:rPr lang="it-IT" sz="2400" dirty="0"/>
              <a:t> are </a:t>
            </a:r>
            <a:r>
              <a:rPr lang="it-IT" sz="2400" b="1" dirty="0" err="1"/>
              <a:t>comparable</a:t>
            </a:r>
            <a:r>
              <a:rPr lang="it-IT" sz="2400" b="1" dirty="0"/>
              <a:t> to </a:t>
            </a:r>
            <a:r>
              <a:rPr lang="it-IT" sz="2400" b="1" dirty="0" err="1"/>
              <a:t>typical</a:t>
            </a:r>
            <a:r>
              <a:rPr lang="it-IT" sz="2400" b="1" dirty="0"/>
              <a:t> </a:t>
            </a:r>
            <a:r>
              <a:rPr lang="it-IT" sz="2400" b="1" dirty="0" err="1"/>
              <a:t>interatomic</a:t>
            </a:r>
            <a:r>
              <a:rPr lang="it-IT" sz="2400" b="1" dirty="0"/>
              <a:t> </a:t>
            </a:r>
            <a:r>
              <a:rPr lang="it-IT" sz="2400" b="1" dirty="0" err="1"/>
              <a:t>distances</a:t>
            </a:r>
            <a:r>
              <a:rPr lang="it-IT" sz="2400" dirty="0"/>
              <a:t> and can, </a:t>
            </a:r>
            <a:r>
              <a:rPr lang="it-IT" sz="2400" dirty="0" err="1"/>
              <a:t>moreover</a:t>
            </a:r>
            <a:r>
              <a:rPr lang="it-IT" sz="2400" dirty="0"/>
              <a:t>, be </a:t>
            </a:r>
            <a:r>
              <a:rPr lang="it-IT" sz="2400" dirty="0" err="1"/>
              <a:t>tuned</a:t>
            </a:r>
            <a:r>
              <a:rPr lang="it-IT" sz="2400" dirty="0"/>
              <a:t> to be </a:t>
            </a:r>
            <a:r>
              <a:rPr lang="it-IT" sz="2400" dirty="0" err="1"/>
              <a:t>resonant</a:t>
            </a:r>
            <a:r>
              <a:rPr lang="it-IT" sz="2400" dirty="0"/>
              <a:t> with electron </a:t>
            </a:r>
            <a:r>
              <a:rPr lang="it-IT" sz="2400" dirty="0" err="1"/>
              <a:t>binding</a:t>
            </a:r>
            <a:r>
              <a:rPr lang="it-IT" sz="2400" dirty="0"/>
              <a:t> </a:t>
            </a:r>
            <a:r>
              <a:rPr lang="it-IT" sz="2400" dirty="0" err="1"/>
              <a:t>energies</a:t>
            </a:r>
            <a:r>
              <a:rPr lang="it-IT" sz="2400" dirty="0"/>
              <a:t> in </a:t>
            </a:r>
            <a:r>
              <a:rPr lang="it-IT" sz="2400" dirty="0" err="1"/>
              <a:t>atoms</a:t>
            </a:r>
            <a:endParaRPr lang="it-IT" sz="2400" dirty="0"/>
          </a:p>
          <a:p>
            <a:endParaRPr lang="it-IT" sz="2400" b="1" dirty="0"/>
          </a:p>
          <a:p>
            <a:r>
              <a:rPr lang="it-IT" sz="2400" b="1" dirty="0"/>
              <a:t>Advanced </a:t>
            </a:r>
            <a:r>
              <a:rPr lang="it-IT" sz="2400" b="1" dirty="0" err="1"/>
              <a:t>accelerator</a:t>
            </a:r>
            <a:r>
              <a:rPr lang="it-IT" sz="2400" b="1" dirty="0"/>
              <a:t> </a:t>
            </a:r>
            <a:r>
              <a:rPr lang="it-IT" sz="2400" b="1" dirty="0" err="1"/>
              <a:t>concepts</a:t>
            </a:r>
            <a:r>
              <a:rPr lang="it-IT" sz="2400" dirty="0"/>
              <a:t> can </a:t>
            </a:r>
            <a:r>
              <a:rPr lang="it-IT" sz="2400" dirty="0" err="1"/>
              <a:t>enable</a:t>
            </a:r>
            <a:r>
              <a:rPr lang="it-IT" sz="2400" dirty="0"/>
              <a:t> compact </a:t>
            </a:r>
            <a:r>
              <a:rPr lang="it-IT" sz="2400" dirty="0" err="1"/>
              <a:t>XFELs</a:t>
            </a:r>
            <a:r>
              <a:rPr lang="it-IT" sz="2400" dirty="0"/>
              <a:t> </a:t>
            </a:r>
            <a:r>
              <a:rPr lang="it-IT" sz="2400" dirty="0" err="1"/>
              <a:t>moving</a:t>
            </a:r>
            <a:r>
              <a:rPr lang="it-IT" sz="2400" dirty="0"/>
              <a:t> </a:t>
            </a:r>
            <a:r>
              <a:rPr lang="it-IT" sz="2400" b="1" dirty="0" err="1"/>
              <a:t>towards</a:t>
            </a:r>
            <a:r>
              <a:rPr lang="it-IT" sz="2400" b="1" dirty="0"/>
              <a:t> more compact and </a:t>
            </a:r>
            <a:r>
              <a:rPr lang="it-IT" sz="2400" b="1" dirty="0" err="1"/>
              <a:t>sustainable</a:t>
            </a:r>
            <a:r>
              <a:rPr lang="it-IT" sz="2400" b="1" dirty="0"/>
              <a:t> </a:t>
            </a:r>
            <a:r>
              <a:rPr lang="it-IT" sz="2400" b="1" dirty="0" err="1"/>
              <a:t>user</a:t>
            </a:r>
            <a:r>
              <a:rPr lang="it-IT" sz="2400" b="1" dirty="0"/>
              <a:t> </a:t>
            </a:r>
            <a:r>
              <a:rPr lang="it-IT" sz="2400" b="1" dirty="0" err="1"/>
              <a:t>facilities</a:t>
            </a:r>
            <a:endParaRPr lang="it-IT" sz="2400" b="1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6179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A9BC-750A-9A42-993C-400AB7847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Static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of </a:t>
            </a:r>
            <a:r>
              <a:rPr lang="it-IT" dirty="0" err="1"/>
              <a:t>Matter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7344-C7EA-174C-B5DC-AE90C8DFE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1750" y="3696237"/>
            <a:ext cx="3999476" cy="274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Required properties</a:t>
            </a:r>
            <a:endParaRPr lang="en-IT" sz="2000" b="1"/>
          </a:p>
          <a:p>
            <a:endParaRPr lang="it-IT" sz="2000" dirty="0"/>
          </a:p>
          <a:p>
            <a:r>
              <a:rPr lang="it-IT" sz="2000" dirty="0"/>
              <a:t>Short </a:t>
            </a:r>
            <a:r>
              <a:rPr lang="it-IT" sz="2000" dirty="0" err="1"/>
              <a:t>wavelength</a:t>
            </a:r>
            <a:r>
              <a:rPr lang="it-IT" sz="2000" dirty="0"/>
              <a:t> (X-</a:t>
            </a:r>
            <a:r>
              <a:rPr lang="it-IT" sz="2000" dirty="0" err="1"/>
              <a:t>ray</a:t>
            </a:r>
            <a:r>
              <a:rPr lang="it-IT" sz="2000" dirty="0"/>
              <a:t>) </a:t>
            </a:r>
          </a:p>
          <a:p>
            <a:r>
              <a:rPr lang="it-IT" sz="2000" dirty="0"/>
              <a:t>High </a:t>
            </a:r>
            <a:r>
              <a:rPr lang="it-IT" sz="2000" dirty="0" err="1"/>
              <a:t>energy</a:t>
            </a:r>
            <a:r>
              <a:rPr lang="it-IT" sz="2000" dirty="0"/>
              <a:t> per </a:t>
            </a:r>
            <a:r>
              <a:rPr lang="it-IT" sz="2000" dirty="0" err="1"/>
              <a:t>pulse</a:t>
            </a:r>
            <a:r>
              <a:rPr lang="it-IT" sz="2000" dirty="0"/>
              <a:t> </a:t>
            </a:r>
          </a:p>
          <a:p>
            <a:r>
              <a:rPr lang="it-IT" sz="2000" dirty="0"/>
              <a:t>Ultra-short </a:t>
            </a:r>
            <a:r>
              <a:rPr lang="it-IT" sz="2000" dirty="0" err="1"/>
              <a:t>pulse</a:t>
            </a:r>
            <a:r>
              <a:rPr lang="it-IT" sz="2000" dirty="0"/>
              <a:t> (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femtoseconds</a:t>
            </a:r>
            <a:r>
              <a:rPr lang="it-IT" sz="2000" dirty="0"/>
              <a:t>)</a:t>
            </a:r>
          </a:p>
          <a:p>
            <a:r>
              <a:rPr lang="en-IT" sz="2000"/>
              <a:t>Coherence </a:t>
            </a: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B39430-322F-8643-B44C-701E1F4DD9A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683568" y="4082516"/>
            <a:ext cx="6670756" cy="258684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6EB94D-1A6E-464E-8FFC-7926BD8F7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915" y="1629937"/>
            <a:ext cx="4136132" cy="23822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67487D1-35A3-4C47-8110-BF2FC89FDF4B}"/>
              </a:ext>
            </a:extLst>
          </p:cNvPr>
          <p:cNvSpPr/>
          <p:nvPr/>
        </p:nvSpPr>
        <p:spPr>
          <a:xfrm>
            <a:off x="5138670" y="2462630"/>
            <a:ext cx="6684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sz="2400"/>
              <a:t>Static picture of a macro-molecule </a:t>
            </a:r>
            <a:r>
              <a:rPr lang="en-US" sz="2400" dirty="0">
                <a:sym typeface="Wingdings" pitchFamily="2" charset="2"/>
              </a:rPr>
              <a:t> Need light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A2B6C0-BCC8-E14A-B917-057228512189}"/>
              </a:ext>
            </a:extLst>
          </p:cNvPr>
          <p:cNvSpPr/>
          <p:nvPr/>
        </p:nvSpPr>
        <p:spPr>
          <a:xfrm>
            <a:off x="2638072" y="2152549"/>
            <a:ext cx="697557" cy="52862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BF487D2A-5026-E94D-AA5B-20C70D7048D6}"/>
              </a:ext>
            </a:extLst>
          </p:cNvPr>
          <p:cNvCxnSpPr>
            <a:stCxn id="17" idx="6"/>
            <a:endCxn id="16" idx="1"/>
          </p:cNvCxnSpPr>
          <p:nvPr/>
        </p:nvCxnSpPr>
        <p:spPr>
          <a:xfrm>
            <a:off x="3335629" y="2416864"/>
            <a:ext cx="1803041" cy="276599"/>
          </a:xfrm>
          <a:prstGeom prst="bentConnector3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394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97692-EC67-2B43-A05F-B0A89C826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References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A6541-0885-404C-AC73-C44AAC36F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G. De Ninno, Free-electron </a:t>
            </a:r>
            <a:r>
              <a:rPr lang="it-IT" dirty="0" err="1"/>
              <a:t>lasers</a:t>
            </a:r>
            <a:r>
              <a:rPr lang="it-IT" dirty="0"/>
              <a:t>: How do </a:t>
            </a:r>
            <a:r>
              <a:rPr lang="it-IT" dirty="0" err="1"/>
              <a:t>they</a:t>
            </a:r>
            <a:r>
              <a:rPr lang="it-IT" dirty="0"/>
              <a:t> work, Tutorial </a:t>
            </a:r>
            <a:r>
              <a:rPr lang="it-IT" dirty="0" err="1"/>
              <a:t>at</a:t>
            </a:r>
            <a:r>
              <a:rPr lang="it-IT" dirty="0"/>
              <a:t> IPAC2023</a:t>
            </a:r>
          </a:p>
          <a:p>
            <a:r>
              <a:rPr lang="it-IT" dirty="0" err="1"/>
              <a:t>Z</a:t>
            </a:r>
            <a:r>
              <a:rPr lang="it-IT" dirty="0"/>
              <a:t>. Huang and K.J. </a:t>
            </a:r>
            <a:r>
              <a:rPr lang="it-IT" dirty="0" err="1"/>
              <a:t>Kim</a:t>
            </a:r>
            <a:r>
              <a:rPr lang="it-IT" dirty="0"/>
              <a:t>, USPAS </a:t>
            </a:r>
            <a:r>
              <a:rPr lang="it-IT" dirty="0" err="1"/>
              <a:t>course</a:t>
            </a:r>
            <a:r>
              <a:rPr lang="it-IT" dirty="0"/>
              <a:t>, FEL </a:t>
            </a:r>
            <a:r>
              <a:rPr lang="it-IT" dirty="0" err="1"/>
              <a:t>lecture</a:t>
            </a:r>
            <a:r>
              <a:rPr lang="it-IT" dirty="0"/>
              <a:t> notes, …</a:t>
            </a:r>
          </a:p>
          <a:p>
            <a:r>
              <a:rPr lang="it-IT" dirty="0"/>
              <a:t>A. Marinelli and C. Pellegrini, Tutorial: </a:t>
            </a:r>
            <a:r>
              <a:rPr lang="it-IT" dirty="0" err="1"/>
              <a:t>Introduction</a:t>
            </a:r>
            <a:r>
              <a:rPr lang="it-IT" dirty="0"/>
              <a:t> to Free-Electron Laser </a:t>
            </a:r>
            <a:r>
              <a:rPr lang="it-IT" dirty="0" err="1"/>
              <a:t>Theory</a:t>
            </a:r>
            <a:r>
              <a:rPr lang="it-IT" dirty="0"/>
              <a:t> </a:t>
            </a:r>
          </a:p>
          <a:p>
            <a:r>
              <a:rPr lang="it-IT" dirty="0"/>
              <a:t>G. </a:t>
            </a:r>
            <a:r>
              <a:rPr lang="it-IT" dirty="0" err="1"/>
              <a:t>Robb</a:t>
            </a:r>
            <a:r>
              <a:rPr lang="it-IT" dirty="0"/>
              <a:t>, </a:t>
            </a:r>
            <a:r>
              <a:rPr lang="it-IT" dirty="0" err="1"/>
              <a:t>Classical</a:t>
            </a:r>
            <a:r>
              <a:rPr lang="it-IT" dirty="0"/>
              <a:t> and Quantum Free Electron Laser, Talk</a:t>
            </a:r>
          </a:p>
          <a:p>
            <a:r>
              <a:rPr lang="it-IT" dirty="0" err="1"/>
              <a:t>J</a:t>
            </a:r>
            <a:r>
              <a:rPr lang="it-IT" dirty="0"/>
              <a:t>. B. Murphy and C. Pellegrini, </a:t>
            </a:r>
            <a:r>
              <a:rPr lang="it-IT" dirty="0" err="1"/>
              <a:t>Introduction</a:t>
            </a:r>
            <a:r>
              <a:rPr lang="it-IT" dirty="0"/>
              <a:t> to the </a:t>
            </a:r>
            <a:r>
              <a:rPr lang="it-IT" dirty="0" err="1"/>
              <a:t>Physics</a:t>
            </a:r>
            <a:r>
              <a:rPr lang="it-IT" dirty="0"/>
              <a:t> of the Free Electron Laser, Laser </a:t>
            </a:r>
            <a:r>
              <a:rPr lang="it-IT" dirty="0" err="1"/>
              <a:t>Handbook</a:t>
            </a:r>
            <a:r>
              <a:rPr lang="it-IT" dirty="0"/>
              <a:t>, vol. 6 p. 9-69 (1990)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1388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2DB2A-FB4D-3140-AA44-0928E7BF65CE}"/>
              </a:ext>
            </a:extLst>
          </p:cNvPr>
          <p:cNvSpPr txBox="1"/>
          <p:nvPr/>
        </p:nvSpPr>
        <p:spPr>
          <a:xfrm>
            <a:off x="708338" y="3039415"/>
            <a:ext cx="109360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 err="1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Thank</a:t>
            </a:r>
            <a:r>
              <a:rPr lang="it-IT" sz="6000" b="1" dirty="0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 </a:t>
            </a:r>
            <a:r>
              <a:rPr lang="it-IT" sz="6000" b="1" dirty="0" err="1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You</a:t>
            </a:r>
            <a:r>
              <a:rPr lang="it-IT" sz="6000" b="1" dirty="0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 </a:t>
            </a:r>
            <a:r>
              <a:rPr lang="it-IT" sz="6000" b="1" dirty="0" err="1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all</a:t>
            </a:r>
            <a:r>
              <a:rPr lang="it-IT" sz="6000" b="1" dirty="0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 for the </a:t>
            </a:r>
            <a:r>
              <a:rPr lang="it-IT" sz="6000" b="1" dirty="0" err="1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attention</a:t>
            </a:r>
            <a:r>
              <a:rPr lang="it-IT" sz="6000" b="1">
                <a:solidFill>
                  <a:schemeClr val="accent1">
                    <a:lumMod val="50000"/>
                  </a:schemeClr>
                </a:solidFill>
                <a:latin typeface="Bradley Hand" pitchFamily="2" charset="77"/>
              </a:rPr>
              <a:t>!</a:t>
            </a:r>
            <a:endParaRPr lang="it-IT" sz="6000" b="1" dirty="0">
              <a:solidFill>
                <a:schemeClr val="accent1">
                  <a:lumMod val="50000"/>
                </a:schemeClr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785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286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d.mov">
            <a:hlinkClick r:id="" action="ppaction://media"/>
            <a:extLst>
              <a:ext uri="{FF2B5EF4-FFF2-40B4-BE49-F238E27FC236}">
                <a16:creationId xmlns:a16="http://schemas.microsoft.com/office/drawing/2014/main" id="{A10BCDEF-22D5-1B48-AEBD-9A64B91664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525" y="263204"/>
            <a:ext cx="9631749" cy="6420385"/>
          </a:xfrm>
        </p:spPr>
      </p:pic>
    </p:spTree>
    <p:extLst>
      <p:ext uri="{BB962C8B-B14F-4D97-AF65-F5344CB8AC3E}">
        <p14:creationId xmlns:p14="http://schemas.microsoft.com/office/powerpoint/2010/main" val="58067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2AF51-77D8-E94F-84F5-CF53F3303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Dynamical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of </a:t>
            </a:r>
            <a:r>
              <a:rPr lang="it-IT" dirty="0" err="1"/>
              <a:t>Matter</a:t>
            </a:r>
            <a:endParaRPr lang="it-IT" dirty="0"/>
          </a:p>
        </p:txBody>
      </p:sp>
      <p:pic>
        <p:nvPicPr>
          <p:cNvPr id="4" name="pump-probe_trimmed.mp4" descr="pump-probe_trimmed.mp4">
            <a:hlinkClick r:id="" action="ppaction://media"/>
            <a:extLst>
              <a:ext uri="{FF2B5EF4-FFF2-40B4-BE49-F238E27FC236}">
                <a16:creationId xmlns:a16="http://schemas.microsoft.com/office/drawing/2014/main" id="{C9BC0FFC-80FE-CF44-B9D0-1E700A1019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1690688"/>
            <a:ext cx="7735712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FB193-D16D-0B4C-AC5A-0C598714491B}"/>
              </a:ext>
            </a:extLst>
          </p:cNvPr>
          <p:cNvSpPr txBox="1"/>
          <p:nvPr/>
        </p:nvSpPr>
        <p:spPr>
          <a:xfrm>
            <a:off x="186830" y="6378981"/>
            <a:ext cx="3331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www.youtube.com</a:t>
            </a:r>
            <a:r>
              <a:rPr lang="en-GB" sz="1200" dirty="0"/>
              <a:t>/</a:t>
            </a:r>
            <a:r>
              <a:rPr lang="en-GB" sz="1200" dirty="0" err="1"/>
              <a:t>watch?v</a:t>
            </a:r>
            <a:r>
              <a:rPr lang="en-GB" sz="1200" dirty="0"/>
              <a:t>=YTj4Hi1HdJQ</a:t>
            </a:r>
          </a:p>
        </p:txBody>
      </p:sp>
    </p:spTree>
    <p:extLst>
      <p:ext uri="{BB962C8B-B14F-4D97-AF65-F5344CB8AC3E}">
        <p14:creationId xmlns:p14="http://schemas.microsoft.com/office/powerpoint/2010/main" val="224945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E9EF8-2F64-AE46-8F1A-7B7465180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Dynamical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of </a:t>
            </a:r>
            <a:r>
              <a:rPr lang="it-IT" dirty="0" err="1"/>
              <a:t>Matter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79D5A-32B5-3F4E-A5FE-E55115492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772" y="3806740"/>
            <a:ext cx="4296177" cy="2828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dirty="0" err="1"/>
              <a:t>Required</a:t>
            </a:r>
            <a:r>
              <a:rPr lang="it-IT" sz="2000" b="1" dirty="0"/>
              <a:t> </a:t>
            </a:r>
            <a:r>
              <a:rPr lang="it-IT" sz="2000" b="1" dirty="0" err="1"/>
              <a:t>properties</a:t>
            </a:r>
            <a:endParaRPr lang="it-IT" sz="2000" b="1" dirty="0"/>
          </a:p>
          <a:p>
            <a:endParaRPr lang="it-IT" sz="2000" dirty="0"/>
          </a:p>
          <a:p>
            <a:r>
              <a:rPr lang="it-IT" sz="2000" dirty="0"/>
              <a:t>Ultra-short </a:t>
            </a:r>
            <a:r>
              <a:rPr lang="it-IT" sz="2000" dirty="0" err="1"/>
              <a:t>pulses</a:t>
            </a:r>
            <a:r>
              <a:rPr lang="it-IT" sz="2000" dirty="0"/>
              <a:t> (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femtoseconds</a:t>
            </a:r>
            <a:r>
              <a:rPr lang="it-IT" sz="2000" dirty="0"/>
              <a:t>)</a:t>
            </a:r>
          </a:p>
          <a:p>
            <a:r>
              <a:rPr lang="it-IT" sz="2000" dirty="0" err="1"/>
              <a:t>Monochromaticity</a:t>
            </a:r>
            <a:r>
              <a:rPr lang="it-IT" sz="2000" dirty="0"/>
              <a:t> </a:t>
            </a:r>
          </a:p>
          <a:p>
            <a:r>
              <a:rPr lang="it-IT" sz="2000" dirty="0" err="1"/>
              <a:t>Defined</a:t>
            </a:r>
            <a:r>
              <a:rPr lang="it-IT" sz="2000" dirty="0"/>
              <a:t> </a:t>
            </a:r>
            <a:r>
              <a:rPr lang="it-IT" sz="2000" dirty="0" err="1"/>
              <a:t>polarization</a:t>
            </a:r>
            <a:r>
              <a:rPr lang="it-IT" sz="2000" dirty="0"/>
              <a:t> </a:t>
            </a:r>
          </a:p>
          <a:p>
            <a:r>
              <a:rPr lang="it-IT" sz="2000" dirty="0" err="1"/>
              <a:t>Stability</a:t>
            </a:r>
            <a:r>
              <a:rPr lang="it-IT" sz="2000" dirty="0"/>
              <a:t> and </a:t>
            </a:r>
            <a:r>
              <a:rPr lang="it-IT" sz="2000" dirty="0" err="1"/>
              <a:t>reproducibility</a:t>
            </a:r>
            <a:endParaRPr lang="it-IT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5D11DB-212A-BB4E-B848-16B74CA4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881" y="1636638"/>
            <a:ext cx="3863578" cy="3148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52770C-B203-9E42-AB2D-567BCF90BDA7}"/>
              </a:ext>
            </a:extLst>
          </p:cNvPr>
          <p:cNvGrpSpPr/>
          <p:nvPr/>
        </p:nvGrpSpPr>
        <p:grpSpPr>
          <a:xfrm>
            <a:off x="2308474" y="2049509"/>
            <a:ext cx="3825450" cy="1680160"/>
            <a:chOff x="155891" y="1716140"/>
            <a:chExt cx="3825450" cy="1680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5F7A79-FA06-8341-947A-F46ED99E9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rot="859537">
              <a:off x="155891" y="1716140"/>
              <a:ext cx="3825450" cy="1665195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B560C13-2711-7144-82C4-A7F505167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 rot="791721">
              <a:off x="2896650" y="2798366"/>
              <a:ext cx="746082" cy="5979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E8614CC-11D7-7B40-ACEB-6C5F0E928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 rot="20682883">
              <a:off x="1836585" y="2643212"/>
              <a:ext cx="671474" cy="538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1FCFBC7-E87D-B74E-B448-641239C18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 rot="17451568">
              <a:off x="1099880" y="2563274"/>
              <a:ext cx="567023" cy="4544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7DA4CA8-EE6E-F54C-A01A-5E29C5DC3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 rot="15743014">
              <a:off x="637517" y="2503372"/>
              <a:ext cx="447649" cy="3587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64E8A70-8FDA-2E42-BB86-CBA56557C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rot="10343015">
              <a:off x="338065" y="2365167"/>
              <a:ext cx="298433" cy="2391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F1CDC63-83E4-564B-9AE1-0AE00A8B0532}"/>
              </a:ext>
            </a:extLst>
          </p:cNvPr>
          <p:cNvSpPr txBox="1"/>
          <p:nvPr/>
        </p:nvSpPr>
        <p:spPr>
          <a:xfrm>
            <a:off x="1005840" y="1769752"/>
            <a:ext cx="1470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i="1" dirty="0"/>
              <a:t>Courtesy of C. Vozzi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E064E4-AC7A-6847-9C4A-1CDC386038A9}"/>
              </a:ext>
            </a:extLst>
          </p:cNvPr>
          <p:cNvSpPr/>
          <p:nvPr/>
        </p:nvSpPr>
        <p:spPr>
          <a:xfrm>
            <a:off x="5564322" y="5029756"/>
            <a:ext cx="6520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Dynamics of a molecular, atomic or electronic process </a:t>
            </a:r>
            <a:endParaRPr lang="en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4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623DD-3834-4B4E-B2D1-17C14D33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Requests</a:t>
            </a:r>
            <a:r>
              <a:rPr lang="it-IT" dirty="0"/>
              <a:t> for the Light </a:t>
            </a:r>
            <a:r>
              <a:rPr lang="it-IT" dirty="0" err="1"/>
              <a:t>Sources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18918-704F-A547-90A2-C06A9CC59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it-IT" dirty="0"/>
              <a:t>Short-</a:t>
            </a:r>
            <a:r>
              <a:rPr lang="it-IT" dirty="0" err="1"/>
              <a:t>wavelength</a:t>
            </a:r>
            <a:r>
              <a:rPr lang="it-IT" dirty="0"/>
              <a:t> (X-</a:t>
            </a:r>
            <a:r>
              <a:rPr lang="it-IT" dirty="0" err="1"/>
              <a:t>rays</a:t>
            </a:r>
            <a:r>
              <a:rPr lang="it-IT" dirty="0"/>
              <a:t>)</a:t>
            </a:r>
          </a:p>
          <a:p>
            <a:pPr lvl="0"/>
            <a:r>
              <a:rPr lang="it-IT" dirty="0"/>
              <a:t>High-</a:t>
            </a:r>
            <a:r>
              <a:rPr lang="it-IT" dirty="0" err="1"/>
              <a:t>energy</a:t>
            </a:r>
            <a:r>
              <a:rPr lang="it-IT" dirty="0"/>
              <a:t> </a:t>
            </a:r>
          </a:p>
          <a:p>
            <a:pPr lvl="0"/>
            <a:r>
              <a:rPr lang="it-IT" dirty="0"/>
              <a:t>Ultra-short (</a:t>
            </a:r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femtoseconds</a:t>
            </a:r>
            <a:r>
              <a:rPr lang="it-IT" dirty="0"/>
              <a:t>, or </a:t>
            </a:r>
            <a:r>
              <a:rPr lang="it-IT" dirty="0" err="1"/>
              <a:t>less</a:t>
            </a:r>
            <a:r>
              <a:rPr lang="it-IT" dirty="0"/>
              <a:t>) </a:t>
            </a:r>
          </a:p>
          <a:p>
            <a:pPr lvl="0"/>
            <a:r>
              <a:rPr lang="it-IT" dirty="0" err="1"/>
              <a:t>Transverse</a:t>
            </a:r>
            <a:r>
              <a:rPr lang="it-IT" dirty="0"/>
              <a:t> and </a:t>
            </a:r>
            <a:r>
              <a:rPr lang="it-IT" dirty="0" err="1"/>
              <a:t>longitudinal</a:t>
            </a:r>
            <a:r>
              <a:rPr lang="it-IT" dirty="0"/>
              <a:t> </a:t>
            </a:r>
            <a:r>
              <a:rPr lang="it-IT" dirty="0" err="1"/>
              <a:t>coherence</a:t>
            </a:r>
            <a:r>
              <a:rPr lang="it-IT" dirty="0"/>
              <a:t> </a:t>
            </a:r>
          </a:p>
          <a:p>
            <a:pPr lvl="0"/>
            <a:r>
              <a:rPr lang="it-IT" dirty="0" err="1"/>
              <a:t>Monochromaticity</a:t>
            </a:r>
            <a:r>
              <a:rPr lang="it-IT" dirty="0"/>
              <a:t> </a:t>
            </a:r>
          </a:p>
          <a:p>
            <a:pPr lvl="0"/>
            <a:r>
              <a:rPr lang="it-IT" dirty="0" err="1"/>
              <a:t>Tunability</a:t>
            </a:r>
            <a:r>
              <a:rPr lang="it-IT" dirty="0"/>
              <a:t> in </a:t>
            </a:r>
            <a:r>
              <a:rPr lang="it-IT" dirty="0" err="1"/>
              <a:t>wavelength</a:t>
            </a:r>
            <a:r>
              <a:rPr lang="it-IT" dirty="0"/>
              <a:t> (10 to 0.1 nm) </a:t>
            </a:r>
          </a:p>
          <a:p>
            <a:pPr lvl="0"/>
            <a:r>
              <a:rPr lang="it-IT" dirty="0" err="1"/>
              <a:t>Defined</a:t>
            </a:r>
            <a:r>
              <a:rPr lang="it-IT" dirty="0"/>
              <a:t> </a:t>
            </a:r>
            <a:r>
              <a:rPr lang="it-IT" dirty="0" err="1"/>
              <a:t>polarization</a:t>
            </a:r>
            <a:r>
              <a:rPr lang="it-IT" dirty="0"/>
              <a:t>  </a:t>
            </a:r>
          </a:p>
          <a:p>
            <a:pPr lvl="0"/>
            <a:r>
              <a:rPr lang="it-IT" dirty="0" err="1"/>
              <a:t>Stability</a:t>
            </a:r>
            <a:r>
              <a:rPr lang="it-IT" dirty="0"/>
              <a:t> and </a:t>
            </a:r>
            <a:r>
              <a:rPr lang="it-IT" dirty="0" err="1"/>
              <a:t>reproducibility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8098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6FD1-DED9-E548-8DC0-6357FCA6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Sources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BB824-1A39-7E42-AC5A-BE48A4F69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98"/>
            <a:ext cx="6348211" cy="4684355"/>
          </a:xfrm>
        </p:spPr>
        <p:txBody>
          <a:bodyPr>
            <a:normAutofit/>
          </a:bodyPr>
          <a:lstStyle/>
          <a:p>
            <a:r>
              <a:rPr lang="it-IT" sz="2000" dirty="0"/>
              <a:t>In the </a:t>
            </a:r>
            <a:r>
              <a:rPr lang="it-IT" sz="2000" b="1" dirty="0"/>
              <a:t>IR/UV </a:t>
            </a:r>
            <a:r>
              <a:rPr lang="it-IT" sz="2000" b="1" dirty="0" err="1"/>
              <a:t>spectral</a:t>
            </a:r>
            <a:r>
              <a:rPr lang="it-IT" sz="2000" b="1" dirty="0"/>
              <a:t> </a:t>
            </a:r>
            <a:r>
              <a:rPr lang="it-IT" sz="2000" b="1" dirty="0" err="1"/>
              <a:t>region</a:t>
            </a:r>
            <a:r>
              <a:rPr lang="it-IT" sz="2000" dirty="0"/>
              <a:t>, the large </a:t>
            </a:r>
            <a:r>
              <a:rPr lang="it-IT" sz="2000" dirty="0" err="1"/>
              <a:t>majority</a:t>
            </a:r>
            <a:r>
              <a:rPr lang="it-IT" sz="2000" dirty="0"/>
              <a:t> of </a:t>
            </a:r>
            <a:r>
              <a:rPr lang="it-IT" sz="2000" dirty="0" err="1"/>
              <a:t>previously</a:t>
            </a:r>
            <a:r>
              <a:rPr lang="it-IT" sz="2000" dirty="0"/>
              <a:t> </a:t>
            </a:r>
            <a:r>
              <a:rPr lang="it-IT" sz="2000" dirty="0" err="1"/>
              <a:t>mentioned</a:t>
            </a:r>
            <a:r>
              <a:rPr lang="it-IT" sz="2000" dirty="0"/>
              <a:t> </a:t>
            </a:r>
            <a:r>
              <a:rPr lang="it-IT" sz="2000" dirty="0" err="1"/>
              <a:t>properties</a:t>
            </a:r>
            <a:r>
              <a:rPr lang="it-IT" sz="2000" dirty="0"/>
              <a:t> can be </a:t>
            </a:r>
            <a:r>
              <a:rPr lang="it-IT" sz="2000" dirty="0" err="1"/>
              <a:t>obtained</a:t>
            </a:r>
            <a:r>
              <a:rPr lang="it-IT" sz="2000" dirty="0"/>
              <a:t> by </a:t>
            </a:r>
            <a:r>
              <a:rPr lang="it-IT" sz="2000" dirty="0" err="1"/>
              <a:t>means</a:t>
            </a:r>
            <a:r>
              <a:rPr lang="it-IT" sz="2000" dirty="0"/>
              <a:t> of </a:t>
            </a:r>
            <a:r>
              <a:rPr lang="it-IT" sz="2000" b="1" dirty="0" err="1"/>
              <a:t>conventional</a:t>
            </a:r>
            <a:r>
              <a:rPr lang="it-IT" sz="2000" b="1" dirty="0"/>
              <a:t> </a:t>
            </a:r>
            <a:r>
              <a:rPr lang="it-IT" sz="2000" b="1" dirty="0" err="1"/>
              <a:t>table</a:t>
            </a:r>
            <a:r>
              <a:rPr lang="it-IT" sz="2000" b="1" dirty="0"/>
              <a:t>-top </a:t>
            </a:r>
            <a:r>
              <a:rPr lang="it-IT" sz="2000" b="1" dirty="0" err="1"/>
              <a:t>las</a:t>
            </a:r>
            <a:r>
              <a:rPr lang="it-IT" sz="2000" dirty="0" err="1"/>
              <a:t>ers</a:t>
            </a:r>
            <a:endParaRPr lang="it-IT" sz="2000" dirty="0"/>
          </a:p>
          <a:p>
            <a:pPr lvl="0"/>
            <a:endParaRPr lang="it-IT" sz="2000" dirty="0"/>
          </a:p>
          <a:p>
            <a:pPr lvl="0"/>
            <a:r>
              <a:rPr lang="it-IT" sz="2000" dirty="0" err="1"/>
              <a:t>However</a:t>
            </a:r>
            <a:r>
              <a:rPr lang="it-IT" sz="2000" dirty="0"/>
              <a:t>, </a:t>
            </a:r>
            <a:r>
              <a:rPr lang="it-IT" sz="2000" b="1" dirty="0"/>
              <a:t>in the VUV/X-</a:t>
            </a:r>
            <a:r>
              <a:rPr lang="it-IT" sz="2000" b="1" dirty="0" err="1"/>
              <a:t>ray</a:t>
            </a:r>
            <a:r>
              <a:rPr lang="it-IT" sz="2000" b="1" dirty="0"/>
              <a:t> </a:t>
            </a:r>
            <a:r>
              <a:rPr lang="it-IT" sz="2000" dirty="0" err="1"/>
              <a:t>spectral</a:t>
            </a:r>
            <a:r>
              <a:rPr lang="it-IT" sz="2000" dirty="0"/>
              <a:t> domain </a:t>
            </a:r>
            <a:r>
              <a:rPr lang="it-IT" sz="2000" dirty="0" err="1"/>
              <a:t>only</a:t>
            </a:r>
            <a:r>
              <a:rPr lang="it-IT" sz="2000" dirty="0"/>
              <a:t> light </a:t>
            </a:r>
            <a:r>
              <a:rPr lang="it-IT" sz="2000" b="1" dirty="0" err="1"/>
              <a:t>sources</a:t>
            </a:r>
            <a:r>
              <a:rPr lang="it-IT" sz="2000" b="1" dirty="0"/>
              <a:t> </a:t>
            </a:r>
            <a:r>
              <a:rPr lang="it-IT" sz="2000" b="1" dirty="0" err="1"/>
              <a:t>based</a:t>
            </a:r>
            <a:r>
              <a:rPr lang="it-IT" sz="2000" b="1" dirty="0"/>
              <a:t> on “free” </a:t>
            </a:r>
            <a:r>
              <a:rPr lang="it-IT" sz="2000" b="1" dirty="0" err="1"/>
              <a:t>accelerated</a:t>
            </a:r>
            <a:r>
              <a:rPr lang="it-IT" sz="2000" b="1" dirty="0"/>
              <a:t> </a:t>
            </a:r>
            <a:r>
              <a:rPr lang="it-IT" sz="2000" b="1" dirty="0" err="1"/>
              <a:t>electrons</a:t>
            </a:r>
            <a:r>
              <a:rPr lang="it-IT" sz="2000" b="1" dirty="0"/>
              <a:t> </a:t>
            </a:r>
            <a:r>
              <a:rPr lang="it-IT" sz="2000" dirty="0"/>
              <a:t>are </a:t>
            </a:r>
            <a:r>
              <a:rPr lang="it-IT" sz="2000" dirty="0" err="1"/>
              <a:t>able</a:t>
            </a:r>
            <a:r>
              <a:rPr lang="it-IT" sz="2000" dirty="0"/>
              <a:t> to </a:t>
            </a:r>
            <a:r>
              <a:rPr lang="it-IT" sz="2000" dirty="0" err="1"/>
              <a:t>meet</a:t>
            </a:r>
            <a:r>
              <a:rPr lang="it-IT" sz="2000" dirty="0"/>
              <a:t> </a:t>
            </a:r>
            <a:r>
              <a:rPr lang="it-IT" sz="2000" dirty="0" err="1"/>
              <a:t>all</a:t>
            </a:r>
            <a:r>
              <a:rPr lang="it-IT" sz="2000" dirty="0"/>
              <a:t> the </a:t>
            </a:r>
            <a:r>
              <a:rPr lang="it-IT" sz="2000" dirty="0" err="1"/>
              <a:t>requirements</a:t>
            </a:r>
            <a:r>
              <a:rPr lang="it-IT" sz="2000" dirty="0"/>
              <a:t>  </a:t>
            </a:r>
          </a:p>
          <a:p>
            <a:pPr lvl="1"/>
            <a:endParaRPr lang="it-IT" sz="2000" dirty="0"/>
          </a:p>
          <a:p>
            <a:pPr lvl="1"/>
            <a:r>
              <a:rPr lang="it-IT" sz="2000" b="1" dirty="0"/>
              <a:t>free-electron </a:t>
            </a:r>
            <a:r>
              <a:rPr lang="it-IT" sz="2000" b="1" dirty="0" err="1"/>
              <a:t>lasers</a:t>
            </a:r>
            <a:r>
              <a:rPr lang="it-IT" sz="2000" b="1" dirty="0"/>
              <a:t> </a:t>
            </a:r>
            <a:r>
              <a:rPr lang="it-IT" sz="2000" dirty="0" err="1"/>
              <a:t>having</a:t>
            </a:r>
            <a:r>
              <a:rPr lang="it-IT" sz="2000" dirty="0"/>
              <a:t> laser-</a:t>
            </a:r>
            <a:r>
              <a:rPr lang="it-IT" sz="2000" dirty="0" err="1"/>
              <a:t>like</a:t>
            </a:r>
            <a:r>
              <a:rPr lang="it-IT" sz="2000" dirty="0"/>
              <a:t> </a:t>
            </a:r>
            <a:r>
              <a:rPr lang="it-IT" sz="2000" dirty="0" err="1"/>
              <a:t>properties</a:t>
            </a:r>
            <a:r>
              <a:rPr lang="it-IT" sz="2000" dirty="0"/>
              <a:t> in the VUV/X-</a:t>
            </a:r>
            <a:r>
              <a:rPr lang="it-IT" sz="2000" dirty="0" err="1"/>
              <a:t>ray</a:t>
            </a:r>
            <a:r>
              <a:rPr lang="it-IT" sz="2000" dirty="0"/>
              <a:t> </a:t>
            </a:r>
            <a:r>
              <a:rPr lang="it-IT" sz="2000" dirty="0" err="1"/>
              <a:t>spectral</a:t>
            </a:r>
            <a:r>
              <a:rPr lang="it-IT" sz="2000" dirty="0"/>
              <a:t> domain can </a:t>
            </a:r>
            <a:r>
              <a:rPr lang="it-IT" sz="2000" dirty="0" err="1"/>
              <a:t>reach</a:t>
            </a:r>
            <a:r>
              <a:rPr lang="it-IT" sz="2000" dirty="0"/>
              <a:t> a </a:t>
            </a:r>
            <a:r>
              <a:rPr lang="it-IT" sz="2000" dirty="0" err="1"/>
              <a:t>peak</a:t>
            </a:r>
            <a:r>
              <a:rPr lang="it-IT" sz="2000" dirty="0"/>
              <a:t> </a:t>
            </a:r>
            <a:r>
              <a:rPr lang="it-IT" sz="2000" b="1" dirty="0" err="1"/>
              <a:t>brilliance</a:t>
            </a:r>
            <a:r>
              <a:rPr lang="it-IT" sz="2000" b="1" dirty="0"/>
              <a:t> up to 9 </a:t>
            </a:r>
            <a:r>
              <a:rPr lang="it-IT" sz="2000" b="1" dirty="0" err="1"/>
              <a:t>orders</a:t>
            </a:r>
            <a:r>
              <a:rPr lang="it-IT" sz="2000" b="1" dirty="0"/>
              <a:t> of </a:t>
            </a:r>
            <a:r>
              <a:rPr lang="it-IT" sz="2000" b="1" dirty="0" err="1"/>
              <a:t>magnitude</a:t>
            </a:r>
            <a:r>
              <a:rPr lang="it-IT" sz="2000" b="1" dirty="0"/>
              <a:t> </a:t>
            </a:r>
            <a:r>
              <a:rPr lang="it-IT" sz="2000" b="1" dirty="0" err="1"/>
              <a:t>larger</a:t>
            </a:r>
            <a:r>
              <a:rPr lang="it-IT" sz="2000" b="1" dirty="0"/>
              <a:t> </a:t>
            </a:r>
            <a:r>
              <a:rPr lang="it-IT" sz="2000" dirty="0" err="1"/>
              <a:t>than</a:t>
            </a:r>
            <a:r>
              <a:rPr lang="it-IT" sz="2000" dirty="0"/>
              <a:t> the </a:t>
            </a:r>
            <a:r>
              <a:rPr lang="it-IT" sz="2000" dirty="0" err="1"/>
              <a:t>latest</a:t>
            </a:r>
            <a:r>
              <a:rPr lang="it-IT" sz="2000" dirty="0"/>
              <a:t> SR </a:t>
            </a:r>
            <a:r>
              <a:rPr lang="it-IT" sz="2000" dirty="0" err="1"/>
              <a:t>sources</a:t>
            </a:r>
            <a:r>
              <a:rPr lang="it-IT" sz="2000" dirty="0"/>
              <a:t>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927E03-9780-AC40-8181-5F7D8EE27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411" y="1252806"/>
            <a:ext cx="4285953" cy="512223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85C960-2763-F844-A4A4-78848FC832CE}"/>
              </a:ext>
            </a:extLst>
          </p:cNvPr>
          <p:cNvCxnSpPr>
            <a:cxnSpLocks/>
          </p:cNvCxnSpPr>
          <p:nvPr/>
        </p:nvCxnSpPr>
        <p:spPr>
          <a:xfrm>
            <a:off x="10947044" y="1648496"/>
            <a:ext cx="0" cy="248562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9F4CC7-297C-A343-848B-68A5B4362C20}"/>
              </a:ext>
            </a:extLst>
          </p:cNvPr>
          <p:cNvSpPr txBox="1"/>
          <p:nvPr/>
        </p:nvSpPr>
        <p:spPr>
          <a:xfrm>
            <a:off x="10161433" y="2616489"/>
            <a:ext cx="10947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9 </a:t>
            </a:r>
            <a:r>
              <a:rPr lang="it-IT" sz="1600" dirty="0" err="1">
                <a:solidFill>
                  <a:srgbClr val="FF0000"/>
                </a:solidFill>
              </a:rPr>
              <a:t>orders</a:t>
            </a:r>
            <a:r>
              <a:rPr lang="it-IT" sz="1600" dirty="0">
                <a:solidFill>
                  <a:srgbClr val="FF0000"/>
                </a:solidFill>
              </a:rPr>
              <a:t> of </a:t>
            </a:r>
            <a:r>
              <a:rPr lang="it-IT" sz="1600" dirty="0" err="1">
                <a:solidFill>
                  <a:srgbClr val="FF0000"/>
                </a:solidFill>
              </a:rPr>
              <a:t>magnitude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BEE90-BAA3-4F42-80B9-E40FEC707930}"/>
              </a:ext>
            </a:extLst>
          </p:cNvPr>
          <p:cNvSpPr txBox="1"/>
          <p:nvPr/>
        </p:nvSpPr>
        <p:spPr>
          <a:xfrm>
            <a:off x="5233116" y="6073602"/>
            <a:ext cx="344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Credits</a:t>
            </a:r>
            <a:r>
              <a:rPr lang="it-IT" sz="1600" dirty="0"/>
              <a:t> by </a:t>
            </a:r>
            <a:r>
              <a:rPr lang="it-IT" sz="1600" dirty="0" err="1"/>
              <a:t>J</a:t>
            </a:r>
            <a:r>
              <a:rPr lang="it-IT" sz="1600" dirty="0"/>
              <a:t>. Ulrich et al., </a:t>
            </a:r>
          </a:p>
          <a:p>
            <a:r>
              <a:rPr lang="it-IT" sz="1600" dirty="0" err="1"/>
              <a:t>Ann</a:t>
            </a:r>
            <a:r>
              <a:rPr lang="it-IT" sz="1600" dirty="0"/>
              <a:t>. Rev. </a:t>
            </a:r>
            <a:r>
              <a:rPr lang="it-IT" sz="1600" dirty="0" err="1"/>
              <a:t>Phys</a:t>
            </a:r>
            <a:r>
              <a:rPr lang="it-IT" sz="1600" dirty="0"/>
              <a:t>. </a:t>
            </a:r>
            <a:r>
              <a:rPr lang="it-IT" sz="1600" dirty="0" err="1"/>
              <a:t>Chem</a:t>
            </a:r>
            <a:r>
              <a:rPr lang="it-IT" sz="1600" dirty="0"/>
              <a:t>. </a:t>
            </a:r>
            <a:r>
              <a:rPr lang="it-IT" sz="1600" b="1" dirty="0"/>
              <a:t>63</a:t>
            </a:r>
            <a:r>
              <a:rPr lang="it-IT" sz="1600" dirty="0"/>
              <a:t>, 635 (2012)</a:t>
            </a:r>
          </a:p>
        </p:txBody>
      </p:sp>
    </p:spTree>
    <p:extLst>
      <p:ext uri="{BB962C8B-B14F-4D97-AF65-F5344CB8AC3E}">
        <p14:creationId xmlns:p14="http://schemas.microsoft.com/office/powerpoint/2010/main" val="2471590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3F77-06BA-9141-82B6-C5247B98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Radiation</a:t>
            </a:r>
            <a:r>
              <a:rPr lang="it-IT" dirty="0"/>
              <a:t> from Free </a:t>
            </a:r>
            <a:r>
              <a:rPr lang="it-IT" dirty="0" err="1"/>
              <a:t>Accelerated</a:t>
            </a:r>
            <a:r>
              <a:rPr lang="it-IT" dirty="0"/>
              <a:t> </a:t>
            </a:r>
            <a:r>
              <a:rPr lang="it-IT" dirty="0" err="1"/>
              <a:t>Electrons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0DA7E5-044A-824E-AD48-CCFD76C954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71223"/>
                <a:ext cx="10515600" cy="4997002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it-IT" b="1" dirty="0"/>
                  <a:t>When </a:t>
                </a:r>
                <a:r>
                  <a:rPr lang="it-IT" b="1" dirty="0" err="1"/>
                  <a:t>does</a:t>
                </a:r>
                <a:r>
                  <a:rPr lang="it-IT" b="1" dirty="0"/>
                  <a:t> a free </a:t>
                </a:r>
                <a:r>
                  <a:rPr lang="it-IT" b="1" dirty="0" err="1"/>
                  <a:t>charged</a:t>
                </a:r>
                <a:r>
                  <a:rPr lang="it-IT" b="1" dirty="0"/>
                  <a:t> </a:t>
                </a:r>
                <a:r>
                  <a:rPr lang="it-IT" b="1" dirty="0" err="1"/>
                  <a:t>particle</a:t>
                </a:r>
                <a:r>
                  <a:rPr lang="it-IT" b="1" dirty="0"/>
                  <a:t> radiate?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it-IT" dirty="0"/>
                  <a:t>Radiation2D code by T. </a:t>
                </a:r>
                <a:r>
                  <a:rPr lang="it-IT" dirty="0" err="1"/>
                  <a:t>Shintake</a:t>
                </a:r>
                <a:r>
                  <a:rPr lang="it-IT" dirty="0"/>
                  <a:t>, </a:t>
                </a:r>
                <a:r>
                  <a:rPr lang="it-IT" i="1" dirty="0"/>
                  <a:t>New Real-Time </a:t>
                </a:r>
                <a:r>
                  <a:rPr lang="it-IT" i="1" dirty="0" err="1"/>
                  <a:t>Simulation</a:t>
                </a:r>
                <a:r>
                  <a:rPr lang="it-IT" i="1" dirty="0"/>
                  <a:t> </a:t>
                </a:r>
                <a:r>
                  <a:rPr lang="it-IT" i="1" dirty="0" err="1"/>
                  <a:t>Technique</a:t>
                </a:r>
                <a:r>
                  <a:rPr lang="it-IT" i="1" dirty="0"/>
                  <a:t> for </a:t>
                </a:r>
                <a:r>
                  <a:rPr lang="it-IT" i="1" dirty="0" err="1"/>
                  <a:t>Synchrotron</a:t>
                </a:r>
                <a:r>
                  <a:rPr lang="it-IT" i="1" dirty="0"/>
                  <a:t> and </a:t>
                </a:r>
                <a:r>
                  <a:rPr lang="it-IT" i="1" dirty="0" err="1"/>
                  <a:t>Undulator</a:t>
                </a:r>
                <a:r>
                  <a:rPr lang="it-IT" i="1" dirty="0"/>
                  <a:t> </a:t>
                </a:r>
                <a:r>
                  <a:rPr lang="it-IT" i="1" dirty="0" err="1"/>
                  <a:t>Radiations</a:t>
                </a:r>
                <a:r>
                  <a:rPr lang="it-IT" dirty="0"/>
                  <a:t>, </a:t>
                </a:r>
                <a:r>
                  <a:rPr lang="it-IT" dirty="0" err="1"/>
                  <a:t>Proc</a:t>
                </a:r>
                <a:r>
                  <a:rPr lang="it-IT" dirty="0"/>
                  <a:t>. of LINAC 2002, Korea</a:t>
                </a:r>
              </a:p>
              <a:p>
                <a:endParaRPr lang="it-IT" dirty="0"/>
              </a:p>
              <a:p>
                <a:r>
                  <a:rPr lang="it-IT" dirty="0" err="1"/>
                  <a:t>Accelerated</a:t>
                </a:r>
                <a:r>
                  <a:rPr lang="it-IT" dirty="0"/>
                  <a:t> </a:t>
                </a:r>
                <a:r>
                  <a:rPr lang="it-IT" dirty="0" err="1"/>
                  <a:t>electrons</a:t>
                </a:r>
                <a:r>
                  <a:rPr lang="it-IT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</m:acc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it-IT" b="1" dirty="0"/>
                  <a:t> </a:t>
                </a:r>
              </a:p>
              <a:p>
                <a:pPr lvl="1"/>
                <a:r>
                  <a:rPr lang="it-IT" dirty="0"/>
                  <a:t>synchrotron and </a:t>
                </a:r>
                <a:r>
                  <a:rPr lang="it-IT" dirty="0" err="1"/>
                  <a:t>undulator</a:t>
                </a:r>
                <a:r>
                  <a:rPr lang="it-IT" dirty="0"/>
                  <a:t> </a:t>
                </a:r>
                <a:r>
                  <a:rPr lang="it-IT" dirty="0" err="1"/>
                  <a:t>radiation</a:t>
                </a:r>
                <a:endParaRPr lang="it-IT" dirty="0"/>
              </a:p>
              <a:p>
                <a:r>
                  <a:rPr lang="it-IT" dirty="0" err="1"/>
                  <a:t>Constant</a:t>
                </a:r>
                <a:r>
                  <a:rPr lang="it-IT" dirty="0"/>
                  <a:t> </a:t>
                </a:r>
                <a:r>
                  <a:rPr lang="it-IT" dirty="0" err="1"/>
                  <a:t>velocity</a:t>
                </a:r>
                <a:r>
                  <a:rPr lang="it-IT" dirty="0"/>
                  <a:t> </a:t>
                </a:r>
                <a:r>
                  <a:rPr lang="it-IT" dirty="0" err="1"/>
                  <a:t>larger</a:t>
                </a:r>
                <a:r>
                  <a:rPr lang="it-IT" dirty="0"/>
                  <a:t> </a:t>
                </a:r>
                <a:r>
                  <a:rPr lang="it-IT" dirty="0" err="1"/>
                  <a:t>than</a:t>
                </a:r>
                <a:r>
                  <a:rPr lang="it-IT" dirty="0"/>
                  <a:t> c/</a:t>
                </a:r>
                <a:r>
                  <a:rPr lang="it-IT" dirty="0" err="1"/>
                  <a:t>n</a:t>
                </a:r>
                <a:r>
                  <a:rPr lang="it-IT" dirty="0"/>
                  <a:t> in a </a:t>
                </a:r>
                <a:r>
                  <a:rPr lang="it-IT" dirty="0" err="1"/>
                  <a:t>spatially</a:t>
                </a:r>
                <a:r>
                  <a:rPr lang="it-IT" dirty="0"/>
                  <a:t> </a:t>
                </a:r>
                <a:r>
                  <a:rPr lang="it-IT" dirty="0" err="1"/>
                  <a:t>homogeneous</a:t>
                </a:r>
                <a:r>
                  <a:rPr lang="it-IT" dirty="0"/>
                  <a:t> medium</a:t>
                </a:r>
              </a:p>
              <a:p>
                <a:pPr lvl="1"/>
                <a:r>
                  <a:rPr lang="it-IT" dirty="0" err="1"/>
                  <a:t>Cherenkov</a:t>
                </a:r>
                <a:r>
                  <a:rPr lang="it-IT" dirty="0"/>
                  <a:t> </a:t>
                </a:r>
                <a:r>
                  <a:rPr lang="it-IT" dirty="0" err="1"/>
                  <a:t>radiation</a:t>
                </a:r>
                <a:endParaRPr lang="it-IT" dirty="0"/>
              </a:p>
              <a:p>
                <a:r>
                  <a:rPr lang="it-IT" dirty="0" err="1"/>
                  <a:t>Stopping</a:t>
                </a:r>
                <a:r>
                  <a:rPr lang="it-IT" dirty="0"/>
                  <a:t> or </a:t>
                </a:r>
                <a:r>
                  <a:rPr lang="it-IT" dirty="0" err="1"/>
                  <a:t>starting</a:t>
                </a:r>
                <a:r>
                  <a:rPr lang="it-IT" dirty="0"/>
                  <a:t> </a:t>
                </a:r>
                <a:r>
                  <a:rPr lang="it-IT" dirty="0" err="1"/>
                  <a:t>charge</a:t>
                </a:r>
                <a:endParaRPr lang="it-IT" dirty="0"/>
              </a:p>
              <a:p>
                <a:pPr lvl="1"/>
                <a:r>
                  <a:rPr lang="it-IT" dirty="0" err="1"/>
                  <a:t>Transition</a:t>
                </a:r>
                <a:r>
                  <a:rPr lang="it-IT" dirty="0"/>
                  <a:t> </a:t>
                </a:r>
                <a:r>
                  <a:rPr lang="it-IT" dirty="0" err="1"/>
                  <a:t>Radiation</a:t>
                </a:r>
                <a:endParaRPr lang="it-IT" dirty="0"/>
              </a:p>
              <a:p>
                <a:r>
                  <a:rPr lang="it-IT" dirty="0" err="1"/>
                  <a:t>Constant</a:t>
                </a:r>
                <a:r>
                  <a:rPr lang="it-IT" dirty="0"/>
                  <a:t> </a:t>
                </a:r>
                <a:r>
                  <a:rPr lang="it-IT" dirty="0" err="1"/>
                  <a:t>velocity</a:t>
                </a:r>
                <a:r>
                  <a:rPr lang="it-IT" dirty="0"/>
                  <a:t> for </a:t>
                </a:r>
                <a:r>
                  <a:rPr lang="it-IT" dirty="0" err="1"/>
                  <a:t>all</a:t>
                </a:r>
                <a:r>
                  <a:rPr lang="it-IT" dirty="0"/>
                  <a:t> </a:t>
                </a:r>
                <a:r>
                  <a:rPr lang="it-IT" dirty="0" err="1"/>
                  <a:t>times</a:t>
                </a:r>
                <a:r>
                  <a:rPr lang="it-IT" dirty="0"/>
                  <a:t> in a </a:t>
                </a:r>
                <a:r>
                  <a:rPr lang="it-IT" dirty="0" err="1"/>
                  <a:t>spatially</a:t>
                </a:r>
                <a:r>
                  <a:rPr lang="it-IT" dirty="0"/>
                  <a:t> non </a:t>
                </a:r>
                <a:r>
                  <a:rPr lang="it-IT" dirty="0" err="1"/>
                  <a:t>homogeneous</a:t>
                </a:r>
                <a:r>
                  <a:rPr lang="it-IT" dirty="0"/>
                  <a:t> </a:t>
                </a:r>
                <a:r>
                  <a:rPr lang="it-IT" dirty="0" err="1"/>
                  <a:t>periodic</a:t>
                </a:r>
                <a:r>
                  <a:rPr lang="it-IT" dirty="0"/>
                  <a:t> medium</a:t>
                </a:r>
              </a:p>
              <a:p>
                <a:pPr lvl="1"/>
                <a:r>
                  <a:rPr lang="it-IT" dirty="0"/>
                  <a:t>Smith-</a:t>
                </a:r>
                <a:r>
                  <a:rPr lang="it-IT" dirty="0" err="1"/>
                  <a:t>Purcell</a:t>
                </a:r>
                <a:r>
                  <a:rPr lang="it-IT" dirty="0"/>
                  <a:t> </a:t>
                </a:r>
                <a:r>
                  <a:rPr lang="it-IT" dirty="0" err="1"/>
                  <a:t>radiation</a:t>
                </a:r>
                <a:endParaRPr lang="it-IT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it-IT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it-IT" dirty="0" err="1"/>
                  <a:t>Radiation</a:t>
                </a:r>
                <a:r>
                  <a:rPr lang="it-IT" dirty="0"/>
                  <a:t> can be broadband or </a:t>
                </a:r>
                <a:r>
                  <a:rPr lang="it-IT" dirty="0" err="1"/>
                  <a:t>narrow</a:t>
                </a:r>
                <a:r>
                  <a:rPr lang="it-IT" dirty="0"/>
                  <a:t> band: </a:t>
                </a:r>
                <a:r>
                  <a:rPr lang="it-IT" dirty="0" err="1"/>
                  <a:t>All</a:t>
                </a:r>
                <a:r>
                  <a:rPr lang="it-IT" dirty="0"/>
                  <a:t> </a:t>
                </a:r>
                <a:r>
                  <a:rPr lang="it-IT" dirty="0" err="1"/>
                  <a:t>form</a:t>
                </a:r>
                <a:r>
                  <a:rPr lang="it-IT" dirty="0"/>
                  <a:t> of </a:t>
                </a:r>
                <a:r>
                  <a:rPr lang="it-IT" dirty="0" err="1"/>
                  <a:t>radiation</a:t>
                </a:r>
                <a:r>
                  <a:rPr lang="it-IT" dirty="0"/>
                  <a:t> are broadband </a:t>
                </a:r>
                <a:r>
                  <a:rPr lang="it-IT" dirty="0" err="1"/>
                  <a:t>except</a:t>
                </a:r>
                <a:r>
                  <a:rPr lang="it-IT" dirty="0"/>
                  <a:t> </a:t>
                </a:r>
                <a:r>
                  <a:rPr lang="it-IT" b="1" dirty="0" err="1"/>
                  <a:t>when</a:t>
                </a:r>
                <a:r>
                  <a:rPr lang="it-IT" b="1" dirty="0"/>
                  <a:t> a </a:t>
                </a:r>
                <a:r>
                  <a:rPr lang="it-IT" b="1" dirty="0" err="1"/>
                  <a:t>periodicity</a:t>
                </a:r>
                <a:r>
                  <a:rPr lang="it-IT" b="1" dirty="0"/>
                  <a:t> </a:t>
                </a:r>
                <a:r>
                  <a:rPr lang="it-IT" b="1" dirty="0" err="1"/>
                  <a:t>is</a:t>
                </a:r>
                <a:r>
                  <a:rPr lang="it-IT" b="1" dirty="0"/>
                  <a:t> </a:t>
                </a:r>
                <a:r>
                  <a:rPr lang="it-IT" b="1" dirty="0" err="1"/>
                  <a:t>imposed</a:t>
                </a:r>
                <a:r>
                  <a:rPr lang="it-IT" dirty="0"/>
                  <a:t> so </a:t>
                </a:r>
                <a:r>
                  <a:rPr lang="it-IT" dirty="0" err="1"/>
                  <a:t>that</a:t>
                </a:r>
                <a:r>
                  <a:rPr lang="it-IT" dirty="0"/>
                  <a:t> a </a:t>
                </a:r>
                <a:r>
                  <a:rPr lang="it-IT" b="1" dirty="0" err="1"/>
                  <a:t>narrow</a:t>
                </a:r>
                <a:r>
                  <a:rPr lang="it-IT" b="1" dirty="0"/>
                  <a:t> band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selected</a:t>
                </a:r>
                <a:r>
                  <a:rPr lang="it-IT" dirty="0"/>
                  <a:t> by </a:t>
                </a:r>
                <a:r>
                  <a:rPr lang="it-IT" dirty="0" err="1"/>
                  <a:t>interference</a:t>
                </a:r>
                <a:endParaRPr lang="it-I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0DA7E5-044A-824E-AD48-CCFD76C954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71223"/>
                <a:ext cx="10515600" cy="4997002"/>
              </a:xfrm>
              <a:blipFill>
                <a:blip r:embed="rId2"/>
                <a:stretch>
                  <a:fillRect l="-603" t="-7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702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2040</Words>
  <Application>Microsoft Macintosh PowerPoint</Application>
  <PresentationFormat>Widescreen</PresentationFormat>
  <Paragraphs>356</Paragraphs>
  <Slides>43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Bradley Hand</vt:lpstr>
      <vt:lpstr>Calibri</vt:lpstr>
      <vt:lpstr>Calibri Light</vt:lpstr>
      <vt:lpstr>Cambria Math</vt:lpstr>
      <vt:lpstr>Courier New</vt:lpstr>
      <vt:lpstr>Symbol</vt:lpstr>
      <vt:lpstr>Times</vt:lpstr>
      <vt:lpstr>Times New Roman</vt:lpstr>
      <vt:lpstr>Verdana</vt:lpstr>
      <vt:lpstr>Wingdings</vt:lpstr>
      <vt:lpstr>Office Theme</vt:lpstr>
      <vt:lpstr>Free Electron Lasers</vt:lpstr>
      <vt:lpstr>Outline</vt:lpstr>
      <vt:lpstr>Static Properties of Matter</vt:lpstr>
      <vt:lpstr>Static Properties of Matter</vt:lpstr>
      <vt:lpstr>Dynamical Properties of Matter</vt:lpstr>
      <vt:lpstr>Dynamical Properties of Matter</vt:lpstr>
      <vt:lpstr>Requests for the Light Sources</vt:lpstr>
      <vt:lpstr>Available Sources</vt:lpstr>
      <vt:lpstr>Radiation from Free Accelerated Electrons</vt:lpstr>
      <vt:lpstr>Undulator Magnet</vt:lpstr>
      <vt:lpstr>Undulator Radiation: Single Electron</vt:lpstr>
      <vt:lpstr>Undulator radiation: Resonance Condition</vt:lpstr>
      <vt:lpstr>Undulator radiation: Bandwidth</vt:lpstr>
      <vt:lpstr>Origin of FEL Tunability</vt:lpstr>
      <vt:lpstr>Synchrotron Radiation Sources</vt:lpstr>
      <vt:lpstr>Ensemble of Particles</vt:lpstr>
      <vt:lpstr>Emission from Many Particles</vt:lpstr>
      <vt:lpstr>Emission from Many Particles</vt:lpstr>
      <vt:lpstr>Emission from Many Particles</vt:lpstr>
      <vt:lpstr>Stimulated Undulator Radiation</vt:lpstr>
      <vt:lpstr>Stimulated Undulator Radiation</vt:lpstr>
      <vt:lpstr>Stimulated Undulator Radiation</vt:lpstr>
      <vt:lpstr>Stimulated Undulator Radiation</vt:lpstr>
      <vt:lpstr>FEL Collective Instability</vt:lpstr>
      <vt:lpstr>Self-Consistent FEL System</vt:lpstr>
      <vt:lpstr>FEL Equations: 1D Theory</vt:lpstr>
      <vt:lpstr>FEL r Parameter</vt:lpstr>
      <vt:lpstr>Self Amplified Spontaneous Emission (SASE)</vt:lpstr>
      <vt:lpstr>Self Amplified Spontaneous Emission (SASE)</vt:lpstr>
      <vt:lpstr>SASE Spectral and Temporal Performances</vt:lpstr>
      <vt:lpstr>High Brightness Electron Beams</vt:lpstr>
      <vt:lpstr>Electron Beam Quality Conditions</vt:lpstr>
      <vt:lpstr>Effect of finite beam brightness on undulator radiation</vt:lpstr>
      <vt:lpstr>Overcome SASE Limits</vt:lpstr>
      <vt:lpstr>Overcome SASE Limits</vt:lpstr>
      <vt:lpstr>Spectral Bandwidth</vt:lpstr>
      <vt:lpstr>First demonstration at SPARC_LAB</vt:lpstr>
      <vt:lpstr>Compact Short Wavelength FELs</vt:lpstr>
      <vt:lpstr>Conclusions</vt:lpstr>
      <vt:lpstr>References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Enrica Chiadroni</dc:creator>
  <cp:lastModifiedBy>Enrica Chiadroni</cp:lastModifiedBy>
  <cp:revision>234</cp:revision>
  <cp:lastPrinted>2024-04-23T15:55:22Z</cp:lastPrinted>
  <dcterms:created xsi:type="dcterms:W3CDTF">2024-04-22T09:04:04Z</dcterms:created>
  <dcterms:modified xsi:type="dcterms:W3CDTF">2024-04-24T07:17:44Z</dcterms:modified>
</cp:coreProperties>
</file>