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28" r:id="rId3"/>
    <p:sldId id="329" r:id="rId4"/>
    <p:sldId id="330" r:id="rId5"/>
    <p:sldId id="271" r:id="rId6"/>
    <p:sldId id="3651" r:id="rId7"/>
    <p:sldId id="3785" r:id="rId8"/>
    <p:sldId id="3518" r:id="rId9"/>
    <p:sldId id="3793" r:id="rId10"/>
    <p:sldId id="3822" r:id="rId11"/>
    <p:sldId id="3841" r:id="rId12"/>
    <p:sldId id="4279" r:id="rId13"/>
    <p:sldId id="3734" r:id="rId14"/>
    <p:sldId id="4269" r:id="rId15"/>
    <p:sldId id="4280" r:id="rId16"/>
    <p:sldId id="3827" r:id="rId17"/>
    <p:sldId id="4281" r:id="rId18"/>
    <p:sldId id="4282" r:id="rId19"/>
    <p:sldId id="3747" r:id="rId20"/>
    <p:sldId id="282" r:id="rId21"/>
    <p:sldId id="3789" r:id="rId22"/>
    <p:sldId id="3862" r:id="rId23"/>
    <p:sldId id="4276" r:id="rId24"/>
    <p:sldId id="3868" r:id="rId25"/>
    <p:sldId id="4265" r:id="rId26"/>
    <p:sldId id="4267" r:id="rId27"/>
    <p:sldId id="4268" r:id="rId28"/>
    <p:sldId id="37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186"/>
    <a:srgbClr val="0055A5"/>
    <a:srgbClr val="000000"/>
    <a:srgbClr val="FFFFFF"/>
    <a:srgbClr val="FFFC00"/>
    <a:srgbClr val="A6A6A6"/>
    <a:srgbClr val="DDE9F7"/>
    <a:srgbClr val="437AAB"/>
    <a:srgbClr val="385273"/>
    <a:srgbClr val="EF3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7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75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19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3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FE206-2F0A-0C4E-83CC-7B53E61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3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7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3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FE206-2F0A-0C4E-83CC-7B53E61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3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88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2CE4C-2805-4E3E-AF65-4896882F519E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02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C5D44C6E-A6F9-C3E3-DBA9-88B0B8C55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12" Type="http://schemas.openxmlformats.org/officeDocument/2006/relationships/image" Target="../media/image5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jpeg"/><Relationship Id="rId11" Type="http://schemas.microsoft.com/office/2007/relationships/hdphoto" Target="../media/hdphoto2.wdp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eupraxia-project.eu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praxia-facility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8906" y="1884216"/>
            <a:ext cx="7813967" cy="1043854"/>
          </a:xfrm>
        </p:spPr>
        <p:txBody>
          <a:bodyPr>
            <a:normAutofit/>
          </a:bodyPr>
          <a:lstStyle/>
          <a:p>
            <a:r>
              <a:rPr lang="en-GB" sz="5400" dirty="0" err="1">
                <a:latin typeface="+mn-lt"/>
              </a:rPr>
              <a:t>EuPRAXIA</a:t>
            </a:r>
            <a:endParaRPr lang="en-GB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8141" y="3098513"/>
            <a:ext cx="7813967" cy="812944"/>
          </a:xfrm>
        </p:spPr>
        <p:txBody>
          <a:bodyPr>
            <a:noAutofit/>
          </a:bodyPr>
          <a:lstStyle/>
          <a:p>
            <a:r>
              <a:rPr lang="en-GB" dirty="0"/>
              <a:t>Carsten P Welsch, INFN &amp; Cockcroft Institute/U Liverpool</a:t>
            </a:r>
          </a:p>
          <a:p>
            <a:r>
              <a:rPr lang="en-GB" i="1" dirty="0">
                <a:solidFill>
                  <a:schemeClr val="bg1"/>
                </a:solidFill>
              </a:rPr>
              <a:t>EuPRAXIA-DN School on Plasma Accelerators</a:t>
            </a:r>
          </a:p>
          <a:p>
            <a:r>
              <a:rPr lang="en-GB" sz="1600" i="1" dirty="0">
                <a:solidFill>
                  <a:schemeClr val="bg1"/>
                </a:solidFill>
              </a:rPr>
              <a:t>Many slides courtesy R </a:t>
            </a:r>
            <a:r>
              <a:rPr lang="en-GB" sz="1600" i="1" dirty="0" err="1">
                <a:solidFill>
                  <a:schemeClr val="bg1"/>
                </a:solidFill>
              </a:rPr>
              <a:t>Assmann</a:t>
            </a:r>
            <a:r>
              <a:rPr lang="en-GB" sz="1600" i="1" dirty="0">
                <a:solidFill>
                  <a:schemeClr val="bg1"/>
                </a:solidFill>
              </a:rPr>
              <a:t> and M </a:t>
            </a:r>
            <a:r>
              <a:rPr lang="en-GB" sz="1600" i="1" dirty="0" err="1">
                <a:solidFill>
                  <a:schemeClr val="bg1"/>
                </a:solidFill>
              </a:rPr>
              <a:t>Ferrario</a:t>
            </a:r>
            <a:endParaRPr lang="en-GB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>
            <a:extLst>
              <a:ext uri="{FF2B5EF4-FFF2-40B4-BE49-F238E27FC236}">
                <a16:creationId xmlns:a16="http://schemas.microsoft.com/office/drawing/2014/main" id="{FF9BBC69-9CF8-9066-959F-4F78BB2E3659}"/>
              </a:ext>
            </a:extLst>
          </p:cNvPr>
          <p:cNvSpPr txBox="1"/>
          <p:nvPr/>
        </p:nvSpPr>
        <p:spPr>
          <a:xfrm>
            <a:off x="1728457" y="14898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Distributed Research Infrastructure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9F6D9D1B-404C-8FA6-6257-EB269DAC4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66" y="983145"/>
            <a:ext cx="9226260" cy="526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19">
            <a:extLst>
              <a:ext uri="{FF2B5EF4-FFF2-40B4-BE49-F238E27FC236}">
                <a16:creationId xmlns:a16="http://schemas.microsoft.com/office/drawing/2014/main" id="{F4B759A2-32DB-686E-5D1A-B3A336FFBF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2691415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3DB18B-3CE7-D4FE-2751-06559DCD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560" y="-256946"/>
            <a:ext cx="941832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Intense R&amp;D Program on critical components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04CC498-726F-F866-E577-906C666E3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5" y="1649321"/>
            <a:ext cx="7484909" cy="406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907A6B6D-29A8-B980-5A94-190BC61D5FD9}"/>
              </a:ext>
            </a:extLst>
          </p:cNvPr>
          <p:cNvSpPr txBox="1"/>
          <p:nvPr/>
        </p:nvSpPr>
        <p:spPr>
          <a:xfrm>
            <a:off x="298375" y="790094"/>
            <a:ext cx="3888613" cy="571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(0.1-5 GeV, 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(0.5-10 MeV,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(GeV source)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(100 J, 50 fs, 10-100 Hz)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X-band RF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(60 MV/m , up to 400 Hz)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Targets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Betatron X rays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(1-10 keV,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 light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(0.2-36 nm,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7046D0FB-5EF1-E462-76F5-4D467FEABDE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4220449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47736DD2-A63A-8F84-F9D3-BCA463FB1A84}"/>
              </a:ext>
            </a:extLst>
          </p:cNvPr>
          <p:cNvSpPr txBox="1"/>
          <p:nvPr/>
        </p:nvSpPr>
        <p:spPr>
          <a:xfrm>
            <a:off x="207132" y="1009782"/>
            <a:ext cx="11777735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EuPRAXIA Consortium today: 54 institutes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countries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 CERN 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Included in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ESFRI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Road Map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600C43A-6DBC-0AE8-73C2-5D08C966E5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016" y="1972029"/>
            <a:ext cx="5247851" cy="392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569DF937-BAE5-4020-127C-6DE1429D9B1F}"/>
              </a:ext>
            </a:extLst>
          </p:cNvPr>
          <p:cNvSpPr txBox="1">
            <a:spLocks/>
          </p:cNvSpPr>
          <p:nvPr/>
        </p:nvSpPr>
        <p:spPr>
          <a:xfrm>
            <a:off x="1744393" y="-28440"/>
            <a:ext cx="952382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25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International Collaboration</a:t>
            </a:r>
          </a:p>
        </p:txBody>
      </p:sp>
      <p:sp>
        <p:nvSpPr>
          <p:cNvPr id="5" name="Textfeld 11">
            <a:extLst>
              <a:ext uri="{FF2B5EF4-FFF2-40B4-BE49-F238E27FC236}">
                <a16:creationId xmlns:a16="http://schemas.microsoft.com/office/drawing/2014/main" id="{E1CD3C5D-4F52-9102-6160-B0E997DFB6CB}"/>
              </a:ext>
            </a:extLst>
          </p:cNvPr>
          <p:cNvSpPr txBox="1"/>
          <p:nvPr/>
        </p:nvSpPr>
        <p:spPr>
          <a:xfrm>
            <a:off x="207132" y="2256792"/>
            <a:ext cx="6256731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</a:t>
            </a:r>
            <a:r>
              <a:rPr lang="en-US" sz="2800" b="1" dirty="0">
                <a:latin typeface="Calibri" panose="020F0502020204030204"/>
              </a:rPr>
              <a:t>e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fficient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dirty="0">
                <a:latin typeface="Calibri" panose="020F0502020204030204"/>
              </a:rPr>
              <a:t>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 raising:</a:t>
            </a:r>
          </a:p>
          <a:p>
            <a:pPr marL="339329" marR="0" lvl="1" indent="-19883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Preparatory Phase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consortium (funding EU, UK, Switzerland, in-kind)</a:t>
            </a:r>
          </a:p>
          <a:p>
            <a:pPr marL="339329" marR="0" lvl="1" indent="-19883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Doctoral Network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(funding EU, UK, in-kind)</a:t>
            </a:r>
          </a:p>
          <a:p>
            <a:pPr marL="339329" marR="0" lvl="1" indent="-19883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EuPRAXIA@SPARC_LAB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(Italy, in-kind)</a:t>
            </a:r>
          </a:p>
          <a:p>
            <a:pPr marL="339329" marR="0" lvl="1" indent="-19883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EuAPS Project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(Next Generation EU)</a:t>
            </a:r>
          </a:p>
        </p:txBody>
      </p:sp>
      <p:sp>
        <p:nvSpPr>
          <p:cNvPr id="3" name="Footer Placeholder 19">
            <a:extLst>
              <a:ext uri="{FF2B5EF4-FFF2-40B4-BE49-F238E27FC236}">
                <a16:creationId xmlns:a16="http://schemas.microsoft.com/office/drawing/2014/main" id="{0AC4E604-CD02-7858-1E1F-17D46372CB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281582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B07BE5-6AE5-69AB-37E9-7F800E54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16" y="957043"/>
            <a:ext cx="7612006" cy="529027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Managerial WP`s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Outreach</a:t>
            </a:r>
            <a:r>
              <a:rPr lang="en-US" sz="2000" dirty="0"/>
              <a:t> to public, users, EU decision makers and industry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Define</a:t>
            </a:r>
            <a:r>
              <a:rPr lang="en-US" sz="2000" dirty="0"/>
              <a:t> legal model (how is EuPRAXIA governed?), financial model, rules, user services and membership extension for full implementation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Works with </a:t>
            </a:r>
            <a:r>
              <a:rPr lang="en-US" sz="2000" b="1" dirty="0"/>
              <a:t>project bodies and funding agencies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Board of Financial Sponsors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Technical WP‘s (correspond to Project Clusters):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Update of CDR </a:t>
            </a:r>
            <a:r>
              <a:rPr lang="en-US" sz="2000" dirty="0"/>
              <a:t>concepts and parameters, towards technical design (full technical design requires more funding)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Specify in detail </a:t>
            </a:r>
            <a:r>
              <a:rPr lang="en-US" sz="2000" b="1" dirty="0"/>
              <a:t>Excellence Centers and their required funding</a:t>
            </a:r>
            <a:r>
              <a:rPr lang="en-US" sz="2000" dirty="0"/>
              <a:t>: TDR related R&amp;D, prototyping, contributions to construction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Help in defining funding applications for various agencies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Clearly defined </a:t>
            </a:r>
            <a:r>
              <a:rPr lang="en-US" sz="2400" b="1" dirty="0"/>
              <a:t>milestones &amp; deliverables</a:t>
            </a:r>
            <a:endParaRPr lang="en-US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53957E-5B25-2E5B-8261-28BC4BAA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+mn-lt"/>
              </a:rPr>
              <a:t>Preparatory Phase Main Goals</a:t>
            </a:r>
          </a:p>
        </p:txBody>
      </p:sp>
      <p:pic>
        <p:nvPicPr>
          <p:cNvPr id="21" name="Picture 1" descr="ESFRI-EuPRAXIA-15-Organigramm.pdf">
            <a:extLst>
              <a:ext uri="{FF2B5EF4-FFF2-40B4-BE49-F238E27FC236}">
                <a16:creationId xmlns:a16="http://schemas.microsoft.com/office/drawing/2014/main" id="{4125844D-2071-6724-C9C7-94F3006E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7951816" y="990509"/>
            <a:ext cx="2590682" cy="174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0" descr="ESFRI-EuPRAXIA-14-Planning.pdf">
            <a:extLst>
              <a:ext uri="{FF2B5EF4-FFF2-40B4-BE49-F238E27FC236}">
                <a16:creationId xmlns:a16="http://schemas.microsoft.com/office/drawing/2014/main" id="{7CB7147D-7BF2-53BA-9C71-970A4C9380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306" y="2539769"/>
            <a:ext cx="2371283" cy="17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566EF4E-5774-7A68-5D2B-DFD689CC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003" y="4567734"/>
            <a:ext cx="3887302" cy="1713048"/>
          </a:xfrm>
          <a:prstGeom prst="rect">
            <a:avLst/>
          </a:prstGeom>
        </p:spPr>
      </p:pic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6909A773-BA05-5942-ADE0-93AE261E5D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84701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DDC0ED-D1A5-8949-B73D-6DF11A59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594435" cy="1325563"/>
          </a:xfrm>
        </p:spPr>
        <p:txBody>
          <a:bodyPr>
            <a:normAutofit/>
          </a:bodyPr>
          <a:lstStyle/>
          <a:p>
            <a:r>
              <a:rPr lang="de-CH" sz="3600" dirty="0" err="1">
                <a:latin typeface="+mn-lt"/>
              </a:rPr>
              <a:t>Candidates</a:t>
            </a:r>
            <a:r>
              <a:rPr lang="de-CH" sz="3600" dirty="0">
                <a:latin typeface="+mn-lt"/>
              </a:rPr>
              <a:t> </a:t>
            </a:r>
            <a:r>
              <a:rPr lang="de-CH" sz="3600" dirty="0" err="1">
                <a:latin typeface="+mn-lt"/>
              </a:rPr>
              <a:t>for</a:t>
            </a:r>
            <a:r>
              <a:rPr lang="de-CH" sz="3600" dirty="0">
                <a:latin typeface="+mn-lt"/>
              </a:rPr>
              <a:t> EuPRAXIA Laser Site </a:t>
            </a:r>
            <a:endParaRPr lang="en-DE" sz="36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05FB84-15CA-7865-3F43-1158A5479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13"/>
          <a:stretch/>
        </p:blipFill>
        <p:spPr>
          <a:xfrm>
            <a:off x="1322054" y="3719668"/>
            <a:ext cx="4387317" cy="261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45799-6EF2-A66E-A24A-0C27D251E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447" y="910180"/>
            <a:ext cx="4632072" cy="261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523AB1-5637-2E35-8DD3-7D0B7FF43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40" y="885972"/>
            <a:ext cx="4208840" cy="262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E71F49-BC27-F55E-1210-C39898753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9723" y="3719669"/>
            <a:ext cx="4892306" cy="261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4176819D-2D60-370B-03BB-CCDCD656EF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3491400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5E3BD8-79AD-B940-B322-B524D8B3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1" y="-272186"/>
            <a:ext cx="9421091" cy="1325563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+mn-lt"/>
              </a:rPr>
              <a:t>Headquarter and Site 1: </a:t>
            </a:r>
            <a:r>
              <a:rPr lang="de-DE" sz="3600" dirty="0" err="1">
                <a:latin typeface="+mn-lt"/>
              </a:rPr>
              <a:t>EuPRAXIA@SPARC_LAB</a:t>
            </a:r>
            <a:endParaRPr lang="de-DE" sz="3600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1063AD-B51B-F546-AA50-91CCA881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4951"/>
            <a:ext cx="8812693" cy="48891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E6052D-3D32-D440-91C9-D360B35B19EE}"/>
              </a:ext>
            </a:extLst>
          </p:cNvPr>
          <p:cNvSpPr txBox="1"/>
          <p:nvPr/>
        </p:nvSpPr>
        <p:spPr>
          <a:xfrm>
            <a:off x="8924102" y="900879"/>
            <a:ext cx="29678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Frascati`s future facility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130 M€ investment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Beam-driven plasma accelerator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Europe`s most compact and most southern FEL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world`s most compact RF accelerator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(X band with CERN)</a:t>
            </a: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3E7B26D1-B8BE-186E-83BD-B42CF7A9C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5" b="13118"/>
          <a:stretch/>
        </p:blipFill>
        <p:spPr>
          <a:xfrm>
            <a:off x="5278621" y="4536489"/>
            <a:ext cx="6769575" cy="1796896"/>
          </a:xfrm>
          <a:prstGeom prst="rect">
            <a:avLst/>
          </a:prstGeom>
        </p:spPr>
      </p:pic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98F950BC-67F2-CBC1-944E-D0D2E97B7A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18098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7957" y="116647"/>
            <a:ext cx="8773899" cy="645386"/>
          </a:xfrm>
          <a:prstGeom prst="rect">
            <a:avLst/>
          </a:prstGeom>
          <a:noFill/>
        </p:spPr>
        <p:txBody>
          <a:bodyPr wrap="square" lIns="90500" tIns="45252" rIns="90500" bIns="45252" rtlCol="0">
            <a:spAutoFit/>
          </a:bodyPr>
          <a:lstStyle/>
          <a:p>
            <a:pPr marL="0" marR="0" lvl="0" indent="0" algn="ctr" defTabSz="906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2225" y="987240"/>
            <a:ext cx="10785367" cy="5348840"/>
            <a:chOff x="125855" y="1270002"/>
            <a:chExt cx="9656320" cy="4420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55" y="1270002"/>
              <a:ext cx="9656320" cy="442052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572854" y="2908300"/>
              <a:ext cx="467783" cy="9525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847" y="2590800"/>
              <a:ext cx="1789975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RF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power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modules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49652" y="2317750"/>
              <a:ext cx="619125" cy="14287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842503" y="2060848"/>
              <a:ext cx="297325" cy="10245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92635" y="1948419"/>
              <a:ext cx="1251720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1 GeV LINAC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25846" y="4831318"/>
              <a:ext cx="1568956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Beam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areas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627660" y="4221088"/>
              <a:ext cx="144017" cy="93610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 flipH="1" flipV="1">
              <a:off x="6283863" y="3358236"/>
              <a:ext cx="226461" cy="147308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718425" y="2317750"/>
              <a:ext cx="732456" cy="11493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311824" y="3467100"/>
              <a:ext cx="1950718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FEL user area @4nm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91756" y="1628800"/>
              <a:ext cx="1115434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Undulators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5612" y="2348880"/>
              <a:ext cx="1479974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Plasma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4699668" y="2708920"/>
              <a:ext cx="225318" cy="64807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619548" y="5229200"/>
              <a:ext cx="1273305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0.5 PW Laser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643884" y="2926186"/>
              <a:ext cx="144016" cy="18722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43684" y="4222330"/>
              <a:ext cx="1170660" cy="534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Secondary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  <a:p>
              <a:pPr marL="0" marR="0" lvl="0" indent="0" algn="ctr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Sources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5419748" y="3790282"/>
              <a:ext cx="28856" cy="53698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Scarica_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9797541">
            <a:off x="5613794" y="3611808"/>
            <a:ext cx="335175" cy="145737"/>
          </a:xfrm>
          <a:prstGeom prst="rect">
            <a:avLst/>
          </a:prstGeom>
        </p:spPr>
      </p:pic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CA257844-967E-22C9-F2B9-DB9B170ADE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69063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77A29-E716-210C-88D4-9CBBA62BD128}"/>
              </a:ext>
            </a:extLst>
          </p:cNvPr>
          <p:cNvGrpSpPr/>
          <p:nvPr/>
        </p:nvGrpSpPr>
        <p:grpSpPr>
          <a:xfrm>
            <a:off x="288099" y="5577104"/>
            <a:ext cx="9027266" cy="740360"/>
            <a:chOff x="0" y="5555437"/>
            <a:chExt cx="9027266" cy="74036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D73EBF1F-E547-D45C-043B-2451BDAFA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4F1F658-0294-06D5-21CD-2A971D026D56}"/>
                </a:ext>
              </a:extLst>
            </p:cNvPr>
            <p:cNvSpPr/>
            <p:nvPr/>
          </p:nvSpPr>
          <p:spPr>
            <a:xfrm>
              <a:off x="624879" y="5590426"/>
              <a:ext cx="936104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E07E7A-6113-5E06-629F-2BB552F86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583B3A-93CB-5B6A-6425-B98DD93BC686}"/>
                </a:ext>
              </a:extLst>
            </p:cNvPr>
            <p:cNvSpPr txBox="1"/>
            <p:nvPr/>
          </p:nvSpPr>
          <p:spPr>
            <a:xfrm>
              <a:off x="765617" y="5926766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10 m</a:t>
              </a:r>
            </a:p>
          </p:txBody>
        </p:sp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High Quality Electron Beams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NFN003">
            <a:extLst>
              <a:ext uri="{FF2B5EF4-FFF2-40B4-BE49-F238E27FC236}">
                <a16:creationId xmlns:a16="http://schemas.microsoft.com/office/drawing/2014/main" id="{8E3D1D14-B4FA-9809-DC58-24E1B0DC8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9" y="875846"/>
            <a:ext cx="691318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34C73-2B07-5B85-CD11-1EACF1F5FCC8}"/>
              </a:ext>
            </a:extLst>
          </p:cNvPr>
          <p:cNvGrpSpPr/>
          <p:nvPr/>
        </p:nvGrpSpPr>
        <p:grpSpPr>
          <a:xfrm>
            <a:off x="7710996" y="891433"/>
            <a:ext cx="4393935" cy="1955132"/>
            <a:chOff x="1468372" y="2996952"/>
            <a:chExt cx="6969257" cy="31487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98CAD-B096-3FE0-E908-F5DA0AAD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8372" y="2996952"/>
              <a:ext cx="6969257" cy="314876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CE1ED-F15A-BF1E-219D-F2C82D72D3C6}"/>
                </a:ext>
              </a:extLst>
            </p:cNvPr>
            <p:cNvSpPr/>
            <p:nvPr/>
          </p:nvSpPr>
          <p:spPr>
            <a:xfrm>
              <a:off x="2648744" y="4653136"/>
              <a:ext cx="4536504" cy="28803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</p:grpSp>
      <p:pic>
        <p:nvPicPr>
          <p:cNvPr id="20" name="150d10w_VEL_BUNCH">
            <a:hlinkClick r:id="" action="ppaction://media"/>
            <a:extLst>
              <a:ext uri="{FF2B5EF4-FFF2-40B4-BE49-F238E27FC236}">
                <a16:creationId xmlns:a16="http://schemas.microsoft.com/office/drawing/2014/main" id="{0F9DE011-DBF4-3B95-03AF-B1935C9C3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0559" y="3097704"/>
            <a:ext cx="4194810" cy="3110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D4A6D6-389D-0FB3-6D62-6FFD645708B3}"/>
              </a:ext>
            </a:extLst>
          </p:cNvPr>
          <p:cNvSpPr txBox="1"/>
          <p:nvPr/>
        </p:nvSpPr>
        <p:spPr>
          <a:xfrm>
            <a:off x="9852293" y="6074257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E.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Chiadroni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AA553ED4-001C-F82E-72C5-89894C10D7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5640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World`s Most Compact RF </a:t>
            </a:r>
            <a:r>
              <a:rPr lang="en-US" sz="3600" dirty="0" err="1">
                <a:latin typeface="+mn-lt"/>
              </a:rPr>
              <a:t>Linac</a:t>
            </a:r>
            <a:r>
              <a:rPr lang="en-US" sz="3600" dirty="0">
                <a:latin typeface="+mn-lt"/>
              </a:rPr>
              <a:t>: X Band 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EC43D98-4272-A2E0-0A28-F3025F43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5" y="1036048"/>
            <a:ext cx="8549640" cy="4519919"/>
          </a:xfrm>
          <a:prstGeom prst="rect">
            <a:avLst/>
          </a:prstGeom>
        </p:spPr>
      </p:pic>
      <p:pic>
        <p:nvPicPr>
          <p:cNvPr id="20" name="Picture 19" descr="A machine in a room&#10;&#10;Description automatically generated with low confidence">
            <a:extLst>
              <a:ext uri="{FF2B5EF4-FFF2-40B4-BE49-F238E27FC236}">
                <a16:creationId xmlns:a16="http://schemas.microsoft.com/office/drawing/2014/main" id="{D904AE50-DA86-541E-A1E3-FF1A00991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63" b="29808"/>
          <a:stretch/>
        </p:blipFill>
        <p:spPr>
          <a:xfrm>
            <a:off x="8665625" y="2141484"/>
            <a:ext cx="3525399" cy="2339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9B3CD6-7C5F-394A-6A0E-331DF3E7E427}"/>
              </a:ext>
            </a:extLst>
          </p:cNvPr>
          <p:cNvSpPr txBox="1"/>
          <p:nvPr/>
        </p:nvSpPr>
        <p:spPr>
          <a:xfrm>
            <a:off x="10154097" y="4565340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D.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Alesini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E3001D74-1C0A-6133-67B5-7568BC91B4C4}"/>
              </a:ext>
            </a:extLst>
          </p:cNvPr>
          <p:cNvGrpSpPr/>
          <p:nvPr/>
        </p:nvGrpSpPr>
        <p:grpSpPr>
          <a:xfrm>
            <a:off x="1585968" y="5684947"/>
            <a:ext cx="9027266" cy="688896"/>
            <a:chOff x="0" y="5555437"/>
            <a:chExt cx="9027266" cy="688896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57DCF5BD-0DC6-CD67-1963-1F33C0C547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B5D45F-9840-FCE7-6A87-97147F372A19}"/>
                </a:ext>
              </a:extLst>
            </p:cNvPr>
            <p:cNvSpPr/>
            <p:nvPr/>
          </p:nvSpPr>
          <p:spPr>
            <a:xfrm>
              <a:off x="1454446" y="5666841"/>
              <a:ext cx="1794130" cy="210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3A7A936-88A4-B98A-20CF-F206502E4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1F6F54-8F43-5663-6B21-735EDBC60C74}"/>
                </a:ext>
              </a:extLst>
            </p:cNvPr>
            <p:cNvSpPr txBox="1"/>
            <p:nvPr/>
          </p:nvSpPr>
          <p:spPr>
            <a:xfrm>
              <a:off x="2024197" y="5860864"/>
              <a:ext cx="654627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55 m</a:t>
              </a:r>
            </a:p>
          </p:txBody>
        </p:sp>
      </p:grpSp>
      <p:sp>
        <p:nvSpPr>
          <p:cNvPr id="9" name="Footer Placeholder 19">
            <a:extLst>
              <a:ext uri="{FF2B5EF4-FFF2-40B4-BE49-F238E27FC236}">
                <a16:creationId xmlns:a16="http://schemas.microsoft.com/office/drawing/2014/main" id="{AD53872F-5410-2A56-871B-A58EF475F0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2194300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Plasma Module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41C51B8-67D4-D5F5-F246-6A2DEF39D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94" y="1012768"/>
            <a:ext cx="9876612" cy="4592624"/>
          </a:xfrm>
          <a:prstGeom prst="rect">
            <a:avLst/>
          </a:prstGeom>
          <a:noFill/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19128DBB-2D24-B762-64AF-73FD959309D3}"/>
              </a:ext>
            </a:extLst>
          </p:cNvPr>
          <p:cNvGrpSpPr/>
          <p:nvPr/>
        </p:nvGrpSpPr>
        <p:grpSpPr>
          <a:xfrm>
            <a:off x="1582364" y="5682155"/>
            <a:ext cx="9027266" cy="690924"/>
            <a:chOff x="0" y="5553409"/>
            <a:chExt cx="9027266" cy="690924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CBBBD5FB-B70C-3496-D7C8-F5DE7B190A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3A6E6FF-699E-CC0F-540F-171B8BEE994C}"/>
                </a:ext>
              </a:extLst>
            </p:cNvPr>
            <p:cNvSpPr/>
            <p:nvPr/>
          </p:nvSpPr>
          <p:spPr>
            <a:xfrm>
              <a:off x="3248576" y="5553409"/>
              <a:ext cx="936104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1" name="Straight Arrow Connector 8">
              <a:extLst>
                <a:ext uri="{FF2B5EF4-FFF2-40B4-BE49-F238E27FC236}">
                  <a16:creationId xmlns:a16="http://schemas.microsoft.com/office/drawing/2014/main" id="{FE4E3A8F-5134-BBC9-5174-DEA99DF51B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E9CF90-44C4-68E6-7E42-8F002D8817AB}"/>
              </a:ext>
            </a:extLst>
          </p:cNvPr>
          <p:cNvSpPr txBox="1"/>
          <p:nvPr/>
        </p:nvSpPr>
        <p:spPr>
          <a:xfrm>
            <a:off x="5089465" y="6036508"/>
            <a:ext cx="713049" cy="369031"/>
          </a:xfrm>
          <a:prstGeom prst="rect">
            <a:avLst/>
          </a:prstGeom>
          <a:noFill/>
        </p:spPr>
        <p:txBody>
          <a:bodyPr wrap="none" lIns="91139" tIns="45571" rIns="91139" bIns="45571" rtlCol="0">
            <a:spAutoFit/>
          </a:bodyPr>
          <a:lstStyle/>
          <a:p>
            <a:pPr marL="0" marR="0" lvl="0" indent="0" algn="l" defTabSz="9136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3.5 m</a:t>
            </a:r>
          </a:p>
        </p:txBody>
      </p:sp>
      <p:sp>
        <p:nvSpPr>
          <p:cNvPr id="8" name="Footer Placeholder 19">
            <a:extLst>
              <a:ext uri="{FF2B5EF4-FFF2-40B4-BE49-F238E27FC236}">
                <a16:creationId xmlns:a16="http://schemas.microsoft.com/office/drawing/2014/main" id="{95B3F1D1-FB79-07A4-DD8D-16E0CF0EEB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7704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a rocky beach&#10;&#10;Description generated with high confidence">
            <a:extLst>
              <a:ext uri="{FF2B5EF4-FFF2-40B4-BE49-F238E27FC236}">
                <a16:creationId xmlns:a16="http://schemas.microsoft.com/office/drawing/2014/main" id="{DECDB1F7-AE10-44DF-BDC4-0D604D187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 b="12072"/>
          <a:stretch/>
        </p:blipFill>
        <p:spPr>
          <a:xfrm>
            <a:off x="0" y="-272186"/>
            <a:ext cx="12192000" cy="7130186"/>
          </a:xfrm>
          <a:prstGeom prst="rect">
            <a:avLst/>
          </a:prstGeom>
          <a:solidFill>
            <a:schemeClr val="bg1">
              <a:lumMod val="50000"/>
              <a:alpha val="45000"/>
            </a:schemeClr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EDBD1-AEC4-451B-908F-8F4655CC4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697760"/>
            <a:ext cx="8229600" cy="2160240"/>
          </a:xfrm>
          <a:solidFill>
            <a:schemeClr val="bg1">
              <a:lumMod val="50000"/>
              <a:alpha val="49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GB" i="1" dirty="0">
                <a:solidFill>
                  <a:schemeClr val="bg1"/>
                </a:solidFill>
              </a:rPr>
              <a:t>This nation should commit itself to achieve the goal, before this decade is out, of landing a man on the moon and returning him safely to earth.</a:t>
            </a:r>
          </a:p>
          <a:p>
            <a:pPr marL="0" indent="0">
              <a:buNone/>
            </a:pPr>
            <a:endParaRPr lang="en-GB" sz="1400" i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GB" sz="1600" i="1" dirty="0">
                <a:solidFill>
                  <a:schemeClr val="bg1"/>
                </a:solidFill>
              </a:rPr>
              <a:t>J.F. Kennedy</a:t>
            </a:r>
          </a:p>
        </p:txBody>
      </p:sp>
    </p:spTree>
    <p:extLst>
      <p:ext uri="{BB962C8B-B14F-4D97-AF65-F5344CB8AC3E}">
        <p14:creationId xmlns:p14="http://schemas.microsoft.com/office/powerpoint/2010/main" val="2955106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" y="0"/>
            <a:ext cx="12191998" cy="792480"/>
            <a:chOff x="1" y="0"/>
            <a:chExt cx="12191998" cy="792480"/>
          </a:xfrm>
        </p:grpSpPr>
        <p:sp>
          <p:nvSpPr>
            <p:cNvPr id="5" name="Rettangolo 11">
              <a:extLst>
                <a:ext uri="{FF2B5EF4-FFF2-40B4-BE49-F238E27FC236}">
                  <a16:creationId xmlns:a16="http://schemas.microsoft.com/office/drawing/2014/main" id="{61CF4F64-3591-37F9-10C0-F01C8B0F07DE}"/>
                </a:ext>
              </a:extLst>
            </p:cNvPr>
            <p:cNvSpPr/>
            <p:nvPr/>
          </p:nvSpPr>
          <p:spPr>
            <a:xfrm>
              <a:off x="2219960" y="5080"/>
              <a:ext cx="9972039" cy="38497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Immagine 7">
              <a:extLst>
                <a:ext uri="{FF2B5EF4-FFF2-40B4-BE49-F238E27FC236}">
                  <a16:creationId xmlns:a16="http://schemas.microsoft.com/office/drawing/2014/main" id="{7F6F4248-7FAE-7FF4-0A21-35F4D0837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" t="28832" r="1573" b="30255"/>
            <a:stretch/>
          </p:blipFill>
          <p:spPr>
            <a:xfrm>
              <a:off x="1" y="0"/>
              <a:ext cx="2285352" cy="792480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12" name="Rectangle 11"/>
          <p:cNvSpPr/>
          <p:nvPr/>
        </p:nvSpPr>
        <p:spPr>
          <a:xfrm>
            <a:off x="68183" y="831423"/>
            <a:ext cx="6447989" cy="2108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operate at high repetition rate the key point is the thermal dissipation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Solid-state high repetition-rate discharge system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 materials capable of dissipating thermal energy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Vacuum systems suitable for continuous flow gas injection (turbo and primary pumps cooling system)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F3E88DA1-BB29-FDEA-7958-109336BBB8BF}"/>
              </a:ext>
            </a:extLst>
          </p:cNvPr>
          <p:cNvSpPr txBox="1"/>
          <p:nvPr/>
        </p:nvSpPr>
        <p:spPr>
          <a:xfrm>
            <a:off x="5519884" y="-27142"/>
            <a:ext cx="573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repetition Rate capillary for EuPRAXIA 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11" y="13244"/>
            <a:ext cx="938388" cy="37087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01375BA-91CD-7E56-52E5-6DA41040C304}"/>
              </a:ext>
            </a:extLst>
          </p:cNvPr>
          <p:cNvGrpSpPr/>
          <p:nvPr/>
        </p:nvGrpSpPr>
        <p:grpSpPr>
          <a:xfrm>
            <a:off x="5413229" y="2568958"/>
            <a:ext cx="6309576" cy="3799019"/>
            <a:chOff x="67868" y="2689788"/>
            <a:chExt cx="6309576" cy="3799019"/>
          </a:xfrm>
        </p:grpSpPr>
        <p:grpSp>
          <p:nvGrpSpPr>
            <p:cNvPr id="14" name="Group 13"/>
            <p:cNvGrpSpPr/>
            <p:nvPr/>
          </p:nvGrpSpPr>
          <p:grpSpPr>
            <a:xfrm>
              <a:off x="67868" y="2689788"/>
              <a:ext cx="6309576" cy="3799019"/>
              <a:chOff x="144824" y="2617596"/>
              <a:chExt cx="6309576" cy="3799019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44824" y="2617596"/>
                <a:ext cx="6309576" cy="37990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587999" y="2904297"/>
                <a:ext cx="5760107" cy="2100665"/>
                <a:chOff x="602234" y="2798638"/>
                <a:chExt cx="5760107" cy="2100665"/>
              </a:xfrm>
            </p:grpSpPr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 rotWithShape="1"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78" t="8647" r="27869" b="9247"/>
                <a:stretch/>
              </p:blipFill>
              <p:spPr>
                <a:xfrm rot="16200000">
                  <a:off x="2914177" y="1451139"/>
                  <a:ext cx="2100665" cy="4795663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12" t="32723" r="30097" b="47803"/>
                <a:stretch/>
              </p:blipFill>
              <p:spPr>
                <a:xfrm rot="16200000">
                  <a:off x="92790" y="3308082"/>
                  <a:ext cx="2100665" cy="108177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536" t="45723" r="31358" b="35856"/>
                <a:stretch/>
              </p:blipFill>
              <p:spPr>
                <a:xfrm rot="16200000">
                  <a:off x="2972860" y="3378690"/>
                  <a:ext cx="2042909" cy="998315"/>
                </a:xfrm>
                <a:prstGeom prst="rect">
                  <a:avLst/>
                </a:prstGeom>
              </p:spPr>
            </p:pic>
          </p:grpSp>
          <p:sp>
            <p:nvSpPr>
              <p:cNvPr id="57" name="Rectangle 56"/>
              <p:cNvSpPr/>
              <p:nvPr/>
            </p:nvSpPr>
            <p:spPr>
              <a:xfrm>
                <a:off x="2049245" y="2674185"/>
                <a:ext cx="4264757" cy="33855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165100" dist="381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Test of strong materials (sapphire and ceramics)</a:t>
                </a:r>
                <a:endPara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71" t="30717" r="24946" b="30465"/>
              <a:stretch/>
            </p:blipFill>
            <p:spPr>
              <a:xfrm>
                <a:off x="4894320" y="5048448"/>
                <a:ext cx="1442505" cy="1292531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1776945" y="5052840"/>
                <a:ext cx="313172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High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repRATE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can cause a rapid degradation of unsuitable soft materials</a:t>
                </a:r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66" t="38067" r="44847" b="39518"/>
            <a:stretch/>
          </p:blipFill>
          <p:spPr>
            <a:xfrm>
              <a:off x="214323" y="5058717"/>
              <a:ext cx="1501268" cy="1282263"/>
            </a:xfrm>
            <a:prstGeom prst="rect">
              <a:avLst/>
            </a:prstGeom>
          </p:spPr>
        </p:pic>
      </p:grpSp>
      <p:pic>
        <p:nvPicPr>
          <p:cNvPr id="8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8A5113E6-CBA8-2DE8-F8A1-29624D5E9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>
            <a:lum bright="-6000" contrast="42000"/>
          </a:blip>
          <a:srcRect t="752" b="12184"/>
          <a:stretch/>
        </p:blipFill>
        <p:spPr>
          <a:xfrm>
            <a:off x="306947" y="3417136"/>
            <a:ext cx="4829088" cy="2380165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FAB8816-7DD9-B7F2-0FD0-BD2001FC3817}"/>
              </a:ext>
            </a:extLst>
          </p:cNvPr>
          <p:cNvSpPr/>
          <p:nvPr/>
        </p:nvSpPr>
        <p:spPr>
          <a:xfrm>
            <a:off x="907235" y="5913224"/>
            <a:ext cx="327801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651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Hz repetition rate discharges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4CC4B4-9EEC-ABAF-BFB8-81681A20B144}"/>
              </a:ext>
            </a:extLst>
          </p:cNvPr>
          <p:cNvSpPr txBox="1"/>
          <p:nvPr/>
        </p:nvSpPr>
        <p:spPr>
          <a:xfrm>
            <a:off x="8612180" y="2174756"/>
            <a:ext cx="35049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A.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Biagioni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Crincoli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10F774DF-3E9D-34EE-0A01-3368AC4FB2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5185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317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Radiation Generation: FEL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3BCF3E0-01AC-6406-3628-C9DB7E3A9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29" y="919802"/>
            <a:ext cx="9773231" cy="4746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FDDFB-39D5-311D-637A-41C595668729}"/>
              </a:ext>
            </a:extLst>
          </p:cNvPr>
          <p:cNvSpPr txBox="1"/>
          <p:nvPr/>
        </p:nvSpPr>
        <p:spPr>
          <a:xfrm>
            <a:off x="64623" y="6075468"/>
            <a:ext cx="269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L.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Giannessi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4B2E783A-CDF0-9FAA-A947-52403F483608}"/>
              </a:ext>
            </a:extLst>
          </p:cNvPr>
          <p:cNvGrpSpPr/>
          <p:nvPr/>
        </p:nvGrpSpPr>
        <p:grpSpPr>
          <a:xfrm>
            <a:off x="1753911" y="5712226"/>
            <a:ext cx="9027266" cy="758584"/>
            <a:chOff x="0" y="5555437"/>
            <a:chExt cx="9027266" cy="758584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AC3FBAE6-8C00-1BDC-11C5-7DE28ADC9B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55B19D40-9521-9530-B610-D18C843C5F8F}"/>
                </a:ext>
              </a:extLst>
            </p:cNvPr>
            <p:cNvSpPr/>
            <p:nvPr/>
          </p:nvSpPr>
          <p:spPr>
            <a:xfrm>
              <a:off x="3914322" y="5591752"/>
              <a:ext cx="2023394" cy="3690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D17117F-B062-55EF-BBE3-11568A710D4C}"/>
                </a:ext>
              </a:extLst>
            </p:cNvPr>
            <p:cNvCxnSpPr>
              <a:cxnSpLocks/>
            </p:cNvCxnSpPr>
            <p:nvPr/>
          </p:nvCxnSpPr>
          <p:spPr>
            <a:xfrm>
              <a:off x="3914322" y="5643311"/>
              <a:ext cx="202339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EF1F92-4249-45BD-4800-277295947BDC}"/>
                </a:ext>
              </a:extLst>
            </p:cNvPr>
            <p:cNvSpPr txBox="1"/>
            <p:nvPr/>
          </p:nvSpPr>
          <p:spPr>
            <a:xfrm>
              <a:off x="4513633" y="5944990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40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 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42021B-5D44-F4F5-D46A-F04C6B89CA83}"/>
              </a:ext>
            </a:extLst>
          </p:cNvPr>
          <p:cNvSpPr txBox="1"/>
          <p:nvPr/>
        </p:nvSpPr>
        <p:spPr>
          <a:xfrm>
            <a:off x="2016802" y="5064075"/>
            <a:ext cx="8050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50-100</a:t>
            </a:r>
          </a:p>
        </p:txBody>
      </p:sp>
      <p:sp>
        <p:nvSpPr>
          <p:cNvPr id="11" name="Footer Placeholder 19">
            <a:extLst>
              <a:ext uri="{FF2B5EF4-FFF2-40B4-BE49-F238E27FC236}">
                <a16:creationId xmlns:a16="http://schemas.microsoft.com/office/drawing/2014/main" id="{15EFFED8-CA18-C83C-6735-57BC9BCD06C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660643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8A3BA8-703F-7800-22B8-C1291BDF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FEL Beamlines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F50F01B-F9D5-B75F-9E10-1DD8C0D44994}"/>
              </a:ext>
            </a:extLst>
          </p:cNvPr>
          <p:cNvGrpSpPr/>
          <p:nvPr/>
        </p:nvGrpSpPr>
        <p:grpSpPr>
          <a:xfrm>
            <a:off x="567447" y="926633"/>
            <a:ext cx="11057106" cy="4168556"/>
            <a:chOff x="567447" y="1483681"/>
            <a:chExt cx="11057106" cy="4168556"/>
          </a:xfrm>
        </p:grpSpPr>
        <p:pic>
          <p:nvPicPr>
            <p:cNvPr id="5" name="Picture 5" descr="A picture containing text, diagram, plan, screenshot&#10;&#10;Description automatically generated">
              <a:extLst>
                <a:ext uri="{FF2B5EF4-FFF2-40B4-BE49-F238E27FC236}">
                  <a16:creationId xmlns:a16="http://schemas.microsoft.com/office/drawing/2014/main" id="{B42C3D50-1B77-141F-1E90-4CE4824A3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83" b="12450"/>
            <a:stretch/>
          </p:blipFill>
          <p:spPr>
            <a:xfrm>
              <a:off x="567447" y="1499746"/>
              <a:ext cx="11057106" cy="4136426"/>
            </a:xfrm>
            <a:prstGeom prst="rect">
              <a:avLst/>
            </a:prstGeom>
          </p:spPr>
        </p:pic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C4EF0891-8A06-9CAE-69B1-94B710788050}"/>
                </a:ext>
              </a:extLst>
            </p:cNvPr>
            <p:cNvSpPr txBox="1"/>
            <p:nvPr/>
          </p:nvSpPr>
          <p:spPr>
            <a:xfrm>
              <a:off x="3279528" y="4126220"/>
              <a:ext cx="715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XGDM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31B3280D-4182-50B9-FAA7-73894719D0FF}"/>
                </a:ext>
              </a:extLst>
            </p:cNvPr>
            <p:cNvSpPr txBox="1"/>
            <p:nvPr/>
          </p:nvSpPr>
          <p:spPr>
            <a:xfrm>
              <a:off x="3279528" y="4358144"/>
              <a:ext cx="727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Mirror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395D3D3C-F70F-E3A3-3EE1-1E6F6B8D4BA1}"/>
                </a:ext>
              </a:extLst>
            </p:cNvPr>
            <p:cNvSpPr txBox="1"/>
            <p:nvPr/>
          </p:nvSpPr>
          <p:spPr>
            <a:xfrm>
              <a:off x="3273116" y="4572304"/>
              <a:ext cx="539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BDA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313EB717-7329-8C16-8324-81F030568F32}"/>
                </a:ext>
              </a:extLst>
            </p:cNvPr>
            <p:cNvSpPr txBox="1"/>
            <p:nvPr/>
          </p:nvSpPr>
          <p:spPr>
            <a:xfrm>
              <a:off x="3542677" y="4864196"/>
              <a:ext cx="1329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Spectrometer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B55B2CF0-0CDB-02DE-0115-4C9AF4B979B6}"/>
                </a:ext>
              </a:extLst>
            </p:cNvPr>
            <p:cNvSpPr txBox="1"/>
            <p:nvPr/>
          </p:nvSpPr>
          <p:spPr>
            <a:xfrm>
              <a:off x="3273116" y="5127882"/>
              <a:ext cx="16017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Solid attenuators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5AFC7E88-6A76-60F5-B7F5-E9200BC7250B}"/>
                </a:ext>
              </a:extLst>
            </p:cNvPr>
            <p:cNvSpPr txBox="1"/>
            <p:nvPr/>
          </p:nvSpPr>
          <p:spPr>
            <a:xfrm>
              <a:off x="5681913" y="4126220"/>
              <a:ext cx="2394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Polarization/time measure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E329A9BB-644D-7E2F-177B-200A4542D0CD}"/>
                </a:ext>
              </a:extLst>
            </p:cNvPr>
            <p:cNvSpPr txBox="1"/>
            <p:nvPr/>
          </p:nvSpPr>
          <p:spPr>
            <a:xfrm>
              <a:off x="6406658" y="4567532"/>
              <a:ext cx="1564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Monochromator</a:t>
              </a: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11AC62FB-ECDB-ABE9-E299-65EE17967B37}"/>
                </a:ext>
              </a:extLst>
            </p:cNvPr>
            <p:cNvSpPr txBox="1"/>
            <p:nvPr/>
          </p:nvSpPr>
          <p:spPr>
            <a:xfrm>
              <a:off x="6260856" y="4932575"/>
              <a:ext cx="1573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Split &amp; delay line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E11ED1BB-FC9B-30BE-2332-7C6F0E299724}"/>
                </a:ext>
              </a:extLst>
            </p:cNvPr>
            <p:cNvSpPr txBox="1"/>
            <p:nvPr/>
          </p:nvSpPr>
          <p:spPr>
            <a:xfrm>
              <a:off x="6250982" y="5204610"/>
              <a:ext cx="1286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Gas absorber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1FE33DD8-063C-A16D-B9FD-A712062200B0}"/>
                </a:ext>
              </a:extLst>
            </p:cNvPr>
            <p:cNvSpPr txBox="1"/>
            <p:nvPr/>
          </p:nvSpPr>
          <p:spPr>
            <a:xfrm>
              <a:off x="8557820" y="4126220"/>
              <a:ext cx="11219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K-B mirrors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3F0B0D3A-96D8-6628-E0A3-E9B6A9F1C65A}"/>
                </a:ext>
              </a:extLst>
            </p:cNvPr>
            <p:cNvSpPr txBox="1"/>
            <p:nvPr/>
          </p:nvSpPr>
          <p:spPr>
            <a:xfrm>
              <a:off x="8944652" y="4691318"/>
              <a:ext cx="13388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Exp. Chamber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868CA675-6D43-FB09-EB3B-326A468E1C9D}"/>
                </a:ext>
              </a:extLst>
            </p:cNvPr>
            <p:cNvSpPr txBox="1"/>
            <p:nvPr/>
          </p:nvSpPr>
          <p:spPr>
            <a:xfrm>
              <a:off x="8607676" y="5087139"/>
              <a:ext cx="708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Valves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4CD33FDB-2050-05EB-9301-BFE8BE90838A}"/>
                </a:ext>
              </a:extLst>
            </p:cNvPr>
            <p:cNvSpPr txBox="1"/>
            <p:nvPr/>
          </p:nvSpPr>
          <p:spPr>
            <a:xfrm>
              <a:off x="8551052" y="5313683"/>
              <a:ext cx="1280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BPM/screens</a:t>
              </a: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B6D313D5-9881-4455-5E6B-7065FB817CEB}"/>
                </a:ext>
              </a:extLst>
            </p:cNvPr>
            <p:cNvSpPr txBox="1"/>
            <p:nvPr/>
          </p:nvSpPr>
          <p:spPr>
            <a:xfrm>
              <a:off x="8045946" y="3728316"/>
              <a:ext cx="11455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Laser hutch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44846698-EA8D-058F-C789-41F3FC798262}"/>
                </a:ext>
              </a:extLst>
            </p:cNvPr>
            <p:cNvSpPr txBox="1"/>
            <p:nvPr/>
          </p:nvSpPr>
          <p:spPr>
            <a:xfrm>
              <a:off x="5000832" y="1483681"/>
              <a:ext cx="2500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AQUA beamline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512379EE-098E-F968-1E44-A314F174BF86}"/>
                </a:ext>
              </a:extLst>
            </p:cNvPr>
            <p:cNvSpPr txBox="1"/>
            <p:nvPr/>
          </p:nvSpPr>
          <p:spPr>
            <a:xfrm>
              <a:off x="5069765" y="3044739"/>
              <a:ext cx="23246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ARIA beamline</a:t>
              </a:r>
            </a:p>
          </p:txBody>
        </p:sp>
      </p:grpSp>
      <p:cxnSp>
        <p:nvCxnSpPr>
          <p:cNvPr id="4" name="Gerade Verbindung 37">
            <a:extLst>
              <a:ext uri="{FF2B5EF4-FFF2-40B4-BE49-F238E27FC236}">
                <a16:creationId xmlns:a16="http://schemas.microsoft.com/office/drawing/2014/main" id="{A184CBD7-BB74-C980-FE6F-B8C630FDE352}"/>
              </a:ext>
            </a:extLst>
          </p:cNvPr>
          <p:cNvCxnSpPr>
            <a:cxnSpLocks/>
          </p:cNvCxnSpPr>
          <p:nvPr/>
        </p:nvCxnSpPr>
        <p:spPr>
          <a:xfrm flipV="1">
            <a:off x="9517689" y="6141219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">
            <a:extLst>
              <a:ext uri="{FF2B5EF4-FFF2-40B4-BE49-F238E27FC236}">
                <a16:creationId xmlns:a16="http://schemas.microsoft.com/office/drawing/2014/main" id="{FAEA6D1F-7770-5867-42BF-F1EAD643EA78}"/>
              </a:ext>
            </a:extLst>
          </p:cNvPr>
          <p:cNvGrpSpPr/>
          <p:nvPr/>
        </p:nvGrpSpPr>
        <p:grpSpPr>
          <a:xfrm>
            <a:off x="1456007" y="5235398"/>
            <a:ext cx="9027266" cy="852356"/>
            <a:chOff x="0" y="5452323"/>
            <a:chExt cx="9027266" cy="852356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8456D756-2559-4C75-8A50-2C3A9CB84F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631E3DF5-1783-CBF0-582B-F78C569437B7}"/>
                </a:ext>
              </a:extLst>
            </p:cNvPr>
            <p:cNvSpPr/>
            <p:nvPr/>
          </p:nvSpPr>
          <p:spPr>
            <a:xfrm>
              <a:off x="5957682" y="5547840"/>
              <a:ext cx="3069584" cy="7568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25" name="Straight Arrow Connector 8">
              <a:extLst>
                <a:ext uri="{FF2B5EF4-FFF2-40B4-BE49-F238E27FC236}">
                  <a16:creationId xmlns:a16="http://schemas.microsoft.com/office/drawing/2014/main" id="{53DCA1E7-5CD5-868C-9B7D-20450DBF6BF7}"/>
                </a:ext>
              </a:extLst>
            </p:cNvPr>
            <p:cNvCxnSpPr>
              <a:cxnSpLocks/>
            </p:cNvCxnSpPr>
            <p:nvPr/>
          </p:nvCxnSpPr>
          <p:spPr>
            <a:xfrm>
              <a:off x="6005792" y="5700119"/>
              <a:ext cx="2791366" cy="874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F06B2362-53A4-D6A6-C929-CCB691D29474}"/>
                </a:ext>
              </a:extLst>
            </p:cNvPr>
            <p:cNvSpPr txBox="1"/>
            <p:nvPr/>
          </p:nvSpPr>
          <p:spPr>
            <a:xfrm>
              <a:off x="7280591" y="5452323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50 m</a:t>
              </a:r>
            </a:p>
          </p:txBody>
        </p:sp>
      </p:grp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65B1F2AA-0073-53FF-707F-881414DF9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ooter Placeholder 19">
            <a:extLst>
              <a:ext uri="{FF2B5EF4-FFF2-40B4-BE49-F238E27FC236}">
                <a16:creationId xmlns:a16="http://schemas.microsoft.com/office/drawing/2014/main" id="{6389C82B-C9A4-6C80-1F1F-6D42635AB2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97870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F0D1C3-557A-1954-5659-65DFB83B3A3E}"/>
              </a:ext>
            </a:extLst>
          </p:cNvPr>
          <p:cNvGrpSpPr/>
          <p:nvPr/>
        </p:nvGrpSpPr>
        <p:grpSpPr>
          <a:xfrm>
            <a:off x="8111157" y="1030118"/>
            <a:ext cx="3513128" cy="5692268"/>
            <a:chOff x="7083799" y="1106318"/>
            <a:chExt cx="3513128" cy="5692268"/>
          </a:xfrm>
          <a:solidFill>
            <a:schemeClr val="bg1"/>
          </a:solidFill>
        </p:grpSpPr>
        <p:sp>
          <p:nvSpPr>
            <p:cNvPr id="10" name="Shape 144">
              <a:extLst>
                <a:ext uri="{FF2B5EF4-FFF2-40B4-BE49-F238E27FC236}">
                  <a16:creationId xmlns:a16="http://schemas.microsoft.com/office/drawing/2014/main" id="{77FABE12-7C1E-D84D-9EBC-E26ACF603A76}"/>
                </a:ext>
              </a:extLst>
            </p:cNvPr>
            <p:cNvSpPr/>
            <p:nvPr/>
          </p:nvSpPr>
          <p:spPr>
            <a:xfrm>
              <a:off x="7083799" y="1106318"/>
              <a:ext cx="3513128" cy="114933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09" tIns="35709" rIns="35709" bIns="35709" anchor="ctr">
              <a:spAutoFit/>
            </a:bodyPr>
            <a:lstStyle/>
            <a:p>
              <a:pPr marL="0" marR="0" lvl="0" indent="0" algn="just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 the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Energy region between Oxygen and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Carbon K-edge 2.34 nm – 4.4 nm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(530 eV -280 eV)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w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ater is almost transparent to radiation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while nitrogen and carbon are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absorbing (and scattering)</a:t>
              </a:r>
            </a:p>
          </p:txBody>
        </p:sp>
        <p:sp>
          <p:nvSpPr>
            <p:cNvPr id="12" name="Shape 145">
              <a:extLst>
                <a:ext uri="{FF2B5EF4-FFF2-40B4-BE49-F238E27FC236}">
                  <a16:creationId xmlns:a16="http://schemas.microsoft.com/office/drawing/2014/main" id="{175BAD0E-94B0-C94D-9A97-0332965B26E9}"/>
                </a:ext>
              </a:extLst>
            </p:cNvPr>
            <p:cNvSpPr/>
            <p:nvPr/>
          </p:nvSpPr>
          <p:spPr>
            <a:xfrm>
              <a:off x="7328344" y="5335763"/>
              <a:ext cx="3024026" cy="114300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09" tIns="35709" rIns="35709" bIns="35709" anchor="ctr">
              <a:spAutoFit/>
            </a:bodyPr>
            <a:lstStyle/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Coherent Imaging of biological samples</a:t>
              </a:r>
            </a:p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protein clusters, VIRUSES and cells </a:t>
              </a:r>
            </a:p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living in their native state </a:t>
              </a:r>
            </a:p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Possibility to study dynamics</a:t>
              </a:r>
            </a:p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~10 </a:t>
              </a:r>
              <a:r>
                <a:rPr kumimoji="0" sz="1400" i="0" u="none" strike="noStrike" kern="0" cap="none" spc="0" normalizeH="0" baseline="31999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11 </a:t>
              </a:r>
              <a:r>
                <a:rPr kumimoji="0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photons/pulse needed</a:t>
              </a:r>
            </a:p>
          </p:txBody>
        </p:sp>
        <p:pic>
          <p:nvPicPr>
            <p:cNvPr id="13" name="pasted-image.pdf">
              <a:extLst>
                <a:ext uri="{FF2B5EF4-FFF2-40B4-BE49-F238E27FC236}">
                  <a16:creationId xmlns:a16="http://schemas.microsoft.com/office/drawing/2014/main" id="{2BB0FF3D-7334-EE43-880B-8A95BB3C261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405430" y="2458089"/>
              <a:ext cx="2869855" cy="2832682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14" name="pasted-image.pdf">
              <a:extLst>
                <a:ext uri="{FF2B5EF4-FFF2-40B4-BE49-F238E27FC236}">
                  <a16:creationId xmlns:a16="http://schemas.microsoft.com/office/drawing/2014/main" id="{9708739D-B2F8-E248-85E6-F842C588A46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793356" y="6548554"/>
              <a:ext cx="2482454" cy="250032"/>
            </a:xfrm>
            <a:prstGeom prst="rect">
              <a:avLst/>
            </a:prstGeom>
            <a:grpFill/>
            <a:ln w="12700">
              <a:miter lim="400000"/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A93097-47F0-BC47-8C3F-9E52ABDB2698}"/>
              </a:ext>
            </a:extLst>
          </p:cNvPr>
          <p:cNvSpPr txBox="1"/>
          <p:nvPr/>
        </p:nvSpPr>
        <p:spPr>
          <a:xfrm>
            <a:off x="1707527" y="59023"/>
            <a:ext cx="8773898" cy="64541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90528" tIns="45266" rIns="90528" bIns="45266" rtlCol="0">
            <a:spAutoFit/>
          </a:bodyPr>
          <a:lstStyle/>
          <a:p>
            <a:pPr marL="0" marR="0" lvl="0" indent="0" algn="ctr" defTabSz="9068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ヒラギノ明朝 Pro W3" charset="0"/>
                <a:cs typeface="+mn-cs"/>
              </a:rPr>
              <a:t>Expected SASE FEL performances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2E3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FEF235-251B-4C2D-FC98-87B867519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040738"/>
              </p:ext>
            </p:extLst>
          </p:nvPr>
        </p:nvGraphicFramePr>
        <p:xfrm>
          <a:off x="410544" y="1041407"/>
          <a:ext cx="3946787" cy="32111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9815">
                  <a:extLst>
                    <a:ext uri="{9D8B030D-6E8A-4147-A177-3AD203B41FA5}">
                      <a16:colId xmlns:a16="http://schemas.microsoft.com/office/drawing/2014/main" val="1901370329"/>
                    </a:ext>
                  </a:extLst>
                </a:gridCol>
                <a:gridCol w="843754">
                  <a:extLst>
                    <a:ext uri="{9D8B030D-6E8A-4147-A177-3AD203B41FA5}">
                      <a16:colId xmlns:a16="http://schemas.microsoft.com/office/drawing/2014/main" val="4004218190"/>
                    </a:ext>
                  </a:extLst>
                </a:gridCol>
                <a:gridCol w="736609">
                  <a:extLst>
                    <a:ext uri="{9D8B030D-6E8A-4147-A177-3AD203B41FA5}">
                      <a16:colId xmlns:a16="http://schemas.microsoft.com/office/drawing/2014/main" val="1507939733"/>
                    </a:ext>
                  </a:extLst>
                </a:gridCol>
                <a:gridCol w="736609">
                  <a:extLst>
                    <a:ext uri="{9D8B030D-6E8A-4147-A177-3AD203B41FA5}">
                      <a16:colId xmlns:a16="http://schemas.microsoft.com/office/drawing/2014/main" val="497764226"/>
                    </a:ext>
                  </a:extLst>
                </a:gridCol>
              </a:tblGrid>
              <a:tr h="456627">
                <a:tc>
                  <a:txBody>
                    <a:bodyPr/>
                    <a:lstStyle/>
                    <a:p>
                      <a:r>
                        <a:rPr lang="it-IT" sz="1300" dirty="0" err="1"/>
                        <a:t>Parameter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Unit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PWFA</a:t>
                      </a:r>
                      <a:endParaRPr lang="it-IT" sz="13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Full</a:t>
                      </a:r>
                    </a:p>
                    <a:p>
                      <a:pPr algn="ctr"/>
                      <a:r>
                        <a:rPr lang="it-IT" sz="1300" b="0" dirty="0"/>
                        <a:t> X-band</a:t>
                      </a:r>
                      <a:endParaRPr lang="it-IT" sz="13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601605214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/>
                        <a:t>Electron Energy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/>
                        <a:t>GeV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rgbClr val="FF0000"/>
                          </a:solidFill>
                        </a:rPr>
                        <a:t>1-</a:t>
                      </a:r>
                      <a:r>
                        <a:rPr lang="it-IT" sz="13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1.2</a:t>
                      </a:r>
                      <a:endParaRPr lang="it-IT" sz="13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1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809715565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 err="1"/>
                        <a:t>Bunch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Charge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/>
                        <a:t>pC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rgbClr val="FF0000"/>
                          </a:solidFill>
                        </a:rPr>
                        <a:t>30-</a:t>
                      </a:r>
                      <a:r>
                        <a:rPr lang="it-IT" sz="13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50</a:t>
                      </a:r>
                      <a:endParaRPr lang="it-IT" sz="13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rgbClr val="FF0000"/>
                          </a:solidFill>
                        </a:rPr>
                        <a:t>200-</a:t>
                      </a:r>
                      <a:r>
                        <a:rPr lang="it-IT" sz="13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500</a:t>
                      </a:r>
                      <a:endParaRPr lang="it-IT" sz="13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99300087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 err="1"/>
                        <a:t>Peak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Current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/>
                        <a:t>kA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1-2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1-2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953275653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/>
                        <a:t>RMS Energy Spread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%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rgbClr val="FF0000"/>
                          </a:solidFill>
                        </a:rPr>
                        <a:t>0.1</a:t>
                      </a:r>
                      <a:endParaRPr lang="it-IT" sz="1300" b="1" i="0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0.1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50373084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/>
                        <a:t>RMS </a:t>
                      </a:r>
                      <a:r>
                        <a:rPr lang="it-IT" sz="1300" dirty="0" err="1"/>
                        <a:t>Bunch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Length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/>
                        <a:t>𝜇m</a:t>
                      </a:r>
                      <a:endParaRPr lang="it-IT" sz="1300" i="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6-3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24-20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044836462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/>
                        <a:t>RMS </a:t>
                      </a:r>
                      <a:r>
                        <a:rPr lang="it-IT" sz="1300" dirty="0" err="1"/>
                        <a:t>norm</a:t>
                      </a:r>
                      <a:r>
                        <a:rPr lang="it-IT" sz="1300" dirty="0"/>
                        <a:t>. </a:t>
                      </a:r>
                      <a:r>
                        <a:rPr lang="it-IT" sz="1300" dirty="0" err="1"/>
                        <a:t>Emittance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𝜇m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1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300" kern="12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lang="it-IT" sz="13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356821359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 err="1"/>
                        <a:t>Slice</a:t>
                      </a:r>
                      <a:r>
                        <a:rPr lang="it-IT" sz="1300" dirty="0"/>
                        <a:t> Energy Spread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%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>
                          <a:solidFill>
                            <a:schemeClr val="tx1"/>
                          </a:solidFill>
                        </a:rPr>
                        <a:t>≤0.05</a:t>
                      </a:r>
                      <a:endParaRPr lang="it-IT" sz="13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300" b="0" dirty="0">
                          <a:solidFill>
                            <a:schemeClr val="tx1"/>
                          </a:solidFill>
                        </a:rPr>
                        <a:t>≤</a:t>
                      </a:r>
                      <a:r>
                        <a:rPr lang="it-IT" sz="1300" kern="1200" dirty="0">
                          <a:solidFill>
                            <a:schemeClr val="dk1"/>
                          </a:solidFill>
                        </a:rPr>
                        <a:t>0.05</a:t>
                      </a:r>
                      <a:endParaRPr lang="it-IT" sz="13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3539493017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 err="1"/>
                        <a:t>Slice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norm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Emittance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mm-</a:t>
                      </a:r>
                      <a:r>
                        <a:rPr lang="it-IT" sz="1300" dirty="0" err="1"/>
                        <a:t>mrad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0.5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300" kern="1200" dirty="0">
                          <a:solidFill>
                            <a:schemeClr val="dk1"/>
                          </a:solidFill>
                        </a:rPr>
                        <a:t>0.5</a:t>
                      </a:r>
                      <a:endParaRPr lang="it-IT" sz="13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55412324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616241A-7990-5DFF-CF3E-02CD8A6E11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3280655"/>
                  </p:ext>
                </p:extLst>
              </p:nvPr>
            </p:nvGraphicFramePr>
            <p:xfrm>
              <a:off x="4452258" y="2541829"/>
              <a:ext cx="3894566" cy="342146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44846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980620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834550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834550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</a:tblGrid>
                  <a:tr h="456627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Parameter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Unit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PWFA</a:t>
                          </a:r>
                          <a:endParaRPr lang="it-IT" sz="13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Full</a:t>
                          </a:r>
                        </a:p>
                        <a:p>
                          <a:pPr algn="ctr"/>
                          <a:r>
                            <a:rPr lang="it-IT" sz="1300" b="0" dirty="0"/>
                            <a:t>X-band</a:t>
                          </a:r>
                          <a:endParaRPr lang="it-IT" sz="13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456627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Radiation</a:t>
                          </a:r>
                          <a:r>
                            <a:rPr lang="it-IT" sz="1300" dirty="0"/>
                            <a:t> </a:t>
                          </a:r>
                          <a:r>
                            <a:rPr lang="it-IT" sz="1300" dirty="0" err="1"/>
                            <a:t>Wavelength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nm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3-4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446552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Photons</a:t>
                          </a:r>
                          <a:r>
                            <a:rPr lang="it-IT" sz="1300" dirty="0"/>
                            <a:t> per </a:t>
                          </a:r>
                          <a:r>
                            <a:rPr lang="it-IT" sz="1300" dirty="0" err="1"/>
                            <a:t>Pulse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3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300" b="0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300" b="0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0.1- 0.25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1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429199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Photon</a:t>
                          </a:r>
                          <a:r>
                            <a:rPr lang="it-IT" sz="1300" dirty="0"/>
                            <a:t> </a:t>
                          </a:r>
                          <a:r>
                            <a:rPr lang="it-IT" sz="1300" dirty="0" err="1"/>
                            <a:t>Bandwith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%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0.5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456627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Undulator</a:t>
                          </a:r>
                          <a:r>
                            <a:rPr lang="it-IT" sz="1300" dirty="0"/>
                            <a:t> Area </a:t>
                          </a:r>
                          <a:r>
                            <a:rPr lang="it-IT" sz="1300" dirty="0" err="1"/>
                            <a:t>Length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m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30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  <a:tr h="429199">
                    <a:tc>
                      <a:txBody>
                        <a:bodyPr/>
                        <a:lstStyle/>
                        <a:p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𝜌(1D/3D)</a:t>
                          </a:r>
                          <a:endParaRPr lang="it-IT" sz="1300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3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300" b="0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300" b="0" dirty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2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2117344927"/>
                      </a:ext>
                    </a:extLst>
                  </a:tr>
                  <a:tr h="654921">
                    <a:tc>
                      <a:txBody>
                        <a:bodyPr/>
                        <a:lstStyle/>
                        <a:p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Photon</a:t>
                          </a:r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Brilliance</a:t>
                          </a:r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per </a:t>
                          </a:r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shot</a:t>
                          </a:r>
                          <a:endParaRPr lang="it-IT" sz="13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it-IT" sz="13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it-IT" sz="13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sz="1300" b="0" dirty="0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it-IT" sz="1300" b="0" dirty="0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13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𝑚𝑚</m:t>
                                            </m:r>
                                          </m:e>
                                          <m:sup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it-IT" sz="13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𝑚𝑟𝑎𝑑</m:t>
                                            </m:r>
                                          </m:e>
                                          <m:sup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r>
                                          <a:rPr lang="it-IT" sz="1300" b="0" dirty="0" smtClean="0">
                                            <a:latin typeface="Cambria Math" panose="02040503050406030204" pitchFamily="18" charset="0"/>
                                          </a:rPr>
                                          <m:t>𝑏𝑤</m:t>
                                        </m:r>
                                        <m:d>
                                          <m:dPr>
                                            <m:ctrlPr>
                                              <a:rPr lang="it-IT" sz="13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0.1%</m:t>
                                            </m:r>
                                          </m:e>
                                        </m:d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it-IT" sz="13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it-IT" sz="13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  <m:r>
                                <a:rPr lang="it-IT" sz="13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×</m:t>
                              </m:r>
                              <m:sSup>
                                <m:sSupPr>
                                  <m:ctrlPr>
                                    <a:rPr lang="it-IT" sz="13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300" b="1" i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it-IT" sz="13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</m:t>
                                  </m:r>
                                </m:sup>
                              </m:sSup>
                            </m:oMath>
                          </a14:m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 ×</m:t>
                                </m:r>
                                <m:sSup>
                                  <m:sSupPr>
                                    <m:ctrlPr>
                                      <a:rPr lang="it-IT" sz="13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300" b="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3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7570555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616241A-7990-5DFF-CF3E-02CD8A6E11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3280655"/>
                  </p:ext>
                </p:extLst>
              </p:nvPr>
            </p:nvGraphicFramePr>
            <p:xfrm>
              <a:off x="4452258" y="2541829"/>
              <a:ext cx="3894566" cy="342146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44846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980620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834550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834550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</a:tblGrid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Parameter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Unit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PWFA</a:t>
                          </a:r>
                          <a:endParaRPr lang="it-IT" sz="13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Full</a:t>
                          </a:r>
                        </a:p>
                        <a:p>
                          <a:pPr algn="ctr"/>
                          <a:r>
                            <a:rPr lang="it-IT" sz="1300" b="0" dirty="0"/>
                            <a:t>X-band</a:t>
                          </a:r>
                          <a:endParaRPr lang="it-IT" sz="13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Radiation</a:t>
                          </a:r>
                          <a:r>
                            <a:rPr lang="it-IT" sz="1300" dirty="0"/>
                            <a:t> </a:t>
                          </a:r>
                          <a:r>
                            <a:rPr lang="it-IT" sz="1300" dirty="0" err="1"/>
                            <a:t>Wavelength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nm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3-4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Photons</a:t>
                          </a:r>
                          <a:r>
                            <a:rPr lang="it-IT" sz="1300" dirty="0"/>
                            <a:t> per </a:t>
                          </a:r>
                          <a:r>
                            <a:rPr lang="it-IT" sz="1300" dirty="0" err="1"/>
                            <a:t>Pulse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127950" t="-201299" r="-172671" b="-444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0.1- 0.25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1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Photon</a:t>
                          </a:r>
                          <a:r>
                            <a:rPr lang="it-IT" sz="1300" dirty="0"/>
                            <a:t> </a:t>
                          </a:r>
                          <a:r>
                            <a:rPr lang="it-IT" sz="1300" dirty="0" err="1"/>
                            <a:t>Bandwith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%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0.5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Undulator</a:t>
                          </a:r>
                          <a:r>
                            <a:rPr lang="it-IT" sz="1300" dirty="0"/>
                            <a:t> Area </a:t>
                          </a:r>
                          <a:r>
                            <a:rPr lang="it-IT" sz="1300" dirty="0" err="1"/>
                            <a:t>Length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m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30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  <a:tr h="429199">
                    <a:tc>
                      <a:txBody>
                        <a:bodyPr/>
                        <a:lstStyle/>
                        <a:p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𝜌(1D/3D)</a:t>
                          </a:r>
                          <a:endParaRPr lang="it-IT" sz="1300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127950" t="-550000" r="-172671" b="-1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2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2117344927"/>
                      </a:ext>
                    </a:extLst>
                  </a:tr>
                  <a:tr h="667569">
                    <a:tc>
                      <a:txBody>
                        <a:bodyPr/>
                        <a:lstStyle/>
                        <a:p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Photon</a:t>
                          </a:r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Brilliance</a:t>
                          </a:r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per </a:t>
                          </a:r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shot</a:t>
                          </a:r>
                          <a:endParaRPr lang="it-IT" sz="13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127950" t="-413636" r="-172671" b="-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267883" t="-413636" r="-102920" b="-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367883" t="-413636" r="-2920" b="-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70555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808192-5B55-987D-5A8F-2580CB03B659}"/>
              </a:ext>
            </a:extLst>
          </p:cNvPr>
          <p:cNvSpPr txBox="1"/>
          <p:nvPr/>
        </p:nvSpPr>
        <p:spPr>
          <a:xfrm>
            <a:off x="410544" y="6085680"/>
            <a:ext cx="3851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C.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Vaccarezza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/L.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Giannessi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5D61B09C-5F28-B072-F0AC-B0C7E0310D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2826535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.png">
            <a:extLst>
              <a:ext uri="{FF2B5EF4-FFF2-40B4-BE49-F238E27FC236}">
                <a16:creationId xmlns:a16="http://schemas.microsoft.com/office/drawing/2014/main" id="{18301459-00D8-7A2F-BCB0-935D43E0287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6148" y="2241724"/>
            <a:ext cx="3877957" cy="4087576"/>
          </a:xfrm>
          <a:prstGeom prst="rect">
            <a:avLst/>
          </a:prstGeom>
          <a:ln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22CE25-6D2E-59FD-639C-991540CD4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473" y="2453941"/>
            <a:ext cx="7772400" cy="3663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7252C2-9E30-85EA-02CE-AA5C2A898CE5}"/>
              </a:ext>
            </a:extLst>
          </p:cNvPr>
          <p:cNvSpPr txBox="1"/>
          <p:nvPr/>
        </p:nvSpPr>
        <p:spPr>
          <a:xfrm>
            <a:off x="4271058" y="3617159"/>
            <a:ext cx="2164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Cianchi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(Uni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ToV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3AFB9-FCDB-DE33-A488-5298F2684F2B}"/>
              </a:ext>
            </a:extLst>
          </p:cNvPr>
          <p:cNvSpPr txBox="1"/>
          <p:nvPr/>
        </p:nvSpPr>
        <p:spPr>
          <a:xfrm>
            <a:off x="6766602" y="3617159"/>
            <a:ext cx="238882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Cirrone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(INFN-LNS)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AFA7C-CD1C-7D12-F6E0-7D620BA3B66A}"/>
              </a:ext>
            </a:extLst>
          </p:cNvPr>
          <p:cNvSpPr txBox="1"/>
          <p:nvPr/>
        </p:nvSpPr>
        <p:spPr>
          <a:xfrm>
            <a:off x="9486508" y="3633166"/>
            <a:ext cx="2164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Labate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(CNR-INO)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FE77B-5880-7672-E33A-088C5A64619F}"/>
              </a:ext>
            </a:extLst>
          </p:cNvPr>
          <p:cNvSpPr txBox="1"/>
          <p:nvPr/>
        </p:nvSpPr>
        <p:spPr>
          <a:xfrm>
            <a:off x="410543" y="901790"/>
            <a:ext cx="6815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 Investigator: M.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Ferrario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 Manager: C.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Bortolin</a:t>
            </a:r>
            <a:endParaRPr lang="en-GB" sz="2400" dirty="0">
              <a:latin typeface="Calibri" panose="020F0502020204030204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and Dissemination: A.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Falone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IT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5BA093-6EAC-4D91-7377-E86E2C214287}"/>
              </a:ext>
            </a:extLst>
          </p:cNvPr>
          <p:cNvSpPr/>
          <p:nvPr/>
        </p:nvSpPr>
        <p:spPr>
          <a:xfrm>
            <a:off x="1023618" y="3061739"/>
            <a:ext cx="156137" cy="156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56A24-7ED9-9374-85A1-BA5882651683}"/>
              </a:ext>
            </a:extLst>
          </p:cNvPr>
          <p:cNvSpPr/>
          <p:nvPr/>
        </p:nvSpPr>
        <p:spPr>
          <a:xfrm>
            <a:off x="2399841" y="4520093"/>
            <a:ext cx="173011" cy="1448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B44E5-ED5D-C024-CC8C-9C77DCA3746B}"/>
              </a:ext>
            </a:extLst>
          </p:cNvPr>
          <p:cNvSpPr txBox="1"/>
          <p:nvPr/>
        </p:nvSpPr>
        <p:spPr>
          <a:xfrm>
            <a:off x="6040056" y="6085702"/>
            <a:ext cx="6151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Ferrario et al. INFN-23-12-LNF (2023)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B3DDE-BAC8-776D-C00C-AE6AAA4D8DE4}"/>
              </a:ext>
            </a:extLst>
          </p:cNvPr>
          <p:cNvSpPr txBox="1"/>
          <p:nvPr/>
        </p:nvSpPr>
        <p:spPr>
          <a:xfrm>
            <a:off x="1179755" y="2985918"/>
            <a:ext cx="1202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Milano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B8AD9-C8A6-36DF-8689-426B1EAF6C8B}"/>
              </a:ext>
            </a:extLst>
          </p:cNvPr>
          <p:cNvSpPr txBox="1"/>
          <p:nvPr/>
        </p:nvSpPr>
        <p:spPr>
          <a:xfrm>
            <a:off x="2572852" y="4438289"/>
            <a:ext cx="1202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Potenza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4C3D0B-2870-E0C6-8093-CF685C78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00221" cy="1325563"/>
          </a:xfrm>
        </p:spPr>
        <p:txBody>
          <a:bodyPr/>
          <a:lstStyle/>
          <a:p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EuAPS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EuPRAXIA Advance Photon Sources</a:t>
            </a:r>
            <a:endParaRPr lang="en-GB" dirty="0"/>
          </a:p>
        </p:txBody>
      </p:sp>
      <p:sp>
        <p:nvSpPr>
          <p:cNvPr id="14" name="Footer Placeholder 19">
            <a:extLst>
              <a:ext uri="{FF2B5EF4-FFF2-40B4-BE49-F238E27FC236}">
                <a16:creationId xmlns:a16="http://schemas.microsoft.com/office/drawing/2014/main" id="{507B1F8A-D1D6-1E61-A841-9CA8A9F844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3451857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A3B5B071-C192-09F4-C58B-0A963F5EB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544" y="1086439"/>
            <a:ext cx="6423471" cy="4146873"/>
          </a:xfrm>
          <a:prstGeom prst="rect">
            <a:avLst/>
          </a:prstGeom>
        </p:spPr>
      </p:pic>
      <p:graphicFrame>
        <p:nvGraphicFramePr>
          <p:cNvPr id="34" name="Table 35">
            <a:extLst>
              <a:ext uri="{FF2B5EF4-FFF2-40B4-BE49-F238E27FC236}">
                <a16:creationId xmlns:a16="http://schemas.microsoft.com/office/drawing/2014/main" id="{701B9113-7B28-CA4E-9523-C7FCB103DD69}"/>
              </a:ext>
            </a:extLst>
          </p:cNvPr>
          <p:cNvGraphicFramePr>
            <a:graphicFrameLocks noGrp="1"/>
          </p:cNvGraphicFramePr>
          <p:nvPr/>
        </p:nvGraphicFramePr>
        <p:xfrm>
          <a:off x="3995518" y="1977023"/>
          <a:ext cx="2719643" cy="1112520"/>
        </p:xfrm>
        <a:graphic>
          <a:graphicData uri="http://schemas.openxmlformats.org/drawingml/2006/table">
            <a:tbl>
              <a:tblPr firstRow="1" bandRow="1"/>
              <a:tblGrid>
                <a:gridCol w="1947101">
                  <a:extLst>
                    <a:ext uri="{9D8B030D-6E8A-4147-A177-3AD203B41FA5}">
                      <a16:colId xmlns:a16="http://schemas.microsoft.com/office/drawing/2014/main" val="3206934216"/>
                    </a:ext>
                  </a:extLst>
                </a:gridCol>
                <a:gridCol w="772542">
                  <a:extLst>
                    <a:ext uri="{9D8B030D-6E8A-4147-A177-3AD203B41FA5}">
                      <a16:colId xmlns:a16="http://schemas.microsoft.com/office/drawing/2014/main" val="3420237909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200" b="0">
                          <a:solidFill>
                            <a:schemeClr val="tx1"/>
                          </a:solidFill>
                        </a:rPr>
                        <a:t>Electron beam Energy [MeV]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200" b="0">
                          <a:solidFill>
                            <a:schemeClr val="tx1"/>
                          </a:solidFill>
                        </a:rPr>
                        <a:t>50-800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217669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200"/>
                        <a:t>Plasma Density [cm</a:t>
                      </a:r>
                      <a:r>
                        <a:rPr lang="en-IT" sz="1200" baseline="30000"/>
                        <a:t>-3</a:t>
                      </a:r>
                      <a:r>
                        <a:rPr lang="en-IT" sz="1200"/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200"/>
                        <a:t>10</a:t>
                      </a:r>
                      <a:r>
                        <a:rPr lang="en-IT" sz="1200" baseline="30000"/>
                        <a:t>17</a:t>
                      </a:r>
                      <a:r>
                        <a:rPr lang="en-IT" sz="1200"/>
                        <a:t> - 10</a:t>
                      </a:r>
                      <a:r>
                        <a:rPr lang="en-IT" sz="1200" baseline="30000"/>
                        <a:t>19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99915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200"/>
                        <a:t>Photon Critical Energy [keV]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200"/>
                        <a:t>1 - 10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87801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200"/>
                        <a:t>Nuber of Photons/pulse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200"/>
                        <a:t>10</a:t>
                      </a:r>
                      <a:r>
                        <a:rPr lang="en-IT" sz="1200" baseline="30000"/>
                        <a:t>6</a:t>
                      </a:r>
                      <a:r>
                        <a:rPr lang="en-IT" sz="1200"/>
                        <a:t> – 10</a:t>
                      </a:r>
                      <a:r>
                        <a:rPr lang="en-IT" sz="1200" baseline="30000"/>
                        <a:t>9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58410"/>
                  </a:ext>
                </a:extLst>
              </a:tr>
            </a:tbl>
          </a:graphicData>
        </a:graphic>
      </p:graphicFrame>
      <p:pic>
        <p:nvPicPr>
          <p:cNvPr id="2" name="lwfa-movie-140646.mp4">
            <a:hlinkClick r:id="" action="ppaction://media"/>
            <a:extLst>
              <a:ext uri="{FF2B5EF4-FFF2-40B4-BE49-F238E27FC236}">
                <a16:creationId xmlns:a16="http://schemas.microsoft.com/office/drawing/2014/main" id="{9077B77F-9A45-C719-196C-4E35C29CB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047" y="2329941"/>
            <a:ext cx="4838953" cy="2903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A86D6-6D48-CE58-C24D-76E01DE481C8}"/>
              </a:ext>
            </a:extLst>
          </p:cNvPr>
          <p:cNvSpPr txBox="1"/>
          <p:nvPr/>
        </p:nvSpPr>
        <p:spPr>
          <a:xfrm>
            <a:off x="8074270" y="5233312"/>
            <a:ext cx="3548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Vieira, R. Fonseca/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/IST Lisbon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 descr="Laser1">
            <a:extLst>
              <a:ext uri="{FF2B5EF4-FFF2-40B4-BE49-F238E27FC236}">
                <a16:creationId xmlns:a16="http://schemas.microsoft.com/office/drawing/2014/main" id="{6D8B9377-205C-4FF5-9104-B91A1745FE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6896" y="3980127"/>
            <a:ext cx="2254238" cy="22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D28577-7D22-CDE8-956D-EF6B96EB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>Betatron radiation source @SPARC_LAB</a:t>
            </a:r>
          </a:p>
        </p:txBody>
      </p:sp>
      <p:sp>
        <p:nvSpPr>
          <p:cNvPr id="6" name="Footer Placeholder 19">
            <a:extLst>
              <a:ext uri="{FF2B5EF4-FFF2-40B4-BE49-F238E27FC236}">
                <a16:creationId xmlns:a16="http://schemas.microsoft.com/office/drawing/2014/main" id="{D42650F1-FCC5-4E15-7533-1002E20F44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41055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4203FE-4362-15A4-6181-88CEB0C1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97" y="856429"/>
            <a:ext cx="11913584" cy="1435661"/>
          </a:xfrm>
        </p:spPr>
        <p:txBody>
          <a:bodyPr>
            <a:noAutofit/>
          </a:bodyPr>
          <a:lstStyle/>
          <a:p>
            <a:pPr algn="just"/>
            <a:r>
              <a:rPr lang="en-GB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HORIZON-INFRA-2024-TECH-01-01: R&amp;D for the next generation of scientific instrumentation, tools, methods, solutions for RI upgrade</a:t>
            </a:r>
          </a:p>
          <a:p>
            <a:pPr algn="just"/>
            <a:endParaRPr lang="en-GB" sz="18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GB" sz="18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Submitted in March 2024</a:t>
            </a:r>
          </a:p>
          <a:p>
            <a:pPr algn="just"/>
            <a:endParaRPr lang="en-GB" sz="1800" b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en-GB" sz="18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Budget ~10 M€</a:t>
            </a: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863F035A-CEBB-8860-E87B-BB9F3072D00C}"/>
              </a:ext>
            </a:extLst>
          </p:cNvPr>
          <p:cNvGraphicFramePr>
            <a:graphicFrameLocks noGrp="1"/>
          </p:cNvGraphicFramePr>
          <p:nvPr/>
        </p:nvGraphicFramePr>
        <p:xfrm>
          <a:off x="3497652" y="1845289"/>
          <a:ext cx="5783853" cy="44328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#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71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Partner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71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Acronym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71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45" dirty="0">
                          <a:latin typeface="Arial"/>
                          <a:cs typeface="Arial"/>
                        </a:rPr>
                        <a:t>Elettra 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Sincrotrone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Trieste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60" dirty="0">
                          <a:latin typeface="Arial"/>
                          <a:cs typeface="Arial"/>
                        </a:rPr>
                        <a:t>SCpA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(Coordinator)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ST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70" dirty="0">
                          <a:latin typeface="Arial"/>
                          <a:cs typeface="Arial"/>
                        </a:rPr>
                        <a:t>European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Organization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Nuclear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Research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CERN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Istituto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Nazionale </a:t>
                      </a:r>
                      <a:r>
                        <a:rPr sz="900" spc="-85" dirty="0">
                          <a:latin typeface="Arial"/>
                          <a:cs typeface="Arial"/>
                        </a:rPr>
                        <a:t>Fisica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Nucleare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INFN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45" dirty="0">
                          <a:latin typeface="Arial"/>
                          <a:cs typeface="Arial"/>
                        </a:rPr>
                        <a:t>University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Liverpool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ULIV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80" dirty="0">
                          <a:latin typeface="Arial"/>
                          <a:cs typeface="Arial"/>
                        </a:rPr>
                        <a:t>Thales-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MIS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Th-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MIS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Scandinova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5" dirty="0">
                          <a:latin typeface="Arial"/>
                          <a:cs typeface="Arial"/>
                        </a:rPr>
                        <a:t>Systems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AB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SCND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45" dirty="0">
                          <a:latin typeface="Arial"/>
                          <a:cs typeface="Arial"/>
                        </a:rPr>
                        <a:t>VDL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4" dirty="0">
                          <a:latin typeface="Arial"/>
                          <a:cs typeface="Arial"/>
                        </a:rPr>
                        <a:t>ETG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80" dirty="0">
                          <a:latin typeface="Arial"/>
                          <a:cs typeface="Arial"/>
                        </a:rPr>
                        <a:t>Technology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Development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BV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VDL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COMEB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COMEB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40" dirty="0">
                          <a:latin typeface="Arial"/>
                          <a:cs typeface="Arial"/>
                        </a:rPr>
                        <a:t>United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Kingdom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5" dirty="0">
                          <a:latin typeface="Arial"/>
                          <a:cs typeface="Arial"/>
                        </a:rPr>
                        <a:t>Research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Innovation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UKRI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70" dirty="0">
                          <a:latin typeface="Arial"/>
                          <a:cs typeface="Arial"/>
                        </a:rPr>
                        <a:t>Consiglio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Nazionale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delle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Ricerche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CNR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65" dirty="0">
                          <a:latin typeface="Arial"/>
                          <a:cs typeface="Arial"/>
                        </a:rPr>
                        <a:t>Extreme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Light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Infrastructure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ERIC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20" dirty="0">
                          <a:latin typeface="Arial"/>
                          <a:cs typeface="Arial"/>
                        </a:rPr>
                        <a:t>ELI-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ERIC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6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National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85" dirty="0">
                          <a:latin typeface="Arial"/>
                          <a:cs typeface="Arial"/>
                        </a:rPr>
                        <a:t>Recherche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Scientifique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CNRS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CNRS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90" dirty="0">
                          <a:latin typeface="Arial"/>
                          <a:cs typeface="Arial"/>
                        </a:rPr>
                        <a:t>Thales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80" dirty="0">
                          <a:latin typeface="Arial"/>
                          <a:cs typeface="Arial"/>
                        </a:rPr>
                        <a:t>LAS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85" dirty="0">
                          <a:latin typeface="Arial"/>
                          <a:cs typeface="Arial"/>
                        </a:rPr>
                        <a:t>France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SAS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Th-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LAS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Amplitude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60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Amplitude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60" dirty="0">
                          <a:latin typeface="Arial"/>
                          <a:cs typeface="Arial"/>
                        </a:rPr>
                        <a:t>Centro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10" dirty="0">
                          <a:latin typeface="Arial"/>
                          <a:cs typeface="Arial"/>
                        </a:rPr>
                        <a:t>LÁSERES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Pulsados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CLPU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257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65" dirty="0">
                          <a:latin typeface="Arial"/>
                          <a:cs typeface="Arial"/>
                        </a:rPr>
                        <a:t>Ferdinand-</a:t>
                      </a:r>
                      <a:r>
                        <a:rPr sz="900" spc="-75" dirty="0">
                          <a:latin typeface="Arial"/>
                          <a:cs typeface="Arial"/>
                        </a:rPr>
                        <a:t>Braun-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Institut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0" dirty="0">
                          <a:latin typeface="Arial"/>
                          <a:cs typeface="Arial"/>
                        </a:rPr>
                        <a:t>gGmbH,</a:t>
                      </a:r>
                      <a:r>
                        <a:rPr sz="9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Leibniz-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Institut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für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Hoechstfrequenztechnik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FBH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257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Associacao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instituto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superior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0" dirty="0">
                          <a:latin typeface="Arial"/>
                          <a:cs typeface="Arial"/>
                        </a:rPr>
                        <a:t>Tecnico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para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Investigacao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Desenvolvimento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IST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Università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degli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Studi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10" dirty="0">
                          <a:latin typeface="Arial"/>
                          <a:cs typeface="Arial"/>
                        </a:rPr>
                        <a:t>Roma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3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Sapienza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USAP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Heinrich-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Heine-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Universitaet</a:t>
                      </a:r>
                      <a:r>
                        <a:rPr sz="900" spc="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Duesseldorf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UDUS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75" dirty="0">
                          <a:latin typeface="Arial"/>
                          <a:cs typeface="Arial"/>
                        </a:rPr>
                        <a:t>Deutsches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Elektronen-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Synchrotron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DESY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DESY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9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Chancellor,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Masters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85" dirty="0">
                          <a:latin typeface="Arial"/>
                          <a:cs typeface="Arial"/>
                        </a:rPr>
                        <a:t>Scholars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Univ.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Oxford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UOX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60" dirty="0">
                          <a:latin typeface="Arial"/>
                          <a:cs typeface="Arial"/>
                        </a:rPr>
                        <a:t>Ludwig-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Maximilians-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Universitaet</a:t>
                      </a:r>
                      <a:r>
                        <a:rPr sz="9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Muenchen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LMU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60" dirty="0">
                          <a:latin typeface="Arial"/>
                          <a:cs typeface="Arial"/>
                        </a:rPr>
                        <a:t>GSI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Helmholtz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9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0" dirty="0">
                          <a:latin typeface="Arial"/>
                          <a:cs typeface="Arial"/>
                        </a:rPr>
                        <a:t>Heavy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Ion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Research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GSI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Università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degli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Studi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14" dirty="0">
                          <a:latin typeface="Arial"/>
                          <a:cs typeface="Arial"/>
                        </a:rPr>
                        <a:t>Roma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5" dirty="0">
                          <a:latin typeface="Arial"/>
                          <a:cs typeface="Arial"/>
                        </a:rPr>
                        <a:t>Tor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Vergata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UTOR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SourceLAB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SourceLAB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Paul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Scherrer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Institut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(Associated</a:t>
                      </a:r>
                      <a:r>
                        <a:rPr sz="900" b="1" spc="-4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partner)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PSI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91015F-2FBD-3D42-1785-7A79950971A1}"/>
              </a:ext>
            </a:extLst>
          </p:cNvPr>
          <p:cNvGraphicFramePr>
            <a:graphicFrameLocks noGrp="1"/>
          </p:cNvGraphicFramePr>
          <p:nvPr/>
        </p:nvGraphicFramePr>
        <p:xfrm>
          <a:off x="7736509" y="1847390"/>
          <a:ext cx="4076079" cy="4376681"/>
        </p:xfrm>
        <a:graphic>
          <a:graphicData uri="http://schemas.openxmlformats.org/drawingml/2006/table">
            <a:tbl>
              <a:tblPr/>
              <a:tblGrid>
                <a:gridCol w="470515">
                  <a:extLst>
                    <a:ext uri="{9D8B030D-6E8A-4147-A177-3AD203B41FA5}">
                      <a16:colId xmlns:a16="http://schemas.microsoft.com/office/drawing/2014/main" val="1137983457"/>
                    </a:ext>
                  </a:extLst>
                </a:gridCol>
                <a:gridCol w="2810478">
                  <a:extLst>
                    <a:ext uri="{9D8B030D-6E8A-4147-A177-3AD203B41FA5}">
                      <a16:colId xmlns:a16="http://schemas.microsoft.com/office/drawing/2014/main" val="32904696"/>
                    </a:ext>
                  </a:extLst>
                </a:gridCol>
                <a:gridCol w="795086">
                  <a:extLst>
                    <a:ext uri="{9D8B030D-6E8A-4147-A177-3AD203B41FA5}">
                      <a16:colId xmlns:a16="http://schemas.microsoft.com/office/drawing/2014/main" val="1537694739"/>
                    </a:ext>
                  </a:extLst>
                </a:gridCol>
              </a:tblGrid>
              <a:tr h="749807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 No.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Package Title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 Partic. Short Name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705067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Coordination and project management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ELETTRA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834762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and industrial exploitation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ULIV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044165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IT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Plasma accelerator theory and simulations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IST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99811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repetition rate plasma structures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797549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Plasma acceleration diagnostics and instrumentation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320725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IT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efficiency RF generator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Thales-MIS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5453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repetition rate modulator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Scandinova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89957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X-band RF Pulse Compressor (BOC)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350136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tests and validation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70826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IT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repetition rate high power </a:t>
                      </a:r>
                      <a:r>
                        <a:rPr lang="en-GB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Ti:Sa</a:t>
                      </a: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amplifier module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UKRI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544941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Efficient kHz laser driver modules for plasma acceleration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0892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High-rep rate pump sources for laser drivers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ELI-ERIC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175215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Prototype of high average power optical compressor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Thales-LAS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702884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Laser Driver System </a:t>
                      </a:r>
                      <a:r>
                        <a:rPr lang="en-GB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Architecture,transport</a:t>
                      </a: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engineering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902373"/>
                  </a:ext>
                </a:extLst>
              </a:tr>
            </a:tbl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12C971F7-CB29-F41C-F834-5DBDE312BE99}"/>
              </a:ext>
            </a:extLst>
          </p:cNvPr>
          <p:cNvSpPr txBox="1"/>
          <p:nvPr/>
        </p:nvSpPr>
        <p:spPr>
          <a:xfrm>
            <a:off x="558138" y="3637212"/>
            <a:ext cx="21075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5424C0-230B-2DD1-B06B-EB087679BCA0}"/>
              </a:ext>
            </a:extLst>
          </p:cNvPr>
          <p:cNvSpPr txBox="1"/>
          <p:nvPr/>
        </p:nvSpPr>
        <p:spPr>
          <a:xfrm>
            <a:off x="112890" y="4870546"/>
            <a:ext cx="3217332" cy="816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264" rtl="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Industries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CD3B87D-40BC-B80F-9997-79F780BB0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>Next step: PACRI?</a:t>
            </a:r>
          </a:p>
        </p:txBody>
      </p:sp>
      <p:sp>
        <p:nvSpPr>
          <p:cNvPr id="10" name="Footer Placeholder 19">
            <a:extLst>
              <a:ext uri="{FF2B5EF4-FFF2-40B4-BE49-F238E27FC236}">
                <a16:creationId xmlns:a16="http://schemas.microsoft.com/office/drawing/2014/main" id="{D264BE33-F397-1ECF-0BFA-56840CC25E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952246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4203FE-4362-15A4-6181-88CEB0C1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3377"/>
            <a:ext cx="10515600" cy="51235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objective of the </a:t>
            </a:r>
            <a:r>
              <a:rPr lang="en-GB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PACRI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project is to develop innovative breakthrough technologies, increasing their Technology Readiness Level (TRL) for electron accelerators while taking energy consumption, resource efficiency, costs, and environmental impact into due account. </a:t>
            </a:r>
          </a:p>
          <a:p>
            <a:pPr marL="0" indent="0" algn="just">
              <a:buNone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includes the following draft non-exclusive goals:</a:t>
            </a:r>
            <a:endParaRPr lang="en-IT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developing high rep-rate plasma modules,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 required for the EuPRAXIA project, extending its scientific domain from high average brightness radiation sources up to high energy physics;</a:t>
            </a:r>
            <a:endParaRPr lang="en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developing key laser components required to upscale high-power high repetition rate Laser technology 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 required by the EuPRAXIA and ELI Research Infrastructure.</a:t>
            </a:r>
            <a:endParaRPr lang="en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improving the performance of normal conducting technology for X-band </a:t>
            </a:r>
            <a:r>
              <a:rPr lang="en-GB" sz="2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linac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drivers,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extending them to the kHz regime, with focus on efficiency and energy consumption;</a:t>
            </a:r>
            <a:endParaRPr lang="en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supporting development towards compact linear colliders and nuclear physics facilities;</a:t>
            </a:r>
            <a:endParaRPr lang="en-IT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developing compact advanced undulator modules,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order to reduce the overall size of the future FEL facilities.</a:t>
            </a:r>
            <a:endParaRPr lang="en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supporting the availability of compact X-ray facilities (FELs, ICSs, Betatron) </a:t>
            </a:r>
            <a:r>
              <a:rPr lang="en-GB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serve a larger number of users in many scientific fields, industry and society;</a:t>
            </a:r>
            <a:endParaRPr lang="en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D80477-A268-FA1D-3AAF-8BA0E9A0D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>
                <a:latin typeface="+mn-lt"/>
              </a:rPr>
              <a:t>Plasma Accelerators for Compact Research Infrastructures (PACRI)</a:t>
            </a:r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F4435DCB-F3DE-BB63-A43C-EB3C3DE13C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970098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3F62EF1-65D0-211D-6A4B-D89E0E2C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>
                <a:latin typeface="+mn-lt"/>
              </a:rPr>
              <a:t>Conclusion</a:t>
            </a:r>
            <a:endParaRPr lang="de-DE" sz="3600" dirty="0">
              <a:latin typeface="+mn-lt"/>
            </a:endParaRP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AAFF40BA-3E25-59B9-3A5C-9829A8EC5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60" y="1043747"/>
            <a:ext cx="8816814" cy="5185640"/>
          </a:xfrm>
        </p:spPr>
        <p:txBody>
          <a:bodyPr>
            <a:normAutofit/>
          </a:bodyPr>
          <a:lstStyle/>
          <a:p>
            <a:r>
              <a:rPr lang="en-US" sz="2400" dirty="0"/>
              <a:t>EuPRAXIA is the </a:t>
            </a:r>
            <a:r>
              <a:rPr lang="en-US" sz="2400" b="1" dirty="0"/>
              <a:t>future of plasma accelerators</a:t>
            </a:r>
            <a:r>
              <a:rPr lang="en-US" sz="2400" dirty="0"/>
              <a:t> and highly attractive for early-stage researchers: cutting-edge technologies for breakthrough science.</a:t>
            </a:r>
          </a:p>
          <a:p>
            <a:r>
              <a:rPr lang="en-US" sz="2400" dirty="0"/>
              <a:t>The doctoral network EuPRAXIA-DN is an important corner stone:</a:t>
            </a:r>
          </a:p>
          <a:p>
            <a:pPr lvl="1"/>
            <a:r>
              <a:rPr lang="en-US" dirty="0">
                <a:sym typeface="Wingdings" pitchFamily="2" charset="2"/>
              </a:rPr>
              <a:t>addresses key R&amp;D challenges in an interdisciplinary approach </a:t>
            </a:r>
          </a:p>
          <a:p>
            <a:pPr lvl="1"/>
            <a:r>
              <a:rPr lang="en-US" dirty="0">
                <a:sym typeface="Wingdings" pitchFamily="2" charset="2"/>
              </a:rPr>
              <a:t>trains Fellows in crucial areas and brings the community together, supporting talent pipeline</a:t>
            </a:r>
          </a:p>
          <a:p>
            <a:r>
              <a:rPr lang="en-US" sz="2400" dirty="0">
                <a:sym typeface="Wingdings" pitchFamily="2" charset="2"/>
              </a:rPr>
              <a:t>Today is a unique opportunity to see future in the making.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sz="2400" b="1" dirty="0">
                <a:sym typeface="Wingdings" pitchFamily="2" charset="2"/>
              </a:rPr>
              <a:t>It is a great pleasure to be here at LNF today and to share                        the exciting future of EuPRAXIA with you! </a:t>
            </a: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F78ADC9C-E759-922F-1FD4-A6477764A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5034" y="834803"/>
            <a:ext cx="2887264" cy="162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DF1DC00-6D0A-B359-D772-135039B52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375" y="2515906"/>
            <a:ext cx="2884923" cy="1622769"/>
          </a:xfrm>
          <a:prstGeom prst="rect">
            <a:avLst/>
          </a:prstGeom>
        </p:spPr>
      </p:pic>
      <p:pic>
        <p:nvPicPr>
          <p:cNvPr id="10" name="Picture 9" descr="ESFRI-EuPRAXIA-03-highlight-picture.jpg">
            <a:extLst>
              <a:ext uri="{FF2B5EF4-FFF2-40B4-BE49-F238E27FC236}">
                <a16:creationId xmlns:a16="http://schemas.microsoft.com/office/drawing/2014/main" id="{F0978D52-A10D-11D6-EFF9-30F432DA47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5034" y="4195479"/>
            <a:ext cx="2884923" cy="21373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135014A8-C41A-A1FA-CD95-74A4027C63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65583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rnest Walton, Ernest Rutherford and John Cockcroft">
            <a:extLst>
              <a:ext uri="{FF2B5EF4-FFF2-40B4-BE49-F238E27FC236}">
                <a16:creationId xmlns:a16="http://schemas.microsoft.com/office/drawing/2014/main" id="{39C07779-2021-47A3-B791-91406601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" y="0"/>
            <a:ext cx="1218824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91C937-DF6C-4DDC-B382-71890B0177CC}"/>
              </a:ext>
            </a:extLst>
          </p:cNvPr>
          <p:cNvSpPr txBox="1"/>
          <p:nvPr/>
        </p:nvSpPr>
        <p:spPr>
          <a:xfrm>
            <a:off x="1671422" y="5165551"/>
            <a:ext cx="8849156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charset="0"/>
              </a:rPr>
              <a:t>Long-term vision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ED08A-D053-482B-984E-22B312F5515B}"/>
              </a:ext>
            </a:extLst>
          </p:cNvPr>
          <p:cNvSpPr txBox="1"/>
          <p:nvPr/>
        </p:nvSpPr>
        <p:spPr>
          <a:xfrm>
            <a:off x="1671422" y="6033848"/>
            <a:ext cx="8849156" cy="58477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charset="0"/>
              </a:rPr>
              <a:t>World’s first accelerator for science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63DD68-61B1-4885-8E98-B113085B0BCF}"/>
              </a:ext>
            </a:extLst>
          </p:cNvPr>
          <p:cNvSpPr/>
          <p:nvPr/>
        </p:nvSpPr>
        <p:spPr>
          <a:xfrm>
            <a:off x="1775520" y="3496940"/>
            <a:ext cx="8640960" cy="2308324"/>
          </a:xfrm>
          <a:prstGeom prst="rect">
            <a:avLst/>
          </a:prstGeom>
          <a:solidFill>
            <a:srgbClr val="9F9F9F"/>
          </a:solidFill>
        </p:spPr>
        <p:txBody>
          <a:bodyPr wrap="square">
            <a:spAutoFit/>
          </a:bodyPr>
          <a:lstStyle/>
          <a:p>
            <a:pPr marL="895350" indent="-895350" algn="ctr"/>
            <a:r>
              <a:rPr lang="en-GB" altLang="en-US" sz="2400" i="1" dirty="0"/>
              <a:t>What we require is an apparatus to give us a potential of the order of 10 million volts which can be safely accommodated in a reasonably sized room and operated by a few kilowatts of power.  We require too an exhausted tube capable of withstanding this voltage. (…) I see no reason why such a requirement cannot be made practical.</a:t>
            </a:r>
          </a:p>
        </p:txBody>
      </p:sp>
    </p:spTree>
    <p:extLst>
      <p:ext uri="{BB962C8B-B14F-4D97-AF65-F5344CB8AC3E}">
        <p14:creationId xmlns:p14="http://schemas.microsoft.com/office/powerpoint/2010/main" val="40119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7996-622E-4B7D-920C-D16F3754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8060E-6747-48D6-84B3-FC01777A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E26FA-94D5-4B14-B15D-A6C069D3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56A5-12F1-4002-ABB1-2876A56C98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5EDC9-BF62-41D1-837C-2641CB5AE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572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48835B-2C3B-4F9C-A26A-EC9D7A3A96C5}"/>
              </a:ext>
            </a:extLst>
          </p:cNvPr>
          <p:cNvSpPr txBox="1"/>
          <p:nvPr/>
        </p:nvSpPr>
        <p:spPr>
          <a:xfrm>
            <a:off x="1671422" y="5165551"/>
            <a:ext cx="8849156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ahoma" charset="0"/>
              </a:rPr>
              <a:t>EuPRAXIA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BEC4C-3964-4210-BAA2-37CCE80DA43A}"/>
              </a:ext>
            </a:extLst>
          </p:cNvPr>
          <p:cNvSpPr txBox="1"/>
          <p:nvPr/>
        </p:nvSpPr>
        <p:spPr>
          <a:xfrm>
            <a:off x="1671422" y="6033848"/>
            <a:ext cx="8849156" cy="58477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charset="0"/>
              </a:rPr>
              <a:t>Accelerating Innovation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554DF-393F-420C-BD65-0CCCEB9244D7}"/>
              </a:ext>
            </a:extLst>
          </p:cNvPr>
          <p:cNvSpPr txBox="1"/>
          <p:nvPr/>
        </p:nvSpPr>
        <p:spPr>
          <a:xfrm>
            <a:off x="2559928" y="984563"/>
            <a:ext cx="7067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bg1"/>
                </a:solidFill>
              </a:rPr>
              <a:t>What we require is the design and construction of a laser capable of delivering pulses with a duration of 100 femtoseconds and an energy of 100 joules, at a repetition rate up to 100 Hertz and a user facility build around </a:t>
            </a:r>
            <a:r>
              <a:rPr lang="en-GB" sz="2400" i="1">
                <a:solidFill>
                  <a:schemeClr val="bg1"/>
                </a:solidFill>
              </a:rPr>
              <a:t>this technology </a:t>
            </a:r>
            <a:r>
              <a:rPr lang="en-GB" sz="2400" i="1" dirty="0">
                <a:solidFill>
                  <a:schemeClr val="bg1"/>
                </a:solidFill>
              </a:rPr>
              <a:t>in the next decade.</a:t>
            </a:r>
          </a:p>
        </p:txBody>
      </p:sp>
    </p:spTree>
    <p:extLst>
      <p:ext uri="{BB962C8B-B14F-4D97-AF65-F5344CB8AC3E}">
        <p14:creationId xmlns:p14="http://schemas.microsoft.com/office/powerpoint/2010/main" val="21525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uPRAXIA Project - A Compact Plasma Accelerator with Superior Beam Qua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037671" cy="67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DB1C3C-F08A-0CA4-B123-46CB9764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Progress in </a:t>
            </a:r>
            <a:r>
              <a:rPr lang="de-DE" sz="3200" dirty="0" err="1">
                <a:latin typeface="+mn-lt"/>
              </a:rPr>
              <a:t>Particle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Accelerators</a:t>
            </a:r>
            <a:r>
              <a:rPr lang="de-DE" sz="3200" dirty="0">
                <a:latin typeface="+mn-lt"/>
              </a:rPr>
              <a:t>: Limits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9990EF-D6AF-AEA9-FC39-EAEE6C3D4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65" b="24865"/>
          <a:stretch/>
        </p:blipFill>
        <p:spPr>
          <a:xfrm>
            <a:off x="1526781" y="679620"/>
            <a:ext cx="9050612" cy="5887935"/>
          </a:xfrm>
          <a:prstGeom prst="rect">
            <a:avLst/>
          </a:prstGeom>
        </p:spPr>
      </p:pic>
      <p:sp>
        <p:nvSpPr>
          <p:cNvPr id="3" name="Footer Placeholder 19">
            <a:extLst>
              <a:ext uri="{FF2B5EF4-FFF2-40B4-BE49-F238E27FC236}">
                <a16:creationId xmlns:a16="http://schemas.microsoft.com/office/drawing/2014/main" id="{988B7BFE-FC41-AB1E-FA97-4C6403291D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242822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DB1C3C-F08A-0CA4-B123-46CB9764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Progress in </a:t>
            </a:r>
            <a:r>
              <a:rPr lang="de-DE" sz="3200" dirty="0" err="1">
                <a:latin typeface="+mn-lt"/>
              </a:rPr>
              <a:t>Particle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Accelerators</a:t>
            </a:r>
            <a:r>
              <a:rPr lang="de-DE" sz="3200" dirty="0">
                <a:latin typeface="+mn-lt"/>
              </a:rPr>
              <a:t>: Potential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0ED862-9E85-3552-903D-58A6A6ACFF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14" b="26025"/>
          <a:stretch/>
        </p:blipFill>
        <p:spPr>
          <a:xfrm>
            <a:off x="1534583" y="782758"/>
            <a:ext cx="9035008" cy="5642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7970993-5F5E-1F8F-E278-F1E775A06A07}"/>
              </a:ext>
            </a:extLst>
          </p:cNvPr>
          <p:cNvGrpSpPr/>
          <p:nvPr/>
        </p:nvGrpSpPr>
        <p:grpSpPr>
          <a:xfrm>
            <a:off x="8364071" y="2743200"/>
            <a:ext cx="2501152" cy="921234"/>
            <a:chOff x="8364071" y="2743200"/>
            <a:chExt cx="2501152" cy="921234"/>
          </a:xfrm>
        </p:grpSpPr>
        <p:sp>
          <p:nvSpPr>
            <p:cNvPr id="2" name="Pfeil nach links 1">
              <a:extLst>
                <a:ext uri="{FF2B5EF4-FFF2-40B4-BE49-F238E27FC236}">
                  <a16:creationId xmlns:a16="http://schemas.microsoft.com/office/drawing/2014/main" id="{34304EB9-77FE-2A3C-CAED-BC631EBDFE03}"/>
                </a:ext>
              </a:extLst>
            </p:cNvPr>
            <p:cNvSpPr/>
            <p:nvPr/>
          </p:nvSpPr>
          <p:spPr>
            <a:xfrm rot="585806">
              <a:off x="9928955" y="3059317"/>
              <a:ext cx="936268" cy="605117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351E67-639A-649A-AA94-803ED678D1A6}"/>
                </a:ext>
              </a:extLst>
            </p:cNvPr>
            <p:cNvSpPr/>
            <p:nvPr/>
          </p:nvSpPr>
          <p:spPr>
            <a:xfrm>
              <a:off x="8364071" y="2743200"/>
              <a:ext cx="1533803" cy="84748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Footer Placeholder 19">
            <a:extLst>
              <a:ext uri="{FF2B5EF4-FFF2-40B4-BE49-F238E27FC236}">
                <a16:creationId xmlns:a16="http://schemas.microsoft.com/office/drawing/2014/main" id="{FA5FE1B0-C8C7-61A2-0817-CFF8EF4B33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83173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72186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Calibri"/>
              </a:rPr>
              <a:t>The EuPRAXIA Project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54FCAE5-FBF9-4843-91B6-CBE6AC91153C}"/>
              </a:ext>
            </a:extLst>
          </p:cNvPr>
          <p:cNvSpPr txBox="1">
            <a:spLocks/>
          </p:cNvSpPr>
          <p:nvPr/>
        </p:nvSpPr>
        <p:spPr>
          <a:xfrm>
            <a:off x="659756" y="842469"/>
            <a:ext cx="7685957" cy="5546219"/>
          </a:xfrm>
          <a:prstGeom prst="rect">
            <a:avLst/>
          </a:prstGeom>
        </p:spPr>
        <p:txBody>
          <a:bodyPr lIns="91438" tIns="45719" rIns="91438" bIns="45719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First ever design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plasma accelerator facility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Conceptual Design Report for a distributed research infrastructure </a:t>
            </a:r>
            <a:r>
              <a:rPr lang="en-US" sz="2400" dirty="0"/>
              <a:t>funded by </a:t>
            </a:r>
            <a:r>
              <a:rPr lang="en-US" sz="2400" dirty="0">
                <a:sym typeface="Wingdings"/>
              </a:rPr>
              <a:t>EU Horizon2020 program. Completed by 16+25 institutes.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Challenges addressed by EuPRAXIA since 2015: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Can plasma accelerators produce usable electron beams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For what can we use those beams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while we increase the beam energy towards HEP and collider usages?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Next phase consortium: 	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&gt; 50 institutes</a:t>
            </a:r>
            <a:r>
              <a:rPr lang="en-US" sz="2400" dirty="0">
                <a:latin typeface="Calibri"/>
                <a:sym typeface="Wingding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noProof="0" dirty="0">
                <a:latin typeface="Calibri"/>
                <a:sym typeface="Wingdings"/>
              </a:rPr>
              <a:t>Preparatory Phase project: 	  </a:t>
            </a:r>
            <a:r>
              <a:rPr lang="en-US" sz="2400" b="1" noProof="0" dirty="0">
                <a:latin typeface="Calibri"/>
                <a:sym typeface="Wingdings"/>
              </a:rPr>
              <a:t>2022 – 2026 </a:t>
            </a:r>
            <a:r>
              <a:rPr lang="en-US" sz="1200" noProof="0" dirty="0">
                <a:latin typeface="Calibri"/>
                <a:sym typeface="Wingdings"/>
              </a:rPr>
              <a:t>(approved)</a:t>
            </a:r>
            <a:endParaRPr lang="en-US" sz="2400" noProof="0" dirty="0">
              <a:latin typeface="Calibri"/>
              <a:sym typeface="Wingdings"/>
            </a:endParaRP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Start of 1</a:t>
            </a:r>
            <a:r>
              <a:rPr kumimoji="0" lang="en-US" sz="2400" b="0" i="0" u="none" strike="noStrike" kern="1200" cap="none" spc="0" normalizeH="0" baseline="3000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</a:t>
            </a: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operation: 	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 </a:t>
            </a: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2028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FB874-D206-4783-9D14-E1CA93C9BAC3}"/>
              </a:ext>
            </a:extLst>
          </p:cNvPr>
          <p:cNvSpPr/>
          <p:nvPr/>
        </p:nvSpPr>
        <p:spPr>
          <a:xfrm>
            <a:off x="8302195" y="915818"/>
            <a:ext cx="3352260" cy="36933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marL="0" marR="0" lvl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http://www.eupraxia-project.eu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578A0D0E-9364-CE46-B32B-570D8AD39A55}"/>
              </a:ext>
            </a:extLst>
          </p:cNvPr>
          <p:cNvGrpSpPr/>
          <p:nvPr/>
        </p:nvGrpSpPr>
        <p:grpSpPr>
          <a:xfrm>
            <a:off x="7721600" y="1355522"/>
            <a:ext cx="4301942" cy="4999411"/>
            <a:chOff x="7721600" y="1355522"/>
            <a:chExt cx="4301942" cy="4999411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677943A8-A92F-1946-A65C-3237298D2FF3}"/>
                </a:ext>
              </a:extLst>
            </p:cNvPr>
            <p:cNvSpPr/>
            <p:nvPr/>
          </p:nvSpPr>
          <p:spPr>
            <a:xfrm>
              <a:off x="7721600" y="6016381"/>
              <a:ext cx="4301942" cy="338552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600+ page CDR,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240 scientists contributed</a:t>
              </a:r>
            </a:p>
          </p:txBody>
        </p:sp>
        <p:pic>
          <p:nvPicPr>
            <p:cNvPr id="15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736B283-8172-C845-9DE4-D0B87B317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4406" y="1355522"/>
              <a:ext cx="3107838" cy="4520111"/>
            </a:xfrm>
            <a:prstGeom prst="rect">
              <a:avLst/>
            </a:prstGeom>
          </p:spPr>
        </p:pic>
      </p:grp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A4C04B77-E578-D89A-0465-D306EE0AD6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23554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09D42F-8A77-108F-3F9A-8F975E154C8A}"/>
              </a:ext>
            </a:extLst>
          </p:cNvPr>
          <p:cNvGrpSpPr/>
          <p:nvPr/>
        </p:nvGrpSpPr>
        <p:grpSpPr>
          <a:xfrm>
            <a:off x="307041" y="1092819"/>
            <a:ext cx="6288259" cy="2152357"/>
            <a:chOff x="1617568" y="1523375"/>
            <a:chExt cx="6288259" cy="215235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79002D0-5EB6-50D0-3F83-401EC477B6A4}"/>
                </a:ext>
              </a:extLst>
            </p:cNvPr>
            <p:cNvSpPr/>
            <p:nvPr/>
          </p:nvSpPr>
          <p:spPr>
            <a:xfrm>
              <a:off x="1617568" y="1523375"/>
              <a:ext cx="6288259" cy="215235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Building a facility with very high field plasma accelerators, driven by lasers or beams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– 100 GV/m accelerating field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Shrink down the facility size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Improve Sustainability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00C443D-4AA0-D68F-E330-5FFE7E19BA28}"/>
                </a:ext>
              </a:extLst>
            </p:cNvPr>
            <p:cNvSpPr txBox="1"/>
            <p:nvPr/>
          </p:nvSpPr>
          <p:spPr>
            <a:xfrm>
              <a:off x="1998784" y="2178131"/>
              <a:ext cx="3798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889DBC-9183-9BEF-AAE2-306D4A82AD70}"/>
              </a:ext>
            </a:extLst>
          </p:cNvPr>
          <p:cNvGrpSpPr/>
          <p:nvPr/>
        </p:nvGrpSpPr>
        <p:grpSpPr>
          <a:xfrm>
            <a:off x="1169773" y="3429000"/>
            <a:ext cx="6288259" cy="2152357"/>
            <a:chOff x="4286176" y="3551824"/>
            <a:chExt cx="6288259" cy="215235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CFC6D9-E9E2-A6F8-E928-C4737F28DCD7}"/>
                </a:ext>
              </a:extLst>
            </p:cNvPr>
            <p:cNvSpPr/>
            <p:nvPr/>
          </p:nvSpPr>
          <p:spPr>
            <a:xfrm>
              <a:off x="4286176" y="3551824"/>
              <a:ext cx="6288259" cy="21523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Producing particles and photons to support several urgent and timely science cases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Drive short wavelength FEL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Pave the way for future Linear Colliders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7C5B402-68E9-1496-B465-A1C3F2526DF1}"/>
                </a:ext>
              </a:extLst>
            </p:cNvPr>
            <p:cNvSpPr txBox="1"/>
            <p:nvPr/>
          </p:nvSpPr>
          <p:spPr>
            <a:xfrm>
              <a:off x="4666370" y="4165120"/>
              <a:ext cx="3798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58F5FB40-CC53-830A-9E6B-DD2E1768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A New European High-Tech User Facility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62427-4610-36EE-54F8-69D5B31D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890" y="1021700"/>
            <a:ext cx="3995272" cy="5152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425D92-A4C5-D97E-C26E-73D154D3B874}"/>
              </a:ext>
            </a:extLst>
          </p:cNvPr>
          <p:cNvSpPr txBox="1"/>
          <p:nvPr/>
        </p:nvSpPr>
        <p:spPr>
          <a:xfrm>
            <a:off x="410544" y="5981856"/>
            <a:ext cx="609858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https://www.eupraxia-facility.org</a:t>
            </a:r>
            <a:r>
              <a:rPr lang="en-US" sz="1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19">
            <a:extLst>
              <a:ext uri="{FF2B5EF4-FFF2-40B4-BE49-F238E27FC236}">
                <a16:creationId xmlns:a16="http://schemas.microsoft.com/office/drawing/2014/main" id="{1DAA2CAA-D634-A08A-76AC-4015676F81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2454269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2081</Words>
  <Application>Microsoft Office PowerPoint</Application>
  <PresentationFormat>Widescreen</PresentationFormat>
  <Paragraphs>402</Paragraphs>
  <Slides>28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Arial Narrow</vt:lpstr>
      <vt:lpstr>Arial Rounded MT Bold</vt:lpstr>
      <vt:lpstr>Calibri</vt:lpstr>
      <vt:lpstr>Calibri Light</vt:lpstr>
      <vt:lpstr>Cambria Math</vt:lpstr>
      <vt:lpstr>Corbel</vt:lpstr>
      <vt:lpstr>Helvetica</vt:lpstr>
      <vt:lpstr>Symbol</vt:lpstr>
      <vt:lpstr>Tahoma</vt:lpstr>
      <vt:lpstr>Times New Roman</vt:lpstr>
      <vt:lpstr>Wingdings</vt:lpstr>
      <vt:lpstr>Office Theme</vt:lpstr>
      <vt:lpstr>EuPRAXIA</vt:lpstr>
      <vt:lpstr>PowerPoint Presentation</vt:lpstr>
      <vt:lpstr>PowerPoint Presentation</vt:lpstr>
      <vt:lpstr>PowerPoint Presentation</vt:lpstr>
      <vt:lpstr>PowerPoint Presentation</vt:lpstr>
      <vt:lpstr>Progress in Particle Accelerators: Limits</vt:lpstr>
      <vt:lpstr>Progress in Particle Accelerators: Potential</vt:lpstr>
      <vt:lpstr>The EuPRAXIA Project</vt:lpstr>
      <vt:lpstr>A New European High-Tech User Facility</vt:lpstr>
      <vt:lpstr>PowerPoint Presentation</vt:lpstr>
      <vt:lpstr>Intense R&amp;D Program on critical components</vt:lpstr>
      <vt:lpstr>PowerPoint Presentation</vt:lpstr>
      <vt:lpstr>Preparatory Phase Main Goals</vt:lpstr>
      <vt:lpstr>Candidates for EuPRAXIA Laser Site </vt:lpstr>
      <vt:lpstr>Headquarter and Site 1: EuPRAXIA@SPARC_LAB</vt:lpstr>
      <vt:lpstr>PowerPoint Presentation</vt:lpstr>
      <vt:lpstr>High Quality Electron Beams</vt:lpstr>
      <vt:lpstr>World`s Most Compact RF Linac: X Band </vt:lpstr>
      <vt:lpstr>Plasma Module</vt:lpstr>
      <vt:lpstr>PowerPoint Presentation</vt:lpstr>
      <vt:lpstr>Radiation Generation: FEL</vt:lpstr>
      <vt:lpstr>FEL Beamlines</vt:lpstr>
      <vt:lpstr>PowerPoint Presentation</vt:lpstr>
      <vt:lpstr>EuAPS: EuPRAXIA Advance Photon Sources</vt:lpstr>
      <vt:lpstr>Betatron radiation source @SPARC_LAB</vt:lpstr>
      <vt:lpstr>Next step: PACRI?</vt:lpstr>
      <vt:lpstr>Plasma Accelerators for Compact Research Infrastructures (PACRI)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Welsch, Carsten</cp:lastModifiedBy>
  <cp:revision>90</cp:revision>
  <dcterms:created xsi:type="dcterms:W3CDTF">2018-02-09T13:41:45Z</dcterms:created>
  <dcterms:modified xsi:type="dcterms:W3CDTF">2024-04-21T14:51:50Z</dcterms:modified>
</cp:coreProperties>
</file>