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</p:sldMasterIdLst>
  <p:notesMasterIdLst>
    <p:notesMasterId r:id="rId43"/>
  </p:notesMasterIdLst>
  <p:sldIdLst>
    <p:sldId id="334" r:id="rId3"/>
    <p:sldId id="320" r:id="rId4"/>
    <p:sldId id="337" r:id="rId5"/>
    <p:sldId id="321" r:id="rId6"/>
    <p:sldId id="340" r:id="rId7"/>
    <p:sldId id="343" r:id="rId8"/>
    <p:sldId id="344" r:id="rId9"/>
    <p:sldId id="350" r:id="rId10"/>
    <p:sldId id="351" r:id="rId11"/>
    <p:sldId id="355" r:id="rId12"/>
    <p:sldId id="356" r:id="rId13"/>
    <p:sldId id="357" r:id="rId14"/>
    <p:sldId id="354" r:id="rId15"/>
    <p:sldId id="348" r:id="rId16"/>
    <p:sldId id="359" r:id="rId17"/>
    <p:sldId id="360" r:id="rId18"/>
    <p:sldId id="327" r:id="rId19"/>
    <p:sldId id="363" r:id="rId20"/>
    <p:sldId id="364" r:id="rId21"/>
    <p:sldId id="365" r:id="rId22"/>
    <p:sldId id="367" r:id="rId23"/>
    <p:sldId id="368" r:id="rId24"/>
    <p:sldId id="369" r:id="rId25"/>
    <p:sldId id="373" r:id="rId26"/>
    <p:sldId id="370" r:id="rId27"/>
    <p:sldId id="374" r:id="rId28"/>
    <p:sldId id="375" r:id="rId29"/>
    <p:sldId id="376" r:id="rId30"/>
    <p:sldId id="377" r:id="rId31"/>
    <p:sldId id="378" r:id="rId32"/>
    <p:sldId id="391" r:id="rId33"/>
    <p:sldId id="392" r:id="rId34"/>
    <p:sldId id="386" r:id="rId35"/>
    <p:sldId id="379" r:id="rId36"/>
    <p:sldId id="387" r:id="rId37"/>
    <p:sldId id="382" r:id="rId38"/>
    <p:sldId id="389" r:id="rId39"/>
    <p:sldId id="353" r:id="rId40"/>
    <p:sldId id="393" r:id="rId41"/>
    <p:sldId id="39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8CCE73-4CF8-0F70-D674-29967BD2C169}" name="Angelo Biagioni" initials="AB" userId="2c54bcd7b7c91e3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7DBDD"/>
    <a:srgbClr val="203864"/>
    <a:srgbClr val="F8F8F8"/>
    <a:srgbClr val="0051AA"/>
    <a:srgbClr val="004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E49D0-1C75-44D1-A59E-97E6752FACB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C198E-2F39-44BC-958E-89B4AD62A8E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0EEF-E2D6-EE0B-1AB9-A08A00AD1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2A54B-2652-5541-2F42-C056CDD23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ED2D0-AFD3-BEE4-D19A-2155C8EB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CF4F5-28AE-7C17-7A7B-EE69D2F8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D8578-4397-1B19-32B8-D73484B3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3F09-919F-4089-49D7-3D9E51EE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82344-C429-8244-0FF3-65AA5EB41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FE701-A9BC-8840-6C8D-28E69E77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D1481-AF68-7168-A1F6-2619057D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D45CA-C92B-49A6-7AFA-FD8DF685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77AA9-6307-8672-9FB9-C509E5855F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0AA6C-04FB-0359-FA5F-AC13F8AC8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43928-653E-DDF0-3D12-EE1789498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11A78-8B70-5B22-AD25-D90C3D1C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80C76-B65F-7BB0-23FB-D4B60E6E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86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640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548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778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578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060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711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269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01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F6F8-840B-960E-E459-8A41AAB0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1D30-4114-80E4-AEC8-E45C583A2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D66B5-33AB-9887-6301-A26D8FAF3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910A0-1EBC-84CA-8BB0-A11F9971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0E227-B293-15F9-24C1-2132722C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08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641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386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72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38392-931B-3D1B-F5A2-1F79EFC8C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4579D-BB42-62C2-BA36-E08C72EDD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ADB4D-3264-9C62-8766-9F4C193F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32C07-CCFF-2A30-B7CA-69D90BE4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635D8-34AB-F79A-2E05-564800ED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0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1E9BB-BF56-F2FA-DE8F-88596A51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8B96C-326E-A271-6193-30E8853B5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E4865-F3AB-800C-6092-978EC5E8B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C215B-162C-B804-8DFF-0D1104BF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8336E-037C-2599-18A2-46C1237C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B144A-855E-9E28-B38D-966ED654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4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BD239-E2F0-2E6A-F18C-F332BCFC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6960-CE66-7BF5-209B-E348A42E6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4C4FD4-1FAF-4170-ABD7-D44779EDA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48393-E594-0FB4-5997-E3C586A04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CD860-29F0-0479-D3A7-C903105F4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028A-DDC6-02F3-1227-C09C8D8C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0D88F-814E-FD5D-37C9-7C5BAF73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86420F-6A9F-953E-57CB-7D9A890F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C715-5186-FEA8-78C9-4D526F07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7E64D-E652-E7BE-02FD-08019C51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0DBEF-97EB-1C9D-9CF5-72FDE8AA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3530A-0EF9-C2B9-4A4D-12DA510D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7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29CB44-2F73-38CC-08BC-25C8CAB4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50EDB-A2B9-8303-76C6-07E77EE9D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D9548-DF34-E236-AD7E-5BF042F7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12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FEEE-76FF-78C0-F61A-03097DF6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3E40E-1542-2318-6F05-2E1A984C4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D2D7C-CEB3-D3B5-F77C-8616CA789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D1AB6-FA0F-2113-16F6-8B9BF3A0F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B94F5-372E-CCD5-F100-330A93CD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98C88-53E6-4342-7E85-D8732FA3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6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CA08-4255-96A3-B1EF-B0FACFAC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E7ABEC-5E7A-72BB-3D88-A88321335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8E99B-94E9-C1E1-C300-F515A68F0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1873B-D493-89BF-7F5B-38698C9E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05FE8-DD85-E15D-675B-67DCBAE6B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4CBD1-50DB-1192-7791-0DF25ECB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8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37C9A-B6CD-DEB7-A417-E328B82E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3F4D9-8E69-03C6-AD4E-68AAA40B0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49C79-6D0B-8D37-2EB7-85870FCB5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74F2E-F523-4954-8BE5-AA21DB4EC9DE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9E45C-5439-290D-9CB7-67855173D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94DD4-8B9A-66B1-2CC1-B0A49B82D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48605-7463-4B7E-A85A-732EBD60B56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CC632-4A0F-490D-B8EA-030B31684D71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742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hyperlink" Target="https://doi.org/10.1038/s41598-020-69824-z" TargetMode="External"/><Relationship Id="rId9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20-69824-z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23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3.wdp"/><Relationship Id="rId7" Type="http://schemas.openxmlformats.org/officeDocument/2006/relationships/image" Target="../media/image8.jpe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3.png"/><Relationship Id="rId7" Type="http://schemas.openxmlformats.org/officeDocument/2006/relationships/image" Target="../media/image7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eg"/><Relationship Id="rId9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G"/><Relationship Id="rId7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18.jpe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eg"/><Relationship Id="rId5" Type="http://schemas.openxmlformats.org/officeDocument/2006/relationships/image" Target="../media/image82.gif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7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4.png"/><Relationship Id="rId9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12" Type="http://schemas.openxmlformats.org/officeDocument/2006/relationships/image" Target="../media/image10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06.jpeg"/><Relationship Id="rId10" Type="http://schemas.openxmlformats.org/officeDocument/2006/relationships/image" Target="../media/image108.png"/><Relationship Id="rId4" Type="http://schemas.openxmlformats.org/officeDocument/2006/relationships/image" Target="../media/image105.jpeg"/><Relationship Id="rId9" Type="http://schemas.openxmlformats.org/officeDocument/2006/relationships/image" Target="../media/image1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5.wdp"/><Relationship Id="rId7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5.jp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tiff"/><Relationship Id="rId3" Type="http://schemas.openxmlformats.org/officeDocument/2006/relationships/image" Target="../media/image109.png"/><Relationship Id="rId7" Type="http://schemas.openxmlformats.org/officeDocument/2006/relationships/image" Target="../media/image10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7" Type="http://schemas.openxmlformats.org/officeDocument/2006/relationships/image" Target="../media/image1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12" Type="http://schemas.openxmlformats.org/officeDocument/2006/relationships/image" Target="../media/image1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jpeg"/><Relationship Id="rId11" Type="http://schemas.microsoft.com/office/2007/relationships/hdphoto" Target="../media/hdphoto8.wdp"/><Relationship Id="rId5" Type="http://schemas.openxmlformats.org/officeDocument/2006/relationships/image" Target="../media/image128.jpeg"/><Relationship Id="rId10" Type="http://schemas.openxmlformats.org/officeDocument/2006/relationships/image" Target="../media/image132.png"/><Relationship Id="rId4" Type="http://schemas.openxmlformats.org/officeDocument/2006/relationships/image" Target="../media/image127.jpeg"/><Relationship Id="rId9" Type="http://schemas.openxmlformats.org/officeDocument/2006/relationships/image" Target="../media/image13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tiff"/><Relationship Id="rId13" Type="http://schemas.openxmlformats.org/officeDocument/2006/relationships/image" Target="../media/image142.png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6.tiff"/><Relationship Id="rId12" Type="http://schemas.openxmlformats.org/officeDocument/2006/relationships/image" Target="../media/image141.png"/><Relationship Id="rId17" Type="http://schemas.openxmlformats.org/officeDocument/2006/relationships/image" Target="../media/image145.jpeg"/><Relationship Id="rId2" Type="http://schemas.openxmlformats.org/officeDocument/2006/relationships/video" Target="../media/media3.mp4"/><Relationship Id="rId16" Type="http://schemas.openxmlformats.org/officeDocument/2006/relationships/image" Target="../media/image18.jpeg"/><Relationship Id="rId1" Type="http://schemas.microsoft.com/office/2007/relationships/media" Target="../media/media3.mp4"/><Relationship Id="rId6" Type="http://schemas.openxmlformats.org/officeDocument/2006/relationships/image" Target="../media/image135.tiff"/><Relationship Id="rId11" Type="http://schemas.openxmlformats.org/officeDocument/2006/relationships/image" Target="../media/image140.png"/><Relationship Id="rId5" Type="http://schemas.openxmlformats.org/officeDocument/2006/relationships/image" Target="../media/image134.tiff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4" Type="http://schemas.openxmlformats.org/officeDocument/2006/relationships/image" Target="../media/image4.pn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20-69824-z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88656" y="2525161"/>
            <a:ext cx="11727150" cy="0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58000" scaling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4"/>
          <a:stretch/>
        </p:blipFill>
        <p:spPr>
          <a:xfrm>
            <a:off x="0" y="11792"/>
            <a:ext cx="12192000" cy="6858000"/>
          </a:xfrm>
          <a:prstGeom prst="rect">
            <a:avLst/>
          </a:prstGeom>
          <a:ln w="63500"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7971629" y="4671863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Angelo Biagioni</a:t>
            </a:r>
          </a:p>
        </p:txBody>
      </p:sp>
      <p:sp>
        <p:nvSpPr>
          <p:cNvPr id="10" name="Rettangolo 11"/>
          <p:cNvSpPr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Technology of Plasma sources</a:t>
            </a:r>
          </a:p>
        </p:txBody>
      </p:sp>
      <p:pic>
        <p:nvPicPr>
          <p:cNvPr id="17" name="Picture 425" descr="http://www.lnf.infn.it/logo/logo_infn_lnf_1_sigla_l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93" y="5944991"/>
            <a:ext cx="1201007" cy="760501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002123" y="6062553"/>
            <a:ext cx="5172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 behalf of the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Sparc_lab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collaboration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National Institute for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Nuclear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Physics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Italy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Immagine 7">
            <a:extLst>
              <a:ext uri="{FF2B5EF4-FFF2-40B4-BE49-F238E27FC236}">
                <a16:creationId xmlns:a16="http://schemas.microsoft.com/office/drawing/2014/main" id="{1E86BB63-38E9-4E84-7558-3E8CFA7EA0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174150" y="6046090"/>
            <a:ext cx="1896264" cy="661980"/>
          </a:xfrm>
          <a:prstGeom prst="rect">
            <a:avLst/>
          </a:prstGeom>
          <a:ln w="19050">
            <a:noFill/>
          </a:ln>
        </p:spPr>
      </p:pic>
      <p:sp>
        <p:nvSpPr>
          <p:cNvPr id="6" name="Rectangle 5"/>
          <p:cNvSpPr/>
          <p:nvPr/>
        </p:nvSpPr>
        <p:spPr>
          <a:xfrm>
            <a:off x="4705938" y="5271612"/>
            <a:ext cx="546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EuPRAXIA_DN</a:t>
            </a:r>
            <a:r>
              <a:rPr kumimoji="0" lang="it-IT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School on Plasma </a:t>
            </a:r>
            <a:r>
              <a:rPr kumimoji="0" lang="it-IT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accelerators</a:t>
            </a:r>
            <a:endParaRPr kumimoji="0" lang="it-IT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Orto Botanico , Rome, </a:t>
            </a:r>
            <a:r>
              <a:rPr kumimoji="0" lang="it-IT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Italiy</a:t>
            </a:r>
            <a:r>
              <a:rPr kumimoji="0" lang="it-IT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| April 22 – 26, 2024</a:t>
            </a:r>
          </a:p>
        </p:txBody>
      </p:sp>
      <p:pic>
        <p:nvPicPr>
          <p:cNvPr id="11" name="Immagine 10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B6F18E4D-7389-6D1C-C9BB-75ADAED25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50" y="4709041"/>
            <a:ext cx="1896264" cy="1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11034" y="6549190"/>
            <a:ext cx="635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10/40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-21533" y="2192"/>
            <a:ext cx="12192000" cy="415483"/>
            <a:chOff x="-21533" y="2192"/>
            <a:chExt cx="12192000" cy="415483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-21533" y="10011"/>
              <a:ext cx="12192000" cy="407664"/>
              <a:chOff x="-21573" y="10011"/>
              <a:chExt cx="12214673" cy="40766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-21573" y="17565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5608954" y="10011"/>
                <a:ext cx="646909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Basic concepts_</a:t>
                </a:r>
                <a:r>
                  <a:rPr lang="en-US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Laser ionization</a:t>
                </a:r>
                <a:endPara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1B26A7-7E36-0A08-7975-AC2D7EDA215B}"/>
              </a:ext>
            </a:extLst>
          </p:cNvPr>
          <p:cNvSpPr txBox="1"/>
          <p:nvPr/>
        </p:nvSpPr>
        <p:spPr>
          <a:xfrm>
            <a:off x="21533" y="6409548"/>
            <a:ext cx="6110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Gibbon et Al, </a:t>
            </a:r>
            <a:r>
              <a:rPr 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Pulse Laser Interactions with Matter: An Introduction,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College Press, </a:t>
            </a: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CA845CD-D84E-6680-9C08-F2C7EE50AB34}"/>
              </a:ext>
            </a:extLst>
          </p:cNvPr>
          <p:cNvSpPr txBox="1"/>
          <p:nvPr/>
        </p:nvSpPr>
        <p:spPr>
          <a:xfrm>
            <a:off x="195188" y="592772"/>
            <a:ext cx="9985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Single-photon ionization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possible when the photon energy is larger than the binding potential of the atom, </a:t>
            </a:r>
            <a:r>
              <a:rPr lang="en-US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it-IT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l-GR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8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u="none" strike="noStrike" baseline="0" dirty="0">
                <a:solidFill>
                  <a:schemeClr val="bg1"/>
                </a:solidFill>
                <a:latin typeface="CMR10"/>
              </a:rPr>
              <a:t>800nm </a:t>
            </a:r>
            <a:r>
              <a:rPr lang="en-US" sz="1800" u="none" strike="noStrike" baseline="0" dirty="0">
                <a:solidFill>
                  <a:schemeClr val="bg1"/>
                </a:solidFill>
                <a:latin typeface="NimbusRomNo9L-Regu"/>
              </a:rPr>
              <a:t>photons have 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 </a:t>
            </a:r>
            <a:r>
              <a:rPr lang="en-US" sz="1800" i="1" u="none" strike="noStrike" baseline="0" dirty="0">
                <a:solidFill>
                  <a:schemeClr val="bg1"/>
                </a:solidFill>
                <a:latin typeface="CMR10"/>
              </a:rPr>
              <a:t>= 1</a:t>
            </a:r>
            <a:r>
              <a:rPr lang="en-US" i="1" dirty="0">
                <a:solidFill>
                  <a:schemeClr val="bg1"/>
                </a:solidFill>
                <a:latin typeface="CMMI10"/>
              </a:rPr>
              <a:t>.</a:t>
            </a:r>
            <a:r>
              <a:rPr lang="en-US" sz="1800" i="1" u="none" strike="noStrike" baseline="0" dirty="0">
                <a:solidFill>
                  <a:schemeClr val="bg1"/>
                </a:solidFill>
                <a:latin typeface="CMR10"/>
              </a:rPr>
              <a:t>55 </a:t>
            </a:r>
            <a:r>
              <a:rPr lang="en-US" sz="1800" i="1" u="none" strike="noStrike" baseline="0" dirty="0">
                <a:solidFill>
                  <a:schemeClr val="bg1"/>
                </a:solidFill>
                <a:latin typeface="NimbusRomNo9L-Regu"/>
              </a:rPr>
              <a:t>eV</a:t>
            </a: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 descr="Immagine che contiene testo, diagramma, linea, Diagramma">
            <a:extLst>
              <a:ext uri="{FF2B5EF4-FFF2-40B4-BE49-F238E27FC236}">
                <a16:creationId xmlns:a16="http://schemas.microsoft.com/office/drawing/2014/main" id="{2ADF72CD-A7F0-FA8F-CD25-8278DACC8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7" y="1768972"/>
            <a:ext cx="6444916" cy="4330568"/>
          </a:xfrm>
          <a:prstGeom prst="rect">
            <a:avLst/>
          </a:prstGeom>
        </p:spPr>
      </p:pic>
      <p:graphicFrame>
        <p:nvGraphicFramePr>
          <p:cNvPr id="29" name="Tabella 28">
            <a:extLst>
              <a:ext uri="{FF2B5EF4-FFF2-40B4-BE49-F238E27FC236}">
                <a16:creationId xmlns:a16="http://schemas.microsoft.com/office/drawing/2014/main" id="{44AB232B-8695-EA82-08C0-1B8A42D2418C}"/>
              </a:ext>
            </a:extLst>
          </p:cNvPr>
          <p:cNvGraphicFramePr>
            <a:graphicFrameLocks noGrp="1"/>
          </p:cNvGraphicFramePr>
          <p:nvPr/>
        </p:nvGraphicFramePr>
        <p:xfrm>
          <a:off x="9620904" y="696816"/>
          <a:ext cx="2259261" cy="1609504"/>
        </p:xfrm>
        <a:graphic>
          <a:graphicData uri="http://schemas.openxmlformats.org/drawingml/2006/table">
            <a:tbl>
              <a:tblPr firstRow="1" firstCol="1" bandRow="1"/>
              <a:tblGrid>
                <a:gridCol w="960442">
                  <a:extLst>
                    <a:ext uri="{9D8B030D-6E8A-4147-A177-3AD203B41FA5}">
                      <a16:colId xmlns:a16="http://schemas.microsoft.com/office/drawing/2014/main" val="1487121953"/>
                    </a:ext>
                  </a:extLst>
                </a:gridCol>
                <a:gridCol w="1298819">
                  <a:extLst>
                    <a:ext uri="{9D8B030D-6E8A-4147-A177-3AD203B41FA5}">
                      <a16:colId xmlns:a16="http://schemas.microsoft.com/office/drawing/2014/main" val="2862237178"/>
                    </a:ext>
                  </a:extLst>
                </a:gridCol>
              </a:tblGrid>
              <a:tr h="402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5.39   eV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74998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13.59 eV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61742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14.53 eV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775976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24.59 eV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790856"/>
                  </a:ext>
                </a:extLst>
              </a:tr>
            </a:tbl>
          </a:graphicData>
        </a:graphic>
      </p:graphicFrame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B5924D7-E544-586C-61DC-C5A0109D0EFC}"/>
              </a:ext>
            </a:extLst>
          </p:cNvPr>
          <p:cNvSpPr txBox="1"/>
          <p:nvPr/>
        </p:nvSpPr>
        <p:spPr>
          <a:xfrm>
            <a:off x="6621623" y="2734775"/>
            <a:ext cx="5570377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it-IT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laser intensity is high enough then there can be a large enough number of photons in the atomic volume to give a high probability of multiple (N) photons simultaneously ionizing the atom,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it-IT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l-GR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8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endParaRPr lang="it-IT" sz="1800" b="1" i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sz="1800" b="1" i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b="1" i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important to note that in multi-photon ionization, the energy of a single photon can amount to only a fraction of the minimum energy needed for removal of an electron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FFBB1F-0BE6-0041-CA0E-64A0742AA529}"/>
              </a:ext>
            </a:extLst>
          </p:cNvPr>
          <p:cNvSpPr txBox="1"/>
          <p:nvPr/>
        </p:nvSpPr>
        <p:spPr>
          <a:xfrm>
            <a:off x="5723935" y="1688753"/>
            <a:ext cx="1107789" cy="381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b="1" i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Photons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67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24370" y="6549190"/>
            <a:ext cx="6346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11/40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-21533" y="2192"/>
            <a:ext cx="12192000" cy="415483"/>
            <a:chOff x="-21533" y="2192"/>
            <a:chExt cx="12192000" cy="415483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-21533" y="10011"/>
              <a:ext cx="12192000" cy="407664"/>
              <a:chOff x="-21573" y="10011"/>
              <a:chExt cx="12214673" cy="40766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-21573" y="17565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5608954" y="10011"/>
                <a:ext cx="646909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Basic concepts_</a:t>
                </a:r>
                <a:r>
                  <a:rPr lang="en-US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Laser ionization</a:t>
                </a:r>
                <a:endPara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14EC210-967C-809A-0AC8-85E4482DB275}"/>
              </a:ext>
            </a:extLst>
          </p:cNvPr>
          <p:cNvSpPr txBox="1"/>
          <p:nvPr/>
        </p:nvSpPr>
        <p:spPr>
          <a:xfrm>
            <a:off x="91589" y="6111949"/>
            <a:ext cx="61109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V.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Keldysh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in the field of a strong electromagnetic wave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JETP 20, 1307–1314 (1965)</a:t>
            </a:r>
          </a:p>
          <a:p>
            <a:pPr algn="l"/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it-IT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Gallmann</a:t>
            </a: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Photoemission and photoionization time delays and rates</a:t>
            </a: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Dynamics 4, 061502 (2017)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https://doi.org/10.1063/1.4997175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3C1924-05EE-E60E-20D9-435024F38DCB}"/>
              </a:ext>
            </a:extLst>
          </p:cNvPr>
          <p:cNvSpPr txBox="1"/>
          <p:nvPr/>
        </p:nvSpPr>
        <p:spPr>
          <a:xfrm>
            <a:off x="91589" y="444274"/>
            <a:ext cx="11853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 ionization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If we consider the intense laser light an electromagnetic wave rather than a stream of photons, one sees that in the dipole approximation, the electric field in a strong laser beam can bend the Coulomb potential such that an electron can tunnel through the created barrier out </a:t>
            </a:r>
            <a:r>
              <a:rPr lang="it-IT" sz="18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sz="1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vacuum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42BBB27D-A1F2-3F15-B387-71B7EA601792}"/>
              </a:ext>
            </a:extLst>
          </p:cNvPr>
          <p:cNvGrpSpPr/>
          <p:nvPr/>
        </p:nvGrpSpPr>
        <p:grpSpPr>
          <a:xfrm>
            <a:off x="26341" y="1674505"/>
            <a:ext cx="6444916" cy="4270439"/>
            <a:chOff x="176707" y="1877226"/>
            <a:chExt cx="6444916" cy="4270439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17E57DF5-8BD4-E482-4BBB-0DC1E81D3B82}"/>
                </a:ext>
              </a:extLst>
            </p:cNvPr>
            <p:cNvGrpSpPr/>
            <p:nvPr/>
          </p:nvGrpSpPr>
          <p:grpSpPr>
            <a:xfrm>
              <a:off x="176707" y="1877226"/>
              <a:ext cx="6444916" cy="4270439"/>
              <a:chOff x="1288281" y="2142170"/>
              <a:chExt cx="6244573" cy="3748830"/>
            </a:xfrm>
          </p:grpSpPr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25D28A83-B35E-E782-BC32-F7C0B19BB403}"/>
                  </a:ext>
                </a:extLst>
              </p:cNvPr>
              <p:cNvGrpSpPr/>
              <p:nvPr/>
            </p:nvGrpSpPr>
            <p:grpSpPr>
              <a:xfrm>
                <a:off x="1351501" y="2142170"/>
                <a:ext cx="6181353" cy="3683409"/>
                <a:chOff x="263846" y="2142170"/>
                <a:chExt cx="6181353" cy="3683409"/>
              </a:xfrm>
            </p:grpSpPr>
            <p:pic>
              <p:nvPicPr>
                <p:cNvPr id="9" name="Immagine 8" descr="Immagine che contiene linea, diagramma, Diagramma">
                  <a:extLst>
                    <a:ext uri="{FF2B5EF4-FFF2-40B4-BE49-F238E27FC236}">
                      <a16:creationId xmlns:a16="http://schemas.microsoft.com/office/drawing/2014/main" id="{6FD4C677-6B16-55FA-FAF3-5C358402C4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846" y="2142170"/>
                  <a:ext cx="6181353" cy="3683409"/>
                </a:xfrm>
                <a:prstGeom prst="rect">
                  <a:avLst/>
                </a:prstGeom>
              </p:spPr>
            </p:pic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DB294F80-777A-FAE2-BB55-503077869CB1}"/>
                    </a:ext>
                  </a:extLst>
                </p:cNvPr>
                <p:cNvSpPr txBox="1"/>
                <p:nvPr/>
              </p:nvSpPr>
              <p:spPr>
                <a:xfrm>
                  <a:off x="1221423" y="4838814"/>
                  <a:ext cx="424498" cy="461665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0" i="1" u="none" strike="noStrike" baseline="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2400" i="1" baseline="-25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endParaRPr lang="it-IT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9B1559B5-EB49-162C-EE24-EDF4C907999A}"/>
                  </a:ext>
                </a:extLst>
              </p:cNvPr>
              <p:cNvSpPr/>
              <p:nvPr/>
            </p:nvSpPr>
            <p:spPr>
              <a:xfrm>
                <a:off x="1706741" y="2406848"/>
                <a:ext cx="5470871" cy="3154052"/>
              </a:xfrm>
              <a:prstGeom prst="rect">
                <a:avLst/>
              </a:prstGeom>
              <a:no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642A531-0BA1-C633-668F-7272B11D3A13}"/>
                  </a:ext>
                </a:extLst>
              </p:cNvPr>
              <p:cNvSpPr txBox="1"/>
              <p:nvPr/>
            </p:nvSpPr>
            <p:spPr>
              <a:xfrm rot="16200000">
                <a:off x="442830" y="3510360"/>
                <a:ext cx="2060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i="0" u="none" strike="noStrike" baseline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 energy </a:t>
                </a:r>
                <a:endParaRPr lang="it-IT" dirty="0"/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2D968F7-0136-0139-4A23-2860905C494D}"/>
                  </a:ext>
                </a:extLst>
              </p:cNvPr>
              <p:cNvSpPr txBox="1"/>
              <p:nvPr/>
            </p:nvSpPr>
            <p:spPr>
              <a:xfrm>
                <a:off x="5102384" y="5521668"/>
                <a:ext cx="2060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i="0" u="none" strike="noStrike" baseline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Radius </a:t>
                </a:r>
                <a:endParaRPr lang="it-IT" dirty="0"/>
              </a:p>
            </p:txBody>
          </p:sp>
        </p:grp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5F8A999-AA84-04A7-4640-4A611890246D}"/>
                </a:ext>
              </a:extLst>
            </p:cNvPr>
            <p:cNvSpPr txBox="1"/>
            <p:nvPr/>
          </p:nvSpPr>
          <p:spPr>
            <a:xfrm>
              <a:off x="3870966" y="2837108"/>
              <a:ext cx="23685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Columbian potential ~ 1/r</a:t>
              </a:r>
              <a:endParaRPr lang="it-IT" sz="1400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DAA5F37-E850-E423-7D52-85519DDBE1E5}"/>
                </a:ext>
              </a:extLst>
            </p:cNvPr>
            <p:cNvSpPr txBox="1"/>
            <p:nvPr/>
          </p:nvSpPr>
          <p:spPr>
            <a:xfrm>
              <a:off x="3502017" y="5268414"/>
              <a:ext cx="19030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Bound electron state</a:t>
              </a:r>
              <a:endParaRPr lang="it-IT" sz="1400" dirty="0"/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E5BA2E8-5EE7-5644-69B9-DEBA50CD8904}"/>
              </a:ext>
            </a:extLst>
          </p:cNvPr>
          <p:cNvSpPr txBox="1"/>
          <p:nvPr/>
        </p:nvSpPr>
        <p:spPr>
          <a:xfrm>
            <a:off x="6685644" y="2142247"/>
            <a:ext cx="2474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Keldish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parameter</a:t>
            </a:r>
            <a:endParaRPr lang="it-IT" sz="2000" i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AE02F16-0D3F-4ECB-6C32-AA35E1BC1479}"/>
              </a:ext>
            </a:extLst>
          </p:cNvPr>
          <p:cNvSpPr txBox="1"/>
          <p:nvPr/>
        </p:nvSpPr>
        <p:spPr>
          <a:xfrm>
            <a:off x="4231871" y="1473738"/>
            <a:ext cx="259649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lectromagnetic wave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E5DB18E2-DE73-AAD2-2D67-3B02368F1468}"/>
              </a:ext>
            </a:extLst>
          </p:cNvPr>
          <p:cNvGrpSpPr/>
          <p:nvPr/>
        </p:nvGrpSpPr>
        <p:grpSpPr>
          <a:xfrm>
            <a:off x="6685644" y="4054369"/>
            <a:ext cx="5355540" cy="2123211"/>
            <a:chOff x="6610273" y="4077679"/>
            <a:chExt cx="5355540" cy="2123211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C73689DB-20A6-C083-0DC8-5A643B27F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8772" y="4183633"/>
              <a:ext cx="5267041" cy="2017257"/>
            </a:xfrm>
            <a:prstGeom prst="rect">
              <a:avLst/>
            </a:prstGeom>
          </p:spPr>
        </p:pic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EE2E0D62-FF70-8974-099D-754AF2033545}"/>
                </a:ext>
              </a:extLst>
            </p:cNvPr>
            <p:cNvSpPr txBox="1"/>
            <p:nvPr/>
          </p:nvSpPr>
          <p:spPr>
            <a:xfrm>
              <a:off x="6610273" y="4077679"/>
              <a:ext cx="512350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800" b="1" i="0" u="none" strike="noStrike" baseline="0" dirty="0">
                  <a:solidFill>
                    <a:schemeClr val="bg1"/>
                  </a:solidFill>
                  <a:latin typeface="NimbusRomNo9L-Regu"/>
                </a:rPr>
                <a:t>ADK (</a:t>
              </a:r>
              <a:r>
                <a:rPr lang="it-IT" sz="1800" b="1" i="0" u="none" strike="noStrike" baseline="0" dirty="0" err="1">
                  <a:solidFill>
                    <a:schemeClr val="bg1"/>
                  </a:solidFill>
                  <a:latin typeface="NimbusRomNo9L-Regu"/>
                </a:rPr>
                <a:t>Ammosov</a:t>
              </a:r>
              <a:r>
                <a:rPr lang="it-IT" sz="1800" b="1" i="0" u="none" strike="noStrike" baseline="0" dirty="0">
                  <a:solidFill>
                    <a:schemeClr val="bg1"/>
                  </a:solidFill>
                  <a:latin typeface="NimbusRomNo9L-Regu"/>
                </a:rPr>
                <a:t>, </a:t>
              </a:r>
              <a:r>
                <a:rPr lang="it-IT" sz="1800" b="1" i="0" u="none" strike="noStrike" baseline="0" dirty="0" err="1">
                  <a:solidFill>
                    <a:schemeClr val="bg1"/>
                  </a:solidFill>
                  <a:latin typeface="NimbusRomNo9L-Regu"/>
                </a:rPr>
                <a:t>Delone</a:t>
              </a:r>
              <a:r>
                <a:rPr lang="it-IT" sz="1800" b="1" i="0" u="none" strike="noStrike" baseline="0" dirty="0">
                  <a:solidFill>
                    <a:schemeClr val="bg1"/>
                  </a:solidFill>
                  <a:latin typeface="NimbusRomNo9L-Regu"/>
                </a:rPr>
                <a:t> and </a:t>
              </a:r>
              <a:r>
                <a:rPr lang="it-IT" sz="1800" b="1" i="0" u="none" strike="noStrike" baseline="0" dirty="0" err="1">
                  <a:solidFill>
                    <a:schemeClr val="bg1"/>
                  </a:solidFill>
                  <a:latin typeface="NimbusRomNo9L-Regu"/>
                </a:rPr>
                <a:t>Krainov</a:t>
              </a:r>
              <a:r>
                <a:rPr lang="it-IT" sz="1800" b="1" i="0" u="none" strike="noStrike" baseline="0" dirty="0">
                  <a:solidFill>
                    <a:schemeClr val="bg1"/>
                  </a:solidFill>
                  <a:latin typeface="NimbusRomNo9L-Regu"/>
                </a:rPr>
                <a:t>) </a:t>
              </a:r>
              <a:r>
                <a:rPr lang="it-IT" sz="1800" b="1" i="0" u="none" strike="noStrike" baseline="0" dirty="0" err="1">
                  <a:solidFill>
                    <a:schemeClr val="bg1"/>
                  </a:solidFill>
                  <a:latin typeface="NimbusRomNo9L-Regu"/>
                </a:rPr>
                <a:t>ionization</a:t>
              </a:r>
              <a:r>
                <a:rPr lang="it-IT" sz="1800" b="1" i="0" u="none" strike="noStrike" baseline="0" dirty="0">
                  <a:solidFill>
                    <a:schemeClr val="bg1"/>
                  </a:solidFill>
                  <a:latin typeface="NimbusRomNo9L-Regu"/>
                </a:rPr>
                <a:t> rate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5BEAF22B-A399-95FB-8F1C-02676301E1A1}"/>
              </a:ext>
            </a:extLst>
          </p:cNvPr>
          <p:cNvGrpSpPr/>
          <p:nvPr/>
        </p:nvGrpSpPr>
        <p:grpSpPr>
          <a:xfrm>
            <a:off x="6891432" y="2254347"/>
            <a:ext cx="5684397" cy="1375633"/>
            <a:chOff x="6837894" y="2248856"/>
            <a:chExt cx="5684397" cy="13756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89B6FBF8-D690-2DDA-6BFE-C9D208CBFBA3}"/>
                    </a:ext>
                  </a:extLst>
                </p:cNvPr>
                <p:cNvSpPr txBox="1"/>
                <p:nvPr/>
              </p:nvSpPr>
              <p:spPr>
                <a:xfrm>
                  <a:off x="6837894" y="2248856"/>
                  <a:ext cx="3157444" cy="13756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l-GR" sz="2800" dirty="0">
                      <a:solidFill>
                        <a:schemeClr val="bg1"/>
                      </a:solidFill>
                    </a:rPr>
                    <a:t>γ</a:t>
                  </a:r>
                  <a14:m>
                    <m:oMath xmlns:m="http://schemas.openxmlformats.org/officeDocument/2006/math">
                      <m:r>
                        <a:rPr lang="it-IT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rad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≫1,  </m:t>
                              </m:r>
                            </m:e>
                            <m:e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≪1, </m:t>
                              </m:r>
                            </m:e>
                          </m:eqArr>
                        </m:e>
                      </m:d>
                    </m:oMath>
                  </a14:m>
                  <a:endParaRPr lang="it-IT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89B6FBF8-D690-2DDA-6BFE-C9D208CBFB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7894" y="2248856"/>
                  <a:ext cx="3157444" cy="1375633"/>
                </a:xfrm>
                <a:prstGeom prst="rect">
                  <a:avLst/>
                </a:prstGeom>
                <a:blipFill>
                  <a:blip r:embed="rId5"/>
                  <a:stretch>
                    <a:fillRect l="-67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7B12B0C3-B1E2-D03D-3970-5EA0DB69AC82}"/>
                </a:ext>
              </a:extLst>
            </p:cNvPr>
            <p:cNvSpPr txBox="1"/>
            <p:nvPr/>
          </p:nvSpPr>
          <p:spPr>
            <a:xfrm>
              <a:off x="9883904" y="2332528"/>
              <a:ext cx="263838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MPI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CEB00283-81A8-AF6B-26FC-15067095C7CA}"/>
                </a:ext>
              </a:extLst>
            </p:cNvPr>
            <p:cNvSpPr txBox="1"/>
            <p:nvPr/>
          </p:nvSpPr>
          <p:spPr>
            <a:xfrm>
              <a:off x="9883904" y="3162824"/>
              <a:ext cx="23332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 </a:t>
              </a:r>
              <a:r>
                <a:rPr lang="it-IT" sz="24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ionization</a:t>
              </a:r>
              <a:endParaRPr lang="it-IT" sz="2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67744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11034" y="6549190"/>
            <a:ext cx="635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12/40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-21533" y="2192"/>
            <a:ext cx="12192000" cy="415483"/>
            <a:chOff x="-21533" y="2192"/>
            <a:chExt cx="12192000" cy="415483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-21533" y="10011"/>
              <a:ext cx="12192000" cy="407664"/>
              <a:chOff x="-21573" y="10011"/>
              <a:chExt cx="12214673" cy="40766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-21573" y="17565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5608954" y="10011"/>
                <a:ext cx="646909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Basic concepts_</a:t>
                </a:r>
                <a:r>
                  <a:rPr lang="en-US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Laser ionization</a:t>
                </a:r>
                <a:endPara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0554AC86-10B1-FB5A-3706-32CBB8152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6" y="566788"/>
            <a:ext cx="11754163" cy="354775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3F570CC-6A6F-6FC5-70E2-54B6F7D04933}"/>
              </a:ext>
            </a:extLst>
          </p:cNvPr>
          <p:cNvSpPr txBox="1"/>
          <p:nvPr/>
        </p:nvSpPr>
        <p:spPr>
          <a:xfrm>
            <a:off x="6035872" y="3005495"/>
            <a:ext cx="216775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NimbusRomNo9L-Regu"/>
              </a:rPr>
              <a:t>B</a:t>
            </a:r>
            <a:r>
              <a:rPr lang="it-IT" sz="1800" b="1" i="0" u="none" strike="noStrike" baseline="0" dirty="0" err="1">
                <a:solidFill>
                  <a:schemeClr val="bg1"/>
                </a:solidFill>
                <a:latin typeface="NimbusRomNo9L-Regu"/>
              </a:rPr>
              <a:t>arrier</a:t>
            </a:r>
            <a:r>
              <a:rPr lang="it-IT" sz="1800" b="1" i="0" u="none" strike="noStrike" baseline="0" dirty="0">
                <a:solidFill>
                  <a:schemeClr val="bg1"/>
                </a:solidFill>
                <a:latin typeface="NimbusRomNo9L-Regu"/>
              </a:rPr>
              <a:t> </a:t>
            </a:r>
            <a:r>
              <a:rPr lang="it-IT" sz="1800" b="1" i="0" u="none" strike="noStrike" baseline="0" dirty="0" err="1">
                <a:solidFill>
                  <a:schemeClr val="bg1"/>
                </a:solidFill>
                <a:latin typeface="NimbusRomNo9L-Regu"/>
              </a:rPr>
              <a:t>suppression</a:t>
            </a:r>
            <a:endParaRPr lang="it-IT" b="1" dirty="0">
              <a:solidFill>
                <a:schemeClr val="bg1"/>
              </a:solidFill>
              <a:latin typeface="NimbusRomNo9L-Regu"/>
            </a:endParaRPr>
          </a:p>
          <a:p>
            <a:r>
              <a:rPr lang="it-IT" sz="1800" b="1" i="0" u="none" strike="noStrike" baseline="0" dirty="0" err="1">
                <a:solidFill>
                  <a:schemeClr val="bg1"/>
                </a:solidFill>
                <a:latin typeface="NimbusRomNo9L-Regu"/>
              </a:rPr>
              <a:t>ionization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E01BC3-2D7A-404F-DD21-522D53B6BF8B}"/>
              </a:ext>
            </a:extLst>
          </p:cNvPr>
          <p:cNvSpPr txBox="1"/>
          <p:nvPr/>
        </p:nvSpPr>
        <p:spPr>
          <a:xfrm>
            <a:off x="1446313" y="800734"/>
            <a:ext cx="252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potential  </a:t>
            </a:r>
            <a:r>
              <a:rPr lang="en-US" sz="12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200" b="0" i="1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</a:t>
            </a:r>
            <a:endParaRPr lang="it-IT" sz="1200" i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BB94D3-BDB2-A9AB-0E33-FB6E916DAEAA}"/>
              </a:ext>
            </a:extLst>
          </p:cNvPr>
          <p:cNvSpPr txBox="1"/>
          <p:nvPr/>
        </p:nvSpPr>
        <p:spPr>
          <a:xfrm>
            <a:off x="4258148" y="1874899"/>
            <a:ext cx="23685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Columbian potential ~ 1/r</a:t>
            </a:r>
            <a:endParaRPr lang="it-IT" sz="1200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57C4BA8D-0586-A36C-FB25-D1AB1734E9E2}"/>
              </a:ext>
            </a:extLst>
          </p:cNvPr>
          <p:cNvGrpSpPr/>
          <p:nvPr/>
        </p:nvGrpSpPr>
        <p:grpSpPr>
          <a:xfrm>
            <a:off x="6420938" y="4182713"/>
            <a:ext cx="5499364" cy="621902"/>
            <a:chOff x="6420938" y="4098632"/>
            <a:chExt cx="5499364" cy="6219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A71D7619-F8AB-CBC4-1B3A-4A823183ECF4}"/>
                    </a:ext>
                  </a:extLst>
                </p:cNvPr>
                <p:cNvSpPr txBox="1"/>
                <p:nvPr/>
              </p:nvSpPr>
              <p:spPr>
                <a:xfrm>
                  <a:off x="6420938" y="4098632"/>
                  <a:ext cx="2694045" cy="6219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it-IT" sz="24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lang="it-IT" sz="2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it-IT" sz="24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r>
                    <a:rPr lang="it-IT" sz="2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sSub>
                            <m:sSubPr>
                              <m:ctrlPr>
                                <a:rPr lang="el-G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a14:m>
                  <a:r>
                    <a:rPr lang="it-IT" sz="2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- </a:t>
                  </a:r>
                  <a:r>
                    <a:rPr lang="it-IT" sz="2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it-IT" sz="2400" i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Er</a:t>
                  </a:r>
                  <a:endParaRPr lang="it-IT" sz="24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A71D7619-F8AB-CBC4-1B3A-4A823183EC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0938" y="4098632"/>
                  <a:ext cx="2694045" cy="621902"/>
                </a:xfrm>
                <a:prstGeom prst="rect">
                  <a:avLst/>
                </a:prstGeom>
                <a:blipFill>
                  <a:blip r:embed="rId4"/>
                  <a:stretch>
                    <a:fillRect l="-6787" b="-882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DA72A890-A15C-74EE-F98B-804F416AC331}"/>
                    </a:ext>
                  </a:extLst>
                </p:cNvPr>
                <p:cNvSpPr txBox="1"/>
                <p:nvPr/>
              </p:nvSpPr>
              <p:spPr>
                <a:xfrm>
                  <a:off x="9226256" y="4193079"/>
                  <a:ext cx="269404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400" i="1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it-IT" sz="240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it-IT" sz="2400" i="1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it-IT" sz="2400" b="0" i="1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2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2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it-IT" sz="24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oMath>
                    </m:oMathPara>
                  </a14:m>
                  <a:endParaRPr lang="it-IT" sz="24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DA72A890-A15C-74EE-F98B-804F416AC3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6256" y="4193079"/>
                  <a:ext cx="269404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3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48875551-5557-8933-B7B6-D8F468FFD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067229"/>
              </p:ext>
            </p:extLst>
          </p:nvPr>
        </p:nvGraphicFramePr>
        <p:xfrm>
          <a:off x="331096" y="5035579"/>
          <a:ext cx="3204238" cy="1207128"/>
        </p:xfrm>
        <a:graphic>
          <a:graphicData uri="http://schemas.openxmlformats.org/drawingml/2006/table">
            <a:tbl>
              <a:tblPr firstRow="1" firstCol="1" bandRow="1"/>
              <a:tblGrid>
                <a:gridCol w="846064">
                  <a:extLst>
                    <a:ext uri="{9D8B030D-6E8A-4147-A177-3AD203B41FA5}">
                      <a16:colId xmlns:a16="http://schemas.microsoft.com/office/drawing/2014/main" val="1487121953"/>
                    </a:ext>
                  </a:extLst>
                </a:gridCol>
                <a:gridCol w="956441">
                  <a:extLst>
                    <a:ext uri="{9D8B030D-6E8A-4147-A177-3AD203B41FA5}">
                      <a16:colId xmlns:a16="http://schemas.microsoft.com/office/drawing/2014/main" val="2862237178"/>
                    </a:ext>
                  </a:extLst>
                </a:gridCol>
                <a:gridCol w="1401733">
                  <a:extLst>
                    <a:ext uri="{9D8B030D-6E8A-4147-A177-3AD203B41FA5}">
                      <a16:colId xmlns:a16="http://schemas.microsoft.com/office/drawing/2014/main" val="2472250019"/>
                    </a:ext>
                  </a:extLst>
                </a:gridCol>
              </a:tblGrid>
              <a:tr h="402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Atom</a:t>
                      </a:r>
                      <a:endParaRPr lang="it-IT" sz="18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it-IT" sz="1800" b="1" kern="100" baseline="-25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it-IT" sz="1800" b="1" kern="1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(eV)</a:t>
                      </a:r>
                      <a:endParaRPr lang="it-IT" sz="1800" b="1" kern="100" baseline="-25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baseline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it-IT" sz="1800" b="1" kern="100" baseline="-25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it-IT" sz="1800" b="1" kern="1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(W/cm</a:t>
                      </a:r>
                      <a:r>
                        <a:rPr lang="it-IT" sz="1800" b="1" kern="1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800" b="1" kern="1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800" b="1" kern="100" baseline="-25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6460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13.59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1.4x</a:t>
                      </a:r>
                      <a:r>
                        <a:rPr lang="it-IT" sz="1800" b="1" kern="1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it-IT" sz="1800" b="1" kern="1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it-IT" sz="1800" b="1" kern="100" baseline="30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61742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24.59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8.8x</a:t>
                      </a:r>
                      <a:r>
                        <a:rPr lang="it-IT" sz="1800" b="1" kern="1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it-IT" sz="1800" b="1" kern="1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it-IT" sz="1800" b="1" kern="100" baseline="30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790856"/>
                  </a:ext>
                </a:extLst>
              </a:tr>
            </a:tbl>
          </a:graphicData>
        </a:graphic>
      </p:graphicFrame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C567A50-0C1D-335E-6498-A2F401416D5A}"/>
              </a:ext>
            </a:extLst>
          </p:cNvPr>
          <p:cNvSpPr txBox="1"/>
          <p:nvPr/>
        </p:nvSpPr>
        <p:spPr>
          <a:xfrm>
            <a:off x="84084" y="3141801"/>
            <a:ext cx="2280744" cy="3737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NimbusRomNo9L-Regu"/>
              </a:rPr>
              <a:t>Tunneling </a:t>
            </a:r>
            <a:r>
              <a:rPr lang="it-IT" sz="1800" b="1" i="0" u="none" strike="noStrike" baseline="0" dirty="0" err="1">
                <a:solidFill>
                  <a:schemeClr val="bg1"/>
                </a:solidFill>
                <a:latin typeface="NimbusRomNo9L-Regu"/>
              </a:rPr>
              <a:t>ionization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8B86CC64-D9D9-272D-7BF4-F30D909B8E1F}"/>
              </a:ext>
            </a:extLst>
          </p:cNvPr>
          <p:cNvGrpSpPr/>
          <p:nvPr/>
        </p:nvGrpSpPr>
        <p:grpSpPr>
          <a:xfrm>
            <a:off x="3835757" y="4930235"/>
            <a:ext cx="8262194" cy="1456333"/>
            <a:chOff x="3835757" y="4930235"/>
            <a:chExt cx="8262194" cy="1456333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D109EF13-5B12-42D2-0968-EDF4D4C80DD6}"/>
                </a:ext>
              </a:extLst>
            </p:cNvPr>
            <p:cNvGrpSpPr/>
            <p:nvPr/>
          </p:nvGrpSpPr>
          <p:grpSpPr>
            <a:xfrm>
              <a:off x="3835757" y="4930235"/>
              <a:ext cx="8262194" cy="1456333"/>
              <a:chOff x="3835757" y="4856665"/>
              <a:chExt cx="8262194" cy="14563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CasellaDiTesto 7">
                    <a:extLst>
                      <a:ext uri="{FF2B5EF4-FFF2-40B4-BE49-F238E27FC236}">
                        <a16:creationId xmlns:a16="http://schemas.microsoft.com/office/drawing/2014/main" id="{86781E28-9DBF-B09C-C575-71FD7498F281}"/>
                      </a:ext>
                    </a:extLst>
                  </p:cNvPr>
                  <p:cNvSpPr txBox="1"/>
                  <p:nvPr/>
                </p:nvSpPr>
                <p:spPr>
                  <a:xfrm>
                    <a:off x="7119753" y="4856665"/>
                    <a:ext cx="2255695" cy="76950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it-IT" sz="2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  <m:sup>
                                  <m:r>
                                    <a:rPr lang="it-IT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it-IT" sz="2400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CasellaDiTesto 7">
                    <a:extLst>
                      <a:ext uri="{FF2B5EF4-FFF2-40B4-BE49-F238E27FC236}">
                        <a16:creationId xmlns:a16="http://schemas.microsoft.com/office/drawing/2014/main" id="{86781E28-9DBF-B09C-C575-71FD7498F2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9753" y="4856665"/>
                    <a:ext cx="2255695" cy="76950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A4AB676-9C48-DDAA-BD2A-7E08937794B0}"/>
                  </a:ext>
                </a:extLst>
              </p:cNvPr>
              <p:cNvSpPr txBox="1"/>
              <p:nvPr/>
            </p:nvSpPr>
            <p:spPr>
              <a:xfrm>
                <a:off x="3835757" y="5105972"/>
                <a:ext cx="309119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dirty="0">
                    <a:solidFill>
                      <a:schemeClr val="bg1"/>
                    </a:solidFill>
                    <a:latin typeface="NimbusRomNo9L-Regu"/>
                  </a:rPr>
                  <a:t>T</a:t>
                </a:r>
                <a:r>
                  <a:rPr lang="en-US" sz="1800" b="0" i="0" u="none" strike="noStrike" baseline="0" dirty="0">
                    <a:solidFill>
                      <a:schemeClr val="bg1"/>
                    </a:solidFill>
                    <a:latin typeface="NimbusRomNo9L-Regu"/>
                  </a:rPr>
                  <a:t>hreshold electric field, above which barrier </a:t>
                </a:r>
                <a:r>
                  <a:rPr lang="it-IT" sz="1800" b="0" i="0" u="none" strike="noStrike" baseline="0" dirty="0" err="1">
                    <a:solidFill>
                      <a:schemeClr val="bg1"/>
                    </a:solidFill>
                    <a:latin typeface="NimbusRomNo9L-Regu"/>
                  </a:rPr>
                  <a:t>suppression</a:t>
                </a:r>
                <a:r>
                  <a:rPr lang="it-IT" sz="1800" b="0" i="0" u="none" strike="noStrike" baseline="0" dirty="0">
                    <a:solidFill>
                      <a:schemeClr val="bg1"/>
                    </a:solidFill>
                    <a:latin typeface="NimbusRomNo9L-Regu"/>
                  </a:rPr>
                  <a:t> </a:t>
                </a:r>
                <a:r>
                  <a:rPr lang="it-IT" sz="1800" b="0" i="0" u="none" strike="noStrike" baseline="0" dirty="0" err="1">
                    <a:solidFill>
                      <a:schemeClr val="bg1"/>
                    </a:solidFill>
                    <a:latin typeface="NimbusRomNo9L-Regu"/>
                  </a:rPr>
                  <a:t>ionization</a:t>
                </a:r>
                <a:r>
                  <a:rPr lang="it-IT" sz="1800" b="0" i="0" u="none" strike="noStrike" baseline="0" dirty="0">
                    <a:solidFill>
                      <a:schemeClr val="bg1"/>
                    </a:solidFill>
                    <a:latin typeface="NimbusRomNo9L-Regu"/>
                  </a:rPr>
                  <a:t> </a:t>
                </a:r>
                <a:r>
                  <a:rPr lang="it-IT" sz="1800" b="0" i="0" u="none" strike="noStrike" baseline="0" dirty="0" err="1">
                    <a:solidFill>
                      <a:schemeClr val="bg1"/>
                    </a:solidFill>
                    <a:latin typeface="NimbusRomNo9L-Regu"/>
                  </a:rPr>
                  <a:t>occurs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CasellaDiTesto 11">
                    <a:extLst>
                      <a:ext uri="{FF2B5EF4-FFF2-40B4-BE49-F238E27FC236}">
                        <a16:creationId xmlns:a16="http://schemas.microsoft.com/office/drawing/2014/main" id="{5A2159C8-AFD9-5DA3-4443-5D2FAB4CC8B2}"/>
                      </a:ext>
                    </a:extLst>
                  </p:cNvPr>
                  <p:cNvSpPr txBox="1"/>
                  <p:nvPr/>
                </p:nvSpPr>
                <p:spPr>
                  <a:xfrm>
                    <a:off x="7415878" y="5677635"/>
                    <a:ext cx="4682073" cy="52155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=4⨯</m:t>
                        </m:r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it-IT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it-IT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𝑒𝑉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f>
                          <m:fPr>
                            <m:ctrlP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it-IT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it-IT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it-IT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it-IT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a14:m>
                    <a:r>
                      <a:rPr lang="it-IT" sz="24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</a:t>
                    </a:r>
                  </a:p>
                </p:txBody>
              </p:sp>
            </mc:Choice>
            <mc:Fallback xmlns="">
              <p:sp>
                <p:nvSpPr>
                  <p:cNvPr id="12" name="CasellaDiTesto 11">
                    <a:extLst>
                      <a:ext uri="{FF2B5EF4-FFF2-40B4-BE49-F238E27FC236}">
                        <a16:creationId xmlns:a16="http://schemas.microsoft.com/office/drawing/2014/main" id="{5A2159C8-AFD9-5DA3-4443-5D2FAB4CC8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5878" y="5677635"/>
                    <a:ext cx="4682073" cy="52155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Parentesi graffa aperta 15">
                <a:extLst>
                  <a:ext uri="{FF2B5EF4-FFF2-40B4-BE49-F238E27FC236}">
                    <a16:creationId xmlns:a16="http://schemas.microsoft.com/office/drawing/2014/main" id="{A9B28A7B-71BA-15CC-A32C-4F3CE8200C6C}"/>
                  </a:ext>
                </a:extLst>
              </p:cNvPr>
              <p:cNvSpPr/>
              <p:nvPr/>
            </p:nvSpPr>
            <p:spPr>
              <a:xfrm>
                <a:off x="6942554" y="5034658"/>
                <a:ext cx="354397" cy="1278340"/>
              </a:xfrm>
              <a:prstGeom prst="leftBrac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6FD01690-E06B-091A-C724-304AA0B04312}"/>
                </a:ext>
              </a:extLst>
            </p:cNvPr>
            <p:cNvSpPr txBox="1"/>
            <p:nvPr/>
          </p:nvSpPr>
          <p:spPr>
            <a:xfrm>
              <a:off x="7268151" y="5088358"/>
              <a:ext cx="2954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NimbusRomNo9L-Regu"/>
                </a:rPr>
                <a:t>*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49802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11034" y="6549190"/>
            <a:ext cx="635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13/40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-21533" y="2192"/>
            <a:ext cx="12192000" cy="415483"/>
            <a:chOff x="-21533" y="2192"/>
            <a:chExt cx="12192000" cy="415483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-21533" y="10011"/>
              <a:ext cx="12192000" cy="407664"/>
              <a:chOff x="-21573" y="10011"/>
              <a:chExt cx="12214673" cy="40766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-21573" y="17565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5608954" y="10011"/>
                <a:ext cx="646909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Basic concepts_</a:t>
                </a:r>
                <a:r>
                  <a:rPr lang="en-US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Field ionization by particle beams</a:t>
                </a:r>
                <a:endPara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F850BE-ACD2-D4E3-B415-2AD7A4DD4F6C}"/>
              </a:ext>
            </a:extLst>
          </p:cNvPr>
          <p:cNvSpPr txBox="1"/>
          <p:nvPr/>
        </p:nvSpPr>
        <p:spPr>
          <a:xfrm>
            <a:off x="12486" y="417558"/>
            <a:ext cx="12077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production via field ionization occurs when an incoming particle beam is sufficiently dense that the electric field associated with the beam ionizes a neutral vapor or gas</a:t>
            </a: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0E7D31D-D790-1089-7470-34EC8E17713C}"/>
                  </a:ext>
                </a:extLst>
              </p:cNvPr>
              <p:cNvSpPr txBox="1"/>
              <p:nvPr/>
            </p:nvSpPr>
            <p:spPr>
              <a:xfrm>
                <a:off x="-18278" y="1125526"/>
                <a:ext cx="2706246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𝑒𝑟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sSubSup>
                                    <m:sSubSupPr>
                                      <m:ctrlP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  <m:sup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it-IT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0E7D31D-D790-1089-7470-34EC8E177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278" y="1125526"/>
                <a:ext cx="2706246" cy="12485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71DD0F-0E3C-683A-CA2E-94C1E49F675D}"/>
              </a:ext>
            </a:extLst>
          </p:cNvPr>
          <p:cNvSpPr txBox="1"/>
          <p:nvPr/>
        </p:nvSpPr>
        <p:spPr>
          <a:xfrm>
            <a:off x="4687567" y="882002"/>
            <a:ext cx="74116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beams </a:t>
            </a:r>
            <a:r>
              <a:rPr lang="en-US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Coulomb fields can exceed the threshold electric field for barrier suppression ionization from the previous Eq*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0" i="1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0" i="0" u="none" strike="noStrike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length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focusing (waist position )</a:t>
            </a:r>
          </a:p>
          <a:p>
            <a:endParaRPr lang="it-IT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CD85D93-A4E7-58CE-A41A-7F1E24300752}"/>
              </a:ext>
            </a:extLst>
          </p:cNvPr>
          <p:cNvGrpSpPr/>
          <p:nvPr/>
        </p:nvGrpSpPr>
        <p:grpSpPr>
          <a:xfrm>
            <a:off x="2943234" y="1097447"/>
            <a:ext cx="1489066" cy="1122110"/>
            <a:chOff x="3055484" y="1169924"/>
            <a:chExt cx="1489066" cy="1122110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6ABDE816-47A1-ED54-9521-6BABC68E1FDE}"/>
                </a:ext>
              </a:extLst>
            </p:cNvPr>
            <p:cNvGrpSpPr/>
            <p:nvPr/>
          </p:nvGrpSpPr>
          <p:grpSpPr>
            <a:xfrm>
              <a:off x="3055484" y="1169924"/>
              <a:ext cx="1489066" cy="855241"/>
              <a:chOff x="3797637" y="861526"/>
              <a:chExt cx="1489066" cy="855241"/>
            </a:xfrm>
          </p:grpSpPr>
          <p:sp>
            <p:nvSpPr>
              <p:cNvPr id="29" name="Memoria ad accesso diretto 28">
                <a:extLst>
                  <a:ext uri="{FF2B5EF4-FFF2-40B4-BE49-F238E27FC236}">
                    <a16:creationId xmlns:a16="http://schemas.microsoft.com/office/drawing/2014/main" id="{C6F208F7-A669-5C17-902F-A1AC11EB9614}"/>
                  </a:ext>
                </a:extLst>
              </p:cNvPr>
              <p:cNvSpPr/>
              <p:nvPr/>
            </p:nvSpPr>
            <p:spPr>
              <a:xfrm>
                <a:off x="3797637" y="1263002"/>
                <a:ext cx="1037121" cy="453765"/>
              </a:xfrm>
              <a:prstGeom prst="flowChartMagneticDrum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1A322B38-8235-B1AF-D4F7-F7ABF2D1761D}"/>
                  </a:ext>
                </a:extLst>
              </p:cNvPr>
              <p:cNvSpPr txBox="1"/>
              <p:nvPr/>
            </p:nvSpPr>
            <p:spPr>
              <a:xfrm>
                <a:off x="3838258" y="861526"/>
                <a:ext cx="4779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000" b="1" i="1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800" b="0" i="1" u="none" strike="noStrike" baseline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it-IT" i="1" dirty="0"/>
              </a:p>
            </p:txBody>
          </p:sp>
          <p:cxnSp>
            <p:nvCxnSpPr>
              <p:cNvPr id="33" name="Connettore 2 32">
                <a:extLst>
                  <a:ext uri="{FF2B5EF4-FFF2-40B4-BE49-F238E27FC236}">
                    <a16:creationId xmlns:a16="http://schemas.microsoft.com/office/drawing/2014/main" id="{EB5380A7-4957-105D-92C2-AA5B6E47FA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6083" y="1489884"/>
                <a:ext cx="630620" cy="0"/>
              </a:xfrm>
              <a:prstGeom prst="straightConnector1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soli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0F730D0-B6D1-DD89-2C78-582FBD60B351}"/>
                </a:ext>
              </a:extLst>
            </p:cNvPr>
            <p:cNvSpPr txBox="1"/>
            <p:nvPr/>
          </p:nvSpPr>
          <p:spPr>
            <a:xfrm>
              <a:off x="3869012" y="1891924"/>
              <a:ext cx="4779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000" b="1" i="1" baseline="-25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800" b="0" i="1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t-IT" i="1" dirty="0"/>
            </a:p>
          </p:txBody>
        </p:sp>
      </p:grp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84621EFE-E753-98BB-86BE-6022F54DCCE6}"/>
              </a:ext>
            </a:extLst>
          </p:cNvPr>
          <p:cNvCxnSpPr>
            <a:cxnSpLocks/>
          </p:cNvCxnSpPr>
          <p:nvPr/>
        </p:nvCxnSpPr>
        <p:spPr>
          <a:xfrm>
            <a:off x="4116990" y="2045104"/>
            <a:ext cx="56589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E2B5062-4D35-4D8C-F60C-34D36D674D4A}"/>
              </a:ext>
            </a:extLst>
          </p:cNvPr>
          <p:cNvSpPr txBox="1"/>
          <p:nvPr/>
        </p:nvSpPr>
        <p:spPr>
          <a:xfrm>
            <a:off x="4689156" y="1867391"/>
            <a:ext cx="219424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(H2) = 35 GV/m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Emax = 45 GV/m</a:t>
            </a:r>
          </a:p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 um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asellaDiTesto 95">
                <a:extLst>
                  <a:ext uri="{FF2B5EF4-FFF2-40B4-BE49-F238E27FC236}">
                    <a16:creationId xmlns:a16="http://schemas.microsoft.com/office/drawing/2014/main" id="{9BF9E3B6-02F6-A06A-8345-0B87ABA5EBA0}"/>
                  </a:ext>
                </a:extLst>
              </p:cNvPr>
              <p:cNvSpPr txBox="1"/>
              <p:nvPr/>
            </p:nvSpPr>
            <p:spPr>
              <a:xfrm>
                <a:off x="244298" y="2549088"/>
                <a:ext cx="344346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r>
                      <a:rPr lang="it-IT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d>
                      <m:dPr>
                        <m:begChr m:val="["/>
                        <m:endChr m:val="]"/>
                        <m:ctrlPr>
                          <a:rPr lang="it-IT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𝑒𝑥𝑝</m:t>
                        </m:r>
                        <m:d>
                          <m:dPr>
                            <m:ctrlPr>
                              <a:rPr lang="it-IT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it-IT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it-IT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it-IT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it-IT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it-IT" sz="16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 R=r/</a:t>
                </a:r>
                <a:r>
                  <a:rPr lang="it-IT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it-IT" sz="16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CasellaDiTesto 95">
                <a:extLst>
                  <a:ext uri="{FF2B5EF4-FFF2-40B4-BE49-F238E27FC236}">
                    <a16:creationId xmlns:a16="http://schemas.microsoft.com/office/drawing/2014/main" id="{9BF9E3B6-02F6-A06A-8345-0B87ABA5E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98" y="2549088"/>
                <a:ext cx="3443469" cy="338554"/>
              </a:xfrm>
              <a:prstGeom prst="rect">
                <a:avLst/>
              </a:prstGeom>
              <a:blipFill>
                <a:blip r:embed="rId4"/>
                <a:stretch>
                  <a:fillRect t="-101786" b="-16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6CB3BC87-DAE7-AB60-D8C0-E2B22D917D50}"/>
              </a:ext>
            </a:extLst>
          </p:cNvPr>
          <p:cNvGrpSpPr/>
          <p:nvPr/>
        </p:nvGrpSpPr>
        <p:grpSpPr>
          <a:xfrm>
            <a:off x="230317" y="3169149"/>
            <a:ext cx="11825311" cy="3651564"/>
            <a:chOff x="230317" y="3169149"/>
            <a:chExt cx="11825311" cy="3651564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41B26A7-7E36-0A08-7975-AC2D7EDA215B}"/>
                </a:ext>
              </a:extLst>
            </p:cNvPr>
            <p:cNvSpPr txBox="1"/>
            <p:nvPr/>
          </p:nvSpPr>
          <p:spPr>
            <a:xfrm>
              <a:off x="6708489" y="5698472"/>
              <a:ext cx="53471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M.V. </a:t>
              </a:r>
              <a:r>
                <a:rPr lang="it-IT" sz="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Ammosov</a:t>
              </a:r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N. B. </a:t>
              </a:r>
              <a:r>
                <a:rPr lang="it-IT" sz="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Delone</a:t>
              </a:r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and V. P. </a:t>
              </a:r>
              <a:r>
                <a:rPr lang="it-IT" sz="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Krainov</a:t>
              </a:r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Tunnel ionization of complex atoms and of atomic ions in an alternating electromagnetic field </a:t>
              </a:r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Sov</a:t>
              </a:r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it-IT" sz="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</a:t>
              </a:r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JETP 64, 1191 (1986)</a:t>
              </a:r>
            </a:p>
            <a:p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 J. Hogan et Al, </a:t>
              </a:r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Multi-GeV Energy Gain in a Plasma-Wakefield Accelerator, (2005) </a:t>
              </a:r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REVIEW LETTERS PRL 95, 054802DOI: 10.1103/PhysRevLett.95.054802</a:t>
              </a:r>
            </a:p>
            <a:p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L. O’Connell et Al, </a:t>
              </a:r>
              <a:r>
                <a:rPr lang="en-US" sz="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Plasma production via field ionization</a:t>
              </a:r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(2006) PHYSICAL REVIEW SPECIAL TOPICS - ACCELERATORS AND BEAMS 9, 101301 </a:t>
              </a:r>
              <a:r>
                <a:rPr lang="it-IT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DOI: 10.1103/PhysRevSTAB.9.101301</a:t>
              </a: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6D79C62-312A-059E-9039-9B95499B3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722"/>
            <a:stretch/>
          </p:blipFill>
          <p:spPr>
            <a:xfrm>
              <a:off x="230317" y="3173496"/>
              <a:ext cx="2992507" cy="2354363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1FA37FE-4B1A-7F36-C5B9-05F85EED4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899" y="3188870"/>
              <a:ext cx="3090406" cy="2354363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1B9DA67-855D-70DF-0FCD-31BD89589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92" r="422"/>
            <a:stretch/>
          </p:blipFill>
          <p:spPr>
            <a:xfrm>
              <a:off x="5607199" y="3169149"/>
              <a:ext cx="3047171" cy="2354363"/>
            </a:xfrm>
            <a:prstGeom prst="rect">
              <a:avLst/>
            </a:prstGeom>
          </p:spPr>
        </p:pic>
        <p:grpSp>
          <p:nvGrpSpPr>
            <p:cNvPr id="77" name="Gruppo 76">
              <a:extLst>
                <a:ext uri="{FF2B5EF4-FFF2-40B4-BE49-F238E27FC236}">
                  <a16:creationId xmlns:a16="http://schemas.microsoft.com/office/drawing/2014/main" id="{3E94C88F-4F9E-4732-2D41-DCDFCC073FEC}"/>
                </a:ext>
              </a:extLst>
            </p:cNvPr>
            <p:cNvGrpSpPr/>
            <p:nvPr/>
          </p:nvGrpSpPr>
          <p:grpSpPr>
            <a:xfrm>
              <a:off x="1711944" y="5622210"/>
              <a:ext cx="4735976" cy="1122110"/>
              <a:chOff x="1239523" y="5639653"/>
              <a:chExt cx="4735976" cy="1122110"/>
            </a:xfrm>
          </p:grpSpPr>
          <p:grpSp>
            <p:nvGrpSpPr>
              <p:cNvPr id="47" name="Gruppo 46">
                <a:extLst>
                  <a:ext uri="{FF2B5EF4-FFF2-40B4-BE49-F238E27FC236}">
                    <a16:creationId xmlns:a16="http://schemas.microsoft.com/office/drawing/2014/main" id="{7EAE8858-BAB2-B82C-1C79-49772614A7E2}"/>
                  </a:ext>
                </a:extLst>
              </p:cNvPr>
              <p:cNvGrpSpPr/>
              <p:nvPr/>
            </p:nvGrpSpPr>
            <p:grpSpPr>
              <a:xfrm rot="5400000">
                <a:off x="4131469" y="5490040"/>
                <a:ext cx="991986" cy="1366362"/>
                <a:chOff x="7592714" y="2283763"/>
                <a:chExt cx="818614" cy="1035273"/>
              </a:xfrm>
            </p:grpSpPr>
            <p:grpSp>
              <p:nvGrpSpPr>
                <p:cNvPr id="21" name="Group 95">
                  <a:extLst>
                    <a:ext uri="{FF2B5EF4-FFF2-40B4-BE49-F238E27FC236}">
                      <a16:creationId xmlns:a16="http://schemas.microsoft.com/office/drawing/2014/main" id="{4C8D5E26-06FE-4DF0-5318-DDE6A8ACF5B8}"/>
                    </a:ext>
                  </a:extLst>
                </p:cNvPr>
                <p:cNvGrpSpPr/>
                <p:nvPr/>
              </p:nvGrpSpPr>
              <p:grpSpPr>
                <a:xfrm rot="16200000">
                  <a:off x="7531152" y="2345325"/>
                  <a:ext cx="941737" cy="818614"/>
                  <a:chOff x="623626" y="1878538"/>
                  <a:chExt cx="1324478" cy="1244077"/>
                </a:xfrm>
              </p:grpSpPr>
              <p:grpSp>
                <p:nvGrpSpPr>
                  <p:cNvPr id="22" name="Group 96">
                    <a:extLst>
                      <a:ext uri="{FF2B5EF4-FFF2-40B4-BE49-F238E27FC236}">
                        <a16:creationId xmlns:a16="http://schemas.microsoft.com/office/drawing/2014/main" id="{30BCAB0E-8EDB-938E-754C-D6BDF2AB3AE1}"/>
                      </a:ext>
                    </a:extLst>
                  </p:cNvPr>
                  <p:cNvGrpSpPr/>
                  <p:nvPr/>
                </p:nvGrpSpPr>
                <p:grpSpPr>
                  <a:xfrm>
                    <a:off x="623626" y="1878538"/>
                    <a:ext cx="1204054" cy="1049325"/>
                    <a:chOff x="780923" y="1946382"/>
                    <a:chExt cx="992941" cy="797669"/>
                  </a:xfrm>
                </p:grpSpPr>
                <p:sp>
                  <p:nvSpPr>
                    <p:cNvPr id="35" name="Rectangle 102">
                      <a:extLst>
                        <a:ext uri="{FF2B5EF4-FFF2-40B4-BE49-F238E27FC236}">
                          <a16:creationId xmlns:a16="http://schemas.microsoft.com/office/drawing/2014/main" id="{6E34C019-E5D7-401A-164D-E2272F4827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923" y="2562650"/>
                      <a:ext cx="992851" cy="18140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dirty="0"/>
                    </a:p>
                  </p:txBody>
                </p:sp>
                <p:sp>
                  <p:nvSpPr>
                    <p:cNvPr id="36" name="Round Same Side Corner Rectangle 103">
                      <a:extLst>
                        <a:ext uri="{FF2B5EF4-FFF2-40B4-BE49-F238E27FC236}">
                          <a16:creationId xmlns:a16="http://schemas.microsoft.com/office/drawing/2014/main" id="{215AFEA4-865F-FF3D-B11C-9D40A9EC9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359" y="2084779"/>
                      <a:ext cx="992505" cy="393065"/>
                    </a:xfrm>
                    <a:prstGeom prst="round2SameRect">
                      <a:avLst/>
                    </a:prstGeom>
                    <a:noFill/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dirty="0"/>
                    </a:p>
                  </p:txBody>
                </p:sp>
                <p:sp>
                  <p:nvSpPr>
                    <p:cNvPr id="37" name="Rectangle 104">
                      <a:extLst>
                        <a:ext uri="{FF2B5EF4-FFF2-40B4-BE49-F238E27FC236}">
                          <a16:creationId xmlns:a16="http://schemas.microsoft.com/office/drawing/2014/main" id="{8ECAA469-FD50-E14C-2C23-471325DC63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8475" y="1946382"/>
                      <a:ext cx="514350" cy="65405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dirty="0"/>
                    </a:p>
                  </p:txBody>
                </p:sp>
                <p:sp>
                  <p:nvSpPr>
                    <p:cNvPr id="38" name="Rectangle 105">
                      <a:extLst>
                        <a:ext uri="{FF2B5EF4-FFF2-40B4-BE49-F238E27FC236}">
                          <a16:creationId xmlns:a16="http://schemas.microsoft.com/office/drawing/2014/main" id="{EC081DFF-FCE7-A212-1803-3F04B5BE26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109" y="2013024"/>
                      <a:ext cx="146050" cy="6985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dirty="0"/>
                    </a:p>
                  </p:txBody>
                </p:sp>
                <p:grpSp>
                  <p:nvGrpSpPr>
                    <p:cNvPr id="39" name="Group 106">
                      <a:extLst>
                        <a:ext uri="{FF2B5EF4-FFF2-40B4-BE49-F238E27FC236}">
                          <a16:creationId xmlns:a16="http://schemas.microsoft.com/office/drawing/2014/main" id="{F686039C-65FC-8DE2-067D-7EE54199AE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9649" y="1983179"/>
                      <a:ext cx="398781" cy="499110"/>
                      <a:chOff x="0" y="0"/>
                      <a:chExt cx="399216" cy="499669"/>
                    </a:xfrm>
                  </p:grpSpPr>
                  <p:sp>
                    <p:nvSpPr>
                      <p:cNvPr id="40" name="Freeform 107">
                        <a:extLst>
                          <a:ext uri="{FF2B5EF4-FFF2-40B4-BE49-F238E27FC236}">
                            <a16:creationId xmlns:a16="http://schemas.microsoft.com/office/drawing/2014/main" id="{AFEBE04B-1169-2A41-E915-FC883B5F7B39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 flipV="1">
                        <a:off x="-149225" y="154229"/>
                        <a:ext cx="494665" cy="196215"/>
                      </a:xfrm>
                      <a:custGeom>
                        <a:avLst/>
                        <a:gdLst>
                          <a:gd name="connsiteX0" fmla="*/ 0 w 1238492"/>
                          <a:gd name="connsiteY0" fmla="*/ 266218 h 266218"/>
                          <a:gd name="connsiteX1" fmla="*/ 439838 w 1238492"/>
                          <a:gd name="connsiteY1" fmla="*/ 254643 h 266218"/>
                          <a:gd name="connsiteX2" fmla="*/ 810228 w 1238492"/>
                          <a:gd name="connsiteY2" fmla="*/ 150471 h 266218"/>
                          <a:gd name="connsiteX3" fmla="*/ 1238492 w 1238492"/>
                          <a:gd name="connsiteY3" fmla="*/ 0 h 2662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38492" h="266218">
                            <a:moveTo>
                              <a:pt x="0" y="266218"/>
                            </a:moveTo>
                            <a:lnTo>
                              <a:pt x="439838" y="254643"/>
                            </a:lnTo>
                            <a:cubicBezTo>
                              <a:pt x="574876" y="235352"/>
                              <a:pt x="677119" y="192911"/>
                              <a:pt x="810228" y="150471"/>
                            </a:cubicBezTo>
                            <a:cubicBezTo>
                              <a:pt x="943337" y="108031"/>
                              <a:pt x="1090914" y="54015"/>
                              <a:pt x="1238492" y="0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bg1"/>
                        </a:solidFill>
                        <a:prstDash val="sysDash"/>
                        <a:headEnd type="none"/>
                        <a:tailEnd type="triangle" w="sm" len="sm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it-IT" dirty="0"/>
                      </a:p>
                    </p:txBody>
                  </p:sp>
                  <p:sp>
                    <p:nvSpPr>
                      <p:cNvPr id="41" name="Freeform 108">
                        <a:extLst>
                          <a:ext uri="{FF2B5EF4-FFF2-40B4-BE49-F238E27FC236}">
                            <a16:creationId xmlns:a16="http://schemas.microsoft.com/office/drawing/2014/main" id="{456DB515-6DB7-10E6-B073-591D50E31B1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9966" y="147955"/>
                        <a:ext cx="497205" cy="201295"/>
                      </a:xfrm>
                      <a:custGeom>
                        <a:avLst/>
                        <a:gdLst>
                          <a:gd name="connsiteX0" fmla="*/ 0 w 1238492"/>
                          <a:gd name="connsiteY0" fmla="*/ 266218 h 266218"/>
                          <a:gd name="connsiteX1" fmla="*/ 439838 w 1238492"/>
                          <a:gd name="connsiteY1" fmla="*/ 254643 h 266218"/>
                          <a:gd name="connsiteX2" fmla="*/ 810228 w 1238492"/>
                          <a:gd name="connsiteY2" fmla="*/ 150471 h 266218"/>
                          <a:gd name="connsiteX3" fmla="*/ 1238492 w 1238492"/>
                          <a:gd name="connsiteY3" fmla="*/ 0 h 2662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38492" h="266218">
                            <a:moveTo>
                              <a:pt x="0" y="266218"/>
                            </a:moveTo>
                            <a:lnTo>
                              <a:pt x="439838" y="254643"/>
                            </a:lnTo>
                            <a:cubicBezTo>
                              <a:pt x="574876" y="235352"/>
                              <a:pt x="677119" y="192911"/>
                              <a:pt x="810228" y="150471"/>
                            </a:cubicBezTo>
                            <a:cubicBezTo>
                              <a:pt x="943337" y="108031"/>
                              <a:pt x="1090914" y="54015"/>
                              <a:pt x="1238492" y="0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bg1"/>
                        </a:solidFill>
                        <a:prstDash val="sysDash"/>
                        <a:headEnd type="none"/>
                        <a:tailEnd type="triangle" w="sm" len="sm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it-IT" dirty="0"/>
                      </a:p>
                    </p:txBody>
                  </p:sp>
                </p:grpSp>
              </p:grpSp>
              <p:grpSp>
                <p:nvGrpSpPr>
                  <p:cNvPr id="23" name="Group 97">
                    <a:extLst>
                      <a:ext uri="{FF2B5EF4-FFF2-40B4-BE49-F238E27FC236}">
                        <a16:creationId xmlns:a16="http://schemas.microsoft.com/office/drawing/2014/main" id="{252DDFC1-B217-1384-A96D-9A2673C5F711}"/>
                      </a:ext>
                    </a:extLst>
                  </p:cNvPr>
                  <p:cNvGrpSpPr/>
                  <p:nvPr/>
                </p:nvGrpSpPr>
                <p:grpSpPr>
                  <a:xfrm>
                    <a:off x="1847601" y="2141474"/>
                    <a:ext cx="100503" cy="981141"/>
                    <a:chOff x="2031271" y="2145662"/>
                    <a:chExt cx="100503" cy="981141"/>
                  </a:xfrm>
                </p:grpSpPr>
                <p:sp>
                  <p:nvSpPr>
                    <p:cNvPr id="27" name="Rectangle 98">
                      <a:extLst>
                        <a:ext uri="{FF2B5EF4-FFF2-40B4-BE49-F238E27FC236}">
                          <a16:creationId xmlns:a16="http://schemas.microsoft.com/office/drawing/2014/main" id="{A45A19B6-773F-1F86-BB0C-EE8CDEB17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1271" y="2145662"/>
                      <a:ext cx="45719" cy="432145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grpSp>
                  <p:nvGrpSpPr>
                    <p:cNvPr id="30" name="Group 99">
                      <a:extLst>
                        <a:ext uri="{FF2B5EF4-FFF2-40B4-BE49-F238E27FC236}">
                          <a16:creationId xmlns:a16="http://schemas.microsoft.com/office/drawing/2014/main" id="{A438C914-9240-5C5E-638E-4AB6C5B831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1271" y="2697246"/>
                      <a:ext cx="100503" cy="429557"/>
                      <a:chOff x="2031271" y="2697246"/>
                      <a:chExt cx="100503" cy="429557"/>
                    </a:xfrm>
                  </p:grpSpPr>
                  <p:sp>
                    <p:nvSpPr>
                      <p:cNvPr id="32" name="Rectangle 100">
                        <a:extLst>
                          <a:ext uri="{FF2B5EF4-FFF2-40B4-BE49-F238E27FC236}">
                            <a16:creationId xmlns:a16="http://schemas.microsoft.com/office/drawing/2014/main" id="{2925D5B5-0594-1E12-9FBD-7C998D5CA8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1271" y="2697246"/>
                        <a:ext cx="45719" cy="429263"/>
                      </a:xfrm>
                      <a:prstGeom prst="rect">
                        <a:avLst/>
                      </a:pr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 dirty="0"/>
                      </a:p>
                    </p:txBody>
                  </p:sp>
                  <p:sp>
                    <p:nvSpPr>
                      <p:cNvPr id="34" name="Rectangle 101">
                        <a:extLst>
                          <a:ext uri="{FF2B5EF4-FFF2-40B4-BE49-F238E27FC236}">
                            <a16:creationId xmlns:a16="http://schemas.microsoft.com/office/drawing/2014/main" id="{A9111AE2-C91F-880B-5142-2F911697C3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44464" y="2887213"/>
                        <a:ext cx="87310" cy="23959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 dirty="0"/>
                      </a:p>
                    </p:txBody>
                  </p:sp>
                </p:grpSp>
              </p:grpSp>
            </p:grpSp>
            <p:grpSp>
              <p:nvGrpSpPr>
                <p:cNvPr id="42" name="Group 14">
                  <a:extLst>
                    <a:ext uri="{FF2B5EF4-FFF2-40B4-BE49-F238E27FC236}">
                      <a16:creationId xmlns:a16="http://schemas.microsoft.com/office/drawing/2014/main" id="{05146C96-B5C6-9320-986D-28B9FEF517EF}"/>
                    </a:ext>
                  </a:extLst>
                </p:cNvPr>
                <p:cNvGrpSpPr/>
                <p:nvPr/>
              </p:nvGrpSpPr>
              <p:grpSpPr>
                <a:xfrm flipV="1">
                  <a:off x="7765534" y="3237118"/>
                  <a:ext cx="645600" cy="81918"/>
                  <a:chOff x="1433321" y="4186976"/>
                  <a:chExt cx="960804" cy="94524"/>
                </a:xfrm>
              </p:grpSpPr>
              <p:sp>
                <p:nvSpPr>
                  <p:cNvPr id="43" name="Rectangle 109">
                    <a:extLst>
                      <a:ext uri="{FF2B5EF4-FFF2-40B4-BE49-F238E27FC236}">
                        <a16:creationId xmlns:a16="http://schemas.microsoft.com/office/drawing/2014/main" id="{F6EA14C8-8FBE-7CA2-6C95-4E3E288925F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623415" y="4048407"/>
                    <a:ext cx="42999" cy="423188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4" name="Rectangle 110">
                    <a:extLst>
                      <a:ext uri="{FF2B5EF4-FFF2-40B4-BE49-F238E27FC236}">
                        <a16:creationId xmlns:a16="http://schemas.microsoft.com/office/drawing/2014/main" id="{85733E33-814C-5A43-33D7-738B643C59C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162154" y="4049817"/>
                    <a:ext cx="42999" cy="420365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5" name="Rectangle 111">
                    <a:extLst>
                      <a:ext uri="{FF2B5EF4-FFF2-40B4-BE49-F238E27FC236}">
                        <a16:creationId xmlns:a16="http://schemas.microsoft.com/office/drawing/2014/main" id="{B4D69580-6D69-8943-36CF-4079FC412E6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235755" y="4110722"/>
                    <a:ext cx="82116" cy="234624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</p:grpSp>
          <p:grpSp>
            <p:nvGrpSpPr>
              <p:cNvPr id="68" name="Gruppo 67">
                <a:extLst>
                  <a:ext uri="{FF2B5EF4-FFF2-40B4-BE49-F238E27FC236}">
                    <a16:creationId xmlns:a16="http://schemas.microsoft.com/office/drawing/2014/main" id="{B5BA1E8B-69AF-01EC-72F2-209F0CEDB602}"/>
                  </a:ext>
                </a:extLst>
              </p:cNvPr>
              <p:cNvGrpSpPr/>
              <p:nvPr/>
            </p:nvGrpSpPr>
            <p:grpSpPr>
              <a:xfrm>
                <a:off x="1239523" y="5639653"/>
                <a:ext cx="1489066" cy="1122110"/>
                <a:chOff x="3055484" y="1169924"/>
                <a:chExt cx="1489066" cy="1122110"/>
              </a:xfrm>
            </p:grpSpPr>
            <p:grpSp>
              <p:nvGrpSpPr>
                <p:cNvPr id="69" name="Gruppo 68">
                  <a:extLst>
                    <a:ext uri="{FF2B5EF4-FFF2-40B4-BE49-F238E27FC236}">
                      <a16:creationId xmlns:a16="http://schemas.microsoft.com/office/drawing/2014/main" id="{19610BCC-6649-747A-9805-F67BD2C83FB7}"/>
                    </a:ext>
                  </a:extLst>
                </p:cNvPr>
                <p:cNvGrpSpPr/>
                <p:nvPr/>
              </p:nvGrpSpPr>
              <p:grpSpPr>
                <a:xfrm>
                  <a:off x="3055484" y="1169924"/>
                  <a:ext cx="1489066" cy="855241"/>
                  <a:chOff x="3797637" y="861526"/>
                  <a:chExt cx="1489066" cy="855241"/>
                </a:xfrm>
              </p:grpSpPr>
              <p:sp>
                <p:nvSpPr>
                  <p:cNvPr id="71" name="Memoria ad accesso diretto 70">
                    <a:extLst>
                      <a:ext uri="{FF2B5EF4-FFF2-40B4-BE49-F238E27FC236}">
                        <a16:creationId xmlns:a16="http://schemas.microsoft.com/office/drawing/2014/main" id="{BC526CEF-2A1E-493E-A115-1FEE6B37D6DF}"/>
                      </a:ext>
                    </a:extLst>
                  </p:cNvPr>
                  <p:cNvSpPr/>
                  <p:nvPr/>
                </p:nvSpPr>
                <p:spPr>
                  <a:xfrm>
                    <a:off x="3797637" y="1263002"/>
                    <a:ext cx="1037121" cy="453765"/>
                  </a:xfrm>
                  <a:prstGeom prst="flowChartMagneticDrum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2" name="CasellaDiTesto 71">
                    <a:extLst>
                      <a:ext uri="{FF2B5EF4-FFF2-40B4-BE49-F238E27FC236}">
                        <a16:creationId xmlns:a16="http://schemas.microsoft.com/office/drawing/2014/main" id="{B07DAB2F-1022-6919-93DC-2FE126619E5F}"/>
                      </a:ext>
                    </a:extLst>
                  </p:cNvPr>
                  <p:cNvSpPr txBox="1"/>
                  <p:nvPr/>
                </p:nvSpPr>
                <p:spPr>
                  <a:xfrm>
                    <a:off x="3838258" y="861526"/>
                    <a:ext cx="477939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b="1" i="1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</a:t>
                    </a:r>
                    <a:r>
                      <a:rPr lang="en-US" sz="2000" b="1" i="1" baseline="-25000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</a:t>
                    </a:r>
                    <a:r>
                      <a:rPr lang="en-US" sz="1800" b="0" i="1" u="none" strike="noStrike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it-IT" i="1" dirty="0"/>
                  </a:p>
                </p:txBody>
              </p:sp>
              <p:cxnSp>
                <p:nvCxnSpPr>
                  <p:cNvPr id="73" name="Connettore 2 72">
                    <a:extLst>
                      <a:ext uri="{FF2B5EF4-FFF2-40B4-BE49-F238E27FC236}">
                        <a16:creationId xmlns:a16="http://schemas.microsoft.com/office/drawing/2014/main" id="{19FF5DC6-FA68-D70B-1462-E42262860C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6083" y="1489884"/>
                    <a:ext cx="630620" cy="0"/>
                  </a:xfrm>
                  <a:prstGeom prst="straightConnector1">
                    <a:avLst/>
                  </a:prstGeom>
                  <a:ln w="12700">
                    <a:solidFill>
                      <a:schemeClr val="accent1">
                        <a:lumMod val="50000"/>
                      </a:schemeClr>
                    </a:solidFill>
                    <a:prstDash val="solid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0" name="CasellaDiTesto 69">
                  <a:extLst>
                    <a:ext uri="{FF2B5EF4-FFF2-40B4-BE49-F238E27FC236}">
                      <a16:creationId xmlns:a16="http://schemas.microsoft.com/office/drawing/2014/main" id="{E6454481-F669-9B0C-4BAA-AB5882201FC4}"/>
                    </a:ext>
                  </a:extLst>
                </p:cNvPr>
                <p:cNvSpPr txBox="1"/>
                <p:nvPr/>
              </p:nvSpPr>
              <p:spPr>
                <a:xfrm>
                  <a:off x="3869012" y="1891924"/>
                  <a:ext cx="477939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000" b="1" i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</a:t>
                  </a:r>
                  <a:r>
                    <a:rPr lang="en-US" sz="2000" b="1" i="1" baseline="-250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en-US" sz="1800" b="0" i="1" u="none" strike="noStrike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it-IT" i="1" dirty="0"/>
                </a:p>
              </p:txBody>
            </p:sp>
          </p:grpSp>
          <p:grpSp>
            <p:nvGrpSpPr>
              <p:cNvPr id="76" name="Gruppo 75">
                <a:extLst>
                  <a:ext uri="{FF2B5EF4-FFF2-40B4-BE49-F238E27FC236}">
                    <a16:creationId xmlns:a16="http://schemas.microsoft.com/office/drawing/2014/main" id="{1E8BAC1E-75BD-8314-C76F-071C622C21A5}"/>
                  </a:ext>
                </a:extLst>
              </p:cNvPr>
              <p:cNvGrpSpPr/>
              <p:nvPr/>
            </p:nvGrpSpPr>
            <p:grpSpPr>
              <a:xfrm>
                <a:off x="2106299" y="6044887"/>
                <a:ext cx="3869200" cy="461459"/>
                <a:chOff x="-3640823" y="5343963"/>
                <a:chExt cx="3869200" cy="712568"/>
              </a:xfrm>
              <a:solidFill>
                <a:schemeClr val="accent1">
                  <a:lumMod val="75000"/>
                  <a:alpha val="39000"/>
                </a:schemeClr>
              </a:solidFill>
            </p:grpSpPr>
            <p:sp>
              <p:nvSpPr>
                <p:cNvPr id="74" name="Triangolo isoscele 73">
                  <a:extLst>
                    <a:ext uri="{FF2B5EF4-FFF2-40B4-BE49-F238E27FC236}">
                      <a16:creationId xmlns:a16="http://schemas.microsoft.com/office/drawing/2014/main" id="{04CCD501-F631-6EE4-1399-7A699EEBE4FE}"/>
                    </a:ext>
                  </a:extLst>
                </p:cNvPr>
                <p:cNvSpPr/>
                <p:nvPr/>
              </p:nvSpPr>
              <p:spPr>
                <a:xfrm rot="5400000">
                  <a:off x="-2957614" y="4662122"/>
                  <a:ext cx="711200" cy="2077617"/>
                </a:xfrm>
                <a:prstGeom prst="triangle">
                  <a:avLst/>
                </a:prstGeom>
                <a:solidFill>
                  <a:schemeClr val="accent2">
                    <a:lumMod val="40000"/>
                    <a:lumOff val="60000"/>
                    <a:alpha val="6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5" name="Triangolo isoscele 74">
                  <a:extLst>
                    <a:ext uri="{FF2B5EF4-FFF2-40B4-BE49-F238E27FC236}">
                      <a16:creationId xmlns:a16="http://schemas.microsoft.com/office/drawing/2014/main" id="{70F46445-1F2E-2F6B-5A03-115FD7956F83}"/>
                    </a:ext>
                  </a:extLst>
                </p:cNvPr>
                <p:cNvSpPr/>
                <p:nvPr/>
              </p:nvSpPr>
              <p:spPr>
                <a:xfrm rot="16200000">
                  <a:off x="-1166031" y="4660754"/>
                  <a:ext cx="711200" cy="2077617"/>
                </a:xfrm>
                <a:prstGeom prst="triangle">
                  <a:avLst/>
                </a:prstGeom>
                <a:solidFill>
                  <a:schemeClr val="accent2">
                    <a:lumMod val="40000"/>
                    <a:lumOff val="60000"/>
                    <a:alpha val="6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D23EFDFA-83DC-3B39-2A3B-5ED9D4A337D6}"/>
                </a:ext>
              </a:extLst>
            </p:cNvPr>
            <p:cNvGrpSpPr/>
            <p:nvPr/>
          </p:nvGrpSpPr>
          <p:grpSpPr>
            <a:xfrm>
              <a:off x="2861069" y="3187128"/>
              <a:ext cx="2461422" cy="1658922"/>
              <a:chOff x="3222824" y="2263397"/>
              <a:chExt cx="2461422" cy="1658922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0B160719-D4DF-C1FB-CCA7-8187BDA64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2824" y="2263397"/>
                <a:ext cx="2461422" cy="1658922"/>
              </a:xfrm>
              <a:prstGeom prst="rect">
                <a:avLst/>
              </a:prstGeom>
            </p:spPr>
          </p:pic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563BEEBC-525E-B246-2160-BCC1DB20073B}"/>
                  </a:ext>
                </a:extLst>
              </p:cNvPr>
              <p:cNvSpPr txBox="1"/>
              <p:nvPr/>
            </p:nvSpPr>
            <p:spPr>
              <a:xfrm>
                <a:off x="3695674" y="3303806"/>
                <a:ext cx="71235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Before  </a:t>
                </a:r>
                <a:endParaRPr lang="it-IT" sz="1000" dirty="0"/>
              </a:p>
            </p:txBody>
          </p:sp>
          <p:sp>
            <p:nvSpPr>
              <p:cNvPr id="99" name="CasellaDiTesto 98">
                <a:extLst>
                  <a:ext uri="{FF2B5EF4-FFF2-40B4-BE49-F238E27FC236}">
                    <a16:creationId xmlns:a16="http://schemas.microsoft.com/office/drawing/2014/main" id="{7DB5B955-BCE8-98D2-127D-286452D26CB5}"/>
                  </a:ext>
                </a:extLst>
              </p:cNvPr>
              <p:cNvSpPr txBox="1"/>
              <p:nvPr/>
            </p:nvSpPr>
            <p:spPr>
              <a:xfrm>
                <a:off x="5046624" y="3309333"/>
                <a:ext cx="509938" cy="244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After</a:t>
                </a:r>
                <a:endParaRPr lang="it-IT" sz="1000" dirty="0"/>
              </a:p>
            </p:txBody>
          </p:sp>
        </p:grpSp>
        <p:grpSp>
          <p:nvGrpSpPr>
            <p:cNvPr id="87" name="Gruppo 86">
              <a:extLst>
                <a:ext uri="{FF2B5EF4-FFF2-40B4-BE49-F238E27FC236}">
                  <a16:creationId xmlns:a16="http://schemas.microsoft.com/office/drawing/2014/main" id="{E33E2BD2-7488-08C9-AB16-B6500BAD9570}"/>
                </a:ext>
              </a:extLst>
            </p:cNvPr>
            <p:cNvGrpSpPr/>
            <p:nvPr/>
          </p:nvGrpSpPr>
          <p:grpSpPr>
            <a:xfrm>
              <a:off x="1473200" y="3173496"/>
              <a:ext cx="4711700" cy="3647217"/>
              <a:chOff x="1473200" y="3173496"/>
              <a:chExt cx="4711700" cy="3647217"/>
            </a:xfrm>
          </p:grpSpPr>
          <p:sp>
            <p:nvSpPr>
              <p:cNvPr id="79" name="Rettangolo con angoli arrotondati 78">
                <a:extLst>
                  <a:ext uri="{FF2B5EF4-FFF2-40B4-BE49-F238E27FC236}">
                    <a16:creationId xmlns:a16="http://schemas.microsoft.com/office/drawing/2014/main" id="{E39D96C3-7F48-321D-EEA0-94EE3AF67B79}"/>
                  </a:ext>
                </a:extLst>
              </p:cNvPr>
              <p:cNvSpPr/>
              <p:nvPr/>
            </p:nvSpPr>
            <p:spPr>
              <a:xfrm>
                <a:off x="3936436" y="3173496"/>
                <a:ext cx="651545" cy="1658920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83" name="Connettore 2 82">
                <a:extLst>
                  <a:ext uri="{FF2B5EF4-FFF2-40B4-BE49-F238E27FC236}">
                    <a16:creationId xmlns:a16="http://schemas.microsoft.com/office/drawing/2014/main" id="{F47B7F96-38D1-2CF1-5F34-9327D27F52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2208" y="4832416"/>
                <a:ext cx="0" cy="7522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ttangolo con angoli arrotondati 84">
                <a:extLst>
                  <a:ext uri="{FF2B5EF4-FFF2-40B4-BE49-F238E27FC236}">
                    <a16:creationId xmlns:a16="http://schemas.microsoft.com/office/drawing/2014/main" id="{FF4F1771-A583-50EC-5D37-D1152D66965D}"/>
                  </a:ext>
                </a:extLst>
              </p:cNvPr>
              <p:cNvSpPr/>
              <p:nvPr/>
            </p:nvSpPr>
            <p:spPr>
              <a:xfrm>
                <a:off x="1473200" y="5584684"/>
                <a:ext cx="4711700" cy="123602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1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11034" y="6549190"/>
            <a:ext cx="635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14/40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grpSp>
        <p:nvGrpSpPr>
          <p:cNvPr id="2" name="Group 32">
            <a:extLst>
              <a:ext uri="{FF2B5EF4-FFF2-40B4-BE49-F238E27FC236}">
                <a16:creationId xmlns:a16="http://schemas.microsoft.com/office/drawing/2014/main" id="{FBA065D2-0115-F043-EC11-7E1B431C29A2}"/>
              </a:ext>
            </a:extLst>
          </p:cNvPr>
          <p:cNvGrpSpPr/>
          <p:nvPr/>
        </p:nvGrpSpPr>
        <p:grpSpPr>
          <a:xfrm>
            <a:off x="2659117" y="1765738"/>
            <a:ext cx="9340226" cy="4666593"/>
            <a:chOff x="129295" y="3931114"/>
            <a:chExt cx="3069733" cy="1365196"/>
          </a:xfrm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80F3ADAC-ABFE-D5A1-0030-0E13D073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5" y="3931114"/>
              <a:ext cx="3069733" cy="1365196"/>
            </a:xfrm>
            <a:prstGeom prst="rect">
              <a:avLst/>
            </a:prstGeom>
          </p:spPr>
        </p:pic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A77F2C31-DCB2-BA3E-F902-E4731E2F8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7" t="2110" r="48550" b="53519"/>
            <a:stretch/>
          </p:blipFill>
          <p:spPr>
            <a:xfrm>
              <a:off x="338584" y="4993510"/>
              <a:ext cx="333359" cy="30280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06BEB0-34E5-699E-51B5-E7A65D2E99E9}"/>
              </a:ext>
            </a:extLst>
          </p:cNvPr>
          <p:cNvSpPr txBox="1"/>
          <p:nvPr/>
        </p:nvSpPr>
        <p:spPr>
          <a:xfrm>
            <a:off x="2659117" y="1765738"/>
            <a:ext cx="9340226" cy="523220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Plasma source </a:t>
            </a:r>
            <a:r>
              <a:rPr lang="it-IT" sz="2800" b="1" i="1" dirty="0" err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properties</a:t>
            </a:r>
            <a:r>
              <a:rPr lang="it-IT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and </a:t>
            </a:r>
            <a:r>
              <a:rPr lang="it-IT" sz="2800" b="1" i="1" dirty="0" err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implementation</a:t>
            </a:r>
            <a:endParaRPr lang="it-IT" sz="2800" b="1" i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AA9A53-15BE-F0D2-DE1E-E874DE668B7C}"/>
              </a:ext>
            </a:extLst>
          </p:cNvPr>
          <p:cNvSpPr txBox="1"/>
          <p:nvPr/>
        </p:nvSpPr>
        <p:spPr>
          <a:xfrm>
            <a:off x="-52550" y="3877786"/>
            <a:ext cx="2617074" cy="255454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/>
            <a:r>
              <a:rPr lang="it-IT" sz="2000" b="1" i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Gas jets</a:t>
            </a:r>
          </a:p>
          <a:p>
            <a:pPr algn="r"/>
            <a:endParaRPr lang="it-IT" sz="2000" b="1" i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it-IT" sz="2000" b="1" i="1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Heat</a:t>
            </a:r>
            <a:r>
              <a:rPr lang="it-IT" sz="2000" b="1" i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-pipe </a:t>
            </a:r>
            <a:r>
              <a:rPr lang="it-IT" sz="2000" b="1" i="1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ovens</a:t>
            </a:r>
            <a:endParaRPr lang="it-IT" sz="2000" b="1" i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endParaRPr lang="it-IT" sz="2000" b="1" i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it-IT" sz="2000" b="1" i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Gas </a:t>
            </a:r>
            <a:r>
              <a:rPr lang="it-IT" sz="2000" b="1" i="1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cells</a:t>
            </a:r>
            <a:endParaRPr lang="it-IT" sz="2000" b="1" i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endParaRPr lang="it-IT" sz="2000" b="1" i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it-IT" sz="2000" b="1" i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Gas-</a:t>
            </a:r>
            <a:r>
              <a:rPr lang="it-IT" sz="2000" b="1" i="1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filled</a:t>
            </a:r>
            <a:r>
              <a:rPr lang="it-IT" sz="2000" b="1" i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discharge</a:t>
            </a:r>
            <a:r>
              <a:rPr lang="it-IT" sz="2000" b="1" i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capillary</a:t>
            </a:r>
            <a:endParaRPr lang="it-IT" sz="2000" b="1" i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7FF1AFD9-F946-CB3B-E127-C4F448A32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629" y="2196"/>
            <a:ext cx="562038" cy="39469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02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11034" y="6549190"/>
            <a:ext cx="635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15/40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31811"/>
            <a:ext cx="12192000" cy="400110"/>
            <a:chOff x="0" y="0"/>
            <a:chExt cx="12192000" cy="400110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6274022" y="0"/>
                <a:ext cx="59190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Plasma source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properties</a:t>
                </a: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 and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implementation_Gas</a:t>
                </a: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 jets</a:t>
                </a: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pic>
        <p:nvPicPr>
          <p:cNvPr id="3" name="Picture 35">
            <a:extLst>
              <a:ext uri="{FF2B5EF4-FFF2-40B4-BE49-F238E27FC236}">
                <a16:creationId xmlns:a16="http://schemas.microsoft.com/office/drawing/2014/main" id="{5630E410-FEC2-A5B8-B447-429E48FF54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/>
          <a:stretch/>
        </p:blipFill>
        <p:spPr bwMode="auto">
          <a:xfrm>
            <a:off x="176932" y="678280"/>
            <a:ext cx="3007260" cy="20232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0DCDE5-FF65-B98E-AF43-53C2E946F23B}"/>
              </a:ext>
            </a:extLst>
          </p:cNvPr>
          <p:cNvSpPr txBox="1"/>
          <p:nvPr/>
        </p:nvSpPr>
        <p:spPr>
          <a:xfrm>
            <a:off x="176932" y="6241414"/>
            <a:ext cx="5461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B. R. Lee et Al</a:t>
            </a:r>
            <a:r>
              <a:rPr lang="en-US" sz="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US" sz="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Spatiotemporal characteristics of high-density gas jet and absolute determination of size and density of gas clusters</a:t>
            </a: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 </a:t>
            </a:r>
            <a:r>
              <a:rPr lang="en-US" sz="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Sci Rep</a:t>
            </a: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10, 12973 (2020). </a:t>
            </a:r>
            <a:r>
              <a:rPr lang="en-US" sz="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https://doi.org/10.1038/s41598-020-69824-z</a:t>
            </a:r>
            <a:endParaRPr lang="en-US" sz="800" b="1" i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Zhou et Al,</a:t>
            </a:r>
            <a:r>
              <a: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nozzle curvature on supersonic gas jets</a:t>
            </a:r>
          </a:p>
          <a:p>
            <a:pPr algn="l"/>
            <a:r>
              <a:rPr lang="it-IT" sz="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laser–plasma </a:t>
            </a:r>
            <a:r>
              <a:rPr lang="it-IT" sz="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093107 (2021);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10.1063/5.0058963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B3FEAEF-1169-503C-E3A5-698E559FB01D}"/>
                  </a:ext>
                </a:extLst>
              </p:cNvPr>
              <p:cNvSpPr txBox="1"/>
              <p:nvPr/>
            </p:nvSpPr>
            <p:spPr>
              <a:xfrm>
                <a:off x="6548523" y="1644964"/>
                <a:ext cx="6111814" cy="86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it-IT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p>
                        <m:sSup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box>
                            <m:box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it-I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box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B3FEAEF-1169-503C-E3A5-698E559FB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523" y="1644964"/>
                <a:ext cx="6111814" cy="8672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D9F15BC0-D639-1E99-AECD-535C713F5A5A}"/>
                  </a:ext>
                </a:extLst>
              </p:cNvPr>
              <p:cNvSpPr txBox="1"/>
              <p:nvPr/>
            </p:nvSpPr>
            <p:spPr>
              <a:xfrm>
                <a:off x="6629584" y="557174"/>
                <a:ext cx="6111814" cy="86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box>
                            <m:boxPr>
                              <m:ctrlPr>
                                <a:rPr lang="it-IT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it-IT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D9F15BC0-D639-1E99-AECD-535C713F5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584" y="557174"/>
                <a:ext cx="6111814" cy="8672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 descr="Immagine che contiene diagramma, linea, schizzo, design">
            <a:extLst>
              <a:ext uri="{FF2B5EF4-FFF2-40B4-BE49-F238E27FC236}">
                <a16:creationId xmlns:a16="http://schemas.microsoft.com/office/drawing/2014/main" id="{EDA63D54-69BD-3165-5A0A-9C33D58285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79" y="695937"/>
            <a:ext cx="3609099" cy="2036818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F60813D-58A3-47FF-A311-2594975D0730}"/>
              </a:ext>
            </a:extLst>
          </p:cNvPr>
          <p:cNvCxnSpPr/>
          <p:nvPr/>
        </p:nvCxnSpPr>
        <p:spPr>
          <a:xfrm flipV="1">
            <a:off x="6868160" y="2001520"/>
            <a:ext cx="833120" cy="77056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CA825B79-A82E-1544-4ECA-A3CDDBF7C9EB}"/>
              </a:ext>
            </a:extLst>
          </p:cNvPr>
          <p:cNvSpPr/>
          <p:nvPr/>
        </p:nvSpPr>
        <p:spPr>
          <a:xfrm>
            <a:off x="7701280" y="1764678"/>
            <a:ext cx="319637" cy="3906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16572EF-C2EB-8387-C038-3D19129481CE}"/>
              </a:ext>
            </a:extLst>
          </p:cNvPr>
          <p:cNvSpPr txBox="1"/>
          <p:nvPr/>
        </p:nvSpPr>
        <p:spPr>
          <a:xfrm>
            <a:off x="437284" y="3028582"/>
            <a:ext cx="545710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density ratio depends only on the Mach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and the adiabatic index of the target gas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nozzle exit, a lineout of the gas density will have a flattop profile with a diameter equal to the nozzle exit diameter and the peak density defined by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Edges of the profile will gradually expand at an angle approximately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1/M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7826A15-C6BB-BB92-778A-14CD5F5E4747}"/>
                  </a:ext>
                </a:extLst>
              </p:cNvPr>
              <p:cNvSpPr txBox="1"/>
              <p:nvPr/>
            </p:nvSpPr>
            <p:spPr>
              <a:xfrm>
                <a:off x="738147" y="5459381"/>
                <a:ext cx="2169573" cy="614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</m:t>
                        </m:r>
                      </m:sub>
                    </m:sSub>
                    <m:r>
                      <a:rPr lang="it-IT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it-IT" sz="2400" dirty="0">
                    <a:solidFill>
                      <a:schemeClr val="bg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it-IT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it-IT" sz="2400" i="1" dirty="0">
                    <a:solidFill>
                      <a:schemeClr val="bg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it-IT" sz="2400" dirty="0">
                    <a:solidFill>
                      <a:schemeClr val="bg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7826A15-C6BB-BB92-778A-14CD5F5E4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47" y="5459381"/>
                <a:ext cx="2169573" cy="614848"/>
              </a:xfrm>
              <a:prstGeom prst="rect">
                <a:avLst/>
              </a:prstGeom>
              <a:blipFill>
                <a:blip r:embed="rId8"/>
                <a:stretch>
                  <a:fillRect b="-9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uppo 47">
            <a:extLst>
              <a:ext uri="{FF2B5EF4-FFF2-40B4-BE49-F238E27FC236}">
                <a16:creationId xmlns:a16="http://schemas.microsoft.com/office/drawing/2014/main" id="{6B6B2706-B817-A14C-805B-57C00B885674}"/>
              </a:ext>
            </a:extLst>
          </p:cNvPr>
          <p:cNvGrpSpPr/>
          <p:nvPr/>
        </p:nvGrpSpPr>
        <p:grpSpPr>
          <a:xfrm>
            <a:off x="6084745" y="4048161"/>
            <a:ext cx="5987512" cy="2385916"/>
            <a:chOff x="6096000" y="3877298"/>
            <a:chExt cx="5987512" cy="2385916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B7A28572-208F-0104-62E8-F4FB236E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4398855"/>
              <a:ext cx="5835262" cy="1864359"/>
            </a:xfrm>
            <a:prstGeom prst="rect">
              <a:avLst/>
            </a:prstGeom>
          </p:spPr>
        </p:pic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5C32C9FF-632B-03A5-77C6-DC4F43620F1F}"/>
                </a:ext>
              </a:extLst>
            </p:cNvPr>
            <p:cNvCxnSpPr>
              <a:cxnSpLocks/>
            </p:cNvCxnSpPr>
            <p:nvPr/>
          </p:nvCxnSpPr>
          <p:spPr>
            <a:xfrm>
              <a:off x="6629584" y="6162063"/>
              <a:ext cx="54539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6F041CA5-8EA7-9DAF-71E7-51CD87A8A1B5}"/>
                </a:ext>
              </a:extLst>
            </p:cNvPr>
            <p:cNvSpPr txBox="1"/>
            <p:nvPr/>
          </p:nvSpPr>
          <p:spPr>
            <a:xfrm>
              <a:off x="7356055" y="5801549"/>
              <a:ext cx="5050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1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it-IT" sz="2400" i="1" dirty="0"/>
            </a:p>
          </p:txBody>
        </p: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1E403A0D-722A-C38C-F676-A252FD3929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1314" y="4205702"/>
              <a:ext cx="2371549" cy="1399567"/>
            </a:xfrm>
            <a:prstGeom prst="straightConnector1">
              <a:avLst/>
            </a:prstGeom>
            <a:ln w="952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B589C4A3-E873-4620-3552-8A043F28BBFB}"/>
                </a:ext>
              </a:extLst>
            </p:cNvPr>
            <p:cNvCxnSpPr>
              <a:cxnSpLocks/>
            </p:cNvCxnSpPr>
            <p:nvPr/>
          </p:nvCxnSpPr>
          <p:spPr>
            <a:xfrm>
              <a:off x="9052863" y="4228911"/>
              <a:ext cx="2735029" cy="1581539"/>
            </a:xfrm>
            <a:prstGeom prst="straightConnector1">
              <a:avLst/>
            </a:prstGeom>
            <a:ln w="952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FB05F212-CAB9-37F0-5170-6F65E1C453FF}"/>
                </a:ext>
              </a:extLst>
            </p:cNvPr>
            <p:cNvSpPr txBox="1"/>
            <p:nvPr/>
          </p:nvSpPr>
          <p:spPr>
            <a:xfrm>
              <a:off x="9083238" y="3877298"/>
              <a:ext cx="17347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1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= v/c</a:t>
              </a:r>
              <a:r>
                <a:rPr lang="en-US" sz="2400" b="0" i="1" u="none" strike="noStrike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it-IT" sz="2400" i="1" baseline="-25000" dirty="0"/>
            </a:p>
          </p:txBody>
        </p:sp>
      </p:grpSp>
      <p:pic>
        <p:nvPicPr>
          <p:cNvPr id="47" name="Immagine 46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817ABAA9-6531-DB7F-A5D8-664B1CAE9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45" y="2849009"/>
            <a:ext cx="2253202" cy="16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35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11034" y="6549190"/>
            <a:ext cx="635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16/40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6274022" y="0"/>
                <a:ext cx="59190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Plasma source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properties</a:t>
                </a: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 and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implementation_Gas</a:t>
                </a: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 jets</a:t>
                </a: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0DCDE5-FF65-B98E-AF43-53C2E946F23B}"/>
              </a:ext>
            </a:extLst>
          </p:cNvPr>
          <p:cNvSpPr txBox="1"/>
          <p:nvPr/>
        </p:nvSpPr>
        <p:spPr>
          <a:xfrm>
            <a:off x="160147" y="5319214"/>
            <a:ext cx="5461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Hansen et Al, </a:t>
            </a:r>
            <a:r>
              <a:rPr lang="en-US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Supersonic gas-jet characterization with interferometry and Thomson </a:t>
            </a:r>
            <a:r>
              <a: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on the OMEGA Laser Systema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the 22nd Topical Conference on High-Temperature Plasma Diagnostics (HTPD 2018) in San Diego, 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California, USA</a:t>
            </a:r>
          </a:p>
          <a:p>
            <a:pPr marL="228600" indent="-228600" algn="l">
              <a:buAutoNum type="alphaUcPeriod"/>
            </a:pP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B. R. Lee et Al</a:t>
            </a:r>
            <a:r>
              <a:rPr lang="en-US" sz="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US" sz="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Spatiotemporal characteristics of high-density gas jet and absolute determination of size and density of gas clusters</a:t>
            </a: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 </a:t>
            </a:r>
            <a:r>
              <a:rPr lang="en-US" sz="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Sci Rep</a:t>
            </a: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10, 12973 (2020). </a:t>
            </a:r>
            <a:r>
              <a:rPr lang="en-US" sz="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https://doi.org/10.1038/s41598-020-69824-z</a:t>
            </a:r>
            <a:endParaRPr lang="en-US" sz="800" b="1" u="sng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800" b="1" i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Zhou et Al,</a:t>
            </a:r>
            <a:r>
              <a: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nozzle curvature on supersonic gas jets</a:t>
            </a:r>
          </a:p>
          <a:p>
            <a:pPr algn="l"/>
            <a:r>
              <a:rPr lang="it-IT" sz="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laser–plasma </a:t>
            </a:r>
            <a:r>
              <a:rPr lang="it-IT" sz="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093107 (2021);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10.1063/5.0058963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5DCD07-3074-DBBD-2FE5-7397386F4D83}"/>
              </a:ext>
            </a:extLst>
          </p:cNvPr>
          <p:cNvSpPr txBox="1"/>
          <p:nvPr/>
        </p:nvSpPr>
        <p:spPr>
          <a:xfrm>
            <a:off x="3894916" y="1236576"/>
            <a:ext cx="112122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00" b="1" i="0" u="none" strike="noStrike" baseline="0" dirty="0">
                <a:solidFill>
                  <a:schemeClr val="bg1"/>
                </a:solidFill>
                <a:latin typeface="MinionPro-Regular"/>
              </a:rPr>
              <a:t>Argon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00" b="1" i="0" u="none" strike="noStrike" baseline="0" dirty="0">
                <a:solidFill>
                  <a:schemeClr val="bg1"/>
                </a:solidFill>
                <a:latin typeface="MinionPro-Regular"/>
              </a:rPr>
              <a:t>80 bar</a:t>
            </a:r>
            <a:endParaRPr lang="da-DK" sz="1000" b="1" dirty="0">
              <a:solidFill>
                <a:schemeClr val="bg1"/>
              </a:solidFill>
              <a:latin typeface="MinionPro-Regula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00" b="1" dirty="0">
                <a:solidFill>
                  <a:schemeClr val="bg1"/>
                </a:solidFill>
                <a:latin typeface="MinionPro-Regular"/>
              </a:rPr>
              <a:t>Valve opening 70 ms</a:t>
            </a:r>
            <a:endParaRPr lang="it-IT" sz="1000" b="1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205B28-B128-6BF5-2E05-A3181042E5DF}"/>
              </a:ext>
            </a:extLst>
          </p:cNvPr>
          <p:cNvSpPr txBox="1"/>
          <p:nvPr/>
        </p:nvSpPr>
        <p:spPr>
          <a:xfrm>
            <a:off x="7175859" y="680902"/>
            <a:ext cx="501614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jets properties</a:t>
            </a:r>
          </a:p>
          <a:p>
            <a:pPr algn="l"/>
            <a:endParaRPr lang="en-US" sz="1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Supersonic nozzles provide a near-flat-top density profile 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laser </a:t>
            </a:r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density can be controlled by means of backing pressure 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depending on the nozzle geometry and desired density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range 10 - 100 bar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typically in the range 10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typically a few mm (nozzle arrays, but higher gas flow rates)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nozzle diameters give lower densities for same 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1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gas flow rates, operation necessarily in pulsed mode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plasma confinement components are required, so there is no wear and tear of source parts due to high plasma temperatures</a:t>
            </a:r>
          </a:p>
        </p:txBody>
      </p:sp>
      <p:pic>
        <p:nvPicPr>
          <p:cNvPr id="12" name="Immagine 11" descr="Immagine che contiene testo, schermata, diagramma, Policromia">
            <a:extLst>
              <a:ext uri="{FF2B5EF4-FFF2-40B4-BE49-F238E27FC236}">
                <a16:creationId xmlns:a16="http://schemas.microsoft.com/office/drawing/2014/main" id="{0A401C80-07D4-0C2F-977C-B5EF71206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7" y="680902"/>
            <a:ext cx="7023181" cy="428733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BC88EED-395D-2BA4-928C-5A0474E7B808}"/>
              </a:ext>
            </a:extLst>
          </p:cNvPr>
          <p:cNvSpPr txBox="1"/>
          <p:nvPr/>
        </p:nvSpPr>
        <p:spPr>
          <a:xfrm>
            <a:off x="106807" y="431459"/>
            <a:ext cx="1676273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0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Nozzle geometry, </a:t>
            </a:r>
            <a:r>
              <a:rPr lang="en-US" sz="1000" b="1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0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</a:t>
            </a:r>
            <a:endParaRPr lang="it-IT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E6C59D2F-E318-0C95-20F3-B235578C768C}"/>
              </a:ext>
            </a:extLst>
          </p:cNvPr>
          <p:cNvCxnSpPr>
            <a:cxnSpLocks/>
          </p:cNvCxnSpPr>
          <p:nvPr/>
        </p:nvCxnSpPr>
        <p:spPr>
          <a:xfrm>
            <a:off x="1976352" y="3931920"/>
            <a:ext cx="5305416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 descr="Immagine che contiene Carattere, design, tipografia&#10;&#10;Descrizione generata automaticamente">
            <a:extLst>
              <a:ext uri="{FF2B5EF4-FFF2-40B4-BE49-F238E27FC236}">
                <a16:creationId xmlns:a16="http://schemas.microsoft.com/office/drawing/2014/main" id="{4ABAD950-C4FC-6D06-7CD3-3037E1976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55" y="3660691"/>
            <a:ext cx="946167" cy="542458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3D2B88-F565-2F98-087F-1AC163F5A5A4}"/>
              </a:ext>
            </a:extLst>
          </p:cNvPr>
          <p:cNvSpPr txBox="1"/>
          <p:nvPr/>
        </p:nvSpPr>
        <p:spPr>
          <a:xfrm>
            <a:off x="5035849" y="3956928"/>
            <a:ext cx="10416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pulse </a:t>
            </a:r>
            <a:endParaRPr lang="it-IT" sz="1000" b="1" i="1" dirty="0">
              <a:solidFill>
                <a:srgbClr val="FF0000"/>
              </a:solidFill>
            </a:endParaRP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64A5AB26-295B-3D66-66D6-E9C9F95F6C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29674" r="3734" b="27870"/>
          <a:stretch/>
        </p:blipFill>
        <p:spPr>
          <a:xfrm>
            <a:off x="9683930" y="3420113"/>
            <a:ext cx="1932319" cy="834410"/>
          </a:xfrm>
          <a:prstGeom prst="rect">
            <a:avLst/>
          </a:prstGeom>
        </p:spPr>
      </p:pic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0DBD6709-0138-FD9A-3D50-5ED228D67649}"/>
              </a:ext>
            </a:extLst>
          </p:cNvPr>
          <p:cNvCxnSpPr>
            <a:cxnSpLocks/>
          </p:cNvCxnSpPr>
          <p:nvPr/>
        </p:nvCxnSpPr>
        <p:spPr>
          <a:xfrm>
            <a:off x="8999533" y="3645451"/>
            <a:ext cx="2921829" cy="419347"/>
          </a:xfrm>
          <a:prstGeom prst="straightConnector1">
            <a:avLst/>
          </a:prstGeom>
          <a:ln w="9525">
            <a:solidFill>
              <a:schemeClr val="bg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C3AB93F-4340-A6E3-DDBB-F79BC61D0071}"/>
              </a:ext>
            </a:extLst>
          </p:cNvPr>
          <p:cNvSpPr txBox="1"/>
          <p:nvPr/>
        </p:nvSpPr>
        <p:spPr>
          <a:xfrm>
            <a:off x="8684124" y="3685699"/>
            <a:ext cx="10416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pulse </a:t>
            </a:r>
            <a:endParaRPr lang="it-IT" sz="1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01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3">
                <a:lumMod val="5000"/>
                <a:lumOff val="95000"/>
              </a:schemeClr>
            </a:gs>
            <a:gs pos="84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6" y="4946410"/>
            <a:ext cx="5313079" cy="188872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553148" y="5890774"/>
            <a:ext cx="36173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Kurz, T. et al. </a:t>
            </a:r>
            <a:r>
              <a:rPr lang="fr-FR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Commun 12, 2895 (2021).</a:t>
            </a:r>
            <a:endParaRPr lang="it-I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Couperus Cabada, J.P. et al. Phys. Rev. Research 3 L042005 (2021)</a:t>
            </a:r>
          </a:p>
        </p:txBody>
      </p:sp>
      <p:sp>
        <p:nvSpPr>
          <p:cNvPr id="61" name="Oval 60"/>
          <p:cNvSpPr/>
          <p:nvPr/>
        </p:nvSpPr>
        <p:spPr>
          <a:xfrm>
            <a:off x="2588404" y="5257654"/>
            <a:ext cx="797386" cy="13440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32332C6-CE87-C5B8-AA70-D740A419D4DE}"/>
              </a:ext>
            </a:extLst>
          </p:cNvPr>
          <p:cNvGrpSpPr/>
          <p:nvPr/>
        </p:nvGrpSpPr>
        <p:grpSpPr>
          <a:xfrm>
            <a:off x="85907" y="600473"/>
            <a:ext cx="6151731" cy="4490718"/>
            <a:chOff x="85907" y="478553"/>
            <a:chExt cx="6151731" cy="44907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7" y="478553"/>
              <a:ext cx="6151731" cy="4261474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3537285" y="3175605"/>
              <a:ext cx="12032" cy="179366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2861257" y="2054221"/>
              <a:ext cx="455137" cy="95216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724447" y="2200717"/>
              <a:ext cx="688014" cy="3431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583" y="737801"/>
              <a:ext cx="1007121" cy="498824"/>
            </a:xfrm>
            <a:prstGeom prst="rect">
              <a:avLst/>
            </a:prstGeom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99431C-627F-4713-5104-7D8EF34DEAAC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49A0A62B-E0F3-7E2D-6315-BA1DB3BFB1B1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232FB9DB-F5EA-5ED4-B483-46D4E54DD812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1">
                <a:extLst>
                  <a:ext uri="{FF2B5EF4-FFF2-40B4-BE49-F238E27FC236}">
                    <a16:creationId xmlns:a16="http://schemas.microsoft.com/office/drawing/2014/main" id="{F67A8A64-1A48-692C-3D36-525A4739C9EA}"/>
                  </a:ext>
                </a:extLst>
              </p:cNvPr>
              <p:cNvSpPr/>
              <p:nvPr/>
            </p:nvSpPr>
            <p:spPr>
              <a:xfrm>
                <a:off x="6274022" y="0"/>
                <a:ext cx="59190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Plasma source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properties</a:t>
                </a: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 and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implementation_Gas</a:t>
                </a: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 jets</a:t>
                </a:r>
              </a:p>
            </p:txBody>
          </p:sp>
        </p:grpSp>
        <p:pic>
          <p:nvPicPr>
            <p:cNvPr id="10" name="Immagine 9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64BE1F60-C265-BC70-2996-87262F32C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417463"/>
            <a:ext cx="354931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Staged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LWFA-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driven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PWFA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(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LPWFA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CB3EE266-10FF-58DF-FD76-B16BB233388F}"/>
              </a:ext>
            </a:extLst>
          </p:cNvPr>
          <p:cNvGrpSpPr/>
          <p:nvPr/>
        </p:nvGrpSpPr>
        <p:grpSpPr>
          <a:xfrm>
            <a:off x="3448171" y="1353151"/>
            <a:ext cx="8421421" cy="3549069"/>
            <a:chOff x="3495022" y="1366514"/>
            <a:chExt cx="8421421" cy="3549069"/>
          </a:xfrm>
        </p:grpSpPr>
        <p:sp>
          <p:nvSpPr>
            <p:cNvPr id="43" name="Rectangle 42"/>
            <p:cNvSpPr/>
            <p:nvPr/>
          </p:nvSpPr>
          <p:spPr>
            <a:xfrm>
              <a:off x="6625450" y="3442363"/>
              <a:ext cx="5290993" cy="1384995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density </a:t>
              </a:r>
              <a:r>
                <a:rPr lang="en-US" sz="1200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downramp</a:t>
              </a:r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injection (DDI) scheme induced by a hydrodynamic shock-front in a PWFA improve properties of the plasma source: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it-IT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 shock front </a:t>
              </a:r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the source of witness injection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achieve energy tuning capability by adjusting the position of injection and thus changing the effective acceleration length of the injected witness.</a:t>
              </a:r>
              <a:endParaRPr lang="it-IT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022" y="1366514"/>
              <a:ext cx="2998651" cy="3549069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3714502" y="2200075"/>
              <a:ext cx="2019889" cy="68297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" name="Straight Arrow Connector 44"/>
            <p:cNvCxnSpPr>
              <a:cxnSpLocks/>
              <a:stCxn id="44" idx="5"/>
            </p:cNvCxnSpPr>
            <p:nvPr/>
          </p:nvCxnSpPr>
          <p:spPr>
            <a:xfrm>
              <a:off x="5438585" y="2783027"/>
              <a:ext cx="1274568" cy="77559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">
            <a:extLst>
              <a:ext uri="{FF2B5EF4-FFF2-40B4-BE49-F238E27FC236}">
                <a16:creationId xmlns:a16="http://schemas.microsoft.com/office/drawing/2014/main" id="{5E8ABADD-34B0-1E10-578C-351CC08A3E54}"/>
              </a:ext>
            </a:extLst>
          </p:cNvPr>
          <p:cNvSpPr/>
          <p:nvPr/>
        </p:nvSpPr>
        <p:spPr>
          <a:xfrm>
            <a:off x="5811034" y="6549190"/>
            <a:ext cx="635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17/40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50FF651-172A-6B5F-6A02-039C63A854EB}"/>
              </a:ext>
            </a:extLst>
          </p:cNvPr>
          <p:cNvSpPr txBox="1"/>
          <p:nvPr/>
        </p:nvSpPr>
        <p:spPr>
          <a:xfrm>
            <a:off x="6558984" y="1101736"/>
            <a:ext cx="554351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high-intensity laser pulse drives an LWFA in the first stage, generating a high peak-current (&gt;10 kA) electron beam which propagates into the second stage, acting as the PWFA driver.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PWFA stage, a witness beam (yellow) is accelerated. the witness beam is mostly composed of trailing background electrons that went through the foil and get trapped in the beam-driven plasma wake, where they experience peak accelerating fields surpassing 100 GV m−1</a:t>
            </a:r>
            <a:endParaRPr lang="it-IT" sz="12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expansion in the intermediate vacuum, the drive beam is effectively recaptured as it enters the PWFA stage.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8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60726" y="6549190"/>
            <a:ext cx="63097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18/40</a:t>
            </a:r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id="{64A8927F-A116-8A1E-A9A0-156DAC0D2C0A}"/>
              </a:ext>
            </a:extLst>
          </p:cNvPr>
          <p:cNvSpPr/>
          <p:nvPr/>
        </p:nvSpPr>
        <p:spPr>
          <a:xfrm>
            <a:off x="7265480" y="5896133"/>
            <a:ext cx="4926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Muggli, P. et Al, </a:t>
            </a:r>
            <a:r>
              <a: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Photo-Ionized Lithium Source for Plasma Accelerator Applications,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IEEE Trans. Plasma Sci. </a:t>
            </a:r>
            <a:r>
              <a:rPr lang="fr-FR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(1999).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Vafaei-Najafabadia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 et Al, </a:t>
            </a:r>
            <a:r>
              <a:rPr lang="it-IT" sz="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</a:t>
            </a:r>
            <a:r>
              <a: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Scale Plasma Source For Plasma Wakefield </a:t>
            </a:r>
            <a:r>
              <a:rPr lang="it-IT" sz="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AIP Conference Proceedings 1507, 650 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(2012).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19B6F0FB-0E7F-BBAB-7E1B-2C90AB40F4C7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95CDD55C-7919-12FD-F3D1-D5C66B0E09B9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192000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Immagine 24" descr="Immagine che contiene Carattere, testo, logo, Elementi grafici&#10;&#10;Descrizione generata automaticamente">
                <a:extLst>
                  <a:ext uri="{FF2B5EF4-FFF2-40B4-BE49-F238E27FC236}">
                    <a16:creationId xmlns:a16="http://schemas.microsoft.com/office/drawing/2014/main" id="{3AE9220A-797A-271B-8B82-E4C7E8C3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" y="2192"/>
                <a:ext cx="661067" cy="394696"/>
              </a:xfrm>
              <a:prstGeom prst="rect">
                <a:avLst/>
              </a:prstGeom>
            </p:spPr>
          </p:pic>
        </p:grp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A0C0F9DE-75B7-7338-D31B-825F5DFF8085}"/>
                </a:ext>
              </a:extLst>
            </p:cNvPr>
            <p:cNvSpPr/>
            <p:nvPr/>
          </p:nvSpPr>
          <p:spPr>
            <a:xfrm>
              <a:off x="5351036" y="0"/>
              <a:ext cx="68194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Plasma source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properties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and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implementation_Heat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-pipe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ovens</a:t>
              </a:r>
              <a:endPara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8005A45-180D-2D0E-721A-2B68EA7C5491}"/>
              </a:ext>
            </a:extLst>
          </p:cNvPr>
          <p:cNvSpPr txBox="1"/>
          <p:nvPr/>
        </p:nvSpPr>
        <p:spPr>
          <a:xfrm>
            <a:off x="6286457" y="695906"/>
            <a:ext cx="582974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Heat-pipe oven properties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it-IT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Alkali</a:t>
            </a:r>
            <a:r>
              <a:rPr lang="it-IT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metal (Li, </a:t>
            </a:r>
            <a:r>
              <a:rPr lang="it-IT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it-IT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Cs,…) </a:t>
            </a:r>
            <a:r>
              <a:rPr lang="it-IT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heated</a:t>
            </a:r>
            <a:r>
              <a:rPr lang="it-IT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it-IT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vapor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photo-ionized plasma is expected to have a very uniform transverse profile and a small longitudinal gradient (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 in AWAKE)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it-IT" sz="1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maximum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 density was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- 10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-3</a:t>
            </a:r>
            <a:endParaRPr lang="it-IT" sz="1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Sharp boundaries and Plasma/Li density set by P</a:t>
            </a:r>
            <a:r>
              <a:rPr lang="en-US" sz="1400" baseline="-25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 column length set by heating power (700-900°C)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until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room temperature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imposed by the jackets limits the length of this column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targets (m-scale)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it-IT" sz="1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Ionizable by drive beam or a laser pulse (low 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baseline="-25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5" name="Group 30">
            <a:extLst>
              <a:ext uri="{FF2B5EF4-FFF2-40B4-BE49-F238E27FC236}">
                <a16:creationId xmlns:a16="http://schemas.microsoft.com/office/drawing/2014/main" id="{0DB4AAE4-3E8E-2545-05D5-F8FDC7A25D6E}"/>
              </a:ext>
            </a:extLst>
          </p:cNvPr>
          <p:cNvGrpSpPr/>
          <p:nvPr/>
        </p:nvGrpSpPr>
        <p:grpSpPr>
          <a:xfrm>
            <a:off x="75793" y="4391926"/>
            <a:ext cx="4527739" cy="2434263"/>
            <a:chOff x="7673318" y="5296310"/>
            <a:chExt cx="2277492" cy="15255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6" name="Picture 7">
              <a:extLst>
                <a:ext uri="{FF2B5EF4-FFF2-40B4-BE49-F238E27FC236}">
                  <a16:creationId xmlns:a16="http://schemas.microsoft.com/office/drawing/2014/main" id="{7DE69D51-77A3-8DA0-653A-1A9AD7DE1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t="23407" r="22520" b="24297"/>
            <a:stretch/>
          </p:blipFill>
          <p:spPr>
            <a:xfrm>
              <a:off x="7673318" y="5296310"/>
              <a:ext cx="2277492" cy="1525531"/>
            </a:xfrm>
            <a:prstGeom prst="rect">
              <a:avLst/>
            </a:prstGeom>
          </p:spPr>
        </p:pic>
        <p:pic>
          <p:nvPicPr>
            <p:cNvPr id="47" name="Picture 28">
              <a:extLst>
                <a:ext uri="{FF2B5EF4-FFF2-40B4-BE49-F238E27FC236}">
                  <a16:creationId xmlns:a16="http://schemas.microsoft.com/office/drawing/2014/main" id="{EC68215D-6C9F-552B-C3B7-E1177AC6A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1176" y="6648248"/>
              <a:ext cx="314043" cy="157628"/>
            </a:xfrm>
            <a:prstGeom prst="rect">
              <a:avLst/>
            </a:prstGeom>
          </p:spPr>
        </p:pic>
      </p:grpSp>
      <p:pic>
        <p:nvPicPr>
          <p:cNvPr id="49" name="Immagine 48" descr="Immagine che contiene testo, diagramma, linea, Carattere">
            <a:extLst>
              <a:ext uri="{FF2B5EF4-FFF2-40B4-BE49-F238E27FC236}">
                <a16:creationId xmlns:a16="http://schemas.microsoft.com/office/drawing/2014/main" id="{23CA6D8C-EB67-8748-ABB7-724F57514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" y="695906"/>
            <a:ext cx="6069487" cy="376830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07ECC8C-42F5-AC69-023E-0BEF27D6842A}"/>
              </a:ext>
            </a:extLst>
          </p:cNvPr>
          <p:cNvSpPr txBox="1"/>
          <p:nvPr/>
        </p:nvSpPr>
        <p:spPr>
          <a:xfrm>
            <a:off x="-15814" y="382951"/>
            <a:ext cx="334759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Beam-driven plasma accelerators</a:t>
            </a:r>
            <a:endParaRPr lang="it-IT" sz="1600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6F7A31FB-4421-D646-03F5-BE2197912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832" y="4666224"/>
            <a:ext cx="4386299" cy="112927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0311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19B6F0FB-0E7F-BBAB-7E1B-2C90AB40F4C7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95CDD55C-7919-12FD-F3D1-D5C66B0E09B9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192000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Immagine 24" descr="Immagine che contiene Carattere, testo, logo, Elementi grafici&#10;&#10;Descrizione generata automaticamente">
                <a:extLst>
                  <a:ext uri="{FF2B5EF4-FFF2-40B4-BE49-F238E27FC236}">
                    <a16:creationId xmlns:a16="http://schemas.microsoft.com/office/drawing/2014/main" id="{3AE9220A-797A-271B-8B82-E4C7E8C3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" y="2192"/>
                <a:ext cx="661067" cy="394696"/>
              </a:xfrm>
              <a:prstGeom prst="rect">
                <a:avLst/>
              </a:prstGeom>
            </p:spPr>
          </p:pic>
        </p:grp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A0C0F9DE-75B7-7338-D31B-825F5DFF8085}"/>
                </a:ext>
              </a:extLst>
            </p:cNvPr>
            <p:cNvSpPr/>
            <p:nvPr/>
          </p:nvSpPr>
          <p:spPr>
            <a:xfrm>
              <a:off x="5351036" y="0"/>
              <a:ext cx="68194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Plasma source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properties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and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implementation_Heat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-pipe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ovens</a:t>
              </a:r>
              <a:endPara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48">
            <a:extLst>
              <a:ext uri="{FF2B5EF4-FFF2-40B4-BE49-F238E27FC236}">
                <a16:creationId xmlns:a16="http://schemas.microsoft.com/office/drawing/2014/main" id="{DF2B01D0-71E4-5C3C-CF46-51CAECCEEB20}"/>
              </a:ext>
            </a:extLst>
          </p:cNvPr>
          <p:cNvSpPr/>
          <p:nvPr/>
        </p:nvSpPr>
        <p:spPr>
          <a:xfrm>
            <a:off x="7214500" y="5655446"/>
            <a:ext cx="4874530" cy="83099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Adli, E. et Al, </a:t>
            </a:r>
            <a:r>
              <a:rPr lang="en-US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of electrons in the plasma </a:t>
            </a:r>
            <a:r>
              <a:rPr lang="en-US" sz="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proton bunch,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Nature 561, 363–367 (2018).</a:t>
            </a:r>
            <a:endParaRPr lang="it-I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Gschwendtner, E. et Al, 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AWAKE, </a:t>
            </a:r>
            <a:r>
              <a:rPr lang="en-US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Proton Driven Plasma Wakefield Acceleration Experiment at CERN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NIMA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829 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(2016).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Oz, E. et Al, 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AWAKE, </a:t>
            </a:r>
            <a:r>
              <a:rPr lang="en-US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accurate Rb density measurement method for a plasma </a:t>
            </a:r>
            <a:r>
              <a:rPr lang="en-US" sz="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 experiment using a novel Rb reservoir</a:t>
            </a:r>
            <a:r>
              <a: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arXiv:1511.08763 (2015).</a:t>
            </a:r>
          </a:p>
        </p:txBody>
      </p:sp>
      <p:grpSp>
        <p:nvGrpSpPr>
          <p:cNvPr id="49" name="Group 7">
            <a:extLst>
              <a:ext uri="{FF2B5EF4-FFF2-40B4-BE49-F238E27FC236}">
                <a16:creationId xmlns:a16="http://schemas.microsoft.com/office/drawing/2014/main" id="{E9B4C025-75BE-B604-A3D9-2EC50977566D}"/>
              </a:ext>
            </a:extLst>
          </p:cNvPr>
          <p:cNvGrpSpPr/>
          <p:nvPr/>
        </p:nvGrpSpPr>
        <p:grpSpPr>
          <a:xfrm>
            <a:off x="190500" y="3925016"/>
            <a:ext cx="6611419" cy="2715316"/>
            <a:chOff x="129540" y="4129810"/>
            <a:chExt cx="6611419" cy="2715316"/>
          </a:xfrm>
        </p:grpSpPr>
        <p:grpSp>
          <p:nvGrpSpPr>
            <p:cNvPr id="50" name="Group 13">
              <a:extLst>
                <a:ext uri="{FF2B5EF4-FFF2-40B4-BE49-F238E27FC236}">
                  <a16:creationId xmlns:a16="http://schemas.microsoft.com/office/drawing/2014/main" id="{32B730C0-EFEE-BBD0-CE4E-45E2986F8ED0}"/>
                </a:ext>
              </a:extLst>
            </p:cNvPr>
            <p:cNvGrpSpPr/>
            <p:nvPr/>
          </p:nvGrpSpPr>
          <p:grpSpPr>
            <a:xfrm>
              <a:off x="129540" y="4129810"/>
              <a:ext cx="6426317" cy="2715316"/>
              <a:chOff x="129540" y="4129810"/>
              <a:chExt cx="6426317" cy="2715316"/>
            </a:xfrm>
          </p:grpSpPr>
          <p:grpSp>
            <p:nvGrpSpPr>
              <p:cNvPr id="53" name="Group 12">
                <a:extLst>
                  <a:ext uri="{FF2B5EF4-FFF2-40B4-BE49-F238E27FC236}">
                    <a16:creationId xmlns:a16="http://schemas.microsoft.com/office/drawing/2014/main" id="{8A5A5233-114B-7EB3-6E99-BF7039C3DD1D}"/>
                  </a:ext>
                </a:extLst>
              </p:cNvPr>
              <p:cNvGrpSpPr/>
              <p:nvPr/>
            </p:nvGrpSpPr>
            <p:grpSpPr>
              <a:xfrm>
                <a:off x="129540" y="4129810"/>
                <a:ext cx="6426317" cy="2715316"/>
                <a:chOff x="129540" y="4129810"/>
                <a:chExt cx="6426317" cy="2715316"/>
              </a:xfrm>
            </p:grpSpPr>
            <p:pic>
              <p:nvPicPr>
                <p:cNvPr id="55" name="Picture 10">
                  <a:extLst>
                    <a:ext uri="{FF2B5EF4-FFF2-40B4-BE49-F238E27FC236}">
                      <a16:creationId xmlns:a16="http://schemas.microsoft.com/office/drawing/2014/main" id="{22494101-D796-C56C-AFDB-5DD5AB4168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9" t="9248" r="3549" b="7070"/>
                <a:stretch/>
              </p:blipFill>
              <p:spPr>
                <a:xfrm>
                  <a:off x="195795" y="4716709"/>
                  <a:ext cx="6360062" cy="2128417"/>
                </a:xfrm>
                <a:prstGeom prst="rect">
                  <a:avLst/>
                </a:prstGeom>
              </p:spPr>
            </p:pic>
            <p:sp>
              <p:nvSpPr>
                <p:cNvPr id="57" name="Rounded Rectangle 59">
                  <a:extLst>
                    <a:ext uri="{FF2B5EF4-FFF2-40B4-BE49-F238E27FC236}">
                      <a16:creationId xmlns:a16="http://schemas.microsoft.com/office/drawing/2014/main" id="{270B0149-BF9A-5726-2B06-A8745A1E8660}"/>
                    </a:ext>
                  </a:extLst>
                </p:cNvPr>
                <p:cNvSpPr/>
                <p:nvPr/>
              </p:nvSpPr>
              <p:spPr>
                <a:xfrm>
                  <a:off x="4248088" y="5568396"/>
                  <a:ext cx="2255492" cy="371670"/>
                </a:xfrm>
                <a:prstGeom prst="roundRect">
                  <a:avLst/>
                </a:prstGeom>
                <a:no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8" name="Straight Arrow Connector 62">
                  <a:extLst>
                    <a:ext uri="{FF2B5EF4-FFF2-40B4-BE49-F238E27FC236}">
                      <a16:creationId xmlns:a16="http://schemas.microsoft.com/office/drawing/2014/main" id="{8B2A58A1-38AB-C7CA-0F82-0BE0570DC945}"/>
                    </a:ext>
                  </a:extLst>
                </p:cNvPr>
                <p:cNvCxnSpPr>
                  <a:cxnSpLocks/>
                  <a:stCxn id="57" idx="0"/>
                </p:cNvCxnSpPr>
                <p:nvPr/>
              </p:nvCxnSpPr>
              <p:spPr>
                <a:xfrm flipH="1" flipV="1">
                  <a:off x="4248088" y="4584192"/>
                  <a:ext cx="1127746" cy="984204"/>
                </a:xfrm>
                <a:prstGeom prst="straightConnector1">
                  <a:avLst/>
                </a:prstGeom>
                <a:ln w="1905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Rectangle 2">
                  <a:extLst>
                    <a:ext uri="{FF2B5EF4-FFF2-40B4-BE49-F238E27FC236}">
                      <a16:creationId xmlns:a16="http://schemas.microsoft.com/office/drawing/2014/main" id="{FA6860F5-8220-4EE5-A7CB-339A3244AB70}"/>
                    </a:ext>
                  </a:extLst>
                </p:cNvPr>
                <p:cNvSpPr/>
                <p:nvPr/>
              </p:nvSpPr>
              <p:spPr>
                <a:xfrm>
                  <a:off x="129540" y="4129810"/>
                  <a:ext cx="5835306" cy="600164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dirty="0">
                      <a:solidFill>
                        <a:srgbClr val="22222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Long, thin proton bunches (400GeV) undergo a process called self-modulation, a particle-plasma interaction that splits the bunch longitudinally into a series of high-density micro-bunches, which then act resonantly to create </a:t>
                  </a:r>
                  <a:r>
                    <a:rPr lang="it-IT" sz="1100" dirty="0">
                      <a:solidFill>
                        <a:srgbClr val="22222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large wakefields.</a:t>
                  </a:r>
                </a:p>
              </p:txBody>
            </p:sp>
          </p:grpSp>
          <p:sp>
            <p:nvSpPr>
              <p:cNvPr id="54" name="Rectangle 55">
                <a:extLst>
                  <a:ext uri="{FF2B5EF4-FFF2-40B4-BE49-F238E27FC236}">
                    <a16:creationId xmlns:a16="http://schemas.microsoft.com/office/drawing/2014/main" id="{6CC9B22E-E47E-4D61-1DB9-C088D1871284}"/>
                  </a:ext>
                </a:extLst>
              </p:cNvPr>
              <p:cNvSpPr/>
              <p:nvPr/>
            </p:nvSpPr>
            <p:spPr>
              <a:xfrm>
                <a:off x="600670" y="6537349"/>
                <a:ext cx="5025607" cy="30777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Run2: 2021-2024 – two long plasma </a:t>
                </a:r>
                <a:r>
                  <a:rPr kumimoji="0" 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sections</a:t>
                </a: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</a:t>
                </a:r>
                <a:r>
                  <a:rPr kumimoji="0" 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electrical</a:t>
                </a: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dscharge</a:t>
                </a: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Rectangle 38">
              <a:extLst>
                <a:ext uri="{FF2B5EF4-FFF2-40B4-BE49-F238E27FC236}">
                  <a16:creationId xmlns:a16="http://schemas.microsoft.com/office/drawing/2014/main" id="{53E91E34-D57D-C8F4-AA05-15776D32C46D}"/>
                </a:ext>
              </a:extLst>
            </p:cNvPr>
            <p:cNvSpPr/>
            <p:nvPr/>
          </p:nvSpPr>
          <p:spPr>
            <a:xfrm>
              <a:off x="427054" y="5276831"/>
              <a:ext cx="673494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650pC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20MeV  </a:t>
              </a:r>
            </a:p>
          </p:txBody>
        </p:sp>
        <p:sp>
          <p:nvSpPr>
            <p:cNvPr id="52" name="Rectangle 40">
              <a:extLst>
                <a:ext uri="{FF2B5EF4-FFF2-40B4-BE49-F238E27FC236}">
                  <a16:creationId xmlns:a16="http://schemas.microsoft.com/office/drawing/2014/main" id="{70FDE544-C1D4-EB71-71F2-9E1B8F294154}"/>
                </a:ext>
              </a:extLst>
            </p:cNvPr>
            <p:cNvSpPr/>
            <p:nvPr/>
          </p:nvSpPr>
          <p:spPr>
            <a:xfrm>
              <a:off x="5375834" y="4806649"/>
              <a:ext cx="1365125" cy="55399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 1pC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GeV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Density gradient 2%  </a:t>
              </a:r>
            </a:p>
          </p:txBody>
        </p:sp>
      </p:grp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0A309D96-CE43-E5B3-B90A-4BD3666CAEEE}"/>
              </a:ext>
            </a:extLst>
          </p:cNvPr>
          <p:cNvSpPr txBox="1"/>
          <p:nvPr/>
        </p:nvSpPr>
        <p:spPr>
          <a:xfrm>
            <a:off x="7295937" y="493706"/>
            <a:ext cx="4874530" cy="5057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m long, 40 mm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diameter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oil-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heated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pipe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11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laser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ionized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(low </a:t>
            </a: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it-IT" sz="1100" b="0" i="1" u="none" strike="noStrike" kern="1200" cap="none" spc="0" normalizeH="0" baseline="-25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 </a:t>
            </a:r>
            <a:r>
              <a:rPr kumimoji="0" lang="it-IT" sz="1100" b="0" i="1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0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Rb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it-IT" sz="11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sv-SE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Alkali vapor expels buffer 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heated region by collisions, </a:t>
            </a:r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steady-state </a:t>
            </a:r>
            <a:r>
              <a:rPr lang="it-IT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100" baseline="-25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alkali</a:t>
            </a:r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100" baseline="-25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</a:t>
            </a:r>
            <a:endParaRPr lang="it-IT" sz="1100" baseline="-25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it-IT" sz="1100" baseline="-25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heater</a:t>
            </a:r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it-IT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evaporation rate (but not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100" baseline="-25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so the </a:t>
            </a:r>
            <a:r>
              <a:rPr lang="it-IT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100" baseline="-25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1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lang="it-IT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11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100" baseline="-250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</a:t>
            </a:r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hence length of alkali column 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varied by changing the heating power delivered to the oven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1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density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uniformity is achieved by imposing a uniform temperature (200 °C) (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0.2 %) along the source. The oil temperature stabilized to ±0.05 °C. Appropriate density gradients increase the energy gain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threshold ionization process for the first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electrons is used to turn the uniform neutral density into a uniform plasma density. </a:t>
            </a:r>
            <a:endParaRPr lang="it-IT" sz="1100" i="1" baseline="30000" noProof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it-IT" sz="1100" b="0" i="1" u="none" strike="noStrike" kern="1200" cap="none" spc="0" normalizeH="0" baseline="3000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ensure an efficient electron trapping one needs short density ramps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(&lt; 10 cm):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continuous flow system through orifices has been chosen to shorten the ramps. The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sources placed as close as possible to the orifices to minimize the density ramps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en-US" sz="11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 ionization: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focal length lens or “axicon” and large spot size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Tunneling/BSI as threshold process yields flat-top profile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SPI/MPI scales with power of n-photons required and varies with laser intensity profile</a:t>
            </a:r>
          </a:p>
        </p:txBody>
      </p: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8C7F957A-2661-7307-B386-D1A7567CFCBA}"/>
              </a:ext>
            </a:extLst>
          </p:cNvPr>
          <p:cNvGrpSpPr/>
          <p:nvPr/>
        </p:nvGrpSpPr>
        <p:grpSpPr>
          <a:xfrm>
            <a:off x="116223" y="572957"/>
            <a:ext cx="7220893" cy="3188370"/>
            <a:chOff x="71653" y="445988"/>
            <a:chExt cx="7220893" cy="3188370"/>
          </a:xfrm>
        </p:grpSpPr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660EDF5B-4D43-D351-501F-4C85AF7196D9}"/>
                </a:ext>
              </a:extLst>
            </p:cNvPr>
            <p:cNvGrpSpPr/>
            <p:nvPr/>
          </p:nvGrpSpPr>
          <p:grpSpPr>
            <a:xfrm>
              <a:off x="71653" y="445988"/>
              <a:ext cx="7220893" cy="3188370"/>
              <a:chOff x="-1950929" y="3875603"/>
              <a:chExt cx="7220893" cy="318837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1A044A46-59CC-FA57-7CD2-86ED5B9504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95" b="15837"/>
              <a:stretch/>
            </p:blipFill>
            <p:spPr>
              <a:xfrm>
                <a:off x="-1950929" y="3875603"/>
                <a:ext cx="7220893" cy="3188370"/>
              </a:xfrm>
              <a:prstGeom prst="rect">
                <a:avLst/>
              </a:prstGeom>
            </p:spPr>
          </p:pic>
          <p:pic>
            <p:nvPicPr>
              <p:cNvPr id="12" name="Picture 35">
                <a:extLst>
                  <a:ext uri="{FF2B5EF4-FFF2-40B4-BE49-F238E27FC236}">
                    <a16:creationId xmlns:a16="http://schemas.microsoft.com/office/drawing/2014/main" id="{A7E2BCBE-E970-719C-4F25-D888DB342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46674" y="4023700"/>
                <a:ext cx="1180259" cy="501441"/>
              </a:xfrm>
              <a:prstGeom prst="rect">
                <a:avLst/>
              </a:prstGeom>
            </p:spPr>
          </p:pic>
        </p:grpSp>
        <p:cxnSp>
          <p:nvCxnSpPr>
            <p:cNvPr id="64" name="Straight Arrow Connector 44">
              <a:extLst>
                <a:ext uri="{FF2B5EF4-FFF2-40B4-BE49-F238E27FC236}">
                  <a16:creationId xmlns:a16="http://schemas.microsoft.com/office/drawing/2014/main" id="{F77DE2A8-BEE1-0ACF-C363-854F6A65F6E7}"/>
                </a:ext>
              </a:extLst>
            </p:cNvPr>
            <p:cNvCxnSpPr/>
            <p:nvPr/>
          </p:nvCxnSpPr>
          <p:spPr>
            <a:xfrm flipV="1">
              <a:off x="1501063" y="1213332"/>
              <a:ext cx="5054794" cy="1249232"/>
            </a:xfrm>
            <a:prstGeom prst="straightConnector1">
              <a:avLst/>
            </a:prstGeom>
            <a:ln w="127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49">
              <a:extLst>
                <a:ext uri="{FF2B5EF4-FFF2-40B4-BE49-F238E27FC236}">
                  <a16:creationId xmlns:a16="http://schemas.microsoft.com/office/drawing/2014/main" id="{8D260B20-5290-6C8B-9BDC-122108D1AC51}"/>
                </a:ext>
              </a:extLst>
            </p:cNvPr>
            <p:cNvSpPr/>
            <p:nvPr/>
          </p:nvSpPr>
          <p:spPr>
            <a:xfrm>
              <a:off x="6096000" y="1256970"/>
              <a:ext cx="593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10 m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11034" y="6549190"/>
            <a:ext cx="635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19/40</a:t>
            </a:r>
          </a:p>
        </p:txBody>
      </p:sp>
    </p:spTree>
    <p:extLst>
      <p:ext uri="{BB962C8B-B14F-4D97-AF65-F5344CB8AC3E}">
        <p14:creationId xmlns:p14="http://schemas.microsoft.com/office/powerpoint/2010/main" val="36121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3">
                <a:lumMod val="67000"/>
                <a:alpha val="98000"/>
              </a:schemeClr>
            </a:gs>
            <a:gs pos="5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56000"/>
                <a:lumOff val="44000"/>
                <a:alpha val="71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0420" y="6549190"/>
            <a:ext cx="6260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</a:t>
            </a:r>
            <a:r>
              <a:rPr lang="it-IT" sz="1200" dirty="0" err="1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EuPRAXIA_DN</a:t>
            </a: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School on Plasma </a:t>
            </a:r>
            <a:r>
              <a:rPr lang="it-IT" sz="1200" dirty="0" err="1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accelerators</a:t>
            </a: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2/40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2114" y="1007702"/>
            <a:ext cx="7308505" cy="3080047"/>
            <a:chOff x="175015" y="467505"/>
            <a:chExt cx="2844110" cy="154612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30739" r="8066" b="10546"/>
            <a:stretch/>
          </p:blipFill>
          <p:spPr>
            <a:xfrm>
              <a:off x="175015" y="467505"/>
              <a:ext cx="2844110" cy="154612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02" y="520967"/>
              <a:ext cx="452046" cy="34650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5851108" y="603164"/>
            <a:ext cx="6023118" cy="2563495"/>
            <a:chOff x="129295" y="3931114"/>
            <a:chExt cx="3069733" cy="1365196"/>
          </a:xfrm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5" y="3931114"/>
              <a:ext cx="3069733" cy="136519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7" t="2110" r="48550" b="53519"/>
            <a:stretch/>
          </p:blipFill>
          <p:spPr>
            <a:xfrm>
              <a:off x="189221" y="3966472"/>
              <a:ext cx="516246" cy="468923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80076" y="5512"/>
            <a:ext cx="6319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white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lasma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sources</a:t>
            </a:r>
            <a:r>
              <a:rPr lang="it-IT" b="1" dirty="0">
                <a:solidFill>
                  <a:prstClr val="white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assume a large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variety</a:t>
            </a:r>
            <a:r>
              <a:rPr kumimoji="0" lang="it-IT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of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shapes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…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82313" y="3094727"/>
            <a:ext cx="5255492" cy="2971635"/>
            <a:chOff x="665449" y="2426188"/>
            <a:chExt cx="2411856" cy="1225942"/>
          </a:xfr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1" t="10684" r="11852" b="7163"/>
            <a:stretch/>
          </p:blipFill>
          <p:spPr>
            <a:xfrm>
              <a:off x="665449" y="2426188"/>
              <a:ext cx="2411856" cy="122594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062" y="3263772"/>
              <a:ext cx="365428" cy="367325"/>
            </a:xfrm>
            <a:prstGeom prst="rect">
              <a:avLst/>
            </a:prstGeom>
          </p:spPr>
        </p:pic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14B2C1F3-45D9-01FA-9136-900216B23523}"/>
              </a:ext>
            </a:extLst>
          </p:cNvPr>
          <p:cNvGrpSpPr/>
          <p:nvPr/>
        </p:nvGrpSpPr>
        <p:grpSpPr>
          <a:xfrm>
            <a:off x="80076" y="4179174"/>
            <a:ext cx="7034252" cy="2229450"/>
            <a:chOff x="80076" y="4179174"/>
            <a:chExt cx="7034252" cy="2229450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002FF92D-D53D-B5CD-F7DB-C643D5E04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" t="16255" r="259" b="24843"/>
            <a:stretch/>
          </p:blipFill>
          <p:spPr>
            <a:xfrm>
              <a:off x="80076" y="4179174"/>
              <a:ext cx="7034252" cy="2229450"/>
            </a:xfrm>
            <a:prstGeom prst="rect">
              <a:avLst/>
            </a:prstGeom>
            <a:ln w="127000">
              <a:noFill/>
            </a:ln>
            <a:effectLst/>
          </p:spPr>
        </p:pic>
        <p:pic>
          <p:nvPicPr>
            <p:cNvPr id="40" name="Immagine 7">
              <a:extLst>
                <a:ext uri="{FF2B5EF4-FFF2-40B4-BE49-F238E27FC236}">
                  <a16:creationId xmlns:a16="http://schemas.microsoft.com/office/drawing/2014/main" id="{806C8F83-B8A7-D205-2CC6-3143B3AD8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" t="28832" r="1573" b="30255"/>
            <a:stretch/>
          </p:blipFill>
          <p:spPr>
            <a:xfrm>
              <a:off x="174660" y="6066362"/>
              <a:ext cx="776908" cy="271216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47" name="Rectangle 44">
            <a:extLst>
              <a:ext uri="{FF2B5EF4-FFF2-40B4-BE49-F238E27FC236}">
                <a16:creationId xmlns:a16="http://schemas.microsoft.com/office/drawing/2014/main" id="{25135236-A682-5561-C719-DACCFED8AE2C}"/>
              </a:ext>
            </a:extLst>
          </p:cNvPr>
          <p:cNvSpPr/>
          <p:nvPr/>
        </p:nvSpPr>
        <p:spPr>
          <a:xfrm>
            <a:off x="3926366" y="2956915"/>
            <a:ext cx="4278709" cy="430887"/>
          </a:xfrm>
          <a:prstGeom prst="rect">
            <a:avLst/>
          </a:prstGeom>
          <a:solidFill>
            <a:srgbClr val="FFC000">
              <a:alpha val="76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…Gas-</a:t>
            </a:r>
            <a:r>
              <a:rPr lang="it-IT" sz="2200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filled</a:t>
            </a:r>
            <a:r>
              <a:rPr lang="it-IT" sz="2200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sz="2200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capillary-discharge</a:t>
            </a:r>
            <a:endParaRPr lang="it-IT" sz="2200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F405B4B7-AA2D-822F-AAED-B8D016E794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933" y="2880"/>
            <a:ext cx="661067" cy="3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9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19B6F0FB-0E7F-BBAB-7E1B-2C90AB40F4C7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95CDD55C-7919-12FD-F3D1-D5C66B0E09B9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192000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Immagine 24" descr="Immagine che contiene Carattere, testo, logo, Elementi grafici&#10;&#10;Descrizione generata automaticamente">
                <a:extLst>
                  <a:ext uri="{FF2B5EF4-FFF2-40B4-BE49-F238E27FC236}">
                    <a16:creationId xmlns:a16="http://schemas.microsoft.com/office/drawing/2014/main" id="{3AE9220A-797A-271B-8B82-E4C7E8C3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" y="2192"/>
                <a:ext cx="661067" cy="394696"/>
              </a:xfrm>
              <a:prstGeom prst="rect">
                <a:avLst/>
              </a:prstGeom>
            </p:spPr>
          </p:pic>
        </p:grp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A0C0F9DE-75B7-7338-D31B-825F5DFF8085}"/>
                </a:ext>
              </a:extLst>
            </p:cNvPr>
            <p:cNvSpPr/>
            <p:nvPr/>
          </p:nvSpPr>
          <p:spPr>
            <a:xfrm>
              <a:off x="6175813" y="0"/>
              <a:ext cx="59946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Plasma source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properties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and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implementation_Gas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cells</a:t>
              </a:r>
              <a:endPara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11034" y="6549190"/>
            <a:ext cx="6359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20/40</a:t>
            </a:r>
          </a:p>
        </p:txBody>
      </p:sp>
      <p:grpSp>
        <p:nvGrpSpPr>
          <p:cNvPr id="89" name="Gruppo 88">
            <a:extLst>
              <a:ext uri="{FF2B5EF4-FFF2-40B4-BE49-F238E27FC236}">
                <a16:creationId xmlns:a16="http://schemas.microsoft.com/office/drawing/2014/main" id="{BA750658-51B0-5708-654F-A8697694FDD3}"/>
              </a:ext>
            </a:extLst>
          </p:cNvPr>
          <p:cNvGrpSpPr/>
          <p:nvPr/>
        </p:nvGrpSpPr>
        <p:grpSpPr>
          <a:xfrm>
            <a:off x="303335" y="552530"/>
            <a:ext cx="4285206" cy="1918804"/>
            <a:chOff x="318758" y="617880"/>
            <a:chExt cx="4285206" cy="1918804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A0A8EAF2-E23A-66FE-A518-FE0EB4829665}"/>
                </a:ext>
              </a:extLst>
            </p:cNvPr>
            <p:cNvGrpSpPr/>
            <p:nvPr/>
          </p:nvGrpSpPr>
          <p:grpSpPr>
            <a:xfrm>
              <a:off x="1432560" y="1065438"/>
              <a:ext cx="1836000" cy="1471246"/>
              <a:chOff x="876300" y="1056769"/>
              <a:chExt cx="1836000" cy="1471246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E444F2C8-0540-9D08-DC88-DEDE14741BEC}"/>
                  </a:ext>
                </a:extLst>
              </p:cNvPr>
              <p:cNvSpPr/>
              <p:nvPr/>
            </p:nvSpPr>
            <p:spPr>
              <a:xfrm>
                <a:off x="883920" y="1056769"/>
                <a:ext cx="1813560" cy="147124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D903A8AA-C249-220E-C870-DC8452F79789}"/>
                  </a:ext>
                </a:extLst>
              </p:cNvPr>
              <p:cNvSpPr/>
              <p:nvPr/>
            </p:nvSpPr>
            <p:spPr>
              <a:xfrm>
                <a:off x="963930" y="1157725"/>
                <a:ext cx="1653540" cy="1269333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77F93712-08EB-4211-0DC9-7ADD6FD8334E}"/>
                  </a:ext>
                </a:extLst>
              </p:cNvPr>
              <p:cNvSpPr/>
              <p:nvPr/>
            </p:nvSpPr>
            <p:spPr>
              <a:xfrm>
                <a:off x="876300" y="1675603"/>
                <a:ext cx="1836000" cy="22177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69231B92-FAD2-35E6-F989-801333B41384}"/>
                </a:ext>
              </a:extLst>
            </p:cNvPr>
            <p:cNvSpPr txBox="1"/>
            <p:nvPr/>
          </p:nvSpPr>
          <p:spPr>
            <a:xfrm>
              <a:off x="318758" y="1519871"/>
              <a:ext cx="86329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Laser </a:t>
              </a:r>
              <a:r>
                <a:rPr kumimoji="0" lang="it-IT" sz="1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pulse</a:t>
              </a:r>
              <a:endParaRPr lang="it-IT" sz="1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82E42CC2-A765-1051-623C-DA727A9C6569}"/>
                </a:ext>
              </a:extLst>
            </p:cNvPr>
            <p:cNvSpPr/>
            <p:nvPr/>
          </p:nvSpPr>
          <p:spPr>
            <a:xfrm>
              <a:off x="2272967" y="617880"/>
              <a:ext cx="188294" cy="5627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3" name="Gruppo 82">
              <a:extLst>
                <a:ext uri="{FF2B5EF4-FFF2-40B4-BE49-F238E27FC236}">
                  <a16:creationId xmlns:a16="http://schemas.microsoft.com/office/drawing/2014/main" id="{15379D1A-5E9D-CD4A-6128-5CC89C094322}"/>
                </a:ext>
              </a:extLst>
            </p:cNvPr>
            <p:cNvGrpSpPr/>
            <p:nvPr/>
          </p:nvGrpSpPr>
          <p:grpSpPr>
            <a:xfrm>
              <a:off x="1828496" y="853870"/>
              <a:ext cx="1018377" cy="1010945"/>
              <a:chOff x="1820876" y="853870"/>
              <a:chExt cx="1018377" cy="1010945"/>
            </a:xfrm>
          </p:grpSpPr>
          <p:grpSp>
            <p:nvGrpSpPr>
              <p:cNvPr id="77" name="Gruppo 76">
                <a:extLst>
                  <a:ext uri="{FF2B5EF4-FFF2-40B4-BE49-F238E27FC236}">
                    <a16:creationId xmlns:a16="http://schemas.microsoft.com/office/drawing/2014/main" id="{C030E200-4CE2-EC5E-4D55-C55C7DD90C93}"/>
                  </a:ext>
                </a:extLst>
              </p:cNvPr>
              <p:cNvGrpSpPr/>
              <p:nvPr/>
            </p:nvGrpSpPr>
            <p:grpSpPr>
              <a:xfrm>
                <a:off x="1820876" y="1357249"/>
                <a:ext cx="1018377" cy="507566"/>
                <a:chOff x="1820876" y="1630611"/>
                <a:chExt cx="1018377" cy="507566"/>
              </a:xfrm>
              <a:solidFill>
                <a:schemeClr val="accent1"/>
              </a:solidFill>
            </p:grpSpPr>
            <p:sp>
              <p:nvSpPr>
                <p:cNvPr id="75" name="Freccia curva 74">
                  <a:extLst>
                    <a:ext uri="{FF2B5EF4-FFF2-40B4-BE49-F238E27FC236}">
                      <a16:creationId xmlns:a16="http://schemas.microsoft.com/office/drawing/2014/main" id="{182E30CD-1E16-AEE8-7346-FB5A2989A0D4}"/>
                    </a:ext>
                  </a:extLst>
                </p:cNvPr>
                <p:cNvSpPr/>
                <p:nvPr/>
              </p:nvSpPr>
              <p:spPr>
                <a:xfrm rot="10800000">
                  <a:off x="1820876" y="1630611"/>
                  <a:ext cx="571501" cy="504927"/>
                </a:xfrm>
                <a:prstGeom prst="bentArrow">
                  <a:avLst>
                    <a:gd name="adj1" fmla="val 14333"/>
                    <a:gd name="adj2" fmla="val 11666"/>
                    <a:gd name="adj3" fmla="val 25000"/>
                    <a:gd name="adj4" fmla="val 4375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Freccia curva 75">
                  <a:extLst>
                    <a:ext uri="{FF2B5EF4-FFF2-40B4-BE49-F238E27FC236}">
                      <a16:creationId xmlns:a16="http://schemas.microsoft.com/office/drawing/2014/main" id="{72A576CE-DAA4-13D7-31BB-E5900169261E}"/>
                    </a:ext>
                  </a:extLst>
                </p:cNvPr>
                <p:cNvSpPr/>
                <p:nvPr/>
              </p:nvSpPr>
              <p:spPr>
                <a:xfrm rot="10800000" flipH="1">
                  <a:off x="2321893" y="1633250"/>
                  <a:ext cx="517360" cy="504927"/>
                </a:xfrm>
                <a:prstGeom prst="bentArrow">
                  <a:avLst>
                    <a:gd name="adj1" fmla="val 14333"/>
                    <a:gd name="adj2" fmla="val 11666"/>
                    <a:gd name="adj3" fmla="val 25000"/>
                    <a:gd name="adj4" fmla="val 4375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8" name="Freccia in giù 77">
                <a:extLst>
                  <a:ext uri="{FF2B5EF4-FFF2-40B4-BE49-F238E27FC236}">
                    <a16:creationId xmlns:a16="http://schemas.microsoft.com/office/drawing/2014/main" id="{5AF149BB-B31F-D174-7F8B-266862C9CB7C}"/>
                  </a:ext>
                </a:extLst>
              </p:cNvPr>
              <p:cNvSpPr/>
              <p:nvPr/>
            </p:nvSpPr>
            <p:spPr>
              <a:xfrm>
                <a:off x="2263443" y="853870"/>
                <a:ext cx="188294" cy="562794"/>
              </a:xfrm>
              <a:prstGeom prst="downArrow">
                <a:avLst>
                  <a:gd name="adj1" fmla="val 39882"/>
                  <a:gd name="adj2" fmla="val 6936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6B5FC0FD-574C-D5EC-679F-882867A7DA1F}"/>
                </a:ext>
              </a:extLst>
            </p:cNvPr>
            <p:cNvSpPr txBox="1"/>
            <p:nvPr/>
          </p:nvSpPr>
          <p:spPr>
            <a:xfrm>
              <a:off x="2408528" y="759959"/>
              <a:ext cx="91013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Gas injection</a:t>
              </a:r>
              <a:endParaRPr lang="it-IT" sz="1000" b="1" i="1" dirty="0">
                <a:solidFill>
                  <a:schemeClr val="accent1"/>
                </a:solidFill>
              </a:endParaRPr>
            </a:p>
          </p:txBody>
        </p:sp>
        <p:cxnSp>
          <p:nvCxnSpPr>
            <p:cNvPr id="81" name="Connettore diritto 80">
              <a:extLst>
                <a:ext uri="{FF2B5EF4-FFF2-40B4-BE49-F238E27FC236}">
                  <a16:creationId xmlns:a16="http://schemas.microsoft.com/office/drawing/2014/main" id="{3EE4DB0D-1692-51F6-7727-11CB90B20A0A}"/>
                </a:ext>
              </a:extLst>
            </p:cNvPr>
            <p:cNvCxnSpPr/>
            <p:nvPr/>
          </p:nvCxnSpPr>
          <p:spPr>
            <a:xfrm flipH="1">
              <a:off x="2263443" y="685800"/>
              <a:ext cx="0" cy="48059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diritto 81">
              <a:extLst>
                <a:ext uri="{FF2B5EF4-FFF2-40B4-BE49-F238E27FC236}">
                  <a16:creationId xmlns:a16="http://schemas.microsoft.com/office/drawing/2014/main" id="{3DD7728E-C4DA-8D45-584C-C9F8205EF2DF}"/>
                </a:ext>
              </a:extLst>
            </p:cNvPr>
            <p:cNvCxnSpPr/>
            <p:nvPr/>
          </p:nvCxnSpPr>
          <p:spPr>
            <a:xfrm flipH="1">
              <a:off x="2464421" y="685800"/>
              <a:ext cx="0" cy="48059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15A8BD71-0BDA-B311-2720-9A6989F75D50}"/>
                </a:ext>
              </a:extLst>
            </p:cNvPr>
            <p:cNvSpPr txBox="1"/>
            <p:nvPr/>
          </p:nvSpPr>
          <p:spPr>
            <a:xfrm>
              <a:off x="1545933" y="2165422"/>
              <a:ext cx="116881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00" b="1" i="1" dirty="0">
                  <a:solidFill>
                    <a:schemeClr val="accent1"/>
                  </a:solidFill>
                  <a:latin typeface="-apple-system"/>
                </a:rPr>
                <a:t>Gas </a:t>
              </a:r>
              <a:r>
                <a:rPr lang="it-IT" sz="1000" b="1" i="1" dirty="0" err="1">
                  <a:solidFill>
                    <a:schemeClr val="accent1"/>
                  </a:solidFill>
                  <a:latin typeface="-apple-system"/>
                </a:rPr>
                <a:t>cell</a:t>
              </a:r>
              <a:r>
                <a:rPr lang="it-IT" sz="1000" b="1" i="1" dirty="0">
                  <a:solidFill>
                    <a:schemeClr val="accent1"/>
                  </a:solidFill>
                  <a:latin typeface="-apple-system"/>
                </a:rPr>
                <a:t> pressure P</a:t>
              </a:r>
              <a:endParaRPr lang="it-IT" sz="1000" b="1" i="1" dirty="0">
                <a:solidFill>
                  <a:schemeClr val="accent1"/>
                </a:solidFill>
              </a:endParaRPr>
            </a:p>
          </p:txBody>
        </p:sp>
        <p:sp>
          <p:nvSpPr>
            <p:cNvPr id="86" name="Trapezio 85">
              <a:extLst>
                <a:ext uri="{FF2B5EF4-FFF2-40B4-BE49-F238E27FC236}">
                  <a16:creationId xmlns:a16="http://schemas.microsoft.com/office/drawing/2014/main" id="{00838CFB-D5F4-9511-A3CF-ECBDB1AF7198}"/>
                </a:ext>
              </a:extLst>
            </p:cNvPr>
            <p:cNvSpPr/>
            <p:nvPr/>
          </p:nvSpPr>
          <p:spPr>
            <a:xfrm rot="16200000">
              <a:off x="2893382" y="1619597"/>
              <a:ext cx="1024914" cy="351126"/>
            </a:xfrm>
            <a:prstGeom prst="trapezoid">
              <a:avLst>
                <a:gd name="adj" fmla="val 123193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Trapezio 86">
              <a:extLst>
                <a:ext uri="{FF2B5EF4-FFF2-40B4-BE49-F238E27FC236}">
                  <a16:creationId xmlns:a16="http://schemas.microsoft.com/office/drawing/2014/main" id="{CB876DB1-5ACD-81A0-260E-9F5ECFD8B398}"/>
                </a:ext>
              </a:extLst>
            </p:cNvPr>
            <p:cNvSpPr/>
            <p:nvPr/>
          </p:nvSpPr>
          <p:spPr>
            <a:xfrm rot="5400000">
              <a:off x="768227" y="1614311"/>
              <a:ext cx="1024914" cy="351126"/>
            </a:xfrm>
            <a:prstGeom prst="trapezoid">
              <a:avLst>
                <a:gd name="adj" fmla="val 123193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661416DB-C5C0-FCE6-F537-001BC570596D}"/>
                </a:ext>
              </a:extLst>
            </p:cNvPr>
            <p:cNvGrpSpPr/>
            <p:nvPr/>
          </p:nvGrpSpPr>
          <p:grpSpPr>
            <a:xfrm>
              <a:off x="481380" y="1532101"/>
              <a:ext cx="4122584" cy="542458"/>
              <a:chOff x="481380" y="1514004"/>
              <a:chExt cx="4122584" cy="542458"/>
            </a:xfrm>
          </p:grpSpPr>
          <p:sp>
            <p:nvSpPr>
              <p:cNvPr id="39" name="Triangolo isoscele 38">
                <a:extLst>
                  <a:ext uri="{FF2B5EF4-FFF2-40B4-BE49-F238E27FC236}">
                    <a16:creationId xmlns:a16="http://schemas.microsoft.com/office/drawing/2014/main" id="{CB62CB74-E541-D6AE-B479-BEFFF4483E5B}"/>
                  </a:ext>
                </a:extLst>
              </p:cNvPr>
              <p:cNvSpPr/>
              <p:nvPr/>
            </p:nvSpPr>
            <p:spPr>
              <a:xfrm rot="5400000">
                <a:off x="1452552" y="747313"/>
                <a:ext cx="135274" cy="2077617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1" name="Immagine 40" descr="Immagine che contiene Carattere, design, tipografia&#10;&#10;Descrizione generata automaticamente">
                <a:extLst>
                  <a:ext uri="{FF2B5EF4-FFF2-40B4-BE49-F238E27FC236}">
                    <a16:creationId xmlns:a16="http://schemas.microsoft.com/office/drawing/2014/main" id="{2422EE04-5DA7-1118-E54D-BDCBBFDBC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7797" y="1514004"/>
                <a:ext cx="946167" cy="542458"/>
              </a:xfrm>
              <a:prstGeom prst="rect">
                <a:avLst/>
              </a:prstGeom>
            </p:spPr>
          </p:pic>
          <p:sp>
            <p:nvSpPr>
              <p:cNvPr id="40" name="Triangolo isoscele 39">
                <a:extLst>
                  <a:ext uri="{FF2B5EF4-FFF2-40B4-BE49-F238E27FC236}">
                    <a16:creationId xmlns:a16="http://schemas.microsoft.com/office/drawing/2014/main" id="{09F48585-5CDA-9C46-F88D-4009CC5A762C}"/>
                  </a:ext>
                </a:extLst>
              </p:cNvPr>
              <p:cNvSpPr/>
              <p:nvPr/>
            </p:nvSpPr>
            <p:spPr>
              <a:xfrm rot="16200000">
                <a:off x="3178716" y="811847"/>
                <a:ext cx="135276" cy="1946773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76193E6B-7D69-3823-F77C-550CB0B2F036}"/>
                </a:ext>
              </a:extLst>
            </p:cNvPr>
            <p:cNvSpPr txBox="1"/>
            <p:nvPr/>
          </p:nvSpPr>
          <p:spPr>
            <a:xfrm>
              <a:off x="3393786" y="2168293"/>
              <a:ext cx="121017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Plasma/Gas </a:t>
              </a:r>
              <a:r>
                <a:rPr kumimoji="0" lang="it-IT" sz="1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ramps</a:t>
              </a:r>
              <a:endParaRPr lang="it-IT" sz="10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AB5CD0DA-A581-0D6F-CCA3-78C28D054AA3}"/>
              </a:ext>
            </a:extLst>
          </p:cNvPr>
          <p:cNvSpPr txBox="1"/>
          <p:nvPr/>
        </p:nvSpPr>
        <p:spPr>
          <a:xfrm>
            <a:off x="18114" y="2850972"/>
            <a:ext cx="519461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cells properties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 uniform neutral gas contained by differential pumping at two input/output extremities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flow resistance of outlets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than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inlets, </a:t>
            </a:r>
            <a:r>
              <a:rPr lang="it-IT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flow small enough to operate in steady state regime with continuous flow (typically &lt;1 bar)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length gas cell designs 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it-IT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mechanically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parts</a:t>
            </a:r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it-IT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 of gas from front and back of cell, plasma ramps to be controlled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easily adjusted by controlling gas flow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geometry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range: 10</a:t>
            </a:r>
            <a:r>
              <a:rPr lang="en-US" sz="12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  <a:r>
              <a:rPr lang="en-US" sz="12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2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2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rosion of inlet/outlet due to the high-power laser pulses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dimensions, 100-300 </a:t>
            </a:r>
            <a:r>
              <a:rPr lang="el-GR" sz="14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μ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in diameter and few mm in length</a:t>
            </a:r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49C7931F-4585-D2AE-CEEC-80476D127C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r="12079"/>
          <a:stretch/>
        </p:blipFill>
        <p:spPr>
          <a:xfrm>
            <a:off x="5346978" y="4725458"/>
            <a:ext cx="2657116" cy="1661055"/>
          </a:xfrm>
          <a:prstGeom prst="rect">
            <a:avLst/>
          </a:prstGeom>
        </p:spPr>
      </p:pic>
      <p:pic>
        <p:nvPicPr>
          <p:cNvPr id="93" name="Picture 26">
            <a:extLst>
              <a:ext uri="{FF2B5EF4-FFF2-40B4-BE49-F238E27FC236}">
                <a16:creationId xmlns:a16="http://schemas.microsoft.com/office/drawing/2014/main" id="{92B0C148-7246-98B8-B52B-69691B7CA6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138343" y="4670922"/>
            <a:ext cx="1523817" cy="1715591"/>
          </a:xfrm>
          <a:prstGeom prst="rect">
            <a:avLst/>
          </a:prstGeom>
        </p:spPr>
      </p:pic>
      <p:pic>
        <p:nvPicPr>
          <p:cNvPr id="94" name="Picture 28">
            <a:extLst>
              <a:ext uri="{FF2B5EF4-FFF2-40B4-BE49-F238E27FC236}">
                <a16:creationId xmlns:a16="http://schemas.microsoft.com/office/drawing/2014/main" id="{A449CE5D-09B0-67F2-80DA-D748B31CEC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09" y="4725458"/>
            <a:ext cx="1925294" cy="1778772"/>
          </a:xfrm>
          <a:prstGeom prst="rect">
            <a:avLst/>
          </a:prstGeom>
        </p:spPr>
      </p:pic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3526A7CA-D2A3-42FB-632F-04865062ABD5}"/>
              </a:ext>
            </a:extLst>
          </p:cNvPr>
          <p:cNvSpPr txBox="1"/>
          <p:nvPr/>
        </p:nvSpPr>
        <p:spPr>
          <a:xfrm>
            <a:off x="6704473" y="4670922"/>
            <a:ext cx="1366745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length gas cell</a:t>
            </a:r>
            <a:endParaRPr lang="it-IT" sz="800" b="1" i="1" dirty="0"/>
          </a:p>
        </p:txBody>
      </p:sp>
      <p:pic>
        <p:nvPicPr>
          <p:cNvPr id="97" name="Picture 6">
            <a:extLst>
              <a:ext uri="{FF2B5EF4-FFF2-40B4-BE49-F238E27FC236}">
                <a16:creationId xmlns:a16="http://schemas.microsoft.com/office/drawing/2014/main" id="{14697100-7924-19E7-E9E3-E7E7D6D899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1" t="5662" b="49689"/>
          <a:stretch/>
        </p:blipFill>
        <p:spPr>
          <a:xfrm>
            <a:off x="5346978" y="556975"/>
            <a:ext cx="2098906" cy="1871193"/>
          </a:xfrm>
          <a:prstGeom prst="rect">
            <a:avLst/>
          </a:prstGeom>
        </p:spPr>
      </p:pic>
      <p:pic>
        <p:nvPicPr>
          <p:cNvPr id="103" name="Immagine 102" descr="Immagine che contiene testo, diagramma, linea, Diagramma">
            <a:extLst>
              <a:ext uri="{FF2B5EF4-FFF2-40B4-BE49-F238E27FC236}">
                <a16:creationId xmlns:a16="http://schemas.microsoft.com/office/drawing/2014/main" id="{EDE83738-AE20-341F-C256-5FDECF28D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2423" y="452160"/>
            <a:ext cx="2504903" cy="1976008"/>
          </a:xfrm>
          <a:prstGeom prst="rect">
            <a:avLst/>
          </a:prstGeom>
        </p:spPr>
      </p:pic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E8098525-1E98-1A83-D212-9400E18B5236}"/>
              </a:ext>
            </a:extLst>
          </p:cNvPr>
          <p:cNvSpPr txBox="1"/>
          <p:nvPr/>
        </p:nvSpPr>
        <p:spPr>
          <a:xfrm>
            <a:off x="5394891" y="3967538"/>
            <a:ext cx="53526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</a:rPr>
              <a:t>Very</a:t>
            </a:r>
            <a:r>
              <a:rPr lang="it-IT" sz="1400" i="1" dirty="0">
                <a:solidFill>
                  <a:schemeClr val="bg1"/>
                </a:solidFill>
              </a:rPr>
              <a:t> good </a:t>
            </a:r>
            <a:r>
              <a:rPr lang="it-IT" sz="1400" i="1" dirty="0" err="1">
                <a:solidFill>
                  <a:schemeClr val="bg1"/>
                </a:solidFill>
              </a:rPr>
              <a:t>behaviour</a:t>
            </a:r>
            <a:r>
              <a:rPr lang="it-IT" sz="1400" i="1" dirty="0">
                <a:solidFill>
                  <a:schemeClr val="bg1"/>
                </a:solidFill>
              </a:rPr>
              <a:t> to operate to high </a:t>
            </a:r>
            <a:r>
              <a:rPr lang="it-IT" sz="1400" i="1" dirty="0" err="1">
                <a:solidFill>
                  <a:schemeClr val="bg1"/>
                </a:solidFill>
              </a:rPr>
              <a:t>repetition</a:t>
            </a:r>
            <a:r>
              <a:rPr lang="it-IT" sz="1400" i="1" dirty="0">
                <a:solidFill>
                  <a:schemeClr val="bg1"/>
                </a:solidFill>
              </a:rPr>
              <a:t> rate (</a:t>
            </a:r>
            <a:r>
              <a:rPr lang="it-IT" sz="1400" i="1" dirty="0" err="1">
                <a:solidFill>
                  <a:schemeClr val="bg1"/>
                </a:solidFill>
              </a:rPr>
              <a:t>possible</a:t>
            </a:r>
            <a:r>
              <a:rPr lang="it-IT" sz="1400" i="1" dirty="0">
                <a:solidFill>
                  <a:schemeClr val="bg1"/>
                </a:solidFill>
              </a:rPr>
              <a:t> 1kHz)</a:t>
            </a:r>
          </a:p>
        </p:txBody>
      </p:sp>
      <p:pic>
        <p:nvPicPr>
          <p:cNvPr id="109" name="Picture 6">
            <a:extLst>
              <a:ext uri="{FF2B5EF4-FFF2-40B4-BE49-F238E27FC236}">
                <a16:creationId xmlns:a16="http://schemas.microsoft.com/office/drawing/2014/main" id="{B2711904-5793-DC5C-C469-B7BC1BE67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11" y="2815154"/>
            <a:ext cx="5123566" cy="1121949"/>
          </a:xfrm>
          <a:prstGeom prst="rect">
            <a:avLst/>
          </a:prstGeom>
        </p:spPr>
      </p:pic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94F3D749-5F4F-1544-25CB-28D5F647C7CE}"/>
              </a:ext>
            </a:extLst>
          </p:cNvPr>
          <p:cNvSpPr txBox="1"/>
          <p:nvPr/>
        </p:nvSpPr>
        <p:spPr>
          <a:xfrm>
            <a:off x="9173140" y="2866391"/>
            <a:ext cx="1295884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HOFI plasma channels</a:t>
            </a:r>
            <a:endParaRPr lang="it-IT" sz="800" b="1" i="1" dirty="0"/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E4DBB271-3852-51CE-5BB5-45D9285D08A8}"/>
              </a:ext>
            </a:extLst>
          </p:cNvPr>
          <p:cNvSpPr txBox="1"/>
          <p:nvPr/>
        </p:nvSpPr>
        <p:spPr>
          <a:xfrm>
            <a:off x="10058850" y="592516"/>
            <a:ext cx="21729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</a:rPr>
              <a:t>Very</a:t>
            </a:r>
            <a:r>
              <a:rPr lang="it-IT" sz="1400" i="1" dirty="0">
                <a:solidFill>
                  <a:schemeClr val="bg1"/>
                </a:solidFill>
              </a:rPr>
              <a:t> small </a:t>
            </a:r>
            <a:r>
              <a:rPr lang="it-IT" sz="1400" i="1" dirty="0" err="1">
                <a:solidFill>
                  <a:schemeClr val="bg1"/>
                </a:solidFill>
              </a:rPr>
              <a:t>dimenisons</a:t>
            </a:r>
            <a:endParaRPr lang="it-IT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64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19B6F0FB-0E7F-BBAB-7E1B-2C90AB40F4C7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95CDD55C-7919-12FD-F3D1-D5C66B0E09B9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192000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Immagine 24" descr="Immagine che contiene Carattere, testo, logo, Elementi grafici&#10;&#10;Descrizione generata automaticamente">
                <a:extLst>
                  <a:ext uri="{FF2B5EF4-FFF2-40B4-BE49-F238E27FC236}">
                    <a16:creationId xmlns:a16="http://schemas.microsoft.com/office/drawing/2014/main" id="{3AE9220A-797A-271B-8B82-E4C7E8C3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" y="2192"/>
                <a:ext cx="661067" cy="394696"/>
              </a:xfrm>
              <a:prstGeom prst="rect">
                <a:avLst/>
              </a:prstGeom>
            </p:spPr>
          </p:pic>
        </p:grp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A0C0F9DE-75B7-7338-D31B-825F5DFF8085}"/>
                </a:ext>
              </a:extLst>
            </p:cNvPr>
            <p:cNvSpPr/>
            <p:nvPr/>
          </p:nvSpPr>
          <p:spPr>
            <a:xfrm>
              <a:off x="6175813" y="0"/>
              <a:ext cx="59946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Plasma source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properties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and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implementation_Gas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cells</a:t>
              </a:r>
              <a:endPara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48">
            <a:extLst>
              <a:ext uri="{FF2B5EF4-FFF2-40B4-BE49-F238E27FC236}">
                <a16:creationId xmlns:a16="http://schemas.microsoft.com/office/drawing/2014/main" id="{DD44FE65-151D-7451-1030-D36031E18847}"/>
              </a:ext>
            </a:extLst>
          </p:cNvPr>
          <p:cNvSpPr/>
          <p:nvPr/>
        </p:nvSpPr>
        <p:spPr>
          <a:xfrm>
            <a:off x="102931" y="5778732"/>
            <a:ext cx="2648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Shalloo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R.J. et Al, Phys. Rev. Accel. Beams 22 </a:t>
            </a:r>
            <a:r>
              <a:rPr lang="fr-FR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(2019).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Alejo, A. et Al, 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Accel. Beams 25 (2022)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C.G.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Durfee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H.M.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Milchberg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Rev. Lett. 71, 2409 (1993)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D2515FF-C24F-2FD8-9CC5-0C4762DAADA0}"/>
              </a:ext>
            </a:extLst>
          </p:cNvPr>
          <p:cNvGrpSpPr/>
          <p:nvPr/>
        </p:nvGrpSpPr>
        <p:grpSpPr>
          <a:xfrm>
            <a:off x="106535" y="757345"/>
            <a:ext cx="5379866" cy="1778123"/>
            <a:chOff x="218568" y="516943"/>
            <a:chExt cx="6358890" cy="2343150"/>
          </a:xfrm>
        </p:grpSpPr>
        <p:grpSp>
          <p:nvGrpSpPr>
            <p:cNvPr id="3" name="Group 22">
              <a:extLst>
                <a:ext uri="{FF2B5EF4-FFF2-40B4-BE49-F238E27FC236}">
                  <a16:creationId xmlns:a16="http://schemas.microsoft.com/office/drawing/2014/main" id="{D7FD3D3B-3A24-9700-DDF8-C0EEE0F92CB5}"/>
                </a:ext>
              </a:extLst>
            </p:cNvPr>
            <p:cNvGrpSpPr/>
            <p:nvPr/>
          </p:nvGrpSpPr>
          <p:grpSpPr>
            <a:xfrm>
              <a:off x="218568" y="516943"/>
              <a:ext cx="6358890" cy="2343150"/>
              <a:chOff x="0" y="712225"/>
              <a:chExt cx="6358890" cy="2343150"/>
            </a:xfrm>
          </p:grpSpPr>
          <p:pic>
            <p:nvPicPr>
              <p:cNvPr id="5" name="Picture 5">
                <a:extLst>
                  <a:ext uri="{FF2B5EF4-FFF2-40B4-BE49-F238E27FC236}">
                    <a16:creationId xmlns:a16="http://schemas.microsoft.com/office/drawing/2014/main" id="{B29C5A6D-9F5E-5469-7FD5-5273739C0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712225"/>
                <a:ext cx="6358890" cy="2343150"/>
              </a:xfrm>
              <a:prstGeom prst="rect">
                <a:avLst/>
              </a:prstGeom>
            </p:spPr>
          </p:pic>
          <p:sp>
            <p:nvSpPr>
              <p:cNvPr id="8" name="Arc 8">
                <a:extLst>
                  <a:ext uri="{FF2B5EF4-FFF2-40B4-BE49-F238E27FC236}">
                    <a16:creationId xmlns:a16="http://schemas.microsoft.com/office/drawing/2014/main" id="{07501BD5-487E-0BA9-0A53-599CEF8C1F1B}"/>
                  </a:ext>
                </a:extLst>
              </p:cNvPr>
              <p:cNvSpPr/>
              <p:nvPr/>
            </p:nvSpPr>
            <p:spPr>
              <a:xfrm rot="10590374">
                <a:off x="3148905" y="1917817"/>
                <a:ext cx="1142653" cy="860097"/>
              </a:xfrm>
              <a:prstGeom prst="arc">
                <a:avLst>
                  <a:gd name="adj1" fmla="val 17835426"/>
                  <a:gd name="adj2" fmla="val 20443797"/>
                </a:avLst>
              </a:prstGeom>
              <a:ln w="12700">
                <a:solidFill>
                  <a:schemeClr val="bg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" name="Picture 38">
              <a:extLst>
                <a:ext uri="{FF2B5EF4-FFF2-40B4-BE49-F238E27FC236}">
                  <a16:creationId xmlns:a16="http://schemas.microsoft.com/office/drawing/2014/main" id="{BD70B249-D277-3E3D-0A14-CF6810E29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1006" y="574893"/>
              <a:ext cx="511716" cy="300496"/>
            </a:xfrm>
            <a:prstGeom prst="rect">
              <a:avLst/>
            </a:prstGeom>
          </p:spPr>
        </p:pic>
      </p:grpSp>
      <p:pic>
        <p:nvPicPr>
          <p:cNvPr id="21" name="Picture 27">
            <a:extLst>
              <a:ext uri="{FF2B5EF4-FFF2-40B4-BE49-F238E27FC236}">
                <a16:creationId xmlns:a16="http://schemas.microsoft.com/office/drawing/2014/main" id="{38563105-7764-3663-636D-5644FF0EF6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6"/>
          <a:stretch/>
        </p:blipFill>
        <p:spPr>
          <a:xfrm>
            <a:off x="2605218" y="4028261"/>
            <a:ext cx="1767593" cy="1434181"/>
          </a:xfrm>
          <a:prstGeom prst="rect">
            <a:avLst/>
          </a:prstGeom>
        </p:spPr>
      </p:pic>
      <p:pic>
        <p:nvPicPr>
          <p:cNvPr id="22" name="Picture 30">
            <a:extLst>
              <a:ext uri="{FF2B5EF4-FFF2-40B4-BE49-F238E27FC236}">
                <a16:creationId xmlns:a16="http://schemas.microsoft.com/office/drawing/2014/main" id="{DB9164EE-D338-F927-227D-165DBFE2B7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6"/>
          <a:stretch/>
        </p:blipFill>
        <p:spPr>
          <a:xfrm>
            <a:off x="4553565" y="5596945"/>
            <a:ext cx="1542435" cy="1169044"/>
          </a:xfrm>
          <a:prstGeom prst="rect">
            <a:avLst/>
          </a:prstGeom>
        </p:spPr>
      </p:pic>
      <p:pic>
        <p:nvPicPr>
          <p:cNvPr id="24" name="Picture 34">
            <a:extLst>
              <a:ext uri="{FF2B5EF4-FFF2-40B4-BE49-F238E27FC236}">
                <a16:creationId xmlns:a16="http://schemas.microsoft.com/office/drawing/2014/main" id="{CF7AA017-244C-FF26-651E-151B5C2309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5"/>
          <a:stretch/>
        </p:blipFill>
        <p:spPr>
          <a:xfrm>
            <a:off x="4450000" y="4032798"/>
            <a:ext cx="1646000" cy="1429644"/>
          </a:xfrm>
          <a:prstGeom prst="rect">
            <a:avLst/>
          </a:prstGeom>
        </p:spPr>
      </p:pic>
      <p:pic>
        <p:nvPicPr>
          <p:cNvPr id="27" name="Picture 35">
            <a:extLst>
              <a:ext uri="{FF2B5EF4-FFF2-40B4-BE49-F238E27FC236}">
                <a16:creationId xmlns:a16="http://schemas.microsoft.com/office/drawing/2014/main" id="{D10F5EC4-506D-41DB-A807-DB1BAE6C95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6"/>
          <a:stretch/>
        </p:blipFill>
        <p:spPr>
          <a:xfrm>
            <a:off x="2780442" y="5596945"/>
            <a:ext cx="1542435" cy="1169044"/>
          </a:xfrm>
          <a:prstGeom prst="rect">
            <a:avLst/>
          </a:prstGeom>
        </p:spPr>
      </p:pic>
      <p:sp>
        <p:nvSpPr>
          <p:cNvPr id="29" name="Rectangle 37">
            <a:extLst>
              <a:ext uri="{FF2B5EF4-FFF2-40B4-BE49-F238E27FC236}">
                <a16:creationId xmlns:a16="http://schemas.microsoft.com/office/drawing/2014/main" id="{1C803E85-D59C-2094-1A22-D1DBDF1DDC23}"/>
              </a:ext>
            </a:extLst>
          </p:cNvPr>
          <p:cNvSpPr/>
          <p:nvPr/>
        </p:nvSpPr>
        <p:spPr>
          <a:xfrm>
            <a:off x="6096001" y="2339714"/>
            <a:ext cx="6272574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rgbClr val="222222"/>
                </a:solidFill>
                <a:latin typeface="-apple-system"/>
              </a:rPr>
              <a:t>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he plasma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channel is free-standing, no damages of the structure, so high repetition rate &gt; 1kHz is possible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222222"/>
              </a:solidFill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L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-apple-system"/>
              </a:rPr>
              <a:t>~ 1 m (axicon lenses)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since rapid collisional heating (depends on the gas density) requires high plasma densities, it has proved difficult to generate channels with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low on-axis densities (ne &gt; 10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18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cm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-3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 and 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&gt; 1 cm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7057393B-3F2B-A6B2-0F38-14A2B7428A5F}"/>
              </a:ext>
            </a:extLst>
          </p:cNvPr>
          <p:cNvSpPr/>
          <p:nvPr/>
        </p:nvSpPr>
        <p:spPr>
          <a:xfrm>
            <a:off x="2927729" y="4028262"/>
            <a:ext cx="637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Ar/N</a:t>
            </a:r>
            <a:r>
              <a:rPr kumimoji="0" lang="it-IT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EF2635-6A6D-3410-E8F6-76771578BA4E}"/>
              </a:ext>
            </a:extLst>
          </p:cNvPr>
          <p:cNvSpPr txBox="1"/>
          <p:nvPr/>
        </p:nvSpPr>
        <p:spPr>
          <a:xfrm>
            <a:off x="34357" y="471655"/>
            <a:ext cx="437508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2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Hydrodynamic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optical-field-</a:t>
            </a:r>
            <a:r>
              <a:rPr lang="it-IT" sz="12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ionized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plasma </a:t>
            </a:r>
            <a:r>
              <a:rPr lang="it-IT" sz="12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channels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sz="1200" b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(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HOFI</a:t>
            </a:r>
            <a:r>
              <a:rPr lang="it-IT" sz="1200" b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)</a:t>
            </a:r>
            <a:endParaRPr lang="it-IT" sz="1200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F262E4C-D65B-6CEC-A165-5A33CFF4D6A0}"/>
              </a:ext>
            </a:extLst>
          </p:cNvPr>
          <p:cNvSpPr/>
          <p:nvPr/>
        </p:nvSpPr>
        <p:spPr>
          <a:xfrm>
            <a:off x="5811033" y="654919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21/40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9D293DD3-E288-DADD-2E84-2F302390B20F}"/>
              </a:ext>
            </a:extLst>
          </p:cNvPr>
          <p:cNvGrpSpPr/>
          <p:nvPr/>
        </p:nvGrpSpPr>
        <p:grpSpPr>
          <a:xfrm>
            <a:off x="177916" y="4028261"/>
            <a:ext cx="2347292" cy="1434181"/>
            <a:chOff x="468432" y="3809095"/>
            <a:chExt cx="2673659" cy="1471246"/>
          </a:xfrm>
        </p:grpSpPr>
        <p:pic>
          <p:nvPicPr>
            <p:cNvPr id="20" name="Picture 26">
              <a:extLst>
                <a:ext uri="{FF2B5EF4-FFF2-40B4-BE49-F238E27FC236}">
                  <a16:creationId xmlns:a16="http://schemas.microsoft.com/office/drawing/2014/main" id="{C7AB86BB-D5C2-5B81-C6D1-B6FC61122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32" y="3809095"/>
              <a:ext cx="2673659" cy="1471246"/>
            </a:xfrm>
            <a:prstGeom prst="rect">
              <a:avLst/>
            </a:prstGeom>
          </p:spPr>
        </p:pic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DEB329E2-5BD9-C319-AF0D-71DF09554CF7}"/>
                </a:ext>
              </a:extLst>
            </p:cNvPr>
            <p:cNvGrpSpPr/>
            <p:nvPr/>
          </p:nvGrpSpPr>
          <p:grpSpPr>
            <a:xfrm>
              <a:off x="1152379" y="3969610"/>
              <a:ext cx="1560507" cy="1090260"/>
              <a:chOff x="1152379" y="3969610"/>
              <a:chExt cx="1560507" cy="1090260"/>
            </a:xfrm>
          </p:grpSpPr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E5463DB7-6AA7-19BA-B965-8A28639BC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4027" y="4395893"/>
                <a:ext cx="1305763" cy="579833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A279EBC5-8C4A-4284-2DC9-C824BC68CA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14027" y="4123159"/>
                <a:ext cx="1305763" cy="538503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2 37">
                <a:extLst>
                  <a:ext uri="{FF2B5EF4-FFF2-40B4-BE49-F238E27FC236}">
                    <a16:creationId xmlns:a16="http://schemas.microsoft.com/office/drawing/2014/main" id="{E02DC000-E9EF-0EE9-42EE-3CD000245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379" y="3969610"/>
                <a:ext cx="1560507" cy="692052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2 39">
                <a:extLst>
                  <a:ext uri="{FF2B5EF4-FFF2-40B4-BE49-F238E27FC236}">
                    <a16:creationId xmlns:a16="http://schemas.microsoft.com/office/drawing/2014/main" id="{08A3E7B5-9B32-BC72-6C41-3C9BD58B0B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5047" y="4447624"/>
                <a:ext cx="1526232" cy="612246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7665875-837C-3842-B81C-5D7FEB1EE177}"/>
              </a:ext>
            </a:extLst>
          </p:cNvPr>
          <p:cNvSpPr txBox="1"/>
          <p:nvPr/>
        </p:nvSpPr>
        <p:spPr>
          <a:xfrm>
            <a:off x="4215" y="2693451"/>
            <a:ext cx="5392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rgbClr val="222222"/>
                </a:solidFill>
                <a:latin typeface="-apple-system"/>
              </a:rPr>
              <a:t>The </a:t>
            </a:r>
            <a:r>
              <a:rPr lang="en-US" sz="1200" dirty="0">
                <a:solidFill>
                  <a:srgbClr val="222222"/>
                </a:solidFill>
                <a:latin typeface="-apple-system"/>
              </a:rPr>
              <a:t>development of methods for guiding intense laser pulses through plasma is crucial for LWFA (hollow transverse profiles)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200" dirty="0">
              <a:solidFill>
                <a:srgbClr val="222222"/>
              </a:solidFill>
              <a:latin typeface="-apple-system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222222"/>
                </a:solidFill>
                <a:latin typeface="-apple-system"/>
              </a:rPr>
              <a:t>A column of plasma is generated by optical field ionization; this expands hydrodynamically into the surrounding gas, driving a radial shockwave and forming a plasma channel along the axis of the plasma column.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1B1CA07-EAA3-C3FD-777E-8D3B7FA23B5F}"/>
              </a:ext>
            </a:extLst>
          </p:cNvPr>
          <p:cNvSpPr txBox="1"/>
          <p:nvPr/>
        </p:nvSpPr>
        <p:spPr>
          <a:xfrm>
            <a:off x="6586642" y="476848"/>
            <a:ext cx="550313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2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Conditioned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sz="12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Hydrodynamic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optical-field-</a:t>
            </a:r>
            <a:r>
              <a:rPr lang="it-IT" sz="12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ionized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plasma </a:t>
            </a:r>
            <a:r>
              <a:rPr lang="it-IT" sz="12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channels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sz="1200" b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(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CHOFI</a:t>
            </a:r>
            <a:r>
              <a:rPr lang="it-IT" sz="1200" b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)</a:t>
            </a:r>
            <a:endParaRPr lang="it-IT" sz="12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96B33A9-2429-787C-ABBF-96434330108B}"/>
              </a:ext>
            </a:extLst>
          </p:cNvPr>
          <p:cNvGrpSpPr/>
          <p:nvPr/>
        </p:nvGrpSpPr>
        <p:grpSpPr>
          <a:xfrm>
            <a:off x="8042499" y="800311"/>
            <a:ext cx="4042966" cy="1492939"/>
            <a:chOff x="7542309" y="753425"/>
            <a:chExt cx="4507822" cy="1779892"/>
          </a:xfrm>
        </p:grpSpPr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216A68ED-83E9-C059-DE20-18FFE845F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42309" y="753425"/>
              <a:ext cx="4507822" cy="1779892"/>
            </a:xfrm>
            <a:prstGeom prst="rect">
              <a:avLst/>
            </a:prstGeom>
          </p:spPr>
        </p:pic>
        <p:pic>
          <p:nvPicPr>
            <p:cNvPr id="2" name="Picture 38">
              <a:extLst>
                <a:ext uri="{FF2B5EF4-FFF2-40B4-BE49-F238E27FC236}">
                  <a16:creationId xmlns:a16="http://schemas.microsoft.com/office/drawing/2014/main" id="{5D36625A-6771-F8AB-5B76-8105BB82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7522" y="2290044"/>
              <a:ext cx="432931" cy="228034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B3DB72-863A-ACCA-5BC1-129E1EF4BB17}"/>
              </a:ext>
            </a:extLst>
          </p:cNvPr>
          <p:cNvSpPr txBox="1"/>
          <p:nvPr/>
        </p:nvSpPr>
        <p:spPr>
          <a:xfrm>
            <a:off x="6175813" y="6007850"/>
            <a:ext cx="5728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Depth of the channel increased by a factor of 10 to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Δ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ne = 1.3×10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cm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−3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(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ne &lt; 10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17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cm</a:t>
            </a: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-3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Latt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m-scale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3AD70EF4-68B8-4CAC-C279-A0290D2CB2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24" y="4256529"/>
            <a:ext cx="1354147" cy="163981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4A684F1-F6F5-B091-9B67-D0539C6017B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5" r="42267"/>
          <a:stretch/>
        </p:blipFill>
        <p:spPr>
          <a:xfrm>
            <a:off x="8550389" y="4125380"/>
            <a:ext cx="2912992" cy="1770965"/>
          </a:xfrm>
          <a:prstGeom prst="rect">
            <a:avLst/>
          </a:prstGeom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0A54A71F-D2DA-9DB6-8472-B8E645703518}"/>
              </a:ext>
            </a:extLst>
          </p:cNvPr>
          <p:cNvCxnSpPr>
            <a:cxnSpLocks/>
          </p:cNvCxnSpPr>
          <p:nvPr/>
        </p:nvCxnSpPr>
        <p:spPr>
          <a:xfrm flipV="1">
            <a:off x="7565366" y="5165501"/>
            <a:ext cx="1423359" cy="431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319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19B6F0FB-0E7F-BBAB-7E1B-2C90AB40F4C7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95CDD55C-7919-12FD-F3D1-D5C66B0E09B9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192000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Immagine 24" descr="Immagine che contiene Carattere, testo, logo, Elementi grafici&#10;&#10;Descrizione generata automaticamente">
                <a:extLst>
                  <a:ext uri="{FF2B5EF4-FFF2-40B4-BE49-F238E27FC236}">
                    <a16:creationId xmlns:a16="http://schemas.microsoft.com/office/drawing/2014/main" id="{3AE9220A-797A-271B-8B82-E4C7E8C3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" y="2192"/>
                <a:ext cx="661067" cy="394696"/>
              </a:xfrm>
              <a:prstGeom prst="rect">
                <a:avLst/>
              </a:prstGeom>
            </p:spPr>
          </p:pic>
        </p:grp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A0C0F9DE-75B7-7338-D31B-825F5DFF8085}"/>
                </a:ext>
              </a:extLst>
            </p:cNvPr>
            <p:cNvSpPr/>
            <p:nvPr/>
          </p:nvSpPr>
          <p:spPr>
            <a:xfrm>
              <a:off x="3942894" y="0"/>
              <a:ext cx="8227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Plasma source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properties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and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implementation_Gas-filled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discharge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capillaries</a:t>
              </a:r>
              <a:endPara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66" name="Gruppo 165">
            <a:extLst>
              <a:ext uri="{FF2B5EF4-FFF2-40B4-BE49-F238E27FC236}">
                <a16:creationId xmlns:a16="http://schemas.microsoft.com/office/drawing/2014/main" id="{EA8B92C0-9D3B-B5CF-8667-284FE07A8D68}"/>
              </a:ext>
            </a:extLst>
          </p:cNvPr>
          <p:cNvGrpSpPr/>
          <p:nvPr/>
        </p:nvGrpSpPr>
        <p:grpSpPr>
          <a:xfrm>
            <a:off x="4535897" y="581193"/>
            <a:ext cx="3666958" cy="2362423"/>
            <a:chOff x="381135" y="552529"/>
            <a:chExt cx="4188765" cy="2744105"/>
          </a:xfrm>
        </p:grpSpPr>
        <p:sp>
          <p:nvSpPr>
            <p:cNvPr id="137" name="Rettangolo 136">
              <a:extLst>
                <a:ext uri="{FF2B5EF4-FFF2-40B4-BE49-F238E27FC236}">
                  <a16:creationId xmlns:a16="http://schemas.microsoft.com/office/drawing/2014/main" id="{2BADE2BE-5615-653F-880A-AF675F741A88}"/>
                </a:ext>
              </a:extLst>
            </p:cNvPr>
            <p:cNvSpPr/>
            <p:nvPr/>
          </p:nvSpPr>
          <p:spPr>
            <a:xfrm>
              <a:off x="3260679" y="1186778"/>
              <a:ext cx="76725" cy="139283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" name="Rettangolo 135">
              <a:extLst>
                <a:ext uri="{FF2B5EF4-FFF2-40B4-BE49-F238E27FC236}">
                  <a16:creationId xmlns:a16="http://schemas.microsoft.com/office/drawing/2014/main" id="{D422F66F-F428-C028-7B5C-F66CDD43F8B6}"/>
                </a:ext>
              </a:extLst>
            </p:cNvPr>
            <p:cNvSpPr/>
            <p:nvPr/>
          </p:nvSpPr>
          <p:spPr>
            <a:xfrm>
              <a:off x="1327723" y="1193405"/>
              <a:ext cx="76725" cy="139283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4CC1C924-08D2-F321-AB88-CEC96AE7808C}"/>
                </a:ext>
              </a:extLst>
            </p:cNvPr>
            <p:cNvSpPr txBox="1"/>
            <p:nvPr/>
          </p:nvSpPr>
          <p:spPr>
            <a:xfrm>
              <a:off x="2424532" y="642529"/>
              <a:ext cx="1350132" cy="321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12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Gas injection</a:t>
              </a:r>
              <a:endParaRPr lang="it-IT" sz="1200" b="1" i="1" dirty="0">
                <a:solidFill>
                  <a:schemeClr val="accent1"/>
                </a:solidFill>
              </a:endParaRPr>
            </a:p>
          </p:txBody>
        </p:sp>
        <p:grpSp>
          <p:nvGrpSpPr>
            <p:cNvPr id="138" name="Gruppo 137">
              <a:extLst>
                <a:ext uri="{FF2B5EF4-FFF2-40B4-BE49-F238E27FC236}">
                  <a16:creationId xmlns:a16="http://schemas.microsoft.com/office/drawing/2014/main" id="{CB2A809F-CB25-571C-9B8A-CF17AA0F9D05}"/>
                </a:ext>
              </a:extLst>
            </p:cNvPr>
            <p:cNvGrpSpPr/>
            <p:nvPr/>
          </p:nvGrpSpPr>
          <p:grpSpPr>
            <a:xfrm>
              <a:off x="997131" y="1000088"/>
              <a:ext cx="2675819" cy="1471246"/>
              <a:chOff x="997131" y="1000088"/>
              <a:chExt cx="2675819" cy="1471246"/>
            </a:xfrm>
          </p:grpSpPr>
          <p:grpSp>
            <p:nvGrpSpPr>
              <p:cNvPr id="112" name="Gruppo 111">
                <a:extLst>
                  <a:ext uri="{FF2B5EF4-FFF2-40B4-BE49-F238E27FC236}">
                    <a16:creationId xmlns:a16="http://schemas.microsoft.com/office/drawing/2014/main" id="{CFE80EA4-985C-6FCD-5A89-E8D5547F2C21}"/>
                  </a:ext>
                </a:extLst>
              </p:cNvPr>
              <p:cNvGrpSpPr/>
              <p:nvPr/>
            </p:nvGrpSpPr>
            <p:grpSpPr>
              <a:xfrm>
                <a:off x="1266612" y="1000088"/>
                <a:ext cx="2107975" cy="1471246"/>
                <a:chOff x="725775" y="1056769"/>
                <a:chExt cx="2107975" cy="1471246"/>
              </a:xfrm>
            </p:grpSpPr>
            <p:sp>
              <p:nvSpPr>
                <p:cNvPr id="131" name="Rettangolo 130">
                  <a:extLst>
                    <a:ext uri="{FF2B5EF4-FFF2-40B4-BE49-F238E27FC236}">
                      <a16:creationId xmlns:a16="http://schemas.microsoft.com/office/drawing/2014/main" id="{5567DB3D-A395-9848-B471-707F7B21717B}"/>
                    </a:ext>
                  </a:extLst>
                </p:cNvPr>
                <p:cNvSpPr/>
                <p:nvPr/>
              </p:nvSpPr>
              <p:spPr>
                <a:xfrm>
                  <a:off x="883920" y="1056769"/>
                  <a:ext cx="1813560" cy="1471246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" name="Rettangolo 132">
                  <a:extLst>
                    <a:ext uri="{FF2B5EF4-FFF2-40B4-BE49-F238E27FC236}">
                      <a16:creationId xmlns:a16="http://schemas.microsoft.com/office/drawing/2014/main" id="{8BB85F1E-BD0A-51A8-23EA-A57A444C7177}"/>
                    </a:ext>
                  </a:extLst>
                </p:cNvPr>
                <p:cNvSpPr/>
                <p:nvPr/>
              </p:nvSpPr>
              <p:spPr>
                <a:xfrm>
                  <a:off x="725775" y="1675603"/>
                  <a:ext cx="2107975" cy="221777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20" name="Trapezio 119">
                <a:extLst>
                  <a:ext uri="{FF2B5EF4-FFF2-40B4-BE49-F238E27FC236}">
                    <a16:creationId xmlns:a16="http://schemas.microsoft.com/office/drawing/2014/main" id="{58D28948-044C-489B-50B0-FEA4F95F79D3}"/>
                  </a:ext>
                </a:extLst>
              </p:cNvPr>
              <p:cNvSpPr/>
              <p:nvPr/>
            </p:nvSpPr>
            <p:spPr>
              <a:xfrm rot="16200000">
                <a:off x="2984930" y="1550303"/>
                <a:ext cx="1024914" cy="351126"/>
              </a:xfrm>
              <a:prstGeom prst="trapezoid">
                <a:avLst>
                  <a:gd name="adj" fmla="val 123193"/>
                </a:avLst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1" name="Trapezio 120">
                <a:extLst>
                  <a:ext uri="{FF2B5EF4-FFF2-40B4-BE49-F238E27FC236}">
                    <a16:creationId xmlns:a16="http://schemas.microsoft.com/office/drawing/2014/main" id="{B49CA35F-9D7D-C707-AC09-972829B76C91}"/>
                  </a:ext>
                </a:extLst>
              </p:cNvPr>
              <p:cNvSpPr/>
              <p:nvPr/>
            </p:nvSpPr>
            <p:spPr>
              <a:xfrm rot="5400000">
                <a:off x="660237" y="1550303"/>
                <a:ext cx="1024914" cy="351126"/>
              </a:xfrm>
              <a:prstGeom prst="trapezoid">
                <a:avLst>
                  <a:gd name="adj" fmla="val 123193"/>
                </a:avLst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105D3306-7EA9-FC3C-0F48-8786C158F15F}"/>
                </a:ext>
              </a:extLst>
            </p:cNvPr>
            <p:cNvSpPr txBox="1"/>
            <p:nvPr/>
          </p:nvSpPr>
          <p:spPr>
            <a:xfrm>
              <a:off x="3359723" y="1940854"/>
              <a:ext cx="1210177" cy="536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12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Plasma/Gas </a:t>
              </a:r>
              <a:r>
                <a:rPr kumimoji="0" lang="it-IT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ramps</a:t>
              </a:r>
              <a:endParaRPr lang="it-IT" sz="1200" b="1" i="1" dirty="0">
                <a:solidFill>
                  <a:schemeClr val="bg1"/>
                </a:solidFill>
              </a:endParaRPr>
            </a:p>
          </p:txBody>
        </p:sp>
        <p:grpSp>
          <p:nvGrpSpPr>
            <p:cNvPr id="139" name="Gruppo 138">
              <a:extLst>
                <a:ext uri="{FF2B5EF4-FFF2-40B4-BE49-F238E27FC236}">
                  <a16:creationId xmlns:a16="http://schemas.microsoft.com/office/drawing/2014/main" id="{8C791234-E9AF-04A1-A669-B146E217C914}"/>
                </a:ext>
              </a:extLst>
            </p:cNvPr>
            <p:cNvGrpSpPr/>
            <p:nvPr/>
          </p:nvGrpSpPr>
          <p:grpSpPr>
            <a:xfrm>
              <a:off x="1813073" y="552529"/>
              <a:ext cx="1018377" cy="1246936"/>
              <a:chOff x="1813073" y="552529"/>
              <a:chExt cx="1018377" cy="1246936"/>
            </a:xfrm>
          </p:grpSpPr>
          <p:sp>
            <p:nvSpPr>
              <p:cNvPr id="114" name="Rettangolo 113">
                <a:extLst>
                  <a:ext uri="{FF2B5EF4-FFF2-40B4-BE49-F238E27FC236}">
                    <a16:creationId xmlns:a16="http://schemas.microsoft.com/office/drawing/2014/main" id="{5060A646-2005-3946-139D-1A652E1EE976}"/>
                  </a:ext>
                </a:extLst>
              </p:cNvPr>
              <p:cNvSpPr/>
              <p:nvPr/>
            </p:nvSpPr>
            <p:spPr>
              <a:xfrm>
                <a:off x="2257544" y="552529"/>
                <a:ext cx="188294" cy="1115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15" name="Gruppo 114">
                <a:extLst>
                  <a:ext uri="{FF2B5EF4-FFF2-40B4-BE49-F238E27FC236}">
                    <a16:creationId xmlns:a16="http://schemas.microsoft.com/office/drawing/2014/main" id="{0DFABB7C-18ED-199D-DC8C-7EE4C45720B0}"/>
                  </a:ext>
                </a:extLst>
              </p:cNvPr>
              <p:cNvGrpSpPr/>
              <p:nvPr/>
            </p:nvGrpSpPr>
            <p:grpSpPr>
              <a:xfrm>
                <a:off x="1813073" y="788520"/>
                <a:ext cx="1018377" cy="1010945"/>
                <a:chOff x="1820876" y="853870"/>
                <a:chExt cx="1018377" cy="1010945"/>
              </a:xfrm>
            </p:grpSpPr>
            <p:grpSp>
              <p:nvGrpSpPr>
                <p:cNvPr id="127" name="Gruppo 126">
                  <a:extLst>
                    <a:ext uri="{FF2B5EF4-FFF2-40B4-BE49-F238E27FC236}">
                      <a16:creationId xmlns:a16="http://schemas.microsoft.com/office/drawing/2014/main" id="{44256CE4-D272-0657-74C7-18FB34F8E956}"/>
                    </a:ext>
                  </a:extLst>
                </p:cNvPr>
                <p:cNvGrpSpPr/>
                <p:nvPr/>
              </p:nvGrpSpPr>
              <p:grpSpPr>
                <a:xfrm>
                  <a:off x="1820876" y="1357249"/>
                  <a:ext cx="1018377" cy="507566"/>
                  <a:chOff x="1820876" y="1630611"/>
                  <a:chExt cx="1018377" cy="507566"/>
                </a:xfrm>
                <a:solidFill>
                  <a:schemeClr val="accent1"/>
                </a:solidFill>
              </p:grpSpPr>
              <p:sp>
                <p:nvSpPr>
                  <p:cNvPr id="129" name="Freccia curva 128">
                    <a:extLst>
                      <a:ext uri="{FF2B5EF4-FFF2-40B4-BE49-F238E27FC236}">
                        <a16:creationId xmlns:a16="http://schemas.microsoft.com/office/drawing/2014/main" id="{989DA0F8-CA48-8F8F-077C-9365A3C09A7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820876" y="1630611"/>
                    <a:ext cx="571501" cy="504927"/>
                  </a:xfrm>
                  <a:prstGeom prst="bentArrow">
                    <a:avLst>
                      <a:gd name="adj1" fmla="val 14333"/>
                      <a:gd name="adj2" fmla="val 11666"/>
                      <a:gd name="adj3" fmla="val 25000"/>
                      <a:gd name="adj4" fmla="val 4375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0" name="Freccia curva 129">
                    <a:extLst>
                      <a:ext uri="{FF2B5EF4-FFF2-40B4-BE49-F238E27FC236}">
                        <a16:creationId xmlns:a16="http://schemas.microsoft.com/office/drawing/2014/main" id="{3E84143E-3EA5-55F1-B372-68E9E8539DDF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2321893" y="1633250"/>
                    <a:ext cx="517360" cy="504927"/>
                  </a:xfrm>
                  <a:prstGeom prst="bentArrow">
                    <a:avLst>
                      <a:gd name="adj1" fmla="val 14333"/>
                      <a:gd name="adj2" fmla="val 11666"/>
                      <a:gd name="adj3" fmla="val 25000"/>
                      <a:gd name="adj4" fmla="val 4375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8" name="Freccia in giù 127">
                  <a:extLst>
                    <a:ext uri="{FF2B5EF4-FFF2-40B4-BE49-F238E27FC236}">
                      <a16:creationId xmlns:a16="http://schemas.microsoft.com/office/drawing/2014/main" id="{ECDA862A-16EC-AD60-A783-23144305D16B}"/>
                    </a:ext>
                  </a:extLst>
                </p:cNvPr>
                <p:cNvSpPr/>
                <p:nvPr/>
              </p:nvSpPr>
              <p:spPr>
                <a:xfrm>
                  <a:off x="2263443" y="853870"/>
                  <a:ext cx="188294" cy="562794"/>
                </a:xfrm>
                <a:prstGeom prst="downArrow">
                  <a:avLst>
                    <a:gd name="adj1" fmla="val 39882"/>
                    <a:gd name="adj2" fmla="val 6936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cxnSp>
            <p:nvCxnSpPr>
              <p:cNvPr id="117" name="Connettore diritto 116">
                <a:extLst>
                  <a:ext uri="{FF2B5EF4-FFF2-40B4-BE49-F238E27FC236}">
                    <a16:creationId xmlns:a16="http://schemas.microsoft.com/office/drawing/2014/main" id="{2F2EE295-15B6-7A38-3E5F-C49652993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0401" y="620450"/>
                <a:ext cx="0" cy="9984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diritto 117">
                <a:extLst>
                  <a:ext uri="{FF2B5EF4-FFF2-40B4-BE49-F238E27FC236}">
                    <a16:creationId xmlns:a16="http://schemas.microsoft.com/office/drawing/2014/main" id="{EE1A27E8-0786-A576-6AEB-512CDC07BF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8998" y="620450"/>
                <a:ext cx="0" cy="9984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1" name="Connettore diritto 140">
              <a:extLst>
                <a:ext uri="{FF2B5EF4-FFF2-40B4-BE49-F238E27FC236}">
                  <a16:creationId xmlns:a16="http://schemas.microsoft.com/office/drawing/2014/main" id="{C2961F29-0FB8-0C28-614A-1EF76394B4AE}"/>
                </a:ext>
              </a:extLst>
            </p:cNvPr>
            <p:cNvCxnSpPr>
              <a:cxnSpLocks/>
            </p:cNvCxnSpPr>
            <p:nvPr/>
          </p:nvCxnSpPr>
          <p:spPr>
            <a:xfrm>
              <a:off x="1327723" y="1618922"/>
              <a:ext cx="9226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diritto 142">
              <a:extLst>
                <a:ext uri="{FF2B5EF4-FFF2-40B4-BE49-F238E27FC236}">
                  <a16:creationId xmlns:a16="http://schemas.microsoft.com/office/drawing/2014/main" id="{84F800EF-3B10-5F10-5032-9B6B02003A23}"/>
                </a:ext>
              </a:extLst>
            </p:cNvPr>
            <p:cNvCxnSpPr>
              <a:cxnSpLocks/>
            </p:cNvCxnSpPr>
            <p:nvPr/>
          </p:nvCxnSpPr>
          <p:spPr>
            <a:xfrm>
              <a:off x="2443934" y="1618922"/>
              <a:ext cx="89347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diritto 143">
              <a:extLst>
                <a:ext uri="{FF2B5EF4-FFF2-40B4-BE49-F238E27FC236}">
                  <a16:creationId xmlns:a16="http://schemas.microsoft.com/office/drawing/2014/main" id="{5BFB03FB-B7D3-F3BC-2088-69011A38F7A2}"/>
                </a:ext>
              </a:extLst>
            </p:cNvPr>
            <p:cNvCxnSpPr>
              <a:cxnSpLocks/>
            </p:cNvCxnSpPr>
            <p:nvPr/>
          </p:nvCxnSpPr>
          <p:spPr>
            <a:xfrm>
              <a:off x="1327723" y="1840699"/>
              <a:ext cx="200968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3D39E290-BB52-5E24-2309-D9B0A23AD94B}"/>
                </a:ext>
              </a:extLst>
            </p:cNvPr>
            <p:cNvSpPr txBox="1"/>
            <p:nvPr/>
          </p:nvSpPr>
          <p:spPr>
            <a:xfrm>
              <a:off x="1842854" y="1988706"/>
              <a:ext cx="1414055" cy="321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b="1" i="1" dirty="0">
                  <a:solidFill>
                    <a:schemeClr val="accent1"/>
                  </a:solidFill>
                  <a:latin typeface="-apple-system"/>
                </a:rPr>
                <a:t>Plasma </a:t>
              </a:r>
              <a:r>
                <a:rPr lang="it-IT" sz="1200" b="1" i="1" dirty="0" err="1">
                  <a:solidFill>
                    <a:schemeClr val="accent1"/>
                  </a:solidFill>
                  <a:latin typeface="-apple-system"/>
                </a:rPr>
                <a:t>channel</a:t>
              </a:r>
              <a:endParaRPr lang="it-IT" sz="1200" b="1" i="1" dirty="0">
                <a:solidFill>
                  <a:schemeClr val="accent1"/>
                </a:solidFill>
              </a:endParaRPr>
            </a:p>
          </p:txBody>
        </p:sp>
        <p:cxnSp>
          <p:nvCxnSpPr>
            <p:cNvPr id="150" name="Connettore 2 149">
              <a:extLst>
                <a:ext uri="{FF2B5EF4-FFF2-40B4-BE49-F238E27FC236}">
                  <a16:creationId xmlns:a16="http://schemas.microsoft.com/office/drawing/2014/main" id="{B734322F-8DFA-0481-BAA0-E596B0E7CF33}"/>
                </a:ext>
              </a:extLst>
            </p:cNvPr>
            <p:cNvCxnSpPr/>
            <p:nvPr/>
          </p:nvCxnSpPr>
          <p:spPr>
            <a:xfrm flipV="1">
              <a:off x="2732220" y="1725865"/>
              <a:ext cx="251709" cy="3173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uppo 162">
              <a:extLst>
                <a:ext uri="{FF2B5EF4-FFF2-40B4-BE49-F238E27FC236}">
                  <a16:creationId xmlns:a16="http://schemas.microsoft.com/office/drawing/2014/main" id="{C129B3B1-073E-CA4D-1225-26D1309830DC}"/>
                </a:ext>
              </a:extLst>
            </p:cNvPr>
            <p:cNvGrpSpPr/>
            <p:nvPr/>
          </p:nvGrpSpPr>
          <p:grpSpPr>
            <a:xfrm>
              <a:off x="1366085" y="2579611"/>
              <a:ext cx="1932957" cy="512661"/>
              <a:chOff x="1366085" y="2579611"/>
              <a:chExt cx="1932957" cy="512661"/>
            </a:xfrm>
          </p:grpSpPr>
          <p:cxnSp>
            <p:nvCxnSpPr>
              <p:cNvPr id="152" name="Connettore diritto 151">
                <a:extLst>
                  <a:ext uri="{FF2B5EF4-FFF2-40B4-BE49-F238E27FC236}">
                    <a16:creationId xmlns:a16="http://schemas.microsoft.com/office/drawing/2014/main" id="{BEDB6552-1ABF-D80E-6F73-5858525999F1}"/>
                  </a:ext>
                </a:extLst>
              </p:cNvPr>
              <p:cNvCxnSpPr>
                <a:stCxn id="136" idx="2"/>
              </p:cNvCxnSpPr>
              <p:nvPr/>
            </p:nvCxnSpPr>
            <p:spPr>
              <a:xfrm flipH="1">
                <a:off x="1366085" y="2586238"/>
                <a:ext cx="1" cy="27689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ttore diritto 153">
                <a:extLst>
                  <a:ext uri="{FF2B5EF4-FFF2-40B4-BE49-F238E27FC236}">
                    <a16:creationId xmlns:a16="http://schemas.microsoft.com/office/drawing/2014/main" id="{91AAC913-06BF-070A-371C-CB74A9548D6F}"/>
                  </a:ext>
                </a:extLst>
              </p:cNvPr>
              <p:cNvCxnSpPr>
                <a:stCxn id="137" idx="2"/>
              </p:cNvCxnSpPr>
              <p:nvPr/>
            </p:nvCxnSpPr>
            <p:spPr>
              <a:xfrm flipH="1">
                <a:off x="3299041" y="2579611"/>
                <a:ext cx="1" cy="2931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ttore diritto 154">
                <a:extLst>
                  <a:ext uri="{FF2B5EF4-FFF2-40B4-BE49-F238E27FC236}">
                    <a16:creationId xmlns:a16="http://schemas.microsoft.com/office/drawing/2014/main" id="{3C31D896-8D8C-78EA-EAA3-538A6A9AEB7B}"/>
                  </a:ext>
                </a:extLst>
              </p:cNvPr>
              <p:cNvCxnSpPr/>
              <p:nvPr/>
            </p:nvCxnSpPr>
            <p:spPr>
              <a:xfrm flipH="1">
                <a:off x="2257544" y="2768272"/>
                <a:ext cx="1" cy="18000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diritto 156">
                <a:extLst>
                  <a:ext uri="{FF2B5EF4-FFF2-40B4-BE49-F238E27FC236}">
                    <a16:creationId xmlns:a16="http://schemas.microsoft.com/office/drawing/2014/main" id="{BCC1092E-376F-DF0B-6E78-61A5506385AF}"/>
                  </a:ext>
                </a:extLst>
              </p:cNvPr>
              <p:cNvCxnSpPr/>
              <p:nvPr/>
            </p:nvCxnSpPr>
            <p:spPr>
              <a:xfrm>
                <a:off x="2314090" y="2624272"/>
                <a:ext cx="0" cy="4680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ttore diritto 158">
                <a:extLst>
                  <a:ext uri="{FF2B5EF4-FFF2-40B4-BE49-F238E27FC236}">
                    <a16:creationId xmlns:a16="http://schemas.microsoft.com/office/drawing/2014/main" id="{81738AEB-E6D3-F861-766A-62D095E21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085" y="2858272"/>
                <a:ext cx="89132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ttore diritto 160">
                <a:extLst>
                  <a:ext uri="{FF2B5EF4-FFF2-40B4-BE49-F238E27FC236}">
                    <a16:creationId xmlns:a16="http://schemas.microsoft.com/office/drawing/2014/main" id="{0CFD8A41-FCFC-0EA3-3CD8-F53D65A097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4090" y="2872776"/>
                <a:ext cx="97844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" name="CasellaDiTesto 163">
              <a:extLst>
                <a:ext uri="{FF2B5EF4-FFF2-40B4-BE49-F238E27FC236}">
                  <a16:creationId xmlns:a16="http://schemas.microsoft.com/office/drawing/2014/main" id="{C74BC356-A8C4-006C-3910-3B58647CF7AF}"/>
                </a:ext>
              </a:extLst>
            </p:cNvPr>
            <p:cNvSpPr txBox="1"/>
            <p:nvPr/>
          </p:nvSpPr>
          <p:spPr>
            <a:xfrm>
              <a:off x="2268850" y="2903382"/>
              <a:ext cx="589224" cy="393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1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HV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5" name="CasellaDiTesto 164">
              <a:extLst>
                <a:ext uri="{FF2B5EF4-FFF2-40B4-BE49-F238E27FC236}">
                  <a16:creationId xmlns:a16="http://schemas.microsoft.com/office/drawing/2014/main" id="{E58C4066-6A36-A992-C71B-77916E43124C}"/>
                </a:ext>
              </a:extLst>
            </p:cNvPr>
            <p:cNvSpPr txBox="1"/>
            <p:nvPr/>
          </p:nvSpPr>
          <p:spPr>
            <a:xfrm>
              <a:off x="381135" y="2353156"/>
              <a:ext cx="1040368" cy="321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12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Electrodes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33C1D758-0DB0-2B9E-1952-146E85BA0C7A}"/>
              </a:ext>
            </a:extLst>
          </p:cNvPr>
          <p:cNvSpPr txBox="1"/>
          <p:nvPr/>
        </p:nvSpPr>
        <p:spPr>
          <a:xfrm>
            <a:off x="88891" y="654389"/>
            <a:ext cx="4142183" cy="5622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 Plasma sources properties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 uniform neutral gas contained by differential pumping at two input/output extremities and realized by a thin capillary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Modulation of longitudinal gas distribution by special geometric shapes</a:t>
            </a:r>
          </a:p>
          <a:p>
            <a:pPr algn="l"/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gas flow to operate in steady state regime with continuous flow (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1 bar)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movable parts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dimension of the HV source to produce plasma</a:t>
            </a:r>
            <a:endParaRPr lang="it-IT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it-IT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 of gas from front and back of cell, plasma ramps to be controlled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easily adjusted by controlling gas flow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geometry or voltage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range: 10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4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rosion of the plasma channel due to the electrical discharges to form plasma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F9030-9815-EA7F-92EE-8EC695F57610}"/>
              </a:ext>
            </a:extLst>
          </p:cNvPr>
          <p:cNvSpPr/>
          <p:nvPr/>
        </p:nvSpPr>
        <p:spPr>
          <a:xfrm>
            <a:off x="5811033" y="654919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23/40</a:t>
            </a: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F25E0D6A-696B-BD87-E8AA-8971C4A5F789}"/>
              </a:ext>
            </a:extLst>
          </p:cNvPr>
          <p:cNvGrpSpPr/>
          <p:nvPr/>
        </p:nvGrpSpPr>
        <p:grpSpPr>
          <a:xfrm>
            <a:off x="8535233" y="487101"/>
            <a:ext cx="2867538" cy="2272271"/>
            <a:chOff x="98712" y="516823"/>
            <a:chExt cx="3165188" cy="2338414"/>
          </a:xfrm>
        </p:grpSpPr>
        <p:pic>
          <p:nvPicPr>
            <p:cNvPr id="8" name="Picture 25">
              <a:extLst>
                <a:ext uri="{FF2B5EF4-FFF2-40B4-BE49-F238E27FC236}">
                  <a16:creationId xmlns:a16="http://schemas.microsoft.com/office/drawing/2014/main" id="{3E0BE722-DFDF-2875-3F12-768E567C0EF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68" t="22800" r="26853" b="40627"/>
            <a:stretch/>
          </p:blipFill>
          <p:spPr bwMode="auto">
            <a:xfrm>
              <a:off x="371423" y="516823"/>
              <a:ext cx="2892477" cy="2338414"/>
            </a:xfrm>
            <a:prstGeom prst="rect">
              <a:avLst/>
            </a:prstGeom>
            <a:ln w="9525"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E2B1F5A7-2719-6BAB-AD3D-774BF6493D10}"/>
                </a:ext>
              </a:extLst>
            </p:cNvPr>
            <p:cNvSpPr/>
            <p:nvPr/>
          </p:nvSpPr>
          <p:spPr>
            <a:xfrm>
              <a:off x="846754" y="1304371"/>
              <a:ext cx="9204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Gas inlets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FF129104-875B-621D-A9A3-C686610295B0}"/>
                </a:ext>
              </a:extLst>
            </p:cNvPr>
            <p:cNvSpPr/>
            <p:nvPr/>
          </p:nvSpPr>
          <p:spPr>
            <a:xfrm>
              <a:off x="98712" y="576328"/>
              <a:ext cx="1075827" cy="348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Electrode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31">
              <a:extLst>
                <a:ext uri="{FF2B5EF4-FFF2-40B4-BE49-F238E27FC236}">
                  <a16:creationId xmlns:a16="http://schemas.microsoft.com/office/drawing/2014/main" id="{C9B74787-86EB-8920-2F63-94104244037C}"/>
                </a:ext>
              </a:extLst>
            </p:cNvPr>
            <p:cNvSpPr/>
            <p:nvPr/>
          </p:nvSpPr>
          <p:spPr>
            <a:xfrm>
              <a:off x="1831099" y="741443"/>
              <a:ext cx="1025172" cy="348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HV pulse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33">
              <a:extLst>
                <a:ext uri="{FF2B5EF4-FFF2-40B4-BE49-F238E27FC236}">
                  <a16:creationId xmlns:a16="http://schemas.microsoft.com/office/drawing/2014/main" id="{079898D9-BE83-0CAC-58AC-BB4BB215CE0B}"/>
                </a:ext>
              </a:extLst>
            </p:cNvPr>
            <p:cNvCxnSpPr/>
            <p:nvPr/>
          </p:nvCxnSpPr>
          <p:spPr>
            <a:xfrm>
              <a:off x="745311" y="985125"/>
              <a:ext cx="2101352" cy="1040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34">
              <a:extLst>
                <a:ext uri="{FF2B5EF4-FFF2-40B4-BE49-F238E27FC236}">
                  <a16:creationId xmlns:a16="http://schemas.microsoft.com/office/drawing/2014/main" id="{A42B8A46-AB5E-8E4B-AD43-7F4F79B6DE22}"/>
                </a:ext>
              </a:extLst>
            </p:cNvPr>
            <p:cNvGrpSpPr/>
            <p:nvPr/>
          </p:nvGrpSpPr>
          <p:grpSpPr>
            <a:xfrm>
              <a:off x="1276242" y="1027519"/>
              <a:ext cx="1062367" cy="868804"/>
              <a:chOff x="8303405" y="4635077"/>
              <a:chExt cx="729139" cy="1212481"/>
            </a:xfrm>
          </p:grpSpPr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C0B7D77D-AEE9-654C-4975-4D9F5BEDE92D}"/>
                  </a:ext>
                </a:extLst>
              </p:cNvPr>
              <p:cNvSpPr/>
              <p:nvPr/>
            </p:nvSpPr>
            <p:spPr>
              <a:xfrm>
                <a:off x="8303405" y="4635979"/>
                <a:ext cx="365760" cy="1211579"/>
              </a:xfrm>
              <a:custGeom>
                <a:avLst/>
                <a:gdLst>
                  <a:gd name="connsiteX0" fmla="*/ 365760 w 365760"/>
                  <a:gd name="connsiteY0" fmla="*/ 0 h 1211580"/>
                  <a:gd name="connsiteX1" fmla="*/ 350520 w 365760"/>
                  <a:gd name="connsiteY1" fmla="*/ 381000 h 1211580"/>
                  <a:gd name="connsiteX2" fmla="*/ 281940 w 365760"/>
                  <a:gd name="connsiteY2" fmla="*/ 632460 h 1211580"/>
                  <a:gd name="connsiteX3" fmla="*/ 182880 w 365760"/>
                  <a:gd name="connsiteY3" fmla="*/ 853440 h 1211580"/>
                  <a:gd name="connsiteX4" fmla="*/ 0 w 365760"/>
                  <a:gd name="connsiteY4" fmla="*/ 1211580 h 121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60" h="1211580">
                    <a:moveTo>
                      <a:pt x="365760" y="0"/>
                    </a:moveTo>
                    <a:cubicBezTo>
                      <a:pt x="365125" y="137795"/>
                      <a:pt x="364490" y="275590"/>
                      <a:pt x="350520" y="381000"/>
                    </a:cubicBezTo>
                    <a:cubicBezTo>
                      <a:pt x="336550" y="486410"/>
                      <a:pt x="309880" y="553720"/>
                      <a:pt x="281940" y="632460"/>
                    </a:cubicBezTo>
                    <a:cubicBezTo>
                      <a:pt x="254000" y="711200"/>
                      <a:pt x="229870" y="756920"/>
                      <a:pt x="182880" y="853440"/>
                    </a:cubicBezTo>
                    <a:cubicBezTo>
                      <a:pt x="135890" y="949960"/>
                      <a:pt x="67945" y="1080770"/>
                      <a:pt x="0" y="121158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39">
                <a:extLst>
                  <a:ext uri="{FF2B5EF4-FFF2-40B4-BE49-F238E27FC236}">
                    <a16:creationId xmlns:a16="http://schemas.microsoft.com/office/drawing/2014/main" id="{955D6D1C-FFE4-8E58-007F-0FEFF854E423}"/>
                  </a:ext>
                </a:extLst>
              </p:cNvPr>
              <p:cNvSpPr/>
              <p:nvPr/>
            </p:nvSpPr>
            <p:spPr>
              <a:xfrm flipH="1">
                <a:off x="8674404" y="4635077"/>
                <a:ext cx="358140" cy="1211579"/>
              </a:xfrm>
              <a:custGeom>
                <a:avLst/>
                <a:gdLst>
                  <a:gd name="connsiteX0" fmla="*/ 365760 w 365760"/>
                  <a:gd name="connsiteY0" fmla="*/ 0 h 1211580"/>
                  <a:gd name="connsiteX1" fmla="*/ 350520 w 365760"/>
                  <a:gd name="connsiteY1" fmla="*/ 381000 h 1211580"/>
                  <a:gd name="connsiteX2" fmla="*/ 281940 w 365760"/>
                  <a:gd name="connsiteY2" fmla="*/ 632460 h 1211580"/>
                  <a:gd name="connsiteX3" fmla="*/ 182880 w 365760"/>
                  <a:gd name="connsiteY3" fmla="*/ 853440 h 1211580"/>
                  <a:gd name="connsiteX4" fmla="*/ 0 w 365760"/>
                  <a:gd name="connsiteY4" fmla="*/ 1211580 h 121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60" h="1211580">
                    <a:moveTo>
                      <a:pt x="365760" y="0"/>
                    </a:moveTo>
                    <a:cubicBezTo>
                      <a:pt x="365125" y="137795"/>
                      <a:pt x="364490" y="275590"/>
                      <a:pt x="350520" y="381000"/>
                    </a:cubicBezTo>
                    <a:cubicBezTo>
                      <a:pt x="336550" y="486410"/>
                      <a:pt x="309880" y="553720"/>
                      <a:pt x="281940" y="632460"/>
                    </a:cubicBezTo>
                    <a:cubicBezTo>
                      <a:pt x="254000" y="711200"/>
                      <a:pt x="229870" y="756920"/>
                      <a:pt x="182880" y="853440"/>
                    </a:cubicBezTo>
                    <a:cubicBezTo>
                      <a:pt x="135890" y="949960"/>
                      <a:pt x="67945" y="1080770"/>
                      <a:pt x="0" y="121158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35">
              <a:extLst>
                <a:ext uri="{FF2B5EF4-FFF2-40B4-BE49-F238E27FC236}">
                  <a16:creationId xmlns:a16="http://schemas.microsoft.com/office/drawing/2014/main" id="{537F1AE3-8D47-1C8D-8210-04A5F0A608CE}"/>
                </a:ext>
              </a:extLst>
            </p:cNvPr>
            <p:cNvSpPr/>
            <p:nvPr/>
          </p:nvSpPr>
          <p:spPr>
            <a:xfrm>
              <a:off x="1499820" y="2248635"/>
              <a:ext cx="13468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Plasma channel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120">
            <a:extLst>
              <a:ext uri="{FF2B5EF4-FFF2-40B4-BE49-F238E27FC236}">
                <a16:creationId xmlns:a16="http://schemas.microsoft.com/office/drawing/2014/main" id="{0423CA19-A430-440B-DD30-ADF18B00A994}"/>
              </a:ext>
            </a:extLst>
          </p:cNvPr>
          <p:cNvGrpSpPr/>
          <p:nvPr/>
        </p:nvGrpSpPr>
        <p:grpSpPr>
          <a:xfrm>
            <a:off x="8740168" y="2233108"/>
            <a:ext cx="2729082" cy="2211599"/>
            <a:chOff x="7160452" y="602130"/>
            <a:chExt cx="4542580" cy="2569957"/>
          </a:xfrm>
        </p:grpSpPr>
        <p:pic>
          <p:nvPicPr>
            <p:cNvPr id="77" name="Immagine 14">
              <a:extLst>
                <a:ext uri="{FF2B5EF4-FFF2-40B4-BE49-F238E27FC236}">
                  <a16:creationId xmlns:a16="http://schemas.microsoft.com/office/drawing/2014/main" id="{C97EDFD6-7933-8739-DA77-69C7A96D9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160452" y="602130"/>
              <a:ext cx="4542580" cy="25699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roup 122">
              <a:extLst>
                <a:ext uri="{FF2B5EF4-FFF2-40B4-BE49-F238E27FC236}">
                  <a16:creationId xmlns:a16="http://schemas.microsoft.com/office/drawing/2014/main" id="{D284F90E-D59B-EB41-D0BF-C6E29DB1665D}"/>
                </a:ext>
              </a:extLst>
            </p:cNvPr>
            <p:cNvGrpSpPr/>
            <p:nvPr/>
          </p:nvGrpSpPr>
          <p:grpSpPr>
            <a:xfrm>
              <a:off x="7463396" y="607226"/>
              <a:ext cx="3870348" cy="2548789"/>
              <a:chOff x="3911604" y="2251038"/>
              <a:chExt cx="2410743" cy="1541675"/>
            </a:xfrm>
          </p:grpSpPr>
          <p:sp>
            <p:nvSpPr>
              <p:cNvPr id="79" name="Rectangle 123">
                <a:extLst>
                  <a:ext uri="{FF2B5EF4-FFF2-40B4-BE49-F238E27FC236}">
                    <a16:creationId xmlns:a16="http://schemas.microsoft.com/office/drawing/2014/main" id="{26F8D5C6-47EE-CEF3-5FD2-06C14156E194}"/>
                  </a:ext>
                </a:extLst>
              </p:cNvPr>
              <p:cNvSpPr/>
              <p:nvPr/>
            </p:nvSpPr>
            <p:spPr>
              <a:xfrm>
                <a:off x="4108298" y="3637790"/>
                <a:ext cx="2033078" cy="15492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ound Same Side Corner Rectangle 124">
                <a:extLst>
                  <a:ext uri="{FF2B5EF4-FFF2-40B4-BE49-F238E27FC236}">
                    <a16:creationId xmlns:a16="http://schemas.microsoft.com/office/drawing/2014/main" id="{8E2E20F7-10C3-511E-F6D1-4814F402B05C}"/>
                  </a:ext>
                </a:extLst>
              </p:cNvPr>
              <p:cNvSpPr/>
              <p:nvPr/>
            </p:nvSpPr>
            <p:spPr>
              <a:xfrm>
                <a:off x="4109191" y="2522178"/>
                <a:ext cx="2032369" cy="917628"/>
              </a:xfrm>
              <a:prstGeom prst="round2Same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125">
                <a:extLst>
                  <a:ext uri="{FF2B5EF4-FFF2-40B4-BE49-F238E27FC236}">
                    <a16:creationId xmlns:a16="http://schemas.microsoft.com/office/drawing/2014/main" id="{2778007F-82E2-493A-94D4-137419102C2A}"/>
                  </a:ext>
                </a:extLst>
              </p:cNvPr>
              <p:cNvSpPr/>
              <p:nvPr/>
            </p:nvSpPr>
            <p:spPr>
              <a:xfrm>
                <a:off x="4574260" y="2251038"/>
                <a:ext cx="1053243" cy="10073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126">
                <a:extLst>
                  <a:ext uri="{FF2B5EF4-FFF2-40B4-BE49-F238E27FC236}">
                    <a16:creationId xmlns:a16="http://schemas.microsoft.com/office/drawing/2014/main" id="{2AC2B11A-53ED-5E88-E0B2-AB313D3212DF}"/>
                  </a:ext>
                </a:extLst>
              </p:cNvPr>
              <p:cNvSpPr/>
              <p:nvPr/>
            </p:nvSpPr>
            <p:spPr>
              <a:xfrm>
                <a:off x="4954386" y="2354663"/>
                <a:ext cx="299069" cy="1630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oup 127">
                <a:extLst>
                  <a:ext uri="{FF2B5EF4-FFF2-40B4-BE49-F238E27FC236}">
                    <a16:creationId xmlns:a16="http://schemas.microsoft.com/office/drawing/2014/main" id="{0E2C5382-753A-A105-4BBA-954BCF3EC46A}"/>
                  </a:ext>
                </a:extLst>
              </p:cNvPr>
              <p:cNvGrpSpPr/>
              <p:nvPr/>
            </p:nvGrpSpPr>
            <p:grpSpPr>
              <a:xfrm>
                <a:off x="4487279" y="2284988"/>
                <a:ext cx="1156444" cy="1103379"/>
                <a:chOff x="302038" y="440155"/>
                <a:chExt cx="565364" cy="473160"/>
              </a:xfrm>
            </p:grpSpPr>
            <p:sp>
              <p:nvSpPr>
                <p:cNvPr id="93" name="Freeform 137">
                  <a:extLst>
                    <a:ext uri="{FF2B5EF4-FFF2-40B4-BE49-F238E27FC236}">
                      <a16:creationId xmlns:a16="http://schemas.microsoft.com/office/drawing/2014/main" id="{EEB534C0-91BF-7CD3-6393-7564A14DB367}"/>
                    </a:ext>
                  </a:extLst>
                </p:cNvPr>
                <p:cNvSpPr/>
                <p:nvPr/>
              </p:nvSpPr>
              <p:spPr>
                <a:xfrm rot="5400000" flipV="1">
                  <a:off x="217950" y="529247"/>
                  <a:ext cx="468155" cy="299979"/>
                </a:xfrm>
                <a:custGeom>
                  <a:avLst/>
                  <a:gdLst>
                    <a:gd name="connsiteX0" fmla="*/ 0 w 1238492"/>
                    <a:gd name="connsiteY0" fmla="*/ 266218 h 266218"/>
                    <a:gd name="connsiteX1" fmla="*/ 439838 w 1238492"/>
                    <a:gd name="connsiteY1" fmla="*/ 254643 h 266218"/>
                    <a:gd name="connsiteX2" fmla="*/ 810228 w 1238492"/>
                    <a:gd name="connsiteY2" fmla="*/ 150471 h 266218"/>
                    <a:gd name="connsiteX3" fmla="*/ 1238492 w 1238492"/>
                    <a:gd name="connsiteY3" fmla="*/ 0 h 266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8492" h="266218">
                      <a:moveTo>
                        <a:pt x="0" y="266218"/>
                      </a:moveTo>
                      <a:lnTo>
                        <a:pt x="439838" y="254643"/>
                      </a:lnTo>
                      <a:cubicBezTo>
                        <a:pt x="574876" y="235352"/>
                        <a:pt x="677119" y="192911"/>
                        <a:pt x="810228" y="150471"/>
                      </a:cubicBezTo>
                      <a:cubicBezTo>
                        <a:pt x="943337" y="108031"/>
                        <a:pt x="1090914" y="54015"/>
                        <a:pt x="123849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sysDash"/>
                  <a:headEnd type="none"/>
                  <a:tailEnd type="triangle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138">
                  <a:extLst>
                    <a:ext uri="{FF2B5EF4-FFF2-40B4-BE49-F238E27FC236}">
                      <a16:creationId xmlns:a16="http://schemas.microsoft.com/office/drawing/2014/main" id="{9C70B7ED-64D7-4707-9225-5A825BFBDFBF}"/>
                    </a:ext>
                  </a:extLst>
                </p:cNvPr>
                <p:cNvSpPr/>
                <p:nvPr/>
              </p:nvSpPr>
              <p:spPr>
                <a:xfrm rot="5400000">
                  <a:off x="498982" y="544895"/>
                  <a:ext cx="473160" cy="263680"/>
                </a:xfrm>
                <a:custGeom>
                  <a:avLst/>
                  <a:gdLst>
                    <a:gd name="connsiteX0" fmla="*/ 0 w 1238492"/>
                    <a:gd name="connsiteY0" fmla="*/ 266218 h 266218"/>
                    <a:gd name="connsiteX1" fmla="*/ 439838 w 1238492"/>
                    <a:gd name="connsiteY1" fmla="*/ 254643 h 266218"/>
                    <a:gd name="connsiteX2" fmla="*/ 810228 w 1238492"/>
                    <a:gd name="connsiteY2" fmla="*/ 150471 h 266218"/>
                    <a:gd name="connsiteX3" fmla="*/ 1238492 w 1238492"/>
                    <a:gd name="connsiteY3" fmla="*/ 0 h 266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8492" h="266218">
                      <a:moveTo>
                        <a:pt x="0" y="266218"/>
                      </a:moveTo>
                      <a:lnTo>
                        <a:pt x="439838" y="254643"/>
                      </a:lnTo>
                      <a:cubicBezTo>
                        <a:pt x="574876" y="235352"/>
                        <a:pt x="677119" y="192911"/>
                        <a:pt x="810228" y="150471"/>
                      </a:cubicBezTo>
                      <a:cubicBezTo>
                        <a:pt x="943337" y="108031"/>
                        <a:pt x="1090914" y="54015"/>
                        <a:pt x="123849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sysDash"/>
                  <a:headEnd type="none"/>
                  <a:tailEnd type="triangle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4" name="Group 128">
                <a:extLst>
                  <a:ext uri="{FF2B5EF4-FFF2-40B4-BE49-F238E27FC236}">
                    <a16:creationId xmlns:a16="http://schemas.microsoft.com/office/drawing/2014/main" id="{4C1F5010-579A-2FF2-E887-FB76849900CA}"/>
                  </a:ext>
                </a:extLst>
              </p:cNvPr>
              <p:cNvGrpSpPr/>
              <p:nvPr/>
            </p:nvGrpSpPr>
            <p:grpSpPr>
              <a:xfrm>
                <a:off x="6174909" y="2458752"/>
                <a:ext cx="147438" cy="1333961"/>
                <a:chOff x="1340881" y="549679"/>
                <a:chExt cx="87310" cy="751671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89" name="Rectangle 133">
                  <a:extLst>
                    <a:ext uri="{FF2B5EF4-FFF2-40B4-BE49-F238E27FC236}">
                      <a16:creationId xmlns:a16="http://schemas.microsoft.com/office/drawing/2014/main" id="{7AF0B27A-B955-3FAE-3D69-A24CC8F10257}"/>
                    </a:ext>
                  </a:extLst>
                </p:cNvPr>
                <p:cNvSpPr/>
                <p:nvPr/>
              </p:nvSpPr>
              <p:spPr>
                <a:xfrm>
                  <a:off x="1341051" y="674621"/>
                  <a:ext cx="45719" cy="43214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90" name="Group 134">
                  <a:extLst>
                    <a:ext uri="{FF2B5EF4-FFF2-40B4-BE49-F238E27FC236}">
                      <a16:creationId xmlns:a16="http://schemas.microsoft.com/office/drawing/2014/main" id="{1851470A-3083-2D68-76F2-04FF3EC27711}"/>
                    </a:ext>
                  </a:extLst>
                </p:cNvPr>
                <p:cNvGrpSpPr/>
                <p:nvPr/>
              </p:nvGrpSpPr>
              <p:grpSpPr>
                <a:xfrm>
                  <a:off x="1340881" y="549679"/>
                  <a:ext cx="87310" cy="751671"/>
                  <a:chOff x="1340881" y="549679"/>
                  <a:chExt cx="87310" cy="751671"/>
                </a:xfrm>
                <a:grpFill/>
              </p:grpSpPr>
              <p:sp>
                <p:nvSpPr>
                  <p:cNvPr id="91" name="Rectangle 135">
                    <a:extLst>
                      <a:ext uri="{FF2B5EF4-FFF2-40B4-BE49-F238E27FC236}">
                        <a16:creationId xmlns:a16="http://schemas.microsoft.com/office/drawing/2014/main" id="{18DF767E-B1CF-AF0B-220A-81EE70A77421}"/>
                      </a:ext>
                    </a:extLst>
                  </p:cNvPr>
                  <p:cNvSpPr/>
                  <p:nvPr/>
                </p:nvSpPr>
                <p:spPr>
                  <a:xfrm>
                    <a:off x="1341051" y="1217883"/>
                    <a:ext cx="45719" cy="8346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Rectangle 136">
                    <a:extLst>
                      <a:ext uri="{FF2B5EF4-FFF2-40B4-BE49-F238E27FC236}">
                        <a16:creationId xmlns:a16="http://schemas.microsoft.com/office/drawing/2014/main" id="{FE8E8B3E-2836-075D-5CE2-DBF35B91E6B4}"/>
                      </a:ext>
                    </a:extLst>
                  </p:cNvPr>
                  <p:cNvSpPr/>
                  <p:nvPr/>
                </p:nvSpPr>
                <p:spPr>
                  <a:xfrm>
                    <a:off x="1340881" y="549679"/>
                    <a:ext cx="87310" cy="23959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5" name="Group 129">
                <a:extLst>
                  <a:ext uri="{FF2B5EF4-FFF2-40B4-BE49-F238E27FC236}">
                    <a16:creationId xmlns:a16="http://schemas.microsoft.com/office/drawing/2014/main" id="{11BA5889-3EDA-E0B9-810F-5E354448A25E}"/>
                  </a:ext>
                </a:extLst>
              </p:cNvPr>
              <p:cNvGrpSpPr/>
              <p:nvPr/>
            </p:nvGrpSpPr>
            <p:grpSpPr>
              <a:xfrm rot="5400000" flipV="1">
                <a:off x="3326111" y="3038082"/>
                <a:ext cx="1340123" cy="169137"/>
                <a:chOff x="270658" y="1663016"/>
                <a:chExt cx="739491" cy="82175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86" name="Rectangle 130">
                  <a:extLst>
                    <a:ext uri="{FF2B5EF4-FFF2-40B4-BE49-F238E27FC236}">
                      <a16:creationId xmlns:a16="http://schemas.microsoft.com/office/drawing/2014/main" id="{CA24B39E-6914-5017-4D7C-4BACE83F99D0}"/>
                    </a:ext>
                  </a:extLst>
                </p:cNvPr>
                <p:cNvSpPr/>
                <p:nvPr/>
              </p:nvSpPr>
              <p:spPr>
                <a:xfrm rot="16200000">
                  <a:off x="586506" y="1512098"/>
                  <a:ext cx="42999" cy="4231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tangle 131">
                  <a:extLst>
                    <a:ext uri="{FF2B5EF4-FFF2-40B4-BE49-F238E27FC236}">
                      <a16:creationId xmlns:a16="http://schemas.microsoft.com/office/drawing/2014/main" id="{C5F3250A-B36A-CBE0-8DC8-7B6842A88A0C}"/>
                    </a:ext>
                  </a:extLst>
                </p:cNvPr>
                <p:cNvSpPr/>
                <p:nvPr/>
              </p:nvSpPr>
              <p:spPr>
                <a:xfrm rot="16200000">
                  <a:off x="947636" y="1682678"/>
                  <a:ext cx="42998" cy="8202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132">
                  <a:extLst>
                    <a:ext uri="{FF2B5EF4-FFF2-40B4-BE49-F238E27FC236}">
                      <a16:creationId xmlns:a16="http://schemas.microsoft.com/office/drawing/2014/main" id="{47090564-3F5D-DAAC-777F-A23F98E02D69}"/>
                    </a:ext>
                  </a:extLst>
                </p:cNvPr>
                <p:cNvSpPr/>
                <p:nvPr/>
              </p:nvSpPr>
              <p:spPr>
                <a:xfrm rot="16200000">
                  <a:off x="346912" y="1586762"/>
                  <a:ext cx="82116" cy="23462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00CB0819-6B5D-1AA7-82A1-FEEBCB47B09B}"/>
              </a:ext>
            </a:extLst>
          </p:cNvPr>
          <p:cNvGrpSpPr/>
          <p:nvPr/>
        </p:nvGrpSpPr>
        <p:grpSpPr>
          <a:xfrm>
            <a:off x="4551868" y="3975519"/>
            <a:ext cx="6850903" cy="2429293"/>
            <a:chOff x="4551868" y="3975519"/>
            <a:chExt cx="6850903" cy="2429293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43B3FC1-62E1-4F4C-4298-7E179F6DA693}"/>
                </a:ext>
              </a:extLst>
            </p:cNvPr>
            <p:cNvGrpSpPr/>
            <p:nvPr/>
          </p:nvGrpSpPr>
          <p:grpSpPr>
            <a:xfrm>
              <a:off x="4902338" y="3975519"/>
              <a:ext cx="6500433" cy="2429293"/>
              <a:chOff x="4902338" y="3975519"/>
              <a:chExt cx="6500433" cy="2429293"/>
            </a:xfrm>
          </p:grpSpPr>
          <p:grpSp>
            <p:nvGrpSpPr>
              <p:cNvPr id="98" name="Group 3">
                <a:extLst>
                  <a:ext uri="{FF2B5EF4-FFF2-40B4-BE49-F238E27FC236}">
                    <a16:creationId xmlns:a16="http://schemas.microsoft.com/office/drawing/2014/main" id="{7F4596D8-B122-4099-CEAB-D59664B64580}"/>
                  </a:ext>
                </a:extLst>
              </p:cNvPr>
              <p:cNvGrpSpPr/>
              <p:nvPr/>
            </p:nvGrpSpPr>
            <p:grpSpPr>
              <a:xfrm>
                <a:off x="8369349" y="4222571"/>
                <a:ext cx="3033422" cy="2182241"/>
                <a:chOff x="213971" y="3980814"/>
                <a:chExt cx="3767710" cy="2813766"/>
              </a:xfrm>
            </p:grpSpPr>
            <p:grpSp>
              <p:nvGrpSpPr>
                <p:cNvPr id="100" name="Group 87">
                  <a:extLst>
                    <a:ext uri="{FF2B5EF4-FFF2-40B4-BE49-F238E27FC236}">
                      <a16:creationId xmlns:a16="http://schemas.microsoft.com/office/drawing/2014/main" id="{E5011D3B-86D4-8DB1-59F7-B5D45F44F916}"/>
                    </a:ext>
                  </a:extLst>
                </p:cNvPr>
                <p:cNvGrpSpPr/>
                <p:nvPr/>
              </p:nvGrpSpPr>
              <p:grpSpPr>
                <a:xfrm>
                  <a:off x="213971" y="3980814"/>
                  <a:ext cx="3767710" cy="2813766"/>
                  <a:chOff x="141092" y="4365814"/>
                  <a:chExt cx="2918977" cy="2314727"/>
                </a:xfrm>
              </p:grpSpPr>
              <p:sp>
                <p:nvSpPr>
                  <p:cNvPr id="102" name="Rectangle 89">
                    <a:extLst>
                      <a:ext uri="{FF2B5EF4-FFF2-40B4-BE49-F238E27FC236}">
                        <a16:creationId xmlns:a16="http://schemas.microsoft.com/office/drawing/2014/main" id="{9C7DFF27-2EED-8BA5-22AA-C69F10D30DE9}"/>
                      </a:ext>
                    </a:extLst>
                  </p:cNvPr>
                  <p:cNvSpPr/>
                  <p:nvPr/>
                </p:nvSpPr>
                <p:spPr>
                  <a:xfrm>
                    <a:off x="1122891" y="6103178"/>
                    <a:ext cx="1253869" cy="27699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  <a:uLnTx/>
                        <a:uFillTx/>
                        <a:latin typeface="-apple-system"/>
                        <a:ea typeface="+mn-ea"/>
                        <a:cs typeface="+mn-cs"/>
                      </a:rPr>
                      <a:t>Density profile</a:t>
                    </a:r>
                    <a:endPara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03" name="Picture 90">
                    <a:extLst>
                      <a:ext uri="{FF2B5EF4-FFF2-40B4-BE49-F238E27FC236}">
                        <a16:creationId xmlns:a16="http://schemas.microsoft.com/office/drawing/2014/main" id="{8CC5F52F-1E53-D901-0F8B-9E7208399F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41" t="9620" r="11908"/>
                  <a:stretch/>
                </p:blipFill>
                <p:spPr>
                  <a:xfrm>
                    <a:off x="141092" y="4365814"/>
                    <a:ext cx="2918977" cy="2314727"/>
                  </a:xfrm>
                  <a:prstGeom prst="rect">
                    <a:avLst/>
                  </a:prstGeom>
                </p:spPr>
              </p:pic>
              <p:sp>
                <p:nvSpPr>
                  <p:cNvPr id="104" name="Rectangle 91">
                    <a:extLst>
                      <a:ext uri="{FF2B5EF4-FFF2-40B4-BE49-F238E27FC236}">
                        <a16:creationId xmlns:a16="http://schemas.microsoft.com/office/drawing/2014/main" id="{72AF4682-CA38-7A4F-49BE-428DD4D6D768}"/>
                      </a:ext>
                    </a:extLst>
                  </p:cNvPr>
                  <p:cNvSpPr/>
                  <p:nvPr/>
                </p:nvSpPr>
                <p:spPr>
                  <a:xfrm>
                    <a:off x="1340486" y="5097354"/>
                    <a:ext cx="215900" cy="63243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Rectangle 92">
                    <a:extLst>
                      <a:ext uri="{FF2B5EF4-FFF2-40B4-BE49-F238E27FC236}">
                        <a16:creationId xmlns:a16="http://schemas.microsoft.com/office/drawing/2014/main" id="{9C8F7204-DEB3-B782-FC07-A0FD2385B207}"/>
                      </a:ext>
                    </a:extLst>
                  </p:cNvPr>
                  <p:cNvSpPr/>
                  <p:nvPr/>
                </p:nvSpPr>
                <p:spPr>
                  <a:xfrm>
                    <a:off x="2079597" y="5123191"/>
                    <a:ext cx="215900" cy="63243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Rectangle 2">
                  <a:extLst>
                    <a:ext uri="{FF2B5EF4-FFF2-40B4-BE49-F238E27FC236}">
                      <a16:creationId xmlns:a16="http://schemas.microsoft.com/office/drawing/2014/main" id="{0D44D9EE-7CFF-CB4B-8CF9-88252CB95AF7}"/>
                    </a:ext>
                  </a:extLst>
                </p:cNvPr>
                <p:cNvSpPr/>
                <p:nvPr/>
              </p:nvSpPr>
              <p:spPr>
                <a:xfrm>
                  <a:off x="418540" y="3984737"/>
                  <a:ext cx="546945" cy="276999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x</a:t>
                  </a:r>
                  <a:r>
                    <a:rPr kumimoji="0" lang="it-IT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10</a:t>
                  </a:r>
                  <a:r>
                    <a:rPr kumimoji="0" lang="it-IT" sz="12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17</a:t>
                  </a:r>
                  <a:endPara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" name="Picture 5">
                <a:extLst>
                  <a:ext uri="{FF2B5EF4-FFF2-40B4-BE49-F238E27FC236}">
                    <a16:creationId xmlns:a16="http://schemas.microsoft.com/office/drawing/2014/main" id="{4AB55385-D15F-A4E9-2915-A2FFDD3B0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16" t="4529" r="2417" b="2893"/>
              <a:stretch/>
            </p:blipFill>
            <p:spPr>
              <a:xfrm>
                <a:off x="4902338" y="4184999"/>
                <a:ext cx="3327684" cy="2211598"/>
              </a:xfrm>
              <a:prstGeom prst="rect">
                <a:avLst/>
              </a:prstGeom>
            </p:spPr>
          </p:pic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D750C5F-BA2C-08FF-87B4-A8FC1309E18A}"/>
                  </a:ext>
                </a:extLst>
              </p:cNvPr>
              <p:cNvSpPr txBox="1"/>
              <p:nvPr/>
            </p:nvSpPr>
            <p:spPr>
              <a:xfrm>
                <a:off x="6134215" y="3975519"/>
                <a:ext cx="169115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</a:rPr>
                  <a:t>Time </a:t>
                </a:r>
                <a:r>
                  <a:rPr lang="it-IT" sz="1600" b="1" dirty="0" err="1">
                    <a:solidFill>
                      <a:schemeClr val="bg1"/>
                    </a:solidFill>
                  </a:rPr>
                  <a:t>profile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0737B76-4375-CC9B-2564-4FBA9CEEA5F7}"/>
                  </a:ext>
                </a:extLst>
              </p:cNvPr>
              <p:cNvSpPr txBox="1"/>
              <p:nvPr/>
            </p:nvSpPr>
            <p:spPr>
              <a:xfrm>
                <a:off x="9348629" y="5573064"/>
                <a:ext cx="138505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b="1" dirty="0" err="1">
                    <a:solidFill>
                      <a:schemeClr val="bg1"/>
                    </a:solidFill>
                  </a:rPr>
                  <a:t>Spatial</a:t>
                </a:r>
                <a:r>
                  <a:rPr lang="it-IT" sz="1600" b="1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b="1" dirty="0" err="1">
                    <a:solidFill>
                      <a:schemeClr val="bg1"/>
                    </a:solidFill>
                  </a:rPr>
                  <a:t>profile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08250C5E-334A-04B1-8DF6-2FB032897121}"/>
                </a:ext>
              </a:extLst>
            </p:cNvPr>
            <p:cNvGrpSpPr/>
            <p:nvPr/>
          </p:nvGrpSpPr>
          <p:grpSpPr>
            <a:xfrm>
              <a:off x="4551868" y="5205465"/>
              <a:ext cx="3017636" cy="182630"/>
              <a:chOff x="4551868" y="5205465"/>
              <a:chExt cx="3017636" cy="182630"/>
            </a:xfrm>
          </p:grpSpPr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ABE7E47C-BCE3-2B99-2EF7-E8F0E97766F3}"/>
                  </a:ext>
                </a:extLst>
              </p:cNvPr>
              <p:cNvCxnSpPr/>
              <p:nvPr/>
            </p:nvCxnSpPr>
            <p:spPr>
              <a:xfrm>
                <a:off x="4551868" y="5281707"/>
                <a:ext cx="2881745" cy="0"/>
              </a:xfrm>
              <a:prstGeom prst="straightConnector1">
                <a:avLst/>
              </a:prstGeom>
              <a:ln w="12700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D770D05E-53A2-B8A6-CA3C-F67F7369E5B7}"/>
                  </a:ext>
                </a:extLst>
              </p:cNvPr>
              <p:cNvGrpSpPr/>
              <p:nvPr/>
            </p:nvGrpSpPr>
            <p:grpSpPr>
              <a:xfrm>
                <a:off x="7290865" y="5205465"/>
                <a:ext cx="278639" cy="182630"/>
                <a:chOff x="5764558" y="5431419"/>
                <a:chExt cx="549901" cy="293556"/>
              </a:xfrm>
            </p:grpSpPr>
            <p:grpSp>
              <p:nvGrpSpPr>
                <p:cNvPr id="27" name="Gruppo 26">
                  <a:extLst>
                    <a:ext uri="{FF2B5EF4-FFF2-40B4-BE49-F238E27FC236}">
                      <a16:creationId xmlns:a16="http://schemas.microsoft.com/office/drawing/2014/main" id="{77C96B5A-479A-DAD9-B2F3-87B84CC39E27}"/>
                    </a:ext>
                  </a:extLst>
                </p:cNvPr>
                <p:cNvGrpSpPr/>
                <p:nvPr/>
              </p:nvGrpSpPr>
              <p:grpSpPr>
                <a:xfrm>
                  <a:off x="5786772" y="5512508"/>
                  <a:ext cx="241092" cy="126619"/>
                  <a:chOff x="5786772" y="5512508"/>
                  <a:chExt cx="241092" cy="126619"/>
                </a:xfrm>
              </p:grpSpPr>
              <p:sp>
                <p:nvSpPr>
                  <p:cNvPr id="30" name="Ovale 29">
                    <a:extLst>
                      <a:ext uri="{FF2B5EF4-FFF2-40B4-BE49-F238E27FC236}">
                        <a16:creationId xmlns:a16="http://schemas.microsoft.com/office/drawing/2014/main" id="{ED040C75-3A36-6940-A77F-57238B71913B}"/>
                      </a:ext>
                    </a:extLst>
                  </p:cNvPr>
                  <p:cNvSpPr/>
                  <p:nvPr/>
                </p:nvSpPr>
                <p:spPr>
                  <a:xfrm>
                    <a:off x="5945693" y="5580518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1" name="Ovale 30">
                    <a:extLst>
                      <a:ext uri="{FF2B5EF4-FFF2-40B4-BE49-F238E27FC236}">
                        <a16:creationId xmlns:a16="http://schemas.microsoft.com/office/drawing/2014/main" id="{3A9C7E97-0482-8006-ED28-38845F634049}"/>
                      </a:ext>
                    </a:extLst>
                  </p:cNvPr>
                  <p:cNvSpPr/>
                  <p:nvPr/>
                </p:nvSpPr>
                <p:spPr>
                  <a:xfrm>
                    <a:off x="5975989" y="5539635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2" name="Ovale 31">
                    <a:extLst>
                      <a:ext uri="{FF2B5EF4-FFF2-40B4-BE49-F238E27FC236}">
                        <a16:creationId xmlns:a16="http://schemas.microsoft.com/office/drawing/2014/main" id="{E9E8174C-EE2F-8568-D803-2134D5A9C551}"/>
                      </a:ext>
                    </a:extLst>
                  </p:cNvPr>
                  <p:cNvSpPr/>
                  <p:nvPr/>
                </p:nvSpPr>
                <p:spPr>
                  <a:xfrm>
                    <a:off x="5843482" y="5593408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5" name="Ovale 34">
                    <a:extLst>
                      <a:ext uri="{FF2B5EF4-FFF2-40B4-BE49-F238E27FC236}">
                        <a16:creationId xmlns:a16="http://schemas.microsoft.com/office/drawing/2014/main" id="{F0FF07C0-662B-2EF2-507D-44E2A255AE71}"/>
                      </a:ext>
                    </a:extLst>
                  </p:cNvPr>
                  <p:cNvSpPr/>
                  <p:nvPr/>
                </p:nvSpPr>
                <p:spPr>
                  <a:xfrm>
                    <a:off x="5832827" y="5515821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6" name="Ovale 35">
                    <a:extLst>
                      <a:ext uri="{FF2B5EF4-FFF2-40B4-BE49-F238E27FC236}">
                        <a16:creationId xmlns:a16="http://schemas.microsoft.com/office/drawing/2014/main" id="{2EF344C0-2C3B-1006-E875-4EF7C5662DA0}"/>
                      </a:ext>
                    </a:extLst>
                  </p:cNvPr>
                  <p:cNvSpPr/>
                  <p:nvPr/>
                </p:nvSpPr>
                <p:spPr>
                  <a:xfrm>
                    <a:off x="5887276" y="5589607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7" name="Ovale 36">
                    <a:extLst>
                      <a:ext uri="{FF2B5EF4-FFF2-40B4-BE49-F238E27FC236}">
                        <a16:creationId xmlns:a16="http://schemas.microsoft.com/office/drawing/2014/main" id="{51B8A407-2EC6-028F-4288-7626D7A21567}"/>
                      </a:ext>
                    </a:extLst>
                  </p:cNvPr>
                  <p:cNvSpPr/>
                  <p:nvPr/>
                </p:nvSpPr>
                <p:spPr>
                  <a:xfrm>
                    <a:off x="5786772" y="5541686"/>
                    <a:ext cx="5176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8" name="Ovale 37">
                    <a:extLst>
                      <a:ext uri="{FF2B5EF4-FFF2-40B4-BE49-F238E27FC236}">
                        <a16:creationId xmlns:a16="http://schemas.microsoft.com/office/drawing/2014/main" id="{AE653D55-29C6-AEA6-6693-A29B199E89E9}"/>
                      </a:ext>
                    </a:extLst>
                  </p:cNvPr>
                  <p:cNvSpPr/>
                  <p:nvPr/>
                </p:nvSpPr>
                <p:spPr>
                  <a:xfrm>
                    <a:off x="5808241" y="5582781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9" name="Ovale 38">
                    <a:extLst>
                      <a:ext uri="{FF2B5EF4-FFF2-40B4-BE49-F238E27FC236}">
                        <a16:creationId xmlns:a16="http://schemas.microsoft.com/office/drawing/2014/main" id="{284E6425-3E55-74E9-DCE9-D58D6F6534D4}"/>
                      </a:ext>
                    </a:extLst>
                  </p:cNvPr>
                  <p:cNvSpPr/>
                  <p:nvPr/>
                </p:nvSpPr>
                <p:spPr>
                  <a:xfrm>
                    <a:off x="5909828" y="5553391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0" name="Ovale 39">
                    <a:extLst>
                      <a:ext uri="{FF2B5EF4-FFF2-40B4-BE49-F238E27FC236}">
                        <a16:creationId xmlns:a16="http://schemas.microsoft.com/office/drawing/2014/main" id="{775ABF1B-E440-63F1-406F-D3C7C36B9023}"/>
                      </a:ext>
                    </a:extLst>
                  </p:cNvPr>
                  <p:cNvSpPr/>
                  <p:nvPr/>
                </p:nvSpPr>
                <p:spPr>
                  <a:xfrm>
                    <a:off x="5883689" y="5512508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1" name="Ovale 40">
                    <a:extLst>
                      <a:ext uri="{FF2B5EF4-FFF2-40B4-BE49-F238E27FC236}">
                        <a16:creationId xmlns:a16="http://schemas.microsoft.com/office/drawing/2014/main" id="{EF4E9572-218B-CEA0-9D12-EC80B4A1EFAE}"/>
                      </a:ext>
                    </a:extLst>
                  </p:cNvPr>
                  <p:cNvSpPr/>
                  <p:nvPr/>
                </p:nvSpPr>
                <p:spPr>
                  <a:xfrm>
                    <a:off x="5853393" y="5548148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2" name="Ovale 41">
                    <a:extLst>
                      <a:ext uri="{FF2B5EF4-FFF2-40B4-BE49-F238E27FC236}">
                        <a16:creationId xmlns:a16="http://schemas.microsoft.com/office/drawing/2014/main" id="{6FA07FD0-D7BD-3412-B1C4-DF0E30011563}"/>
                      </a:ext>
                    </a:extLst>
                  </p:cNvPr>
                  <p:cNvSpPr/>
                  <p:nvPr/>
                </p:nvSpPr>
                <p:spPr>
                  <a:xfrm>
                    <a:off x="5928793" y="5517287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28" name="Freccia a destra 27">
                  <a:extLst>
                    <a:ext uri="{FF2B5EF4-FFF2-40B4-BE49-F238E27FC236}">
                      <a16:creationId xmlns:a16="http://schemas.microsoft.com/office/drawing/2014/main" id="{D97573E4-41AE-52B2-479A-529AA102C27B}"/>
                    </a:ext>
                  </a:extLst>
                </p:cNvPr>
                <p:cNvSpPr/>
                <p:nvPr/>
              </p:nvSpPr>
              <p:spPr>
                <a:xfrm>
                  <a:off x="5835291" y="5431419"/>
                  <a:ext cx="479168" cy="293556"/>
                </a:xfrm>
                <a:prstGeom prst="rightArrow">
                  <a:avLst/>
                </a:prstGeom>
                <a:solidFill>
                  <a:schemeClr val="accent1">
                    <a:lumMod val="75000"/>
                    <a:alpha val="3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9" name="Ovale 28">
                  <a:extLst>
                    <a:ext uri="{FF2B5EF4-FFF2-40B4-BE49-F238E27FC236}">
                      <a16:creationId xmlns:a16="http://schemas.microsoft.com/office/drawing/2014/main" id="{1ECB2FD9-29D5-398D-006A-1FE4B451A126}"/>
                    </a:ext>
                  </a:extLst>
                </p:cNvPr>
                <p:cNvSpPr/>
                <p:nvPr/>
              </p:nvSpPr>
              <p:spPr>
                <a:xfrm>
                  <a:off x="5764558" y="5473794"/>
                  <a:ext cx="281419" cy="20879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84000"/>
                        <a:alpha val="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92B7445F-D7CE-464D-B865-8958B1B7663A}"/>
                </a:ext>
              </a:extLst>
            </p:cNvPr>
            <p:cNvGrpSpPr/>
            <p:nvPr/>
          </p:nvGrpSpPr>
          <p:grpSpPr>
            <a:xfrm>
              <a:off x="5876185" y="4559013"/>
              <a:ext cx="1002977" cy="787723"/>
              <a:chOff x="5876185" y="4559013"/>
              <a:chExt cx="1002977" cy="787723"/>
            </a:xfrm>
          </p:grpSpPr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65D160B9-990A-36A7-F38F-A242EA3FF3F4}"/>
                  </a:ext>
                </a:extLst>
              </p:cNvPr>
              <p:cNvSpPr/>
              <p:nvPr/>
            </p:nvSpPr>
            <p:spPr>
              <a:xfrm>
                <a:off x="5876185" y="5210356"/>
                <a:ext cx="127000" cy="128326"/>
              </a:xfrm>
              <a:prstGeom prst="ellipse">
                <a:avLst/>
              </a:prstGeom>
              <a:solidFill>
                <a:srgbClr val="FF0000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01632E7E-9EF4-2DEB-ED7C-0921189A2941}"/>
                  </a:ext>
                </a:extLst>
              </p:cNvPr>
              <p:cNvSpPr/>
              <p:nvPr/>
            </p:nvSpPr>
            <p:spPr>
              <a:xfrm>
                <a:off x="6729827" y="5216678"/>
                <a:ext cx="134182" cy="130058"/>
              </a:xfrm>
              <a:prstGeom prst="ellipse">
                <a:avLst/>
              </a:prstGeom>
              <a:solidFill>
                <a:srgbClr val="FF0000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6" name="Connettore 2 45">
                <a:extLst>
                  <a:ext uri="{FF2B5EF4-FFF2-40B4-BE49-F238E27FC236}">
                    <a16:creationId xmlns:a16="http://schemas.microsoft.com/office/drawing/2014/main" id="{9C7A1C8E-36FB-1863-9047-5378DEED01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8245" y="4688417"/>
                <a:ext cx="1440" cy="546657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2 46">
                <a:extLst>
                  <a:ext uri="{FF2B5EF4-FFF2-40B4-BE49-F238E27FC236}">
                    <a16:creationId xmlns:a16="http://schemas.microsoft.com/office/drawing/2014/main" id="{21DA951B-8073-89FD-4A05-693F63CCC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918" y="4853517"/>
                <a:ext cx="0" cy="391168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0165696D-0574-6271-F1EB-E2F8412C0CB5}"/>
                  </a:ext>
                </a:extLst>
              </p:cNvPr>
              <p:cNvSpPr txBox="1"/>
              <p:nvPr/>
            </p:nvSpPr>
            <p:spPr>
              <a:xfrm>
                <a:off x="5890811" y="4559013"/>
                <a:ext cx="98835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solidFill>
                      <a:schemeClr val="bg1"/>
                    </a:solidFill>
                  </a:rPr>
                  <a:t>Acceleration</a:t>
                </a:r>
                <a:endParaRPr lang="it-IT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81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19B6F0FB-0E7F-BBAB-7E1B-2C90AB40F4C7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95CDD55C-7919-12FD-F3D1-D5C66B0E09B9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192000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Immagine 24" descr="Immagine che contiene Carattere, testo, logo, Elementi grafici&#10;&#10;Descrizione generata automaticamente">
                <a:extLst>
                  <a:ext uri="{FF2B5EF4-FFF2-40B4-BE49-F238E27FC236}">
                    <a16:creationId xmlns:a16="http://schemas.microsoft.com/office/drawing/2014/main" id="{3AE9220A-797A-271B-8B82-E4C7E8C3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" y="2192"/>
                <a:ext cx="661067" cy="394696"/>
              </a:xfrm>
              <a:prstGeom prst="rect">
                <a:avLst/>
              </a:prstGeom>
            </p:spPr>
          </p:pic>
        </p:grp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A0C0F9DE-75B7-7338-D31B-825F5DFF8085}"/>
                </a:ext>
              </a:extLst>
            </p:cNvPr>
            <p:cNvSpPr/>
            <p:nvPr/>
          </p:nvSpPr>
          <p:spPr>
            <a:xfrm>
              <a:off x="3942894" y="0"/>
              <a:ext cx="8227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Plasma source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properties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and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implementation_Gas-filled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discharge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capillaries</a:t>
              </a:r>
              <a:endPara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24/40</a:t>
            </a:r>
          </a:p>
        </p:txBody>
      </p:sp>
      <p:grpSp>
        <p:nvGrpSpPr>
          <p:cNvPr id="106" name="Group 40">
            <a:extLst>
              <a:ext uri="{FF2B5EF4-FFF2-40B4-BE49-F238E27FC236}">
                <a16:creationId xmlns:a16="http://schemas.microsoft.com/office/drawing/2014/main" id="{F8E1E4F5-0479-A400-4C50-DA3A7690F69E}"/>
              </a:ext>
            </a:extLst>
          </p:cNvPr>
          <p:cNvGrpSpPr/>
          <p:nvPr/>
        </p:nvGrpSpPr>
        <p:grpSpPr>
          <a:xfrm>
            <a:off x="6530639" y="392711"/>
            <a:ext cx="5301991" cy="2871034"/>
            <a:chOff x="3365513" y="522276"/>
            <a:chExt cx="5180451" cy="2797309"/>
          </a:xfrm>
        </p:grpSpPr>
        <p:grpSp>
          <p:nvGrpSpPr>
            <p:cNvPr id="107" name="Group 41">
              <a:extLst>
                <a:ext uri="{FF2B5EF4-FFF2-40B4-BE49-F238E27FC236}">
                  <a16:creationId xmlns:a16="http://schemas.microsoft.com/office/drawing/2014/main" id="{78BC00DF-6EDE-98DB-0250-D9EA66334E6E}"/>
                </a:ext>
              </a:extLst>
            </p:cNvPr>
            <p:cNvGrpSpPr/>
            <p:nvPr/>
          </p:nvGrpSpPr>
          <p:grpSpPr>
            <a:xfrm>
              <a:off x="3365513" y="522276"/>
              <a:ext cx="5180451" cy="2797309"/>
              <a:chOff x="3365513" y="509294"/>
              <a:chExt cx="5180451" cy="2797309"/>
            </a:xfrm>
          </p:grpSpPr>
          <p:pic>
            <p:nvPicPr>
              <p:cNvPr id="109" name="Ne">
                <a:hlinkClick r:id="" action="ppaction://media"/>
                <a:extLst>
                  <a:ext uri="{FF2B5EF4-FFF2-40B4-BE49-F238E27FC236}">
                    <a16:creationId xmlns:a16="http://schemas.microsoft.com/office/drawing/2014/main" id="{C72B0BA3-E730-327E-BD90-E69111E428AB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3365513" y="509294"/>
                <a:ext cx="5180451" cy="2797309"/>
              </a:xfrm>
              <a:prstGeom prst="rect">
                <a:avLst/>
              </a:prstGeom>
            </p:spPr>
          </p:pic>
          <p:sp>
            <p:nvSpPr>
              <p:cNvPr id="110" name="Rectangle 44">
                <a:extLst>
                  <a:ext uri="{FF2B5EF4-FFF2-40B4-BE49-F238E27FC236}">
                    <a16:creationId xmlns:a16="http://schemas.microsoft.com/office/drawing/2014/main" id="{FE45F88B-125E-DFAF-DC9E-1236037DB5A2}"/>
                  </a:ext>
                </a:extLst>
              </p:cNvPr>
              <p:cNvSpPr/>
              <p:nvPr/>
            </p:nvSpPr>
            <p:spPr>
              <a:xfrm>
                <a:off x="3407956" y="573937"/>
                <a:ext cx="2019170" cy="29987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-apple-system"/>
                    <a:ea typeface="+mn-ea"/>
                    <a:cs typeface="+mn-cs"/>
                  </a:rPr>
                  <a:t>neutral</a:t>
                </a: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-apple-system"/>
                    <a:ea typeface="+mn-ea"/>
                    <a:cs typeface="+mn-cs"/>
                  </a:rPr>
                  <a:t> gas distribution</a:t>
                </a:r>
                <a:endPara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Rectangle 42">
              <a:extLst>
                <a:ext uri="{FF2B5EF4-FFF2-40B4-BE49-F238E27FC236}">
                  <a16:creationId xmlns:a16="http://schemas.microsoft.com/office/drawing/2014/main" id="{649E14F4-670F-4838-F639-0406A9031109}"/>
                </a:ext>
              </a:extLst>
            </p:cNvPr>
            <p:cNvSpPr/>
            <p:nvPr/>
          </p:nvSpPr>
          <p:spPr>
            <a:xfrm>
              <a:off x="7562183" y="582193"/>
              <a:ext cx="898597" cy="35433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0-5 ms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54">
            <a:extLst>
              <a:ext uri="{FF2B5EF4-FFF2-40B4-BE49-F238E27FC236}">
                <a16:creationId xmlns:a16="http://schemas.microsoft.com/office/drawing/2014/main" id="{0B3422F5-CFF9-379D-A13E-76A01026D2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6" y="478355"/>
            <a:ext cx="4063821" cy="2912438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3CAA2F5-3A6B-FDB7-631D-E8D1F49A1F18}"/>
              </a:ext>
            </a:extLst>
          </p:cNvPr>
          <p:cNvCxnSpPr/>
          <p:nvPr/>
        </p:nvCxnSpPr>
        <p:spPr>
          <a:xfrm flipV="1">
            <a:off x="2708070" y="1413288"/>
            <a:ext cx="0" cy="1850457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3873B0A-6575-7604-EF5E-189AD9CD1BCC}"/>
              </a:ext>
            </a:extLst>
          </p:cNvPr>
          <p:cNvCxnSpPr>
            <a:cxnSpLocks/>
          </p:cNvCxnSpPr>
          <p:nvPr/>
        </p:nvCxnSpPr>
        <p:spPr>
          <a:xfrm flipH="1">
            <a:off x="203376" y="1905078"/>
            <a:ext cx="313654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CBB8C3D-2DB1-10D6-9295-416DFB3F3710}"/>
              </a:ext>
            </a:extLst>
          </p:cNvPr>
          <p:cNvSpPr txBox="1"/>
          <p:nvPr/>
        </p:nvSpPr>
        <p:spPr>
          <a:xfrm>
            <a:off x="3768594" y="735527"/>
            <a:ext cx="2249250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b="1" i="1" dirty="0" err="1">
                <a:solidFill>
                  <a:srgbClr val="222222"/>
                </a:solidFill>
                <a:latin typeface="-apple-system"/>
              </a:rPr>
              <a:t>EuPRAXIA</a:t>
            </a:r>
            <a:r>
              <a:rPr lang="en-US" sz="1400" b="1" i="1" dirty="0">
                <a:solidFill>
                  <a:srgbClr val="222222"/>
                </a:solidFill>
                <a:latin typeface="-apple-system"/>
              </a:rPr>
              <a:t>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22222"/>
                </a:solidFill>
                <a:latin typeface="-apple-system"/>
              </a:rPr>
              <a:t>40cm x 2mm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22222"/>
                </a:solidFill>
                <a:latin typeface="-apple-system"/>
              </a:rPr>
              <a:t>10</a:t>
            </a:r>
            <a:r>
              <a:rPr lang="en-US" sz="1400" b="1" baseline="30000" dirty="0">
                <a:solidFill>
                  <a:srgbClr val="222222"/>
                </a:solidFill>
                <a:latin typeface="-apple-system"/>
              </a:rPr>
              <a:t>16</a:t>
            </a:r>
            <a:r>
              <a:rPr lang="en-US" sz="1400" b="1" dirty="0">
                <a:solidFill>
                  <a:srgbClr val="222222"/>
                </a:solidFill>
                <a:latin typeface="-apple-system"/>
              </a:rPr>
              <a:t> cm</a:t>
            </a:r>
            <a:r>
              <a:rPr lang="en-US" sz="1400" b="1" baseline="30000" dirty="0">
                <a:solidFill>
                  <a:srgbClr val="222222"/>
                </a:solidFill>
                <a:latin typeface="-apple-system"/>
              </a:rPr>
              <a:t>-3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22222"/>
                </a:solidFill>
                <a:latin typeface="-apple-system"/>
              </a:rPr>
              <a:t>P = 20-30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22222"/>
                </a:solidFill>
                <a:latin typeface="-apple-system"/>
              </a:rPr>
              <a:t>~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10 kV</a:t>
            </a:r>
            <a:endParaRPr lang="it-IT" sz="14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FE51F1B-3FDB-E782-57C2-0406E444670C}"/>
              </a:ext>
            </a:extLst>
          </p:cNvPr>
          <p:cNvSpPr txBox="1"/>
          <p:nvPr/>
        </p:nvSpPr>
        <p:spPr>
          <a:xfrm>
            <a:off x="227937" y="3598396"/>
            <a:ext cx="481509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the gas-filled capillary-discharge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diameter to set plasma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 for neutral gas distribution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(lifetime)</a:t>
            </a:r>
          </a:p>
          <a:p>
            <a:pPr lvl="1"/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HV-source design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Voltage/current settings</a:t>
            </a:r>
          </a:p>
          <a:p>
            <a:pPr marL="457200" lvl="2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buFont typeface="Courier New" panose="02070309020205020404" pitchFamily="49" charset="0"/>
              <a:buChar char="o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injection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flow/pulsed flow system (Rep rate)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45">
            <a:extLst>
              <a:ext uri="{FF2B5EF4-FFF2-40B4-BE49-F238E27FC236}">
                <a16:creationId xmlns:a16="http://schemas.microsoft.com/office/drawing/2014/main" id="{EB6763D7-3E6C-50F2-8BB8-E548FBE30A68}"/>
              </a:ext>
            </a:extLst>
          </p:cNvPr>
          <p:cNvGrpSpPr/>
          <p:nvPr/>
        </p:nvGrpSpPr>
        <p:grpSpPr>
          <a:xfrm>
            <a:off x="6509280" y="3132609"/>
            <a:ext cx="5250479" cy="3435831"/>
            <a:chOff x="6708114" y="434129"/>
            <a:chExt cx="5370508" cy="2846807"/>
          </a:xfrm>
        </p:grpSpPr>
        <p:sp>
          <p:nvSpPr>
            <p:cNvPr id="22" name="Rectangle 46">
              <a:extLst>
                <a:ext uri="{FF2B5EF4-FFF2-40B4-BE49-F238E27FC236}">
                  <a16:creationId xmlns:a16="http://schemas.microsoft.com/office/drawing/2014/main" id="{236BF8D7-1FE6-20BA-537F-23A37C4D16FD}"/>
                </a:ext>
              </a:extLst>
            </p:cNvPr>
            <p:cNvSpPr/>
            <p:nvPr/>
          </p:nvSpPr>
          <p:spPr>
            <a:xfrm>
              <a:off x="7777175" y="513830"/>
              <a:ext cx="790601" cy="2769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0 – 5 ms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48">
              <a:extLst>
                <a:ext uri="{FF2B5EF4-FFF2-40B4-BE49-F238E27FC236}">
                  <a16:creationId xmlns:a16="http://schemas.microsoft.com/office/drawing/2014/main" id="{2DBEC762-9CA1-A759-51D9-ACFE03799CA5}"/>
                </a:ext>
              </a:extLst>
            </p:cNvPr>
            <p:cNvGrpSpPr/>
            <p:nvPr/>
          </p:nvGrpSpPr>
          <p:grpSpPr>
            <a:xfrm>
              <a:off x="6826090" y="434129"/>
              <a:ext cx="5252532" cy="2846807"/>
              <a:chOff x="5236238" y="1829124"/>
              <a:chExt cx="5252532" cy="2846807"/>
            </a:xfrm>
          </p:grpSpPr>
          <p:grpSp>
            <p:nvGrpSpPr>
              <p:cNvPr id="51" name="Group 60">
                <a:extLst>
                  <a:ext uri="{FF2B5EF4-FFF2-40B4-BE49-F238E27FC236}">
                    <a16:creationId xmlns:a16="http://schemas.microsoft.com/office/drawing/2014/main" id="{76B82CCE-2D26-FC7F-D605-B4F1E2E7F9BE}"/>
                  </a:ext>
                </a:extLst>
              </p:cNvPr>
              <p:cNvGrpSpPr/>
              <p:nvPr/>
            </p:nvGrpSpPr>
            <p:grpSpPr>
              <a:xfrm>
                <a:off x="5236238" y="1829124"/>
                <a:ext cx="5252532" cy="2846807"/>
                <a:chOff x="3434699" y="222027"/>
                <a:chExt cx="7728106" cy="4173007"/>
              </a:xfrm>
            </p:grpSpPr>
            <p:pic>
              <p:nvPicPr>
                <p:cNvPr id="53" name="Picture 62">
                  <a:extLst>
                    <a:ext uri="{FF2B5EF4-FFF2-40B4-BE49-F238E27FC236}">
                      <a16:creationId xmlns:a16="http://schemas.microsoft.com/office/drawing/2014/main" id="{2ACD981D-6FA5-677B-824F-6AFDD1B4E0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4699" y="222027"/>
                  <a:ext cx="7728106" cy="4173007"/>
                </a:xfrm>
                <a:prstGeom prst="rect">
                  <a:avLst/>
                </a:prstGeom>
              </p:spPr>
            </p:pic>
            <p:grpSp>
              <p:nvGrpSpPr>
                <p:cNvPr id="54" name="Group 63">
                  <a:extLst>
                    <a:ext uri="{FF2B5EF4-FFF2-40B4-BE49-F238E27FC236}">
                      <a16:creationId xmlns:a16="http://schemas.microsoft.com/office/drawing/2014/main" id="{0946E872-D2B0-831F-A438-CAE9A9F1F2B9}"/>
                    </a:ext>
                  </a:extLst>
                </p:cNvPr>
                <p:cNvGrpSpPr/>
                <p:nvPr/>
              </p:nvGrpSpPr>
              <p:grpSpPr>
                <a:xfrm>
                  <a:off x="5821680" y="1949876"/>
                  <a:ext cx="2823199" cy="1931411"/>
                  <a:chOff x="780923" y="1946382"/>
                  <a:chExt cx="992942" cy="797669"/>
                </a:xfrm>
              </p:grpSpPr>
              <p:sp>
                <p:nvSpPr>
                  <p:cNvPr id="58" name="Rectangle 67">
                    <a:extLst>
                      <a:ext uri="{FF2B5EF4-FFF2-40B4-BE49-F238E27FC236}">
                        <a16:creationId xmlns:a16="http://schemas.microsoft.com/office/drawing/2014/main" id="{483BD90A-AA35-53CE-CC82-6FBDE8E070D8}"/>
                      </a:ext>
                    </a:extLst>
                  </p:cNvPr>
                  <p:cNvSpPr/>
                  <p:nvPr/>
                </p:nvSpPr>
                <p:spPr>
                  <a:xfrm>
                    <a:off x="780923" y="2562650"/>
                    <a:ext cx="992851" cy="181401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Round Same Side Corner Rectangle 68">
                    <a:extLst>
                      <a:ext uri="{FF2B5EF4-FFF2-40B4-BE49-F238E27FC236}">
                        <a16:creationId xmlns:a16="http://schemas.microsoft.com/office/drawing/2014/main" id="{89D77E0B-9E3E-C3DC-A71F-6998A6261CD0}"/>
                      </a:ext>
                    </a:extLst>
                  </p:cNvPr>
                  <p:cNvSpPr/>
                  <p:nvPr/>
                </p:nvSpPr>
                <p:spPr>
                  <a:xfrm>
                    <a:off x="781359" y="2084779"/>
                    <a:ext cx="992505" cy="393065"/>
                  </a:xfrm>
                  <a:prstGeom prst="round2Same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Rectangle 69">
                    <a:extLst>
                      <a:ext uri="{FF2B5EF4-FFF2-40B4-BE49-F238E27FC236}">
                        <a16:creationId xmlns:a16="http://schemas.microsoft.com/office/drawing/2014/main" id="{56E7C51B-E193-E32B-501E-39A9654EF8DC}"/>
                      </a:ext>
                    </a:extLst>
                  </p:cNvPr>
                  <p:cNvSpPr/>
                  <p:nvPr/>
                </p:nvSpPr>
                <p:spPr>
                  <a:xfrm>
                    <a:off x="1008475" y="1946382"/>
                    <a:ext cx="514350" cy="65405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Rectangle 70">
                    <a:extLst>
                      <a:ext uri="{FF2B5EF4-FFF2-40B4-BE49-F238E27FC236}">
                        <a16:creationId xmlns:a16="http://schemas.microsoft.com/office/drawing/2014/main" id="{9DEA354E-CA3D-6CCE-AC33-4CE55B26266B}"/>
                      </a:ext>
                    </a:extLst>
                  </p:cNvPr>
                  <p:cNvSpPr/>
                  <p:nvPr/>
                </p:nvSpPr>
                <p:spPr>
                  <a:xfrm>
                    <a:off x="1194109" y="2013024"/>
                    <a:ext cx="146050" cy="69850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2" name="Group 71">
                    <a:extLst>
                      <a:ext uri="{FF2B5EF4-FFF2-40B4-BE49-F238E27FC236}">
                        <a16:creationId xmlns:a16="http://schemas.microsoft.com/office/drawing/2014/main" id="{DAAE022B-7164-AACB-2162-B606956F6CDE}"/>
                      </a:ext>
                    </a:extLst>
                  </p:cNvPr>
                  <p:cNvGrpSpPr/>
                  <p:nvPr/>
                </p:nvGrpSpPr>
                <p:grpSpPr>
                  <a:xfrm>
                    <a:off x="1069649" y="1983179"/>
                    <a:ext cx="398781" cy="499112"/>
                    <a:chOff x="0" y="0"/>
                    <a:chExt cx="399216" cy="499671"/>
                  </a:xfrm>
                </p:grpSpPr>
                <p:sp>
                  <p:nvSpPr>
                    <p:cNvPr id="69" name="Freeform 78">
                      <a:extLst>
                        <a:ext uri="{FF2B5EF4-FFF2-40B4-BE49-F238E27FC236}">
                          <a16:creationId xmlns:a16="http://schemas.microsoft.com/office/drawing/2014/main" id="{7B3E0B96-C952-FF2C-6BFC-23D3F96267F0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-149225" y="154229"/>
                      <a:ext cx="494665" cy="196215"/>
                    </a:xfrm>
                    <a:custGeom>
                      <a:avLst/>
                      <a:gdLst>
                        <a:gd name="connsiteX0" fmla="*/ 0 w 1238492"/>
                        <a:gd name="connsiteY0" fmla="*/ 266218 h 266218"/>
                        <a:gd name="connsiteX1" fmla="*/ 439838 w 1238492"/>
                        <a:gd name="connsiteY1" fmla="*/ 254643 h 266218"/>
                        <a:gd name="connsiteX2" fmla="*/ 810228 w 1238492"/>
                        <a:gd name="connsiteY2" fmla="*/ 150471 h 266218"/>
                        <a:gd name="connsiteX3" fmla="*/ 1238492 w 1238492"/>
                        <a:gd name="connsiteY3" fmla="*/ 0 h 26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492" h="266218">
                          <a:moveTo>
                            <a:pt x="0" y="266218"/>
                          </a:moveTo>
                          <a:lnTo>
                            <a:pt x="439838" y="254643"/>
                          </a:lnTo>
                          <a:cubicBezTo>
                            <a:pt x="574876" y="235352"/>
                            <a:pt x="677119" y="192911"/>
                            <a:pt x="810228" y="150471"/>
                          </a:cubicBezTo>
                          <a:cubicBezTo>
                            <a:pt x="943337" y="108031"/>
                            <a:pt x="1090914" y="54015"/>
                            <a:pt x="1238492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bg1"/>
                      </a:solidFill>
                      <a:prstDash val="dash"/>
                      <a:headEnd type="none"/>
                      <a:tailEnd type="triangle" w="sm" len="sm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 79">
                      <a:extLst>
                        <a:ext uri="{FF2B5EF4-FFF2-40B4-BE49-F238E27FC236}">
                          <a16:creationId xmlns:a16="http://schemas.microsoft.com/office/drawing/2014/main" id="{94FC0814-530C-B70C-D3E7-C13D9A426E8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66" y="147955"/>
                      <a:ext cx="497205" cy="201295"/>
                    </a:xfrm>
                    <a:custGeom>
                      <a:avLst/>
                      <a:gdLst>
                        <a:gd name="connsiteX0" fmla="*/ 0 w 1238492"/>
                        <a:gd name="connsiteY0" fmla="*/ 266218 h 266218"/>
                        <a:gd name="connsiteX1" fmla="*/ 439838 w 1238492"/>
                        <a:gd name="connsiteY1" fmla="*/ 254643 h 266218"/>
                        <a:gd name="connsiteX2" fmla="*/ 810228 w 1238492"/>
                        <a:gd name="connsiteY2" fmla="*/ 150471 h 266218"/>
                        <a:gd name="connsiteX3" fmla="*/ 1238492 w 1238492"/>
                        <a:gd name="connsiteY3" fmla="*/ 0 h 26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492" h="266218">
                          <a:moveTo>
                            <a:pt x="0" y="266218"/>
                          </a:moveTo>
                          <a:lnTo>
                            <a:pt x="439838" y="254643"/>
                          </a:lnTo>
                          <a:cubicBezTo>
                            <a:pt x="574876" y="235352"/>
                            <a:pt x="677119" y="192911"/>
                            <a:pt x="810228" y="150471"/>
                          </a:cubicBezTo>
                          <a:cubicBezTo>
                            <a:pt x="943337" y="108031"/>
                            <a:pt x="1090914" y="54015"/>
                            <a:pt x="1238492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bg1"/>
                      </a:solidFill>
                      <a:prstDash val="dash"/>
                      <a:headEnd type="none"/>
                      <a:tailEnd type="triangle" w="sm" len="sm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 80">
                      <a:extLst>
                        <a:ext uri="{FF2B5EF4-FFF2-40B4-BE49-F238E27FC236}">
                          <a16:creationId xmlns:a16="http://schemas.microsoft.com/office/drawing/2014/main" id="{F6CB3FB4-2DC3-F3D6-5A76-2B15E1908EC4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-149224" y="154230"/>
                      <a:ext cx="494665" cy="196215"/>
                    </a:xfrm>
                    <a:custGeom>
                      <a:avLst/>
                      <a:gdLst>
                        <a:gd name="connsiteX0" fmla="*/ 0 w 1238492"/>
                        <a:gd name="connsiteY0" fmla="*/ 266218 h 266218"/>
                        <a:gd name="connsiteX1" fmla="*/ 439838 w 1238492"/>
                        <a:gd name="connsiteY1" fmla="*/ 254643 h 266218"/>
                        <a:gd name="connsiteX2" fmla="*/ 810228 w 1238492"/>
                        <a:gd name="connsiteY2" fmla="*/ 150471 h 266218"/>
                        <a:gd name="connsiteX3" fmla="*/ 1238492 w 1238492"/>
                        <a:gd name="connsiteY3" fmla="*/ 0 h 26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492" h="266218">
                          <a:moveTo>
                            <a:pt x="0" y="266218"/>
                          </a:moveTo>
                          <a:lnTo>
                            <a:pt x="439838" y="254643"/>
                          </a:lnTo>
                          <a:cubicBezTo>
                            <a:pt x="574876" y="235352"/>
                            <a:pt x="677119" y="192911"/>
                            <a:pt x="810228" y="150471"/>
                          </a:cubicBezTo>
                          <a:cubicBezTo>
                            <a:pt x="943337" y="108031"/>
                            <a:pt x="1090914" y="54015"/>
                            <a:pt x="1238492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bg1"/>
                      </a:solidFill>
                      <a:prstDash val="dash"/>
                      <a:headEnd type="none"/>
                      <a:tailEnd type="triangle" w="sm" len="sm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 81">
                      <a:extLst>
                        <a:ext uri="{FF2B5EF4-FFF2-40B4-BE49-F238E27FC236}">
                          <a16:creationId xmlns:a16="http://schemas.microsoft.com/office/drawing/2014/main" id="{EF8135B9-D4C4-1710-16AA-3934149D743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66" y="147956"/>
                      <a:ext cx="497205" cy="201295"/>
                    </a:xfrm>
                    <a:custGeom>
                      <a:avLst/>
                      <a:gdLst>
                        <a:gd name="connsiteX0" fmla="*/ 0 w 1238492"/>
                        <a:gd name="connsiteY0" fmla="*/ 266218 h 266218"/>
                        <a:gd name="connsiteX1" fmla="*/ 439838 w 1238492"/>
                        <a:gd name="connsiteY1" fmla="*/ 254643 h 266218"/>
                        <a:gd name="connsiteX2" fmla="*/ 810228 w 1238492"/>
                        <a:gd name="connsiteY2" fmla="*/ 150471 h 266218"/>
                        <a:gd name="connsiteX3" fmla="*/ 1238492 w 1238492"/>
                        <a:gd name="connsiteY3" fmla="*/ 0 h 26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492" h="266218">
                          <a:moveTo>
                            <a:pt x="0" y="266218"/>
                          </a:moveTo>
                          <a:lnTo>
                            <a:pt x="439838" y="254643"/>
                          </a:lnTo>
                          <a:cubicBezTo>
                            <a:pt x="574876" y="235352"/>
                            <a:pt x="677119" y="192911"/>
                            <a:pt x="810228" y="150471"/>
                          </a:cubicBezTo>
                          <a:cubicBezTo>
                            <a:pt x="943337" y="108031"/>
                            <a:pt x="1090914" y="54015"/>
                            <a:pt x="1238492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bg1"/>
                      </a:solidFill>
                      <a:prstDash val="dash"/>
                      <a:headEnd type="none"/>
                      <a:tailEnd type="triangle" w="med" len="me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3" name="Freeform 82">
                      <a:extLst>
                        <a:ext uri="{FF2B5EF4-FFF2-40B4-BE49-F238E27FC236}">
                          <a16:creationId xmlns:a16="http://schemas.microsoft.com/office/drawing/2014/main" id="{DCD8BA96-9022-147D-B67D-D5169CA958E7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-149224" y="154231"/>
                      <a:ext cx="494665" cy="196215"/>
                    </a:xfrm>
                    <a:custGeom>
                      <a:avLst/>
                      <a:gdLst>
                        <a:gd name="connsiteX0" fmla="*/ 0 w 1238492"/>
                        <a:gd name="connsiteY0" fmla="*/ 266218 h 266218"/>
                        <a:gd name="connsiteX1" fmla="*/ 439838 w 1238492"/>
                        <a:gd name="connsiteY1" fmla="*/ 254643 h 266218"/>
                        <a:gd name="connsiteX2" fmla="*/ 810228 w 1238492"/>
                        <a:gd name="connsiteY2" fmla="*/ 150471 h 266218"/>
                        <a:gd name="connsiteX3" fmla="*/ 1238492 w 1238492"/>
                        <a:gd name="connsiteY3" fmla="*/ 0 h 26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492" h="266218">
                          <a:moveTo>
                            <a:pt x="0" y="266218"/>
                          </a:moveTo>
                          <a:lnTo>
                            <a:pt x="439838" y="254643"/>
                          </a:lnTo>
                          <a:cubicBezTo>
                            <a:pt x="574876" y="235352"/>
                            <a:pt x="677119" y="192911"/>
                            <a:pt x="810228" y="150471"/>
                          </a:cubicBezTo>
                          <a:cubicBezTo>
                            <a:pt x="943337" y="108031"/>
                            <a:pt x="1090914" y="54015"/>
                            <a:pt x="1238492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bg1"/>
                      </a:solidFill>
                      <a:prstDash val="dash"/>
                      <a:headEnd type="none"/>
                      <a:tailEnd type="triangle" w="med" len="me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3" name="Rectangle 72">
                    <a:extLst>
                      <a:ext uri="{FF2B5EF4-FFF2-40B4-BE49-F238E27FC236}">
                        <a16:creationId xmlns:a16="http://schemas.microsoft.com/office/drawing/2014/main" id="{D73040E2-0650-8359-08EE-90F33C42574A}"/>
                      </a:ext>
                    </a:extLst>
                  </p:cNvPr>
                  <p:cNvSpPr/>
                  <p:nvPr/>
                </p:nvSpPr>
                <p:spPr>
                  <a:xfrm>
                    <a:off x="780924" y="2562650"/>
                    <a:ext cx="992851" cy="181401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Round Same Side Corner Rectangle 73">
                    <a:extLst>
                      <a:ext uri="{FF2B5EF4-FFF2-40B4-BE49-F238E27FC236}">
                        <a16:creationId xmlns:a16="http://schemas.microsoft.com/office/drawing/2014/main" id="{30802A75-CA21-849B-9363-C400CCAD72E0}"/>
                      </a:ext>
                    </a:extLst>
                  </p:cNvPr>
                  <p:cNvSpPr/>
                  <p:nvPr/>
                </p:nvSpPr>
                <p:spPr>
                  <a:xfrm>
                    <a:off x="781360" y="2084779"/>
                    <a:ext cx="992505" cy="393065"/>
                  </a:xfrm>
                  <a:prstGeom prst="round2Same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Rectangle 74">
                    <a:extLst>
                      <a:ext uri="{FF2B5EF4-FFF2-40B4-BE49-F238E27FC236}">
                        <a16:creationId xmlns:a16="http://schemas.microsoft.com/office/drawing/2014/main" id="{DC6F3D40-EDF0-5595-3D4F-6A46D08F4DAF}"/>
                      </a:ext>
                    </a:extLst>
                  </p:cNvPr>
                  <p:cNvSpPr/>
                  <p:nvPr/>
                </p:nvSpPr>
                <p:spPr>
                  <a:xfrm>
                    <a:off x="1008475" y="1946383"/>
                    <a:ext cx="514350" cy="65405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Rectangle 75">
                    <a:extLst>
                      <a:ext uri="{FF2B5EF4-FFF2-40B4-BE49-F238E27FC236}">
                        <a16:creationId xmlns:a16="http://schemas.microsoft.com/office/drawing/2014/main" id="{A1BF6AFC-BDB5-8B7C-8F5B-77E1C218D83D}"/>
                      </a:ext>
                    </a:extLst>
                  </p:cNvPr>
                  <p:cNvSpPr/>
                  <p:nvPr/>
                </p:nvSpPr>
                <p:spPr>
                  <a:xfrm>
                    <a:off x="780924" y="2562650"/>
                    <a:ext cx="992851" cy="181401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Round Same Side Corner Rectangle 76">
                    <a:extLst>
                      <a:ext uri="{FF2B5EF4-FFF2-40B4-BE49-F238E27FC236}">
                        <a16:creationId xmlns:a16="http://schemas.microsoft.com/office/drawing/2014/main" id="{F281F4B3-753E-47B0-FB7A-1CA9C3E8E1BC}"/>
                      </a:ext>
                    </a:extLst>
                  </p:cNvPr>
                  <p:cNvSpPr/>
                  <p:nvPr/>
                </p:nvSpPr>
                <p:spPr>
                  <a:xfrm>
                    <a:off x="781360" y="2084779"/>
                    <a:ext cx="992505" cy="393065"/>
                  </a:xfrm>
                  <a:prstGeom prst="round2Same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Rectangle 77">
                    <a:extLst>
                      <a:ext uri="{FF2B5EF4-FFF2-40B4-BE49-F238E27FC236}">
                        <a16:creationId xmlns:a16="http://schemas.microsoft.com/office/drawing/2014/main" id="{97915295-444A-E623-7F17-39F6E8DF03C0}"/>
                      </a:ext>
                    </a:extLst>
                  </p:cNvPr>
                  <p:cNvSpPr/>
                  <p:nvPr/>
                </p:nvSpPr>
                <p:spPr>
                  <a:xfrm>
                    <a:off x="1008475" y="1946385"/>
                    <a:ext cx="514350" cy="65405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5" name="Straight Connector 64">
                  <a:extLst>
                    <a:ext uri="{FF2B5EF4-FFF2-40B4-BE49-F238E27FC236}">
                      <a16:creationId xmlns:a16="http://schemas.microsoft.com/office/drawing/2014/main" id="{287FE27C-824B-0EB0-1874-EF22F72025CC}"/>
                    </a:ext>
                  </a:extLst>
                </p:cNvPr>
                <p:cNvCxnSpPr/>
                <p:nvPr/>
              </p:nvCxnSpPr>
              <p:spPr>
                <a:xfrm>
                  <a:off x="4019289" y="563499"/>
                  <a:ext cx="318059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65">
                  <a:extLst>
                    <a:ext uri="{FF2B5EF4-FFF2-40B4-BE49-F238E27FC236}">
                      <a16:creationId xmlns:a16="http://schemas.microsoft.com/office/drawing/2014/main" id="{87498D80-B738-A370-7BB1-1AADAB6070B3}"/>
                    </a:ext>
                  </a:extLst>
                </p:cNvPr>
                <p:cNvCxnSpPr/>
                <p:nvPr/>
              </p:nvCxnSpPr>
              <p:spPr>
                <a:xfrm>
                  <a:off x="4118153" y="3247478"/>
                  <a:ext cx="318059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6">
                  <a:extLst>
                    <a:ext uri="{FF2B5EF4-FFF2-40B4-BE49-F238E27FC236}">
                      <a16:creationId xmlns:a16="http://schemas.microsoft.com/office/drawing/2014/main" id="{74B808E2-65FE-3842-FA86-BC2769E95431}"/>
                    </a:ext>
                  </a:extLst>
                </p:cNvPr>
                <p:cNvCxnSpPr/>
                <p:nvPr/>
              </p:nvCxnSpPr>
              <p:spPr>
                <a:xfrm>
                  <a:off x="3971647" y="3881287"/>
                  <a:ext cx="3180599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45FCA14E-FAD1-99CE-29F1-82AA866184F1}"/>
                  </a:ext>
                </a:extLst>
              </p:cNvPr>
              <p:cNvSpPr/>
              <p:nvPr/>
            </p:nvSpPr>
            <p:spPr>
              <a:xfrm>
                <a:off x="6149247" y="2184175"/>
                <a:ext cx="709342" cy="22837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-apple-system"/>
                    <a:ea typeface="+mn-ea"/>
                    <a:cs typeface="+mn-cs"/>
                  </a:rPr>
                  <a:t>4.5 ms</a:t>
                </a:r>
                <a:endPara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49">
              <a:extLst>
                <a:ext uri="{FF2B5EF4-FFF2-40B4-BE49-F238E27FC236}">
                  <a16:creationId xmlns:a16="http://schemas.microsoft.com/office/drawing/2014/main" id="{33B0DB99-AA94-3D9A-0EA7-FD2817A3E136}"/>
                </a:ext>
              </a:extLst>
            </p:cNvPr>
            <p:cNvGrpSpPr/>
            <p:nvPr/>
          </p:nvGrpSpPr>
          <p:grpSpPr>
            <a:xfrm>
              <a:off x="6708114" y="460691"/>
              <a:ext cx="758218" cy="2526452"/>
              <a:chOff x="3496042" y="399762"/>
              <a:chExt cx="758218" cy="2526452"/>
            </a:xfrm>
          </p:grpSpPr>
          <p:sp>
            <p:nvSpPr>
              <p:cNvPr id="30" name="Rectangle 56">
                <a:extLst>
                  <a:ext uri="{FF2B5EF4-FFF2-40B4-BE49-F238E27FC236}">
                    <a16:creationId xmlns:a16="http://schemas.microsoft.com/office/drawing/2014/main" id="{B5BE8ED2-33A4-5334-CCED-06D309060217}"/>
                  </a:ext>
                </a:extLst>
              </p:cNvPr>
              <p:cNvSpPr/>
              <p:nvPr/>
            </p:nvSpPr>
            <p:spPr>
              <a:xfrm>
                <a:off x="3496042" y="399762"/>
                <a:ext cx="758218" cy="25501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-apple-system"/>
                    <a:ea typeface="+mn-ea"/>
                    <a:cs typeface="+mn-cs"/>
                  </a:rPr>
                  <a:t>2.5E17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57">
                <a:extLst>
                  <a:ext uri="{FF2B5EF4-FFF2-40B4-BE49-F238E27FC236}">
                    <a16:creationId xmlns:a16="http://schemas.microsoft.com/office/drawing/2014/main" id="{24442824-F2D8-D5E3-86B1-8FBAA381D3E4}"/>
                  </a:ext>
                </a:extLst>
              </p:cNvPr>
              <p:cNvSpPr/>
              <p:nvPr/>
            </p:nvSpPr>
            <p:spPr>
              <a:xfrm>
                <a:off x="3499046" y="2252596"/>
                <a:ext cx="579493" cy="25897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-apple-system"/>
                    <a:ea typeface="+mn-ea"/>
                    <a:cs typeface="+mn-cs"/>
                  </a:rPr>
                  <a:t>6E16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59">
                <a:extLst>
                  <a:ext uri="{FF2B5EF4-FFF2-40B4-BE49-F238E27FC236}">
                    <a16:creationId xmlns:a16="http://schemas.microsoft.com/office/drawing/2014/main" id="{768CFC6A-F130-7A95-83DC-28F2F065E473}"/>
                  </a:ext>
                </a:extLst>
              </p:cNvPr>
              <p:cNvSpPr/>
              <p:nvPr/>
            </p:nvSpPr>
            <p:spPr>
              <a:xfrm>
                <a:off x="3499048" y="2667235"/>
                <a:ext cx="579490" cy="25897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-apple-system"/>
                    <a:ea typeface="+mn-ea"/>
                    <a:cs typeface="+mn-cs"/>
                  </a:rPr>
                  <a:t>2E16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50">
              <a:extLst>
                <a:ext uri="{FF2B5EF4-FFF2-40B4-BE49-F238E27FC236}">
                  <a16:creationId xmlns:a16="http://schemas.microsoft.com/office/drawing/2014/main" id="{9A027272-CA09-2559-464B-E05F4C0130F9}"/>
                </a:ext>
              </a:extLst>
            </p:cNvPr>
            <p:cNvGrpSpPr/>
            <p:nvPr/>
          </p:nvGrpSpPr>
          <p:grpSpPr>
            <a:xfrm>
              <a:off x="10537662" y="469790"/>
              <a:ext cx="1532188" cy="1573310"/>
              <a:chOff x="10454085" y="897366"/>
              <a:chExt cx="1532188" cy="1573310"/>
            </a:xfrm>
          </p:grpSpPr>
          <p:pic>
            <p:nvPicPr>
              <p:cNvPr id="28" name="Picture 52">
                <a:extLst>
                  <a:ext uri="{FF2B5EF4-FFF2-40B4-BE49-F238E27FC236}">
                    <a16:creationId xmlns:a16="http://schemas.microsoft.com/office/drawing/2014/main" id="{96044E60-303C-D28A-0730-FB0D5B28BE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9" r="19759"/>
              <a:stretch/>
            </p:blipFill>
            <p:spPr>
              <a:xfrm>
                <a:off x="10454085" y="1147193"/>
                <a:ext cx="1532188" cy="132348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29" name="Rectangle 53">
                <a:extLst>
                  <a:ext uri="{FF2B5EF4-FFF2-40B4-BE49-F238E27FC236}">
                    <a16:creationId xmlns:a16="http://schemas.microsoft.com/office/drawing/2014/main" id="{DC7806D6-AFF4-4671-5589-4A802883251E}"/>
                  </a:ext>
                </a:extLst>
              </p:cNvPr>
              <p:cNvSpPr/>
              <p:nvPr/>
            </p:nvSpPr>
            <p:spPr>
              <a:xfrm>
                <a:off x="11202590" y="897366"/>
                <a:ext cx="562822" cy="22951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-apple-system"/>
                    <a:ea typeface="+mn-ea"/>
                    <a:cs typeface="+mn-cs"/>
                  </a:rPr>
                  <a:t>1 ms</a:t>
                </a:r>
                <a:endPara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61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magine 116" descr="Immagine che contiene testo, schermata, Policromia, Blu elettrico">
            <a:extLst>
              <a:ext uri="{FF2B5EF4-FFF2-40B4-BE49-F238E27FC236}">
                <a16:creationId xmlns:a16="http://schemas.microsoft.com/office/drawing/2014/main" id="{3F57A478-8863-7AC2-8030-C9EEE59B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167" y="944486"/>
            <a:ext cx="6014346" cy="2014627"/>
          </a:xfrm>
          <a:prstGeom prst="rect">
            <a:avLst/>
          </a:prstGeom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id="{19B6F0FB-0E7F-BBAB-7E1B-2C90AB40F4C7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95CDD55C-7919-12FD-F3D1-D5C66B0E09B9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192000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Immagine 24" descr="Immagine che contiene Carattere, testo, logo, Elementi grafici&#10;&#10;Descrizione generata automaticamente">
                <a:extLst>
                  <a:ext uri="{FF2B5EF4-FFF2-40B4-BE49-F238E27FC236}">
                    <a16:creationId xmlns:a16="http://schemas.microsoft.com/office/drawing/2014/main" id="{3AE9220A-797A-271B-8B82-E4C7E8C3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" y="2192"/>
                <a:ext cx="661067" cy="394696"/>
              </a:xfrm>
              <a:prstGeom prst="rect">
                <a:avLst/>
              </a:prstGeom>
            </p:spPr>
          </p:pic>
        </p:grp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A0C0F9DE-75B7-7338-D31B-825F5DFF8085}"/>
                </a:ext>
              </a:extLst>
            </p:cNvPr>
            <p:cNvSpPr/>
            <p:nvPr/>
          </p:nvSpPr>
          <p:spPr>
            <a:xfrm>
              <a:off x="3942894" y="0"/>
              <a:ext cx="8227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Plasma source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properties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and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implementation_Gas-filled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discharge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capillaries</a:t>
              </a:r>
              <a:endPara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4" name="Immagine 13" descr="Immagine che contiene testo, diagramma, Carattere, linea&#10;&#10;Descrizione generata automaticamente">
            <a:extLst>
              <a:ext uri="{FF2B5EF4-FFF2-40B4-BE49-F238E27FC236}">
                <a16:creationId xmlns:a16="http://schemas.microsoft.com/office/drawing/2014/main" id="{EEE55925-ADD3-F551-F38E-96B3C84D2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026" y="640538"/>
            <a:ext cx="3843779" cy="251028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189B175-D6D1-30EC-52DC-251665B7A189}"/>
              </a:ext>
            </a:extLst>
          </p:cNvPr>
          <p:cNvSpPr txBox="1"/>
          <p:nvPr/>
        </p:nvSpPr>
        <p:spPr>
          <a:xfrm>
            <a:off x="34357" y="446255"/>
            <a:ext cx="1974005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Active </a:t>
            </a:r>
            <a:r>
              <a:rPr lang="it-IT" sz="12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sz="12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alens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sz="1200" b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(</a:t>
            </a:r>
            <a:r>
              <a:rPr lang="it-IT" sz="12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APL</a:t>
            </a:r>
            <a:r>
              <a:rPr lang="it-IT" sz="1200" b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)</a:t>
            </a:r>
            <a:endParaRPr lang="it-IT" sz="120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8669520-4882-DD58-B47B-6297FB14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18" y="3671623"/>
            <a:ext cx="2748894" cy="41967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763308" y="65430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25/40</a:t>
            </a:r>
          </a:p>
        </p:txBody>
      </p:sp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7E4BF74A-B0E3-7E0C-5BAD-8F5A713D7BB8}"/>
              </a:ext>
            </a:extLst>
          </p:cNvPr>
          <p:cNvGrpSpPr/>
          <p:nvPr/>
        </p:nvGrpSpPr>
        <p:grpSpPr>
          <a:xfrm>
            <a:off x="3361291" y="3199141"/>
            <a:ext cx="8699308" cy="3287515"/>
            <a:chOff x="2840591" y="3275341"/>
            <a:chExt cx="8699308" cy="3287515"/>
          </a:xfrm>
        </p:grpSpPr>
        <p:pic>
          <p:nvPicPr>
            <p:cNvPr id="11" name="Immagine 10" descr="Immagine che contiene linea, Diagramma, diagramma, testo&#10;&#10;Descrizione generata automaticamente">
              <a:extLst>
                <a:ext uri="{FF2B5EF4-FFF2-40B4-BE49-F238E27FC236}">
                  <a16:creationId xmlns:a16="http://schemas.microsoft.com/office/drawing/2014/main" id="{2A519BED-864E-6994-E71F-DE022FAFB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188"/>
            <a:stretch/>
          </p:blipFill>
          <p:spPr>
            <a:xfrm>
              <a:off x="7626202" y="3375266"/>
              <a:ext cx="3913697" cy="3187590"/>
            </a:xfrm>
            <a:prstGeom prst="rect">
              <a:avLst/>
            </a:prstGeom>
          </p:spPr>
        </p:pic>
        <p:grpSp>
          <p:nvGrpSpPr>
            <p:cNvPr id="130" name="Gruppo 129">
              <a:extLst>
                <a:ext uri="{FF2B5EF4-FFF2-40B4-BE49-F238E27FC236}">
                  <a16:creationId xmlns:a16="http://schemas.microsoft.com/office/drawing/2014/main" id="{51A18184-DDE1-09D0-247C-A24957C4401C}"/>
                </a:ext>
              </a:extLst>
            </p:cNvPr>
            <p:cNvGrpSpPr/>
            <p:nvPr/>
          </p:nvGrpSpPr>
          <p:grpSpPr>
            <a:xfrm>
              <a:off x="2840591" y="3275341"/>
              <a:ext cx="4617542" cy="3287515"/>
              <a:chOff x="157658" y="3979003"/>
              <a:chExt cx="3689270" cy="2559385"/>
            </a:xfrm>
          </p:grpSpPr>
          <p:pic>
            <p:nvPicPr>
              <p:cNvPr id="40" name="Picture 5">
                <a:extLst>
                  <a:ext uri="{FF2B5EF4-FFF2-40B4-BE49-F238E27FC236}">
                    <a16:creationId xmlns:a16="http://schemas.microsoft.com/office/drawing/2014/main" id="{F260CAEB-9C7B-DFF2-F82B-331FA4662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16" t="4529" r="2417" b="2893"/>
              <a:stretch/>
            </p:blipFill>
            <p:spPr>
              <a:xfrm>
                <a:off x="169796" y="4094545"/>
                <a:ext cx="3677132" cy="2443843"/>
              </a:xfrm>
              <a:prstGeom prst="rect">
                <a:avLst/>
              </a:prstGeom>
            </p:spPr>
          </p:pic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1B9BEB0B-24A2-7F99-1155-F086C7EFAFD8}"/>
                  </a:ext>
                </a:extLst>
              </p:cNvPr>
              <p:cNvGrpSpPr/>
              <p:nvPr/>
            </p:nvGrpSpPr>
            <p:grpSpPr>
              <a:xfrm>
                <a:off x="838109" y="4601068"/>
                <a:ext cx="753776" cy="782092"/>
                <a:chOff x="5876185" y="4577759"/>
                <a:chExt cx="753776" cy="782092"/>
              </a:xfrm>
            </p:grpSpPr>
            <p:sp>
              <p:nvSpPr>
                <p:cNvPr id="35" name="Ovale 34">
                  <a:extLst>
                    <a:ext uri="{FF2B5EF4-FFF2-40B4-BE49-F238E27FC236}">
                      <a16:creationId xmlns:a16="http://schemas.microsoft.com/office/drawing/2014/main" id="{81D44B0E-0568-D896-BF7E-3B5F069E43C5}"/>
                    </a:ext>
                  </a:extLst>
                </p:cNvPr>
                <p:cNvSpPr/>
                <p:nvPr/>
              </p:nvSpPr>
              <p:spPr>
                <a:xfrm>
                  <a:off x="5876185" y="5231525"/>
                  <a:ext cx="127000" cy="128326"/>
                </a:xfrm>
                <a:prstGeom prst="ellipse">
                  <a:avLst/>
                </a:prstGeom>
                <a:solidFill>
                  <a:srgbClr val="FF0000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6" name="Ovale 35">
                  <a:extLst>
                    <a:ext uri="{FF2B5EF4-FFF2-40B4-BE49-F238E27FC236}">
                      <a16:creationId xmlns:a16="http://schemas.microsoft.com/office/drawing/2014/main" id="{9B479785-DC5C-DEF6-2461-5CB5A0F495E7}"/>
                    </a:ext>
                  </a:extLst>
                </p:cNvPr>
                <p:cNvSpPr/>
                <p:nvPr/>
              </p:nvSpPr>
              <p:spPr>
                <a:xfrm>
                  <a:off x="6102443" y="5227265"/>
                  <a:ext cx="134182" cy="130058"/>
                </a:xfrm>
                <a:prstGeom prst="ellipse">
                  <a:avLst/>
                </a:prstGeom>
                <a:solidFill>
                  <a:srgbClr val="FF0000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37" name="Connettore 2 36">
                  <a:extLst>
                    <a:ext uri="{FF2B5EF4-FFF2-40B4-BE49-F238E27FC236}">
                      <a16:creationId xmlns:a16="http://schemas.microsoft.com/office/drawing/2014/main" id="{705E3B99-80D3-EC6B-9F04-6725C7B23E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938245" y="4688417"/>
                  <a:ext cx="1440" cy="546657"/>
                </a:xfrm>
                <a:prstGeom prst="straightConnector1">
                  <a:avLst/>
                </a:prstGeom>
                <a:ln w="12700"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2 37">
                  <a:extLst>
                    <a:ext uri="{FF2B5EF4-FFF2-40B4-BE49-F238E27FC236}">
                      <a16:creationId xmlns:a16="http://schemas.microsoft.com/office/drawing/2014/main" id="{DE7DF320-A4AB-1302-30EC-8B759FCB78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61918" y="4852710"/>
                  <a:ext cx="0" cy="391168"/>
                </a:xfrm>
                <a:prstGeom prst="straightConnector1">
                  <a:avLst/>
                </a:prstGeom>
                <a:ln w="12700"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CE3257A6-BFA8-D567-CE67-63A39B16C53C}"/>
                    </a:ext>
                  </a:extLst>
                </p:cNvPr>
                <p:cNvSpPr txBox="1"/>
                <p:nvPr/>
              </p:nvSpPr>
              <p:spPr>
                <a:xfrm>
                  <a:off x="5876185" y="4577759"/>
                  <a:ext cx="75377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 err="1">
                      <a:solidFill>
                        <a:schemeClr val="bg1"/>
                      </a:solidFill>
                    </a:rPr>
                    <a:t>Focusing</a:t>
                  </a:r>
                  <a:endParaRPr lang="it-IT" sz="1200" dirty="0"/>
                </a:p>
              </p:txBody>
            </p:sp>
          </p:grp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9619965C-B667-30FC-718E-13AB84BC6710}"/>
                  </a:ext>
                </a:extLst>
              </p:cNvPr>
              <p:cNvSpPr txBox="1"/>
              <p:nvPr/>
            </p:nvSpPr>
            <p:spPr>
              <a:xfrm>
                <a:off x="2288574" y="3979003"/>
                <a:ext cx="1216162" cy="287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1" i="1" dirty="0">
                    <a:solidFill>
                      <a:schemeClr val="bg1"/>
                    </a:solidFill>
                  </a:rPr>
                  <a:t>Time </a:t>
                </a:r>
                <a:r>
                  <a:rPr lang="it-IT" b="1" i="1" dirty="0" err="1">
                    <a:solidFill>
                      <a:schemeClr val="bg1"/>
                    </a:solidFill>
                  </a:rPr>
                  <a:t>profile</a:t>
                </a:r>
                <a:endParaRPr lang="it-IT" b="1" i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7" name="Gruppo 46">
                <a:extLst>
                  <a:ext uri="{FF2B5EF4-FFF2-40B4-BE49-F238E27FC236}">
                    <a16:creationId xmlns:a16="http://schemas.microsoft.com/office/drawing/2014/main" id="{531DCE36-9F20-9C55-1001-66D0792DD59D}"/>
                  </a:ext>
                </a:extLst>
              </p:cNvPr>
              <p:cNvGrpSpPr/>
              <p:nvPr/>
            </p:nvGrpSpPr>
            <p:grpSpPr>
              <a:xfrm>
                <a:off x="157658" y="5240824"/>
                <a:ext cx="3017636" cy="182630"/>
                <a:chOff x="4551868" y="5205465"/>
                <a:chExt cx="3017636" cy="182630"/>
              </a:xfrm>
            </p:grpSpPr>
            <p:cxnSp>
              <p:nvCxnSpPr>
                <p:cNvPr id="48" name="Connettore 2 47">
                  <a:extLst>
                    <a:ext uri="{FF2B5EF4-FFF2-40B4-BE49-F238E27FC236}">
                      <a16:creationId xmlns:a16="http://schemas.microsoft.com/office/drawing/2014/main" id="{2E2A7522-AE56-8CAC-D8AC-0936B3D4F38B}"/>
                    </a:ext>
                  </a:extLst>
                </p:cNvPr>
                <p:cNvCxnSpPr/>
                <p:nvPr/>
              </p:nvCxnSpPr>
              <p:spPr>
                <a:xfrm>
                  <a:off x="4551868" y="5281707"/>
                  <a:ext cx="2881745" cy="0"/>
                </a:xfrm>
                <a:prstGeom prst="straightConnector1">
                  <a:avLst/>
                </a:prstGeom>
                <a:ln w="12700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" name="Gruppo 48">
                  <a:extLst>
                    <a:ext uri="{FF2B5EF4-FFF2-40B4-BE49-F238E27FC236}">
                      <a16:creationId xmlns:a16="http://schemas.microsoft.com/office/drawing/2014/main" id="{52C00B9D-D501-115A-4A25-637DE500E5C8}"/>
                    </a:ext>
                  </a:extLst>
                </p:cNvPr>
                <p:cNvGrpSpPr/>
                <p:nvPr/>
              </p:nvGrpSpPr>
              <p:grpSpPr>
                <a:xfrm>
                  <a:off x="7290865" y="5205465"/>
                  <a:ext cx="278639" cy="182630"/>
                  <a:chOff x="5764558" y="5431419"/>
                  <a:chExt cx="549901" cy="293556"/>
                </a:xfrm>
              </p:grpSpPr>
              <p:grpSp>
                <p:nvGrpSpPr>
                  <p:cNvPr id="50" name="Gruppo 49">
                    <a:extLst>
                      <a:ext uri="{FF2B5EF4-FFF2-40B4-BE49-F238E27FC236}">
                        <a16:creationId xmlns:a16="http://schemas.microsoft.com/office/drawing/2014/main" id="{4C774175-8A21-51FF-DFEB-E076ACDCCACB}"/>
                      </a:ext>
                    </a:extLst>
                  </p:cNvPr>
                  <p:cNvGrpSpPr/>
                  <p:nvPr/>
                </p:nvGrpSpPr>
                <p:grpSpPr>
                  <a:xfrm>
                    <a:off x="5786772" y="5512508"/>
                    <a:ext cx="241092" cy="126619"/>
                    <a:chOff x="5786772" y="5512508"/>
                    <a:chExt cx="241092" cy="126619"/>
                  </a:xfrm>
                </p:grpSpPr>
                <p:sp>
                  <p:nvSpPr>
                    <p:cNvPr id="53" name="Ovale 52">
                      <a:extLst>
                        <a:ext uri="{FF2B5EF4-FFF2-40B4-BE49-F238E27FC236}">
                          <a16:creationId xmlns:a16="http://schemas.microsoft.com/office/drawing/2014/main" id="{7C757008-1BE0-1A0D-0A11-5206BA276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5693" y="5580518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4" name="Ovale 53">
                      <a:extLst>
                        <a:ext uri="{FF2B5EF4-FFF2-40B4-BE49-F238E27FC236}">
                          <a16:creationId xmlns:a16="http://schemas.microsoft.com/office/drawing/2014/main" id="{FAD2AABF-F1FE-96F9-B43B-6A36D4C75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75989" y="5539635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5" name="Ovale 54">
                      <a:extLst>
                        <a:ext uri="{FF2B5EF4-FFF2-40B4-BE49-F238E27FC236}">
                          <a16:creationId xmlns:a16="http://schemas.microsoft.com/office/drawing/2014/main" id="{6DDCE001-CFBA-39A6-674D-84BFB499AF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3482" y="5593408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6" name="Ovale 55">
                      <a:extLst>
                        <a:ext uri="{FF2B5EF4-FFF2-40B4-BE49-F238E27FC236}">
                          <a16:creationId xmlns:a16="http://schemas.microsoft.com/office/drawing/2014/main" id="{C06A475C-8CF2-F6FF-191A-F1043EA153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2827" y="5515821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7" name="Ovale 56">
                      <a:extLst>
                        <a:ext uri="{FF2B5EF4-FFF2-40B4-BE49-F238E27FC236}">
                          <a16:creationId xmlns:a16="http://schemas.microsoft.com/office/drawing/2014/main" id="{773B08D3-A8F7-4406-0DCD-A517964DD6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7276" y="5589607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8" name="Ovale 57">
                      <a:extLst>
                        <a:ext uri="{FF2B5EF4-FFF2-40B4-BE49-F238E27FC236}">
                          <a16:creationId xmlns:a16="http://schemas.microsoft.com/office/drawing/2014/main" id="{6218A3B1-6B94-6DB0-60A9-786FFFD0C7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6772" y="5541686"/>
                      <a:ext cx="5176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9" name="Ovale 58">
                      <a:extLst>
                        <a:ext uri="{FF2B5EF4-FFF2-40B4-BE49-F238E27FC236}">
                          <a16:creationId xmlns:a16="http://schemas.microsoft.com/office/drawing/2014/main" id="{601DEC53-40B0-225E-732B-C23569A0A4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241" y="5582781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0" name="Ovale 59">
                      <a:extLst>
                        <a:ext uri="{FF2B5EF4-FFF2-40B4-BE49-F238E27FC236}">
                          <a16:creationId xmlns:a16="http://schemas.microsoft.com/office/drawing/2014/main" id="{CFFAB869-1388-ADBA-2FCC-A99F590071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9828" y="5553391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1" name="Ovale 60">
                      <a:extLst>
                        <a:ext uri="{FF2B5EF4-FFF2-40B4-BE49-F238E27FC236}">
                          <a16:creationId xmlns:a16="http://schemas.microsoft.com/office/drawing/2014/main" id="{D1141F4F-3D6C-9EAD-5BE4-EB3BDED2A7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3689" y="5512508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2" name="Ovale 61">
                      <a:extLst>
                        <a:ext uri="{FF2B5EF4-FFF2-40B4-BE49-F238E27FC236}">
                          <a16:creationId xmlns:a16="http://schemas.microsoft.com/office/drawing/2014/main" id="{336C457D-CE21-EC4A-D5D9-F6F093D98D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393" y="5548148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3" name="Ovale 62">
                      <a:extLst>
                        <a:ext uri="{FF2B5EF4-FFF2-40B4-BE49-F238E27FC236}">
                          <a16:creationId xmlns:a16="http://schemas.microsoft.com/office/drawing/2014/main" id="{AD6DB3A7-706B-90FF-09F8-423EE3B38F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28793" y="5517287"/>
                      <a:ext cx="51875" cy="45719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51" name="Freccia a destra 50">
                    <a:extLst>
                      <a:ext uri="{FF2B5EF4-FFF2-40B4-BE49-F238E27FC236}">
                        <a16:creationId xmlns:a16="http://schemas.microsoft.com/office/drawing/2014/main" id="{FF86E895-7185-A24F-0373-6ABABE5CBF9E}"/>
                      </a:ext>
                    </a:extLst>
                  </p:cNvPr>
                  <p:cNvSpPr/>
                  <p:nvPr/>
                </p:nvSpPr>
                <p:spPr>
                  <a:xfrm>
                    <a:off x="5835291" y="5431419"/>
                    <a:ext cx="479168" cy="293556"/>
                  </a:xfrm>
                  <a:prstGeom prst="rightArrow">
                    <a:avLst/>
                  </a:prstGeom>
                  <a:solidFill>
                    <a:schemeClr val="accent1">
                      <a:lumMod val="75000"/>
                      <a:alpha val="33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2" name="Ovale 51">
                    <a:extLst>
                      <a:ext uri="{FF2B5EF4-FFF2-40B4-BE49-F238E27FC236}">
                        <a16:creationId xmlns:a16="http://schemas.microsoft.com/office/drawing/2014/main" id="{06831773-BA5E-AE87-D7C2-2998998B14F5}"/>
                      </a:ext>
                    </a:extLst>
                  </p:cNvPr>
                  <p:cNvSpPr/>
                  <p:nvPr/>
                </p:nvSpPr>
                <p:spPr>
                  <a:xfrm>
                    <a:off x="5764558" y="5473794"/>
                    <a:ext cx="281419" cy="20879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84000"/>
                          <a:alpha val="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rect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</p:grpSp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C8439342-1CFE-113B-ED34-D8747B52474F}"/>
              </a:ext>
            </a:extLst>
          </p:cNvPr>
          <p:cNvGrpSpPr/>
          <p:nvPr/>
        </p:nvGrpSpPr>
        <p:grpSpPr>
          <a:xfrm>
            <a:off x="1544481" y="1434483"/>
            <a:ext cx="10091327" cy="799834"/>
            <a:chOff x="3101835" y="-1037483"/>
            <a:chExt cx="3707979" cy="676963"/>
          </a:xfrm>
        </p:grpSpPr>
        <p:sp>
          <p:nvSpPr>
            <p:cNvPr id="103" name="Triangolo isoscele 102">
              <a:extLst>
                <a:ext uri="{FF2B5EF4-FFF2-40B4-BE49-F238E27FC236}">
                  <a16:creationId xmlns:a16="http://schemas.microsoft.com/office/drawing/2014/main" id="{39863026-1937-1959-B896-A7E3A3529DB5}"/>
                </a:ext>
              </a:extLst>
            </p:cNvPr>
            <p:cNvSpPr/>
            <p:nvPr/>
          </p:nvSpPr>
          <p:spPr>
            <a:xfrm rot="5400000">
              <a:off x="3994098" y="-1929746"/>
              <a:ext cx="676963" cy="2461490"/>
            </a:xfrm>
            <a:prstGeom prst="triangle">
              <a:avLst/>
            </a:prstGeom>
            <a:solidFill>
              <a:srgbClr val="00B0F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Triangolo isoscele 103">
              <a:extLst>
                <a:ext uri="{FF2B5EF4-FFF2-40B4-BE49-F238E27FC236}">
                  <a16:creationId xmlns:a16="http://schemas.microsoft.com/office/drawing/2014/main" id="{5EB8A809-70E7-0EF6-600A-AD39A2AC32D0}"/>
                </a:ext>
              </a:extLst>
            </p:cNvPr>
            <p:cNvSpPr/>
            <p:nvPr/>
          </p:nvSpPr>
          <p:spPr>
            <a:xfrm rot="16200000">
              <a:off x="5602815" y="-1641933"/>
              <a:ext cx="529381" cy="1884617"/>
            </a:xfrm>
            <a:prstGeom prst="triangle">
              <a:avLst/>
            </a:prstGeom>
            <a:solidFill>
              <a:srgbClr val="00B0F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384C8177-F37E-BB99-409C-A2339BA7CDBA}"/>
              </a:ext>
            </a:extLst>
          </p:cNvPr>
          <p:cNvGrpSpPr/>
          <p:nvPr/>
        </p:nvGrpSpPr>
        <p:grpSpPr>
          <a:xfrm>
            <a:off x="1608238" y="1040785"/>
            <a:ext cx="10417848" cy="1503804"/>
            <a:chOff x="34357" y="-1946588"/>
            <a:chExt cx="10262384" cy="1893681"/>
          </a:xfrm>
        </p:grpSpPr>
        <p:sp>
          <p:nvSpPr>
            <p:cNvPr id="121" name="Figura a mano libera: forma 120">
              <a:extLst>
                <a:ext uri="{FF2B5EF4-FFF2-40B4-BE49-F238E27FC236}">
                  <a16:creationId xmlns:a16="http://schemas.microsoft.com/office/drawing/2014/main" id="{4362DDDF-7A41-32D5-7B73-5EFFDDBB254D}"/>
                </a:ext>
              </a:extLst>
            </p:cNvPr>
            <p:cNvSpPr/>
            <p:nvPr/>
          </p:nvSpPr>
          <p:spPr>
            <a:xfrm>
              <a:off x="34357" y="-1946588"/>
              <a:ext cx="10248900" cy="946150"/>
            </a:xfrm>
            <a:custGeom>
              <a:avLst/>
              <a:gdLst>
                <a:gd name="connsiteX0" fmla="*/ 0 w 10248900"/>
                <a:gd name="connsiteY0" fmla="*/ 635000 h 946150"/>
                <a:gd name="connsiteX1" fmla="*/ 1181100 w 10248900"/>
                <a:gd name="connsiteY1" fmla="*/ 787400 h 946150"/>
                <a:gd name="connsiteX2" fmla="*/ 2197100 w 10248900"/>
                <a:gd name="connsiteY2" fmla="*/ 927100 h 946150"/>
                <a:gd name="connsiteX3" fmla="*/ 2755900 w 10248900"/>
                <a:gd name="connsiteY3" fmla="*/ 914400 h 946150"/>
                <a:gd name="connsiteX4" fmla="*/ 4660900 w 10248900"/>
                <a:gd name="connsiteY4" fmla="*/ 647700 h 946150"/>
                <a:gd name="connsiteX5" fmla="*/ 10248900 w 10248900"/>
                <a:gd name="connsiteY5" fmla="*/ 0 h 94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8900" h="946150">
                  <a:moveTo>
                    <a:pt x="0" y="635000"/>
                  </a:moveTo>
                  <a:lnTo>
                    <a:pt x="1181100" y="787400"/>
                  </a:lnTo>
                  <a:cubicBezTo>
                    <a:pt x="1547283" y="836083"/>
                    <a:pt x="1934633" y="905933"/>
                    <a:pt x="2197100" y="927100"/>
                  </a:cubicBezTo>
                  <a:cubicBezTo>
                    <a:pt x="2459567" y="948267"/>
                    <a:pt x="2345267" y="960967"/>
                    <a:pt x="2755900" y="914400"/>
                  </a:cubicBezTo>
                  <a:cubicBezTo>
                    <a:pt x="3166533" y="867833"/>
                    <a:pt x="4660900" y="647700"/>
                    <a:pt x="4660900" y="647700"/>
                  </a:cubicBezTo>
                  <a:lnTo>
                    <a:pt x="10248900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Figura a mano libera: forma 121">
              <a:extLst>
                <a:ext uri="{FF2B5EF4-FFF2-40B4-BE49-F238E27FC236}">
                  <a16:creationId xmlns:a16="http://schemas.microsoft.com/office/drawing/2014/main" id="{E1A6FD01-7F85-FA75-1503-038E71057510}"/>
                </a:ext>
              </a:extLst>
            </p:cNvPr>
            <p:cNvSpPr/>
            <p:nvPr/>
          </p:nvSpPr>
          <p:spPr>
            <a:xfrm flipV="1">
              <a:off x="47841" y="-759858"/>
              <a:ext cx="10248900" cy="706951"/>
            </a:xfrm>
            <a:custGeom>
              <a:avLst/>
              <a:gdLst>
                <a:gd name="connsiteX0" fmla="*/ 0 w 10248900"/>
                <a:gd name="connsiteY0" fmla="*/ 635000 h 946150"/>
                <a:gd name="connsiteX1" fmla="*/ 1181100 w 10248900"/>
                <a:gd name="connsiteY1" fmla="*/ 787400 h 946150"/>
                <a:gd name="connsiteX2" fmla="*/ 2197100 w 10248900"/>
                <a:gd name="connsiteY2" fmla="*/ 927100 h 946150"/>
                <a:gd name="connsiteX3" fmla="*/ 2755900 w 10248900"/>
                <a:gd name="connsiteY3" fmla="*/ 914400 h 946150"/>
                <a:gd name="connsiteX4" fmla="*/ 4660900 w 10248900"/>
                <a:gd name="connsiteY4" fmla="*/ 647700 h 946150"/>
                <a:gd name="connsiteX5" fmla="*/ 10248900 w 10248900"/>
                <a:gd name="connsiteY5" fmla="*/ 0 h 94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48900" h="946150">
                  <a:moveTo>
                    <a:pt x="0" y="635000"/>
                  </a:moveTo>
                  <a:lnTo>
                    <a:pt x="1181100" y="787400"/>
                  </a:lnTo>
                  <a:cubicBezTo>
                    <a:pt x="1547283" y="836083"/>
                    <a:pt x="1934633" y="905933"/>
                    <a:pt x="2197100" y="927100"/>
                  </a:cubicBezTo>
                  <a:cubicBezTo>
                    <a:pt x="2459567" y="948267"/>
                    <a:pt x="2345267" y="960967"/>
                    <a:pt x="2755900" y="914400"/>
                  </a:cubicBezTo>
                  <a:cubicBezTo>
                    <a:pt x="3166533" y="867833"/>
                    <a:pt x="4660900" y="647700"/>
                    <a:pt x="4660900" y="647700"/>
                  </a:cubicBezTo>
                  <a:lnTo>
                    <a:pt x="10248900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9" name="Gruppo 128">
            <a:extLst>
              <a:ext uri="{FF2B5EF4-FFF2-40B4-BE49-F238E27FC236}">
                <a16:creationId xmlns:a16="http://schemas.microsoft.com/office/drawing/2014/main" id="{9E0577FB-B282-4AE3-3913-B68FC3358B78}"/>
              </a:ext>
            </a:extLst>
          </p:cNvPr>
          <p:cNvGrpSpPr/>
          <p:nvPr/>
        </p:nvGrpSpPr>
        <p:grpSpPr>
          <a:xfrm>
            <a:off x="1624847" y="1519536"/>
            <a:ext cx="10294072" cy="656635"/>
            <a:chOff x="1683243" y="1779995"/>
            <a:chExt cx="10294072" cy="723317"/>
          </a:xfrm>
        </p:grpSpPr>
        <p:cxnSp>
          <p:nvCxnSpPr>
            <p:cNvPr id="125" name="Connettore diritto 124">
              <a:extLst>
                <a:ext uri="{FF2B5EF4-FFF2-40B4-BE49-F238E27FC236}">
                  <a16:creationId xmlns:a16="http://schemas.microsoft.com/office/drawing/2014/main" id="{98D4721E-FE6D-28C2-B2C0-8F819790A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3243" y="1779995"/>
              <a:ext cx="10294072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diritto 125">
              <a:extLst>
                <a:ext uri="{FF2B5EF4-FFF2-40B4-BE49-F238E27FC236}">
                  <a16:creationId xmlns:a16="http://schemas.microsoft.com/office/drawing/2014/main" id="{9C2DAB34-08CC-3C2E-4C48-F3E1E773FD55}"/>
                </a:ext>
              </a:extLst>
            </p:cNvPr>
            <p:cNvCxnSpPr>
              <a:cxnSpLocks/>
            </p:cNvCxnSpPr>
            <p:nvPr/>
          </p:nvCxnSpPr>
          <p:spPr>
            <a:xfrm>
              <a:off x="1701975" y="2503312"/>
              <a:ext cx="1027534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F14401EB-0297-CAAB-590C-33BEC81C8FE2}"/>
              </a:ext>
            </a:extLst>
          </p:cNvPr>
          <p:cNvSpPr txBox="1"/>
          <p:nvPr/>
        </p:nvSpPr>
        <p:spPr>
          <a:xfrm>
            <a:off x="69258" y="6341231"/>
            <a:ext cx="4332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J. van </a:t>
            </a:r>
            <a:r>
              <a:rPr lang="it-IT" sz="1200" b="1" dirty="0" err="1">
                <a:solidFill>
                  <a:schemeClr val="bg1"/>
                </a:solidFill>
              </a:rPr>
              <a:t>Tilborg</a:t>
            </a:r>
            <a:r>
              <a:rPr lang="it-IT" sz="1200" b="1" dirty="0">
                <a:solidFill>
                  <a:schemeClr val="bg1"/>
                </a:solidFill>
              </a:rPr>
              <a:t> et Al, </a:t>
            </a:r>
            <a:r>
              <a:rPr lang="en-US" sz="1200" b="1" i="1" dirty="0">
                <a:solidFill>
                  <a:schemeClr val="bg1"/>
                </a:solidFill>
              </a:rPr>
              <a:t>Active Plasma Lensing for Relativistic Laser-Plasma-Accelerated Electron Beams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it-IT" sz="1200" b="1" dirty="0">
                <a:solidFill>
                  <a:schemeClr val="bg1"/>
                </a:solidFill>
              </a:rPr>
              <a:t>PRL 115, 184802 (2015)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E2BB2E-6DBF-5ABA-ED65-0F2DE482F5CA}"/>
              </a:ext>
            </a:extLst>
          </p:cNvPr>
          <p:cNvSpPr txBox="1"/>
          <p:nvPr/>
        </p:nvSpPr>
        <p:spPr>
          <a:xfrm>
            <a:off x="555597" y="4336558"/>
            <a:ext cx="2189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1"/>
                </a:solidFill>
              </a:rPr>
              <a:t>R </a:t>
            </a:r>
            <a:r>
              <a:rPr lang="en-US" sz="1800" dirty="0">
                <a:solidFill>
                  <a:schemeClr val="bg1"/>
                </a:solidFill>
              </a:rPr>
              <a:t>capillary radius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I</a:t>
            </a:r>
            <a:r>
              <a:rPr lang="en-US" b="1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peak current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118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19B6F0FB-0E7F-BBAB-7E1B-2C90AB40F4C7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95CDD55C-7919-12FD-F3D1-D5C66B0E09B9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192000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Immagine 24" descr="Immagine che contiene Carattere, testo, logo, Elementi grafici&#10;&#10;Descrizione generata automaticamente">
                <a:extLst>
                  <a:ext uri="{FF2B5EF4-FFF2-40B4-BE49-F238E27FC236}">
                    <a16:creationId xmlns:a16="http://schemas.microsoft.com/office/drawing/2014/main" id="{3AE9220A-797A-271B-8B82-E4C7E8C3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" y="2192"/>
                <a:ext cx="661067" cy="394696"/>
              </a:xfrm>
              <a:prstGeom prst="rect">
                <a:avLst/>
              </a:prstGeom>
            </p:spPr>
          </p:pic>
        </p:grp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A0C0F9DE-75B7-7338-D31B-825F5DFF8085}"/>
                </a:ext>
              </a:extLst>
            </p:cNvPr>
            <p:cNvSpPr/>
            <p:nvPr/>
          </p:nvSpPr>
          <p:spPr>
            <a:xfrm>
              <a:off x="3942894" y="0"/>
              <a:ext cx="8227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Plasma source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properties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and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implementation_Gas-filled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discharge</a:t>
              </a:r>
              <a:r>
                <a: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capillaries</a:t>
              </a:r>
              <a:endPara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932855" y="6568440"/>
            <a:ext cx="6227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Page 26/40</a:t>
            </a:r>
          </a:p>
        </p:txBody>
      </p:sp>
      <p:grpSp>
        <p:nvGrpSpPr>
          <p:cNvPr id="2" name="Group 43">
            <a:extLst>
              <a:ext uri="{FF2B5EF4-FFF2-40B4-BE49-F238E27FC236}">
                <a16:creationId xmlns:a16="http://schemas.microsoft.com/office/drawing/2014/main" id="{FCD07906-737B-7C0F-4B15-D6D1D634074D}"/>
              </a:ext>
            </a:extLst>
          </p:cNvPr>
          <p:cNvGrpSpPr/>
          <p:nvPr/>
        </p:nvGrpSpPr>
        <p:grpSpPr>
          <a:xfrm>
            <a:off x="399101" y="845628"/>
            <a:ext cx="5384800" cy="1998811"/>
            <a:chOff x="114492" y="643205"/>
            <a:chExt cx="6352675" cy="2574758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60CF63FC-7161-2A6C-0270-9BB9CA1D0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t="19350" r="4035" b="32938"/>
            <a:stretch/>
          </p:blipFill>
          <p:spPr>
            <a:xfrm>
              <a:off x="114492" y="643205"/>
              <a:ext cx="6352675" cy="2574758"/>
            </a:xfrm>
            <a:prstGeom prst="rect">
              <a:avLst/>
            </a:prstGeom>
          </p:spPr>
        </p:pic>
        <p:sp>
          <p:nvSpPr>
            <p:cNvPr id="5" name="Rectangle 47">
              <a:extLst>
                <a:ext uri="{FF2B5EF4-FFF2-40B4-BE49-F238E27FC236}">
                  <a16:creationId xmlns:a16="http://schemas.microsoft.com/office/drawing/2014/main" id="{39A3F5E0-F29D-04DE-2A3B-0F4051F9AAA8}"/>
                </a:ext>
              </a:extLst>
            </p:cNvPr>
            <p:cNvSpPr/>
            <p:nvPr/>
          </p:nvSpPr>
          <p:spPr>
            <a:xfrm>
              <a:off x="1025263" y="1054045"/>
              <a:ext cx="4272865" cy="3833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Lens ON        Acc ON	 Lens ON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52">
            <a:extLst>
              <a:ext uri="{FF2B5EF4-FFF2-40B4-BE49-F238E27FC236}">
                <a16:creationId xmlns:a16="http://schemas.microsoft.com/office/drawing/2014/main" id="{C4A5E7AD-C79C-2A1D-DFC9-40F185B935E3}"/>
              </a:ext>
            </a:extLst>
          </p:cNvPr>
          <p:cNvGrpSpPr/>
          <p:nvPr/>
        </p:nvGrpSpPr>
        <p:grpSpPr>
          <a:xfrm>
            <a:off x="6000436" y="845627"/>
            <a:ext cx="2943425" cy="1998811"/>
            <a:chOff x="7259337" y="4369007"/>
            <a:chExt cx="3675871" cy="2141594"/>
          </a:xfrm>
        </p:grpSpPr>
        <p:pic>
          <p:nvPicPr>
            <p:cNvPr id="9" name="VID_20230504_174927">
              <a:hlinkClick r:id="" action="ppaction://media"/>
              <a:extLst>
                <a:ext uri="{FF2B5EF4-FFF2-40B4-BE49-F238E27FC236}">
                  <a16:creationId xmlns:a16="http://schemas.microsoft.com/office/drawing/2014/main" id="{234C8AFD-DE09-C721-EDBE-8FAA56496CC2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r="17264" b="14298"/>
            <a:stretch/>
          </p:blipFill>
          <p:spPr>
            <a:xfrm>
              <a:off x="7259337" y="4369007"/>
              <a:ext cx="3675871" cy="2141594"/>
            </a:xfrm>
            <a:prstGeom prst="rect">
              <a:avLst/>
            </a:prstGeom>
          </p:spPr>
        </p:pic>
        <p:cxnSp>
          <p:nvCxnSpPr>
            <p:cNvPr id="10" name="Straight Arrow Connector 54">
              <a:extLst>
                <a:ext uri="{FF2B5EF4-FFF2-40B4-BE49-F238E27FC236}">
                  <a16:creationId xmlns:a16="http://schemas.microsoft.com/office/drawing/2014/main" id="{F3380524-D275-C25A-59D8-43E95984ED65}"/>
                </a:ext>
              </a:extLst>
            </p:cNvPr>
            <p:cNvCxnSpPr/>
            <p:nvPr/>
          </p:nvCxnSpPr>
          <p:spPr>
            <a:xfrm>
              <a:off x="7876164" y="5317132"/>
              <a:ext cx="120147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dash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55">
              <a:extLst>
                <a:ext uri="{FF2B5EF4-FFF2-40B4-BE49-F238E27FC236}">
                  <a16:creationId xmlns:a16="http://schemas.microsoft.com/office/drawing/2014/main" id="{27A7424E-CE11-E17A-E4EE-2C517CEF3868}"/>
                </a:ext>
              </a:extLst>
            </p:cNvPr>
            <p:cNvSpPr/>
            <p:nvPr/>
          </p:nvSpPr>
          <p:spPr>
            <a:xfrm>
              <a:off x="8106876" y="5306594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us</a:t>
              </a:r>
              <a:endPara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56">
              <a:extLst>
                <a:ext uri="{FF2B5EF4-FFF2-40B4-BE49-F238E27FC236}">
                  <a16:creationId xmlns:a16="http://schemas.microsoft.com/office/drawing/2014/main" id="{E429C3AF-5AD8-7B9B-F9E1-8DE6F575C170}"/>
                </a:ext>
              </a:extLst>
            </p:cNvPr>
            <p:cNvSpPr/>
            <p:nvPr/>
          </p:nvSpPr>
          <p:spPr>
            <a:xfrm>
              <a:off x="7498904" y="4924421"/>
              <a:ext cx="11176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Acc-200A</a:t>
              </a:r>
              <a:endPara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57">
              <a:extLst>
                <a:ext uri="{FF2B5EF4-FFF2-40B4-BE49-F238E27FC236}">
                  <a16:creationId xmlns:a16="http://schemas.microsoft.com/office/drawing/2014/main" id="{3C98FA8A-68CC-E3C4-90FF-F607F49119CE}"/>
                </a:ext>
              </a:extLst>
            </p:cNvPr>
            <p:cNvSpPr/>
            <p:nvPr/>
          </p:nvSpPr>
          <p:spPr>
            <a:xfrm>
              <a:off x="9169437" y="5319954"/>
              <a:ext cx="12202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Lens-500A</a:t>
              </a:r>
              <a:endPara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60">
            <a:extLst>
              <a:ext uri="{FF2B5EF4-FFF2-40B4-BE49-F238E27FC236}">
                <a16:creationId xmlns:a16="http://schemas.microsoft.com/office/drawing/2014/main" id="{478700CB-6956-9BE1-9D87-1A39C7CE79E1}"/>
              </a:ext>
            </a:extLst>
          </p:cNvPr>
          <p:cNvSpPr/>
          <p:nvPr/>
        </p:nvSpPr>
        <p:spPr>
          <a:xfrm>
            <a:off x="331096" y="503852"/>
            <a:ext cx="20681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capillary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64">
            <a:extLst>
              <a:ext uri="{FF2B5EF4-FFF2-40B4-BE49-F238E27FC236}">
                <a16:creationId xmlns:a16="http://schemas.microsoft.com/office/drawing/2014/main" id="{2757C4B5-FBD2-4048-DA3A-C7222B814EB9}"/>
              </a:ext>
            </a:extLst>
          </p:cNvPr>
          <p:cNvSpPr/>
          <p:nvPr/>
        </p:nvSpPr>
        <p:spPr>
          <a:xfrm>
            <a:off x="293139" y="3012509"/>
            <a:ext cx="2002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long capillary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65">
            <a:extLst>
              <a:ext uri="{FF2B5EF4-FFF2-40B4-BE49-F238E27FC236}">
                <a16:creationId xmlns:a16="http://schemas.microsoft.com/office/drawing/2014/main" id="{6C030F85-748D-0BE3-59C9-A14E1F9E7EE6}"/>
              </a:ext>
            </a:extLst>
          </p:cNvPr>
          <p:cNvSpPr/>
          <p:nvPr/>
        </p:nvSpPr>
        <p:spPr>
          <a:xfrm>
            <a:off x="293139" y="4824721"/>
            <a:ext cx="2594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Curved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capillary for APD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8">
            <a:extLst>
              <a:ext uri="{FF2B5EF4-FFF2-40B4-BE49-F238E27FC236}">
                <a16:creationId xmlns:a16="http://schemas.microsoft.com/office/drawing/2014/main" id="{D6F994C7-417D-F302-A74E-228B668272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21377" r="1995" b="28838"/>
          <a:stretch/>
        </p:blipFill>
        <p:spPr>
          <a:xfrm>
            <a:off x="399101" y="3372097"/>
            <a:ext cx="6187318" cy="12580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42E06E28-CCDA-1126-5C4A-B1F089764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1" t="26164" r="21880" b="41207"/>
          <a:stretch/>
        </p:blipFill>
        <p:spPr>
          <a:xfrm>
            <a:off x="399101" y="5157763"/>
            <a:ext cx="3793788" cy="1546698"/>
          </a:xfrm>
          <a:prstGeom prst="rect">
            <a:avLst/>
          </a:prstGeom>
        </p:spPr>
      </p:pic>
      <p:sp>
        <p:nvSpPr>
          <p:cNvPr id="37" name="Rectangle 69">
            <a:extLst>
              <a:ext uri="{FF2B5EF4-FFF2-40B4-BE49-F238E27FC236}">
                <a16:creationId xmlns:a16="http://schemas.microsoft.com/office/drawing/2014/main" id="{933C5E2D-D579-6767-B5FA-0EAC2633AFC4}"/>
              </a:ext>
            </a:extLst>
          </p:cNvPr>
          <p:cNvSpPr/>
          <p:nvPr/>
        </p:nvSpPr>
        <p:spPr>
          <a:xfrm>
            <a:off x="6602896" y="3362822"/>
            <a:ext cx="5384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of m-scale capillaries for EuPRAXIA project by using segmented capillaries: design of HV-voltage circuits and discharge synchronization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</p:txBody>
      </p:sp>
      <p:sp>
        <p:nvSpPr>
          <p:cNvPr id="38" name="Rectangle 70">
            <a:extLst>
              <a:ext uri="{FF2B5EF4-FFF2-40B4-BE49-F238E27FC236}">
                <a16:creationId xmlns:a16="http://schemas.microsoft.com/office/drawing/2014/main" id="{F1B11848-33AD-575B-7F03-0096F080ADB9}"/>
              </a:ext>
            </a:extLst>
          </p:cNvPr>
          <p:cNvSpPr/>
          <p:nvPr/>
        </p:nvSpPr>
        <p:spPr>
          <a:xfrm>
            <a:off x="4211766" y="5360866"/>
            <a:ext cx="3577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Design of new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geometries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for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curved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channels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HV-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circuits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to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allow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high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current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pulses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1">
            <a:extLst>
              <a:ext uri="{FF2B5EF4-FFF2-40B4-BE49-F238E27FC236}">
                <a16:creationId xmlns:a16="http://schemas.microsoft.com/office/drawing/2014/main" id="{88D6BE59-36F3-4E14-4EC8-A5A1A054E6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4" t="8276" r="2420" b="60000"/>
          <a:stretch/>
        </p:blipFill>
        <p:spPr>
          <a:xfrm>
            <a:off x="9485762" y="1240633"/>
            <a:ext cx="2189143" cy="1770128"/>
          </a:xfrm>
          <a:prstGeom prst="rect">
            <a:avLst/>
          </a:prstGeom>
        </p:spPr>
      </p:pic>
      <p:pic>
        <p:nvPicPr>
          <p:cNvPr id="40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0F4426C5-2DF4-484B-C167-712A935CC1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8" b="42131"/>
          <a:stretch/>
        </p:blipFill>
        <p:spPr>
          <a:xfrm>
            <a:off x="7271104" y="3919970"/>
            <a:ext cx="4526668" cy="1188030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27000"/>
              </a:prstClr>
            </a:outerShdw>
          </a:effectLst>
        </p:spPr>
      </p:pic>
      <p:sp>
        <p:nvSpPr>
          <p:cNvPr id="41" name="Rectangle 67">
            <a:extLst>
              <a:ext uri="{FF2B5EF4-FFF2-40B4-BE49-F238E27FC236}">
                <a16:creationId xmlns:a16="http://schemas.microsoft.com/office/drawing/2014/main" id="{A76CBD9A-5E5F-088C-7376-CCD1C254FB5D}"/>
              </a:ext>
            </a:extLst>
          </p:cNvPr>
          <p:cNvSpPr/>
          <p:nvPr/>
        </p:nvSpPr>
        <p:spPr>
          <a:xfrm>
            <a:off x="9032577" y="580537"/>
            <a:ext cx="3095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on cross-talk effects: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of electrodes and HV-circuits to reduce the interaction among discharges through plsam ramps 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64">
            <a:extLst>
              <a:ext uri="{FF2B5EF4-FFF2-40B4-BE49-F238E27FC236}">
                <a16:creationId xmlns:a16="http://schemas.microsoft.com/office/drawing/2014/main" id="{F72EEF0E-5988-A483-DEC8-6317DE78AF05}"/>
              </a:ext>
            </a:extLst>
          </p:cNvPr>
          <p:cNvSpPr/>
          <p:nvPr/>
        </p:nvSpPr>
        <p:spPr>
          <a:xfrm>
            <a:off x="9705960" y="5200799"/>
            <a:ext cx="2180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Segmented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capillary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BBF11F-2AE3-DF62-4742-8C1009BF3DA5}"/>
              </a:ext>
            </a:extLst>
          </p:cNvPr>
          <p:cNvSpPr txBox="1"/>
          <p:nvPr/>
        </p:nvSpPr>
        <p:spPr>
          <a:xfrm>
            <a:off x="7456423" y="6136952"/>
            <a:ext cx="5083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Pompili, Riccardo, et Al,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curved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capillary-discharge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waveguides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AIP </a:t>
            </a:r>
            <a:r>
              <a:rPr lang="it-IT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r>
              <a: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8.1 (2018)</a:t>
            </a:r>
          </a:p>
        </p:txBody>
      </p:sp>
    </p:spTree>
    <p:extLst>
      <p:ext uri="{BB962C8B-B14F-4D97-AF65-F5344CB8AC3E}">
        <p14:creationId xmlns:p14="http://schemas.microsoft.com/office/powerpoint/2010/main" val="15585252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942480" y="6549190"/>
            <a:ext cx="6227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Page 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27/40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AA9A53-15BE-F0D2-DE1E-E874DE668B7C}"/>
              </a:ext>
            </a:extLst>
          </p:cNvPr>
          <p:cNvSpPr txBox="1"/>
          <p:nvPr/>
        </p:nvSpPr>
        <p:spPr>
          <a:xfrm>
            <a:off x="-71120" y="1654391"/>
            <a:ext cx="2617074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Spectroscopic</a:t>
            </a:r>
            <a:r>
              <a:rPr kumimoji="0" lang="it-IT" sz="2000" b="1" i="1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techniques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1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it-IT" sz="2000" b="1" i="1" dirty="0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Plasma temperature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1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i="1" dirty="0" err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Interferometric</a:t>
            </a:r>
            <a:r>
              <a:rPr lang="it-IT" sz="2000" b="1" i="1" dirty="0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tecniques</a:t>
            </a:r>
            <a:endParaRPr kumimoji="0" lang="it-IT" sz="2000" b="1" i="1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1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7FF1AFD9-F946-CB3B-E127-C4F448A32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421" y="2191"/>
            <a:ext cx="562038" cy="39469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9">
            <a:extLst>
              <a:ext uri="{FF2B5EF4-FFF2-40B4-BE49-F238E27FC236}">
                <a16:creationId xmlns:a16="http://schemas.microsoft.com/office/drawing/2014/main" id="{16EBF250-222D-0F3F-B9BA-CF525CE056FC}"/>
              </a:ext>
            </a:extLst>
          </p:cNvPr>
          <p:cNvGrpSpPr/>
          <p:nvPr/>
        </p:nvGrpSpPr>
        <p:grpSpPr>
          <a:xfrm>
            <a:off x="2659118" y="1765738"/>
            <a:ext cx="9340225" cy="4666593"/>
            <a:chOff x="665449" y="2426188"/>
            <a:chExt cx="2411856" cy="1225942"/>
          </a:xfrm>
          <a:effectLst>
            <a:outerShdw blurRad="50800" dist="241300" dir="19800000" sx="98000" sy="98000" algn="bl" rotWithShape="0">
              <a:prstClr val="black">
                <a:alpha val="40000"/>
              </a:prstClr>
            </a:outerShdw>
          </a:effectLst>
        </p:grpSpPr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id="{A7C0A9B8-4E65-74B2-C945-EDCAB9A4B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1" t="10684" r="11852" b="7163"/>
            <a:stretch/>
          </p:blipFill>
          <p:spPr>
            <a:xfrm>
              <a:off x="665449" y="2426188"/>
              <a:ext cx="2411856" cy="122594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4FD7BFD6-64DC-E1B6-7C84-774B68B1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062" y="3263772"/>
              <a:ext cx="365428" cy="367325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06BEB0-34E5-699E-51B5-E7A65D2E99E9}"/>
              </a:ext>
            </a:extLst>
          </p:cNvPr>
          <p:cNvSpPr txBox="1"/>
          <p:nvPr/>
        </p:nvSpPr>
        <p:spPr>
          <a:xfrm>
            <a:off x="2659117" y="1765738"/>
            <a:ext cx="9340226" cy="523220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Plasma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Diagnostics</a:t>
            </a:r>
            <a:endParaRPr kumimoji="0" lang="it-IT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58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28/40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0C9FAB5-EE08-234C-A81F-DB2B050637C3}"/>
              </a:ext>
            </a:extLst>
          </p:cNvPr>
          <p:cNvSpPr/>
          <p:nvPr/>
        </p:nvSpPr>
        <p:spPr>
          <a:xfrm>
            <a:off x="8512157" y="0"/>
            <a:ext cx="3658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diagnostics_Spectroscopy</a:t>
            </a:r>
            <a:endParaRPr lang="it-IT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FD5667AA-805E-9835-5CDA-F90A6EC065E5}"/>
              </a:ext>
            </a:extLst>
          </p:cNvPr>
          <p:cNvSpPr txBox="1"/>
          <p:nvPr/>
        </p:nvSpPr>
        <p:spPr>
          <a:xfrm>
            <a:off x="123339" y="530914"/>
            <a:ext cx="9055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+mj-lt"/>
                <a:cs typeface="Arial" panose="020B0604020202020204" pitchFamily="34" charset="0"/>
              </a:rPr>
              <a:t>HOW IS THE CAPILLARY CHARACTERIZED?DENING TECHNIQUE</a:t>
            </a:r>
            <a:endParaRPr lang="en-US" sz="2800" b="1" dirty="0"/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C5DCADDF-B25A-F9F3-2C2E-413C4E90B1F2}"/>
              </a:ext>
            </a:extLst>
          </p:cNvPr>
          <p:cNvSpPr txBox="1"/>
          <p:nvPr/>
        </p:nvSpPr>
        <p:spPr>
          <a:xfrm>
            <a:off x="78121" y="536574"/>
            <a:ext cx="79144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 </a:t>
            </a:r>
            <a:r>
              <a:rPr lang="en-US" sz="1600" b="1" i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Stark effect </a:t>
            </a:r>
            <a:r>
              <a:rPr lang="en-US" sz="1600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 the shifting and splitting of spectral lines of atoms and molecules due to the presence of an external electric </a:t>
            </a:r>
            <a:r>
              <a:rPr lang="en-US" sz="16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field, it is responsible for the  pressure broadening (Stark broadening) of spectral lines by charged particles in plasmas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i="0" u="none" strike="noStrike" baseline="0" dirty="0">
              <a:solidFill>
                <a:schemeClr val="bg1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Hydrogen-like and helium-like lines are the most sensitive </a:t>
            </a:r>
            <a:r>
              <a:rPr lang="it-IT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Stark </a:t>
            </a:r>
            <a:r>
              <a:rPr lang="it-IT" sz="16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broadening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Elemento grafico 83">
            <a:extLst>
              <a:ext uri="{FF2B5EF4-FFF2-40B4-BE49-F238E27FC236}">
                <a16:creationId xmlns:a16="http://schemas.microsoft.com/office/drawing/2014/main" id="{EA8FA8ED-7D2E-B6FC-029B-72FD6AD91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5216" y="455545"/>
            <a:ext cx="3844700" cy="2871985"/>
          </a:xfrm>
          <a:prstGeom prst="rect">
            <a:avLst/>
          </a:prstGeom>
        </p:spPr>
      </p:pic>
      <p:grpSp>
        <p:nvGrpSpPr>
          <p:cNvPr id="127" name="Gruppo 126">
            <a:extLst>
              <a:ext uri="{FF2B5EF4-FFF2-40B4-BE49-F238E27FC236}">
                <a16:creationId xmlns:a16="http://schemas.microsoft.com/office/drawing/2014/main" id="{0A5CB27E-E41B-8B20-A2D4-5EC8CE40F53B}"/>
              </a:ext>
            </a:extLst>
          </p:cNvPr>
          <p:cNvGrpSpPr/>
          <p:nvPr/>
        </p:nvGrpSpPr>
        <p:grpSpPr>
          <a:xfrm>
            <a:off x="480995" y="2193145"/>
            <a:ext cx="8427867" cy="4309573"/>
            <a:chOff x="480995" y="2167745"/>
            <a:chExt cx="8427867" cy="4309573"/>
          </a:xfrm>
        </p:grpSpPr>
        <p:pic>
          <p:nvPicPr>
            <p:cNvPr id="103" name="Picture 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B6D0921-1C1D-729B-E60C-3A4F5BF0B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36" y="2628199"/>
              <a:ext cx="7681835" cy="1152838"/>
            </a:xfrm>
            <a:prstGeom prst="rect">
              <a:avLst/>
            </a:prstGeom>
          </p:spPr>
        </p:pic>
        <p:cxnSp>
          <p:nvCxnSpPr>
            <p:cNvPr id="104" name="Straight Arrow Connector 8">
              <a:extLst>
                <a:ext uri="{FF2B5EF4-FFF2-40B4-BE49-F238E27FC236}">
                  <a16:creationId xmlns:a16="http://schemas.microsoft.com/office/drawing/2014/main" id="{2D61B4A0-1411-53DD-5799-B826A2E61902}"/>
                </a:ext>
              </a:extLst>
            </p:cNvPr>
            <p:cNvCxnSpPr>
              <a:cxnSpLocks/>
            </p:cNvCxnSpPr>
            <p:nvPr/>
          </p:nvCxnSpPr>
          <p:spPr>
            <a:xfrm>
              <a:off x="480995" y="2525079"/>
              <a:ext cx="7724221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5" name="Straight Connector 12">
              <a:extLst>
                <a:ext uri="{FF2B5EF4-FFF2-40B4-BE49-F238E27FC236}">
                  <a16:creationId xmlns:a16="http://schemas.microsoft.com/office/drawing/2014/main" id="{1781A76A-52F4-AF96-B16B-4530636E7D09}"/>
                </a:ext>
              </a:extLst>
            </p:cNvPr>
            <p:cNvCxnSpPr>
              <a:cxnSpLocks/>
            </p:cNvCxnSpPr>
            <p:nvPr/>
          </p:nvCxnSpPr>
          <p:spPr>
            <a:xfrm>
              <a:off x="7904436" y="3097486"/>
              <a:ext cx="0" cy="6612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6" name="Straight Connector 14">
              <a:extLst>
                <a:ext uri="{FF2B5EF4-FFF2-40B4-BE49-F238E27FC236}">
                  <a16:creationId xmlns:a16="http://schemas.microsoft.com/office/drawing/2014/main" id="{09AF10B6-7C29-9EEA-2342-05B0C355682D}"/>
                </a:ext>
              </a:extLst>
            </p:cNvPr>
            <p:cNvCxnSpPr>
              <a:cxnSpLocks/>
            </p:cNvCxnSpPr>
            <p:nvPr/>
          </p:nvCxnSpPr>
          <p:spPr>
            <a:xfrm>
              <a:off x="4194000" y="3106415"/>
              <a:ext cx="0" cy="6612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7" name="Straight Connector 15">
              <a:extLst>
                <a:ext uri="{FF2B5EF4-FFF2-40B4-BE49-F238E27FC236}">
                  <a16:creationId xmlns:a16="http://schemas.microsoft.com/office/drawing/2014/main" id="{538959F1-7A77-AB73-F9F9-743FD2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2000" y="3097485"/>
              <a:ext cx="0" cy="6612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8" name="TextBox 16">
              <a:extLst>
                <a:ext uri="{FF2B5EF4-FFF2-40B4-BE49-F238E27FC236}">
                  <a16:creationId xmlns:a16="http://schemas.microsoft.com/office/drawing/2014/main" id="{CFF83103-505D-A4D6-DDB9-D65B01A873E5}"/>
                </a:ext>
              </a:extLst>
            </p:cNvPr>
            <p:cNvSpPr txBox="1"/>
            <p:nvPr/>
          </p:nvSpPr>
          <p:spPr>
            <a:xfrm>
              <a:off x="1812617" y="2368451"/>
              <a:ext cx="738167" cy="313257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434nm</a:t>
              </a:r>
              <a:endPara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109" name="TextBox 17">
              <a:extLst>
                <a:ext uri="{FF2B5EF4-FFF2-40B4-BE49-F238E27FC236}">
                  <a16:creationId xmlns:a16="http://schemas.microsoft.com/office/drawing/2014/main" id="{681A6735-A852-BBFD-7D08-A271BE7D0ED3}"/>
                </a:ext>
              </a:extLst>
            </p:cNvPr>
            <p:cNvSpPr txBox="1"/>
            <p:nvPr/>
          </p:nvSpPr>
          <p:spPr>
            <a:xfrm>
              <a:off x="2741727" y="3633943"/>
              <a:ext cx="738167" cy="313257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48</a:t>
              </a:r>
              <a:r>
                <a:rPr lang="it-IT" sz="1400" i="1" kern="0" dirty="0">
                  <a:solidFill>
                    <a:prstClr val="black"/>
                  </a:solidFill>
                  <a:latin typeface="Calibri Light" panose="020F0302020204030204"/>
                </a:rPr>
                <a:t>6</a:t>
              </a:r>
              <a:r>
                <a:rPr kumimoji="0" lang="it-IT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nm</a:t>
              </a:r>
              <a:endPara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sp>
          <p:nvSpPr>
            <p:cNvPr id="110" name="TextBox 18">
              <a:extLst>
                <a:ext uri="{FF2B5EF4-FFF2-40B4-BE49-F238E27FC236}">
                  <a16:creationId xmlns:a16="http://schemas.microsoft.com/office/drawing/2014/main" id="{EA7A80AF-4F42-90F6-FDF0-10DA6D07FFDA}"/>
                </a:ext>
              </a:extLst>
            </p:cNvPr>
            <p:cNvSpPr txBox="1"/>
            <p:nvPr/>
          </p:nvSpPr>
          <p:spPr>
            <a:xfrm>
              <a:off x="5813989" y="3619863"/>
              <a:ext cx="738167" cy="313257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656nm</a:t>
              </a:r>
              <a:endPara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  <p:pic>
          <p:nvPicPr>
            <p:cNvPr id="111" name="Picture 22" descr="A bright light in the dark&#10;&#10;Description automatically generated with low confidence">
              <a:extLst>
                <a:ext uri="{FF2B5EF4-FFF2-40B4-BE49-F238E27FC236}">
                  <a16:creationId xmlns:a16="http://schemas.microsoft.com/office/drawing/2014/main" id="{D54A66D7-93E2-F9DB-E70B-2A22BB487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04" r="30617"/>
            <a:stretch/>
          </p:blipFill>
          <p:spPr>
            <a:xfrm>
              <a:off x="596594" y="4587683"/>
              <a:ext cx="3170215" cy="1889635"/>
            </a:xfrm>
            <a:prstGeom prst="rect">
              <a:avLst/>
            </a:prstGeom>
          </p:spPr>
        </p:pic>
        <p:pic>
          <p:nvPicPr>
            <p:cNvPr id="112" name="Picture 23">
              <a:extLst>
                <a:ext uri="{FF2B5EF4-FFF2-40B4-BE49-F238E27FC236}">
                  <a16:creationId xmlns:a16="http://schemas.microsoft.com/office/drawing/2014/main" id="{BD21464F-E151-A258-AE06-9E2839830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5" r="36327"/>
            <a:stretch/>
          </p:blipFill>
          <p:spPr>
            <a:xfrm>
              <a:off x="5738647" y="4587683"/>
              <a:ext cx="3170215" cy="1889635"/>
            </a:xfrm>
            <a:prstGeom prst="rect">
              <a:avLst/>
            </a:prstGeom>
          </p:spPr>
        </p:pic>
        <p:cxnSp>
          <p:nvCxnSpPr>
            <p:cNvPr id="113" name="Straight Connector 25">
              <a:extLst>
                <a:ext uri="{FF2B5EF4-FFF2-40B4-BE49-F238E27FC236}">
                  <a16:creationId xmlns:a16="http://schemas.microsoft.com/office/drawing/2014/main" id="{0D03FA4C-813F-1DF3-D2D7-02103130466B}"/>
                </a:ext>
              </a:extLst>
            </p:cNvPr>
            <p:cNvCxnSpPr>
              <a:cxnSpLocks/>
              <a:stCxn id="110" idx="1"/>
            </p:cNvCxnSpPr>
            <p:nvPr/>
          </p:nvCxnSpPr>
          <p:spPr>
            <a:xfrm flipH="1">
              <a:off x="5738647" y="3776492"/>
              <a:ext cx="75342" cy="82379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cxnSp>
          <p:nvCxnSpPr>
            <p:cNvPr id="114" name="Straight Connector 26">
              <a:extLst>
                <a:ext uri="{FF2B5EF4-FFF2-40B4-BE49-F238E27FC236}">
                  <a16:creationId xmlns:a16="http://schemas.microsoft.com/office/drawing/2014/main" id="{C86A7E59-24D6-4450-1437-A57F3C775D93}"/>
                </a:ext>
              </a:extLst>
            </p:cNvPr>
            <p:cNvCxnSpPr>
              <a:cxnSpLocks/>
            </p:cNvCxnSpPr>
            <p:nvPr/>
          </p:nvCxnSpPr>
          <p:spPr>
            <a:xfrm>
              <a:off x="6564292" y="3752830"/>
              <a:ext cx="2321959" cy="847456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cxnSp>
          <p:nvCxnSpPr>
            <p:cNvPr id="115" name="Straight Connector 29">
              <a:extLst>
                <a:ext uri="{FF2B5EF4-FFF2-40B4-BE49-F238E27FC236}">
                  <a16:creationId xmlns:a16="http://schemas.microsoft.com/office/drawing/2014/main" id="{7897D04B-9D7D-B7F2-63BA-6F73FD0CE2C5}"/>
                </a:ext>
              </a:extLst>
            </p:cNvPr>
            <p:cNvCxnSpPr>
              <a:cxnSpLocks/>
              <a:stCxn id="109" idx="1"/>
            </p:cNvCxnSpPr>
            <p:nvPr/>
          </p:nvCxnSpPr>
          <p:spPr>
            <a:xfrm flipH="1">
              <a:off x="599401" y="3790572"/>
              <a:ext cx="2142326" cy="8015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cxnSp>
          <p:nvCxnSpPr>
            <p:cNvPr id="116" name="Straight Connector 31">
              <a:extLst>
                <a:ext uri="{FF2B5EF4-FFF2-40B4-BE49-F238E27FC236}">
                  <a16:creationId xmlns:a16="http://schemas.microsoft.com/office/drawing/2014/main" id="{6E844815-0658-522C-1074-5790CA9ED7E2}"/>
                </a:ext>
              </a:extLst>
            </p:cNvPr>
            <p:cNvCxnSpPr>
              <a:cxnSpLocks/>
              <a:stCxn id="109" idx="3"/>
            </p:cNvCxnSpPr>
            <p:nvPr/>
          </p:nvCxnSpPr>
          <p:spPr>
            <a:xfrm>
              <a:off x="3479894" y="3790572"/>
              <a:ext cx="286915" cy="80971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sp>
          <p:nvSpPr>
            <p:cNvPr id="117" name="TextBox 7">
              <a:extLst>
                <a:ext uri="{FF2B5EF4-FFF2-40B4-BE49-F238E27FC236}">
                  <a16:creationId xmlns:a16="http://schemas.microsoft.com/office/drawing/2014/main" id="{FA2397B6-4CE0-FB08-F5C3-086EF763413F}"/>
                </a:ext>
              </a:extLst>
            </p:cNvPr>
            <p:cNvSpPr txBox="1"/>
            <p:nvPr/>
          </p:nvSpPr>
          <p:spPr>
            <a:xfrm>
              <a:off x="6474591" y="2167745"/>
              <a:ext cx="1384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>
                  <a:solidFill>
                    <a:prstClr val="black"/>
                  </a:solidFill>
                  <a:latin typeface="Calibri Light" panose="020F0302020204030204"/>
                </a:rPr>
                <a:t>wavelength</a:t>
              </a:r>
              <a:endParaRPr lang="en-US" b="1" i="1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  <p:sp>
          <p:nvSpPr>
            <p:cNvPr id="118" name="TextBox 9">
              <a:extLst>
                <a:ext uri="{FF2B5EF4-FFF2-40B4-BE49-F238E27FC236}">
                  <a16:creationId xmlns:a16="http://schemas.microsoft.com/office/drawing/2014/main" id="{207CA4DB-76A0-D4E1-7917-AEE3C3F7D5DF}"/>
                </a:ext>
              </a:extLst>
            </p:cNvPr>
            <p:cNvSpPr txBox="1"/>
            <p:nvPr/>
          </p:nvSpPr>
          <p:spPr>
            <a:xfrm>
              <a:off x="3578185" y="4954377"/>
              <a:ext cx="2467291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Stark broadening effect</a:t>
              </a: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</p:grpSp>
      <p:cxnSp>
        <p:nvCxnSpPr>
          <p:cNvPr id="129" name="Connettore 2 128">
            <a:extLst>
              <a:ext uri="{FF2B5EF4-FFF2-40B4-BE49-F238E27FC236}">
                <a16:creationId xmlns:a16="http://schemas.microsoft.com/office/drawing/2014/main" id="{57917BD5-F9EC-E7F5-BEAF-E8487B5DCC6E}"/>
              </a:ext>
            </a:extLst>
          </p:cNvPr>
          <p:cNvCxnSpPr/>
          <p:nvPr/>
        </p:nvCxnSpPr>
        <p:spPr>
          <a:xfrm>
            <a:off x="1812617" y="5853436"/>
            <a:ext cx="73816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29">
            <a:extLst>
              <a:ext uri="{FF2B5EF4-FFF2-40B4-BE49-F238E27FC236}">
                <a16:creationId xmlns:a16="http://schemas.microsoft.com/office/drawing/2014/main" id="{78A35B31-14EF-C01D-639B-912856B3EC93}"/>
              </a:ext>
            </a:extLst>
          </p:cNvPr>
          <p:cNvCxnSpPr>
            <a:cxnSpLocks/>
          </p:cNvCxnSpPr>
          <p:nvPr/>
        </p:nvCxnSpPr>
        <p:spPr>
          <a:xfrm>
            <a:off x="7014024" y="5751836"/>
            <a:ext cx="55103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CasellaDiTesto 134">
            <a:extLst>
              <a:ext uri="{FF2B5EF4-FFF2-40B4-BE49-F238E27FC236}">
                <a16:creationId xmlns:a16="http://schemas.microsoft.com/office/drawing/2014/main" id="{241E0B1B-C271-2636-7089-9879DB410913}"/>
              </a:ext>
            </a:extLst>
          </p:cNvPr>
          <p:cNvSpPr txBox="1"/>
          <p:nvPr/>
        </p:nvSpPr>
        <p:spPr>
          <a:xfrm>
            <a:off x="7517830" y="5750317"/>
            <a:ext cx="949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Δλ</a:t>
            </a:r>
            <a:endParaRPr lang="it-IT" b="1" dirty="0"/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CDE11A12-911F-D90F-309D-AE34AB2992BC}"/>
              </a:ext>
            </a:extLst>
          </p:cNvPr>
          <p:cNvSpPr txBox="1"/>
          <p:nvPr/>
        </p:nvSpPr>
        <p:spPr>
          <a:xfrm>
            <a:off x="2267007" y="5934983"/>
            <a:ext cx="949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Δλ</a:t>
            </a:r>
            <a:endParaRPr lang="it-IT" b="1" dirty="0"/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097F1347-ED79-ADAB-1D03-A1F895B7A385}"/>
              </a:ext>
            </a:extLst>
          </p:cNvPr>
          <p:cNvSpPr txBox="1"/>
          <p:nvPr/>
        </p:nvSpPr>
        <p:spPr>
          <a:xfrm>
            <a:off x="9153448" y="4625686"/>
            <a:ext cx="2817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light </a:t>
            </a:r>
            <a:r>
              <a:rPr lang="it-IT" sz="18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it-IT" sz="1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of the plasma source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38C414-AE9D-4C41-700D-037357899A29}"/>
              </a:ext>
            </a:extLst>
          </p:cNvPr>
          <p:cNvSpPr txBox="1"/>
          <p:nvPr/>
        </p:nvSpPr>
        <p:spPr>
          <a:xfrm>
            <a:off x="5925358" y="2202869"/>
            <a:ext cx="515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H</a:t>
            </a: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a</a:t>
            </a:r>
            <a:endParaRPr lang="it-IT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37E784-E7C3-D47D-C1FD-5D9100B299D1}"/>
              </a:ext>
            </a:extLst>
          </p:cNvPr>
          <p:cNvSpPr txBox="1"/>
          <p:nvPr/>
        </p:nvSpPr>
        <p:spPr>
          <a:xfrm>
            <a:off x="2844148" y="2208416"/>
            <a:ext cx="515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H</a:t>
            </a:r>
            <a:r>
              <a:rPr lang="it-IT" b="1" i="1" kern="0" dirty="0">
                <a:solidFill>
                  <a:prstClr val="black"/>
                </a:solidFill>
                <a:latin typeface="Calibri Light" panose="020F0302020204030204"/>
              </a:rPr>
              <a:t>b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28256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29/40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0C9FAB5-EE08-234C-A81F-DB2B050637C3}"/>
              </a:ext>
            </a:extLst>
          </p:cNvPr>
          <p:cNvSpPr/>
          <p:nvPr/>
        </p:nvSpPr>
        <p:spPr>
          <a:xfrm>
            <a:off x="8512157" y="0"/>
            <a:ext cx="3658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diagnostics_Spectroscopy</a:t>
            </a:r>
            <a:endParaRPr lang="it-IT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275" name="Gruppo 2274">
            <a:extLst>
              <a:ext uri="{FF2B5EF4-FFF2-40B4-BE49-F238E27FC236}">
                <a16:creationId xmlns:a16="http://schemas.microsoft.com/office/drawing/2014/main" id="{6D91D2AE-B331-9FD2-7C58-8852A31B6339}"/>
              </a:ext>
            </a:extLst>
          </p:cNvPr>
          <p:cNvGrpSpPr/>
          <p:nvPr/>
        </p:nvGrpSpPr>
        <p:grpSpPr>
          <a:xfrm>
            <a:off x="306715" y="3128331"/>
            <a:ext cx="4401325" cy="3601427"/>
            <a:chOff x="4754873" y="619107"/>
            <a:chExt cx="4401325" cy="3601427"/>
          </a:xfrm>
        </p:grpSpPr>
        <p:grpSp>
          <p:nvGrpSpPr>
            <p:cNvPr id="2226" name="Group 13">
              <a:extLst>
                <a:ext uri="{FF2B5EF4-FFF2-40B4-BE49-F238E27FC236}">
                  <a16:creationId xmlns:a16="http://schemas.microsoft.com/office/drawing/2014/main" id="{BA0E0EA0-C08C-0C87-EB6C-E24A368DDC9B}"/>
                </a:ext>
              </a:extLst>
            </p:cNvPr>
            <p:cNvGrpSpPr/>
            <p:nvPr/>
          </p:nvGrpSpPr>
          <p:grpSpPr>
            <a:xfrm>
              <a:off x="4754873" y="619107"/>
              <a:ext cx="4401325" cy="3601427"/>
              <a:chOff x="251520" y="1439101"/>
              <a:chExt cx="6402309" cy="4467807"/>
            </a:xfrm>
          </p:grpSpPr>
          <p:pic>
            <p:nvPicPr>
              <p:cNvPr id="2227" name="Picture 1">
                <a:extLst>
                  <a:ext uri="{FF2B5EF4-FFF2-40B4-BE49-F238E27FC236}">
                    <a16:creationId xmlns:a16="http://schemas.microsoft.com/office/drawing/2014/main" id="{F93EDC55-AA50-EDF7-626C-E63F6DE9C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1489944"/>
                <a:ext cx="6227007" cy="4362041"/>
              </a:xfrm>
              <a:prstGeom prst="rect">
                <a:avLst/>
              </a:prstGeom>
            </p:spPr>
          </p:pic>
          <p:sp>
            <p:nvSpPr>
              <p:cNvPr id="2228" name="Rectangle 59">
                <a:extLst>
                  <a:ext uri="{FF2B5EF4-FFF2-40B4-BE49-F238E27FC236}">
                    <a16:creationId xmlns:a16="http://schemas.microsoft.com/office/drawing/2014/main" id="{2BCF86D2-E1C5-A231-2FDF-BAB04A2FA9FD}"/>
                  </a:ext>
                </a:extLst>
              </p:cNvPr>
              <p:cNvSpPr/>
              <p:nvPr/>
            </p:nvSpPr>
            <p:spPr>
              <a:xfrm>
                <a:off x="276170" y="1439101"/>
                <a:ext cx="1770985" cy="443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77" b="1" dirty="0">
                    <a:solidFill>
                      <a:prstClr val="black"/>
                    </a:solidFill>
                    <a:latin typeface="Calibri"/>
                  </a:rPr>
                  <a:t>Position (mm)</a:t>
                </a:r>
                <a:endParaRPr lang="it-IT" sz="1477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9" name="Rectangle 60">
                <a:extLst>
                  <a:ext uri="{FF2B5EF4-FFF2-40B4-BE49-F238E27FC236}">
                    <a16:creationId xmlns:a16="http://schemas.microsoft.com/office/drawing/2014/main" id="{596725DB-2420-F7A8-FCE4-318A0411ABA6}"/>
                  </a:ext>
                </a:extLst>
              </p:cNvPr>
              <p:cNvSpPr/>
              <p:nvPr/>
            </p:nvSpPr>
            <p:spPr>
              <a:xfrm>
                <a:off x="5704506" y="5463742"/>
                <a:ext cx="949323" cy="443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477" b="1" dirty="0">
                    <a:solidFill>
                      <a:prstClr val="black"/>
                    </a:solidFill>
                    <a:latin typeface="Calibri"/>
                  </a:rPr>
                  <a:t>λ</a:t>
                </a:r>
                <a:r>
                  <a:rPr lang="it-IT" sz="1477" b="1" dirty="0">
                    <a:solidFill>
                      <a:prstClr val="black"/>
                    </a:solidFill>
                    <a:latin typeface="Calibri"/>
                  </a:rPr>
                  <a:t> (nm)</a:t>
                </a:r>
                <a:endParaRPr lang="it-IT" sz="1477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230" name="Group 12">
                <a:extLst>
                  <a:ext uri="{FF2B5EF4-FFF2-40B4-BE49-F238E27FC236}">
                    <a16:creationId xmlns:a16="http://schemas.microsoft.com/office/drawing/2014/main" id="{880D7548-737D-EA1E-4592-714EB219EBA0}"/>
                  </a:ext>
                </a:extLst>
              </p:cNvPr>
              <p:cNvGrpSpPr/>
              <p:nvPr/>
            </p:nvGrpSpPr>
            <p:grpSpPr>
              <a:xfrm>
                <a:off x="2511595" y="2138741"/>
                <a:ext cx="3146675" cy="2947123"/>
                <a:chOff x="2511595" y="2138741"/>
                <a:chExt cx="3146675" cy="2947123"/>
              </a:xfrm>
            </p:grpSpPr>
            <p:sp>
              <p:nvSpPr>
                <p:cNvPr id="2232" name="Rectangle 32">
                  <a:extLst>
                    <a:ext uri="{FF2B5EF4-FFF2-40B4-BE49-F238E27FC236}">
                      <a16:creationId xmlns:a16="http://schemas.microsoft.com/office/drawing/2014/main" id="{F87B92F5-EDA1-5628-84E0-78CAD6CD3058}"/>
                    </a:ext>
                  </a:extLst>
                </p:cNvPr>
                <p:cNvSpPr/>
                <p:nvPr/>
              </p:nvSpPr>
              <p:spPr>
                <a:xfrm>
                  <a:off x="4327380" y="2842591"/>
                  <a:ext cx="966157" cy="548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Electrode</a:t>
                  </a:r>
                </a:p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shadow</a:t>
                  </a:r>
                </a:p>
              </p:txBody>
            </p:sp>
            <p:cxnSp>
              <p:nvCxnSpPr>
                <p:cNvPr id="2233" name="Straight Arrow Connector 33">
                  <a:extLst>
                    <a:ext uri="{FF2B5EF4-FFF2-40B4-BE49-F238E27FC236}">
                      <a16:creationId xmlns:a16="http://schemas.microsoft.com/office/drawing/2014/main" id="{D1AAA85B-6AC1-A881-16A4-5F8C76A02A93}"/>
                    </a:ext>
                  </a:extLst>
                </p:cNvPr>
                <p:cNvCxnSpPr/>
                <p:nvPr/>
              </p:nvCxnSpPr>
              <p:spPr>
                <a:xfrm flipH="1">
                  <a:off x="3241337" y="3011769"/>
                  <a:ext cx="1115656" cy="24242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4" name="Rectangle 49">
                  <a:extLst>
                    <a:ext uri="{FF2B5EF4-FFF2-40B4-BE49-F238E27FC236}">
                      <a16:creationId xmlns:a16="http://schemas.microsoft.com/office/drawing/2014/main" id="{841BC3C4-EDE0-CA47-86E9-60D639D74612}"/>
                    </a:ext>
                  </a:extLst>
                </p:cNvPr>
                <p:cNvSpPr/>
                <p:nvPr/>
              </p:nvSpPr>
              <p:spPr>
                <a:xfrm>
                  <a:off x="4801946" y="3494693"/>
                  <a:ext cx="85632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Plasma</a:t>
                  </a:r>
                </a:p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channel</a:t>
                  </a:r>
                  <a:endParaRPr lang="it-IT" sz="16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35" name="Rectangle 50">
                  <a:extLst>
                    <a:ext uri="{FF2B5EF4-FFF2-40B4-BE49-F238E27FC236}">
                      <a16:creationId xmlns:a16="http://schemas.microsoft.com/office/drawing/2014/main" id="{3C54B12F-9AAE-3045-D494-27327EFE0575}"/>
                    </a:ext>
                  </a:extLst>
                </p:cNvPr>
                <p:cNvSpPr/>
                <p:nvPr/>
              </p:nvSpPr>
              <p:spPr>
                <a:xfrm>
                  <a:off x="3369681" y="4747310"/>
                  <a:ext cx="13805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Plasma plume</a:t>
                  </a:r>
                  <a:endParaRPr lang="it-IT" sz="16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238" name="Straight Connector 68">
                  <a:extLst>
                    <a:ext uri="{FF2B5EF4-FFF2-40B4-BE49-F238E27FC236}">
                      <a16:creationId xmlns:a16="http://schemas.microsoft.com/office/drawing/2014/main" id="{EBF005AB-FCC4-85BB-1245-8D40C2B62D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11595" y="2589528"/>
                  <a:ext cx="1266963" cy="49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9" name="Rectangle 69">
                  <a:extLst>
                    <a:ext uri="{FF2B5EF4-FFF2-40B4-BE49-F238E27FC236}">
                      <a16:creationId xmlns:a16="http://schemas.microsoft.com/office/drawing/2014/main" id="{453C8422-5032-6450-998B-C3F969345419}"/>
                    </a:ext>
                  </a:extLst>
                </p:cNvPr>
                <p:cNvSpPr/>
                <p:nvPr/>
              </p:nvSpPr>
              <p:spPr>
                <a:xfrm>
                  <a:off x="3362372" y="2138741"/>
                  <a:ext cx="4571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l-GR" sz="2000" b="1" i="1" dirty="0">
                      <a:solidFill>
                        <a:prstClr val="white"/>
                      </a:solidFill>
                      <a:latin typeface="Calibri"/>
                    </a:rPr>
                    <a:t>Δλ</a:t>
                  </a:r>
                  <a:endParaRPr lang="it-IT" sz="2000" i="1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2240" name="Straight Arrow Connector 39">
                  <a:extLst>
                    <a:ext uri="{FF2B5EF4-FFF2-40B4-BE49-F238E27FC236}">
                      <a16:creationId xmlns:a16="http://schemas.microsoft.com/office/drawing/2014/main" id="{DE77C438-06E6-AACC-C10C-E80F1CB9CF42}"/>
                    </a:ext>
                  </a:extLst>
                </p:cNvPr>
                <p:cNvCxnSpPr/>
                <p:nvPr/>
              </p:nvCxnSpPr>
              <p:spPr>
                <a:xfrm flipH="1">
                  <a:off x="3489862" y="3697055"/>
                  <a:ext cx="1331756" cy="9725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241" name="Group 95">
              <a:extLst>
                <a:ext uri="{FF2B5EF4-FFF2-40B4-BE49-F238E27FC236}">
                  <a16:creationId xmlns:a16="http://schemas.microsoft.com/office/drawing/2014/main" id="{2EA9E12A-34B0-5812-6016-D3DF173E7609}"/>
                </a:ext>
              </a:extLst>
            </p:cNvPr>
            <p:cNvGrpSpPr/>
            <p:nvPr/>
          </p:nvGrpSpPr>
          <p:grpSpPr>
            <a:xfrm rot="16200000">
              <a:off x="5449881" y="2089756"/>
              <a:ext cx="941737" cy="818614"/>
              <a:chOff x="623626" y="1878538"/>
              <a:chExt cx="1324478" cy="1244077"/>
            </a:xfrm>
          </p:grpSpPr>
          <p:grpSp>
            <p:nvGrpSpPr>
              <p:cNvPr id="2242" name="Group 96">
                <a:extLst>
                  <a:ext uri="{FF2B5EF4-FFF2-40B4-BE49-F238E27FC236}">
                    <a16:creationId xmlns:a16="http://schemas.microsoft.com/office/drawing/2014/main" id="{1C8BF751-1659-F881-66BD-76585A432C34}"/>
                  </a:ext>
                </a:extLst>
              </p:cNvPr>
              <p:cNvGrpSpPr/>
              <p:nvPr/>
            </p:nvGrpSpPr>
            <p:grpSpPr>
              <a:xfrm>
                <a:off x="623626" y="1878538"/>
                <a:ext cx="1204054" cy="1049325"/>
                <a:chOff x="780923" y="1946382"/>
                <a:chExt cx="992941" cy="797669"/>
              </a:xfrm>
            </p:grpSpPr>
            <p:sp>
              <p:nvSpPr>
                <p:cNvPr id="2248" name="Rectangle 102">
                  <a:extLst>
                    <a:ext uri="{FF2B5EF4-FFF2-40B4-BE49-F238E27FC236}">
                      <a16:creationId xmlns:a16="http://schemas.microsoft.com/office/drawing/2014/main" id="{FF72AFFA-B9EC-8359-4FA1-FC672B9363E4}"/>
                    </a:ext>
                  </a:extLst>
                </p:cNvPr>
                <p:cNvSpPr/>
                <p:nvPr/>
              </p:nvSpPr>
              <p:spPr>
                <a:xfrm>
                  <a:off x="780923" y="2562650"/>
                  <a:ext cx="992851" cy="18140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dirty="0"/>
                </a:p>
              </p:txBody>
            </p:sp>
            <p:sp>
              <p:nvSpPr>
                <p:cNvPr id="2249" name="Round Same Side Corner Rectangle 103">
                  <a:extLst>
                    <a:ext uri="{FF2B5EF4-FFF2-40B4-BE49-F238E27FC236}">
                      <a16:creationId xmlns:a16="http://schemas.microsoft.com/office/drawing/2014/main" id="{661912D0-383F-E17D-3C6B-6620A4810018}"/>
                    </a:ext>
                  </a:extLst>
                </p:cNvPr>
                <p:cNvSpPr/>
                <p:nvPr/>
              </p:nvSpPr>
              <p:spPr>
                <a:xfrm>
                  <a:off x="781359" y="2084779"/>
                  <a:ext cx="992505" cy="393065"/>
                </a:xfrm>
                <a:prstGeom prst="round2Same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dirty="0"/>
                </a:p>
              </p:txBody>
            </p:sp>
            <p:sp>
              <p:nvSpPr>
                <p:cNvPr id="2250" name="Rectangle 104">
                  <a:extLst>
                    <a:ext uri="{FF2B5EF4-FFF2-40B4-BE49-F238E27FC236}">
                      <a16:creationId xmlns:a16="http://schemas.microsoft.com/office/drawing/2014/main" id="{F5B22F2B-7D52-E00D-2DF8-3BC0754E5DB9}"/>
                    </a:ext>
                  </a:extLst>
                </p:cNvPr>
                <p:cNvSpPr/>
                <p:nvPr/>
              </p:nvSpPr>
              <p:spPr>
                <a:xfrm>
                  <a:off x="1008475" y="1946382"/>
                  <a:ext cx="514350" cy="6540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dirty="0"/>
                </a:p>
              </p:txBody>
            </p:sp>
            <p:sp>
              <p:nvSpPr>
                <p:cNvPr id="2251" name="Rectangle 105">
                  <a:extLst>
                    <a:ext uri="{FF2B5EF4-FFF2-40B4-BE49-F238E27FC236}">
                      <a16:creationId xmlns:a16="http://schemas.microsoft.com/office/drawing/2014/main" id="{A9E9560A-DC47-CFD4-60D9-332961D8DE60}"/>
                    </a:ext>
                  </a:extLst>
                </p:cNvPr>
                <p:cNvSpPr/>
                <p:nvPr/>
              </p:nvSpPr>
              <p:spPr>
                <a:xfrm>
                  <a:off x="1194109" y="2013024"/>
                  <a:ext cx="146050" cy="6985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dirty="0"/>
                </a:p>
              </p:txBody>
            </p:sp>
            <p:grpSp>
              <p:nvGrpSpPr>
                <p:cNvPr id="2252" name="Group 106">
                  <a:extLst>
                    <a:ext uri="{FF2B5EF4-FFF2-40B4-BE49-F238E27FC236}">
                      <a16:creationId xmlns:a16="http://schemas.microsoft.com/office/drawing/2014/main" id="{827F2ED4-6AAF-D190-4710-34B0110D2045}"/>
                    </a:ext>
                  </a:extLst>
                </p:cNvPr>
                <p:cNvGrpSpPr/>
                <p:nvPr/>
              </p:nvGrpSpPr>
              <p:grpSpPr>
                <a:xfrm>
                  <a:off x="1069649" y="1983179"/>
                  <a:ext cx="398781" cy="499110"/>
                  <a:chOff x="0" y="0"/>
                  <a:chExt cx="399216" cy="499669"/>
                </a:xfrm>
              </p:grpSpPr>
              <p:sp>
                <p:nvSpPr>
                  <p:cNvPr id="2253" name="Freeform 107">
                    <a:extLst>
                      <a:ext uri="{FF2B5EF4-FFF2-40B4-BE49-F238E27FC236}">
                        <a16:creationId xmlns:a16="http://schemas.microsoft.com/office/drawing/2014/main" id="{03D2DDD0-2FAB-BB6A-E42C-84FA1D5BB53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-149225" y="154229"/>
                    <a:ext cx="494665" cy="19621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it-IT" dirty="0"/>
                  </a:p>
                </p:txBody>
              </p:sp>
              <p:sp>
                <p:nvSpPr>
                  <p:cNvPr id="2254" name="Freeform 108">
                    <a:extLst>
                      <a:ext uri="{FF2B5EF4-FFF2-40B4-BE49-F238E27FC236}">
                        <a16:creationId xmlns:a16="http://schemas.microsoft.com/office/drawing/2014/main" id="{0637F67E-62C2-EC04-DAB3-109EA34AAC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66" y="147955"/>
                    <a:ext cx="497205" cy="20129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it-IT" dirty="0"/>
                  </a:p>
                </p:txBody>
              </p:sp>
            </p:grpSp>
          </p:grpSp>
          <p:grpSp>
            <p:nvGrpSpPr>
              <p:cNvPr id="2243" name="Group 97">
                <a:extLst>
                  <a:ext uri="{FF2B5EF4-FFF2-40B4-BE49-F238E27FC236}">
                    <a16:creationId xmlns:a16="http://schemas.microsoft.com/office/drawing/2014/main" id="{15DFC010-CAA5-9A56-2C11-7BA764AD49D1}"/>
                  </a:ext>
                </a:extLst>
              </p:cNvPr>
              <p:cNvGrpSpPr/>
              <p:nvPr/>
            </p:nvGrpSpPr>
            <p:grpSpPr>
              <a:xfrm>
                <a:off x="1847601" y="2141474"/>
                <a:ext cx="100503" cy="981141"/>
                <a:chOff x="2031271" y="2145662"/>
                <a:chExt cx="100503" cy="981141"/>
              </a:xfrm>
            </p:grpSpPr>
            <p:sp>
              <p:nvSpPr>
                <p:cNvPr id="2244" name="Rectangle 98">
                  <a:extLst>
                    <a:ext uri="{FF2B5EF4-FFF2-40B4-BE49-F238E27FC236}">
                      <a16:creationId xmlns:a16="http://schemas.microsoft.com/office/drawing/2014/main" id="{2F7E3EAA-FCEF-9231-BDF4-7E46057ECFFD}"/>
                    </a:ext>
                  </a:extLst>
                </p:cNvPr>
                <p:cNvSpPr/>
                <p:nvPr/>
              </p:nvSpPr>
              <p:spPr>
                <a:xfrm>
                  <a:off x="2031271" y="2145662"/>
                  <a:ext cx="45719" cy="43214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grpSp>
              <p:nvGrpSpPr>
                <p:cNvPr id="2245" name="Group 99">
                  <a:extLst>
                    <a:ext uri="{FF2B5EF4-FFF2-40B4-BE49-F238E27FC236}">
                      <a16:creationId xmlns:a16="http://schemas.microsoft.com/office/drawing/2014/main" id="{520AF907-94F8-AB1C-F9E3-C3745927DEAB}"/>
                    </a:ext>
                  </a:extLst>
                </p:cNvPr>
                <p:cNvGrpSpPr/>
                <p:nvPr/>
              </p:nvGrpSpPr>
              <p:grpSpPr>
                <a:xfrm>
                  <a:off x="2031271" y="2697246"/>
                  <a:ext cx="100503" cy="429557"/>
                  <a:chOff x="2031271" y="2697246"/>
                  <a:chExt cx="100503" cy="429557"/>
                </a:xfrm>
              </p:grpSpPr>
              <p:sp>
                <p:nvSpPr>
                  <p:cNvPr id="2246" name="Rectangle 100">
                    <a:extLst>
                      <a:ext uri="{FF2B5EF4-FFF2-40B4-BE49-F238E27FC236}">
                        <a16:creationId xmlns:a16="http://schemas.microsoft.com/office/drawing/2014/main" id="{BC940486-DD98-06D1-6FA9-1F6C9867AFB9}"/>
                      </a:ext>
                    </a:extLst>
                  </p:cNvPr>
                  <p:cNvSpPr/>
                  <p:nvPr/>
                </p:nvSpPr>
                <p:spPr>
                  <a:xfrm>
                    <a:off x="2031271" y="2697246"/>
                    <a:ext cx="45719" cy="42926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2247" name="Rectangle 101">
                    <a:extLst>
                      <a:ext uri="{FF2B5EF4-FFF2-40B4-BE49-F238E27FC236}">
                        <a16:creationId xmlns:a16="http://schemas.microsoft.com/office/drawing/2014/main" id="{F53AEB33-ABBE-F381-25BD-263EB8A11CDA}"/>
                      </a:ext>
                    </a:extLst>
                  </p:cNvPr>
                  <p:cNvSpPr/>
                  <p:nvPr/>
                </p:nvSpPr>
                <p:spPr>
                  <a:xfrm>
                    <a:off x="2044464" y="2887213"/>
                    <a:ext cx="87310" cy="23959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</p:grpSp>
        </p:grpSp>
        <p:grpSp>
          <p:nvGrpSpPr>
            <p:cNvPr id="2255" name="Group 14">
              <a:extLst>
                <a:ext uri="{FF2B5EF4-FFF2-40B4-BE49-F238E27FC236}">
                  <a16:creationId xmlns:a16="http://schemas.microsoft.com/office/drawing/2014/main" id="{11D7A3A8-2D14-B783-F952-1BBD35358AC7}"/>
                </a:ext>
              </a:extLst>
            </p:cNvPr>
            <p:cNvGrpSpPr/>
            <p:nvPr/>
          </p:nvGrpSpPr>
          <p:grpSpPr>
            <a:xfrm flipV="1">
              <a:off x="5684263" y="2981549"/>
              <a:ext cx="645600" cy="81918"/>
              <a:chOff x="1433321" y="4186976"/>
              <a:chExt cx="960804" cy="94524"/>
            </a:xfrm>
          </p:grpSpPr>
          <p:sp>
            <p:nvSpPr>
              <p:cNvPr id="2256" name="Rectangle 109">
                <a:extLst>
                  <a:ext uri="{FF2B5EF4-FFF2-40B4-BE49-F238E27FC236}">
                    <a16:creationId xmlns:a16="http://schemas.microsoft.com/office/drawing/2014/main" id="{44558DBA-EBF1-4D91-A475-C02EE70B1FA5}"/>
                  </a:ext>
                </a:extLst>
              </p:cNvPr>
              <p:cNvSpPr/>
              <p:nvPr/>
            </p:nvSpPr>
            <p:spPr>
              <a:xfrm rot="16200000">
                <a:off x="1623415" y="4048407"/>
                <a:ext cx="42999" cy="4231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257" name="Rectangle 110">
                <a:extLst>
                  <a:ext uri="{FF2B5EF4-FFF2-40B4-BE49-F238E27FC236}">
                    <a16:creationId xmlns:a16="http://schemas.microsoft.com/office/drawing/2014/main" id="{19844C7D-E0C4-170E-2900-8A2E0CB006C1}"/>
                  </a:ext>
                </a:extLst>
              </p:cNvPr>
              <p:cNvSpPr/>
              <p:nvPr/>
            </p:nvSpPr>
            <p:spPr>
              <a:xfrm rot="16200000">
                <a:off x="2162154" y="4049817"/>
                <a:ext cx="42999" cy="42036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258" name="Rectangle 111">
                <a:extLst>
                  <a:ext uri="{FF2B5EF4-FFF2-40B4-BE49-F238E27FC236}">
                    <a16:creationId xmlns:a16="http://schemas.microsoft.com/office/drawing/2014/main" id="{D0AB09DF-AD5D-1617-41F2-90A98319DA51}"/>
                  </a:ext>
                </a:extLst>
              </p:cNvPr>
              <p:cNvSpPr/>
              <p:nvPr/>
            </p:nvSpPr>
            <p:spPr>
              <a:xfrm rot="16200000">
                <a:off x="2235755" y="4110722"/>
                <a:ext cx="82116" cy="23462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2263" name="Group 48">
            <a:extLst>
              <a:ext uri="{FF2B5EF4-FFF2-40B4-BE49-F238E27FC236}">
                <a16:creationId xmlns:a16="http://schemas.microsoft.com/office/drawing/2014/main" id="{7449611D-5D9E-E676-4C3F-19670A57031E}"/>
              </a:ext>
            </a:extLst>
          </p:cNvPr>
          <p:cNvGrpSpPr/>
          <p:nvPr/>
        </p:nvGrpSpPr>
        <p:grpSpPr>
          <a:xfrm>
            <a:off x="306715" y="853241"/>
            <a:ext cx="4355677" cy="2076141"/>
            <a:chOff x="173701" y="1933131"/>
            <a:chExt cx="5291018" cy="3516170"/>
          </a:xfrm>
        </p:grpSpPr>
        <p:pic>
          <p:nvPicPr>
            <p:cNvPr id="2264" name="Picture 12">
              <a:extLst>
                <a:ext uri="{FF2B5EF4-FFF2-40B4-BE49-F238E27FC236}">
                  <a16:creationId xmlns:a16="http://schemas.microsoft.com/office/drawing/2014/main" id="{A02AFBFD-6D74-E935-E9A5-A6AEA761C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701" y="1933131"/>
              <a:ext cx="5291018" cy="3516170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cxnSp>
          <p:nvCxnSpPr>
            <p:cNvPr id="2265" name="Straight Arrow Connector 14">
              <a:extLst>
                <a:ext uri="{FF2B5EF4-FFF2-40B4-BE49-F238E27FC236}">
                  <a16:creationId xmlns:a16="http://schemas.microsoft.com/office/drawing/2014/main" id="{3FE94EAB-10ED-6054-A9F1-22CF2E5BE6CF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3" y="3722728"/>
              <a:ext cx="1435396" cy="0"/>
            </a:xfrm>
            <a:prstGeom prst="straightConnector1">
              <a:avLst/>
            </a:prstGeom>
            <a:ln w="44450"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6" name="CasellaDiTesto 53">
                  <a:extLst>
                    <a:ext uri="{FF2B5EF4-FFF2-40B4-BE49-F238E27FC236}">
                      <a16:creationId xmlns:a16="http://schemas.microsoft.com/office/drawing/2014/main" id="{8E83B38B-B162-ED97-A42F-C9A01D778662}"/>
                    </a:ext>
                  </a:extLst>
                </p:cNvPr>
                <p:cNvSpPr txBox="1"/>
                <p:nvPr/>
              </p:nvSpPr>
              <p:spPr>
                <a:xfrm>
                  <a:off x="2274676" y="3776531"/>
                  <a:ext cx="9491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80" name="CasellaDiTesto 53">
                  <a:extLst>
                    <a:ext uri="{FF2B5EF4-FFF2-40B4-BE49-F238E27FC236}">
                      <a16:creationId xmlns:a16="http://schemas.microsoft.com/office/drawing/2014/main" id="{64DF4382-0B45-9ABD-065F-43432EDD5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676" y="3776531"/>
                  <a:ext cx="94913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77" name="Connettore diritto 2276">
            <a:extLst>
              <a:ext uri="{FF2B5EF4-FFF2-40B4-BE49-F238E27FC236}">
                <a16:creationId xmlns:a16="http://schemas.microsoft.com/office/drawing/2014/main" id="{3E056F78-F5A2-CD6D-B702-39FAE55B8DD9}"/>
              </a:ext>
            </a:extLst>
          </p:cNvPr>
          <p:cNvCxnSpPr>
            <a:cxnSpLocks/>
            <a:stCxn id="2248" idx="2"/>
          </p:cNvCxnSpPr>
          <p:nvPr/>
        </p:nvCxnSpPr>
        <p:spPr>
          <a:xfrm>
            <a:off x="1753750" y="5051138"/>
            <a:ext cx="1375310" cy="861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1" name="Connettore diritto 2280">
            <a:extLst>
              <a:ext uri="{FF2B5EF4-FFF2-40B4-BE49-F238E27FC236}">
                <a16:creationId xmlns:a16="http://schemas.microsoft.com/office/drawing/2014/main" id="{19E7CEF8-91C3-235D-C569-F6B145B80DE4}"/>
              </a:ext>
            </a:extLst>
          </p:cNvPr>
          <p:cNvCxnSpPr>
            <a:cxnSpLocks/>
          </p:cNvCxnSpPr>
          <p:nvPr/>
        </p:nvCxnSpPr>
        <p:spPr>
          <a:xfrm flipH="1" flipV="1">
            <a:off x="306715" y="2929382"/>
            <a:ext cx="1496163" cy="214112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2" name="Connettore diritto 2281">
            <a:extLst>
              <a:ext uri="{FF2B5EF4-FFF2-40B4-BE49-F238E27FC236}">
                <a16:creationId xmlns:a16="http://schemas.microsoft.com/office/drawing/2014/main" id="{A717417C-0E39-0CBC-7C49-6355947EB77A}"/>
              </a:ext>
            </a:extLst>
          </p:cNvPr>
          <p:cNvCxnSpPr>
            <a:cxnSpLocks/>
          </p:cNvCxnSpPr>
          <p:nvPr/>
        </p:nvCxnSpPr>
        <p:spPr>
          <a:xfrm flipV="1">
            <a:off x="3108702" y="2929382"/>
            <a:ext cx="1527183" cy="215468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86" name="CasellaDiTesto 45">
                <a:extLst>
                  <a:ext uri="{FF2B5EF4-FFF2-40B4-BE49-F238E27FC236}">
                    <a16:creationId xmlns:a16="http://schemas.microsoft.com/office/drawing/2014/main" id="{EDA3992D-E00A-B6C9-B28B-2F21B0E15BE9}"/>
                  </a:ext>
                </a:extLst>
              </p:cNvPr>
              <p:cNvSpPr txBox="1"/>
              <p:nvPr/>
            </p:nvSpPr>
            <p:spPr>
              <a:xfrm>
                <a:off x="7459446" y="360070"/>
                <a:ext cx="5210442" cy="149111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𝑒𝑆𝑡𝑎𝑟𝑘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=8.02</m:t>
                      </m:r>
                      <m:r>
                        <a:rPr lang="it-IT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  <a:p>
                <a:r>
                  <a:rPr lang="it-IT" sz="2000" dirty="0">
                    <a:solidFill>
                      <a:srgbClr val="000000"/>
                    </a:solidFill>
                  </a:rPr>
                  <a:t>	</a:t>
                </a:r>
                <a:r>
                  <a:rPr lang="el-GR" sz="2000" dirty="0">
                    <a:solidFill>
                      <a:srgbClr val="000000"/>
                    </a:solidFill>
                  </a:rPr>
                  <a:t>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𝐷𝑜𝑝𝑝𝑙𝑒𝑟</m:t>
                        </m:r>
                      </m:sub>
                    </m:sSub>
                    <m:r>
                      <a:rPr lang="it-IT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𝑘𝑇𝑙𝑛</m:t>
                            </m:r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e>
                    </m:ra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2286" name="CasellaDiTesto 45">
                <a:extLst>
                  <a:ext uri="{FF2B5EF4-FFF2-40B4-BE49-F238E27FC236}">
                    <a16:creationId xmlns:a16="http://schemas.microsoft.com/office/drawing/2014/main" id="{EDA3992D-E00A-B6C9-B28B-2F21B0E15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446" y="360070"/>
                <a:ext cx="5210442" cy="14911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04815A56-836F-9468-6F14-ADBA75C9DE34}"/>
              </a:ext>
            </a:extLst>
          </p:cNvPr>
          <p:cNvSpPr/>
          <p:nvPr/>
        </p:nvSpPr>
        <p:spPr>
          <a:xfrm>
            <a:off x="850522" y="1070568"/>
            <a:ext cx="3615559" cy="1541025"/>
          </a:xfrm>
          <a:custGeom>
            <a:avLst/>
            <a:gdLst>
              <a:gd name="connsiteX0" fmla="*/ 0 w 3615559"/>
              <a:gd name="connsiteY0" fmla="*/ 1465584 h 1486605"/>
              <a:gd name="connsiteX1" fmla="*/ 451945 w 3615559"/>
              <a:gd name="connsiteY1" fmla="*/ 1297418 h 1486605"/>
              <a:gd name="connsiteX2" fmla="*/ 924910 w 3615559"/>
              <a:gd name="connsiteY2" fmla="*/ 919046 h 1486605"/>
              <a:gd name="connsiteX3" fmla="*/ 1397876 w 3615559"/>
              <a:gd name="connsiteY3" fmla="*/ 225363 h 1486605"/>
              <a:gd name="connsiteX4" fmla="*/ 1545021 w 3615559"/>
              <a:gd name="connsiteY4" fmla="*/ 25667 h 1486605"/>
              <a:gd name="connsiteX5" fmla="*/ 1629103 w 3615559"/>
              <a:gd name="connsiteY5" fmla="*/ 15156 h 1486605"/>
              <a:gd name="connsiteX6" fmla="*/ 1744717 w 3615559"/>
              <a:gd name="connsiteY6" fmla="*/ 141280 h 1486605"/>
              <a:gd name="connsiteX7" fmla="*/ 1986455 w 3615559"/>
              <a:gd name="connsiteY7" fmla="*/ 551184 h 1486605"/>
              <a:gd name="connsiteX8" fmla="*/ 2354317 w 3615559"/>
              <a:gd name="connsiteY8" fmla="*/ 1087211 h 1486605"/>
              <a:gd name="connsiteX9" fmla="*/ 2848303 w 3615559"/>
              <a:gd name="connsiteY9" fmla="*/ 1360480 h 1486605"/>
              <a:gd name="connsiteX10" fmla="*/ 3615559 w 3615559"/>
              <a:gd name="connsiteY10" fmla="*/ 1486605 h 14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5559" h="1486605">
                <a:moveTo>
                  <a:pt x="0" y="1465584"/>
                </a:moveTo>
                <a:cubicBezTo>
                  <a:pt x="148896" y="1427046"/>
                  <a:pt x="297793" y="1388508"/>
                  <a:pt x="451945" y="1297418"/>
                </a:cubicBezTo>
                <a:cubicBezTo>
                  <a:pt x="606097" y="1206328"/>
                  <a:pt x="767255" y="1097722"/>
                  <a:pt x="924910" y="919046"/>
                </a:cubicBezTo>
                <a:cubicBezTo>
                  <a:pt x="1082565" y="740370"/>
                  <a:pt x="1294524" y="374259"/>
                  <a:pt x="1397876" y="225363"/>
                </a:cubicBezTo>
                <a:cubicBezTo>
                  <a:pt x="1501228" y="76467"/>
                  <a:pt x="1506483" y="60701"/>
                  <a:pt x="1545021" y="25667"/>
                </a:cubicBezTo>
                <a:cubicBezTo>
                  <a:pt x="1583559" y="-9367"/>
                  <a:pt x="1595820" y="-4113"/>
                  <a:pt x="1629103" y="15156"/>
                </a:cubicBezTo>
                <a:cubicBezTo>
                  <a:pt x="1662386" y="34425"/>
                  <a:pt x="1685158" y="51942"/>
                  <a:pt x="1744717" y="141280"/>
                </a:cubicBezTo>
                <a:cubicBezTo>
                  <a:pt x="1804276" y="230618"/>
                  <a:pt x="1884855" y="393529"/>
                  <a:pt x="1986455" y="551184"/>
                </a:cubicBezTo>
                <a:cubicBezTo>
                  <a:pt x="2088055" y="708839"/>
                  <a:pt x="2210676" y="952328"/>
                  <a:pt x="2354317" y="1087211"/>
                </a:cubicBezTo>
                <a:cubicBezTo>
                  <a:pt x="2497958" y="1222094"/>
                  <a:pt x="2638096" y="1293914"/>
                  <a:pt x="2848303" y="1360480"/>
                </a:cubicBezTo>
                <a:cubicBezTo>
                  <a:pt x="3058510" y="1427046"/>
                  <a:pt x="3337034" y="1456825"/>
                  <a:pt x="3615559" y="1486605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DB06AB6-CC03-BF73-645A-2F2AF027A240}"/>
              </a:ext>
            </a:extLst>
          </p:cNvPr>
          <p:cNvSpPr/>
          <p:nvPr/>
        </p:nvSpPr>
        <p:spPr>
          <a:xfrm>
            <a:off x="2894571" y="1392986"/>
            <a:ext cx="12730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Lorentzian fit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A7E41E-0E55-C94F-E8A0-019DED86599A}"/>
              </a:ext>
            </a:extLst>
          </p:cNvPr>
          <p:cNvSpPr txBox="1"/>
          <p:nvPr/>
        </p:nvSpPr>
        <p:spPr>
          <a:xfrm>
            <a:off x="4743177" y="818474"/>
            <a:ext cx="339186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Lorentzian</a:t>
            </a:r>
            <a:r>
              <a:rPr lang="it-IT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</a:t>
            </a:r>
            <a:r>
              <a:rPr lang="it-IT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it-IT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it-IT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lang="it-IT" sz="14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it-IT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 i="1" dirty="0">
                <a:solidFill>
                  <a:schemeClr val="bg1"/>
                </a:solidFill>
                <a:latin typeface="Calibri"/>
              </a:rPr>
              <a:t>Δλ</a:t>
            </a:r>
            <a:r>
              <a:rPr lang="it-IT" sz="1400" b="1" i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Å in the formula)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(</a:t>
            </a:r>
            <a:r>
              <a:rPr lang="it-IT" sz="140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r>
              <a:rPr lang="it-IT" sz="14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</a:t>
            </a:r>
            <a:r>
              <a:rPr lang="it-IT" sz="14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→ Temperature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Broadening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Lorentzian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→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it-IT" sz="140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tabulated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endParaRPr lang="it-IT" sz="14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spectrometer allows the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balmer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lines to be selected from the collected plasma light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gate intensified CCD camera to acquire the plasma light</a:t>
            </a: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16" name="Gruppo 2115">
            <a:extLst>
              <a:ext uri="{FF2B5EF4-FFF2-40B4-BE49-F238E27FC236}">
                <a16:creationId xmlns:a16="http://schemas.microsoft.com/office/drawing/2014/main" id="{73B1FA34-9A2E-B41F-0D04-99B772F130AF}"/>
              </a:ext>
            </a:extLst>
          </p:cNvPr>
          <p:cNvGrpSpPr/>
          <p:nvPr/>
        </p:nvGrpSpPr>
        <p:grpSpPr>
          <a:xfrm>
            <a:off x="5614959" y="1833777"/>
            <a:ext cx="6391650" cy="4660584"/>
            <a:chOff x="5614959" y="1833777"/>
            <a:chExt cx="6391650" cy="4660584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9921C184-E996-587C-13A5-F503D8F8FD6E}"/>
                </a:ext>
              </a:extLst>
            </p:cNvPr>
            <p:cNvGrpSpPr/>
            <p:nvPr/>
          </p:nvGrpSpPr>
          <p:grpSpPr>
            <a:xfrm>
              <a:off x="5943474" y="4694328"/>
              <a:ext cx="2059556" cy="1795089"/>
              <a:chOff x="7943299" y="4861455"/>
              <a:chExt cx="1750018" cy="1493604"/>
            </a:xfrm>
          </p:grpSpPr>
          <p:sp>
            <p:nvSpPr>
              <p:cNvPr id="11" name="Rounded Rectangle 62">
                <a:extLst>
                  <a:ext uri="{FF2B5EF4-FFF2-40B4-BE49-F238E27FC236}">
                    <a16:creationId xmlns:a16="http://schemas.microsoft.com/office/drawing/2014/main" id="{8D69A39F-5390-A3F8-D513-23B95D459F36}"/>
                  </a:ext>
                </a:extLst>
              </p:cNvPr>
              <p:cNvSpPr/>
              <p:nvPr/>
            </p:nvSpPr>
            <p:spPr>
              <a:xfrm rot="5400000">
                <a:off x="8586618" y="5115643"/>
                <a:ext cx="452192" cy="52568"/>
              </a:xfrm>
              <a:prstGeom prst="roundRect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rgbClr val="5B9BD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60">
                <a:extLst>
                  <a:ext uri="{FF2B5EF4-FFF2-40B4-BE49-F238E27FC236}">
                    <a16:creationId xmlns:a16="http://schemas.microsoft.com/office/drawing/2014/main" id="{60D0A6AF-34EE-4111-4488-C4F8889AC6B7}"/>
                  </a:ext>
                </a:extLst>
              </p:cNvPr>
              <p:cNvSpPr/>
              <p:nvPr/>
            </p:nvSpPr>
            <p:spPr>
              <a:xfrm rot="5400000">
                <a:off x="8488371" y="5217502"/>
                <a:ext cx="1493604" cy="7815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ounded Rectangle 61">
                <a:extLst>
                  <a:ext uri="{FF2B5EF4-FFF2-40B4-BE49-F238E27FC236}">
                    <a16:creationId xmlns:a16="http://schemas.microsoft.com/office/drawing/2014/main" id="{60A6E91C-9C7F-29AD-DB7A-BC9AFE91DB69}"/>
                  </a:ext>
                </a:extLst>
              </p:cNvPr>
              <p:cNvSpPr/>
              <p:nvPr/>
            </p:nvSpPr>
            <p:spPr>
              <a:xfrm rot="5400000">
                <a:off x="9475785" y="5084408"/>
                <a:ext cx="378101" cy="56963"/>
              </a:xfrm>
              <a:prstGeom prst="roundRect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58">
                <a:extLst>
                  <a:ext uri="{FF2B5EF4-FFF2-40B4-BE49-F238E27FC236}">
                    <a16:creationId xmlns:a16="http://schemas.microsoft.com/office/drawing/2014/main" id="{A0CF4B01-8421-5E6E-B076-5F0FCF93A093}"/>
                  </a:ext>
                </a:extLst>
              </p:cNvPr>
              <p:cNvSpPr/>
              <p:nvPr/>
            </p:nvSpPr>
            <p:spPr>
              <a:xfrm rot="5400000">
                <a:off x="8099406" y="4773426"/>
                <a:ext cx="436422" cy="748636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5B9BD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6" name="Trapezoid 119">
                <a:extLst>
                  <a:ext uri="{FF2B5EF4-FFF2-40B4-BE49-F238E27FC236}">
                    <a16:creationId xmlns:a16="http://schemas.microsoft.com/office/drawing/2014/main" id="{1F597DF7-4B97-B04D-2400-B9879C8E3B4E}"/>
                  </a:ext>
                </a:extLst>
              </p:cNvPr>
              <p:cNvSpPr/>
              <p:nvPr/>
            </p:nvSpPr>
            <p:spPr>
              <a:xfrm rot="319573">
                <a:off x="9378219" y="5085864"/>
                <a:ext cx="207742" cy="1200676"/>
              </a:xfrm>
              <a:prstGeom prst="trapezoid">
                <a:avLst>
                  <a:gd name="adj" fmla="val 33597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rapezoid 125">
                <a:extLst>
                  <a:ext uri="{FF2B5EF4-FFF2-40B4-BE49-F238E27FC236}">
                    <a16:creationId xmlns:a16="http://schemas.microsoft.com/office/drawing/2014/main" id="{1288F64D-05D9-6E6C-8CC0-0A086CE1330D}"/>
                  </a:ext>
                </a:extLst>
              </p:cNvPr>
              <p:cNvSpPr/>
              <p:nvPr/>
            </p:nvSpPr>
            <p:spPr>
              <a:xfrm rot="21190524">
                <a:off x="9250904" y="5224544"/>
                <a:ext cx="185676" cy="1067836"/>
              </a:xfrm>
              <a:prstGeom prst="trapezoid">
                <a:avLst>
                  <a:gd name="adj" fmla="val 43850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" name="Straight Arrow Connector 127">
                <a:extLst>
                  <a:ext uri="{FF2B5EF4-FFF2-40B4-BE49-F238E27FC236}">
                    <a16:creationId xmlns:a16="http://schemas.microsoft.com/office/drawing/2014/main" id="{F9800B7C-5595-EDFF-AA40-38ADEED8CF52}"/>
                  </a:ext>
                </a:extLst>
              </p:cNvPr>
              <p:cNvCxnSpPr/>
              <p:nvPr/>
            </p:nvCxnSpPr>
            <p:spPr>
              <a:xfrm rot="5400000">
                <a:off x="8664314" y="5671958"/>
                <a:ext cx="1050827" cy="16491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9" name="Straight Arrow Connector 129">
                <a:extLst>
                  <a:ext uri="{FF2B5EF4-FFF2-40B4-BE49-F238E27FC236}">
                    <a16:creationId xmlns:a16="http://schemas.microsoft.com/office/drawing/2014/main" id="{7E73779E-41B3-DE41-9874-38C2DB50B867}"/>
                  </a:ext>
                </a:extLst>
              </p:cNvPr>
              <p:cNvCxnSpPr/>
              <p:nvPr/>
            </p:nvCxnSpPr>
            <p:spPr>
              <a:xfrm rot="5400000" flipV="1">
                <a:off x="8467075" y="5653977"/>
                <a:ext cx="1156740" cy="12463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  <a:tailEnd type="none"/>
              </a:ln>
              <a:effectLst/>
            </p:spPr>
          </p:cxnSp>
          <p:sp>
            <p:nvSpPr>
              <p:cNvPr id="20" name="Moon 123">
                <a:extLst>
                  <a:ext uri="{FF2B5EF4-FFF2-40B4-BE49-F238E27FC236}">
                    <a16:creationId xmlns:a16="http://schemas.microsoft.com/office/drawing/2014/main" id="{510280B8-A501-56F1-59DF-24FFC073B7FF}"/>
                  </a:ext>
                </a:extLst>
              </p:cNvPr>
              <p:cNvSpPr/>
              <p:nvPr/>
            </p:nvSpPr>
            <p:spPr>
              <a:xfrm rot="16200000">
                <a:off x="9394289" y="6143556"/>
                <a:ext cx="54716" cy="279196"/>
              </a:xfrm>
              <a:prstGeom prst="moon">
                <a:avLst>
                  <a:gd name="adj" fmla="val 52507"/>
                </a:avLst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" name="Group 100">
                <a:extLst>
                  <a:ext uri="{FF2B5EF4-FFF2-40B4-BE49-F238E27FC236}">
                    <a16:creationId xmlns:a16="http://schemas.microsoft.com/office/drawing/2014/main" id="{CCBC4E59-6922-BF24-5A5A-7A6267202191}"/>
                  </a:ext>
                </a:extLst>
              </p:cNvPr>
              <p:cNvGrpSpPr/>
              <p:nvPr/>
            </p:nvGrpSpPr>
            <p:grpSpPr>
              <a:xfrm>
                <a:off x="9389535" y="5022828"/>
                <a:ext cx="219995" cy="128667"/>
                <a:chOff x="0" y="0"/>
                <a:chExt cx="191135" cy="125432"/>
              </a:xfrm>
            </p:grpSpPr>
            <p:sp>
              <p:nvSpPr>
                <p:cNvPr id="2288" name="Rectangle 65">
                  <a:extLst>
                    <a:ext uri="{FF2B5EF4-FFF2-40B4-BE49-F238E27FC236}">
                      <a16:creationId xmlns:a16="http://schemas.microsoft.com/office/drawing/2014/main" id="{51D3F398-2080-C93D-E8F6-3E65B32A7AC3}"/>
                    </a:ext>
                  </a:extLst>
                </p:cNvPr>
                <p:cNvSpPr/>
                <p:nvPr/>
              </p:nvSpPr>
              <p:spPr>
                <a:xfrm rot="19367798">
                  <a:off x="0" y="0"/>
                  <a:ext cx="191135" cy="10033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289" name="Straight Connector 20">
                  <a:extLst>
                    <a:ext uri="{FF2B5EF4-FFF2-40B4-BE49-F238E27FC236}">
                      <a16:creationId xmlns:a16="http://schemas.microsoft.com/office/drawing/2014/main" id="{486D199D-111C-8070-9049-45C28A0A333B}"/>
                    </a:ext>
                  </a:extLst>
                </p:cNvPr>
                <p:cNvCxnSpPr/>
                <p:nvPr/>
              </p:nvCxnSpPr>
              <p:spPr>
                <a:xfrm rot="5400000">
                  <a:off x="98535" y="51237"/>
                  <a:ext cx="64168" cy="8422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22" name="Straight Connector 133">
                <a:extLst>
                  <a:ext uri="{FF2B5EF4-FFF2-40B4-BE49-F238E27FC236}">
                    <a16:creationId xmlns:a16="http://schemas.microsoft.com/office/drawing/2014/main" id="{CEEA6DFC-2124-5545-A38A-B0FC1665196F}"/>
                  </a:ext>
                </a:extLst>
              </p:cNvPr>
              <p:cNvCxnSpPr/>
              <p:nvPr/>
            </p:nvCxnSpPr>
            <p:spPr>
              <a:xfrm rot="5400000">
                <a:off x="8876034" y="5032358"/>
                <a:ext cx="0" cy="218814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  <a:headEnd type="none"/>
                <a:tailEnd type="triangle" w="sm" len="sm"/>
              </a:ln>
              <a:effectLst/>
            </p:spPr>
          </p:cxnSp>
          <p:grpSp>
            <p:nvGrpSpPr>
              <p:cNvPr id="27" name="Gruppo 26">
                <a:extLst>
                  <a:ext uri="{FF2B5EF4-FFF2-40B4-BE49-F238E27FC236}">
                    <a16:creationId xmlns:a16="http://schemas.microsoft.com/office/drawing/2014/main" id="{4D5C6986-0263-A179-F59A-C2ADA0BFB891}"/>
                  </a:ext>
                </a:extLst>
              </p:cNvPr>
              <p:cNvGrpSpPr/>
              <p:nvPr/>
            </p:nvGrpSpPr>
            <p:grpSpPr>
              <a:xfrm rot="189737">
                <a:off x="9094144" y="5203106"/>
                <a:ext cx="147521" cy="1089850"/>
                <a:chOff x="9768983" y="5302683"/>
                <a:chExt cx="147521" cy="1067837"/>
              </a:xfrm>
            </p:grpSpPr>
            <p:sp>
              <p:nvSpPr>
                <p:cNvPr id="2279" name="Trapezoid 125">
                  <a:extLst>
                    <a:ext uri="{FF2B5EF4-FFF2-40B4-BE49-F238E27FC236}">
                      <a16:creationId xmlns:a16="http://schemas.microsoft.com/office/drawing/2014/main" id="{4D03CB91-BDC6-072E-C31C-A4DD5271B687}"/>
                    </a:ext>
                  </a:extLst>
                </p:cNvPr>
                <p:cNvSpPr/>
                <p:nvPr/>
              </p:nvSpPr>
              <p:spPr>
                <a:xfrm rot="645280">
                  <a:off x="9768983" y="5302683"/>
                  <a:ext cx="45719" cy="1063192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FF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0" name="Trapezoid 125">
                  <a:extLst>
                    <a:ext uri="{FF2B5EF4-FFF2-40B4-BE49-F238E27FC236}">
                      <a16:creationId xmlns:a16="http://schemas.microsoft.com/office/drawing/2014/main" id="{0749185B-5DC3-7A28-5149-3EBB15515271}"/>
                    </a:ext>
                  </a:extLst>
                </p:cNvPr>
                <p:cNvSpPr/>
                <p:nvPr/>
              </p:nvSpPr>
              <p:spPr>
                <a:xfrm rot="532177">
                  <a:off x="9789604" y="5331507"/>
                  <a:ext cx="57387" cy="1035309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99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3" name="Trapezoid 125">
                  <a:extLst>
                    <a:ext uri="{FF2B5EF4-FFF2-40B4-BE49-F238E27FC236}">
                      <a16:creationId xmlns:a16="http://schemas.microsoft.com/office/drawing/2014/main" id="{3451BF0C-A0AA-19D3-E541-3AEE188D3F01}"/>
                    </a:ext>
                  </a:extLst>
                </p:cNvPr>
                <p:cNvSpPr/>
                <p:nvPr/>
              </p:nvSpPr>
              <p:spPr>
                <a:xfrm rot="403247">
                  <a:off x="9818583" y="531995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00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4" name="Trapezoid 125">
                  <a:extLst>
                    <a:ext uri="{FF2B5EF4-FFF2-40B4-BE49-F238E27FC236}">
                      <a16:creationId xmlns:a16="http://schemas.microsoft.com/office/drawing/2014/main" id="{AC5DAAA6-CC7B-78FB-476F-DEF7CD3D92FD}"/>
                    </a:ext>
                  </a:extLst>
                </p:cNvPr>
                <p:cNvSpPr/>
                <p:nvPr/>
              </p:nvSpPr>
              <p:spPr>
                <a:xfrm rot="369428">
                  <a:off x="9832971" y="531995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6">
                    <a:lumMod val="60000"/>
                    <a:lumOff val="4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5" name="Trapezoid 125">
                  <a:extLst>
                    <a:ext uri="{FF2B5EF4-FFF2-40B4-BE49-F238E27FC236}">
                      <a16:creationId xmlns:a16="http://schemas.microsoft.com/office/drawing/2014/main" id="{131606FC-688A-3AE2-215B-343AE795F6E4}"/>
                    </a:ext>
                  </a:extLst>
                </p:cNvPr>
                <p:cNvSpPr/>
                <p:nvPr/>
              </p:nvSpPr>
              <p:spPr>
                <a:xfrm rot="284298">
                  <a:off x="9853406" y="532206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7" name="Trapezoid 125">
                  <a:extLst>
                    <a:ext uri="{FF2B5EF4-FFF2-40B4-BE49-F238E27FC236}">
                      <a16:creationId xmlns:a16="http://schemas.microsoft.com/office/drawing/2014/main" id="{554CC1AD-A9D3-81CE-99AE-E3508FE4DD1B}"/>
                    </a:ext>
                  </a:extLst>
                </p:cNvPr>
                <p:cNvSpPr/>
                <p:nvPr/>
              </p:nvSpPr>
              <p:spPr>
                <a:xfrm rot="157105">
                  <a:off x="9870785" y="5321392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1">
                    <a:lumMod val="5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116">
                <a:extLst>
                  <a:ext uri="{FF2B5EF4-FFF2-40B4-BE49-F238E27FC236}">
                    <a16:creationId xmlns:a16="http://schemas.microsoft.com/office/drawing/2014/main" id="{2EF694F1-2FAE-F130-E743-13C8880B0D27}"/>
                  </a:ext>
                </a:extLst>
              </p:cNvPr>
              <p:cNvGrpSpPr/>
              <p:nvPr/>
            </p:nvGrpSpPr>
            <p:grpSpPr>
              <a:xfrm rot="4305802">
                <a:off x="9168364" y="5086492"/>
                <a:ext cx="177361" cy="266625"/>
                <a:chOff x="228162" y="40805"/>
                <a:chExt cx="296349" cy="487398"/>
              </a:xfrm>
              <a:solidFill>
                <a:srgbClr val="5B9BD5">
                  <a:lumMod val="75000"/>
                </a:srgbClr>
              </a:solidFill>
            </p:grpSpPr>
            <p:cxnSp>
              <p:nvCxnSpPr>
                <p:cNvPr id="46" name="Straight Connector 52">
                  <a:extLst>
                    <a:ext uri="{FF2B5EF4-FFF2-40B4-BE49-F238E27FC236}">
                      <a16:creationId xmlns:a16="http://schemas.microsoft.com/office/drawing/2014/main" id="{55E3311E-6A31-86AB-B322-56619F3C16C4}"/>
                    </a:ext>
                  </a:extLst>
                </p:cNvPr>
                <p:cNvCxnSpPr/>
                <p:nvPr/>
              </p:nvCxnSpPr>
              <p:spPr>
                <a:xfrm flipH="1">
                  <a:off x="228162" y="40805"/>
                  <a:ext cx="275359" cy="477520"/>
                </a:xfrm>
                <a:prstGeom prst="line">
                  <a:avLst/>
                </a:prstGeom>
                <a:grpFill/>
                <a:ln w="381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47" name="Group 114">
                  <a:extLst>
                    <a:ext uri="{FF2B5EF4-FFF2-40B4-BE49-F238E27FC236}">
                      <a16:creationId xmlns:a16="http://schemas.microsoft.com/office/drawing/2014/main" id="{2468B674-6F43-BA0B-C86C-196116F65FA8}"/>
                    </a:ext>
                  </a:extLst>
                </p:cNvPr>
                <p:cNvGrpSpPr/>
                <p:nvPr/>
              </p:nvGrpSpPr>
              <p:grpSpPr>
                <a:xfrm>
                  <a:off x="238125" y="57149"/>
                  <a:ext cx="286386" cy="471054"/>
                  <a:chOff x="0" y="0"/>
                  <a:chExt cx="286823" cy="460244"/>
                </a:xfrm>
                <a:grpFill/>
              </p:grpSpPr>
              <p:grpSp>
                <p:nvGrpSpPr>
                  <p:cNvPr id="2259" name="Group 106">
                    <a:extLst>
                      <a:ext uri="{FF2B5EF4-FFF2-40B4-BE49-F238E27FC236}">
                        <a16:creationId xmlns:a16="http://schemas.microsoft.com/office/drawing/2014/main" id="{C2E604A7-C8B7-D83A-4F1A-44918C5E05E3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225973"/>
                    <a:ext cx="155444" cy="234271"/>
                    <a:chOff x="0" y="0"/>
                    <a:chExt cx="155444" cy="234271"/>
                  </a:xfrm>
                  <a:grpFill/>
                </p:grpSpPr>
                <p:sp>
                  <p:nvSpPr>
                    <p:cNvPr id="2271" name="Rectangle 83">
                      <a:extLst>
                        <a:ext uri="{FF2B5EF4-FFF2-40B4-BE49-F238E27FC236}">
                          <a16:creationId xmlns:a16="http://schemas.microsoft.com/office/drawing/2014/main" id="{F869DC04-3129-8903-B95B-9BA222FBBF3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69" y="115613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2" name="Rectangle 101">
                      <a:extLst>
                        <a:ext uri="{FF2B5EF4-FFF2-40B4-BE49-F238E27FC236}">
                          <a16:creationId xmlns:a16="http://schemas.microsoft.com/office/drawing/2014/main" id="{2530FF4B-73FE-EEA5-A9F7-748ED564E7C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8317" y="78827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3" name="Rectangle 102">
                      <a:extLst>
                        <a:ext uri="{FF2B5EF4-FFF2-40B4-BE49-F238E27FC236}">
                          <a16:creationId xmlns:a16="http://schemas.microsoft.com/office/drawing/2014/main" id="{1E329E37-206F-BA1F-A728-37E0FE587A6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9338" y="39413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4" name="Rectangle 103">
                      <a:extLst>
                        <a:ext uri="{FF2B5EF4-FFF2-40B4-BE49-F238E27FC236}">
                          <a16:creationId xmlns:a16="http://schemas.microsoft.com/office/drawing/2014/main" id="{BC1D1BD1-3BD1-EFA7-36E7-0E0F298DCBC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0359" y="0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6" name="Rectangle 104">
                      <a:extLst>
                        <a:ext uri="{FF2B5EF4-FFF2-40B4-BE49-F238E27FC236}">
                          <a16:creationId xmlns:a16="http://schemas.microsoft.com/office/drawing/2014/main" id="{4269AF46-7406-74E8-062F-5E09467EBB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3648" y="149772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8" name="Rectangle 105">
                      <a:extLst>
                        <a:ext uri="{FF2B5EF4-FFF2-40B4-BE49-F238E27FC236}">
                          <a16:creationId xmlns:a16="http://schemas.microsoft.com/office/drawing/2014/main" id="{9D0E898A-7BCC-C75D-834B-ADE8E214DEB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189186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60" name="Group 107">
                    <a:extLst>
                      <a:ext uri="{FF2B5EF4-FFF2-40B4-BE49-F238E27FC236}">
                        <a16:creationId xmlns:a16="http://schemas.microsoft.com/office/drawing/2014/main" id="{AC07ABDA-8EF4-2F2A-9AFE-905B32360843}"/>
                      </a:ext>
                    </a:extLst>
                  </p:cNvPr>
                  <p:cNvGrpSpPr/>
                  <p:nvPr/>
                </p:nvGrpSpPr>
                <p:grpSpPr>
                  <a:xfrm>
                    <a:off x="131379" y="0"/>
                    <a:ext cx="155444" cy="234271"/>
                    <a:chOff x="0" y="0"/>
                    <a:chExt cx="155444" cy="234271"/>
                  </a:xfrm>
                  <a:grpFill/>
                </p:grpSpPr>
                <p:sp>
                  <p:nvSpPr>
                    <p:cNvPr id="2261" name="Rectangle 108">
                      <a:extLst>
                        <a:ext uri="{FF2B5EF4-FFF2-40B4-BE49-F238E27FC236}">
                          <a16:creationId xmlns:a16="http://schemas.microsoft.com/office/drawing/2014/main" id="{9D009426-C178-03E3-11BB-B6D58B2F429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69" y="115613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2" name="Rectangle 109">
                      <a:extLst>
                        <a:ext uri="{FF2B5EF4-FFF2-40B4-BE49-F238E27FC236}">
                          <a16:creationId xmlns:a16="http://schemas.microsoft.com/office/drawing/2014/main" id="{ECFB5498-F6B6-4AEE-0180-5C7DF87ED30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8317" y="78827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7" name="Rectangle 110">
                      <a:extLst>
                        <a:ext uri="{FF2B5EF4-FFF2-40B4-BE49-F238E27FC236}">
                          <a16:creationId xmlns:a16="http://schemas.microsoft.com/office/drawing/2014/main" id="{F7E99442-40BC-5351-EF6B-48B78B3B18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9338" y="39413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8" name="Rectangle 111">
                      <a:extLst>
                        <a:ext uri="{FF2B5EF4-FFF2-40B4-BE49-F238E27FC236}">
                          <a16:creationId xmlns:a16="http://schemas.microsoft.com/office/drawing/2014/main" id="{F7960D89-6A89-9505-CF9A-79F08B7822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0359" y="0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9" name="Rectangle 112">
                      <a:extLst>
                        <a:ext uri="{FF2B5EF4-FFF2-40B4-BE49-F238E27FC236}">
                          <a16:creationId xmlns:a16="http://schemas.microsoft.com/office/drawing/2014/main" id="{C98029B8-B922-5936-DDDB-5F976CC62E2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3648" y="149772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0" name="Rectangle 113">
                      <a:extLst>
                        <a:ext uri="{FF2B5EF4-FFF2-40B4-BE49-F238E27FC236}">
                          <a16:creationId xmlns:a16="http://schemas.microsoft.com/office/drawing/2014/main" id="{BBCF034B-52A6-2AB3-B307-F920D45EDE8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189186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8330E2BC-9087-4CB9-642F-C78E1F6F93EB}"/>
                  </a:ext>
                </a:extLst>
              </p:cNvPr>
              <p:cNvGrpSpPr/>
              <p:nvPr/>
            </p:nvGrpSpPr>
            <p:grpSpPr>
              <a:xfrm rot="20915763">
                <a:off x="8967858" y="5120840"/>
                <a:ext cx="136479" cy="1172911"/>
                <a:chOff x="9780025" y="5298479"/>
                <a:chExt cx="136479" cy="1072041"/>
              </a:xfrm>
            </p:grpSpPr>
            <p:sp>
              <p:nvSpPr>
                <p:cNvPr id="40" name="Trapezoid 125">
                  <a:extLst>
                    <a:ext uri="{FF2B5EF4-FFF2-40B4-BE49-F238E27FC236}">
                      <a16:creationId xmlns:a16="http://schemas.microsoft.com/office/drawing/2014/main" id="{8543581D-501E-EEB8-158B-2BB115A03349}"/>
                    </a:ext>
                  </a:extLst>
                </p:cNvPr>
                <p:cNvSpPr/>
                <p:nvPr/>
              </p:nvSpPr>
              <p:spPr>
                <a:xfrm rot="684237">
                  <a:off x="9780025" y="5298479"/>
                  <a:ext cx="45719" cy="1059765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FF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Trapezoid 125">
                  <a:extLst>
                    <a:ext uri="{FF2B5EF4-FFF2-40B4-BE49-F238E27FC236}">
                      <a16:creationId xmlns:a16="http://schemas.microsoft.com/office/drawing/2014/main" id="{8940442C-081B-5F63-3C09-944B8707B002}"/>
                    </a:ext>
                  </a:extLst>
                </p:cNvPr>
                <p:cNvSpPr/>
                <p:nvPr/>
              </p:nvSpPr>
              <p:spPr>
                <a:xfrm rot="532177">
                  <a:off x="9789604" y="5331507"/>
                  <a:ext cx="57387" cy="1035309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99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Trapezoid 125">
                  <a:extLst>
                    <a:ext uri="{FF2B5EF4-FFF2-40B4-BE49-F238E27FC236}">
                      <a16:creationId xmlns:a16="http://schemas.microsoft.com/office/drawing/2014/main" id="{BFE02154-7F13-89D6-5844-3E567E9AA90F}"/>
                    </a:ext>
                  </a:extLst>
                </p:cNvPr>
                <p:cNvSpPr/>
                <p:nvPr/>
              </p:nvSpPr>
              <p:spPr>
                <a:xfrm rot="403247">
                  <a:off x="9818583" y="531995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00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Trapezoid 125">
                  <a:extLst>
                    <a:ext uri="{FF2B5EF4-FFF2-40B4-BE49-F238E27FC236}">
                      <a16:creationId xmlns:a16="http://schemas.microsoft.com/office/drawing/2014/main" id="{F3E620C7-AC5D-295E-EAA2-F21991E01120}"/>
                    </a:ext>
                  </a:extLst>
                </p:cNvPr>
                <p:cNvSpPr/>
                <p:nvPr/>
              </p:nvSpPr>
              <p:spPr>
                <a:xfrm rot="369428">
                  <a:off x="9832971" y="531995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6">
                    <a:lumMod val="60000"/>
                    <a:lumOff val="4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Trapezoid 125">
                  <a:extLst>
                    <a:ext uri="{FF2B5EF4-FFF2-40B4-BE49-F238E27FC236}">
                      <a16:creationId xmlns:a16="http://schemas.microsoft.com/office/drawing/2014/main" id="{6AFD0F35-8B29-7DCA-EF31-5E59218BB063}"/>
                    </a:ext>
                  </a:extLst>
                </p:cNvPr>
                <p:cNvSpPr/>
                <p:nvPr/>
              </p:nvSpPr>
              <p:spPr>
                <a:xfrm rot="284298">
                  <a:off x="9853406" y="532206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Trapezoid 125">
                  <a:extLst>
                    <a:ext uri="{FF2B5EF4-FFF2-40B4-BE49-F238E27FC236}">
                      <a16:creationId xmlns:a16="http://schemas.microsoft.com/office/drawing/2014/main" id="{2790E7B0-114A-16B7-E6D5-53103DFE6C09}"/>
                    </a:ext>
                  </a:extLst>
                </p:cNvPr>
                <p:cNvSpPr/>
                <p:nvPr/>
              </p:nvSpPr>
              <p:spPr>
                <a:xfrm rot="157105">
                  <a:off x="9870785" y="5321392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1">
                    <a:lumMod val="5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" name="Moon 128">
                <a:extLst>
                  <a:ext uri="{FF2B5EF4-FFF2-40B4-BE49-F238E27FC236}">
                    <a16:creationId xmlns:a16="http://schemas.microsoft.com/office/drawing/2014/main" id="{0C1782DC-3C6E-D187-5E70-E7383A54AC8F}"/>
                  </a:ext>
                </a:extLst>
              </p:cNvPr>
              <p:cNvSpPr/>
              <p:nvPr/>
            </p:nvSpPr>
            <p:spPr>
              <a:xfrm rot="16200000">
                <a:off x="9063270" y="6141036"/>
                <a:ext cx="54716" cy="279196"/>
              </a:xfrm>
              <a:prstGeom prst="moon">
                <a:avLst>
                  <a:gd name="adj" fmla="val 52507"/>
                </a:avLst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uppo 30">
                <a:extLst>
                  <a:ext uri="{FF2B5EF4-FFF2-40B4-BE49-F238E27FC236}">
                    <a16:creationId xmlns:a16="http://schemas.microsoft.com/office/drawing/2014/main" id="{2C8346A0-8CB3-2D42-D7F3-1B67778ADA5C}"/>
                  </a:ext>
                </a:extLst>
              </p:cNvPr>
              <p:cNvGrpSpPr/>
              <p:nvPr/>
            </p:nvGrpSpPr>
            <p:grpSpPr>
              <a:xfrm>
                <a:off x="8771967" y="5112998"/>
                <a:ext cx="268669" cy="67778"/>
                <a:chOff x="9715221" y="5537200"/>
                <a:chExt cx="363484" cy="130648"/>
              </a:xfrm>
            </p:grpSpPr>
            <p:sp>
              <p:nvSpPr>
                <p:cNvPr id="34" name="Rettangolo 33">
                  <a:extLst>
                    <a:ext uri="{FF2B5EF4-FFF2-40B4-BE49-F238E27FC236}">
                      <a16:creationId xmlns:a16="http://schemas.microsoft.com/office/drawing/2014/main" id="{45020BB8-9967-F5C9-224E-DBD9AA35D883}"/>
                    </a:ext>
                  </a:extLst>
                </p:cNvPr>
                <p:cNvSpPr/>
                <p:nvPr/>
              </p:nvSpPr>
              <p:spPr>
                <a:xfrm>
                  <a:off x="9720650" y="5537200"/>
                  <a:ext cx="358055" cy="4571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5" name="Rettangolo 34">
                  <a:extLst>
                    <a:ext uri="{FF2B5EF4-FFF2-40B4-BE49-F238E27FC236}">
                      <a16:creationId xmlns:a16="http://schemas.microsoft.com/office/drawing/2014/main" id="{F049506D-3625-D7DB-CA44-1E7222F9378E}"/>
                    </a:ext>
                  </a:extLst>
                </p:cNvPr>
                <p:cNvSpPr/>
                <p:nvPr/>
              </p:nvSpPr>
              <p:spPr>
                <a:xfrm>
                  <a:off x="9720650" y="5559623"/>
                  <a:ext cx="358055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D84AF505-F1D2-8B86-F5FF-512D7A4DE761}"/>
                    </a:ext>
                  </a:extLst>
                </p:cNvPr>
                <p:cNvSpPr/>
                <p:nvPr/>
              </p:nvSpPr>
              <p:spPr>
                <a:xfrm>
                  <a:off x="9718167" y="5573481"/>
                  <a:ext cx="358055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C762E1B3-D242-7202-1A5B-715D94FDE636}"/>
                    </a:ext>
                  </a:extLst>
                </p:cNvPr>
                <p:cNvSpPr/>
                <p:nvPr/>
              </p:nvSpPr>
              <p:spPr>
                <a:xfrm>
                  <a:off x="9718167" y="5591742"/>
                  <a:ext cx="358055" cy="4571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8" name="Rettangolo 37">
                  <a:extLst>
                    <a:ext uri="{FF2B5EF4-FFF2-40B4-BE49-F238E27FC236}">
                      <a16:creationId xmlns:a16="http://schemas.microsoft.com/office/drawing/2014/main" id="{E17C95E7-B393-18A0-16F0-1CDFB6BC49C1}"/>
                    </a:ext>
                  </a:extLst>
                </p:cNvPr>
                <p:cNvSpPr/>
                <p:nvPr/>
              </p:nvSpPr>
              <p:spPr>
                <a:xfrm>
                  <a:off x="9715222" y="5608826"/>
                  <a:ext cx="358055" cy="4571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" name="Rettangolo 38">
                  <a:extLst>
                    <a:ext uri="{FF2B5EF4-FFF2-40B4-BE49-F238E27FC236}">
                      <a16:creationId xmlns:a16="http://schemas.microsoft.com/office/drawing/2014/main" id="{825D02ED-FBD9-46D5-86DD-BBA432F9072B}"/>
                    </a:ext>
                  </a:extLst>
                </p:cNvPr>
                <p:cNvSpPr/>
                <p:nvPr/>
              </p:nvSpPr>
              <p:spPr>
                <a:xfrm>
                  <a:off x="9715221" y="5622129"/>
                  <a:ext cx="358055" cy="45719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32" name="Straight Connector 118">
                <a:extLst>
                  <a:ext uri="{FF2B5EF4-FFF2-40B4-BE49-F238E27FC236}">
                    <a16:creationId xmlns:a16="http://schemas.microsoft.com/office/drawing/2014/main" id="{39C62231-C1B2-667C-5105-D6A6EBFE012A}"/>
                  </a:ext>
                </a:extLst>
              </p:cNvPr>
              <p:cNvCxnSpPr/>
              <p:nvPr/>
            </p:nvCxnSpPr>
            <p:spPr>
              <a:xfrm rot="5400000" flipH="1">
                <a:off x="8939942" y="5057617"/>
                <a:ext cx="108000" cy="144000"/>
              </a:xfrm>
              <a:prstGeom prst="line">
                <a:avLst/>
              </a:prstGeom>
              <a:noFill/>
              <a:ln w="66675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33" name="Rounded Rectangle 59">
                <a:extLst>
                  <a:ext uri="{FF2B5EF4-FFF2-40B4-BE49-F238E27FC236}">
                    <a16:creationId xmlns:a16="http://schemas.microsoft.com/office/drawing/2014/main" id="{0A6E1DB9-9587-AFC3-955D-346139C5BE97}"/>
                  </a:ext>
                </a:extLst>
              </p:cNvPr>
              <p:cNvSpPr/>
              <p:nvPr/>
            </p:nvSpPr>
            <p:spPr>
              <a:xfrm rot="5400000">
                <a:off x="8602221" y="5105058"/>
                <a:ext cx="272275" cy="8112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5B9BD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9" name="Picture 23">
              <a:extLst>
                <a:ext uri="{FF2B5EF4-FFF2-40B4-BE49-F238E27FC236}">
                  <a16:creationId xmlns:a16="http://schemas.microsoft.com/office/drawing/2014/main" id="{B1647B68-F2AC-8848-8B35-D1A9B72B7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4" r="39860"/>
            <a:stretch/>
          </p:blipFill>
          <p:spPr bwMode="auto">
            <a:xfrm>
              <a:off x="5952746" y="5371176"/>
              <a:ext cx="862075" cy="815942"/>
            </a:xfrm>
            <a:prstGeom prst="rect">
              <a:avLst/>
            </a:prstGeom>
            <a:ln w="9525" cap="flat" cmpd="sng" algn="ctr">
              <a:solidFill>
                <a:srgbClr val="5B9BD5">
                  <a:shade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2" name="Trapezoid 74">
              <a:extLst>
                <a:ext uri="{FF2B5EF4-FFF2-40B4-BE49-F238E27FC236}">
                  <a16:creationId xmlns:a16="http://schemas.microsoft.com/office/drawing/2014/main" id="{7CD21D4F-AAED-58A3-AB33-097F18240401}"/>
                </a:ext>
              </a:extLst>
            </p:cNvPr>
            <p:cNvSpPr/>
            <p:nvPr/>
          </p:nvSpPr>
          <p:spPr>
            <a:xfrm rot="5400000">
              <a:off x="7900733" y="4819577"/>
              <a:ext cx="92819" cy="386021"/>
            </a:xfrm>
            <a:prstGeom prst="trapezoid">
              <a:avLst>
                <a:gd name="adj" fmla="val 49824"/>
              </a:avLst>
            </a:prstGeom>
            <a:solidFill>
              <a:srgbClr val="A5A5A5">
                <a:lumMod val="60000"/>
                <a:lumOff val="40000"/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9" name="Rectangle 18">
              <a:extLst>
                <a:ext uri="{FF2B5EF4-FFF2-40B4-BE49-F238E27FC236}">
                  <a16:creationId xmlns:a16="http://schemas.microsoft.com/office/drawing/2014/main" id="{94F3980E-F192-52F8-DA34-3BBFCE64E145}"/>
                </a:ext>
              </a:extLst>
            </p:cNvPr>
            <p:cNvSpPr/>
            <p:nvPr/>
          </p:nvSpPr>
          <p:spPr>
            <a:xfrm>
              <a:off x="11088739" y="4302282"/>
              <a:ext cx="8665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Vacuum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chamber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90" name="Rectangle 1">
              <a:extLst>
                <a:ext uri="{FF2B5EF4-FFF2-40B4-BE49-F238E27FC236}">
                  <a16:creationId xmlns:a16="http://schemas.microsoft.com/office/drawing/2014/main" id="{02DAF236-9954-F6C0-854C-D22B933B77F6}"/>
                </a:ext>
              </a:extLst>
            </p:cNvPr>
            <p:cNvSpPr/>
            <p:nvPr/>
          </p:nvSpPr>
          <p:spPr>
            <a:xfrm>
              <a:off x="8583979" y="2011420"/>
              <a:ext cx="16382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Electromechanical valve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95" name="Bent Arrow 131">
              <a:extLst>
                <a:ext uri="{FF2B5EF4-FFF2-40B4-BE49-F238E27FC236}">
                  <a16:creationId xmlns:a16="http://schemas.microsoft.com/office/drawing/2014/main" id="{E70B3B25-5775-328C-7056-CE1529115887}"/>
                </a:ext>
              </a:extLst>
            </p:cNvPr>
            <p:cNvSpPr/>
            <p:nvPr/>
          </p:nvSpPr>
          <p:spPr>
            <a:xfrm rot="5400000">
              <a:off x="10962452" y="2371706"/>
              <a:ext cx="709930" cy="665384"/>
            </a:xfrm>
            <a:prstGeom prst="bentArrow">
              <a:avLst>
                <a:gd name="adj1" fmla="val 25000"/>
                <a:gd name="adj2" fmla="val 3348"/>
                <a:gd name="adj3" fmla="val 29167"/>
                <a:gd name="adj4" fmla="val 43750"/>
              </a:avLst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rgbClr val="5B9BD5">
                  <a:lumMod val="75000"/>
                  <a:alpha val="97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6" name="Rectangle 138">
              <a:extLst>
                <a:ext uri="{FF2B5EF4-FFF2-40B4-BE49-F238E27FC236}">
                  <a16:creationId xmlns:a16="http://schemas.microsoft.com/office/drawing/2014/main" id="{02E67319-7BBA-BD17-4968-FDE79D5A80E1}"/>
                </a:ext>
              </a:extLst>
            </p:cNvPr>
            <p:cNvSpPr/>
            <p:nvPr/>
          </p:nvSpPr>
          <p:spPr>
            <a:xfrm rot="16200000">
              <a:off x="10538699" y="2195471"/>
              <a:ext cx="45719" cy="36366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97" name="Picture 44">
              <a:extLst>
                <a:ext uri="{FF2B5EF4-FFF2-40B4-BE49-F238E27FC236}">
                  <a16:creationId xmlns:a16="http://schemas.microsoft.com/office/drawing/2014/main" id="{4C7693DF-0810-0358-8965-F17247385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7" t="18145" r="4733" b="20495"/>
            <a:stretch/>
          </p:blipFill>
          <p:spPr bwMode="auto">
            <a:xfrm>
              <a:off x="9179998" y="3674995"/>
              <a:ext cx="1299023" cy="6610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199" name="Group 16">
              <a:extLst>
                <a:ext uri="{FF2B5EF4-FFF2-40B4-BE49-F238E27FC236}">
                  <a16:creationId xmlns:a16="http://schemas.microsoft.com/office/drawing/2014/main" id="{8538B7C2-09B2-D7AC-D9B1-37EA15BADC5D}"/>
                </a:ext>
              </a:extLst>
            </p:cNvPr>
            <p:cNvGrpSpPr/>
            <p:nvPr/>
          </p:nvGrpSpPr>
          <p:grpSpPr>
            <a:xfrm flipH="1">
              <a:off x="9808558" y="2157345"/>
              <a:ext cx="590041" cy="417407"/>
              <a:chOff x="0" y="0"/>
              <a:chExt cx="637781" cy="417407"/>
            </a:xfrm>
          </p:grpSpPr>
          <p:sp>
            <p:nvSpPr>
              <p:cNvPr id="2210" name="Bent Arrow 7">
                <a:extLst>
                  <a:ext uri="{FF2B5EF4-FFF2-40B4-BE49-F238E27FC236}">
                    <a16:creationId xmlns:a16="http://schemas.microsoft.com/office/drawing/2014/main" id="{4EF20416-7FC8-71AD-891C-B2562F87613B}"/>
                  </a:ext>
                </a:extLst>
              </p:cNvPr>
              <p:cNvSpPr/>
              <p:nvPr/>
            </p:nvSpPr>
            <p:spPr>
              <a:xfrm flipH="1">
                <a:off x="258233" y="198967"/>
                <a:ext cx="379548" cy="218440"/>
              </a:xfrm>
              <a:prstGeom prst="bentArrow">
                <a:avLst>
                  <a:gd name="adj1" fmla="val 25000"/>
                  <a:gd name="adj2" fmla="val 10366"/>
                  <a:gd name="adj3" fmla="val 29167"/>
                  <a:gd name="adj4" fmla="val 43750"/>
                </a:avLst>
              </a:prstGeom>
              <a:solidFill>
                <a:sysClr val="window" lastClr="FFFFFF">
                  <a:lumMod val="75000"/>
                </a:sysClr>
              </a:solidFill>
              <a:ln w="3175" cap="flat" cmpd="sng" algn="ctr">
                <a:solidFill>
                  <a:srgbClr val="5B9BD5">
                    <a:lumMod val="75000"/>
                    <a:alpha val="97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11" name="Group 6">
                <a:extLst>
                  <a:ext uri="{FF2B5EF4-FFF2-40B4-BE49-F238E27FC236}">
                    <a16:creationId xmlns:a16="http://schemas.microsoft.com/office/drawing/2014/main" id="{486983A3-9844-D531-9513-FC523A22A931}"/>
                  </a:ext>
                </a:extLst>
              </p:cNvPr>
              <p:cNvGrpSpPr/>
              <p:nvPr/>
            </p:nvGrpSpPr>
            <p:grpSpPr>
              <a:xfrm>
                <a:off x="0" y="0"/>
                <a:ext cx="374650" cy="259716"/>
                <a:chOff x="0" y="1429"/>
                <a:chExt cx="441139" cy="386012"/>
              </a:xfrm>
            </p:grpSpPr>
            <p:sp>
              <p:nvSpPr>
                <p:cNvPr id="2212" name="Left-Right-Up Arrow 156">
                  <a:extLst>
                    <a:ext uri="{FF2B5EF4-FFF2-40B4-BE49-F238E27FC236}">
                      <a16:creationId xmlns:a16="http://schemas.microsoft.com/office/drawing/2014/main" id="{A572ECF2-DD19-B447-4E00-51E684FA21DA}"/>
                    </a:ext>
                  </a:extLst>
                </p:cNvPr>
                <p:cNvSpPr/>
                <p:nvPr/>
              </p:nvSpPr>
              <p:spPr>
                <a:xfrm>
                  <a:off x="21312" y="133350"/>
                  <a:ext cx="401747" cy="229890"/>
                </a:xfrm>
                <a:prstGeom prst="leftRightUpArrow">
                  <a:avLst>
                    <a:gd name="adj1" fmla="val 27601"/>
                    <a:gd name="adj2" fmla="val 13446"/>
                    <a:gd name="adj3" fmla="val 19239"/>
                  </a:avLst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952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3" name="Rectangle 141">
                  <a:extLst>
                    <a:ext uri="{FF2B5EF4-FFF2-40B4-BE49-F238E27FC236}">
                      <a16:creationId xmlns:a16="http://schemas.microsoft.com/office/drawing/2014/main" id="{96144EA1-91B9-C51B-C5D9-52652E958BB4}"/>
                    </a:ext>
                  </a:extLst>
                </p:cNvPr>
                <p:cNvSpPr/>
                <p:nvPr/>
              </p:nvSpPr>
              <p:spPr>
                <a:xfrm>
                  <a:off x="130850" y="1429"/>
                  <a:ext cx="173355" cy="173355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952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4" name="Round Same Side Corner Rectangle 161">
                  <a:extLst>
                    <a:ext uri="{FF2B5EF4-FFF2-40B4-BE49-F238E27FC236}">
                      <a16:creationId xmlns:a16="http://schemas.microsoft.com/office/drawing/2014/main" id="{D478FF1F-3A6B-DC04-E9EB-FAFD39422F64}"/>
                    </a:ext>
                  </a:extLst>
                </p:cNvPr>
                <p:cNvSpPr/>
                <p:nvPr/>
              </p:nvSpPr>
              <p:spPr>
                <a:xfrm rot="16200000">
                  <a:off x="337542" y="283844"/>
                  <a:ext cx="108955" cy="98239"/>
                </a:xfrm>
                <a:prstGeom prst="round2Same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952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5" name="Round Same Side Corner Rectangle 162">
                  <a:extLst>
                    <a:ext uri="{FF2B5EF4-FFF2-40B4-BE49-F238E27FC236}">
                      <a16:creationId xmlns:a16="http://schemas.microsoft.com/office/drawing/2014/main" id="{5587CAB9-5DA6-EB2B-3578-9448F4E30659}"/>
                    </a:ext>
                  </a:extLst>
                </p:cNvPr>
                <p:cNvSpPr/>
                <p:nvPr/>
              </p:nvSpPr>
              <p:spPr>
                <a:xfrm rot="5400000">
                  <a:off x="-5358" y="283844"/>
                  <a:ext cx="108955" cy="98239"/>
                </a:xfrm>
                <a:prstGeom prst="round2Same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952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6" name="Round Same Side Corner Rectangle 5">
                  <a:extLst>
                    <a:ext uri="{FF2B5EF4-FFF2-40B4-BE49-F238E27FC236}">
                      <a16:creationId xmlns:a16="http://schemas.microsoft.com/office/drawing/2014/main" id="{D605FCA2-6D73-8631-54AB-D58B87F9B4AC}"/>
                    </a:ext>
                  </a:extLst>
                </p:cNvPr>
                <p:cNvSpPr/>
                <p:nvPr/>
              </p:nvSpPr>
              <p:spPr>
                <a:xfrm rot="10800000">
                  <a:off x="158472" y="175260"/>
                  <a:ext cx="125730" cy="60960"/>
                </a:xfrm>
                <a:prstGeom prst="round2Same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952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200" name="Rectangle 9">
              <a:extLst>
                <a:ext uri="{FF2B5EF4-FFF2-40B4-BE49-F238E27FC236}">
                  <a16:creationId xmlns:a16="http://schemas.microsoft.com/office/drawing/2014/main" id="{69A7FC3E-96F9-E7F6-34BF-0185D87AE967}"/>
                </a:ext>
              </a:extLst>
            </p:cNvPr>
            <p:cNvSpPr/>
            <p:nvPr/>
          </p:nvSpPr>
          <p:spPr>
            <a:xfrm>
              <a:off x="9802208" y="2563745"/>
              <a:ext cx="50793" cy="116459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02" name="Group 130">
              <a:extLst>
                <a:ext uri="{FF2B5EF4-FFF2-40B4-BE49-F238E27FC236}">
                  <a16:creationId xmlns:a16="http://schemas.microsoft.com/office/drawing/2014/main" id="{DA198129-7D2C-D8CE-41BA-EFBD1C80FFFB}"/>
                </a:ext>
              </a:extLst>
            </p:cNvPr>
            <p:cNvGrpSpPr/>
            <p:nvPr/>
          </p:nvGrpSpPr>
          <p:grpSpPr>
            <a:xfrm rot="16200000">
              <a:off x="10792338" y="2245947"/>
              <a:ext cx="148590" cy="257139"/>
              <a:chOff x="0" y="-7258"/>
              <a:chExt cx="298087" cy="436155"/>
            </a:xfrm>
            <a:solidFill>
              <a:srgbClr val="FFC000">
                <a:lumMod val="60000"/>
                <a:lumOff val="40000"/>
              </a:srgbClr>
            </a:solidFill>
          </p:grpSpPr>
          <p:sp>
            <p:nvSpPr>
              <p:cNvPr id="2208" name="Isosceles Triangle 40">
                <a:extLst>
                  <a:ext uri="{FF2B5EF4-FFF2-40B4-BE49-F238E27FC236}">
                    <a16:creationId xmlns:a16="http://schemas.microsoft.com/office/drawing/2014/main" id="{4279DBA2-DE77-223E-5817-F531DDDF0C43}"/>
                  </a:ext>
                </a:extLst>
              </p:cNvPr>
              <p:cNvSpPr/>
              <p:nvPr/>
            </p:nvSpPr>
            <p:spPr>
              <a:xfrm>
                <a:off x="0" y="205740"/>
                <a:ext cx="298087" cy="223157"/>
              </a:xfrm>
              <a:prstGeom prst="triangle">
                <a:avLst/>
              </a:prstGeom>
              <a:grpFill/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9" name="Isosceles Triangle 54">
                <a:extLst>
                  <a:ext uri="{FF2B5EF4-FFF2-40B4-BE49-F238E27FC236}">
                    <a16:creationId xmlns:a16="http://schemas.microsoft.com/office/drawing/2014/main" id="{8F6883F0-8FF7-89FD-B464-B38115966655}"/>
                  </a:ext>
                </a:extLst>
              </p:cNvPr>
              <p:cNvSpPr/>
              <p:nvPr/>
            </p:nvSpPr>
            <p:spPr>
              <a:xfrm rot="10800000">
                <a:off x="0" y="-7258"/>
                <a:ext cx="297815" cy="222885"/>
              </a:xfrm>
              <a:prstGeom prst="triangle">
                <a:avLst/>
              </a:prstGeom>
              <a:grpFill/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03" name="Group 43">
              <a:extLst>
                <a:ext uri="{FF2B5EF4-FFF2-40B4-BE49-F238E27FC236}">
                  <a16:creationId xmlns:a16="http://schemas.microsoft.com/office/drawing/2014/main" id="{0A0D9E5B-404D-4583-5682-36258B158D44}"/>
                </a:ext>
              </a:extLst>
            </p:cNvPr>
            <p:cNvGrpSpPr/>
            <p:nvPr/>
          </p:nvGrpSpPr>
          <p:grpSpPr>
            <a:xfrm>
              <a:off x="11395829" y="2995545"/>
              <a:ext cx="475546" cy="1109133"/>
              <a:chOff x="0" y="0"/>
              <a:chExt cx="475615" cy="1028700"/>
            </a:xfrm>
          </p:grpSpPr>
          <p:sp>
            <p:nvSpPr>
              <p:cNvPr id="2204" name="Rounded Rectangle 12">
                <a:extLst>
                  <a:ext uri="{FF2B5EF4-FFF2-40B4-BE49-F238E27FC236}">
                    <a16:creationId xmlns:a16="http://schemas.microsoft.com/office/drawing/2014/main" id="{31F18F44-2655-C423-45FA-429E0883CADA}"/>
                  </a:ext>
                </a:extLst>
              </p:cNvPr>
              <p:cNvSpPr/>
              <p:nvPr/>
            </p:nvSpPr>
            <p:spPr>
              <a:xfrm>
                <a:off x="0" y="80925"/>
                <a:ext cx="475615" cy="947775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05" name="Group 10">
                <a:extLst>
                  <a:ext uri="{FF2B5EF4-FFF2-40B4-BE49-F238E27FC236}">
                    <a16:creationId xmlns:a16="http://schemas.microsoft.com/office/drawing/2014/main" id="{5D44DF49-B12A-FCF7-80E6-6414E0A3AF35}"/>
                  </a:ext>
                </a:extLst>
              </p:cNvPr>
              <p:cNvGrpSpPr/>
              <p:nvPr/>
            </p:nvGrpSpPr>
            <p:grpSpPr>
              <a:xfrm>
                <a:off x="180975" y="0"/>
                <a:ext cx="109855" cy="79375"/>
                <a:chOff x="0" y="0"/>
                <a:chExt cx="204074" cy="80433"/>
              </a:xfrm>
            </p:grpSpPr>
            <p:sp>
              <p:nvSpPr>
                <p:cNvPr id="2206" name="Rectangle 22">
                  <a:extLst>
                    <a:ext uri="{FF2B5EF4-FFF2-40B4-BE49-F238E27FC236}">
                      <a16:creationId xmlns:a16="http://schemas.microsoft.com/office/drawing/2014/main" id="{9FA86396-5076-D112-54C9-E94FE2813F41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204074" cy="64591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207" name="Straight Connector 37">
                  <a:extLst>
                    <a:ext uri="{FF2B5EF4-FFF2-40B4-BE49-F238E27FC236}">
                      <a16:creationId xmlns:a16="http://schemas.microsoft.com/office/drawing/2014/main" id="{0E927172-94A8-4DE3-7BEC-966C1ED344A8}"/>
                    </a:ext>
                  </a:extLst>
                </p:cNvPr>
                <p:cNvCxnSpPr/>
                <p:nvPr/>
              </p:nvCxnSpPr>
              <p:spPr>
                <a:xfrm rot="10800000">
                  <a:off x="29030" y="80433"/>
                  <a:ext cx="155386" cy="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2193" name="Rectangle 32">
              <a:extLst>
                <a:ext uri="{FF2B5EF4-FFF2-40B4-BE49-F238E27FC236}">
                  <a16:creationId xmlns:a16="http://schemas.microsoft.com/office/drawing/2014/main" id="{2A5A88C6-AF59-E032-9699-D25CF3A4F23B}"/>
                </a:ext>
              </a:extLst>
            </p:cNvPr>
            <p:cNvSpPr/>
            <p:nvPr/>
          </p:nvSpPr>
          <p:spPr>
            <a:xfrm>
              <a:off x="8722810" y="5200795"/>
              <a:ext cx="123180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Plasma light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94" name="Rectangle 21">
              <a:extLst>
                <a:ext uri="{FF2B5EF4-FFF2-40B4-BE49-F238E27FC236}">
                  <a16:creationId xmlns:a16="http://schemas.microsoft.com/office/drawing/2014/main" id="{DC5DEE54-8055-35A8-685C-1DC0BB5329BD}"/>
                </a:ext>
              </a:extLst>
            </p:cNvPr>
            <p:cNvSpPr/>
            <p:nvPr/>
          </p:nvSpPr>
          <p:spPr>
            <a:xfrm>
              <a:off x="10697581" y="1833777"/>
              <a:ext cx="10854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Mechanical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regulator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91" name="Trapezoid 46">
              <a:extLst>
                <a:ext uri="{FF2B5EF4-FFF2-40B4-BE49-F238E27FC236}">
                  <a16:creationId xmlns:a16="http://schemas.microsoft.com/office/drawing/2014/main" id="{13523E52-5F7D-A4A6-62C0-69D0F50CF2DC}"/>
                </a:ext>
              </a:extLst>
            </p:cNvPr>
            <p:cNvSpPr/>
            <p:nvPr/>
          </p:nvSpPr>
          <p:spPr>
            <a:xfrm>
              <a:off x="10113314" y="4068695"/>
              <a:ext cx="239995" cy="1085850"/>
            </a:xfrm>
            <a:prstGeom prst="trapezoid">
              <a:avLst/>
            </a:prstGeom>
            <a:solidFill>
              <a:srgbClr val="A5A5A5">
                <a:lumMod val="60000"/>
                <a:lumOff val="40000"/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0" name="Rectangle 28">
              <a:extLst>
                <a:ext uri="{FF2B5EF4-FFF2-40B4-BE49-F238E27FC236}">
                  <a16:creationId xmlns:a16="http://schemas.microsoft.com/office/drawing/2014/main" id="{613E3F2C-DA40-1652-C6FD-E5FD7D44AE46}"/>
                </a:ext>
              </a:extLst>
            </p:cNvPr>
            <p:cNvSpPr/>
            <p:nvPr/>
          </p:nvSpPr>
          <p:spPr>
            <a:xfrm rot="8342572">
              <a:off x="10049021" y="5025036"/>
              <a:ext cx="631825" cy="2870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74" name="Group 4">
              <a:extLst>
                <a:ext uri="{FF2B5EF4-FFF2-40B4-BE49-F238E27FC236}">
                  <a16:creationId xmlns:a16="http://schemas.microsoft.com/office/drawing/2014/main" id="{84F96D0F-EE7E-BA23-34A6-D537850E98E7}"/>
                </a:ext>
              </a:extLst>
            </p:cNvPr>
            <p:cNvGrpSpPr/>
            <p:nvPr/>
          </p:nvGrpSpPr>
          <p:grpSpPr>
            <a:xfrm>
              <a:off x="8017224" y="4772047"/>
              <a:ext cx="2587628" cy="604261"/>
              <a:chOff x="3012" y="0"/>
              <a:chExt cx="2588277" cy="604272"/>
            </a:xfrm>
          </p:grpSpPr>
          <p:sp>
            <p:nvSpPr>
              <p:cNvPr id="2175" name="Trapezoid 30">
                <a:extLst>
                  <a:ext uri="{FF2B5EF4-FFF2-40B4-BE49-F238E27FC236}">
                    <a16:creationId xmlns:a16="http://schemas.microsoft.com/office/drawing/2014/main" id="{5C8EB845-2F82-ADEF-80C9-27CD99372DAA}"/>
                  </a:ext>
                </a:extLst>
              </p:cNvPr>
              <p:cNvSpPr/>
              <p:nvPr/>
            </p:nvSpPr>
            <p:spPr>
              <a:xfrm rot="5400000">
                <a:off x="1801119" y="-153252"/>
                <a:ext cx="349301" cy="799056"/>
              </a:xfrm>
              <a:prstGeom prst="trapezoid">
                <a:avLst/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76" name="Group 27">
                <a:extLst>
                  <a:ext uri="{FF2B5EF4-FFF2-40B4-BE49-F238E27FC236}">
                    <a16:creationId xmlns:a16="http://schemas.microsoft.com/office/drawing/2014/main" id="{B0845C7E-074D-3399-634B-7B6A9E9467A7}"/>
                  </a:ext>
                </a:extLst>
              </p:cNvPr>
              <p:cNvGrpSpPr/>
              <p:nvPr/>
            </p:nvGrpSpPr>
            <p:grpSpPr>
              <a:xfrm rot="5400000">
                <a:off x="2102354" y="115337"/>
                <a:ext cx="320369" cy="657501"/>
                <a:chOff x="211074" y="106497"/>
                <a:chExt cx="320963" cy="658025"/>
              </a:xfrm>
            </p:grpSpPr>
            <p:sp>
              <p:nvSpPr>
                <p:cNvPr id="2186" name="Rectangle 28">
                  <a:extLst>
                    <a:ext uri="{FF2B5EF4-FFF2-40B4-BE49-F238E27FC236}">
                      <a16:creationId xmlns:a16="http://schemas.microsoft.com/office/drawing/2014/main" id="{3A2DD987-4164-7332-EE1B-A618FC58A73A}"/>
                    </a:ext>
                  </a:extLst>
                </p:cNvPr>
                <p:cNvSpPr/>
                <p:nvPr/>
              </p:nvSpPr>
              <p:spPr>
                <a:xfrm rot="2942572">
                  <a:off x="71866" y="278871"/>
                  <a:ext cx="632545" cy="287797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7" name="Rectangle 29">
                  <a:extLst>
                    <a:ext uri="{FF2B5EF4-FFF2-40B4-BE49-F238E27FC236}">
                      <a16:creationId xmlns:a16="http://schemas.microsoft.com/office/drawing/2014/main" id="{6D2B4605-0F31-EDEC-3D3E-04FACF448A90}"/>
                    </a:ext>
                  </a:extLst>
                </p:cNvPr>
                <p:cNvSpPr/>
                <p:nvPr/>
              </p:nvSpPr>
              <p:spPr>
                <a:xfrm rot="2942572" flipV="1">
                  <a:off x="-25840" y="481889"/>
                  <a:ext cx="519547" cy="45719"/>
                </a:xfrm>
                <a:prstGeom prst="rect">
                  <a:avLst/>
                </a:prstGeom>
                <a:solidFill>
                  <a:srgbClr val="44546A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7" name="Trapezoid 25">
                <a:extLst>
                  <a:ext uri="{FF2B5EF4-FFF2-40B4-BE49-F238E27FC236}">
                    <a16:creationId xmlns:a16="http://schemas.microsoft.com/office/drawing/2014/main" id="{BF68ADEE-2869-89D3-2B23-FEE77AD3B242}"/>
                  </a:ext>
                </a:extLst>
              </p:cNvPr>
              <p:cNvSpPr/>
              <p:nvPr/>
            </p:nvSpPr>
            <p:spPr>
              <a:xfrm rot="16200000">
                <a:off x="1046795" y="-91079"/>
                <a:ext cx="347735" cy="676275"/>
              </a:xfrm>
              <a:prstGeom prst="trapezoid">
                <a:avLst>
                  <a:gd name="adj" fmla="val 37093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78" name="Group 14">
                <a:extLst>
                  <a:ext uri="{FF2B5EF4-FFF2-40B4-BE49-F238E27FC236}">
                    <a16:creationId xmlns:a16="http://schemas.microsoft.com/office/drawing/2014/main" id="{6165A598-ECDF-2ACB-69A4-238510FDEB21}"/>
                  </a:ext>
                </a:extLst>
              </p:cNvPr>
              <p:cNvGrpSpPr/>
              <p:nvPr/>
            </p:nvGrpSpPr>
            <p:grpSpPr>
              <a:xfrm>
                <a:off x="1487775" y="4010"/>
                <a:ext cx="144780" cy="543309"/>
                <a:chOff x="-48295" y="0"/>
                <a:chExt cx="566458" cy="1219200"/>
              </a:xfrm>
              <a:solidFill>
                <a:srgbClr val="44546A">
                  <a:lumMod val="40000"/>
                  <a:lumOff val="60000"/>
                </a:srgbClr>
              </a:solidFill>
            </p:grpSpPr>
            <p:sp>
              <p:nvSpPr>
                <p:cNvPr id="2184" name="Chord 8">
                  <a:extLst>
                    <a:ext uri="{FF2B5EF4-FFF2-40B4-BE49-F238E27FC236}">
                      <a16:creationId xmlns:a16="http://schemas.microsoft.com/office/drawing/2014/main" id="{CE5DD0A4-F070-9EF6-F718-7C7127FFFEA0}"/>
                    </a:ext>
                  </a:extLst>
                </p:cNvPr>
                <p:cNvSpPr/>
                <p:nvPr/>
              </p:nvSpPr>
              <p:spPr>
                <a:xfrm>
                  <a:off x="76202" y="1"/>
                  <a:ext cx="441961" cy="1219199"/>
                </a:xfrm>
                <a:prstGeom prst="chord">
                  <a:avLst>
                    <a:gd name="adj1" fmla="val 5610943"/>
                    <a:gd name="adj2" fmla="val 1602157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5" name="Chord 13">
                  <a:extLst>
                    <a:ext uri="{FF2B5EF4-FFF2-40B4-BE49-F238E27FC236}">
                      <a16:creationId xmlns:a16="http://schemas.microsoft.com/office/drawing/2014/main" id="{78E7A6CD-30D6-B004-AD6D-5A920C243CBE}"/>
                    </a:ext>
                  </a:extLst>
                </p:cNvPr>
                <p:cNvSpPr/>
                <p:nvPr/>
              </p:nvSpPr>
              <p:spPr>
                <a:xfrm rot="10800000">
                  <a:off x="-48295" y="0"/>
                  <a:ext cx="441959" cy="1219200"/>
                </a:xfrm>
                <a:prstGeom prst="chord">
                  <a:avLst>
                    <a:gd name="adj1" fmla="val 5610943"/>
                    <a:gd name="adj2" fmla="val 1602157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9" name="Trapezoid 31">
                <a:extLst>
                  <a:ext uri="{FF2B5EF4-FFF2-40B4-BE49-F238E27FC236}">
                    <a16:creationId xmlns:a16="http://schemas.microsoft.com/office/drawing/2014/main" id="{190832E1-FDCD-A39E-03ED-ECFA2F5B008F}"/>
                  </a:ext>
                </a:extLst>
              </p:cNvPr>
              <p:cNvSpPr/>
              <p:nvPr/>
            </p:nvSpPr>
            <p:spPr>
              <a:xfrm rot="5400000">
                <a:off x="592820" y="69301"/>
                <a:ext cx="238861" cy="347980"/>
              </a:xfrm>
              <a:prstGeom prst="trapezoid">
                <a:avLst>
                  <a:gd name="adj" fmla="val 30955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0" name="Trapezoid 36">
                <a:extLst>
                  <a:ext uri="{FF2B5EF4-FFF2-40B4-BE49-F238E27FC236}">
                    <a16:creationId xmlns:a16="http://schemas.microsoft.com/office/drawing/2014/main" id="{42014890-0606-5D78-3E39-676585D9B049}"/>
                  </a:ext>
                </a:extLst>
              </p:cNvPr>
              <p:cNvSpPr/>
              <p:nvPr/>
            </p:nvSpPr>
            <p:spPr>
              <a:xfrm rot="16200000">
                <a:off x="135349" y="-11077"/>
                <a:ext cx="242691" cy="507365"/>
              </a:xfrm>
              <a:prstGeom prst="trapezoid">
                <a:avLst>
                  <a:gd name="adj" fmla="val 50000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81" name="Group 33">
                <a:extLst>
                  <a:ext uri="{FF2B5EF4-FFF2-40B4-BE49-F238E27FC236}">
                    <a16:creationId xmlns:a16="http://schemas.microsoft.com/office/drawing/2014/main" id="{0313AA1F-5937-A991-DDB6-EBE53A3BB451}"/>
                  </a:ext>
                </a:extLst>
              </p:cNvPr>
              <p:cNvGrpSpPr/>
              <p:nvPr/>
            </p:nvGrpSpPr>
            <p:grpSpPr>
              <a:xfrm>
                <a:off x="384881" y="0"/>
                <a:ext cx="238125" cy="545465"/>
                <a:chOff x="-3767" y="-5704"/>
                <a:chExt cx="521930" cy="1224904"/>
              </a:xfrm>
              <a:solidFill>
                <a:srgbClr val="44546A">
                  <a:lumMod val="40000"/>
                  <a:lumOff val="60000"/>
                </a:srgbClr>
              </a:solidFill>
            </p:grpSpPr>
            <p:sp>
              <p:nvSpPr>
                <p:cNvPr id="2182" name="Chord 34">
                  <a:extLst>
                    <a:ext uri="{FF2B5EF4-FFF2-40B4-BE49-F238E27FC236}">
                      <a16:creationId xmlns:a16="http://schemas.microsoft.com/office/drawing/2014/main" id="{C4D48079-8B18-FCC0-BED4-E02349466D47}"/>
                    </a:ext>
                  </a:extLst>
                </p:cNvPr>
                <p:cNvSpPr/>
                <p:nvPr/>
              </p:nvSpPr>
              <p:spPr>
                <a:xfrm>
                  <a:off x="76202" y="1"/>
                  <a:ext cx="441961" cy="1219199"/>
                </a:xfrm>
                <a:prstGeom prst="chord">
                  <a:avLst>
                    <a:gd name="adj1" fmla="val 5610943"/>
                    <a:gd name="adj2" fmla="val 16021576"/>
                  </a:avLst>
                </a:prstGeom>
                <a:solidFill>
                  <a:srgbClr val="44546A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3" name="Chord 35">
                  <a:extLst>
                    <a:ext uri="{FF2B5EF4-FFF2-40B4-BE49-F238E27FC236}">
                      <a16:creationId xmlns:a16="http://schemas.microsoft.com/office/drawing/2014/main" id="{B3B3169E-5895-921C-E8FE-66F226745DC0}"/>
                    </a:ext>
                  </a:extLst>
                </p:cNvPr>
                <p:cNvSpPr/>
                <p:nvPr/>
              </p:nvSpPr>
              <p:spPr>
                <a:xfrm rot="10800000">
                  <a:off x="-3767" y="-5704"/>
                  <a:ext cx="441959" cy="1219200"/>
                </a:xfrm>
                <a:prstGeom prst="chord">
                  <a:avLst>
                    <a:gd name="adj1" fmla="val 5610943"/>
                    <a:gd name="adj2" fmla="val 1602157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98" name="Group 45">
              <a:extLst>
                <a:ext uri="{FF2B5EF4-FFF2-40B4-BE49-F238E27FC236}">
                  <a16:creationId xmlns:a16="http://schemas.microsoft.com/office/drawing/2014/main" id="{F272D749-4D55-DD12-140B-73E96A563031}"/>
                </a:ext>
              </a:extLst>
            </p:cNvPr>
            <p:cNvGrpSpPr/>
            <p:nvPr/>
          </p:nvGrpSpPr>
          <p:grpSpPr>
            <a:xfrm>
              <a:off x="8748261" y="4443345"/>
              <a:ext cx="2239111" cy="74381"/>
              <a:chOff x="0" y="0"/>
              <a:chExt cx="2239434" cy="74385"/>
            </a:xfrm>
          </p:grpSpPr>
          <p:cxnSp>
            <p:nvCxnSpPr>
              <p:cNvPr id="2218" name="Straight Connector 42">
                <a:extLst>
                  <a:ext uri="{FF2B5EF4-FFF2-40B4-BE49-F238E27FC236}">
                    <a16:creationId xmlns:a16="http://schemas.microsoft.com/office/drawing/2014/main" id="{49B32547-A44B-8AEF-0185-5D30A655ACCF}"/>
                  </a:ext>
                </a:extLst>
              </p:cNvPr>
              <p:cNvCxnSpPr/>
              <p:nvPr/>
            </p:nvCxnSpPr>
            <p:spPr>
              <a:xfrm>
                <a:off x="48986" y="0"/>
                <a:ext cx="2137834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217" name="Rectangle 75">
                <a:extLst>
                  <a:ext uri="{FF2B5EF4-FFF2-40B4-BE49-F238E27FC236}">
                    <a16:creationId xmlns:a16="http://schemas.microsoft.com/office/drawing/2014/main" id="{973D4F2D-8352-4734-5383-B03F4516E2DB}"/>
                  </a:ext>
                </a:extLst>
              </p:cNvPr>
              <p:cNvSpPr/>
              <p:nvPr/>
            </p:nvSpPr>
            <p:spPr>
              <a:xfrm>
                <a:off x="0" y="10885"/>
                <a:ext cx="2239434" cy="635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01" name="Rounded Rectangle 73">
              <a:extLst>
                <a:ext uri="{FF2B5EF4-FFF2-40B4-BE49-F238E27FC236}">
                  <a16:creationId xmlns:a16="http://schemas.microsoft.com/office/drawing/2014/main" id="{A2A808AE-3384-F165-F77C-67E40C7D26D8}"/>
                </a:ext>
              </a:extLst>
            </p:cNvPr>
            <p:cNvSpPr/>
            <p:nvPr/>
          </p:nvSpPr>
          <p:spPr>
            <a:xfrm>
              <a:off x="8405410" y="2563745"/>
              <a:ext cx="2849469" cy="1862344"/>
            </a:xfrm>
            <a:prstGeom prst="roundRect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1" name="Rectangle 18">
              <a:extLst>
                <a:ext uri="{FF2B5EF4-FFF2-40B4-BE49-F238E27FC236}">
                  <a16:creationId xmlns:a16="http://schemas.microsoft.com/office/drawing/2014/main" id="{46B9A5D8-A289-C4B5-BE7A-EBAF6F62B366}"/>
                </a:ext>
              </a:extLst>
            </p:cNvPr>
            <p:cNvSpPr/>
            <p:nvPr/>
          </p:nvSpPr>
          <p:spPr>
            <a:xfrm>
              <a:off x="11341225" y="3419385"/>
              <a:ext cx="6653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H2 source</a:t>
              </a:r>
              <a:endParaRPr kumimoji="0" lang="it-IT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22" name="Rectangle 56">
              <a:extLst>
                <a:ext uri="{FF2B5EF4-FFF2-40B4-BE49-F238E27FC236}">
                  <a16:creationId xmlns:a16="http://schemas.microsoft.com/office/drawing/2014/main" id="{BB3A3EA9-C440-B279-4062-AF2E03097299}"/>
                </a:ext>
              </a:extLst>
            </p:cNvPr>
            <p:cNvSpPr/>
            <p:nvPr/>
          </p:nvSpPr>
          <p:spPr>
            <a:xfrm>
              <a:off x="7877855" y="6029176"/>
              <a:ext cx="120396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Spectrometer</a:t>
              </a:r>
              <a:endPara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23" name="Rectangle 84">
              <a:extLst>
                <a:ext uri="{FF2B5EF4-FFF2-40B4-BE49-F238E27FC236}">
                  <a16:creationId xmlns:a16="http://schemas.microsoft.com/office/drawing/2014/main" id="{78135F27-A118-3999-98D8-3ED8E50A4E7C}"/>
                </a:ext>
              </a:extLst>
            </p:cNvPr>
            <p:cNvSpPr/>
            <p:nvPr/>
          </p:nvSpPr>
          <p:spPr>
            <a:xfrm>
              <a:off x="5614959" y="6032696"/>
              <a:ext cx="10823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kern="12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</a:t>
              </a:r>
              <a:r>
                <a:rPr lang="en-US" sz="1200" b="1" i="1" kern="120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β</a:t>
              </a:r>
              <a:endPara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1200" b="1" i="1" kern="120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spectral line</a:t>
              </a:r>
              <a:endPara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24" name="Rectangle 56">
              <a:extLst>
                <a:ext uri="{FF2B5EF4-FFF2-40B4-BE49-F238E27FC236}">
                  <a16:creationId xmlns:a16="http://schemas.microsoft.com/office/drawing/2014/main" id="{F792865D-5EA9-6D2F-C94C-87FCE38595DC}"/>
                </a:ext>
              </a:extLst>
            </p:cNvPr>
            <p:cNvSpPr/>
            <p:nvPr/>
          </p:nvSpPr>
          <p:spPr>
            <a:xfrm>
              <a:off x="5641443" y="4515831"/>
              <a:ext cx="120396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ICCD camera</a:t>
              </a:r>
              <a:endPara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C52A98F-4529-57D9-A305-73B6CCC55A7A}"/>
                </a:ext>
              </a:extLst>
            </p:cNvPr>
            <p:cNvSpPr txBox="1"/>
            <p:nvPr/>
          </p:nvSpPr>
          <p:spPr>
            <a:xfrm>
              <a:off x="8579956" y="3425367"/>
              <a:ext cx="10139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Capillary</a:t>
              </a:r>
              <a:endPara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100">
              <a:extLst>
                <a:ext uri="{FF2B5EF4-FFF2-40B4-BE49-F238E27FC236}">
                  <a16:creationId xmlns:a16="http://schemas.microsoft.com/office/drawing/2014/main" id="{670DA7A0-377D-E5F9-520C-6471F745CDA3}"/>
                </a:ext>
              </a:extLst>
            </p:cNvPr>
            <p:cNvGrpSpPr/>
            <p:nvPr/>
          </p:nvGrpSpPr>
          <p:grpSpPr>
            <a:xfrm>
              <a:off x="7630445" y="4891776"/>
              <a:ext cx="256979" cy="154500"/>
              <a:chOff x="0" y="0"/>
              <a:chExt cx="191135" cy="125432"/>
            </a:xfrm>
          </p:grpSpPr>
          <p:sp>
            <p:nvSpPr>
              <p:cNvPr id="65" name="Rectangle 65">
                <a:extLst>
                  <a:ext uri="{FF2B5EF4-FFF2-40B4-BE49-F238E27FC236}">
                    <a16:creationId xmlns:a16="http://schemas.microsoft.com/office/drawing/2014/main" id="{5BF78F48-E94A-3144-358B-0064AB731B87}"/>
                  </a:ext>
                </a:extLst>
              </p:cNvPr>
              <p:cNvSpPr/>
              <p:nvPr/>
            </p:nvSpPr>
            <p:spPr>
              <a:xfrm rot="19367798">
                <a:off x="0" y="0"/>
                <a:ext cx="191135" cy="10033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6" name="Straight Connector 20">
                <a:extLst>
                  <a:ext uri="{FF2B5EF4-FFF2-40B4-BE49-F238E27FC236}">
                    <a16:creationId xmlns:a16="http://schemas.microsoft.com/office/drawing/2014/main" id="{5012BDD2-0298-8FD8-1589-09FBEF47B6DC}"/>
                  </a:ext>
                </a:extLst>
              </p:cNvPr>
              <p:cNvCxnSpPr/>
              <p:nvPr/>
            </p:nvCxnSpPr>
            <p:spPr>
              <a:xfrm rot="5400000">
                <a:off x="98535" y="51237"/>
                <a:ext cx="64168" cy="8422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87032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30/40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0C9FAB5-EE08-234C-A81F-DB2B050637C3}"/>
              </a:ext>
            </a:extLst>
          </p:cNvPr>
          <p:cNvSpPr/>
          <p:nvPr/>
        </p:nvSpPr>
        <p:spPr>
          <a:xfrm>
            <a:off x="8512157" y="0"/>
            <a:ext cx="3658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diagnostics_Spectroscopy</a:t>
            </a:r>
            <a:endParaRPr lang="it-IT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275" name="Gruppo 2274">
            <a:extLst>
              <a:ext uri="{FF2B5EF4-FFF2-40B4-BE49-F238E27FC236}">
                <a16:creationId xmlns:a16="http://schemas.microsoft.com/office/drawing/2014/main" id="{6D91D2AE-B331-9FD2-7C58-8852A31B6339}"/>
              </a:ext>
            </a:extLst>
          </p:cNvPr>
          <p:cNvGrpSpPr/>
          <p:nvPr/>
        </p:nvGrpSpPr>
        <p:grpSpPr>
          <a:xfrm rot="5400000">
            <a:off x="1639752" y="261840"/>
            <a:ext cx="3167922" cy="3665640"/>
            <a:chOff x="4754873" y="619107"/>
            <a:chExt cx="4401325" cy="3601427"/>
          </a:xfrm>
        </p:grpSpPr>
        <p:grpSp>
          <p:nvGrpSpPr>
            <p:cNvPr id="2226" name="Group 13">
              <a:extLst>
                <a:ext uri="{FF2B5EF4-FFF2-40B4-BE49-F238E27FC236}">
                  <a16:creationId xmlns:a16="http://schemas.microsoft.com/office/drawing/2014/main" id="{BA0E0EA0-C08C-0C87-EB6C-E24A368DDC9B}"/>
                </a:ext>
              </a:extLst>
            </p:cNvPr>
            <p:cNvGrpSpPr/>
            <p:nvPr/>
          </p:nvGrpSpPr>
          <p:grpSpPr>
            <a:xfrm>
              <a:off x="4754873" y="619107"/>
              <a:ext cx="4401325" cy="3601427"/>
              <a:chOff x="251520" y="1439101"/>
              <a:chExt cx="6402309" cy="4467807"/>
            </a:xfrm>
          </p:grpSpPr>
          <p:pic>
            <p:nvPicPr>
              <p:cNvPr id="2227" name="Picture 1">
                <a:extLst>
                  <a:ext uri="{FF2B5EF4-FFF2-40B4-BE49-F238E27FC236}">
                    <a16:creationId xmlns:a16="http://schemas.microsoft.com/office/drawing/2014/main" id="{F93EDC55-AA50-EDF7-626C-E63F6DE9C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1489944"/>
                <a:ext cx="6227007" cy="4362041"/>
              </a:xfrm>
              <a:prstGeom prst="rect">
                <a:avLst/>
              </a:prstGeom>
            </p:spPr>
          </p:pic>
          <p:sp>
            <p:nvSpPr>
              <p:cNvPr id="2228" name="Rectangle 59">
                <a:extLst>
                  <a:ext uri="{FF2B5EF4-FFF2-40B4-BE49-F238E27FC236}">
                    <a16:creationId xmlns:a16="http://schemas.microsoft.com/office/drawing/2014/main" id="{2BCF86D2-E1C5-A231-2FDF-BAB04A2FA9FD}"/>
                  </a:ext>
                </a:extLst>
              </p:cNvPr>
              <p:cNvSpPr/>
              <p:nvPr/>
            </p:nvSpPr>
            <p:spPr>
              <a:xfrm>
                <a:off x="276170" y="1439101"/>
                <a:ext cx="1770985" cy="443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77" b="1" dirty="0">
                    <a:solidFill>
                      <a:prstClr val="black"/>
                    </a:solidFill>
                    <a:latin typeface="Calibri"/>
                  </a:rPr>
                  <a:t>Position (mm)</a:t>
                </a:r>
                <a:endParaRPr lang="it-IT" sz="1477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9" name="Rectangle 60">
                <a:extLst>
                  <a:ext uri="{FF2B5EF4-FFF2-40B4-BE49-F238E27FC236}">
                    <a16:creationId xmlns:a16="http://schemas.microsoft.com/office/drawing/2014/main" id="{596725DB-2420-F7A8-FCE4-318A0411ABA6}"/>
                  </a:ext>
                </a:extLst>
              </p:cNvPr>
              <p:cNvSpPr/>
              <p:nvPr/>
            </p:nvSpPr>
            <p:spPr>
              <a:xfrm>
                <a:off x="5704506" y="5463742"/>
                <a:ext cx="949323" cy="443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477" b="1" dirty="0">
                    <a:solidFill>
                      <a:prstClr val="black"/>
                    </a:solidFill>
                    <a:latin typeface="Calibri"/>
                  </a:rPr>
                  <a:t>λ</a:t>
                </a:r>
                <a:r>
                  <a:rPr lang="it-IT" sz="1477" b="1" dirty="0">
                    <a:solidFill>
                      <a:prstClr val="black"/>
                    </a:solidFill>
                    <a:latin typeface="Calibri"/>
                  </a:rPr>
                  <a:t> (nm)</a:t>
                </a:r>
                <a:endParaRPr lang="it-IT" sz="1477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41" name="Group 95">
              <a:extLst>
                <a:ext uri="{FF2B5EF4-FFF2-40B4-BE49-F238E27FC236}">
                  <a16:creationId xmlns:a16="http://schemas.microsoft.com/office/drawing/2014/main" id="{2EA9E12A-34B0-5812-6016-D3DF173E7609}"/>
                </a:ext>
              </a:extLst>
            </p:cNvPr>
            <p:cNvGrpSpPr/>
            <p:nvPr/>
          </p:nvGrpSpPr>
          <p:grpSpPr>
            <a:xfrm rot="16200000">
              <a:off x="5449881" y="2089756"/>
              <a:ext cx="941737" cy="818614"/>
              <a:chOff x="623626" y="1878538"/>
              <a:chExt cx="1324478" cy="1244077"/>
            </a:xfrm>
          </p:grpSpPr>
          <p:grpSp>
            <p:nvGrpSpPr>
              <p:cNvPr id="2242" name="Group 96">
                <a:extLst>
                  <a:ext uri="{FF2B5EF4-FFF2-40B4-BE49-F238E27FC236}">
                    <a16:creationId xmlns:a16="http://schemas.microsoft.com/office/drawing/2014/main" id="{1C8BF751-1659-F881-66BD-76585A432C34}"/>
                  </a:ext>
                </a:extLst>
              </p:cNvPr>
              <p:cNvGrpSpPr/>
              <p:nvPr/>
            </p:nvGrpSpPr>
            <p:grpSpPr>
              <a:xfrm>
                <a:off x="623626" y="1878538"/>
                <a:ext cx="1204054" cy="1049325"/>
                <a:chOff x="780923" y="1946382"/>
                <a:chExt cx="992941" cy="797669"/>
              </a:xfrm>
            </p:grpSpPr>
            <p:sp>
              <p:nvSpPr>
                <p:cNvPr id="2248" name="Rectangle 102">
                  <a:extLst>
                    <a:ext uri="{FF2B5EF4-FFF2-40B4-BE49-F238E27FC236}">
                      <a16:creationId xmlns:a16="http://schemas.microsoft.com/office/drawing/2014/main" id="{FF72AFFA-B9EC-8359-4FA1-FC672B9363E4}"/>
                    </a:ext>
                  </a:extLst>
                </p:cNvPr>
                <p:cNvSpPr/>
                <p:nvPr/>
              </p:nvSpPr>
              <p:spPr>
                <a:xfrm>
                  <a:off x="780923" y="2562650"/>
                  <a:ext cx="992851" cy="18140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dirty="0"/>
                </a:p>
              </p:txBody>
            </p:sp>
            <p:sp>
              <p:nvSpPr>
                <p:cNvPr id="2249" name="Round Same Side Corner Rectangle 103">
                  <a:extLst>
                    <a:ext uri="{FF2B5EF4-FFF2-40B4-BE49-F238E27FC236}">
                      <a16:creationId xmlns:a16="http://schemas.microsoft.com/office/drawing/2014/main" id="{661912D0-383F-E17D-3C6B-6620A4810018}"/>
                    </a:ext>
                  </a:extLst>
                </p:cNvPr>
                <p:cNvSpPr/>
                <p:nvPr/>
              </p:nvSpPr>
              <p:spPr>
                <a:xfrm>
                  <a:off x="781359" y="2084779"/>
                  <a:ext cx="992505" cy="393065"/>
                </a:xfrm>
                <a:prstGeom prst="round2Same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dirty="0"/>
                </a:p>
              </p:txBody>
            </p:sp>
            <p:sp>
              <p:nvSpPr>
                <p:cNvPr id="2250" name="Rectangle 104">
                  <a:extLst>
                    <a:ext uri="{FF2B5EF4-FFF2-40B4-BE49-F238E27FC236}">
                      <a16:creationId xmlns:a16="http://schemas.microsoft.com/office/drawing/2014/main" id="{F5B22F2B-7D52-E00D-2DF8-3BC0754E5DB9}"/>
                    </a:ext>
                  </a:extLst>
                </p:cNvPr>
                <p:cNvSpPr/>
                <p:nvPr/>
              </p:nvSpPr>
              <p:spPr>
                <a:xfrm>
                  <a:off x="1008475" y="1946382"/>
                  <a:ext cx="514350" cy="6540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dirty="0"/>
                </a:p>
              </p:txBody>
            </p:sp>
            <p:sp>
              <p:nvSpPr>
                <p:cNvPr id="2251" name="Rectangle 105">
                  <a:extLst>
                    <a:ext uri="{FF2B5EF4-FFF2-40B4-BE49-F238E27FC236}">
                      <a16:creationId xmlns:a16="http://schemas.microsoft.com/office/drawing/2014/main" id="{A9E9560A-DC47-CFD4-60D9-332961D8DE60}"/>
                    </a:ext>
                  </a:extLst>
                </p:cNvPr>
                <p:cNvSpPr/>
                <p:nvPr/>
              </p:nvSpPr>
              <p:spPr>
                <a:xfrm>
                  <a:off x="1194109" y="2013024"/>
                  <a:ext cx="146050" cy="6985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dirty="0"/>
                </a:p>
              </p:txBody>
            </p:sp>
            <p:grpSp>
              <p:nvGrpSpPr>
                <p:cNvPr id="2252" name="Group 106">
                  <a:extLst>
                    <a:ext uri="{FF2B5EF4-FFF2-40B4-BE49-F238E27FC236}">
                      <a16:creationId xmlns:a16="http://schemas.microsoft.com/office/drawing/2014/main" id="{827F2ED4-6AAF-D190-4710-34B0110D2045}"/>
                    </a:ext>
                  </a:extLst>
                </p:cNvPr>
                <p:cNvGrpSpPr/>
                <p:nvPr/>
              </p:nvGrpSpPr>
              <p:grpSpPr>
                <a:xfrm>
                  <a:off x="1069649" y="1983179"/>
                  <a:ext cx="398781" cy="499110"/>
                  <a:chOff x="0" y="0"/>
                  <a:chExt cx="399216" cy="499669"/>
                </a:xfrm>
              </p:grpSpPr>
              <p:sp>
                <p:nvSpPr>
                  <p:cNvPr id="2253" name="Freeform 107">
                    <a:extLst>
                      <a:ext uri="{FF2B5EF4-FFF2-40B4-BE49-F238E27FC236}">
                        <a16:creationId xmlns:a16="http://schemas.microsoft.com/office/drawing/2014/main" id="{03D2DDD0-2FAB-BB6A-E42C-84FA1D5BB53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-149225" y="154229"/>
                    <a:ext cx="494665" cy="19621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it-IT" dirty="0"/>
                  </a:p>
                </p:txBody>
              </p:sp>
              <p:sp>
                <p:nvSpPr>
                  <p:cNvPr id="2254" name="Freeform 108">
                    <a:extLst>
                      <a:ext uri="{FF2B5EF4-FFF2-40B4-BE49-F238E27FC236}">
                        <a16:creationId xmlns:a16="http://schemas.microsoft.com/office/drawing/2014/main" id="{0637F67E-62C2-EC04-DAB3-109EA34AAC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66" y="147955"/>
                    <a:ext cx="497205" cy="20129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it-IT" dirty="0"/>
                  </a:p>
                </p:txBody>
              </p:sp>
            </p:grpSp>
          </p:grpSp>
          <p:grpSp>
            <p:nvGrpSpPr>
              <p:cNvPr id="2243" name="Group 97">
                <a:extLst>
                  <a:ext uri="{FF2B5EF4-FFF2-40B4-BE49-F238E27FC236}">
                    <a16:creationId xmlns:a16="http://schemas.microsoft.com/office/drawing/2014/main" id="{15DFC010-CAA5-9A56-2C11-7BA764AD49D1}"/>
                  </a:ext>
                </a:extLst>
              </p:cNvPr>
              <p:cNvGrpSpPr/>
              <p:nvPr/>
            </p:nvGrpSpPr>
            <p:grpSpPr>
              <a:xfrm>
                <a:off x="1847601" y="2141474"/>
                <a:ext cx="100503" cy="981141"/>
                <a:chOff x="2031271" y="2145662"/>
                <a:chExt cx="100503" cy="981141"/>
              </a:xfrm>
            </p:grpSpPr>
            <p:sp>
              <p:nvSpPr>
                <p:cNvPr id="2244" name="Rectangle 98">
                  <a:extLst>
                    <a:ext uri="{FF2B5EF4-FFF2-40B4-BE49-F238E27FC236}">
                      <a16:creationId xmlns:a16="http://schemas.microsoft.com/office/drawing/2014/main" id="{2F7E3EAA-FCEF-9231-BDF4-7E46057ECFFD}"/>
                    </a:ext>
                  </a:extLst>
                </p:cNvPr>
                <p:cNvSpPr/>
                <p:nvPr/>
              </p:nvSpPr>
              <p:spPr>
                <a:xfrm>
                  <a:off x="2031271" y="2145662"/>
                  <a:ext cx="45719" cy="43214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grpSp>
              <p:nvGrpSpPr>
                <p:cNvPr id="2245" name="Group 99">
                  <a:extLst>
                    <a:ext uri="{FF2B5EF4-FFF2-40B4-BE49-F238E27FC236}">
                      <a16:creationId xmlns:a16="http://schemas.microsoft.com/office/drawing/2014/main" id="{520AF907-94F8-AB1C-F9E3-C3745927DEAB}"/>
                    </a:ext>
                  </a:extLst>
                </p:cNvPr>
                <p:cNvGrpSpPr/>
                <p:nvPr/>
              </p:nvGrpSpPr>
              <p:grpSpPr>
                <a:xfrm>
                  <a:off x="2031271" y="2697246"/>
                  <a:ext cx="100503" cy="429557"/>
                  <a:chOff x="2031271" y="2697246"/>
                  <a:chExt cx="100503" cy="429557"/>
                </a:xfrm>
              </p:grpSpPr>
              <p:sp>
                <p:nvSpPr>
                  <p:cNvPr id="2246" name="Rectangle 100">
                    <a:extLst>
                      <a:ext uri="{FF2B5EF4-FFF2-40B4-BE49-F238E27FC236}">
                        <a16:creationId xmlns:a16="http://schemas.microsoft.com/office/drawing/2014/main" id="{BC940486-DD98-06D1-6FA9-1F6C9867AFB9}"/>
                      </a:ext>
                    </a:extLst>
                  </p:cNvPr>
                  <p:cNvSpPr/>
                  <p:nvPr/>
                </p:nvSpPr>
                <p:spPr>
                  <a:xfrm>
                    <a:off x="2031271" y="2697246"/>
                    <a:ext cx="45719" cy="42926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2247" name="Rectangle 101">
                    <a:extLst>
                      <a:ext uri="{FF2B5EF4-FFF2-40B4-BE49-F238E27FC236}">
                        <a16:creationId xmlns:a16="http://schemas.microsoft.com/office/drawing/2014/main" id="{F53AEB33-ABBE-F381-25BD-263EB8A11CDA}"/>
                      </a:ext>
                    </a:extLst>
                  </p:cNvPr>
                  <p:cNvSpPr/>
                  <p:nvPr/>
                </p:nvSpPr>
                <p:spPr>
                  <a:xfrm>
                    <a:off x="2044464" y="2887213"/>
                    <a:ext cx="87310" cy="23959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</p:grpSp>
        </p:grpSp>
        <p:grpSp>
          <p:nvGrpSpPr>
            <p:cNvPr id="2255" name="Group 14">
              <a:extLst>
                <a:ext uri="{FF2B5EF4-FFF2-40B4-BE49-F238E27FC236}">
                  <a16:creationId xmlns:a16="http://schemas.microsoft.com/office/drawing/2014/main" id="{11D7A3A8-2D14-B783-F952-1BBD35358AC7}"/>
                </a:ext>
              </a:extLst>
            </p:cNvPr>
            <p:cNvGrpSpPr/>
            <p:nvPr/>
          </p:nvGrpSpPr>
          <p:grpSpPr>
            <a:xfrm flipV="1">
              <a:off x="5684263" y="2981549"/>
              <a:ext cx="645600" cy="81918"/>
              <a:chOff x="1433321" y="4186976"/>
              <a:chExt cx="960804" cy="94524"/>
            </a:xfrm>
          </p:grpSpPr>
          <p:sp>
            <p:nvSpPr>
              <p:cNvPr id="2256" name="Rectangle 109">
                <a:extLst>
                  <a:ext uri="{FF2B5EF4-FFF2-40B4-BE49-F238E27FC236}">
                    <a16:creationId xmlns:a16="http://schemas.microsoft.com/office/drawing/2014/main" id="{44558DBA-EBF1-4D91-A475-C02EE70B1FA5}"/>
                  </a:ext>
                </a:extLst>
              </p:cNvPr>
              <p:cNvSpPr/>
              <p:nvPr/>
            </p:nvSpPr>
            <p:spPr>
              <a:xfrm rot="16200000">
                <a:off x="1623415" y="4048407"/>
                <a:ext cx="42999" cy="4231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257" name="Rectangle 110">
                <a:extLst>
                  <a:ext uri="{FF2B5EF4-FFF2-40B4-BE49-F238E27FC236}">
                    <a16:creationId xmlns:a16="http://schemas.microsoft.com/office/drawing/2014/main" id="{19844C7D-E0C4-170E-2900-8A2E0CB006C1}"/>
                  </a:ext>
                </a:extLst>
              </p:cNvPr>
              <p:cNvSpPr/>
              <p:nvPr/>
            </p:nvSpPr>
            <p:spPr>
              <a:xfrm rot="16200000">
                <a:off x="2162154" y="4049817"/>
                <a:ext cx="42999" cy="42036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258" name="Rectangle 111">
                <a:extLst>
                  <a:ext uri="{FF2B5EF4-FFF2-40B4-BE49-F238E27FC236}">
                    <a16:creationId xmlns:a16="http://schemas.microsoft.com/office/drawing/2014/main" id="{D0AB09DF-AD5D-1617-41F2-90A98319DA51}"/>
                  </a:ext>
                </a:extLst>
              </p:cNvPr>
              <p:cNvSpPr/>
              <p:nvPr/>
            </p:nvSpPr>
            <p:spPr>
              <a:xfrm rot="16200000">
                <a:off x="2235755" y="4110722"/>
                <a:ext cx="82116" cy="23462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pic>
        <p:nvPicPr>
          <p:cNvPr id="2" name="Picture 43">
            <a:extLst>
              <a:ext uri="{FF2B5EF4-FFF2-40B4-BE49-F238E27FC236}">
                <a16:creationId xmlns:a16="http://schemas.microsoft.com/office/drawing/2014/main" id="{B7B39A2D-CAEC-AD06-318D-837E0D5C0C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4305" r="10586" b="4226"/>
          <a:stretch/>
        </p:blipFill>
        <p:spPr>
          <a:xfrm>
            <a:off x="1094787" y="3418489"/>
            <a:ext cx="3988780" cy="331398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D1679AD-E1FB-A852-0C40-784797118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t="4529" r="2417" b="2893"/>
          <a:stretch/>
        </p:blipFill>
        <p:spPr>
          <a:xfrm>
            <a:off x="5510560" y="510699"/>
            <a:ext cx="5335562" cy="36392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CD8A9180-F1C0-47C7-E7BD-178218DBB177}"/>
              </a:ext>
            </a:extLst>
          </p:cNvPr>
          <p:cNvCxnSpPr/>
          <p:nvPr/>
        </p:nvCxnSpPr>
        <p:spPr>
          <a:xfrm flipH="1">
            <a:off x="1513489" y="1644184"/>
            <a:ext cx="1055100" cy="201781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F3EBE7E-3B03-FD19-E3D8-0CEC754367E4}"/>
              </a:ext>
            </a:extLst>
          </p:cNvPr>
          <p:cNvCxnSpPr>
            <a:cxnSpLocks/>
          </p:cNvCxnSpPr>
          <p:nvPr/>
        </p:nvCxnSpPr>
        <p:spPr>
          <a:xfrm>
            <a:off x="3626993" y="1658489"/>
            <a:ext cx="1294367" cy="201781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e 15">
            <a:extLst>
              <a:ext uri="{FF2B5EF4-FFF2-40B4-BE49-F238E27FC236}">
                <a16:creationId xmlns:a16="http://schemas.microsoft.com/office/drawing/2014/main" id="{10934649-3D49-BFD1-4ED8-73C400B1CAF3}"/>
              </a:ext>
            </a:extLst>
          </p:cNvPr>
          <p:cNvSpPr/>
          <p:nvPr/>
        </p:nvSpPr>
        <p:spPr>
          <a:xfrm>
            <a:off x="4692935" y="1815033"/>
            <a:ext cx="392322" cy="5548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441BEDD-1CC3-B630-ED0C-DAB4DD84E1A4}"/>
              </a:ext>
            </a:extLst>
          </p:cNvPr>
          <p:cNvCxnSpPr>
            <a:stCxn id="16" idx="6"/>
          </p:cNvCxnSpPr>
          <p:nvPr/>
        </p:nvCxnSpPr>
        <p:spPr>
          <a:xfrm>
            <a:off x="5085257" y="2092447"/>
            <a:ext cx="42530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365E8D4-127F-E578-3354-2AC4E3FB6AE1}"/>
              </a:ext>
            </a:extLst>
          </p:cNvPr>
          <p:cNvSpPr txBox="1"/>
          <p:nvPr/>
        </p:nvSpPr>
        <p:spPr>
          <a:xfrm>
            <a:off x="5341261" y="4292085"/>
            <a:ext cx="56315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6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it-IT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6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time and </a:t>
            </a:r>
            <a:r>
              <a:rPr lang="it-IT" sz="16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it-IT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coordinate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shortest gating time of the ICCD camera over which S/N is sufficient (few 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CCD camera resolution (10 – 30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7CB506F-DC28-04D9-077B-F53C3FB45AE2}"/>
              </a:ext>
            </a:extLst>
          </p:cNvPr>
          <p:cNvCxnSpPr>
            <a:cxnSpLocks/>
          </p:cNvCxnSpPr>
          <p:nvPr/>
        </p:nvCxnSpPr>
        <p:spPr>
          <a:xfrm>
            <a:off x="3235186" y="3712981"/>
            <a:ext cx="31945" cy="1982519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D4A245B-49EF-6A0A-2D2A-9C3E2C47D422}"/>
              </a:ext>
            </a:extLst>
          </p:cNvPr>
          <p:cNvSpPr txBox="1"/>
          <p:nvPr/>
        </p:nvSpPr>
        <p:spPr>
          <a:xfrm>
            <a:off x="3194386" y="5720436"/>
            <a:ext cx="776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166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3">
                <a:lumMod val="67000"/>
              </a:schemeClr>
            </a:gs>
            <a:gs pos="5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56000"/>
                <a:lumOff val="44000"/>
                <a:alpha val="71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0419" y="6549190"/>
            <a:ext cx="6260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</a:t>
            </a:r>
            <a:r>
              <a:rPr lang="it-IT" sz="1200" dirty="0" err="1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EuPRAXIA_DN</a:t>
            </a: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School on Plasma </a:t>
            </a:r>
            <a:r>
              <a:rPr lang="it-IT" sz="1200" dirty="0" err="1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accelerators</a:t>
            </a: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3/40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0076" y="58811"/>
            <a:ext cx="6319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white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lasma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sources assume a large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variety</a:t>
            </a:r>
            <a:r>
              <a:rPr kumimoji="0" lang="it-IT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of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shapes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…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B89E0BFA-99AB-464D-F381-3D08FCFFCDB4}"/>
              </a:ext>
            </a:extLst>
          </p:cNvPr>
          <p:cNvGrpSpPr/>
          <p:nvPr/>
        </p:nvGrpSpPr>
        <p:grpSpPr>
          <a:xfrm>
            <a:off x="476266" y="3127400"/>
            <a:ext cx="6674251" cy="2771965"/>
            <a:chOff x="416308" y="5714148"/>
            <a:chExt cx="2995308" cy="1126554"/>
          </a:xfrm>
          <a:effectLst>
            <a:outerShdw blurRad="50800" dist="889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029D51D1-D758-497B-4D52-CE62CDEAB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08" y="5714148"/>
              <a:ext cx="2995308" cy="1126554"/>
            </a:xfrm>
            <a:prstGeom prst="rect">
              <a:avLst/>
            </a:prstGeom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26">
              <a:extLst>
                <a:ext uri="{FF2B5EF4-FFF2-40B4-BE49-F238E27FC236}">
                  <a16:creationId xmlns:a16="http://schemas.microsoft.com/office/drawing/2014/main" id="{79547174-974D-B0CF-07F5-EDF6B2F21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64" t="44890" r="3683" b="2125"/>
            <a:stretch/>
          </p:blipFill>
          <p:spPr>
            <a:xfrm>
              <a:off x="2841762" y="6410573"/>
              <a:ext cx="353818" cy="392163"/>
            </a:xfrm>
            <a:prstGeom prst="rect">
              <a:avLst/>
            </a:prstGeom>
          </p:spPr>
        </p:pic>
      </p:grpSp>
      <p:grpSp>
        <p:nvGrpSpPr>
          <p:cNvPr id="13" name="Group 30">
            <a:extLst>
              <a:ext uri="{FF2B5EF4-FFF2-40B4-BE49-F238E27FC236}">
                <a16:creationId xmlns:a16="http://schemas.microsoft.com/office/drawing/2014/main" id="{5F140852-162B-B624-8F55-F15940B14CC1}"/>
              </a:ext>
            </a:extLst>
          </p:cNvPr>
          <p:cNvGrpSpPr/>
          <p:nvPr/>
        </p:nvGrpSpPr>
        <p:grpSpPr>
          <a:xfrm>
            <a:off x="6591163" y="337426"/>
            <a:ext cx="5148171" cy="2904906"/>
            <a:chOff x="7673318" y="5296310"/>
            <a:chExt cx="2277492" cy="1525531"/>
          </a:xfr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09F6F8B5-E945-1987-4AB9-09B757771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t="23407" r="22520" b="24297"/>
            <a:stretch/>
          </p:blipFill>
          <p:spPr>
            <a:xfrm>
              <a:off x="7673318" y="5296310"/>
              <a:ext cx="2277492" cy="1525531"/>
            </a:xfrm>
            <a:prstGeom prst="rect">
              <a:avLst/>
            </a:prstGeom>
          </p:spPr>
        </p:pic>
        <p:pic>
          <p:nvPicPr>
            <p:cNvPr id="17" name="Picture 28">
              <a:extLst>
                <a:ext uri="{FF2B5EF4-FFF2-40B4-BE49-F238E27FC236}">
                  <a16:creationId xmlns:a16="http://schemas.microsoft.com/office/drawing/2014/main" id="{FBEF36D1-E190-88E0-AE7F-6FF490EE6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5151" y="6589038"/>
              <a:ext cx="431120" cy="216392"/>
            </a:xfrm>
            <a:prstGeom prst="rect">
              <a:avLst/>
            </a:prstGeom>
          </p:spPr>
        </p:pic>
      </p:grpSp>
      <p:grpSp>
        <p:nvGrpSpPr>
          <p:cNvPr id="18" name="Group 36">
            <a:extLst>
              <a:ext uri="{FF2B5EF4-FFF2-40B4-BE49-F238E27FC236}">
                <a16:creationId xmlns:a16="http://schemas.microsoft.com/office/drawing/2014/main" id="{2621038C-6372-170B-6F33-F42A233E6AB5}"/>
              </a:ext>
            </a:extLst>
          </p:cNvPr>
          <p:cNvGrpSpPr/>
          <p:nvPr/>
        </p:nvGrpSpPr>
        <p:grpSpPr>
          <a:xfrm>
            <a:off x="368121" y="882176"/>
            <a:ext cx="5997630" cy="2122881"/>
            <a:chOff x="159699" y="2541091"/>
            <a:chExt cx="3768517" cy="825223"/>
          </a:xfrm>
        </p:grpSpPr>
        <p:pic>
          <p:nvPicPr>
            <p:cNvPr id="19" name="Picture 34">
              <a:extLst>
                <a:ext uri="{FF2B5EF4-FFF2-40B4-BE49-F238E27FC236}">
                  <a16:creationId xmlns:a16="http://schemas.microsoft.com/office/drawing/2014/main" id="{64F36D47-524C-2B6D-FFBD-38625CA03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99" y="2541091"/>
              <a:ext cx="3768517" cy="825223"/>
            </a:xfrm>
            <a:prstGeom prst="rect">
              <a:avLst/>
            </a:prstGeom>
            <a:effectLst>
              <a:outerShdw blurRad="50800" dist="889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35">
              <a:extLst>
                <a:ext uri="{FF2B5EF4-FFF2-40B4-BE49-F238E27FC236}">
                  <a16:creationId xmlns:a16="http://schemas.microsoft.com/office/drawing/2014/main" id="{D19B58C9-173F-0EC2-B908-2033EDF14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37" y="2578817"/>
              <a:ext cx="488767" cy="287020"/>
            </a:xfrm>
            <a:prstGeom prst="rect">
              <a:avLst/>
            </a:prstGeom>
          </p:spPr>
        </p:pic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4ADCFBAE-BFA0-9159-513E-D9ADF8CCF5E3}"/>
              </a:ext>
            </a:extLst>
          </p:cNvPr>
          <p:cNvGrpSpPr/>
          <p:nvPr/>
        </p:nvGrpSpPr>
        <p:grpSpPr>
          <a:xfrm>
            <a:off x="7367500" y="3163830"/>
            <a:ext cx="3413636" cy="3116600"/>
            <a:chOff x="7394932" y="3163830"/>
            <a:chExt cx="3413636" cy="3116600"/>
          </a:xfrm>
        </p:grpSpPr>
        <p:pic>
          <p:nvPicPr>
            <p:cNvPr id="23" name="Immagine 22" descr="Immagine che contiene elettrodomestico da cucina, Elettrodomestico, Piccolo elettrodomestico, interno&#10;&#10;Descrizione generata automaticamente">
              <a:extLst>
                <a:ext uri="{FF2B5EF4-FFF2-40B4-BE49-F238E27FC236}">
                  <a16:creationId xmlns:a16="http://schemas.microsoft.com/office/drawing/2014/main" id="{EEC6A455-AB37-290F-C507-B62436841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" t="30550" r="22671" b="20167"/>
            <a:stretch/>
          </p:blipFill>
          <p:spPr>
            <a:xfrm>
              <a:off x="7394932" y="3163830"/>
              <a:ext cx="3413636" cy="3116600"/>
            </a:xfrm>
            <a:prstGeom prst="rect">
              <a:avLst/>
            </a:prstGeom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magine 25" descr="Immagine che contiene testo, schermata, Carattere, logo&#10;&#10;Descrizione generata automaticamente">
              <a:extLst>
                <a:ext uri="{FF2B5EF4-FFF2-40B4-BE49-F238E27FC236}">
                  <a16:creationId xmlns:a16="http://schemas.microsoft.com/office/drawing/2014/main" id="{740253B9-EDE5-14A7-C1B1-4FE26181D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9" t="29444" r="23391" b="30136"/>
            <a:stretch/>
          </p:blipFill>
          <p:spPr>
            <a:xfrm>
              <a:off x="10107945" y="5887761"/>
              <a:ext cx="672224" cy="361950"/>
            </a:xfrm>
            <a:prstGeom prst="rect">
              <a:avLst/>
            </a:prstGeom>
          </p:spPr>
        </p:pic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58001E27-4EEA-BD30-A2F0-659583F794FF}"/>
              </a:ext>
            </a:extLst>
          </p:cNvPr>
          <p:cNvGrpSpPr/>
          <p:nvPr/>
        </p:nvGrpSpPr>
        <p:grpSpPr>
          <a:xfrm>
            <a:off x="1410864" y="455575"/>
            <a:ext cx="10595895" cy="3653743"/>
            <a:chOff x="1410864" y="455575"/>
            <a:chExt cx="10595895" cy="3653743"/>
          </a:xfrm>
        </p:grpSpPr>
        <p:sp>
          <p:nvSpPr>
            <p:cNvPr id="28" name="Rectangle 44">
              <a:extLst>
                <a:ext uri="{FF2B5EF4-FFF2-40B4-BE49-F238E27FC236}">
                  <a16:creationId xmlns:a16="http://schemas.microsoft.com/office/drawing/2014/main" id="{584505C6-A8E4-4003-1D93-2B5559D8CBB1}"/>
                </a:ext>
              </a:extLst>
            </p:cNvPr>
            <p:cNvSpPr/>
            <p:nvPr/>
          </p:nvSpPr>
          <p:spPr>
            <a:xfrm>
              <a:off x="1410864" y="2848173"/>
              <a:ext cx="1540984" cy="430887"/>
            </a:xfrm>
            <a:prstGeom prst="rect">
              <a:avLst/>
            </a:prstGeom>
            <a:solidFill>
              <a:srgbClr val="FFC000">
                <a:alpha val="76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200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…Gas </a:t>
              </a:r>
              <a:r>
                <a:rPr lang="it-IT" sz="2200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cell</a:t>
              </a:r>
              <a:endParaRPr lang="it-IT" sz="2200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Rectangle 44">
              <a:extLst>
                <a:ext uri="{FF2B5EF4-FFF2-40B4-BE49-F238E27FC236}">
                  <a16:creationId xmlns:a16="http://schemas.microsoft.com/office/drawing/2014/main" id="{3BC2EFB3-1142-DA5E-E138-0C865255A2B0}"/>
                </a:ext>
              </a:extLst>
            </p:cNvPr>
            <p:cNvSpPr/>
            <p:nvPr/>
          </p:nvSpPr>
          <p:spPr>
            <a:xfrm>
              <a:off x="8893834" y="455575"/>
              <a:ext cx="3112925" cy="430887"/>
            </a:xfrm>
            <a:prstGeom prst="rect">
              <a:avLst/>
            </a:prstGeom>
            <a:solidFill>
              <a:srgbClr val="FFC000">
                <a:alpha val="76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200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…</a:t>
              </a:r>
              <a:r>
                <a:rPr lang="it-IT" sz="2200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Rubidium</a:t>
              </a:r>
              <a:r>
                <a:rPr lang="it-IT" sz="2200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vapor </a:t>
              </a:r>
              <a:r>
                <a:rPr lang="it-IT" sz="2200" b="1" i="1" dirty="0" err="1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oven</a:t>
              </a:r>
              <a:endParaRPr lang="it-IT" sz="2200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Rectangle 44">
              <a:extLst>
                <a:ext uri="{FF2B5EF4-FFF2-40B4-BE49-F238E27FC236}">
                  <a16:creationId xmlns:a16="http://schemas.microsoft.com/office/drawing/2014/main" id="{74B29C5B-2E3B-9306-FE5B-E47BB1AE1754}"/>
                </a:ext>
              </a:extLst>
            </p:cNvPr>
            <p:cNvSpPr/>
            <p:nvPr/>
          </p:nvSpPr>
          <p:spPr>
            <a:xfrm>
              <a:off x="9763008" y="3678431"/>
              <a:ext cx="1433592" cy="430887"/>
            </a:xfrm>
            <a:prstGeom prst="rect">
              <a:avLst/>
            </a:prstGeom>
            <a:solidFill>
              <a:srgbClr val="FFC000">
                <a:alpha val="76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200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…Gas jet</a:t>
              </a:r>
            </a:p>
          </p:txBody>
        </p:sp>
      </p:grpSp>
      <p:pic>
        <p:nvPicPr>
          <p:cNvPr id="3" name="Immagine 2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0998B54C-D190-6A4E-0487-E463A52733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4"/>
            <a:ext cx="661067" cy="3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31/40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0C9FAB5-EE08-234C-A81F-DB2B050637C3}"/>
              </a:ext>
            </a:extLst>
          </p:cNvPr>
          <p:cNvSpPr/>
          <p:nvPr/>
        </p:nvSpPr>
        <p:spPr>
          <a:xfrm>
            <a:off x="8589166" y="0"/>
            <a:ext cx="3581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diagnostics_Temperature</a:t>
            </a:r>
            <a:endParaRPr lang="it-IT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AF8AA33-8515-1255-461F-8F5E02093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80" y="728741"/>
            <a:ext cx="5699306" cy="594210"/>
          </a:xfrm>
          <a:prstGeom prst="rect">
            <a:avLst/>
          </a:prstGeom>
        </p:spPr>
      </p:pic>
      <p:pic>
        <p:nvPicPr>
          <p:cNvPr id="12" name="Immagine 11" descr="Immagine che contiene Carattere, testo, bianco, linea&#10;&#10;Descrizione generata automaticamente">
            <a:extLst>
              <a:ext uri="{FF2B5EF4-FFF2-40B4-BE49-F238E27FC236}">
                <a16:creationId xmlns:a16="http://schemas.microsoft.com/office/drawing/2014/main" id="{C443AB64-0C50-2F76-1D8A-A2987D48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98" y="1383713"/>
            <a:ext cx="2045603" cy="607604"/>
          </a:xfrm>
          <a:prstGeom prst="rect">
            <a:avLst/>
          </a:prstGeom>
        </p:spPr>
      </p:pic>
      <p:pic>
        <p:nvPicPr>
          <p:cNvPr id="113" name="Immagine 112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595FDC1B-1C66-DF31-3A36-CAAD7FC0D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8" y="3587274"/>
            <a:ext cx="3439604" cy="2620452"/>
          </a:xfrm>
          <a:prstGeom prst="rect">
            <a:avLst/>
          </a:prstGeom>
        </p:spPr>
      </p:pic>
      <p:grpSp>
        <p:nvGrpSpPr>
          <p:cNvPr id="120" name="Gruppo 119">
            <a:extLst>
              <a:ext uri="{FF2B5EF4-FFF2-40B4-BE49-F238E27FC236}">
                <a16:creationId xmlns:a16="http://schemas.microsoft.com/office/drawing/2014/main" id="{22BF72E3-95C7-42F2-445F-FD1944F43C3B}"/>
              </a:ext>
            </a:extLst>
          </p:cNvPr>
          <p:cNvGrpSpPr/>
          <p:nvPr/>
        </p:nvGrpSpPr>
        <p:grpSpPr>
          <a:xfrm>
            <a:off x="6801017" y="348511"/>
            <a:ext cx="5199910" cy="3644949"/>
            <a:chOff x="4570395" y="369332"/>
            <a:chExt cx="5199910" cy="3644949"/>
          </a:xfrm>
        </p:grpSpPr>
        <p:grpSp>
          <p:nvGrpSpPr>
            <p:cNvPr id="108" name="Gruppo 107">
              <a:extLst>
                <a:ext uri="{FF2B5EF4-FFF2-40B4-BE49-F238E27FC236}">
                  <a16:creationId xmlns:a16="http://schemas.microsoft.com/office/drawing/2014/main" id="{585AFF2F-A668-BE33-F0CF-2A065218F6AC}"/>
                </a:ext>
              </a:extLst>
            </p:cNvPr>
            <p:cNvGrpSpPr/>
            <p:nvPr/>
          </p:nvGrpSpPr>
          <p:grpSpPr>
            <a:xfrm>
              <a:off x="4570395" y="561060"/>
              <a:ext cx="5199910" cy="3453221"/>
              <a:chOff x="226925" y="3115219"/>
              <a:chExt cx="5199910" cy="3453221"/>
            </a:xfrm>
          </p:grpSpPr>
          <p:pic>
            <p:nvPicPr>
              <p:cNvPr id="105" name="Immagine 104" descr="Immagine che contiene testo, Carattere, linea, schermata">
                <a:extLst>
                  <a:ext uri="{FF2B5EF4-FFF2-40B4-BE49-F238E27FC236}">
                    <a16:creationId xmlns:a16="http://schemas.microsoft.com/office/drawing/2014/main" id="{C99D49D6-A3D7-D24D-A2DB-FD91D9AC4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925" y="3239143"/>
                <a:ext cx="5199910" cy="3329297"/>
              </a:xfrm>
              <a:prstGeom prst="rect">
                <a:avLst/>
              </a:prstGeom>
            </p:spPr>
          </p:pic>
          <p:sp>
            <p:nvSpPr>
              <p:cNvPr id="107" name="Rettangolo 106">
                <a:extLst>
                  <a:ext uri="{FF2B5EF4-FFF2-40B4-BE49-F238E27FC236}">
                    <a16:creationId xmlns:a16="http://schemas.microsoft.com/office/drawing/2014/main" id="{F8697464-18BE-D7AC-F01A-3784A387DCC6}"/>
                  </a:ext>
                </a:extLst>
              </p:cNvPr>
              <p:cNvSpPr/>
              <p:nvPr/>
            </p:nvSpPr>
            <p:spPr>
              <a:xfrm>
                <a:off x="2415396" y="3115219"/>
                <a:ext cx="1475117" cy="33965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04" name="Picture 23">
              <a:extLst>
                <a:ext uri="{FF2B5EF4-FFF2-40B4-BE49-F238E27FC236}">
                  <a16:creationId xmlns:a16="http://schemas.microsoft.com/office/drawing/2014/main" id="{2ADD7325-E5FF-B812-B531-B059F0F7D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4" r="39860"/>
            <a:stretch/>
          </p:blipFill>
          <p:spPr bwMode="auto">
            <a:xfrm>
              <a:off x="7382307" y="437752"/>
              <a:ext cx="658842" cy="1004475"/>
            </a:xfrm>
            <a:prstGeom prst="rect">
              <a:avLst/>
            </a:prstGeom>
            <a:ln w="9525" cap="flat" cmpd="sng" algn="ctr">
              <a:solidFill>
                <a:srgbClr val="5B9BD5">
                  <a:shade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17" name="Connettore diritto 116">
              <a:extLst>
                <a:ext uri="{FF2B5EF4-FFF2-40B4-BE49-F238E27FC236}">
                  <a16:creationId xmlns:a16="http://schemas.microsoft.com/office/drawing/2014/main" id="{405C4F87-6121-03FF-8467-FE4BB0DDAD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612" y="369332"/>
              <a:ext cx="0" cy="337795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7">
              <a:extLst>
                <a:ext uri="{FF2B5EF4-FFF2-40B4-BE49-F238E27FC236}">
                  <a16:creationId xmlns:a16="http://schemas.microsoft.com/office/drawing/2014/main" id="{A9F585AB-1937-FACA-B48B-37201265B97C}"/>
                </a:ext>
              </a:extLst>
            </p:cNvPr>
            <p:cNvSpPr txBox="1"/>
            <p:nvPr/>
          </p:nvSpPr>
          <p:spPr>
            <a:xfrm>
              <a:off x="7149551" y="3298249"/>
              <a:ext cx="738167" cy="3132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48</a:t>
              </a:r>
              <a:r>
                <a:rPr lang="it-IT" sz="1400" b="1" i="1" kern="0" dirty="0">
                  <a:solidFill>
                    <a:prstClr val="black"/>
                  </a:solidFill>
                  <a:latin typeface="Calibri Light" panose="020F0302020204030204"/>
                </a:rPr>
                <a:t>6</a:t>
              </a:r>
              <a:r>
                <a:rPr kumimoji="0" lang="it-IT" sz="1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nm</a:t>
              </a: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</p:grpSp>
      <p:cxnSp>
        <p:nvCxnSpPr>
          <p:cNvPr id="122" name="Connettore diritto 121">
            <a:extLst>
              <a:ext uri="{FF2B5EF4-FFF2-40B4-BE49-F238E27FC236}">
                <a16:creationId xmlns:a16="http://schemas.microsoft.com/office/drawing/2014/main" id="{66AE6FB4-7DA1-CB9A-5BFF-1D1888BB3AB6}"/>
              </a:ext>
            </a:extLst>
          </p:cNvPr>
          <p:cNvCxnSpPr/>
          <p:nvPr/>
        </p:nvCxnSpPr>
        <p:spPr>
          <a:xfrm>
            <a:off x="7062952" y="1034680"/>
            <a:ext cx="2476924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diritto 122">
            <a:extLst>
              <a:ext uri="{FF2B5EF4-FFF2-40B4-BE49-F238E27FC236}">
                <a16:creationId xmlns:a16="http://schemas.microsoft.com/office/drawing/2014/main" id="{4F8E7965-29D0-0F65-0D28-E63CC3A47C5F}"/>
              </a:ext>
            </a:extLst>
          </p:cNvPr>
          <p:cNvCxnSpPr>
            <a:cxnSpLocks/>
          </p:cNvCxnSpPr>
          <p:nvPr/>
        </p:nvCxnSpPr>
        <p:spPr>
          <a:xfrm>
            <a:off x="7062952" y="1320246"/>
            <a:ext cx="3567169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56">
            <a:extLst>
              <a:ext uri="{FF2B5EF4-FFF2-40B4-BE49-F238E27FC236}">
                <a16:creationId xmlns:a16="http://schemas.microsoft.com/office/drawing/2014/main" id="{326DA78C-1053-E933-64B1-7CBE780F403B}"/>
              </a:ext>
            </a:extLst>
          </p:cNvPr>
          <p:cNvSpPr/>
          <p:nvPr/>
        </p:nvSpPr>
        <p:spPr>
          <a:xfrm>
            <a:off x="8583217" y="686642"/>
            <a:ext cx="316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I’</a:t>
            </a:r>
            <a:endParaRPr lang="it-IT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7" name="Rectangle 56">
            <a:extLst>
              <a:ext uri="{FF2B5EF4-FFF2-40B4-BE49-F238E27FC236}">
                <a16:creationId xmlns:a16="http://schemas.microsoft.com/office/drawing/2014/main" id="{E83BBF70-880B-4180-9230-5DCEC1F88208}"/>
              </a:ext>
            </a:extLst>
          </p:cNvPr>
          <p:cNvSpPr/>
          <p:nvPr/>
        </p:nvSpPr>
        <p:spPr>
          <a:xfrm>
            <a:off x="7836810" y="1273025"/>
            <a:ext cx="316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endParaRPr lang="it-IT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A37DF8-6528-531F-56D3-97FDAFB0340D}"/>
              </a:ext>
            </a:extLst>
          </p:cNvPr>
          <p:cNvSpPr txBox="1"/>
          <p:nvPr/>
        </p:nvSpPr>
        <p:spPr>
          <a:xfrm>
            <a:off x="34240" y="6406154"/>
            <a:ext cx="61118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S. </a:t>
            </a:r>
            <a:r>
              <a:rPr lang="it-IT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Harilal</a:t>
            </a:r>
            <a:r>
              <a:rPr lang="it-IT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and temperature measurements in a laser produced</a:t>
            </a:r>
          </a:p>
          <a:p>
            <a:pPr algn="l"/>
            <a:r>
              <a:rPr lang="it-IT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plasma (1997), J. </a:t>
            </a:r>
            <a:r>
              <a:rPr lang="it-IT" sz="1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it-IT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82 (5)</a:t>
            </a:r>
          </a:p>
        </p:txBody>
      </p:sp>
      <p:sp>
        <p:nvSpPr>
          <p:cNvPr id="9" name="Rectangle 84">
            <a:extLst>
              <a:ext uri="{FF2B5EF4-FFF2-40B4-BE49-F238E27FC236}">
                <a16:creationId xmlns:a16="http://schemas.microsoft.com/office/drawing/2014/main" id="{57B3FD3C-45F9-BABE-B00B-B1A4E6E4B6DA}"/>
              </a:ext>
            </a:extLst>
          </p:cNvPr>
          <p:cNvSpPr/>
          <p:nvPr/>
        </p:nvSpPr>
        <p:spPr>
          <a:xfrm>
            <a:off x="10264985" y="501746"/>
            <a:ext cx="1285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kern="12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en-US" sz="1200" b="1" i="1" kern="120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β</a:t>
            </a:r>
            <a:r>
              <a:rPr lang="en-US" sz="1200" b="1" i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i="1" kern="12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spectral line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E708F82-F089-8494-A74D-8560FB6D7BE9}"/>
              </a:ext>
            </a:extLst>
          </p:cNvPr>
          <p:cNvSpPr txBox="1"/>
          <p:nvPr/>
        </p:nvSpPr>
        <p:spPr>
          <a:xfrm>
            <a:off x="238346" y="2164849"/>
            <a:ext cx="62351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parameters </a:t>
            </a:r>
            <a:r>
              <a:rPr lang="en-US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oscillator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en-US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weights</a:t>
            </a:r>
            <a:r>
              <a:rPr lang="en-US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l-GR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wavelenght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it-IT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400" baseline="-250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(Bohr 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it-IT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energy of 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atom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400" baseline="-250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energy of the 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atom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), </a:t>
            </a:r>
            <a:r>
              <a:rPr lang="it-IT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400" baseline="-250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400" baseline="-250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 the ionization energy </a:t>
            </a:r>
            <a:r>
              <a:rPr lang="it-IT" sz="1400" i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400" baseline="-250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of the lower ionization stage due to plasma interactions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are 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tabulated</a:t>
            </a:r>
            <a:r>
              <a:rPr lang="it-IT" sz="1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on the NIST database</a:t>
            </a:r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90369794-12DA-7BC0-E2CD-91C4FF9300CC}"/>
              </a:ext>
            </a:extLst>
          </p:cNvPr>
          <p:cNvGrpSpPr/>
          <p:nvPr/>
        </p:nvGrpSpPr>
        <p:grpSpPr>
          <a:xfrm>
            <a:off x="7450869" y="4009501"/>
            <a:ext cx="4550058" cy="2508731"/>
            <a:chOff x="7450869" y="4009501"/>
            <a:chExt cx="4550058" cy="2508731"/>
          </a:xfrm>
        </p:grpSpPr>
        <p:pic>
          <p:nvPicPr>
            <p:cNvPr id="17" name="Picture 44">
              <a:extLst>
                <a:ext uri="{FF2B5EF4-FFF2-40B4-BE49-F238E27FC236}">
                  <a16:creationId xmlns:a16="http://schemas.microsoft.com/office/drawing/2014/main" id="{61838415-0665-D006-7B7E-79571548F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7" t="18145" r="4733" b="20495"/>
            <a:stretch/>
          </p:blipFill>
          <p:spPr bwMode="auto">
            <a:xfrm>
              <a:off x="10716079" y="4009501"/>
              <a:ext cx="1112069" cy="5505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Rectangle 32">
              <a:extLst>
                <a:ext uri="{FF2B5EF4-FFF2-40B4-BE49-F238E27FC236}">
                  <a16:creationId xmlns:a16="http://schemas.microsoft.com/office/drawing/2014/main" id="{7F6AE2CC-38E1-AB9E-3017-FD94933064DA}"/>
                </a:ext>
              </a:extLst>
            </p:cNvPr>
            <p:cNvSpPr/>
            <p:nvPr/>
          </p:nvSpPr>
          <p:spPr>
            <a:xfrm>
              <a:off x="10324689" y="5280176"/>
              <a:ext cx="1054522" cy="230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</a:rPr>
                <a:t>Plasma light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" name="Trapezoid 46">
              <a:extLst>
                <a:ext uri="{FF2B5EF4-FFF2-40B4-BE49-F238E27FC236}">
                  <a16:creationId xmlns:a16="http://schemas.microsoft.com/office/drawing/2014/main" id="{5059E600-7F54-83A2-0AD4-064EEA678404}"/>
                </a:ext>
              </a:extLst>
            </p:cNvPr>
            <p:cNvSpPr/>
            <p:nvPr/>
          </p:nvSpPr>
          <p:spPr>
            <a:xfrm>
              <a:off x="11515073" y="4337372"/>
              <a:ext cx="205455" cy="904288"/>
            </a:xfrm>
            <a:prstGeom prst="trapezoid">
              <a:avLst/>
            </a:prstGeom>
            <a:solidFill>
              <a:srgbClr val="A5A5A5">
                <a:lumMod val="60000"/>
                <a:lumOff val="40000"/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BE101715-3656-463E-A116-B1585648AE18}"/>
                </a:ext>
              </a:extLst>
            </p:cNvPr>
            <p:cNvSpPr/>
            <p:nvPr/>
          </p:nvSpPr>
          <p:spPr>
            <a:xfrm rot="8342572">
              <a:off x="11460033" y="5133805"/>
              <a:ext cx="540894" cy="23902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4">
              <a:extLst>
                <a:ext uri="{FF2B5EF4-FFF2-40B4-BE49-F238E27FC236}">
                  <a16:creationId xmlns:a16="http://schemas.microsoft.com/office/drawing/2014/main" id="{21C88936-8100-7016-CF82-50909A8D8D7A}"/>
                </a:ext>
              </a:extLst>
            </p:cNvPr>
            <p:cNvGrpSpPr/>
            <p:nvPr/>
          </p:nvGrpSpPr>
          <p:grpSpPr>
            <a:xfrm>
              <a:off x="9720650" y="4923118"/>
              <a:ext cx="2215220" cy="503224"/>
              <a:chOff x="3012" y="0"/>
              <a:chExt cx="2588277" cy="604272"/>
            </a:xfrm>
          </p:grpSpPr>
          <p:sp>
            <p:nvSpPr>
              <p:cNvPr id="38" name="Trapezoid 30">
                <a:extLst>
                  <a:ext uri="{FF2B5EF4-FFF2-40B4-BE49-F238E27FC236}">
                    <a16:creationId xmlns:a16="http://schemas.microsoft.com/office/drawing/2014/main" id="{DE89EC12-B00C-7762-6991-299B1268F438}"/>
                  </a:ext>
                </a:extLst>
              </p:cNvPr>
              <p:cNvSpPr/>
              <p:nvPr/>
            </p:nvSpPr>
            <p:spPr>
              <a:xfrm rot="5400000">
                <a:off x="1801119" y="-153252"/>
                <a:ext cx="349301" cy="799056"/>
              </a:xfrm>
              <a:prstGeom prst="trapezoid">
                <a:avLst/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oup 27">
                <a:extLst>
                  <a:ext uri="{FF2B5EF4-FFF2-40B4-BE49-F238E27FC236}">
                    <a16:creationId xmlns:a16="http://schemas.microsoft.com/office/drawing/2014/main" id="{C8AA240C-2F7E-E493-8EE4-56EA9190C273}"/>
                  </a:ext>
                </a:extLst>
              </p:cNvPr>
              <p:cNvGrpSpPr/>
              <p:nvPr/>
            </p:nvGrpSpPr>
            <p:grpSpPr>
              <a:xfrm rot="5400000">
                <a:off x="2102354" y="115337"/>
                <a:ext cx="320369" cy="657501"/>
                <a:chOff x="211074" y="106497"/>
                <a:chExt cx="320963" cy="658025"/>
              </a:xfrm>
            </p:grpSpPr>
            <p:sp>
              <p:nvSpPr>
                <p:cNvPr id="49" name="Rectangle 28">
                  <a:extLst>
                    <a:ext uri="{FF2B5EF4-FFF2-40B4-BE49-F238E27FC236}">
                      <a16:creationId xmlns:a16="http://schemas.microsoft.com/office/drawing/2014/main" id="{8704206D-A0F7-3C18-A94D-C60F21881DFE}"/>
                    </a:ext>
                  </a:extLst>
                </p:cNvPr>
                <p:cNvSpPr/>
                <p:nvPr/>
              </p:nvSpPr>
              <p:spPr>
                <a:xfrm rot="2942572">
                  <a:off x="71866" y="278871"/>
                  <a:ext cx="632545" cy="287797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29">
                  <a:extLst>
                    <a:ext uri="{FF2B5EF4-FFF2-40B4-BE49-F238E27FC236}">
                      <a16:creationId xmlns:a16="http://schemas.microsoft.com/office/drawing/2014/main" id="{180EDA23-E2A4-E5E7-DE7E-2B7C82A6DD3F}"/>
                    </a:ext>
                  </a:extLst>
                </p:cNvPr>
                <p:cNvSpPr/>
                <p:nvPr/>
              </p:nvSpPr>
              <p:spPr>
                <a:xfrm rot="2942572" flipV="1">
                  <a:off x="-25840" y="481889"/>
                  <a:ext cx="519547" cy="45719"/>
                </a:xfrm>
                <a:prstGeom prst="rect">
                  <a:avLst/>
                </a:prstGeom>
                <a:solidFill>
                  <a:srgbClr val="44546A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Trapezoid 25">
                <a:extLst>
                  <a:ext uri="{FF2B5EF4-FFF2-40B4-BE49-F238E27FC236}">
                    <a16:creationId xmlns:a16="http://schemas.microsoft.com/office/drawing/2014/main" id="{7B94D213-95FD-6457-BF83-99AA58D9B4B9}"/>
                  </a:ext>
                </a:extLst>
              </p:cNvPr>
              <p:cNvSpPr/>
              <p:nvPr/>
            </p:nvSpPr>
            <p:spPr>
              <a:xfrm rot="16200000">
                <a:off x="1046795" y="-91079"/>
                <a:ext cx="347735" cy="676275"/>
              </a:xfrm>
              <a:prstGeom prst="trapezoid">
                <a:avLst>
                  <a:gd name="adj" fmla="val 37093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oup 14">
                <a:extLst>
                  <a:ext uri="{FF2B5EF4-FFF2-40B4-BE49-F238E27FC236}">
                    <a16:creationId xmlns:a16="http://schemas.microsoft.com/office/drawing/2014/main" id="{C5553E6E-3D7B-0183-7EC5-8359585E8C9B}"/>
                  </a:ext>
                </a:extLst>
              </p:cNvPr>
              <p:cNvGrpSpPr/>
              <p:nvPr/>
            </p:nvGrpSpPr>
            <p:grpSpPr>
              <a:xfrm>
                <a:off x="1487775" y="4010"/>
                <a:ext cx="144780" cy="543309"/>
                <a:chOff x="-48295" y="0"/>
                <a:chExt cx="566458" cy="1219200"/>
              </a:xfrm>
              <a:solidFill>
                <a:srgbClr val="44546A">
                  <a:lumMod val="40000"/>
                  <a:lumOff val="60000"/>
                </a:srgbClr>
              </a:solidFill>
            </p:grpSpPr>
            <p:sp>
              <p:nvSpPr>
                <p:cNvPr id="47" name="Chord 8">
                  <a:extLst>
                    <a:ext uri="{FF2B5EF4-FFF2-40B4-BE49-F238E27FC236}">
                      <a16:creationId xmlns:a16="http://schemas.microsoft.com/office/drawing/2014/main" id="{89F6C62D-3782-3EE9-47B0-196F146E0BF5}"/>
                    </a:ext>
                  </a:extLst>
                </p:cNvPr>
                <p:cNvSpPr/>
                <p:nvPr/>
              </p:nvSpPr>
              <p:spPr>
                <a:xfrm>
                  <a:off x="76202" y="1"/>
                  <a:ext cx="441961" cy="1219199"/>
                </a:xfrm>
                <a:prstGeom prst="chord">
                  <a:avLst>
                    <a:gd name="adj1" fmla="val 5610943"/>
                    <a:gd name="adj2" fmla="val 1602157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Chord 13">
                  <a:extLst>
                    <a:ext uri="{FF2B5EF4-FFF2-40B4-BE49-F238E27FC236}">
                      <a16:creationId xmlns:a16="http://schemas.microsoft.com/office/drawing/2014/main" id="{BD997C5E-ABE1-3A30-BCA9-BE57A4646EFC}"/>
                    </a:ext>
                  </a:extLst>
                </p:cNvPr>
                <p:cNvSpPr/>
                <p:nvPr/>
              </p:nvSpPr>
              <p:spPr>
                <a:xfrm rot="10800000">
                  <a:off x="-48295" y="0"/>
                  <a:ext cx="441959" cy="1219200"/>
                </a:xfrm>
                <a:prstGeom prst="chord">
                  <a:avLst>
                    <a:gd name="adj1" fmla="val 5610943"/>
                    <a:gd name="adj2" fmla="val 1602157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Trapezoid 31">
                <a:extLst>
                  <a:ext uri="{FF2B5EF4-FFF2-40B4-BE49-F238E27FC236}">
                    <a16:creationId xmlns:a16="http://schemas.microsoft.com/office/drawing/2014/main" id="{E8982591-B484-E9CD-800D-BB745E1781BE}"/>
                  </a:ext>
                </a:extLst>
              </p:cNvPr>
              <p:cNvSpPr/>
              <p:nvPr/>
            </p:nvSpPr>
            <p:spPr>
              <a:xfrm rot="5400000">
                <a:off x="592820" y="69301"/>
                <a:ext cx="238861" cy="347980"/>
              </a:xfrm>
              <a:prstGeom prst="trapezoid">
                <a:avLst>
                  <a:gd name="adj" fmla="val 30955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Trapezoid 36">
                <a:extLst>
                  <a:ext uri="{FF2B5EF4-FFF2-40B4-BE49-F238E27FC236}">
                    <a16:creationId xmlns:a16="http://schemas.microsoft.com/office/drawing/2014/main" id="{26BC5BF2-FE19-6007-F7B9-E9389E320DCD}"/>
                  </a:ext>
                </a:extLst>
              </p:cNvPr>
              <p:cNvSpPr/>
              <p:nvPr/>
            </p:nvSpPr>
            <p:spPr>
              <a:xfrm rot="16200000">
                <a:off x="135349" y="-11077"/>
                <a:ext cx="242691" cy="507365"/>
              </a:xfrm>
              <a:prstGeom prst="trapezoid">
                <a:avLst>
                  <a:gd name="adj" fmla="val 50000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4" name="Group 33">
                <a:extLst>
                  <a:ext uri="{FF2B5EF4-FFF2-40B4-BE49-F238E27FC236}">
                    <a16:creationId xmlns:a16="http://schemas.microsoft.com/office/drawing/2014/main" id="{3A4EF4FE-6AB7-4831-0F42-5722F808764B}"/>
                  </a:ext>
                </a:extLst>
              </p:cNvPr>
              <p:cNvGrpSpPr/>
              <p:nvPr/>
            </p:nvGrpSpPr>
            <p:grpSpPr>
              <a:xfrm>
                <a:off x="384881" y="0"/>
                <a:ext cx="238125" cy="545465"/>
                <a:chOff x="-3767" y="-5704"/>
                <a:chExt cx="521930" cy="1224904"/>
              </a:xfrm>
              <a:solidFill>
                <a:srgbClr val="44546A">
                  <a:lumMod val="40000"/>
                  <a:lumOff val="60000"/>
                </a:srgbClr>
              </a:solidFill>
            </p:grpSpPr>
            <p:sp>
              <p:nvSpPr>
                <p:cNvPr id="45" name="Chord 34">
                  <a:extLst>
                    <a:ext uri="{FF2B5EF4-FFF2-40B4-BE49-F238E27FC236}">
                      <a16:creationId xmlns:a16="http://schemas.microsoft.com/office/drawing/2014/main" id="{DD489BA0-4505-14D1-6E77-CB1AE3477DB8}"/>
                    </a:ext>
                  </a:extLst>
                </p:cNvPr>
                <p:cNvSpPr/>
                <p:nvPr/>
              </p:nvSpPr>
              <p:spPr>
                <a:xfrm>
                  <a:off x="76202" y="1"/>
                  <a:ext cx="441961" cy="1219199"/>
                </a:xfrm>
                <a:prstGeom prst="chord">
                  <a:avLst>
                    <a:gd name="adj1" fmla="val 5610943"/>
                    <a:gd name="adj2" fmla="val 16021576"/>
                  </a:avLst>
                </a:prstGeom>
                <a:solidFill>
                  <a:srgbClr val="44546A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Chord 35">
                  <a:extLst>
                    <a:ext uri="{FF2B5EF4-FFF2-40B4-BE49-F238E27FC236}">
                      <a16:creationId xmlns:a16="http://schemas.microsoft.com/office/drawing/2014/main" id="{40D31019-0F15-364C-DD0C-A87E79028EFA}"/>
                    </a:ext>
                  </a:extLst>
                </p:cNvPr>
                <p:cNvSpPr/>
                <p:nvPr/>
              </p:nvSpPr>
              <p:spPr>
                <a:xfrm rot="10800000">
                  <a:off x="-3767" y="-5704"/>
                  <a:ext cx="441959" cy="1219200"/>
                </a:xfrm>
                <a:prstGeom prst="chord">
                  <a:avLst>
                    <a:gd name="adj1" fmla="val 5610943"/>
                    <a:gd name="adj2" fmla="val 1602157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" name="Rectangle 56">
              <a:extLst>
                <a:ext uri="{FF2B5EF4-FFF2-40B4-BE49-F238E27FC236}">
                  <a16:creationId xmlns:a16="http://schemas.microsoft.com/office/drawing/2014/main" id="{CEC2861B-F323-4253-1875-F1F12FC83657}"/>
                </a:ext>
              </a:extLst>
            </p:cNvPr>
            <p:cNvSpPr/>
            <p:nvPr/>
          </p:nvSpPr>
          <p:spPr>
            <a:xfrm>
              <a:off x="9650466" y="6137163"/>
              <a:ext cx="13120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Spectrometer</a:t>
              </a:r>
              <a:endPara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95636C1-F023-56C1-0AE2-A539A29E0DD9}"/>
                </a:ext>
              </a:extLst>
            </p:cNvPr>
            <p:cNvSpPr txBox="1"/>
            <p:nvPr/>
          </p:nvSpPr>
          <p:spPr>
            <a:xfrm>
              <a:off x="10601450" y="4500065"/>
              <a:ext cx="100823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Capillary</a:t>
              </a:r>
              <a:endPara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uppo 56">
              <a:extLst>
                <a:ext uri="{FF2B5EF4-FFF2-40B4-BE49-F238E27FC236}">
                  <a16:creationId xmlns:a16="http://schemas.microsoft.com/office/drawing/2014/main" id="{C6949A87-D01B-860C-01A6-C9433C4D74A6}"/>
                </a:ext>
              </a:extLst>
            </p:cNvPr>
            <p:cNvGrpSpPr/>
            <p:nvPr/>
          </p:nvGrpSpPr>
          <p:grpSpPr>
            <a:xfrm>
              <a:off x="7450869" y="4463934"/>
              <a:ext cx="2375017" cy="2054298"/>
              <a:chOff x="7450869" y="4463934"/>
              <a:chExt cx="2375017" cy="2054298"/>
            </a:xfrm>
          </p:grpSpPr>
          <p:pic>
            <p:nvPicPr>
              <p:cNvPr id="19" name="Immagine 18" descr="Immagine che contiene testo, Carattere, linea, schermata">
                <a:extLst>
                  <a:ext uri="{FF2B5EF4-FFF2-40B4-BE49-F238E27FC236}">
                    <a16:creationId xmlns:a16="http://schemas.microsoft.com/office/drawing/2014/main" id="{B9E71049-7234-1499-91BB-4D2C2615F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0869" y="5445906"/>
                <a:ext cx="1275006" cy="835312"/>
              </a:xfrm>
              <a:prstGeom prst="rect">
                <a:avLst/>
              </a:prstGeom>
            </p:spPr>
          </p:pic>
          <p:sp>
            <p:nvSpPr>
              <p:cNvPr id="100" name="Rounded Rectangle 62">
                <a:extLst>
                  <a:ext uri="{FF2B5EF4-FFF2-40B4-BE49-F238E27FC236}">
                    <a16:creationId xmlns:a16="http://schemas.microsoft.com/office/drawing/2014/main" id="{8F5BD0A4-7742-59D7-4078-F7384BBFA719}"/>
                  </a:ext>
                </a:extLst>
              </p:cNvPr>
              <p:cNvSpPr/>
              <p:nvPr/>
            </p:nvSpPr>
            <p:spPr>
              <a:xfrm rot="5400000">
                <a:off x="8586618" y="5115643"/>
                <a:ext cx="452192" cy="52568"/>
              </a:xfrm>
              <a:prstGeom prst="roundRect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rgbClr val="5B9BD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60">
                <a:extLst>
                  <a:ext uri="{FF2B5EF4-FFF2-40B4-BE49-F238E27FC236}">
                    <a16:creationId xmlns:a16="http://schemas.microsoft.com/office/drawing/2014/main" id="{1FEBC7E5-5C4B-B115-D362-EB4ABF90E56F}"/>
                  </a:ext>
                </a:extLst>
              </p:cNvPr>
              <p:cNvSpPr/>
              <p:nvPr/>
            </p:nvSpPr>
            <p:spPr>
              <a:xfrm rot="5400000">
                <a:off x="8488371" y="5217502"/>
                <a:ext cx="1493604" cy="7815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ounded Rectangle 61">
                <a:extLst>
                  <a:ext uri="{FF2B5EF4-FFF2-40B4-BE49-F238E27FC236}">
                    <a16:creationId xmlns:a16="http://schemas.microsoft.com/office/drawing/2014/main" id="{E28173CA-30C3-3277-395B-128E92265990}"/>
                  </a:ext>
                </a:extLst>
              </p:cNvPr>
              <p:cNvSpPr/>
              <p:nvPr/>
            </p:nvSpPr>
            <p:spPr>
              <a:xfrm rot="5400000">
                <a:off x="9475785" y="5084408"/>
                <a:ext cx="378101" cy="56963"/>
              </a:xfrm>
              <a:prstGeom prst="roundRect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Rectangle 58">
                <a:extLst>
                  <a:ext uri="{FF2B5EF4-FFF2-40B4-BE49-F238E27FC236}">
                    <a16:creationId xmlns:a16="http://schemas.microsoft.com/office/drawing/2014/main" id="{5B0F5A46-6E54-2929-1BB2-548A1151595F}"/>
                  </a:ext>
                </a:extLst>
              </p:cNvPr>
              <p:cNvSpPr/>
              <p:nvPr/>
            </p:nvSpPr>
            <p:spPr>
              <a:xfrm rot="5400000">
                <a:off x="8099406" y="4773426"/>
                <a:ext cx="436422" cy="748636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5B9BD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70" name="Trapezoid 119">
                <a:extLst>
                  <a:ext uri="{FF2B5EF4-FFF2-40B4-BE49-F238E27FC236}">
                    <a16:creationId xmlns:a16="http://schemas.microsoft.com/office/drawing/2014/main" id="{B7D89E93-FD20-FD29-91A6-AA64C75B9FD9}"/>
                  </a:ext>
                </a:extLst>
              </p:cNvPr>
              <p:cNvSpPr/>
              <p:nvPr/>
            </p:nvSpPr>
            <p:spPr>
              <a:xfrm rot="319573">
                <a:off x="9378219" y="5085864"/>
                <a:ext cx="207742" cy="1200676"/>
              </a:xfrm>
              <a:prstGeom prst="trapezoid">
                <a:avLst>
                  <a:gd name="adj" fmla="val 33597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Trapezoid 125">
                <a:extLst>
                  <a:ext uri="{FF2B5EF4-FFF2-40B4-BE49-F238E27FC236}">
                    <a16:creationId xmlns:a16="http://schemas.microsoft.com/office/drawing/2014/main" id="{A439182B-FFD6-DCD3-FFDD-4EB91919E3D7}"/>
                  </a:ext>
                </a:extLst>
              </p:cNvPr>
              <p:cNvSpPr/>
              <p:nvPr/>
            </p:nvSpPr>
            <p:spPr>
              <a:xfrm rot="21190524">
                <a:off x="9250904" y="5224544"/>
                <a:ext cx="185676" cy="1067836"/>
              </a:xfrm>
              <a:prstGeom prst="trapezoid">
                <a:avLst>
                  <a:gd name="adj" fmla="val 43850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2" name="Straight Arrow Connector 127">
                <a:extLst>
                  <a:ext uri="{FF2B5EF4-FFF2-40B4-BE49-F238E27FC236}">
                    <a16:creationId xmlns:a16="http://schemas.microsoft.com/office/drawing/2014/main" id="{B973C36A-5F26-2B36-3D3A-D00B0C5CE0C9}"/>
                  </a:ext>
                </a:extLst>
              </p:cNvPr>
              <p:cNvCxnSpPr/>
              <p:nvPr/>
            </p:nvCxnSpPr>
            <p:spPr>
              <a:xfrm rot="5400000">
                <a:off x="8664314" y="5671958"/>
                <a:ext cx="1050827" cy="16491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73" name="Straight Arrow Connector 129">
                <a:extLst>
                  <a:ext uri="{FF2B5EF4-FFF2-40B4-BE49-F238E27FC236}">
                    <a16:creationId xmlns:a16="http://schemas.microsoft.com/office/drawing/2014/main" id="{CE91E138-D447-2C88-1ADE-B9FBBCD6F0F1}"/>
                  </a:ext>
                </a:extLst>
              </p:cNvPr>
              <p:cNvCxnSpPr/>
              <p:nvPr/>
            </p:nvCxnSpPr>
            <p:spPr>
              <a:xfrm rot="5400000" flipV="1">
                <a:off x="8467075" y="5653977"/>
                <a:ext cx="1156740" cy="12463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  <a:tailEnd type="none"/>
              </a:ln>
              <a:effectLst/>
            </p:spPr>
          </p:cxnSp>
          <p:sp>
            <p:nvSpPr>
              <p:cNvPr id="76" name="Moon 123">
                <a:extLst>
                  <a:ext uri="{FF2B5EF4-FFF2-40B4-BE49-F238E27FC236}">
                    <a16:creationId xmlns:a16="http://schemas.microsoft.com/office/drawing/2014/main" id="{F8A50205-74B9-D41C-F48E-7784424487C3}"/>
                  </a:ext>
                </a:extLst>
              </p:cNvPr>
              <p:cNvSpPr/>
              <p:nvPr/>
            </p:nvSpPr>
            <p:spPr>
              <a:xfrm rot="16200000">
                <a:off x="9394289" y="6143556"/>
                <a:ext cx="54716" cy="279196"/>
              </a:xfrm>
              <a:prstGeom prst="moon">
                <a:avLst>
                  <a:gd name="adj" fmla="val 52507"/>
                </a:avLst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9" name="Straight Connector 133">
                <a:extLst>
                  <a:ext uri="{FF2B5EF4-FFF2-40B4-BE49-F238E27FC236}">
                    <a16:creationId xmlns:a16="http://schemas.microsoft.com/office/drawing/2014/main" id="{3498E78A-0E2B-6B5C-E3A7-74BA817F0000}"/>
                  </a:ext>
                </a:extLst>
              </p:cNvPr>
              <p:cNvCxnSpPr/>
              <p:nvPr/>
            </p:nvCxnSpPr>
            <p:spPr>
              <a:xfrm rot="5400000">
                <a:off x="8876034" y="5032358"/>
                <a:ext cx="0" cy="218814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  <a:headEnd type="none"/>
                <a:tailEnd type="triangle" w="sm" len="sm"/>
              </a:ln>
              <a:effectLst/>
            </p:spPr>
          </p:cxnSp>
          <p:sp>
            <p:nvSpPr>
              <p:cNvPr id="34" name="Rectangle 84">
                <a:extLst>
                  <a:ext uri="{FF2B5EF4-FFF2-40B4-BE49-F238E27FC236}">
                    <a16:creationId xmlns:a16="http://schemas.microsoft.com/office/drawing/2014/main" id="{625A077D-BD01-8B21-BB23-75435D913C45}"/>
                  </a:ext>
                </a:extLst>
              </p:cNvPr>
              <p:cNvSpPr/>
              <p:nvPr/>
            </p:nvSpPr>
            <p:spPr>
              <a:xfrm>
                <a:off x="7569544" y="6241233"/>
                <a:ext cx="116730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i="1" kern="12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spectral lines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5" name="Rectangle 56">
                <a:extLst>
                  <a:ext uri="{FF2B5EF4-FFF2-40B4-BE49-F238E27FC236}">
                    <a16:creationId xmlns:a16="http://schemas.microsoft.com/office/drawing/2014/main" id="{136563F1-17AE-B224-EC22-826B9F058A55}"/>
                  </a:ext>
                </a:extLst>
              </p:cNvPr>
              <p:cNvSpPr/>
              <p:nvPr/>
            </p:nvSpPr>
            <p:spPr>
              <a:xfrm>
                <a:off x="7884101" y="4463934"/>
                <a:ext cx="730871" cy="461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ICCD camera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18" name="Gruppo 17">
                <a:extLst>
                  <a:ext uri="{FF2B5EF4-FFF2-40B4-BE49-F238E27FC236}">
                    <a16:creationId xmlns:a16="http://schemas.microsoft.com/office/drawing/2014/main" id="{F420D822-545C-226D-2FA3-CDBAE8DDBBDB}"/>
                  </a:ext>
                </a:extLst>
              </p:cNvPr>
              <p:cNvGrpSpPr/>
              <p:nvPr/>
            </p:nvGrpSpPr>
            <p:grpSpPr>
              <a:xfrm rot="189737">
                <a:off x="9094144" y="5203106"/>
                <a:ext cx="147521" cy="1089850"/>
                <a:chOff x="9768983" y="5302683"/>
                <a:chExt cx="147521" cy="1067837"/>
              </a:xfrm>
            </p:grpSpPr>
            <p:sp>
              <p:nvSpPr>
                <p:cNvPr id="2" name="Trapezoid 125">
                  <a:extLst>
                    <a:ext uri="{FF2B5EF4-FFF2-40B4-BE49-F238E27FC236}">
                      <a16:creationId xmlns:a16="http://schemas.microsoft.com/office/drawing/2014/main" id="{F2B8C604-8FB2-85D8-D8B6-5464D5411ED2}"/>
                    </a:ext>
                  </a:extLst>
                </p:cNvPr>
                <p:cNvSpPr/>
                <p:nvPr/>
              </p:nvSpPr>
              <p:spPr>
                <a:xfrm rot="645280">
                  <a:off x="9768983" y="5302683"/>
                  <a:ext cx="45719" cy="1063192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FF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" name="Trapezoid 125">
                  <a:extLst>
                    <a:ext uri="{FF2B5EF4-FFF2-40B4-BE49-F238E27FC236}">
                      <a16:creationId xmlns:a16="http://schemas.microsoft.com/office/drawing/2014/main" id="{8A7101A6-6B12-98E7-D3AB-9F659C335E22}"/>
                    </a:ext>
                  </a:extLst>
                </p:cNvPr>
                <p:cNvSpPr/>
                <p:nvPr/>
              </p:nvSpPr>
              <p:spPr>
                <a:xfrm rot="532177">
                  <a:off x="9789604" y="5331507"/>
                  <a:ext cx="57387" cy="1035309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99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" name="Trapezoid 125">
                  <a:extLst>
                    <a:ext uri="{FF2B5EF4-FFF2-40B4-BE49-F238E27FC236}">
                      <a16:creationId xmlns:a16="http://schemas.microsoft.com/office/drawing/2014/main" id="{5C6CB422-D78A-336F-B06E-FE981AA00C39}"/>
                    </a:ext>
                  </a:extLst>
                </p:cNvPr>
                <p:cNvSpPr/>
                <p:nvPr/>
              </p:nvSpPr>
              <p:spPr>
                <a:xfrm rot="403247">
                  <a:off x="9818583" y="531995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00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rapezoid 125">
                  <a:extLst>
                    <a:ext uri="{FF2B5EF4-FFF2-40B4-BE49-F238E27FC236}">
                      <a16:creationId xmlns:a16="http://schemas.microsoft.com/office/drawing/2014/main" id="{350F0D3A-B78C-55FA-7BA8-CA67C7B0F201}"/>
                    </a:ext>
                  </a:extLst>
                </p:cNvPr>
                <p:cNvSpPr/>
                <p:nvPr/>
              </p:nvSpPr>
              <p:spPr>
                <a:xfrm rot="369428">
                  <a:off x="9832971" y="531995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6">
                    <a:lumMod val="60000"/>
                    <a:lumOff val="4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Trapezoid 125">
                  <a:extLst>
                    <a:ext uri="{FF2B5EF4-FFF2-40B4-BE49-F238E27FC236}">
                      <a16:creationId xmlns:a16="http://schemas.microsoft.com/office/drawing/2014/main" id="{DD7CF890-9960-D78B-3C01-D821B8161655}"/>
                    </a:ext>
                  </a:extLst>
                </p:cNvPr>
                <p:cNvSpPr/>
                <p:nvPr/>
              </p:nvSpPr>
              <p:spPr>
                <a:xfrm rot="284298">
                  <a:off x="9853406" y="532206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rapezoid 125">
                  <a:extLst>
                    <a:ext uri="{FF2B5EF4-FFF2-40B4-BE49-F238E27FC236}">
                      <a16:creationId xmlns:a16="http://schemas.microsoft.com/office/drawing/2014/main" id="{B8D0B7F8-4E2A-3801-235D-12B9E4F75DF6}"/>
                    </a:ext>
                  </a:extLst>
                </p:cNvPr>
                <p:cNvSpPr/>
                <p:nvPr/>
              </p:nvSpPr>
              <p:spPr>
                <a:xfrm rot="157105">
                  <a:off x="9870785" y="5321392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1">
                    <a:lumMod val="5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oup 116">
                <a:extLst>
                  <a:ext uri="{FF2B5EF4-FFF2-40B4-BE49-F238E27FC236}">
                    <a16:creationId xmlns:a16="http://schemas.microsoft.com/office/drawing/2014/main" id="{74A13E74-CA4F-65A5-6DEC-9B0ED8C36814}"/>
                  </a:ext>
                </a:extLst>
              </p:cNvPr>
              <p:cNvGrpSpPr/>
              <p:nvPr/>
            </p:nvGrpSpPr>
            <p:grpSpPr>
              <a:xfrm rot="4305802">
                <a:off x="9168364" y="5086492"/>
                <a:ext cx="177361" cy="266625"/>
                <a:chOff x="228162" y="40805"/>
                <a:chExt cx="296349" cy="487398"/>
              </a:xfrm>
              <a:solidFill>
                <a:srgbClr val="5B9BD5">
                  <a:lumMod val="75000"/>
                </a:srgbClr>
              </a:solidFill>
            </p:grpSpPr>
            <p:cxnSp>
              <p:nvCxnSpPr>
                <p:cNvPr id="82" name="Straight Connector 52">
                  <a:extLst>
                    <a:ext uri="{FF2B5EF4-FFF2-40B4-BE49-F238E27FC236}">
                      <a16:creationId xmlns:a16="http://schemas.microsoft.com/office/drawing/2014/main" id="{7063F82C-E126-855E-133C-9E7393C51354}"/>
                    </a:ext>
                  </a:extLst>
                </p:cNvPr>
                <p:cNvCxnSpPr/>
                <p:nvPr/>
              </p:nvCxnSpPr>
              <p:spPr>
                <a:xfrm flipH="1">
                  <a:off x="228162" y="40805"/>
                  <a:ext cx="275359" cy="477520"/>
                </a:xfrm>
                <a:prstGeom prst="line">
                  <a:avLst/>
                </a:prstGeom>
                <a:grpFill/>
                <a:ln w="381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83" name="Group 114">
                  <a:extLst>
                    <a:ext uri="{FF2B5EF4-FFF2-40B4-BE49-F238E27FC236}">
                      <a16:creationId xmlns:a16="http://schemas.microsoft.com/office/drawing/2014/main" id="{696A82AF-0EE0-C8B6-C2D2-FD5C959E32FB}"/>
                    </a:ext>
                  </a:extLst>
                </p:cNvPr>
                <p:cNvGrpSpPr/>
                <p:nvPr/>
              </p:nvGrpSpPr>
              <p:grpSpPr>
                <a:xfrm>
                  <a:off x="238125" y="57149"/>
                  <a:ext cx="286386" cy="471054"/>
                  <a:chOff x="0" y="0"/>
                  <a:chExt cx="286823" cy="460244"/>
                </a:xfrm>
                <a:grpFill/>
              </p:grpSpPr>
              <p:grpSp>
                <p:nvGrpSpPr>
                  <p:cNvPr id="84" name="Group 106">
                    <a:extLst>
                      <a:ext uri="{FF2B5EF4-FFF2-40B4-BE49-F238E27FC236}">
                        <a16:creationId xmlns:a16="http://schemas.microsoft.com/office/drawing/2014/main" id="{360FA51F-5AFC-F918-3EED-F90BFB766E64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225973"/>
                    <a:ext cx="155444" cy="234271"/>
                    <a:chOff x="0" y="0"/>
                    <a:chExt cx="155444" cy="234271"/>
                  </a:xfrm>
                  <a:grpFill/>
                </p:grpSpPr>
                <p:sp>
                  <p:nvSpPr>
                    <p:cNvPr id="92" name="Rectangle 83">
                      <a:extLst>
                        <a:ext uri="{FF2B5EF4-FFF2-40B4-BE49-F238E27FC236}">
                          <a16:creationId xmlns:a16="http://schemas.microsoft.com/office/drawing/2014/main" id="{3B774FE8-2DAA-9BD2-0265-70790953CB3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69" y="115613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Rectangle 101">
                      <a:extLst>
                        <a:ext uri="{FF2B5EF4-FFF2-40B4-BE49-F238E27FC236}">
                          <a16:creationId xmlns:a16="http://schemas.microsoft.com/office/drawing/2014/main" id="{3DC2F5E1-44B9-4D97-34E4-E96B64DED1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8317" y="78827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Rectangle 102">
                      <a:extLst>
                        <a:ext uri="{FF2B5EF4-FFF2-40B4-BE49-F238E27FC236}">
                          <a16:creationId xmlns:a16="http://schemas.microsoft.com/office/drawing/2014/main" id="{5B351C4A-3673-45C3-4D6D-E1FEC21FF85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9338" y="39413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Rectangle 103">
                      <a:extLst>
                        <a:ext uri="{FF2B5EF4-FFF2-40B4-BE49-F238E27FC236}">
                          <a16:creationId xmlns:a16="http://schemas.microsoft.com/office/drawing/2014/main" id="{C0D51EB5-3D55-2164-912D-90747DF52EF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0359" y="0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Rectangle 104">
                      <a:extLst>
                        <a:ext uri="{FF2B5EF4-FFF2-40B4-BE49-F238E27FC236}">
                          <a16:creationId xmlns:a16="http://schemas.microsoft.com/office/drawing/2014/main" id="{58DBDCAE-0043-7A57-D470-65A06068249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3648" y="149772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Rectangle 105">
                      <a:extLst>
                        <a:ext uri="{FF2B5EF4-FFF2-40B4-BE49-F238E27FC236}">
                          <a16:creationId xmlns:a16="http://schemas.microsoft.com/office/drawing/2014/main" id="{B52ED037-22A1-E65D-9302-FFC2A62542C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189186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5" name="Group 107">
                    <a:extLst>
                      <a:ext uri="{FF2B5EF4-FFF2-40B4-BE49-F238E27FC236}">
                        <a16:creationId xmlns:a16="http://schemas.microsoft.com/office/drawing/2014/main" id="{C624BC4E-1998-5D72-F7D8-91CE29DB9E91}"/>
                      </a:ext>
                    </a:extLst>
                  </p:cNvPr>
                  <p:cNvGrpSpPr/>
                  <p:nvPr/>
                </p:nvGrpSpPr>
                <p:grpSpPr>
                  <a:xfrm>
                    <a:off x="131379" y="0"/>
                    <a:ext cx="155444" cy="234271"/>
                    <a:chOff x="0" y="0"/>
                    <a:chExt cx="155444" cy="234271"/>
                  </a:xfrm>
                  <a:grpFill/>
                </p:grpSpPr>
                <p:sp>
                  <p:nvSpPr>
                    <p:cNvPr id="86" name="Rectangle 108">
                      <a:extLst>
                        <a:ext uri="{FF2B5EF4-FFF2-40B4-BE49-F238E27FC236}">
                          <a16:creationId xmlns:a16="http://schemas.microsoft.com/office/drawing/2014/main" id="{4FD695DE-C2AD-BF41-EB65-2B17831CB18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69" y="115613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7" name="Rectangle 109">
                      <a:extLst>
                        <a:ext uri="{FF2B5EF4-FFF2-40B4-BE49-F238E27FC236}">
                          <a16:creationId xmlns:a16="http://schemas.microsoft.com/office/drawing/2014/main" id="{3D50F513-FB50-D2C4-3D49-4E7E84E09DB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8317" y="78827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8" name="Rectangle 110">
                      <a:extLst>
                        <a:ext uri="{FF2B5EF4-FFF2-40B4-BE49-F238E27FC236}">
                          <a16:creationId xmlns:a16="http://schemas.microsoft.com/office/drawing/2014/main" id="{73A747F3-8A97-547D-589F-C818EB2536C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9338" y="39413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9" name="Rectangle 111">
                      <a:extLst>
                        <a:ext uri="{FF2B5EF4-FFF2-40B4-BE49-F238E27FC236}">
                          <a16:creationId xmlns:a16="http://schemas.microsoft.com/office/drawing/2014/main" id="{09C220A1-4311-5506-8F20-41E3B2D5C5D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0359" y="0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Rectangle 112">
                      <a:extLst>
                        <a:ext uri="{FF2B5EF4-FFF2-40B4-BE49-F238E27FC236}">
                          <a16:creationId xmlns:a16="http://schemas.microsoft.com/office/drawing/2014/main" id="{67FE4DD8-7535-3315-04A4-D99F11EA9C8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3648" y="149772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" name="Rectangle 113">
                      <a:extLst>
                        <a:ext uri="{FF2B5EF4-FFF2-40B4-BE49-F238E27FC236}">
                          <a16:creationId xmlns:a16="http://schemas.microsoft.com/office/drawing/2014/main" id="{32488CA4-BEB6-D824-FF9D-D6764CF4F7B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0" y="189186"/>
                      <a:ext cx="45085" cy="45085"/>
                    </a:xfrm>
                    <a:prstGeom prst="rect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BB867F82-1249-5DD9-8C72-7C559F88C6A5}"/>
                  </a:ext>
                </a:extLst>
              </p:cNvPr>
              <p:cNvGrpSpPr/>
              <p:nvPr/>
            </p:nvGrpSpPr>
            <p:grpSpPr>
              <a:xfrm rot="20915763">
                <a:off x="8967858" y="5120840"/>
                <a:ext cx="136479" cy="1172911"/>
                <a:chOff x="9780025" y="5298479"/>
                <a:chExt cx="136479" cy="1072041"/>
              </a:xfrm>
            </p:grpSpPr>
            <p:sp>
              <p:nvSpPr>
                <p:cNvPr id="21" name="Trapezoid 125">
                  <a:extLst>
                    <a:ext uri="{FF2B5EF4-FFF2-40B4-BE49-F238E27FC236}">
                      <a16:creationId xmlns:a16="http://schemas.microsoft.com/office/drawing/2014/main" id="{B975DB7A-C849-8ADF-2AC5-291B3954BC36}"/>
                    </a:ext>
                  </a:extLst>
                </p:cNvPr>
                <p:cNvSpPr/>
                <p:nvPr/>
              </p:nvSpPr>
              <p:spPr>
                <a:xfrm rot="684237">
                  <a:off x="9780025" y="5298479"/>
                  <a:ext cx="45719" cy="1059765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FF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Trapezoid 125">
                  <a:extLst>
                    <a:ext uri="{FF2B5EF4-FFF2-40B4-BE49-F238E27FC236}">
                      <a16:creationId xmlns:a16="http://schemas.microsoft.com/office/drawing/2014/main" id="{D7E865BE-695C-2553-569A-E32494850909}"/>
                    </a:ext>
                  </a:extLst>
                </p:cNvPr>
                <p:cNvSpPr/>
                <p:nvPr/>
              </p:nvSpPr>
              <p:spPr>
                <a:xfrm rot="532177">
                  <a:off x="9789604" y="5331507"/>
                  <a:ext cx="57387" cy="1035309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99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Trapezoid 125">
                  <a:extLst>
                    <a:ext uri="{FF2B5EF4-FFF2-40B4-BE49-F238E27FC236}">
                      <a16:creationId xmlns:a16="http://schemas.microsoft.com/office/drawing/2014/main" id="{70B0E727-F900-5848-06FA-75C9A6F2B5FE}"/>
                    </a:ext>
                  </a:extLst>
                </p:cNvPr>
                <p:cNvSpPr/>
                <p:nvPr/>
              </p:nvSpPr>
              <p:spPr>
                <a:xfrm rot="403247">
                  <a:off x="9818583" y="531995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rgbClr val="FF0000">
                    <a:alpha val="7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rapezoid 125">
                  <a:extLst>
                    <a:ext uri="{FF2B5EF4-FFF2-40B4-BE49-F238E27FC236}">
                      <a16:creationId xmlns:a16="http://schemas.microsoft.com/office/drawing/2014/main" id="{AA5FD933-B048-2DBD-21E4-FC801C38ACD3}"/>
                    </a:ext>
                  </a:extLst>
                </p:cNvPr>
                <p:cNvSpPr/>
                <p:nvPr/>
              </p:nvSpPr>
              <p:spPr>
                <a:xfrm rot="369428">
                  <a:off x="9832971" y="531995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6">
                    <a:lumMod val="60000"/>
                    <a:lumOff val="4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rapezoid 125">
                  <a:extLst>
                    <a:ext uri="{FF2B5EF4-FFF2-40B4-BE49-F238E27FC236}">
                      <a16:creationId xmlns:a16="http://schemas.microsoft.com/office/drawing/2014/main" id="{E6DD209B-BDBD-A244-239B-3BE6451202CD}"/>
                    </a:ext>
                  </a:extLst>
                </p:cNvPr>
                <p:cNvSpPr/>
                <p:nvPr/>
              </p:nvSpPr>
              <p:spPr>
                <a:xfrm rot="284298">
                  <a:off x="9853406" y="5322066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1">
                    <a:lumMod val="60000"/>
                    <a:lumOff val="4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rapezoid 125">
                  <a:extLst>
                    <a:ext uri="{FF2B5EF4-FFF2-40B4-BE49-F238E27FC236}">
                      <a16:creationId xmlns:a16="http://schemas.microsoft.com/office/drawing/2014/main" id="{E47DB4EE-E475-9F0F-8F39-8F9576FDD1F0}"/>
                    </a:ext>
                  </a:extLst>
                </p:cNvPr>
                <p:cNvSpPr/>
                <p:nvPr/>
              </p:nvSpPr>
              <p:spPr>
                <a:xfrm rot="157105">
                  <a:off x="9870785" y="5321392"/>
                  <a:ext cx="45719" cy="1048454"/>
                </a:xfrm>
                <a:prstGeom prst="trapezoid">
                  <a:avLst>
                    <a:gd name="adj" fmla="val 43850"/>
                  </a:avLst>
                </a:prstGeom>
                <a:solidFill>
                  <a:schemeClr val="accent1">
                    <a:lumMod val="50000"/>
                    <a:alpha val="7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Moon 128">
                <a:extLst>
                  <a:ext uri="{FF2B5EF4-FFF2-40B4-BE49-F238E27FC236}">
                    <a16:creationId xmlns:a16="http://schemas.microsoft.com/office/drawing/2014/main" id="{87DB687B-84DB-9F5A-A328-E6EA4E4D7B10}"/>
                  </a:ext>
                </a:extLst>
              </p:cNvPr>
              <p:cNvSpPr/>
              <p:nvPr/>
            </p:nvSpPr>
            <p:spPr>
              <a:xfrm rot="16200000">
                <a:off x="9063270" y="6141036"/>
                <a:ext cx="54716" cy="279196"/>
              </a:xfrm>
              <a:prstGeom prst="moon">
                <a:avLst>
                  <a:gd name="adj" fmla="val 52507"/>
                </a:avLst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5" name="Gruppo 54">
                <a:extLst>
                  <a:ext uri="{FF2B5EF4-FFF2-40B4-BE49-F238E27FC236}">
                    <a16:creationId xmlns:a16="http://schemas.microsoft.com/office/drawing/2014/main" id="{0FCE510E-2CD2-38B9-B976-D67597EF5BA3}"/>
                  </a:ext>
                </a:extLst>
              </p:cNvPr>
              <p:cNvGrpSpPr/>
              <p:nvPr/>
            </p:nvGrpSpPr>
            <p:grpSpPr>
              <a:xfrm>
                <a:off x="8771967" y="5112998"/>
                <a:ext cx="268669" cy="67778"/>
                <a:chOff x="9715221" y="5537200"/>
                <a:chExt cx="363484" cy="130648"/>
              </a:xfrm>
            </p:grpSpPr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5FB90D81-B5E7-5106-1A5E-564C2FE68BF3}"/>
                    </a:ext>
                  </a:extLst>
                </p:cNvPr>
                <p:cNvSpPr/>
                <p:nvPr/>
              </p:nvSpPr>
              <p:spPr>
                <a:xfrm>
                  <a:off x="9720650" y="5537200"/>
                  <a:ext cx="358055" cy="4571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BAF9AB4F-4D0B-2322-DA11-ADA7163270E9}"/>
                    </a:ext>
                  </a:extLst>
                </p:cNvPr>
                <p:cNvSpPr/>
                <p:nvPr/>
              </p:nvSpPr>
              <p:spPr>
                <a:xfrm>
                  <a:off x="9720650" y="5559623"/>
                  <a:ext cx="358055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Rettangolo 50">
                  <a:extLst>
                    <a:ext uri="{FF2B5EF4-FFF2-40B4-BE49-F238E27FC236}">
                      <a16:creationId xmlns:a16="http://schemas.microsoft.com/office/drawing/2014/main" id="{1C392D18-E9B9-33ED-94F2-59685281D342}"/>
                    </a:ext>
                  </a:extLst>
                </p:cNvPr>
                <p:cNvSpPr/>
                <p:nvPr/>
              </p:nvSpPr>
              <p:spPr>
                <a:xfrm>
                  <a:off x="9718167" y="5573481"/>
                  <a:ext cx="358055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2" name="Rettangolo 51">
                  <a:extLst>
                    <a:ext uri="{FF2B5EF4-FFF2-40B4-BE49-F238E27FC236}">
                      <a16:creationId xmlns:a16="http://schemas.microsoft.com/office/drawing/2014/main" id="{10D09E43-8055-8DE6-5FCB-0227287A1D7D}"/>
                    </a:ext>
                  </a:extLst>
                </p:cNvPr>
                <p:cNvSpPr/>
                <p:nvPr/>
              </p:nvSpPr>
              <p:spPr>
                <a:xfrm>
                  <a:off x="9718167" y="5591742"/>
                  <a:ext cx="358055" cy="4571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Rettangolo 52">
                  <a:extLst>
                    <a:ext uri="{FF2B5EF4-FFF2-40B4-BE49-F238E27FC236}">
                      <a16:creationId xmlns:a16="http://schemas.microsoft.com/office/drawing/2014/main" id="{E12FCBFD-C5C0-CC45-EFAC-3D041EBCF61B}"/>
                    </a:ext>
                  </a:extLst>
                </p:cNvPr>
                <p:cNvSpPr/>
                <p:nvPr/>
              </p:nvSpPr>
              <p:spPr>
                <a:xfrm>
                  <a:off x="9715222" y="5608826"/>
                  <a:ext cx="358055" cy="4571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4" name="Rettangolo 53">
                  <a:extLst>
                    <a:ext uri="{FF2B5EF4-FFF2-40B4-BE49-F238E27FC236}">
                      <a16:creationId xmlns:a16="http://schemas.microsoft.com/office/drawing/2014/main" id="{0B91ACE8-7E2F-EB64-C8C4-C3F87A821FED}"/>
                    </a:ext>
                  </a:extLst>
                </p:cNvPr>
                <p:cNvSpPr/>
                <p:nvPr/>
              </p:nvSpPr>
              <p:spPr>
                <a:xfrm>
                  <a:off x="9715221" y="5622129"/>
                  <a:ext cx="358055" cy="45719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74" name="Straight Connector 118">
                <a:extLst>
                  <a:ext uri="{FF2B5EF4-FFF2-40B4-BE49-F238E27FC236}">
                    <a16:creationId xmlns:a16="http://schemas.microsoft.com/office/drawing/2014/main" id="{6C052013-FA82-E103-0155-120331E27E81}"/>
                  </a:ext>
                </a:extLst>
              </p:cNvPr>
              <p:cNvCxnSpPr/>
              <p:nvPr/>
            </p:nvCxnSpPr>
            <p:spPr>
              <a:xfrm rot="5400000" flipH="1">
                <a:off x="8939942" y="5057617"/>
                <a:ext cx="108000" cy="144000"/>
              </a:xfrm>
              <a:prstGeom prst="line">
                <a:avLst/>
              </a:prstGeom>
              <a:noFill/>
              <a:ln w="66675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99" name="Rounded Rectangle 59">
                <a:extLst>
                  <a:ext uri="{FF2B5EF4-FFF2-40B4-BE49-F238E27FC236}">
                    <a16:creationId xmlns:a16="http://schemas.microsoft.com/office/drawing/2014/main" id="{7631CAE7-6660-C776-FBC4-10464B908EDA}"/>
                  </a:ext>
                </a:extLst>
              </p:cNvPr>
              <p:cNvSpPr/>
              <p:nvPr/>
            </p:nvSpPr>
            <p:spPr>
              <a:xfrm rot="5400000">
                <a:off x="8602221" y="5105058"/>
                <a:ext cx="272275" cy="8112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5B9BD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Trapezoid 74">
                <a:extLst>
                  <a:ext uri="{FF2B5EF4-FFF2-40B4-BE49-F238E27FC236}">
                    <a16:creationId xmlns:a16="http://schemas.microsoft.com/office/drawing/2014/main" id="{F0CE85A8-87C5-8808-736D-C802584EA51A}"/>
                  </a:ext>
                </a:extLst>
              </p:cNvPr>
              <p:cNvSpPr/>
              <p:nvPr/>
            </p:nvSpPr>
            <p:spPr>
              <a:xfrm rot="5400000">
                <a:off x="9622004" y="4958206"/>
                <a:ext cx="77299" cy="330465"/>
              </a:xfrm>
              <a:prstGeom prst="trapezoid">
                <a:avLst>
                  <a:gd name="adj" fmla="val 49824"/>
                </a:avLst>
              </a:prstGeom>
              <a:solidFill>
                <a:srgbClr val="A5A5A5">
                  <a:lumMod val="60000"/>
                  <a:lumOff val="40000"/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100">
                <a:extLst>
                  <a:ext uri="{FF2B5EF4-FFF2-40B4-BE49-F238E27FC236}">
                    <a16:creationId xmlns:a16="http://schemas.microsoft.com/office/drawing/2014/main" id="{96F54187-BCCD-82DA-E826-9D36365CFB5C}"/>
                  </a:ext>
                </a:extLst>
              </p:cNvPr>
              <p:cNvGrpSpPr/>
              <p:nvPr/>
            </p:nvGrpSpPr>
            <p:grpSpPr>
              <a:xfrm>
                <a:off x="9389535" y="5022828"/>
                <a:ext cx="219995" cy="128667"/>
                <a:chOff x="0" y="0"/>
                <a:chExt cx="191135" cy="125432"/>
              </a:xfrm>
            </p:grpSpPr>
            <p:cxnSp>
              <p:nvCxnSpPr>
                <p:cNvPr id="81" name="Straight Connector 20">
                  <a:extLst>
                    <a:ext uri="{FF2B5EF4-FFF2-40B4-BE49-F238E27FC236}">
                      <a16:creationId xmlns:a16="http://schemas.microsoft.com/office/drawing/2014/main" id="{1B9C9927-C478-C6CD-4090-2B573B59B7B7}"/>
                    </a:ext>
                  </a:extLst>
                </p:cNvPr>
                <p:cNvCxnSpPr/>
                <p:nvPr/>
              </p:nvCxnSpPr>
              <p:spPr>
                <a:xfrm rot="5400000">
                  <a:off x="98535" y="51237"/>
                  <a:ext cx="64168" cy="8422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80" name="Rectangle 65">
                  <a:extLst>
                    <a:ext uri="{FF2B5EF4-FFF2-40B4-BE49-F238E27FC236}">
                      <a16:creationId xmlns:a16="http://schemas.microsoft.com/office/drawing/2014/main" id="{17DA1BEB-387C-36C9-BC01-F7FE4ECD8A72}"/>
                    </a:ext>
                  </a:extLst>
                </p:cNvPr>
                <p:cNvSpPr/>
                <p:nvPr/>
              </p:nvSpPr>
              <p:spPr>
                <a:xfrm rot="19367798">
                  <a:off x="0" y="0"/>
                  <a:ext cx="191135" cy="10033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15" name="Immagine 11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721B3A68-7995-DE8D-F29E-D0038316B4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2971" y="3582501"/>
            <a:ext cx="3629191" cy="27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38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7" name="Rectangle 1">
            <a:extLst>
              <a:ext uri="{FF2B5EF4-FFF2-40B4-BE49-F238E27FC236}">
                <a16:creationId xmlns:a16="http://schemas.microsoft.com/office/drawing/2014/main" id="{00C9FAB5-EE08-234C-A81F-DB2B050637C3}"/>
              </a:ext>
            </a:extLst>
          </p:cNvPr>
          <p:cNvSpPr/>
          <p:nvPr/>
        </p:nvSpPr>
        <p:spPr>
          <a:xfrm>
            <a:off x="7794012" y="0"/>
            <a:ext cx="4376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diagnostics_Laser</a:t>
            </a: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interferometry</a:t>
            </a:r>
            <a:endParaRPr lang="it-IT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3" name="Immagine 62" descr="Immagine che contiene Carattere, calligrafia, testo, linea&#10;&#10;Descrizione generata automaticamente">
            <a:extLst>
              <a:ext uri="{FF2B5EF4-FFF2-40B4-BE49-F238E27FC236}">
                <a16:creationId xmlns:a16="http://schemas.microsoft.com/office/drawing/2014/main" id="{A0BB0430-637E-D31C-89F9-C062402F7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30" y="3524715"/>
            <a:ext cx="2406774" cy="787440"/>
          </a:xfrm>
          <a:prstGeom prst="rect">
            <a:avLst/>
          </a:prstGeom>
        </p:spPr>
      </p:pic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E4C3C393-CDC1-562F-593A-5738D396CAB8}"/>
              </a:ext>
            </a:extLst>
          </p:cNvPr>
          <p:cNvGrpSpPr/>
          <p:nvPr/>
        </p:nvGrpSpPr>
        <p:grpSpPr>
          <a:xfrm>
            <a:off x="7548629" y="415353"/>
            <a:ext cx="4521199" cy="4112088"/>
            <a:chOff x="7794011" y="702643"/>
            <a:chExt cx="3862183" cy="3353929"/>
          </a:xfrm>
        </p:grpSpPr>
        <p:pic>
          <p:nvPicPr>
            <p:cNvPr id="112" name="Immagine 111" descr="Immagine che contiene testo, diagramma, schermata, linea&#10;&#10;Descrizione generata automaticamente">
              <a:extLst>
                <a:ext uri="{FF2B5EF4-FFF2-40B4-BE49-F238E27FC236}">
                  <a16:creationId xmlns:a16="http://schemas.microsoft.com/office/drawing/2014/main" id="{EA798998-1791-8C20-169C-E73CFDC9A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226" r="4559"/>
            <a:stretch/>
          </p:blipFill>
          <p:spPr>
            <a:xfrm>
              <a:off x="7794012" y="702643"/>
              <a:ext cx="3827900" cy="3353929"/>
            </a:xfrm>
            <a:prstGeom prst="rect">
              <a:avLst/>
            </a:prstGeom>
          </p:spPr>
        </p:pic>
        <p:sp>
          <p:nvSpPr>
            <p:cNvPr id="114" name="Rettangolo 113">
              <a:extLst>
                <a:ext uri="{FF2B5EF4-FFF2-40B4-BE49-F238E27FC236}">
                  <a16:creationId xmlns:a16="http://schemas.microsoft.com/office/drawing/2014/main" id="{465DC00E-ACE0-7F9B-5BEC-7F86B72BA763}"/>
                </a:ext>
              </a:extLst>
            </p:cNvPr>
            <p:cNvSpPr/>
            <p:nvPr/>
          </p:nvSpPr>
          <p:spPr>
            <a:xfrm>
              <a:off x="7794011" y="702644"/>
              <a:ext cx="1600246" cy="5222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Rettangolo 115">
              <a:extLst>
                <a:ext uri="{FF2B5EF4-FFF2-40B4-BE49-F238E27FC236}">
                  <a16:creationId xmlns:a16="http://schemas.microsoft.com/office/drawing/2014/main" id="{670BF125-4873-7D8A-5691-5A62FBB9F34D}"/>
                </a:ext>
              </a:extLst>
            </p:cNvPr>
            <p:cNvSpPr/>
            <p:nvPr/>
          </p:nvSpPr>
          <p:spPr>
            <a:xfrm>
              <a:off x="11165726" y="3383280"/>
              <a:ext cx="490468" cy="5222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24" name="Picture 291">
            <a:extLst>
              <a:ext uri="{FF2B5EF4-FFF2-40B4-BE49-F238E27FC236}">
                <a16:creationId xmlns:a16="http://schemas.microsoft.com/office/drawing/2014/main" id="{CB48DCA6-9997-1A2C-6283-27AFADE03D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-3238" r="-8" b="-18"/>
          <a:stretch/>
        </p:blipFill>
        <p:spPr>
          <a:xfrm>
            <a:off x="8119566" y="4445273"/>
            <a:ext cx="3930196" cy="2232206"/>
          </a:xfrm>
          <a:prstGeom prst="rect">
            <a:avLst/>
          </a:prstGeom>
        </p:spPr>
      </p:pic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C085D999-8F6F-D44B-ACD2-E565271C5B93}"/>
              </a:ext>
            </a:extLst>
          </p:cNvPr>
          <p:cNvSpPr txBox="1"/>
          <p:nvPr/>
        </p:nvSpPr>
        <p:spPr>
          <a:xfrm>
            <a:off x="142238" y="482927"/>
            <a:ext cx="704974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integrated path length or phase of a laser pulse traversing a plasma depends on the index of refraction of the plasma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Mach-Zehnder interferometer one laser arm has traversed a plasma and one has not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interference created by combining two different laser arms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Δφ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is a line-of-sight integral and therefore the geometry of the target can affect the measure (for cylindrical symmetry Abel inversion)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it-IT" sz="16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needs to see significant phase shift, not too far away from critical density or long plasma (i.e., critical 10</a:t>
            </a: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transverse measure with 1 um lasers)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E98788AC-B942-B7AC-247C-DD4F59F93BE7}"/>
              </a:ext>
            </a:extLst>
          </p:cNvPr>
          <p:cNvSpPr txBox="1"/>
          <p:nvPr/>
        </p:nvSpPr>
        <p:spPr>
          <a:xfrm>
            <a:off x="4778538" y="1371415"/>
            <a:ext cx="24067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it-IT" sz="14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frequency</a:t>
            </a:r>
          </a:p>
          <a:p>
            <a:r>
              <a:rPr lang="el-GR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it-IT" sz="14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Plasma frequency</a:t>
            </a:r>
          </a:p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it-IT" sz="1400" dirty="0"/>
          </a:p>
        </p:txBody>
      </p:sp>
      <p:sp>
        <p:nvSpPr>
          <p:cNvPr id="139" name="CasellaDiTesto 138">
            <a:extLst>
              <a:ext uri="{FF2B5EF4-FFF2-40B4-BE49-F238E27FC236}">
                <a16:creationId xmlns:a16="http://schemas.microsoft.com/office/drawing/2014/main" id="{F276DFC5-2D7E-84CA-FB9D-6163A0FAAC63}"/>
              </a:ext>
            </a:extLst>
          </p:cNvPr>
          <p:cNvSpPr txBox="1"/>
          <p:nvPr/>
        </p:nvSpPr>
        <p:spPr>
          <a:xfrm>
            <a:off x="3416095" y="3684806"/>
            <a:ext cx="2755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of plasma traversed</a:t>
            </a:r>
          </a:p>
          <a:p>
            <a:pPr algn="l"/>
            <a:r>
              <a:rPr lang="el-GR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Δφ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integrated phase shift</a:t>
            </a: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CasellaDiTesto 141">
            <a:extLst>
              <a:ext uri="{FF2B5EF4-FFF2-40B4-BE49-F238E27FC236}">
                <a16:creationId xmlns:a16="http://schemas.microsoft.com/office/drawing/2014/main" id="{DFE4DAD2-909F-BF8A-12C6-2A851B742923}"/>
              </a:ext>
            </a:extLst>
          </p:cNvPr>
          <p:cNvSpPr txBox="1"/>
          <p:nvPr/>
        </p:nvSpPr>
        <p:spPr>
          <a:xfrm>
            <a:off x="7271532" y="482927"/>
            <a:ext cx="271070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Mach-</a:t>
            </a:r>
            <a:r>
              <a:rPr lang="it-IT" sz="14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Zehnder</a:t>
            </a:r>
            <a:r>
              <a:rPr lang="it-IT" sz="14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interferometer</a:t>
            </a:r>
            <a:endParaRPr lang="it-IT" sz="1400" b="1" i="1" dirty="0">
              <a:solidFill>
                <a:schemeClr val="bg1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4" name="CasellaDiTesto 143">
            <a:extLst>
              <a:ext uri="{FF2B5EF4-FFF2-40B4-BE49-F238E27FC236}">
                <a16:creationId xmlns:a16="http://schemas.microsoft.com/office/drawing/2014/main" id="{5E523067-6668-F39E-F89C-6DB23D023593}"/>
              </a:ext>
            </a:extLst>
          </p:cNvPr>
          <p:cNvSpPr txBox="1"/>
          <p:nvPr/>
        </p:nvSpPr>
        <p:spPr>
          <a:xfrm>
            <a:off x="80598" y="6423416"/>
            <a:ext cx="6112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u="none" strike="noStrike" baseline="0" dirty="0">
                <a:solidFill>
                  <a:schemeClr val="bg1"/>
                </a:solidFill>
                <a:latin typeface="NimbusRomNo9L-Regu"/>
              </a:rPr>
              <a:t>Milan </a:t>
            </a:r>
            <a:r>
              <a:rPr lang="en-US" sz="1200" b="1" i="0" u="none" strike="noStrike" baseline="0" dirty="0" err="1">
                <a:solidFill>
                  <a:schemeClr val="bg1"/>
                </a:solidFill>
                <a:latin typeface="NimbusRomNo9L-Regu"/>
              </a:rPr>
              <a:t>Kalal</a:t>
            </a:r>
            <a:r>
              <a:rPr lang="en-US" sz="1200" b="1" i="0" u="none" strike="noStrike" baseline="0" dirty="0">
                <a:solidFill>
                  <a:schemeClr val="bg1"/>
                </a:solidFill>
                <a:latin typeface="NimbusRomNo9L-Regu"/>
              </a:rPr>
              <a:t> and Keith Nugent,  </a:t>
            </a:r>
            <a:r>
              <a:rPr lang="en-US" sz="1200" b="1" i="1" u="none" strike="noStrike" baseline="0" dirty="0">
                <a:solidFill>
                  <a:schemeClr val="bg1"/>
                </a:solidFill>
                <a:latin typeface="NimbusRomNo9L-Regu"/>
              </a:rPr>
              <a:t>Abel inversion using fast </a:t>
            </a:r>
            <a:r>
              <a:rPr lang="en-US" sz="1200" b="1" i="1" u="none" strike="noStrike" baseline="0" dirty="0" err="1">
                <a:solidFill>
                  <a:schemeClr val="bg1"/>
                </a:solidFill>
                <a:latin typeface="NimbusRomNo9L-Regu"/>
              </a:rPr>
              <a:t>fourier</a:t>
            </a:r>
            <a:r>
              <a:rPr lang="en-US" sz="1200" b="1" i="1" u="none" strike="noStrike" baseline="0" dirty="0">
                <a:solidFill>
                  <a:schemeClr val="bg1"/>
                </a:solidFill>
                <a:latin typeface="NimbusRomNo9L-Regu"/>
              </a:rPr>
              <a:t> transforms</a:t>
            </a:r>
            <a:r>
              <a:rPr lang="en-US" sz="1200" b="1" dirty="0">
                <a:solidFill>
                  <a:schemeClr val="bg1"/>
                </a:solidFill>
                <a:latin typeface="NimbusRomNo9L-Regu"/>
              </a:rPr>
              <a:t>,</a:t>
            </a:r>
            <a:r>
              <a:rPr lang="en-US" sz="1200" b="1" i="0" u="none" strike="noStrike" baseline="0" dirty="0">
                <a:solidFill>
                  <a:schemeClr val="bg1"/>
                </a:solidFill>
                <a:latin typeface="NimbusRomNo9L-Regu"/>
              </a:rPr>
              <a:t> </a:t>
            </a:r>
            <a:r>
              <a:rPr lang="en-US" sz="1200" b="1" i="0" u="none" strike="noStrike" baseline="0" dirty="0">
                <a:solidFill>
                  <a:schemeClr val="bg1"/>
                </a:solidFill>
                <a:latin typeface="NimbusRomNo9L-ReguItal"/>
              </a:rPr>
              <a:t>Applied optics</a:t>
            </a:r>
            <a:r>
              <a:rPr lang="en-US" sz="1200" b="1" i="0" u="none" strike="noStrike" baseline="0" dirty="0">
                <a:solidFill>
                  <a:schemeClr val="bg1"/>
                </a:solidFill>
                <a:latin typeface="NimbusRomNo9L-Regu"/>
              </a:rPr>
              <a:t>,</a:t>
            </a:r>
          </a:p>
          <a:p>
            <a:pPr algn="l"/>
            <a:r>
              <a:rPr lang="it-IT" sz="1200" b="1" i="0" u="none" strike="noStrike" baseline="0" dirty="0">
                <a:solidFill>
                  <a:schemeClr val="bg1"/>
                </a:solidFill>
                <a:latin typeface="NimbusRomNo9L-Regu"/>
              </a:rPr>
              <a:t>27(10):1956–1959, 1988.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45" name="Rectangle 1">
            <a:extLst>
              <a:ext uri="{FF2B5EF4-FFF2-40B4-BE49-F238E27FC236}">
                <a16:creationId xmlns:a16="http://schemas.microsoft.com/office/drawing/2014/main" id="{B7EDCEA8-0139-37EC-AB9F-820BBC1CB423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32/40</a:t>
            </a:r>
          </a:p>
        </p:txBody>
      </p:sp>
      <p:pic>
        <p:nvPicPr>
          <p:cNvPr id="3" name="Immagine 2" descr="Immagine che contiene Carattere, testo, linea, bianco&#10;&#10;Descrizione generata automaticamente">
            <a:extLst>
              <a:ext uri="{FF2B5EF4-FFF2-40B4-BE49-F238E27FC236}">
                <a16:creationId xmlns:a16="http://schemas.microsoft.com/office/drawing/2014/main" id="{071E9AE5-BD7E-8CC4-0EA3-441506428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52" y="1457009"/>
            <a:ext cx="3896100" cy="5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77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7" name="Rectangle 1">
            <a:extLst>
              <a:ext uri="{FF2B5EF4-FFF2-40B4-BE49-F238E27FC236}">
                <a16:creationId xmlns:a16="http://schemas.microsoft.com/office/drawing/2014/main" id="{00C9FAB5-EE08-234C-A81F-DB2B050637C3}"/>
              </a:ext>
            </a:extLst>
          </p:cNvPr>
          <p:cNvSpPr/>
          <p:nvPr/>
        </p:nvSpPr>
        <p:spPr>
          <a:xfrm>
            <a:off x="7794012" y="0"/>
            <a:ext cx="4376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diagnostics_Laser</a:t>
            </a: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interferometry</a:t>
            </a:r>
            <a:endParaRPr lang="it-IT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3" name="Immagine 62" descr="Immagine che contiene Carattere, calligrafia, testo, linea&#10;&#10;Descrizione generata automaticamente">
            <a:extLst>
              <a:ext uri="{FF2B5EF4-FFF2-40B4-BE49-F238E27FC236}">
                <a16:creationId xmlns:a16="http://schemas.microsoft.com/office/drawing/2014/main" id="{A0BB0430-637E-D31C-89F9-C062402F7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920" y="5694683"/>
            <a:ext cx="2406774" cy="787440"/>
          </a:xfrm>
          <a:prstGeom prst="rect">
            <a:avLst/>
          </a:prstGeom>
        </p:spPr>
      </p:pic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C085D999-8F6F-D44B-ACD2-E565271C5B93}"/>
              </a:ext>
            </a:extLst>
          </p:cNvPr>
          <p:cNvSpPr txBox="1"/>
          <p:nvPr/>
        </p:nvSpPr>
        <p:spPr>
          <a:xfrm>
            <a:off x="141359" y="2695049"/>
            <a:ext cx="658456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HelveticaNeue-Medium"/>
              </a:rPr>
              <a:t>400 nm pulses are intrinsically coupled and locked in timing, phase, pointing, and stability, since they experience the same optical path.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HelveticaNeue-Mediu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HelveticaNeue-Medium"/>
              </a:rPr>
              <a:t>Single laser pulse frequency doubled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LucidaGrande-Bold"/>
              </a:rPr>
              <a:t>→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HelveticaNeue-Medium"/>
              </a:rPr>
              <a:t>two co-propagating harmonics at 800 and 400 nm (red and blue)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HelveticaNeue-Mediu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Δφ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HelveticaNeue-Medium"/>
              </a:rPr>
              <a:t>different group and phase velocities in plasma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HelveticaNeue-Mediu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HelveticaNeue-Medium"/>
              </a:rPr>
              <a:t>On exiting the plasma, remaining 800 nm pulse is also doubled (all blue)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HelveticaNeue-Mediu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HelveticaNeue-Medium"/>
              </a:rPr>
              <a:t>Spectral interference pattern reveals information about temporal delay, phase shift, and the plasma density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F6AFF9-32F4-0192-DAAE-EB8DB3E84951}"/>
              </a:ext>
            </a:extLst>
          </p:cNvPr>
          <p:cNvSpPr txBox="1"/>
          <p:nvPr/>
        </p:nvSpPr>
        <p:spPr>
          <a:xfrm>
            <a:off x="85919" y="6490287"/>
            <a:ext cx="3637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1200" b="1" i="0" u="none" strike="noStrike" baseline="0" dirty="0">
                <a:solidFill>
                  <a:schemeClr val="bg1"/>
                </a:solidFill>
                <a:latin typeface="HelveticaNeue"/>
              </a:rPr>
              <a:t>J. Van Tilborg </a:t>
            </a:r>
            <a:r>
              <a:rPr lang="da-DK" sz="1200" b="1" i="1" u="none" strike="noStrike" baseline="0" dirty="0">
                <a:solidFill>
                  <a:schemeClr val="bg1"/>
                </a:solidFill>
                <a:latin typeface="HelveticaNeue-Italic"/>
              </a:rPr>
              <a:t>et al</a:t>
            </a:r>
            <a:r>
              <a:rPr lang="da-DK" sz="1200" b="1" i="0" u="none" strike="noStrike" baseline="0" dirty="0">
                <a:solidFill>
                  <a:schemeClr val="bg1"/>
                </a:solidFill>
                <a:latin typeface="HelveticaNeue"/>
              </a:rPr>
              <a:t>, Optics Letters </a:t>
            </a:r>
            <a:r>
              <a:rPr lang="da-DK" sz="1200" b="1" i="0" u="none" strike="noStrike" baseline="0" dirty="0">
                <a:solidFill>
                  <a:schemeClr val="bg1"/>
                </a:solidFill>
                <a:latin typeface="HelveticaNeue-Medium"/>
              </a:rPr>
              <a:t>43</a:t>
            </a:r>
            <a:r>
              <a:rPr lang="da-DK" sz="1200" b="1" i="0" u="none" strike="noStrike" baseline="0" dirty="0">
                <a:solidFill>
                  <a:schemeClr val="bg1"/>
                </a:solidFill>
                <a:latin typeface="HelveticaNeue"/>
              </a:rPr>
              <a:t>, 12 (2018)</a:t>
            </a:r>
            <a:r>
              <a:rPr lang="it-IT" sz="1200" b="1" dirty="0">
                <a:solidFill>
                  <a:schemeClr val="bg1"/>
                </a:solidFill>
                <a:latin typeface="SFSS1000"/>
              </a:rPr>
              <a:t> 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B5328B49-AD30-9609-E375-25407B34E482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33/40</a:t>
            </a:r>
          </a:p>
        </p:txBody>
      </p:sp>
      <p:pic>
        <p:nvPicPr>
          <p:cNvPr id="3" name="Immagine 2" descr="Immagine che contiene diagramma, linea, Diagramma, testo">
            <a:extLst>
              <a:ext uri="{FF2B5EF4-FFF2-40B4-BE49-F238E27FC236}">
                <a16:creationId xmlns:a16="http://schemas.microsoft.com/office/drawing/2014/main" id="{318324F3-C206-E571-4DDB-1B2A12150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3999"/>
            <a:ext cx="6756400" cy="1936285"/>
          </a:xfrm>
          <a:prstGeom prst="rect">
            <a:avLst/>
          </a:prstGeom>
        </p:spPr>
      </p:pic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7285BF9C-8A5C-1DDE-BCF6-AA87399CEAC0}"/>
              </a:ext>
            </a:extLst>
          </p:cNvPr>
          <p:cNvGrpSpPr/>
          <p:nvPr/>
        </p:nvGrpSpPr>
        <p:grpSpPr>
          <a:xfrm>
            <a:off x="6786880" y="680867"/>
            <a:ext cx="5263761" cy="4883515"/>
            <a:chOff x="1187696" y="2033696"/>
            <a:chExt cx="5131064" cy="4678423"/>
          </a:xfrm>
        </p:grpSpPr>
        <p:pic>
          <p:nvPicPr>
            <p:cNvPr id="61" name="Immagine 60" descr="Immagine che contiene testo, schermata, linea, Policromia&#10;&#10;Descrizione generata automaticamente">
              <a:extLst>
                <a:ext uri="{FF2B5EF4-FFF2-40B4-BE49-F238E27FC236}">
                  <a16:creationId xmlns:a16="http://schemas.microsoft.com/office/drawing/2014/main" id="{36BC49B5-364E-F69C-64D3-9EEDC22AF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7696" y="3429000"/>
              <a:ext cx="5131064" cy="3283119"/>
            </a:xfrm>
            <a:prstGeom prst="rect">
              <a:avLst/>
            </a:prstGeom>
          </p:spPr>
        </p:pic>
        <p:pic>
          <p:nvPicPr>
            <p:cNvPr id="103" name="Immagine 102" descr="Immagine che contiene schermata, Policromia, Elementi grafici, linea&#10;&#10;Descrizione generata automaticamente">
              <a:extLst>
                <a:ext uri="{FF2B5EF4-FFF2-40B4-BE49-F238E27FC236}">
                  <a16:creationId xmlns:a16="http://schemas.microsoft.com/office/drawing/2014/main" id="{FE1BD061-4A48-7EDE-DDEF-0346B392E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3601" y="2033696"/>
              <a:ext cx="4393822" cy="1395304"/>
            </a:xfrm>
            <a:prstGeom prst="rect">
              <a:avLst/>
            </a:prstGeom>
          </p:spPr>
        </p:pic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B6DD6A-6C10-FDFE-725C-DD94031E7340}"/>
              </a:ext>
            </a:extLst>
          </p:cNvPr>
          <p:cNvSpPr txBox="1"/>
          <p:nvPr/>
        </p:nvSpPr>
        <p:spPr>
          <a:xfrm>
            <a:off x="9011920" y="511590"/>
            <a:ext cx="266012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Two-color </a:t>
            </a:r>
            <a:r>
              <a:rPr lang="it-IT" sz="1600" b="1" i="1" dirty="0" err="1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interferometer</a:t>
            </a:r>
            <a:endParaRPr lang="it-IT" sz="1600" b="1" i="1" dirty="0">
              <a:solidFill>
                <a:schemeClr val="bg1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178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7CBA6C36-B559-574C-529D-6821739EC6F0}"/>
              </a:ext>
            </a:extLst>
          </p:cNvPr>
          <p:cNvGrpSpPr/>
          <p:nvPr/>
        </p:nvGrpSpPr>
        <p:grpSpPr>
          <a:xfrm>
            <a:off x="1996966" y="1552305"/>
            <a:ext cx="10002377" cy="4917507"/>
            <a:chOff x="175015" y="467505"/>
            <a:chExt cx="2844110" cy="154612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2C8A67A0-2DB5-A355-DAF9-9C4E39E19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30739" r="8066" b="10546"/>
            <a:stretch/>
          </p:blipFill>
          <p:spPr>
            <a:xfrm>
              <a:off x="175015" y="467505"/>
              <a:ext cx="2844110" cy="1546122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8DB4C43-D9A9-6AC0-5FDF-B6964F70D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06" y="699294"/>
              <a:ext cx="239385" cy="183493"/>
            </a:xfrm>
            <a:prstGeom prst="rect">
              <a:avLst/>
            </a:prstGeom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11033" y="654919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</a:t>
            </a:r>
            <a:r>
              <a:rPr lang="it-IT" sz="1400" noProof="0" dirty="0">
                <a:solidFill>
                  <a:prstClr val="black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34/40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pic>
        <p:nvPicPr>
          <p:cNvPr id="20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7FF1AFD9-F946-CB3B-E127-C4F448A32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712" y="2191"/>
            <a:ext cx="562038" cy="394692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06BEB0-34E5-699E-51B5-E7A65D2E99E9}"/>
              </a:ext>
            </a:extLst>
          </p:cNvPr>
          <p:cNvSpPr txBox="1"/>
          <p:nvPr/>
        </p:nvSpPr>
        <p:spPr>
          <a:xfrm>
            <a:off x="1996966" y="1552305"/>
            <a:ext cx="10002377" cy="523220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i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High </a:t>
            </a:r>
            <a:r>
              <a:rPr lang="it-IT" sz="2800" b="1" i="1" dirty="0" err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repetition</a:t>
            </a:r>
            <a:r>
              <a:rPr lang="it-IT" sz="2800" b="1" i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rate plasma sources for </a:t>
            </a:r>
            <a:r>
              <a:rPr lang="it-IT" sz="2800" b="1" i="1" dirty="0" err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EuPRAXIA</a:t>
            </a:r>
            <a:r>
              <a:rPr lang="it-IT" sz="2800" b="1" i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3513854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7" name="Rectangle 1">
            <a:extLst>
              <a:ext uri="{FF2B5EF4-FFF2-40B4-BE49-F238E27FC236}">
                <a16:creationId xmlns:a16="http://schemas.microsoft.com/office/drawing/2014/main" id="{00C9FAB5-EE08-234C-A81F-DB2B050637C3}"/>
              </a:ext>
            </a:extLst>
          </p:cNvPr>
          <p:cNvSpPr/>
          <p:nvPr/>
        </p:nvSpPr>
        <p:spPr>
          <a:xfrm>
            <a:off x="6706403" y="15626"/>
            <a:ext cx="5454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High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repetition</a:t>
            </a: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rate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sources for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</a:t>
            </a:r>
            <a:r>
              <a:rPr kumimoji="0" lang="it-IT" sz="1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project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6" name="Rectangle 56">
            <a:extLst>
              <a:ext uri="{FF2B5EF4-FFF2-40B4-BE49-F238E27FC236}">
                <a16:creationId xmlns:a16="http://schemas.microsoft.com/office/drawing/2014/main" id="{63E66F35-414F-86FB-248B-49328058C9C6}"/>
              </a:ext>
            </a:extLst>
          </p:cNvPr>
          <p:cNvSpPr/>
          <p:nvPr/>
        </p:nvSpPr>
        <p:spPr>
          <a:xfrm>
            <a:off x="4158660" y="-473209"/>
            <a:ext cx="53234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Spectroscopic measure of the plasma temperature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8" name="CasellaDiTesto 227">
            <a:extLst>
              <a:ext uri="{FF2B5EF4-FFF2-40B4-BE49-F238E27FC236}">
                <a16:creationId xmlns:a16="http://schemas.microsoft.com/office/drawing/2014/main" id="{2C30FE92-99C4-65CF-4884-74DB73680222}"/>
              </a:ext>
            </a:extLst>
          </p:cNvPr>
          <p:cNvSpPr txBox="1"/>
          <p:nvPr/>
        </p:nvSpPr>
        <p:spPr>
          <a:xfrm>
            <a:off x="-15329" y="996524"/>
            <a:ext cx="8385931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EuPRAXIA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accelerator will operate at 100 Hz in m-scale plasma sources</a:t>
            </a:r>
          </a:p>
          <a:p>
            <a:pPr marR="0" lvl="1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discharge ionization process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Solid-state high repetition-rate discharge system</a:t>
            </a:r>
          </a:p>
          <a:p>
            <a:pPr marL="1257300" lvl="2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materials capable of dissipating thermal energy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systems suitable for large quantity of gas in continuous flow regime (turbo and primary pumps cooling system)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discharges in very log gas columns</a:t>
            </a:r>
          </a:p>
          <a:p>
            <a:pPr lvl="2">
              <a:spcAft>
                <a:spcPts val="600"/>
              </a:spcAft>
              <a:defRPr/>
            </a:pPr>
            <a:endParaRPr lang="en-US" sz="1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3" indent="-28575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ionization process</a:t>
            </a:r>
          </a:p>
          <a:p>
            <a:pPr marL="1260000" lvl="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High-power laser operating at high repetition rate (&gt;100Hz)</a:t>
            </a:r>
          </a:p>
          <a:p>
            <a:pPr marL="1260000" lvl="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systems suitable for large quantity of gas in continuous flow regime (turbo and primary pumps cooling systems)</a:t>
            </a:r>
          </a:p>
          <a:p>
            <a:pPr marL="1260000" lvl="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guiding in long plasma sources </a:t>
            </a:r>
          </a:p>
          <a:p>
            <a:pPr marL="1260000" lvl="5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9" name="Gruppo 228">
            <a:extLst>
              <a:ext uri="{FF2B5EF4-FFF2-40B4-BE49-F238E27FC236}">
                <a16:creationId xmlns:a16="http://schemas.microsoft.com/office/drawing/2014/main" id="{9D61F8E5-48D1-C2F8-C5B3-66B2E1DA81FD}"/>
              </a:ext>
            </a:extLst>
          </p:cNvPr>
          <p:cNvGrpSpPr/>
          <p:nvPr/>
        </p:nvGrpSpPr>
        <p:grpSpPr>
          <a:xfrm>
            <a:off x="8648065" y="842541"/>
            <a:ext cx="2759219" cy="1501088"/>
            <a:chOff x="298404" y="552529"/>
            <a:chExt cx="4271496" cy="2539743"/>
          </a:xfrm>
        </p:grpSpPr>
        <p:sp>
          <p:nvSpPr>
            <p:cNvPr id="230" name="Rettangolo 229">
              <a:extLst>
                <a:ext uri="{FF2B5EF4-FFF2-40B4-BE49-F238E27FC236}">
                  <a16:creationId xmlns:a16="http://schemas.microsoft.com/office/drawing/2014/main" id="{74B28499-11B3-5EAA-38BE-D4523506C33F}"/>
                </a:ext>
              </a:extLst>
            </p:cNvPr>
            <p:cNvSpPr/>
            <p:nvPr/>
          </p:nvSpPr>
          <p:spPr>
            <a:xfrm>
              <a:off x="3260679" y="1186778"/>
              <a:ext cx="76725" cy="139283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1" name="Rettangolo 230">
              <a:extLst>
                <a:ext uri="{FF2B5EF4-FFF2-40B4-BE49-F238E27FC236}">
                  <a16:creationId xmlns:a16="http://schemas.microsoft.com/office/drawing/2014/main" id="{13A74414-49E3-5637-CBCA-AE370EABDCFD}"/>
                </a:ext>
              </a:extLst>
            </p:cNvPr>
            <p:cNvSpPr/>
            <p:nvPr/>
          </p:nvSpPr>
          <p:spPr>
            <a:xfrm>
              <a:off x="1327723" y="1193405"/>
              <a:ext cx="76725" cy="139283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2" name="CasellaDiTesto 231">
              <a:extLst>
                <a:ext uri="{FF2B5EF4-FFF2-40B4-BE49-F238E27FC236}">
                  <a16:creationId xmlns:a16="http://schemas.microsoft.com/office/drawing/2014/main" id="{3D9833E0-4357-8EF1-AB94-843C265E2BD5}"/>
                </a:ext>
              </a:extLst>
            </p:cNvPr>
            <p:cNvSpPr txBox="1"/>
            <p:nvPr/>
          </p:nvSpPr>
          <p:spPr>
            <a:xfrm>
              <a:off x="2424530" y="642528"/>
              <a:ext cx="1850591" cy="364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8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Gas injection</a:t>
              </a:r>
              <a:endParaRPr lang="it-IT" sz="8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3" name="Gruppo 232">
              <a:extLst>
                <a:ext uri="{FF2B5EF4-FFF2-40B4-BE49-F238E27FC236}">
                  <a16:creationId xmlns:a16="http://schemas.microsoft.com/office/drawing/2014/main" id="{224511B8-B25A-6B19-9CAC-0883C2A2BDB5}"/>
                </a:ext>
              </a:extLst>
            </p:cNvPr>
            <p:cNvGrpSpPr/>
            <p:nvPr/>
          </p:nvGrpSpPr>
          <p:grpSpPr>
            <a:xfrm>
              <a:off x="997131" y="1000088"/>
              <a:ext cx="2675819" cy="1471246"/>
              <a:chOff x="997131" y="1000088"/>
              <a:chExt cx="2675819" cy="1471246"/>
            </a:xfrm>
          </p:grpSpPr>
          <p:grpSp>
            <p:nvGrpSpPr>
              <p:cNvPr id="258" name="Gruppo 257">
                <a:extLst>
                  <a:ext uri="{FF2B5EF4-FFF2-40B4-BE49-F238E27FC236}">
                    <a16:creationId xmlns:a16="http://schemas.microsoft.com/office/drawing/2014/main" id="{43F00919-09F7-D8F9-E5D6-20BBD2EAB8BD}"/>
                  </a:ext>
                </a:extLst>
              </p:cNvPr>
              <p:cNvGrpSpPr/>
              <p:nvPr/>
            </p:nvGrpSpPr>
            <p:grpSpPr>
              <a:xfrm>
                <a:off x="1266612" y="1000088"/>
                <a:ext cx="2107975" cy="1471246"/>
                <a:chOff x="725775" y="1056769"/>
                <a:chExt cx="2107975" cy="1471246"/>
              </a:xfrm>
            </p:grpSpPr>
            <p:sp>
              <p:nvSpPr>
                <p:cNvPr id="261" name="Rettangolo 260">
                  <a:extLst>
                    <a:ext uri="{FF2B5EF4-FFF2-40B4-BE49-F238E27FC236}">
                      <a16:creationId xmlns:a16="http://schemas.microsoft.com/office/drawing/2014/main" id="{554A2CE8-1066-6CD8-0AB3-A4606D4B2A1B}"/>
                    </a:ext>
                  </a:extLst>
                </p:cNvPr>
                <p:cNvSpPr/>
                <p:nvPr/>
              </p:nvSpPr>
              <p:spPr>
                <a:xfrm>
                  <a:off x="883920" y="1056769"/>
                  <a:ext cx="1813560" cy="1471246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62" name="Rettangolo 261">
                  <a:extLst>
                    <a:ext uri="{FF2B5EF4-FFF2-40B4-BE49-F238E27FC236}">
                      <a16:creationId xmlns:a16="http://schemas.microsoft.com/office/drawing/2014/main" id="{C19828BE-1BC6-157E-2064-658BA35B68A8}"/>
                    </a:ext>
                  </a:extLst>
                </p:cNvPr>
                <p:cNvSpPr/>
                <p:nvPr/>
              </p:nvSpPr>
              <p:spPr>
                <a:xfrm>
                  <a:off x="725775" y="1675603"/>
                  <a:ext cx="2107975" cy="221777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259" name="Trapezio 258">
                <a:extLst>
                  <a:ext uri="{FF2B5EF4-FFF2-40B4-BE49-F238E27FC236}">
                    <a16:creationId xmlns:a16="http://schemas.microsoft.com/office/drawing/2014/main" id="{6D03DB90-3107-FEC6-AECC-AC0B427DC27D}"/>
                  </a:ext>
                </a:extLst>
              </p:cNvPr>
              <p:cNvSpPr/>
              <p:nvPr/>
            </p:nvSpPr>
            <p:spPr>
              <a:xfrm rot="16200000">
                <a:off x="2984930" y="1550303"/>
                <a:ext cx="1024914" cy="351126"/>
              </a:xfrm>
              <a:prstGeom prst="trapezoid">
                <a:avLst>
                  <a:gd name="adj" fmla="val 123193"/>
                </a:avLst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0" name="Trapezio 259">
                <a:extLst>
                  <a:ext uri="{FF2B5EF4-FFF2-40B4-BE49-F238E27FC236}">
                    <a16:creationId xmlns:a16="http://schemas.microsoft.com/office/drawing/2014/main" id="{226355CD-1E58-43C9-D3D0-073F7BB596DA}"/>
                  </a:ext>
                </a:extLst>
              </p:cNvPr>
              <p:cNvSpPr/>
              <p:nvPr/>
            </p:nvSpPr>
            <p:spPr>
              <a:xfrm rot="5400000">
                <a:off x="660237" y="1550303"/>
                <a:ext cx="1024914" cy="351126"/>
              </a:xfrm>
              <a:prstGeom prst="trapezoid">
                <a:avLst>
                  <a:gd name="adj" fmla="val 123193"/>
                </a:avLst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34" name="CasellaDiTesto 233">
              <a:extLst>
                <a:ext uri="{FF2B5EF4-FFF2-40B4-BE49-F238E27FC236}">
                  <a16:creationId xmlns:a16="http://schemas.microsoft.com/office/drawing/2014/main" id="{105DD6B5-3A75-CAA5-AEF1-38D89AFEF0B8}"/>
                </a:ext>
              </a:extLst>
            </p:cNvPr>
            <p:cNvSpPr txBox="1"/>
            <p:nvPr/>
          </p:nvSpPr>
          <p:spPr>
            <a:xfrm>
              <a:off x="3359723" y="1940855"/>
              <a:ext cx="1210177" cy="364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8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Plumes</a:t>
              </a:r>
              <a:endParaRPr lang="it-IT" sz="800" b="1" i="1" dirty="0">
                <a:solidFill>
                  <a:schemeClr val="bg1"/>
                </a:solidFill>
              </a:endParaRPr>
            </a:p>
          </p:txBody>
        </p:sp>
        <p:grpSp>
          <p:nvGrpSpPr>
            <p:cNvPr id="235" name="Gruppo 234">
              <a:extLst>
                <a:ext uri="{FF2B5EF4-FFF2-40B4-BE49-F238E27FC236}">
                  <a16:creationId xmlns:a16="http://schemas.microsoft.com/office/drawing/2014/main" id="{C8D9A91D-6627-99DE-9503-A0B189704D85}"/>
                </a:ext>
              </a:extLst>
            </p:cNvPr>
            <p:cNvGrpSpPr/>
            <p:nvPr/>
          </p:nvGrpSpPr>
          <p:grpSpPr>
            <a:xfrm>
              <a:off x="1813073" y="552529"/>
              <a:ext cx="1018377" cy="1246936"/>
              <a:chOff x="1813073" y="552529"/>
              <a:chExt cx="1018377" cy="1246936"/>
            </a:xfrm>
          </p:grpSpPr>
          <p:sp>
            <p:nvSpPr>
              <p:cNvPr id="250" name="Rettangolo 249">
                <a:extLst>
                  <a:ext uri="{FF2B5EF4-FFF2-40B4-BE49-F238E27FC236}">
                    <a16:creationId xmlns:a16="http://schemas.microsoft.com/office/drawing/2014/main" id="{6D64162E-75D8-E2C8-6B20-AF429F57394A}"/>
                  </a:ext>
                </a:extLst>
              </p:cNvPr>
              <p:cNvSpPr/>
              <p:nvPr/>
            </p:nvSpPr>
            <p:spPr>
              <a:xfrm>
                <a:off x="2257544" y="552529"/>
                <a:ext cx="188294" cy="1115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251" name="Gruppo 250">
                <a:extLst>
                  <a:ext uri="{FF2B5EF4-FFF2-40B4-BE49-F238E27FC236}">
                    <a16:creationId xmlns:a16="http://schemas.microsoft.com/office/drawing/2014/main" id="{01552AA2-2F70-D41D-EB21-01486970F7C1}"/>
                  </a:ext>
                </a:extLst>
              </p:cNvPr>
              <p:cNvGrpSpPr/>
              <p:nvPr/>
            </p:nvGrpSpPr>
            <p:grpSpPr>
              <a:xfrm>
                <a:off x="1813073" y="788520"/>
                <a:ext cx="1018377" cy="1010945"/>
                <a:chOff x="1820876" y="853870"/>
                <a:chExt cx="1018377" cy="1010945"/>
              </a:xfrm>
            </p:grpSpPr>
            <p:grpSp>
              <p:nvGrpSpPr>
                <p:cNvPr id="254" name="Gruppo 253">
                  <a:extLst>
                    <a:ext uri="{FF2B5EF4-FFF2-40B4-BE49-F238E27FC236}">
                      <a16:creationId xmlns:a16="http://schemas.microsoft.com/office/drawing/2014/main" id="{B7D0BC90-A883-8B93-F969-E250E0B13C61}"/>
                    </a:ext>
                  </a:extLst>
                </p:cNvPr>
                <p:cNvGrpSpPr/>
                <p:nvPr/>
              </p:nvGrpSpPr>
              <p:grpSpPr>
                <a:xfrm>
                  <a:off x="1820876" y="1357249"/>
                  <a:ext cx="1018377" cy="507566"/>
                  <a:chOff x="1820876" y="1630611"/>
                  <a:chExt cx="1018377" cy="507566"/>
                </a:xfrm>
                <a:solidFill>
                  <a:schemeClr val="accent1"/>
                </a:solidFill>
              </p:grpSpPr>
              <p:sp>
                <p:nvSpPr>
                  <p:cNvPr id="256" name="Freccia curva 255">
                    <a:extLst>
                      <a:ext uri="{FF2B5EF4-FFF2-40B4-BE49-F238E27FC236}">
                        <a16:creationId xmlns:a16="http://schemas.microsoft.com/office/drawing/2014/main" id="{59E35C03-29F8-D6A5-90F1-B56AAFF4F94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820876" y="1630611"/>
                    <a:ext cx="571501" cy="504927"/>
                  </a:xfrm>
                  <a:prstGeom prst="bentArrow">
                    <a:avLst>
                      <a:gd name="adj1" fmla="val 14333"/>
                      <a:gd name="adj2" fmla="val 11666"/>
                      <a:gd name="adj3" fmla="val 25000"/>
                      <a:gd name="adj4" fmla="val 4375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7" name="Freccia curva 256">
                    <a:extLst>
                      <a:ext uri="{FF2B5EF4-FFF2-40B4-BE49-F238E27FC236}">
                        <a16:creationId xmlns:a16="http://schemas.microsoft.com/office/drawing/2014/main" id="{4C875C0F-5DEB-CE3E-FF03-C0A197C9649B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2321893" y="1633250"/>
                    <a:ext cx="517360" cy="504927"/>
                  </a:xfrm>
                  <a:prstGeom prst="bentArrow">
                    <a:avLst>
                      <a:gd name="adj1" fmla="val 14333"/>
                      <a:gd name="adj2" fmla="val 11666"/>
                      <a:gd name="adj3" fmla="val 25000"/>
                      <a:gd name="adj4" fmla="val 4375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55" name="Freccia in giù 254">
                  <a:extLst>
                    <a:ext uri="{FF2B5EF4-FFF2-40B4-BE49-F238E27FC236}">
                      <a16:creationId xmlns:a16="http://schemas.microsoft.com/office/drawing/2014/main" id="{2FEA9A88-43E9-ED66-7F22-3714D31E8058}"/>
                    </a:ext>
                  </a:extLst>
                </p:cNvPr>
                <p:cNvSpPr/>
                <p:nvPr/>
              </p:nvSpPr>
              <p:spPr>
                <a:xfrm>
                  <a:off x="2263443" y="853870"/>
                  <a:ext cx="188294" cy="562794"/>
                </a:xfrm>
                <a:prstGeom prst="downArrow">
                  <a:avLst>
                    <a:gd name="adj1" fmla="val 39882"/>
                    <a:gd name="adj2" fmla="val 6936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cxnSp>
            <p:nvCxnSpPr>
              <p:cNvPr id="252" name="Connettore diritto 251">
                <a:extLst>
                  <a:ext uri="{FF2B5EF4-FFF2-40B4-BE49-F238E27FC236}">
                    <a16:creationId xmlns:a16="http://schemas.microsoft.com/office/drawing/2014/main" id="{D2787617-BE3B-64D6-ACAE-790E24B74E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0401" y="620450"/>
                <a:ext cx="0" cy="9984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ttore diritto 252">
                <a:extLst>
                  <a:ext uri="{FF2B5EF4-FFF2-40B4-BE49-F238E27FC236}">
                    <a16:creationId xmlns:a16="http://schemas.microsoft.com/office/drawing/2014/main" id="{AC1584D8-6881-069D-A541-EEC8C54546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8998" y="620450"/>
                <a:ext cx="0" cy="9984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6" name="Connettore diritto 235">
              <a:extLst>
                <a:ext uri="{FF2B5EF4-FFF2-40B4-BE49-F238E27FC236}">
                  <a16:creationId xmlns:a16="http://schemas.microsoft.com/office/drawing/2014/main" id="{52CC9EEC-CBC2-5A97-0A6A-F33D69FE9598}"/>
                </a:ext>
              </a:extLst>
            </p:cNvPr>
            <p:cNvCxnSpPr>
              <a:cxnSpLocks/>
            </p:cNvCxnSpPr>
            <p:nvPr/>
          </p:nvCxnSpPr>
          <p:spPr>
            <a:xfrm>
              <a:off x="1327723" y="1618922"/>
              <a:ext cx="9226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diritto 236">
              <a:extLst>
                <a:ext uri="{FF2B5EF4-FFF2-40B4-BE49-F238E27FC236}">
                  <a16:creationId xmlns:a16="http://schemas.microsoft.com/office/drawing/2014/main" id="{C27CFDED-7CC2-A089-0C92-B409EC38EC13}"/>
                </a:ext>
              </a:extLst>
            </p:cNvPr>
            <p:cNvCxnSpPr>
              <a:cxnSpLocks/>
            </p:cNvCxnSpPr>
            <p:nvPr/>
          </p:nvCxnSpPr>
          <p:spPr>
            <a:xfrm>
              <a:off x="2443934" y="1618922"/>
              <a:ext cx="89347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diritto 237">
              <a:extLst>
                <a:ext uri="{FF2B5EF4-FFF2-40B4-BE49-F238E27FC236}">
                  <a16:creationId xmlns:a16="http://schemas.microsoft.com/office/drawing/2014/main" id="{8AE2F5FB-B4A4-2FAF-54FE-371D491B3950}"/>
                </a:ext>
              </a:extLst>
            </p:cNvPr>
            <p:cNvCxnSpPr>
              <a:cxnSpLocks/>
            </p:cNvCxnSpPr>
            <p:nvPr/>
          </p:nvCxnSpPr>
          <p:spPr>
            <a:xfrm>
              <a:off x="1327723" y="1840699"/>
              <a:ext cx="200968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CasellaDiTesto 238">
              <a:extLst>
                <a:ext uri="{FF2B5EF4-FFF2-40B4-BE49-F238E27FC236}">
                  <a16:creationId xmlns:a16="http://schemas.microsoft.com/office/drawing/2014/main" id="{FAD2FD66-A565-2EDF-D668-00B7D23BE2F3}"/>
                </a:ext>
              </a:extLst>
            </p:cNvPr>
            <p:cNvSpPr txBox="1"/>
            <p:nvPr/>
          </p:nvSpPr>
          <p:spPr>
            <a:xfrm>
              <a:off x="2000343" y="1967682"/>
              <a:ext cx="1414055" cy="572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b="1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Plasma </a:t>
              </a:r>
              <a:r>
                <a:rPr lang="it-IT" sz="800" b="1" i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endParaRPr lang="it-IT" sz="8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0" name="Connettore 2 239">
              <a:extLst>
                <a:ext uri="{FF2B5EF4-FFF2-40B4-BE49-F238E27FC236}">
                  <a16:creationId xmlns:a16="http://schemas.microsoft.com/office/drawing/2014/main" id="{1A1993D4-3D2D-D325-7C84-868F57A70DC6}"/>
                </a:ext>
              </a:extLst>
            </p:cNvPr>
            <p:cNvCxnSpPr/>
            <p:nvPr/>
          </p:nvCxnSpPr>
          <p:spPr>
            <a:xfrm flipV="1">
              <a:off x="2732220" y="1725865"/>
              <a:ext cx="251709" cy="3173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1" name="Gruppo 240">
              <a:extLst>
                <a:ext uri="{FF2B5EF4-FFF2-40B4-BE49-F238E27FC236}">
                  <a16:creationId xmlns:a16="http://schemas.microsoft.com/office/drawing/2014/main" id="{24F3D4A7-422C-AFDD-EC72-FCD242FD81F5}"/>
                </a:ext>
              </a:extLst>
            </p:cNvPr>
            <p:cNvGrpSpPr/>
            <p:nvPr/>
          </p:nvGrpSpPr>
          <p:grpSpPr>
            <a:xfrm>
              <a:off x="1366085" y="2579611"/>
              <a:ext cx="1932957" cy="512661"/>
              <a:chOff x="1366085" y="2579611"/>
              <a:chExt cx="1932957" cy="512661"/>
            </a:xfrm>
          </p:grpSpPr>
          <p:cxnSp>
            <p:nvCxnSpPr>
              <p:cNvPr id="244" name="Connettore diritto 243">
                <a:extLst>
                  <a:ext uri="{FF2B5EF4-FFF2-40B4-BE49-F238E27FC236}">
                    <a16:creationId xmlns:a16="http://schemas.microsoft.com/office/drawing/2014/main" id="{95C15FDD-670E-908B-D99D-E71D5D4E54C9}"/>
                  </a:ext>
                </a:extLst>
              </p:cNvPr>
              <p:cNvCxnSpPr>
                <a:stCxn id="231" idx="2"/>
              </p:cNvCxnSpPr>
              <p:nvPr/>
            </p:nvCxnSpPr>
            <p:spPr>
              <a:xfrm flipH="1">
                <a:off x="1366085" y="2586238"/>
                <a:ext cx="1" cy="27689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ttore diritto 244">
                <a:extLst>
                  <a:ext uri="{FF2B5EF4-FFF2-40B4-BE49-F238E27FC236}">
                    <a16:creationId xmlns:a16="http://schemas.microsoft.com/office/drawing/2014/main" id="{7D595921-6CB4-A4D8-55EA-CA0C4FF78CC3}"/>
                  </a:ext>
                </a:extLst>
              </p:cNvPr>
              <p:cNvCxnSpPr>
                <a:stCxn id="230" idx="2"/>
              </p:cNvCxnSpPr>
              <p:nvPr/>
            </p:nvCxnSpPr>
            <p:spPr>
              <a:xfrm flipH="1">
                <a:off x="3299041" y="2579611"/>
                <a:ext cx="1" cy="2931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nettore diritto 245">
                <a:extLst>
                  <a:ext uri="{FF2B5EF4-FFF2-40B4-BE49-F238E27FC236}">
                    <a16:creationId xmlns:a16="http://schemas.microsoft.com/office/drawing/2014/main" id="{BE4D344F-E225-1E6E-FCE0-75A2F012BA87}"/>
                  </a:ext>
                </a:extLst>
              </p:cNvPr>
              <p:cNvCxnSpPr/>
              <p:nvPr/>
            </p:nvCxnSpPr>
            <p:spPr>
              <a:xfrm flipH="1">
                <a:off x="2257544" y="2768272"/>
                <a:ext cx="1" cy="18000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ttore diritto 246">
                <a:extLst>
                  <a:ext uri="{FF2B5EF4-FFF2-40B4-BE49-F238E27FC236}">
                    <a16:creationId xmlns:a16="http://schemas.microsoft.com/office/drawing/2014/main" id="{2F8757F7-48CD-17FE-0F73-768F25DA5776}"/>
                  </a:ext>
                </a:extLst>
              </p:cNvPr>
              <p:cNvCxnSpPr/>
              <p:nvPr/>
            </p:nvCxnSpPr>
            <p:spPr>
              <a:xfrm>
                <a:off x="2314090" y="2624272"/>
                <a:ext cx="0" cy="4680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Connettore diritto 247">
                <a:extLst>
                  <a:ext uri="{FF2B5EF4-FFF2-40B4-BE49-F238E27FC236}">
                    <a16:creationId xmlns:a16="http://schemas.microsoft.com/office/drawing/2014/main" id="{A82F9A0F-CAD9-BE46-780F-2C27E5A277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085" y="2858272"/>
                <a:ext cx="89132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ttore diritto 248">
                <a:extLst>
                  <a:ext uri="{FF2B5EF4-FFF2-40B4-BE49-F238E27FC236}">
                    <a16:creationId xmlns:a16="http://schemas.microsoft.com/office/drawing/2014/main" id="{BDEBECD1-3030-A59C-3145-4B5E92C55C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4090" y="2872776"/>
                <a:ext cx="97844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2" name="CasellaDiTesto 241">
              <a:extLst>
                <a:ext uri="{FF2B5EF4-FFF2-40B4-BE49-F238E27FC236}">
                  <a16:creationId xmlns:a16="http://schemas.microsoft.com/office/drawing/2014/main" id="{55AAFBF8-541F-E290-4B99-F8E365163C8D}"/>
                </a:ext>
              </a:extLst>
            </p:cNvPr>
            <p:cNvSpPr txBox="1"/>
            <p:nvPr/>
          </p:nvSpPr>
          <p:spPr>
            <a:xfrm>
              <a:off x="2242226" y="2495317"/>
              <a:ext cx="589225" cy="41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10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HV</a:t>
              </a:r>
              <a:endPara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CasellaDiTesto 242">
              <a:extLst>
                <a:ext uri="{FF2B5EF4-FFF2-40B4-BE49-F238E27FC236}">
                  <a16:creationId xmlns:a16="http://schemas.microsoft.com/office/drawing/2014/main" id="{799D488B-A98E-33C0-C45D-54BAFAE9A5AB}"/>
                </a:ext>
              </a:extLst>
            </p:cNvPr>
            <p:cNvSpPr txBox="1"/>
            <p:nvPr/>
          </p:nvSpPr>
          <p:spPr>
            <a:xfrm>
              <a:off x="298404" y="2353157"/>
              <a:ext cx="1160032" cy="364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8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Electrodes</a:t>
              </a:r>
              <a:endParaRPr lang="it-IT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3" name="Gruppo 262">
            <a:extLst>
              <a:ext uri="{FF2B5EF4-FFF2-40B4-BE49-F238E27FC236}">
                <a16:creationId xmlns:a16="http://schemas.microsoft.com/office/drawing/2014/main" id="{60110990-B0EC-A810-4811-9B1FA6340CD5}"/>
              </a:ext>
            </a:extLst>
          </p:cNvPr>
          <p:cNvGrpSpPr/>
          <p:nvPr/>
        </p:nvGrpSpPr>
        <p:grpSpPr>
          <a:xfrm>
            <a:off x="8413064" y="2490848"/>
            <a:ext cx="3160163" cy="1300525"/>
            <a:chOff x="186212" y="617880"/>
            <a:chExt cx="4417752" cy="1918804"/>
          </a:xfrm>
        </p:grpSpPr>
        <p:grpSp>
          <p:nvGrpSpPr>
            <p:cNvPr id="264" name="Gruppo 263">
              <a:extLst>
                <a:ext uri="{FF2B5EF4-FFF2-40B4-BE49-F238E27FC236}">
                  <a16:creationId xmlns:a16="http://schemas.microsoft.com/office/drawing/2014/main" id="{47E6045F-20D0-3E37-5781-D5C54A152DD6}"/>
                </a:ext>
              </a:extLst>
            </p:cNvPr>
            <p:cNvGrpSpPr/>
            <p:nvPr/>
          </p:nvGrpSpPr>
          <p:grpSpPr>
            <a:xfrm>
              <a:off x="1432560" y="1065438"/>
              <a:ext cx="1836000" cy="1471246"/>
              <a:chOff x="876300" y="1056769"/>
              <a:chExt cx="1836000" cy="1471246"/>
            </a:xfrm>
          </p:grpSpPr>
          <p:sp>
            <p:nvSpPr>
              <p:cNvPr id="283" name="Rettangolo 282">
                <a:extLst>
                  <a:ext uri="{FF2B5EF4-FFF2-40B4-BE49-F238E27FC236}">
                    <a16:creationId xmlns:a16="http://schemas.microsoft.com/office/drawing/2014/main" id="{B878A79D-CF58-83E7-F153-71DF3972CC6D}"/>
                  </a:ext>
                </a:extLst>
              </p:cNvPr>
              <p:cNvSpPr/>
              <p:nvPr/>
            </p:nvSpPr>
            <p:spPr>
              <a:xfrm>
                <a:off x="883920" y="1056769"/>
                <a:ext cx="1813560" cy="147124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4" name="Rettangolo 283">
                <a:extLst>
                  <a:ext uri="{FF2B5EF4-FFF2-40B4-BE49-F238E27FC236}">
                    <a16:creationId xmlns:a16="http://schemas.microsoft.com/office/drawing/2014/main" id="{1CF9A85A-535A-6093-4851-6A7654B13D77}"/>
                  </a:ext>
                </a:extLst>
              </p:cNvPr>
              <p:cNvSpPr/>
              <p:nvPr/>
            </p:nvSpPr>
            <p:spPr>
              <a:xfrm>
                <a:off x="963930" y="1157725"/>
                <a:ext cx="1653540" cy="1269333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5" name="Rettangolo 284">
                <a:extLst>
                  <a:ext uri="{FF2B5EF4-FFF2-40B4-BE49-F238E27FC236}">
                    <a16:creationId xmlns:a16="http://schemas.microsoft.com/office/drawing/2014/main" id="{B0A8764F-8857-3590-29AB-6B640115EE46}"/>
                  </a:ext>
                </a:extLst>
              </p:cNvPr>
              <p:cNvSpPr/>
              <p:nvPr/>
            </p:nvSpPr>
            <p:spPr>
              <a:xfrm>
                <a:off x="876300" y="1675603"/>
                <a:ext cx="1836000" cy="22177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65" name="CasellaDiTesto 264">
              <a:extLst>
                <a:ext uri="{FF2B5EF4-FFF2-40B4-BE49-F238E27FC236}">
                  <a16:creationId xmlns:a16="http://schemas.microsoft.com/office/drawing/2014/main" id="{1E6EF2EB-7754-F9F1-BABA-1B8FFB4CEC3C}"/>
                </a:ext>
              </a:extLst>
            </p:cNvPr>
            <p:cNvSpPr txBox="1"/>
            <p:nvPr/>
          </p:nvSpPr>
          <p:spPr>
            <a:xfrm>
              <a:off x="186212" y="1472007"/>
              <a:ext cx="1054442" cy="317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Laser </a:t>
              </a:r>
              <a:r>
                <a:rPr kumimoji="0" lang="it-IT" sz="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pulse</a:t>
              </a:r>
              <a:endParaRPr lang="it-IT" sz="8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266" name="Rettangolo 265">
              <a:extLst>
                <a:ext uri="{FF2B5EF4-FFF2-40B4-BE49-F238E27FC236}">
                  <a16:creationId xmlns:a16="http://schemas.microsoft.com/office/drawing/2014/main" id="{79964642-81D5-3D96-002D-7F9712169848}"/>
                </a:ext>
              </a:extLst>
            </p:cNvPr>
            <p:cNvSpPr/>
            <p:nvPr/>
          </p:nvSpPr>
          <p:spPr>
            <a:xfrm>
              <a:off x="2272967" y="617880"/>
              <a:ext cx="188294" cy="5627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67" name="Gruppo 266">
              <a:extLst>
                <a:ext uri="{FF2B5EF4-FFF2-40B4-BE49-F238E27FC236}">
                  <a16:creationId xmlns:a16="http://schemas.microsoft.com/office/drawing/2014/main" id="{FAA5ADF7-48E1-2A45-FB73-42C5890CDB8A}"/>
                </a:ext>
              </a:extLst>
            </p:cNvPr>
            <p:cNvGrpSpPr/>
            <p:nvPr/>
          </p:nvGrpSpPr>
          <p:grpSpPr>
            <a:xfrm>
              <a:off x="1828496" y="853870"/>
              <a:ext cx="1018377" cy="1010945"/>
              <a:chOff x="1820876" y="853870"/>
              <a:chExt cx="1018377" cy="1010945"/>
            </a:xfrm>
          </p:grpSpPr>
          <p:grpSp>
            <p:nvGrpSpPr>
              <p:cNvPr id="279" name="Gruppo 278">
                <a:extLst>
                  <a:ext uri="{FF2B5EF4-FFF2-40B4-BE49-F238E27FC236}">
                    <a16:creationId xmlns:a16="http://schemas.microsoft.com/office/drawing/2014/main" id="{10695C54-5B0F-0E48-0E8F-606644A59D44}"/>
                  </a:ext>
                </a:extLst>
              </p:cNvPr>
              <p:cNvGrpSpPr/>
              <p:nvPr/>
            </p:nvGrpSpPr>
            <p:grpSpPr>
              <a:xfrm>
                <a:off x="1820876" y="1357249"/>
                <a:ext cx="1018377" cy="507566"/>
                <a:chOff x="1820876" y="1630611"/>
                <a:chExt cx="1018377" cy="507566"/>
              </a:xfrm>
              <a:solidFill>
                <a:schemeClr val="accent1"/>
              </a:solidFill>
            </p:grpSpPr>
            <p:sp>
              <p:nvSpPr>
                <p:cNvPr id="281" name="Freccia curva 280">
                  <a:extLst>
                    <a:ext uri="{FF2B5EF4-FFF2-40B4-BE49-F238E27FC236}">
                      <a16:creationId xmlns:a16="http://schemas.microsoft.com/office/drawing/2014/main" id="{249CB604-582A-BF25-444C-3D0E547C7899}"/>
                    </a:ext>
                  </a:extLst>
                </p:cNvPr>
                <p:cNvSpPr/>
                <p:nvPr/>
              </p:nvSpPr>
              <p:spPr>
                <a:xfrm rot="10800000">
                  <a:off x="1820876" y="1630611"/>
                  <a:ext cx="571501" cy="504927"/>
                </a:xfrm>
                <a:prstGeom prst="bentArrow">
                  <a:avLst>
                    <a:gd name="adj1" fmla="val 14333"/>
                    <a:gd name="adj2" fmla="val 11666"/>
                    <a:gd name="adj3" fmla="val 25000"/>
                    <a:gd name="adj4" fmla="val 4375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Freccia curva 281">
                  <a:extLst>
                    <a:ext uri="{FF2B5EF4-FFF2-40B4-BE49-F238E27FC236}">
                      <a16:creationId xmlns:a16="http://schemas.microsoft.com/office/drawing/2014/main" id="{139EA5E3-91FD-94FE-81BF-33CBFF4C4AC4}"/>
                    </a:ext>
                  </a:extLst>
                </p:cNvPr>
                <p:cNvSpPr/>
                <p:nvPr/>
              </p:nvSpPr>
              <p:spPr>
                <a:xfrm rot="10800000" flipH="1">
                  <a:off x="2321893" y="1633250"/>
                  <a:ext cx="517360" cy="504927"/>
                </a:xfrm>
                <a:prstGeom prst="bentArrow">
                  <a:avLst>
                    <a:gd name="adj1" fmla="val 14333"/>
                    <a:gd name="adj2" fmla="val 11666"/>
                    <a:gd name="adj3" fmla="val 25000"/>
                    <a:gd name="adj4" fmla="val 4375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80" name="Freccia in giù 279">
                <a:extLst>
                  <a:ext uri="{FF2B5EF4-FFF2-40B4-BE49-F238E27FC236}">
                    <a16:creationId xmlns:a16="http://schemas.microsoft.com/office/drawing/2014/main" id="{22D72463-EA79-313B-D5C2-B401DAEF6C24}"/>
                  </a:ext>
                </a:extLst>
              </p:cNvPr>
              <p:cNvSpPr/>
              <p:nvPr/>
            </p:nvSpPr>
            <p:spPr>
              <a:xfrm>
                <a:off x="2263443" y="853870"/>
                <a:ext cx="188294" cy="562794"/>
              </a:xfrm>
              <a:prstGeom prst="downArrow">
                <a:avLst>
                  <a:gd name="adj1" fmla="val 39882"/>
                  <a:gd name="adj2" fmla="val 6936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268" name="CasellaDiTesto 267">
              <a:extLst>
                <a:ext uri="{FF2B5EF4-FFF2-40B4-BE49-F238E27FC236}">
                  <a16:creationId xmlns:a16="http://schemas.microsoft.com/office/drawing/2014/main" id="{5469B185-8222-233E-2E1B-5B06783653F2}"/>
                </a:ext>
              </a:extLst>
            </p:cNvPr>
            <p:cNvSpPr txBox="1"/>
            <p:nvPr/>
          </p:nvSpPr>
          <p:spPr>
            <a:xfrm>
              <a:off x="2408529" y="759959"/>
              <a:ext cx="1287778" cy="317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8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Gas injection</a:t>
              </a:r>
              <a:endParaRPr lang="it-IT" sz="8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9" name="Connettore diritto 268">
              <a:extLst>
                <a:ext uri="{FF2B5EF4-FFF2-40B4-BE49-F238E27FC236}">
                  <a16:creationId xmlns:a16="http://schemas.microsoft.com/office/drawing/2014/main" id="{2395B6BC-A6D1-A83A-076F-9BD5359A3181}"/>
                </a:ext>
              </a:extLst>
            </p:cNvPr>
            <p:cNvCxnSpPr/>
            <p:nvPr/>
          </p:nvCxnSpPr>
          <p:spPr>
            <a:xfrm flipH="1">
              <a:off x="2263443" y="685800"/>
              <a:ext cx="0" cy="48059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diritto 269">
              <a:extLst>
                <a:ext uri="{FF2B5EF4-FFF2-40B4-BE49-F238E27FC236}">
                  <a16:creationId xmlns:a16="http://schemas.microsoft.com/office/drawing/2014/main" id="{1F401F20-B44C-D46A-2933-102642448BF8}"/>
                </a:ext>
              </a:extLst>
            </p:cNvPr>
            <p:cNvCxnSpPr/>
            <p:nvPr/>
          </p:nvCxnSpPr>
          <p:spPr>
            <a:xfrm flipH="1">
              <a:off x="2464421" y="685800"/>
              <a:ext cx="0" cy="48059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CasellaDiTesto 270">
              <a:extLst>
                <a:ext uri="{FF2B5EF4-FFF2-40B4-BE49-F238E27FC236}">
                  <a16:creationId xmlns:a16="http://schemas.microsoft.com/office/drawing/2014/main" id="{E3CECBEA-8754-E8AB-19BE-DA8C3436CB4A}"/>
                </a:ext>
              </a:extLst>
            </p:cNvPr>
            <p:cNvSpPr txBox="1"/>
            <p:nvPr/>
          </p:nvSpPr>
          <p:spPr>
            <a:xfrm>
              <a:off x="1650877" y="2069796"/>
              <a:ext cx="1168817" cy="317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b="1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 P</a:t>
              </a:r>
            </a:p>
          </p:txBody>
        </p:sp>
        <p:sp>
          <p:nvSpPr>
            <p:cNvPr id="272" name="Trapezio 271">
              <a:extLst>
                <a:ext uri="{FF2B5EF4-FFF2-40B4-BE49-F238E27FC236}">
                  <a16:creationId xmlns:a16="http://schemas.microsoft.com/office/drawing/2014/main" id="{1E113D2F-2886-8F8F-7332-E5F2D00FA46F}"/>
                </a:ext>
              </a:extLst>
            </p:cNvPr>
            <p:cNvSpPr/>
            <p:nvPr/>
          </p:nvSpPr>
          <p:spPr>
            <a:xfrm rot="16200000">
              <a:off x="2893382" y="1619597"/>
              <a:ext cx="1024914" cy="351126"/>
            </a:xfrm>
            <a:prstGeom prst="trapezoid">
              <a:avLst>
                <a:gd name="adj" fmla="val 123193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3" name="Trapezio 272">
              <a:extLst>
                <a:ext uri="{FF2B5EF4-FFF2-40B4-BE49-F238E27FC236}">
                  <a16:creationId xmlns:a16="http://schemas.microsoft.com/office/drawing/2014/main" id="{251BA1D0-41F6-75F3-9A48-46395C92A82B}"/>
                </a:ext>
              </a:extLst>
            </p:cNvPr>
            <p:cNvSpPr/>
            <p:nvPr/>
          </p:nvSpPr>
          <p:spPr>
            <a:xfrm rot="5400000">
              <a:off x="768227" y="1614311"/>
              <a:ext cx="1024914" cy="351126"/>
            </a:xfrm>
            <a:prstGeom prst="trapezoid">
              <a:avLst>
                <a:gd name="adj" fmla="val 123193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74" name="Gruppo 273">
              <a:extLst>
                <a:ext uri="{FF2B5EF4-FFF2-40B4-BE49-F238E27FC236}">
                  <a16:creationId xmlns:a16="http://schemas.microsoft.com/office/drawing/2014/main" id="{54907AEE-8F21-AC8C-ECF1-A490FBB1B7ED}"/>
                </a:ext>
              </a:extLst>
            </p:cNvPr>
            <p:cNvGrpSpPr/>
            <p:nvPr/>
          </p:nvGrpSpPr>
          <p:grpSpPr>
            <a:xfrm>
              <a:off x="481380" y="1532101"/>
              <a:ext cx="4122584" cy="542458"/>
              <a:chOff x="481380" y="1514004"/>
              <a:chExt cx="4122584" cy="542458"/>
            </a:xfrm>
          </p:grpSpPr>
          <p:sp>
            <p:nvSpPr>
              <p:cNvPr id="276" name="Triangolo isoscele 275">
                <a:extLst>
                  <a:ext uri="{FF2B5EF4-FFF2-40B4-BE49-F238E27FC236}">
                    <a16:creationId xmlns:a16="http://schemas.microsoft.com/office/drawing/2014/main" id="{4EE2C756-4177-ECCF-8F7E-3934E1E26AD1}"/>
                  </a:ext>
                </a:extLst>
              </p:cNvPr>
              <p:cNvSpPr/>
              <p:nvPr/>
            </p:nvSpPr>
            <p:spPr>
              <a:xfrm rot="5400000">
                <a:off x="1452552" y="747313"/>
                <a:ext cx="135274" cy="2077617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77" name="Immagine 276" descr="Immagine che contiene Carattere, design, tipografia&#10;&#10;Descrizione generata automaticamente">
                <a:extLst>
                  <a:ext uri="{FF2B5EF4-FFF2-40B4-BE49-F238E27FC236}">
                    <a16:creationId xmlns:a16="http://schemas.microsoft.com/office/drawing/2014/main" id="{816FC652-BEBE-FBC6-53E5-F492104B8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7797" y="1514004"/>
                <a:ext cx="946167" cy="542458"/>
              </a:xfrm>
              <a:prstGeom prst="rect">
                <a:avLst/>
              </a:prstGeom>
            </p:spPr>
          </p:pic>
          <p:sp>
            <p:nvSpPr>
              <p:cNvPr id="278" name="Triangolo isoscele 277">
                <a:extLst>
                  <a:ext uri="{FF2B5EF4-FFF2-40B4-BE49-F238E27FC236}">
                    <a16:creationId xmlns:a16="http://schemas.microsoft.com/office/drawing/2014/main" id="{7A66205A-2141-85DE-E067-C7355BCBD529}"/>
                  </a:ext>
                </a:extLst>
              </p:cNvPr>
              <p:cNvSpPr/>
              <p:nvPr/>
            </p:nvSpPr>
            <p:spPr>
              <a:xfrm rot="16200000">
                <a:off x="3178716" y="811847"/>
                <a:ext cx="135276" cy="1946773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75" name="CasellaDiTesto 274">
              <a:extLst>
                <a:ext uri="{FF2B5EF4-FFF2-40B4-BE49-F238E27FC236}">
                  <a16:creationId xmlns:a16="http://schemas.microsoft.com/office/drawing/2014/main" id="{76D572D4-C0AB-AD83-DC6C-D4B4566EB4AE}"/>
                </a:ext>
              </a:extLst>
            </p:cNvPr>
            <p:cNvSpPr txBox="1"/>
            <p:nvPr/>
          </p:nvSpPr>
          <p:spPr>
            <a:xfrm>
              <a:off x="3262008" y="2091652"/>
              <a:ext cx="1210178" cy="317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it-IT" sz="8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Plumes</a:t>
              </a:r>
              <a:endParaRPr lang="it-IT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3" name="Gruppo 292">
            <a:extLst>
              <a:ext uri="{FF2B5EF4-FFF2-40B4-BE49-F238E27FC236}">
                <a16:creationId xmlns:a16="http://schemas.microsoft.com/office/drawing/2014/main" id="{8A595ACB-DF59-3903-B7E6-85BCCB6A816B}"/>
              </a:ext>
            </a:extLst>
          </p:cNvPr>
          <p:cNvGrpSpPr/>
          <p:nvPr/>
        </p:nvGrpSpPr>
        <p:grpSpPr>
          <a:xfrm>
            <a:off x="8998796" y="4095726"/>
            <a:ext cx="1832610" cy="2196948"/>
            <a:chOff x="8176072" y="4118538"/>
            <a:chExt cx="1832610" cy="2196948"/>
          </a:xfrm>
        </p:grpSpPr>
        <p:pic>
          <p:nvPicPr>
            <p:cNvPr id="287" name="Picture 3">
              <a:extLst>
                <a:ext uri="{FF2B5EF4-FFF2-40B4-BE49-F238E27FC236}">
                  <a16:creationId xmlns:a16="http://schemas.microsoft.com/office/drawing/2014/main" id="{7BDAF1AC-6E91-3CC6-6F3E-8486D2EC1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433"/>
            <a:stretch/>
          </p:blipFill>
          <p:spPr>
            <a:xfrm>
              <a:off x="8176072" y="4118538"/>
              <a:ext cx="1666353" cy="2196948"/>
            </a:xfrm>
            <a:prstGeom prst="rect">
              <a:avLst/>
            </a:prstGeom>
          </p:spPr>
        </p:pic>
        <p:sp>
          <p:nvSpPr>
            <p:cNvPr id="289" name="Rettangolo 288">
              <a:extLst>
                <a:ext uri="{FF2B5EF4-FFF2-40B4-BE49-F238E27FC236}">
                  <a16:creationId xmlns:a16="http://schemas.microsoft.com/office/drawing/2014/main" id="{DA6FFFE0-C9AE-0180-05A2-14A92AEDBE14}"/>
                </a:ext>
              </a:extLst>
            </p:cNvPr>
            <p:cNvSpPr/>
            <p:nvPr/>
          </p:nvSpPr>
          <p:spPr>
            <a:xfrm>
              <a:off x="9770742" y="5229368"/>
              <a:ext cx="237940" cy="9636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0" name="Rettangolo 289">
              <a:extLst>
                <a:ext uri="{FF2B5EF4-FFF2-40B4-BE49-F238E27FC236}">
                  <a16:creationId xmlns:a16="http://schemas.microsoft.com/office/drawing/2014/main" id="{66D28F1E-326D-ABBD-FDE1-9FA48A95F8E6}"/>
                </a:ext>
              </a:extLst>
            </p:cNvPr>
            <p:cNvSpPr/>
            <p:nvPr/>
          </p:nvSpPr>
          <p:spPr>
            <a:xfrm rot="16200000">
              <a:off x="9641664" y="5211405"/>
              <a:ext cx="204645" cy="2379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2" name="Rettangolo 291">
              <a:extLst>
                <a:ext uri="{FF2B5EF4-FFF2-40B4-BE49-F238E27FC236}">
                  <a16:creationId xmlns:a16="http://schemas.microsoft.com/office/drawing/2014/main" id="{00AE4AB6-011B-7B05-8735-F64010EA651B}"/>
                </a:ext>
              </a:extLst>
            </p:cNvPr>
            <p:cNvSpPr/>
            <p:nvPr/>
          </p:nvSpPr>
          <p:spPr>
            <a:xfrm>
              <a:off x="9659103" y="4173409"/>
              <a:ext cx="197902" cy="6395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206887F9-B322-F58F-82CF-F38BBC6E71CD}"/>
              </a:ext>
            </a:extLst>
          </p:cNvPr>
          <p:cNvSpPr/>
          <p:nvPr/>
        </p:nvSpPr>
        <p:spPr>
          <a:xfrm>
            <a:off x="5811033" y="654919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</a:t>
            </a:r>
            <a:r>
              <a:rPr kumimoji="0" lang="it-IT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35</a:t>
            </a:r>
            <a:r>
              <a:rPr lang="it-IT" sz="1400" noProof="0" dirty="0">
                <a:solidFill>
                  <a:prstClr val="black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/40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68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148" name="Rectangle 5">
            <a:extLst>
              <a:ext uri="{FF2B5EF4-FFF2-40B4-BE49-F238E27FC236}">
                <a16:creationId xmlns:a16="http://schemas.microsoft.com/office/drawing/2014/main" id="{523C60DD-C264-25A2-BFB5-4FAE6F048195}"/>
              </a:ext>
            </a:extLst>
          </p:cNvPr>
          <p:cNvSpPr/>
          <p:nvPr/>
        </p:nvSpPr>
        <p:spPr>
          <a:xfrm>
            <a:off x="192345" y="534837"/>
            <a:ext cx="777618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Mitigation of erosion of the capillary walls can be achieved by reducing the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heat flux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9" name="Rectangle 2">
            <a:extLst>
              <a:ext uri="{FF2B5EF4-FFF2-40B4-BE49-F238E27FC236}">
                <a16:creationId xmlns:a16="http://schemas.microsoft.com/office/drawing/2014/main" id="{AEE1BE7B-F4ED-9E18-FB71-110C62EDC686}"/>
              </a:ext>
            </a:extLst>
          </p:cNvPr>
          <p:cNvSpPr/>
          <p:nvPr/>
        </p:nvSpPr>
        <p:spPr>
          <a:xfrm>
            <a:off x="703241" y="967733"/>
            <a:ext cx="3381054" cy="830997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Current pulse width and amplitude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Gas fill pressure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Capillary radius 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6" name="Rectangle 31">
            <a:extLst>
              <a:ext uri="{FF2B5EF4-FFF2-40B4-BE49-F238E27FC236}">
                <a16:creationId xmlns:a16="http://schemas.microsoft.com/office/drawing/2014/main" id="{B9DD1EF2-181F-9405-2BF4-D2437E013814}"/>
              </a:ext>
            </a:extLst>
          </p:cNvPr>
          <p:cNvSpPr/>
          <p:nvPr/>
        </p:nvSpPr>
        <p:spPr>
          <a:xfrm>
            <a:off x="7968528" y="676736"/>
            <a:ext cx="3381054" cy="1200329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PWFA </a:t>
            </a: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it-IT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EuPRAXIA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project</a:t>
            </a: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5x10</a:t>
            </a:r>
            <a:r>
              <a:rPr kumimoji="0" lang="it-IT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16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cm</a:t>
            </a:r>
            <a:r>
              <a:rPr kumimoji="0" lang="it-IT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-3	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Pgas=20mbar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Ip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=</a:t>
            </a:r>
            <a:r>
              <a:rPr lang="it-IT" kern="0" dirty="0">
                <a:solidFill>
                  <a:prstClr val="black"/>
                </a:solidFill>
              </a:rPr>
              <a:t>3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00A		Rcap=2000um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Lcap=400mm	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Δ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t=600ns</a:t>
            </a:r>
          </a:p>
        </p:txBody>
      </p:sp>
      <p:pic>
        <p:nvPicPr>
          <p:cNvPr id="159" name="Picture 34">
            <a:extLst>
              <a:ext uri="{FF2B5EF4-FFF2-40B4-BE49-F238E27FC236}">
                <a16:creationId xmlns:a16="http://schemas.microsoft.com/office/drawing/2014/main" id="{12A54B50-59FB-CB9B-1974-4855965C2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12680"/>
          <a:stretch/>
        </p:blipFill>
        <p:spPr>
          <a:xfrm>
            <a:off x="4352724" y="998519"/>
            <a:ext cx="2718782" cy="823644"/>
          </a:xfrm>
          <a:prstGeom prst="rect">
            <a:avLst/>
          </a:prstGeom>
        </p:spPr>
      </p:pic>
      <p:grpSp>
        <p:nvGrpSpPr>
          <p:cNvPr id="162" name="Group 37">
            <a:extLst>
              <a:ext uri="{FF2B5EF4-FFF2-40B4-BE49-F238E27FC236}">
                <a16:creationId xmlns:a16="http://schemas.microsoft.com/office/drawing/2014/main" id="{C519B71F-8F94-7628-FB24-2627C5992231}"/>
              </a:ext>
            </a:extLst>
          </p:cNvPr>
          <p:cNvGrpSpPr/>
          <p:nvPr/>
        </p:nvGrpSpPr>
        <p:grpSpPr>
          <a:xfrm>
            <a:off x="9595366" y="4485327"/>
            <a:ext cx="1127233" cy="1049621"/>
            <a:chOff x="8556574" y="5146787"/>
            <a:chExt cx="1610109" cy="1650420"/>
          </a:xfrm>
        </p:grpSpPr>
        <p:sp>
          <p:nvSpPr>
            <p:cNvPr id="169" name="Oval 44">
              <a:extLst>
                <a:ext uri="{FF2B5EF4-FFF2-40B4-BE49-F238E27FC236}">
                  <a16:creationId xmlns:a16="http://schemas.microsoft.com/office/drawing/2014/main" id="{519A34FD-DDCE-38E5-F718-F800AF2CDC4C}"/>
                </a:ext>
              </a:extLst>
            </p:cNvPr>
            <p:cNvSpPr/>
            <p:nvPr/>
          </p:nvSpPr>
          <p:spPr>
            <a:xfrm>
              <a:off x="8556574" y="5146787"/>
              <a:ext cx="1610109" cy="165042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45">
              <a:extLst>
                <a:ext uri="{FF2B5EF4-FFF2-40B4-BE49-F238E27FC236}">
                  <a16:creationId xmlns:a16="http://schemas.microsoft.com/office/drawing/2014/main" id="{25E8CDA8-994F-A1B6-43D6-6B5D96B45943}"/>
                </a:ext>
              </a:extLst>
            </p:cNvPr>
            <p:cNvSpPr/>
            <p:nvPr/>
          </p:nvSpPr>
          <p:spPr>
            <a:xfrm>
              <a:off x="8845231" y="5437916"/>
              <a:ext cx="1032794" cy="1068162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Rectangle 38">
            <a:extLst>
              <a:ext uri="{FF2B5EF4-FFF2-40B4-BE49-F238E27FC236}">
                <a16:creationId xmlns:a16="http://schemas.microsoft.com/office/drawing/2014/main" id="{0AA6EA22-0277-F2FF-2827-E0F93640F289}"/>
              </a:ext>
            </a:extLst>
          </p:cNvPr>
          <p:cNvSpPr/>
          <p:nvPr/>
        </p:nvSpPr>
        <p:spPr>
          <a:xfrm>
            <a:off x="9595367" y="3768288"/>
            <a:ext cx="1127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T2=300K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r2 =5mm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4" name="Rectangle 39">
            <a:extLst>
              <a:ext uri="{FF2B5EF4-FFF2-40B4-BE49-F238E27FC236}">
                <a16:creationId xmlns:a16="http://schemas.microsoft.com/office/drawing/2014/main" id="{F310A2B9-B0F3-5AB9-83DB-495F486E7882}"/>
              </a:ext>
            </a:extLst>
          </p:cNvPr>
          <p:cNvSpPr/>
          <p:nvPr/>
        </p:nvSpPr>
        <p:spPr>
          <a:xfrm>
            <a:off x="9927133" y="495136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T1,r1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5" name="Arc 40">
            <a:extLst>
              <a:ext uri="{FF2B5EF4-FFF2-40B4-BE49-F238E27FC236}">
                <a16:creationId xmlns:a16="http://schemas.microsoft.com/office/drawing/2014/main" id="{2677E7D8-9616-B2F9-CFBD-42729B5CA32A}"/>
              </a:ext>
            </a:extLst>
          </p:cNvPr>
          <p:cNvSpPr/>
          <p:nvPr/>
        </p:nvSpPr>
        <p:spPr>
          <a:xfrm rot="4736613">
            <a:off x="9492334" y="4284883"/>
            <a:ext cx="1332678" cy="1461404"/>
          </a:xfrm>
          <a:prstGeom prst="arc">
            <a:avLst>
              <a:gd name="adj1" fmla="val 16200000"/>
              <a:gd name="adj2" fmla="val 15475716"/>
            </a:avLst>
          </a:prstGeom>
          <a:noFill/>
          <a:ln w="25400" cap="flat" cmpd="sng" algn="ctr">
            <a:solidFill>
              <a:srgbClr val="5B9BD5"/>
            </a:solidFill>
            <a:prstDash val="dash"/>
            <a:miter lim="800000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Rectangle 41">
            <a:extLst>
              <a:ext uri="{FF2B5EF4-FFF2-40B4-BE49-F238E27FC236}">
                <a16:creationId xmlns:a16="http://schemas.microsoft.com/office/drawing/2014/main" id="{FD49307A-1B8E-340E-3371-AA5DF9CEFB53}"/>
              </a:ext>
            </a:extLst>
          </p:cNvPr>
          <p:cNvSpPr/>
          <p:nvPr/>
        </p:nvSpPr>
        <p:spPr>
          <a:xfrm>
            <a:off x="10964470" y="4699943"/>
            <a:ext cx="985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Cooling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 system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300K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7" name="Straight Arrow Connector 42">
            <a:extLst>
              <a:ext uri="{FF2B5EF4-FFF2-40B4-BE49-F238E27FC236}">
                <a16:creationId xmlns:a16="http://schemas.microsoft.com/office/drawing/2014/main" id="{F24263AE-B8F2-03C1-704B-D76BFDE097FC}"/>
              </a:ext>
            </a:extLst>
          </p:cNvPr>
          <p:cNvCxnSpPr>
            <a:cxnSpLocks/>
          </p:cNvCxnSpPr>
          <p:nvPr/>
        </p:nvCxnSpPr>
        <p:spPr>
          <a:xfrm flipV="1">
            <a:off x="10311883" y="4300206"/>
            <a:ext cx="482554" cy="646331"/>
          </a:xfrm>
          <a:prstGeom prst="straightConnector1">
            <a:avLst/>
          </a:prstGeom>
          <a:noFill/>
          <a:ln w="41275" cap="flat" cmpd="sng" algn="ctr">
            <a:solidFill>
              <a:srgbClr val="FFC000"/>
            </a:solidFill>
            <a:prstDash val="solid"/>
            <a:miter lim="800000"/>
            <a:headEnd w="lg" len="lg"/>
            <a:tailEnd type="triangle"/>
          </a:ln>
          <a:effectLst/>
        </p:spPr>
      </p:cxnSp>
      <p:sp>
        <p:nvSpPr>
          <p:cNvPr id="168" name="Rectangle 43">
            <a:extLst>
              <a:ext uri="{FF2B5EF4-FFF2-40B4-BE49-F238E27FC236}">
                <a16:creationId xmlns:a16="http://schemas.microsoft.com/office/drawing/2014/main" id="{25B4D02D-45FC-36FA-1109-BC7ED9880D91}"/>
              </a:ext>
            </a:extLst>
          </p:cNvPr>
          <p:cNvSpPr/>
          <p:nvPr/>
        </p:nvSpPr>
        <p:spPr>
          <a:xfrm>
            <a:off x="10794437" y="4026108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q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1" name="Picture 46">
            <a:extLst>
              <a:ext uri="{FF2B5EF4-FFF2-40B4-BE49-F238E27FC236}">
                <a16:creationId xmlns:a16="http://schemas.microsoft.com/office/drawing/2014/main" id="{473F334E-3EC7-8991-651C-18EF37DFF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0" b="13907"/>
          <a:stretch/>
        </p:blipFill>
        <p:spPr>
          <a:xfrm>
            <a:off x="6126015" y="3931407"/>
            <a:ext cx="1995497" cy="393701"/>
          </a:xfrm>
          <a:prstGeom prst="rect">
            <a:avLst/>
          </a:prstGeom>
        </p:spPr>
      </p:pic>
      <p:sp>
        <p:nvSpPr>
          <p:cNvPr id="172" name="Rectangle 47">
            <a:extLst>
              <a:ext uri="{FF2B5EF4-FFF2-40B4-BE49-F238E27FC236}">
                <a16:creationId xmlns:a16="http://schemas.microsoft.com/office/drawing/2014/main" id="{AE2E238C-8AEF-BC41-C636-3F78B79BB668}"/>
              </a:ext>
            </a:extLst>
          </p:cNvPr>
          <p:cNvSpPr/>
          <p:nvPr/>
        </p:nvSpPr>
        <p:spPr>
          <a:xfrm>
            <a:off x="6274359" y="3590031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Conductive heat transfer law: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3" name="Picture 48">
            <a:extLst>
              <a:ext uri="{FF2B5EF4-FFF2-40B4-BE49-F238E27FC236}">
                <a16:creationId xmlns:a16="http://schemas.microsoft.com/office/drawing/2014/main" id="{825E1987-8CD5-8E0B-2765-5370CD424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25" y="4380576"/>
            <a:ext cx="2276679" cy="1154372"/>
          </a:xfrm>
          <a:prstGeom prst="rect">
            <a:avLst/>
          </a:prstGeom>
        </p:spPr>
      </p:pic>
      <p:sp>
        <p:nvSpPr>
          <p:cNvPr id="174" name="Rectangle 49">
            <a:extLst>
              <a:ext uri="{FF2B5EF4-FFF2-40B4-BE49-F238E27FC236}">
                <a16:creationId xmlns:a16="http://schemas.microsoft.com/office/drawing/2014/main" id="{308D6E16-B83C-307B-73AB-3537FA9A8D9D}"/>
              </a:ext>
            </a:extLst>
          </p:cNvPr>
          <p:cNvSpPr/>
          <p:nvPr/>
        </p:nvSpPr>
        <p:spPr>
          <a:xfrm>
            <a:off x="6443750" y="5500322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Cylinder geometry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75" name="Group 7">
            <a:extLst>
              <a:ext uri="{FF2B5EF4-FFF2-40B4-BE49-F238E27FC236}">
                <a16:creationId xmlns:a16="http://schemas.microsoft.com/office/drawing/2014/main" id="{2B13C4FF-C4FF-39F3-C4E6-32E2E0584C15}"/>
              </a:ext>
            </a:extLst>
          </p:cNvPr>
          <p:cNvGrpSpPr/>
          <p:nvPr/>
        </p:nvGrpSpPr>
        <p:grpSpPr>
          <a:xfrm>
            <a:off x="130621" y="2667118"/>
            <a:ext cx="6414669" cy="4057953"/>
            <a:chOff x="120745" y="2785855"/>
            <a:chExt cx="6414669" cy="4057953"/>
          </a:xfrm>
        </p:grpSpPr>
        <p:pic>
          <p:nvPicPr>
            <p:cNvPr id="176" name="Picture 76">
              <a:extLst>
                <a:ext uri="{FF2B5EF4-FFF2-40B4-BE49-F238E27FC236}">
                  <a16:creationId xmlns:a16="http://schemas.microsoft.com/office/drawing/2014/main" id="{17BD7FF4-75CD-D02B-3CD8-AF8A2996C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37" y="2785855"/>
              <a:ext cx="5848763" cy="3953344"/>
            </a:xfrm>
            <a:prstGeom prst="rect">
              <a:avLst/>
            </a:prstGeom>
          </p:spPr>
        </p:pic>
        <p:cxnSp>
          <p:nvCxnSpPr>
            <p:cNvPr id="177" name="Straight Connector 77">
              <a:extLst>
                <a:ext uri="{FF2B5EF4-FFF2-40B4-BE49-F238E27FC236}">
                  <a16:creationId xmlns:a16="http://schemas.microsoft.com/office/drawing/2014/main" id="{DC561A85-97E1-473C-9B27-41B09EAB9B23}"/>
                </a:ext>
              </a:extLst>
            </p:cNvPr>
            <p:cNvCxnSpPr/>
            <p:nvPr/>
          </p:nvCxnSpPr>
          <p:spPr>
            <a:xfrm>
              <a:off x="120745" y="6178507"/>
              <a:ext cx="2648744" cy="3915"/>
            </a:xfrm>
            <a:prstGeom prst="line">
              <a:avLst/>
            </a:prstGeom>
            <a:noFill/>
            <a:ln w="25400" cap="flat" cmpd="sng" algn="ctr">
              <a:solidFill>
                <a:srgbClr val="5B9BD5"/>
              </a:solidFill>
              <a:prstDash val="dash"/>
              <a:miter lim="800000"/>
            </a:ln>
            <a:effectLst/>
          </p:spPr>
        </p:cxnSp>
        <p:cxnSp>
          <p:nvCxnSpPr>
            <p:cNvPr id="178" name="Straight Connector 78">
              <a:extLst>
                <a:ext uri="{FF2B5EF4-FFF2-40B4-BE49-F238E27FC236}">
                  <a16:creationId xmlns:a16="http://schemas.microsoft.com/office/drawing/2014/main" id="{AD86F87E-D6CC-1992-3999-ABACFD8CF1C8}"/>
                </a:ext>
              </a:extLst>
            </p:cNvPr>
            <p:cNvCxnSpPr/>
            <p:nvPr/>
          </p:nvCxnSpPr>
          <p:spPr>
            <a:xfrm flipH="1">
              <a:off x="2572654" y="2952322"/>
              <a:ext cx="4222" cy="3577660"/>
            </a:xfrm>
            <a:prstGeom prst="line">
              <a:avLst/>
            </a:prstGeom>
            <a:noFill/>
            <a:ln w="25400" cap="flat" cmpd="sng" algn="ctr">
              <a:solidFill>
                <a:srgbClr val="5B9BD5"/>
              </a:solidFill>
              <a:prstDash val="dash"/>
              <a:miter lim="800000"/>
            </a:ln>
            <a:effectLst/>
          </p:spPr>
        </p:cxnSp>
        <p:sp>
          <p:nvSpPr>
            <p:cNvPr id="179" name="Rectangle 79">
              <a:extLst>
                <a:ext uri="{FF2B5EF4-FFF2-40B4-BE49-F238E27FC236}">
                  <a16:creationId xmlns:a16="http://schemas.microsoft.com/office/drawing/2014/main" id="{C6CFC0C5-EFC4-82CE-2282-B9015C8BDDEE}"/>
                </a:ext>
              </a:extLst>
            </p:cNvPr>
            <p:cNvSpPr/>
            <p:nvPr/>
          </p:nvSpPr>
          <p:spPr>
            <a:xfrm>
              <a:off x="2522705" y="4223336"/>
              <a:ext cx="122982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Discharge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Heating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300A, 400Hz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Rectangle 80">
              <a:extLst>
                <a:ext uri="{FF2B5EF4-FFF2-40B4-BE49-F238E27FC236}">
                  <a16:creationId xmlns:a16="http://schemas.microsoft.com/office/drawing/2014/main" id="{162CFA62-E2BE-D290-2212-AAB65108D45A}"/>
                </a:ext>
              </a:extLst>
            </p:cNvPr>
            <p:cNvSpPr/>
            <p:nvPr/>
          </p:nvSpPr>
          <p:spPr>
            <a:xfrm>
              <a:off x="3968448" y="3707682"/>
              <a:ext cx="119295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Sapphire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2300K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k=40  [W/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mK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]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Rectangle 81">
              <a:extLst>
                <a:ext uri="{FF2B5EF4-FFF2-40B4-BE49-F238E27FC236}">
                  <a16:creationId xmlns:a16="http://schemas.microsoft.com/office/drawing/2014/main" id="{82CC6C3E-395D-EE1D-22C9-44A7741F6C6C}"/>
                </a:ext>
              </a:extLst>
            </p:cNvPr>
            <p:cNvSpPr/>
            <p:nvPr/>
          </p:nvSpPr>
          <p:spPr>
            <a:xfrm>
              <a:off x="5005193" y="4810972"/>
              <a:ext cx="901209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Diamond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3800K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k=1000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182" name="Straight Connector 82">
              <a:extLst>
                <a:ext uri="{FF2B5EF4-FFF2-40B4-BE49-F238E27FC236}">
                  <a16:creationId xmlns:a16="http://schemas.microsoft.com/office/drawing/2014/main" id="{FA8A7B46-CEF8-800A-6F67-6175DD18068E}"/>
                </a:ext>
              </a:extLst>
            </p:cNvPr>
            <p:cNvCxnSpPr/>
            <p:nvPr/>
          </p:nvCxnSpPr>
          <p:spPr>
            <a:xfrm flipH="1">
              <a:off x="2022619" y="3170073"/>
              <a:ext cx="4301" cy="3331737"/>
            </a:xfrm>
            <a:prstGeom prst="line">
              <a:avLst/>
            </a:prstGeom>
            <a:noFill/>
            <a:ln w="25400" cap="flat" cmpd="sng" algn="ctr">
              <a:solidFill>
                <a:srgbClr val="5B9BD5"/>
              </a:solidFill>
              <a:prstDash val="dash"/>
              <a:miter lim="800000"/>
            </a:ln>
            <a:effectLst/>
          </p:spPr>
        </p:cxnSp>
        <p:sp>
          <p:nvSpPr>
            <p:cNvPr id="183" name="Rectangle 83">
              <a:extLst>
                <a:ext uri="{FF2B5EF4-FFF2-40B4-BE49-F238E27FC236}">
                  <a16:creationId xmlns:a16="http://schemas.microsoft.com/office/drawing/2014/main" id="{1DEDA9A4-10C3-24A0-0CBA-6C37D4BEBC1F}"/>
                </a:ext>
              </a:extLst>
            </p:cNvPr>
            <p:cNvSpPr/>
            <p:nvPr/>
          </p:nvSpPr>
          <p:spPr>
            <a:xfrm>
              <a:off x="2219577" y="6505254"/>
              <a:ext cx="6062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40W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Rectangle 84">
              <a:extLst>
                <a:ext uri="{FF2B5EF4-FFF2-40B4-BE49-F238E27FC236}">
                  <a16:creationId xmlns:a16="http://schemas.microsoft.com/office/drawing/2014/main" id="{37D7610B-B37D-F263-F237-0DCD10031A2C}"/>
                </a:ext>
              </a:extLst>
            </p:cNvPr>
            <p:cNvSpPr/>
            <p:nvPr/>
          </p:nvSpPr>
          <p:spPr>
            <a:xfrm>
              <a:off x="5824963" y="6422172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P(W)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Rectangle 85">
              <a:extLst>
                <a:ext uri="{FF2B5EF4-FFF2-40B4-BE49-F238E27FC236}">
                  <a16:creationId xmlns:a16="http://schemas.microsoft.com/office/drawing/2014/main" id="{5089F6C5-EFA5-2C85-6EFD-6A1CAE658892}"/>
                </a:ext>
              </a:extLst>
            </p:cNvPr>
            <p:cNvSpPr/>
            <p:nvPr/>
          </p:nvSpPr>
          <p:spPr>
            <a:xfrm>
              <a:off x="1245573" y="3170073"/>
              <a:ext cx="713657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Plastic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400K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k=0.2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Rectangle 86">
              <a:extLst>
                <a:ext uri="{FF2B5EF4-FFF2-40B4-BE49-F238E27FC236}">
                  <a16:creationId xmlns:a16="http://schemas.microsoft.com/office/drawing/2014/main" id="{EF249072-0A94-9D22-1273-465DDC8D3C42}"/>
                </a:ext>
              </a:extLst>
            </p:cNvPr>
            <p:cNvSpPr/>
            <p:nvPr/>
          </p:nvSpPr>
          <p:spPr>
            <a:xfrm>
              <a:off x="1566392" y="4657084"/>
              <a:ext cx="7024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300A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100Hz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187" name="Straight Connector 87">
              <a:extLst>
                <a:ext uri="{FF2B5EF4-FFF2-40B4-BE49-F238E27FC236}">
                  <a16:creationId xmlns:a16="http://schemas.microsoft.com/office/drawing/2014/main" id="{332811BB-4B1C-D458-EB1A-DD20F0CA8A35}"/>
                </a:ext>
              </a:extLst>
            </p:cNvPr>
            <p:cNvCxnSpPr/>
            <p:nvPr/>
          </p:nvCxnSpPr>
          <p:spPr>
            <a:xfrm flipV="1">
              <a:off x="425907" y="5548565"/>
              <a:ext cx="1670890" cy="2141"/>
            </a:xfrm>
            <a:prstGeom prst="line">
              <a:avLst/>
            </a:prstGeom>
            <a:noFill/>
            <a:ln w="25400" cap="flat" cmpd="sng" algn="ctr">
              <a:solidFill>
                <a:srgbClr val="5B9BD5"/>
              </a:solidFill>
              <a:prstDash val="dash"/>
              <a:miter lim="800000"/>
            </a:ln>
            <a:effectLst/>
          </p:spPr>
        </p:cxnSp>
        <p:sp>
          <p:nvSpPr>
            <p:cNvPr id="188" name="Rectangle 88">
              <a:extLst>
                <a:ext uri="{FF2B5EF4-FFF2-40B4-BE49-F238E27FC236}">
                  <a16:creationId xmlns:a16="http://schemas.microsoft.com/office/drawing/2014/main" id="{10075145-C6E5-E879-E206-5B21ACE936DF}"/>
                </a:ext>
              </a:extLst>
            </p:cNvPr>
            <p:cNvSpPr/>
            <p:nvPr/>
          </p:nvSpPr>
          <p:spPr>
            <a:xfrm>
              <a:off x="2574003" y="3063461"/>
              <a:ext cx="702436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Glass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1700K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k=1-3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9" name="Rectangle 22">
            <a:extLst>
              <a:ext uri="{FF2B5EF4-FFF2-40B4-BE49-F238E27FC236}">
                <a16:creationId xmlns:a16="http://schemas.microsoft.com/office/drawing/2014/main" id="{36145B80-288B-93A6-467F-AA69405D525C}"/>
              </a:ext>
            </a:extLst>
          </p:cNvPr>
          <p:cNvSpPr/>
          <p:nvPr/>
        </p:nvSpPr>
        <p:spPr>
          <a:xfrm>
            <a:off x="6843806" y="6046316"/>
            <a:ext cx="5192203" cy="400110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chemeClr val="bg1"/>
                </a:solidFill>
                <a:latin typeface="HelveticaNeue"/>
              </a:rPr>
              <a:t>A. Gonsalves, et al, Demonstration of a high repetition rate capillary discharge waveguide, JAP, 119,10.1063/1.4940121</a:t>
            </a:r>
          </a:p>
        </p:txBody>
      </p:sp>
      <p:grpSp>
        <p:nvGrpSpPr>
          <p:cNvPr id="190" name="Group 10">
            <a:extLst>
              <a:ext uri="{FF2B5EF4-FFF2-40B4-BE49-F238E27FC236}">
                <a16:creationId xmlns:a16="http://schemas.microsoft.com/office/drawing/2014/main" id="{1AB07514-A6FB-FF2F-5407-E3EC51FA0D83}"/>
              </a:ext>
            </a:extLst>
          </p:cNvPr>
          <p:cNvGrpSpPr/>
          <p:nvPr/>
        </p:nvGrpSpPr>
        <p:grpSpPr>
          <a:xfrm>
            <a:off x="2191159" y="2060279"/>
            <a:ext cx="4727568" cy="668592"/>
            <a:chOff x="6976603" y="2546343"/>
            <a:chExt cx="4989094" cy="668592"/>
          </a:xfrm>
        </p:grpSpPr>
        <p:sp>
          <p:nvSpPr>
            <p:cNvPr id="191" name="Rectangle 50">
              <a:extLst>
                <a:ext uri="{FF2B5EF4-FFF2-40B4-BE49-F238E27FC236}">
                  <a16:creationId xmlns:a16="http://schemas.microsoft.com/office/drawing/2014/main" id="{83F6AC3B-25F8-652C-5C10-CBE506C2BF1D}"/>
                </a:ext>
              </a:extLst>
            </p:cNvPr>
            <p:cNvSpPr/>
            <p:nvPr/>
          </p:nvSpPr>
          <p:spPr>
            <a:xfrm>
              <a:off x="6976603" y="2546343"/>
              <a:ext cx="4989094" cy="372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the energy deposited into the capillary per shot: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Rectangle 51">
              <a:extLst>
                <a:ext uri="{FF2B5EF4-FFF2-40B4-BE49-F238E27FC236}">
                  <a16:creationId xmlns:a16="http://schemas.microsoft.com/office/drawing/2014/main" id="{91048F15-E4D4-370F-BB94-982D35991D5C}"/>
                </a:ext>
              </a:extLst>
            </p:cNvPr>
            <p:cNvSpPr/>
            <p:nvPr/>
          </p:nvSpPr>
          <p:spPr>
            <a:xfrm>
              <a:off x="8927200" y="2845603"/>
              <a:ext cx="2899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E = </a:t>
              </a:r>
              <a:r>
                <a:rPr kumimoji="0" lang="en-US" sz="180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Rp</a:t>
              </a:r>
              <a:r>
                <a:rPr kumimoji="0" lang="en-US" sz="18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 Ip</a:t>
              </a:r>
              <a:r>
                <a:rPr kumimoji="0" lang="en-US" sz="1800" i="1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2 </a:t>
              </a:r>
              <a:r>
                <a:rPr kumimoji="0" lang="en-US" sz="18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 </a:t>
              </a:r>
              <a:r>
                <a:rPr kumimoji="0" lang="el-GR" sz="18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Δ</a:t>
              </a:r>
              <a:r>
                <a:rPr kumimoji="0" lang="it-IT" sz="18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t = 100 </a:t>
              </a:r>
              <a:r>
                <a:rPr kumimoji="0" lang="it-IT" sz="18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vP6975"/>
                </a:rPr>
                <a:t>mJ/shot</a:t>
              </a:r>
              <a:endParaRPr kumimoji="0" lang="it-IT" sz="180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E9E14108-393F-DB83-8263-AD5A8102724F}"/>
              </a:ext>
            </a:extLst>
          </p:cNvPr>
          <p:cNvSpPr/>
          <p:nvPr/>
        </p:nvSpPr>
        <p:spPr>
          <a:xfrm>
            <a:off x="5811033" y="654919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</a:t>
            </a:r>
            <a:r>
              <a:rPr kumimoji="0" lang="it-IT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36</a:t>
            </a:r>
            <a:r>
              <a:rPr lang="it-IT" sz="1400" noProof="0" dirty="0">
                <a:solidFill>
                  <a:prstClr val="black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/40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676E6247-9D4D-F72F-3F1F-8EF6FD80D7F5}"/>
              </a:ext>
            </a:extLst>
          </p:cNvPr>
          <p:cNvCxnSpPr>
            <a:cxnSpLocks/>
          </p:cNvCxnSpPr>
          <p:nvPr/>
        </p:nvCxnSpPr>
        <p:spPr>
          <a:xfrm flipH="1">
            <a:off x="7328220" y="3572968"/>
            <a:ext cx="249739" cy="472902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CB3393-2212-B7F1-B92E-6DA601701600}"/>
              </a:ext>
            </a:extLst>
          </p:cNvPr>
          <p:cNvSpPr txBox="1"/>
          <p:nvPr/>
        </p:nvSpPr>
        <p:spPr>
          <a:xfrm>
            <a:off x="7185804" y="3203636"/>
            <a:ext cx="391286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Crucial role of the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6975"/>
              </a:rPr>
              <a:t>thermal conductivity</a:t>
            </a:r>
            <a:endParaRPr lang="it-IT" i="1" dirty="0"/>
          </a:p>
        </p:txBody>
      </p:sp>
      <p:grpSp>
        <p:nvGrpSpPr>
          <p:cNvPr id="14" name="Group 34">
            <a:extLst>
              <a:ext uri="{FF2B5EF4-FFF2-40B4-BE49-F238E27FC236}">
                <a16:creationId xmlns:a16="http://schemas.microsoft.com/office/drawing/2014/main" id="{4B4C29E8-F16C-7F67-F03E-6C403600FB6B}"/>
              </a:ext>
            </a:extLst>
          </p:cNvPr>
          <p:cNvGrpSpPr/>
          <p:nvPr/>
        </p:nvGrpSpPr>
        <p:grpSpPr>
          <a:xfrm>
            <a:off x="9133491" y="2167978"/>
            <a:ext cx="2442302" cy="745551"/>
            <a:chOff x="948446" y="2484024"/>
            <a:chExt cx="3334034" cy="934639"/>
          </a:xfrm>
        </p:grpSpPr>
        <p:pic>
          <p:nvPicPr>
            <p:cNvPr id="16" name="Picture 32">
              <a:extLst>
                <a:ext uri="{FF2B5EF4-FFF2-40B4-BE49-F238E27FC236}">
                  <a16:creationId xmlns:a16="http://schemas.microsoft.com/office/drawing/2014/main" id="{998C8493-4358-D676-2B35-5B44ECCC0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661" y="2484024"/>
              <a:ext cx="3058819" cy="934639"/>
            </a:xfrm>
            <a:prstGeom prst="rect">
              <a:avLst/>
            </a:prstGeom>
          </p:spPr>
        </p:pic>
        <p:sp>
          <p:nvSpPr>
            <p:cNvPr id="17" name="Rectangle 33">
              <a:extLst>
                <a:ext uri="{FF2B5EF4-FFF2-40B4-BE49-F238E27FC236}">
                  <a16:creationId xmlns:a16="http://schemas.microsoft.com/office/drawing/2014/main" id="{1CB84C97-ACFA-0F85-6E45-75E7CEBBB833}"/>
                </a:ext>
              </a:extLst>
            </p:cNvPr>
            <p:cNvSpPr/>
            <p:nvPr/>
          </p:nvSpPr>
          <p:spPr>
            <a:xfrm>
              <a:off x="948446" y="2725963"/>
              <a:ext cx="439930" cy="500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η</a:t>
              </a:r>
              <a:endParaRPr lang="it-IT" sz="16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Rectangle 41">
            <a:extLst>
              <a:ext uri="{FF2B5EF4-FFF2-40B4-BE49-F238E27FC236}">
                <a16:creationId xmlns:a16="http://schemas.microsoft.com/office/drawing/2014/main" id="{7E2D1439-BEDE-FF0A-C933-59463E1F9143}"/>
              </a:ext>
            </a:extLst>
          </p:cNvPr>
          <p:cNvSpPr/>
          <p:nvPr/>
        </p:nvSpPr>
        <p:spPr>
          <a:xfrm>
            <a:off x="7164424" y="2396691"/>
            <a:ext cx="181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latin typeface="AdvP6975"/>
              </a:rPr>
              <a:t>Rp</a:t>
            </a:r>
            <a:r>
              <a:rPr lang="en-US" i="1" dirty="0">
                <a:solidFill>
                  <a:schemeClr val="bg1"/>
                </a:solidFill>
                <a:latin typeface="AdvP6975"/>
              </a:rPr>
              <a:t> </a:t>
            </a:r>
            <a:r>
              <a:rPr lang="it-IT" i="1" dirty="0">
                <a:solidFill>
                  <a:schemeClr val="bg1"/>
                </a:solidFill>
                <a:latin typeface="AdvP6975"/>
              </a:rPr>
              <a:t>= </a:t>
            </a:r>
            <a:r>
              <a:rPr lang="el-GR" i="1" dirty="0">
                <a:solidFill>
                  <a:schemeClr val="bg1"/>
                </a:solidFill>
                <a:latin typeface="AdvP6975"/>
              </a:rPr>
              <a:t>η</a:t>
            </a:r>
            <a:r>
              <a:rPr lang="it-IT" i="1" dirty="0">
                <a:solidFill>
                  <a:schemeClr val="bg1"/>
                </a:solidFill>
                <a:latin typeface="AdvP6975"/>
              </a:rPr>
              <a:t> Lcap/Scap</a:t>
            </a:r>
            <a:endParaRPr lang="it-IT" i="1" baseline="30000" dirty="0">
              <a:solidFill>
                <a:schemeClr val="bg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00220A9-A457-375B-6219-417712F2B112}"/>
              </a:ext>
            </a:extLst>
          </p:cNvPr>
          <p:cNvSpPr/>
          <p:nvPr/>
        </p:nvSpPr>
        <p:spPr>
          <a:xfrm>
            <a:off x="6706403" y="15626"/>
            <a:ext cx="5454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High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repetition</a:t>
            </a: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rate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sources for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</a:t>
            </a:r>
            <a:r>
              <a:rPr kumimoji="0" lang="it-IT" sz="1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project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92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36/40</a:t>
            </a:r>
          </a:p>
        </p:txBody>
      </p:sp>
      <p:sp>
        <p:nvSpPr>
          <p:cNvPr id="92" name="Rectangle 11">
            <a:extLst>
              <a:ext uri="{FF2B5EF4-FFF2-40B4-BE49-F238E27FC236}">
                <a16:creationId xmlns:a16="http://schemas.microsoft.com/office/drawing/2014/main" id="{EB0ED96F-C98D-D0F6-85C9-4B671C214BE6}"/>
              </a:ext>
            </a:extLst>
          </p:cNvPr>
          <p:cNvSpPr/>
          <p:nvPr/>
        </p:nvSpPr>
        <p:spPr>
          <a:xfrm>
            <a:off x="73125" y="494049"/>
            <a:ext cx="6447989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operate at high repetition rate with gas-filled capillary-discharge the key point is the thermal dissipation</a:t>
            </a:r>
          </a:p>
          <a:p>
            <a:pPr marL="800100" marR="0" lvl="1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Solid-state high repetition-rate discharge system</a:t>
            </a:r>
          </a:p>
          <a:p>
            <a:pPr marL="800100" marR="0" lvl="1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Strong materials capable of dissipating thermal energy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Vacuum systems suitable for continuous flow gas injection (turbo and primary pumps cooling system)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93" name="Group 13">
            <a:extLst>
              <a:ext uri="{FF2B5EF4-FFF2-40B4-BE49-F238E27FC236}">
                <a16:creationId xmlns:a16="http://schemas.microsoft.com/office/drawing/2014/main" id="{E6AEBB32-F8B8-CDC3-B409-9721C95B4BD1}"/>
              </a:ext>
            </a:extLst>
          </p:cNvPr>
          <p:cNvGrpSpPr/>
          <p:nvPr/>
        </p:nvGrpSpPr>
        <p:grpSpPr>
          <a:xfrm>
            <a:off x="67868" y="2689788"/>
            <a:ext cx="6309576" cy="3799019"/>
            <a:chOff x="144824" y="2617596"/>
            <a:chExt cx="6309576" cy="3799019"/>
          </a:xfrm>
        </p:grpSpPr>
        <p:sp>
          <p:nvSpPr>
            <p:cNvPr id="94" name="Rectangle 36">
              <a:extLst>
                <a:ext uri="{FF2B5EF4-FFF2-40B4-BE49-F238E27FC236}">
                  <a16:creationId xmlns:a16="http://schemas.microsoft.com/office/drawing/2014/main" id="{F90049CA-DFB8-A88D-CA76-07AF545A84AB}"/>
                </a:ext>
              </a:extLst>
            </p:cNvPr>
            <p:cNvSpPr/>
            <p:nvPr/>
          </p:nvSpPr>
          <p:spPr>
            <a:xfrm>
              <a:off x="144824" y="2617596"/>
              <a:ext cx="6309576" cy="3799019"/>
            </a:xfrm>
            <a:prstGeom prst="rect">
              <a:avLst/>
            </a:prstGeom>
            <a:solidFill>
              <a:srgbClr val="4472C4">
                <a:lumMod val="20000"/>
                <a:lumOff val="80000"/>
                <a:alpha val="84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5" name="Group 55">
              <a:extLst>
                <a:ext uri="{FF2B5EF4-FFF2-40B4-BE49-F238E27FC236}">
                  <a16:creationId xmlns:a16="http://schemas.microsoft.com/office/drawing/2014/main" id="{D4514391-1B01-F4D1-0DF3-96C23333B17A}"/>
                </a:ext>
              </a:extLst>
            </p:cNvPr>
            <p:cNvGrpSpPr/>
            <p:nvPr/>
          </p:nvGrpSpPr>
          <p:grpSpPr>
            <a:xfrm>
              <a:off x="587999" y="2904297"/>
              <a:ext cx="5760107" cy="2100665"/>
              <a:chOff x="602234" y="2798638"/>
              <a:chExt cx="5760107" cy="2100665"/>
            </a:xfrm>
          </p:grpSpPr>
          <p:pic>
            <p:nvPicPr>
              <p:cNvPr id="99" name="Picture 50">
                <a:extLst>
                  <a:ext uri="{FF2B5EF4-FFF2-40B4-BE49-F238E27FC236}">
                    <a16:creationId xmlns:a16="http://schemas.microsoft.com/office/drawing/2014/main" id="{97D5AB14-D3D5-5600-C468-690F156EE5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78" t="8647" r="27869" b="9247"/>
              <a:stretch/>
            </p:blipFill>
            <p:spPr>
              <a:xfrm rot="16200000">
                <a:off x="2914177" y="1451139"/>
                <a:ext cx="2100665" cy="4795663"/>
              </a:xfrm>
              <a:prstGeom prst="rect">
                <a:avLst/>
              </a:prstGeom>
            </p:spPr>
          </p:pic>
          <p:pic>
            <p:nvPicPr>
              <p:cNvPr id="100" name="Picture 51">
                <a:extLst>
                  <a:ext uri="{FF2B5EF4-FFF2-40B4-BE49-F238E27FC236}">
                    <a16:creationId xmlns:a16="http://schemas.microsoft.com/office/drawing/2014/main" id="{A08DB454-344C-F26A-D849-427883ADEC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12" t="32723" r="30097" b="47803"/>
              <a:stretch/>
            </p:blipFill>
            <p:spPr>
              <a:xfrm rot="16200000">
                <a:off x="92790" y="3308082"/>
                <a:ext cx="2100665" cy="1081777"/>
              </a:xfrm>
              <a:prstGeom prst="rect">
                <a:avLst/>
              </a:prstGeom>
            </p:spPr>
          </p:pic>
          <p:pic>
            <p:nvPicPr>
              <p:cNvPr id="101" name="Picture 52">
                <a:extLst>
                  <a:ext uri="{FF2B5EF4-FFF2-40B4-BE49-F238E27FC236}">
                    <a16:creationId xmlns:a16="http://schemas.microsoft.com/office/drawing/2014/main" id="{A2ADDE5C-6A90-321E-39BF-DCD4882A1C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36" t="45723" r="31358" b="35856"/>
              <a:stretch/>
            </p:blipFill>
            <p:spPr>
              <a:xfrm rot="16200000">
                <a:off x="2972860" y="3378690"/>
                <a:ext cx="2042909" cy="998315"/>
              </a:xfrm>
              <a:prstGeom prst="rect">
                <a:avLst/>
              </a:prstGeom>
            </p:spPr>
          </p:pic>
        </p:grpSp>
        <p:sp>
          <p:nvSpPr>
            <p:cNvPr id="96" name="Rectangle 56">
              <a:extLst>
                <a:ext uri="{FF2B5EF4-FFF2-40B4-BE49-F238E27FC236}">
                  <a16:creationId xmlns:a16="http://schemas.microsoft.com/office/drawing/2014/main" id="{920438EB-66FB-06AA-8C7A-449F476208B2}"/>
                </a:ext>
              </a:extLst>
            </p:cNvPr>
            <p:cNvSpPr/>
            <p:nvPr/>
          </p:nvSpPr>
          <p:spPr>
            <a:xfrm>
              <a:off x="2049245" y="2674185"/>
              <a:ext cx="4264757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  <a:effectLst>
              <a:outerShdw blurRad="1651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Test of strong materials (sapphire and ceramics)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97" name="Picture 57">
              <a:extLst>
                <a:ext uri="{FF2B5EF4-FFF2-40B4-BE49-F238E27FC236}">
                  <a16:creationId xmlns:a16="http://schemas.microsoft.com/office/drawing/2014/main" id="{482F81EC-4B68-B779-6B72-3C0AB8D5F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1" t="30717" r="24946" b="30465"/>
            <a:stretch/>
          </p:blipFill>
          <p:spPr>
            <a:xfrm>
              <a:off x="4894320" y="5048448"/>
              <a:ext cx="1442505" cy="1292531"/>
            </a:xfrm>
            <a:prstGeom prst="rect">
              <a:avLst/>
            </a:prstGeom>
          </p:spPr>
        </p:pic>
        <p:sp>
          <p:nvSpPr>
            <p:cNvPr id="98" name="Rectangle 59">
              <a:extLst>
                <a:ext uri="{FF2B5EF4-FFF2-40B4-BE49-F238E27FC236}">
                  <a16:creationId xmlns:a16="http://schemas.microsoft.com/office/drawing/2014/main" id="{A71D6CEF-E661-4B6A-6BC4-CF3AB1782C94}"/>
                </a:ext>
              </a:extLst>
            </p:cNvPr>
            <p:cNvSpPr/>
            <p:nvPr/>
          </p:nvSpPr>
          <p:spPr>
            <a:xfrm>
              <a:off x="1987187" y="5168486"/>
              <a:ext cx="31317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High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repRATE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can cause a rapid degradation of unsuitable soft materials</a:t>
              </a:r>
              <a:endPara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2" name="Group 38">
            <a:extLst>
              <a:ext uri="{FF2B5EF4-FFF2-40B4-BE49-F238E27FC236}">
                <a16:creationId xmlns:a16="http://schemas.microsoft.com/office/drawing/2014/main" id="{A10437A2-EF07-28B7-2517-45D958D4533D}"/>
              </a:ext>
            </a:extLst>
          </p:cNvPr>
          <p:cNvGrpSpPr/>
          <p:nvPr/>
        </p:nvGrpSpPr>
        <p:grpSpPr>
          <a:xfrm>
            <a:off x="6536813" y="493300"/>
            <a:ext cx="5563108" cy="6036495"/>
            <a:chOff x="6516410" y="493300"/>
            <a:chExt cx="5563108" cy="6036495"/>
          </a:xfrm>
        </p:grpSpPr>
        <p:sp>
          <p:nvSpPr>
            <p:cNvPr id="103" name="Rectangle 35">
              <a:extLst>
                <a:ext uri="{FF2B5EF4-FFF2-40B4-BE49-F238E27FC236}">
                  <a16:creationId xmlns:a16="http://schemas.microsoft.com/office/drawing/2014/main" id="{E0B6F832-C922-C77D-34A4-1DF15E115017}"/>
                </a:ext>
              </a:extLst>
            </p:cNvPr>
            <p:cNvSpPr/>
            <p:nvPr/>
          </p:nvSpPr>
          <p:spPr>
            <a:xfrm>
              <a:off x="6516410" y="493300"/>
              <a:ext cx="5563108" cy="603649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" name="Picture 2">
              <a:extLst>
                <a:ext uri="{FF2B5EF4-FFF2-40B4-BE49-F238E27FC236}">
                  <a16:creationId xmlns:a16="http://schemas.microsoft.com/office/drawing/2014/main" id="{6F053228-52CC-1039-D199-C0DAC8BB0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2802" y="2062599"/>
              <a:ext cx="2416467" cy="1900606"/>
            </a:xfrm>
            <a:prstGeom prst="rect">
              <a:avLst/>
            </a:prstGeom>
          </p:spPr>
        </p:pic>
        <p:grpSp>
          <p:nvGrpSpPr>
            <p:cNvPr id="105" name="Group 16">
              <a:extLst>
                <a:ext uri="{FF2B5EF4-FFF2-40B4-BE49-F238E27FC236}">
                  <a16:creationId xmlns:a16="http://schemas.microsoft.com/office/drawing/2014/main" id="{172948AE-AE76-8641-B52C-5EF59AB86E44}"/>
                </a:ext>
              </a:extLst>
            </p:cNvPr>
            <p:cNvGrpSpPr/>
            <p:nvPr/>
          </p:nvGrpSpPr>
          <p:grpSpPr>
            <a:xfrm>
              <a:off x="10048958" y="4942890"/>
              <a:ext cx="1628750" cy="1143230"/>
              <a:chOff x="7160452" y="602130"/>
              <a:chExt cx="4542580" cy="2569957"/>
            </a:xfrm>
          </p:grpSpPr>
          <p:pic>
            <p:nvPicPr>
              <p:cNvPr id="120" name="Immagine 14">
                <a:extLst>
                  <a:ext uri="{FF2B5EF4-FFF2-40B4-BE49-F238E27FC236}">
                    <a16:creationId xmlns:a16="http://schemas.microsoft.com/office/drawing/2014/main" id="{2ADB6EA6-DB24-2F34-B206-D3BECB8BD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160452" y="602130"/>
                <a:ext cx="4542580" cy="2569957"/>
              </a:xfrm>
              <a:prstGeom prst="rect">
                <a:avLst/>
              </a:prstGeom>
              <a:noFill/>
              <a:ln>
                <a:solidFill>
                  <a:sysClr val="window" lastClr="FFFFFF"/>
                </a:solidFill>
              </a:ln>
            </p:spPr>
          </p:pic>
          <p:grpSp>
            <p:nvGrpSpPr>
              <p:cNvPr id="121" name="Group 18">
                <a:extLst>
                  <a:ext uri="{FF2B5EF4-FFF2-40B4-BE49-F238E27FC236}">
                    <a16:creationId xmlns:a16="http://schemas.microsoft.com/office/drawing/2014/main" id="{C7DD342F-0C54-0BF0-830D-9DC299411DB5}"/>
                  </a:ext>
                </a:extLst>
              </p:cNvPr>
              <p:cNvGrpSpPr/>
              <p:nvPr/>
            </p:nvGrpSpPr>
            <p:grpSpPr>
              <a:xfrm>
                <a:off x="7463396" y="607226"/>
                <a:ext cx="3870348" cy="2548789"/>
                <a:chOff x="3911604" y="2251038"/>
                <a:chExt cx="2410743" cy="1541675"/>
              </a:xfrm>
            </p:grpSpPr>
            <p:sp>
              <p:nvSpPr>
                <p:cNvPr id="122" name="Rectangle 19">
                  <a:extLst>
                    <a:ext uri="{FF2B5EF4-FFF2-40B4-BE49-F238E27FC236}">
                      <a16:creationId xmlns:a16="http://schemas.microsoft.com/office/drawing/2014/main" id="{4818CCF8-B979-E2CB-ABD5-F43AB52F1F0F}"/>
                    </a:ext>
                  </a:extLst>
                </p:cNvPr>
                <p:cNvSpPr/>
                <p:nvPr/>
              </p:nvSpPr>
              <p:spPr>
                <a:xfrm>
                  <a:off x="4108298" y="3637790"/>
                  <a:ext cx="2033078" cy="154923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Round Same Side Corner Rectangle 20">
                  <a:extLst>
                    <a:ext uri="{FF2B5EF4-FFF2-40B4-BE49-F238E27FC236}">
                      <a16:creationId xmlns:a16="http://schemas.microsoft.com/office/drawing/2014/main" id="{0DD5A392-D42C-BD34-3738-547B4A9C2688}"/>
                    </a:ext>
                  </a:extLst>
                </p:cNvPr>
                <p:cNvSpPr/>
                <p:nvPr/>
              </p:nvSpPr>
              <p:spPr>
                <a:xfrm>
                  <a:off x="4109191" y="2522178"/>
                  <a:ext cx="2032369" cy="917628"/>
                </a:xfrm>
                <a:prstGeom prst="round2SameRect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tangle 21">
                  <a:extLst>
                    <a:ext uri="{FF2B5EF4-FFF2-40B4-BE49-F238E27FC236}">
                      <a16:creationId xmlns:a16="http://schemas.microsoft.com/office/drawing/2014/main" id="{E111E626-BC0D-F66E-A9AB-B5954D0B8CB3}"/>
                    </a:ext>
                  </a:extLst>
                </p:cNvPr>
                <p:cNvSpPr/>
                <p:nvPr/>
              </p:nvSpPr>
              <p:spPr>
                <a:xfrm>
                  <a:off x="4574260" y="2251038"/>
                  <a:ext cx="1053243" cy="100737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Rectangle 22">
                  <a:extLst>
                    <a:ext uri="{FF2B5EF4-FFF2-40B4-BE49-F238E27FC236}">
                      <a16:creationId xmlns:a16="http://schemas.microsoft.com/office/drawing/2014/main" id="{BBED4710-57F5-C717-0305-3A1E103B4A8C}"/>
                    </a:ext>
                  </a:extLst>
                </p:cNvPr>
                <p:cNvSpPr/>
                <p:nvPr/>
              </p:nvSpPr>
              <p:spPr>
                <a:xfrm>
                  <a:off x="4954386" y="2354663"/>
                  <a:ext cx="299069" cy="16306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6" name="Group 23">
                  <a:extLst>
                    <a:ext uri="{FF2B5EF4-FFF2-40B4-BE49-F238E27FC236}">
                      <a16:creationId xmlns:a16="http://schemas.microsoft.com/office/drawing/2014/main" id="{1DA39B44-33E7-DC8E-C73B-A06B9550EDFF}"/>
                    </a:ext>
                  </a:extLst>
                </p:cNvPr>
                <p:cNvGrpSpPr/>
                <p:nvPr/>
              </p:nvGrpSpPr>
              <p:grpSpPr>
                <a:xfrm>
                  <a:off x="4487279" y="2284988"/>
                  <a:ext cx="1156444" cy="1103379"/>
                  <a:chOff x="302038" y="440155"/>
                  <a:chExt cx="565364" cy="473160"/>
                </a:xfrm>
              </p:grpSpPr>
              <p:sp>
                <p:nvSpPr>
                  <p:cNvPr id="136" name="Freeform 33">
                    <a:extLst>
                      <a:ext uri="{FF2B5EF4-FFF2-40B4-BE49-F238E27FC236}">
                        <a16:creationId xmlns:a16="http://schemas.microsoft.com/office/drawing/2014/main" id="{A6FB607C-1315-BDBE-C4C2-2702EAB15EE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217950" y="529247"/>
                    <a:ext cx="468155" cy="299979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ysClr val="window" lastClr="FFFFFF"/>
                    </a:solidFill>
                    <a:prstDash val="sysDash"/>
                    <a:miter lim="800000"/>
                    <a:headEnd type="none"/>
                    <a:tailEnd type="triangle" w="sm" len="sm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34">
                    <a:extLst>
                      <a:ext uri="{FF2B5EF4-FFF2-40B4-BE49-F238E27FC236}">
                        <a16:creationId xmlns:a16="http://schemas.microsoft.com/office/drawing/2014/main" id="{88A31104-1DAF-9A17-D509-D6CEA3A66E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8982" y="544895"/>
                    <a:ext cx="473160" cy="263680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ysClr val="window" lastClr="FFFFFF"/>
                    </a:solidFill>
                    <a:prstDash val="sysDash"/>
                    <a:miter lim="800000"/>
                    <a:headEnd type="none"/>
                    <a:tailEnd type="triangle" w="sm" len="sm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" name="Group 24">
                  <a:extLst>
                    <a:ext uri="{FF2B5EF4-FFF2-40B4-BE49-F238E27FC236}">
                      <a16:creationId xmlns:a16="http://schemas.microsoft.com/office/drawing/2014/main" id="{27756728-C53E-3451-822B-0D23C0C8599C}"/>
                    </a:ext>
                  </a:extLst>
                </p:cNvPr>
                <p:cNvGrpSpPr/>
                <p:nvPr/>
              </p:nvGrpSpPr>
              <p:grpSpPr>
                <a:xfrm>
                  <a:off x="6174909" y="2458752"/>
                  <a:ext cx="147438" cy="1333961"/>
                  <a:chOff x="1340881" y="549679"/>
                  <a:chExt cx="87310" cy="751671"/>
                </a:xfrm>
                <a:solidFill>
                  <a:srgbClr val="FFC000">
                    <a:lumMod val="60000"/>
                    <a:lumOff val="40000"/>
                  </a:srgbClr>
                </a:solidFill>
              </p:grpSpPr>
              <p:sp>
                <p:nvSpPr>
                  <p:cNvPr id="132" name="Rectangle 29">
                    <a:extLst>
                      <a:ext uri="{FF2B5EF4-FFF2-40B4-BE49-F238E27FC236}">
                        <a16:creationId xmlns:a16="http://schemas.microsoft.com/office/drawing/2014/main" id="{0C4CADC3-B494-2B9D-0560-DBF742426C8D}"/>
                      </a:ext>
                    </a:extLst>
                  </p:cNvPr>
                  <p:cNvSpPr/>
                  <p:nvPr/>
                </p:nvSpPr>
                <p:spPr>
                  <a:xfrm>
                    <a:off x="1341051" y="674621"/>
                    <a:ext cx="45719" cy="432145"/>
                  </a:xfrm>
                  <a:prstGeom prst="rect">
                    <a:avLst/>
                  </a:prstGeom>
                  <a:grpFill/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3" name="Group 30">
                    <a:extLst>
                      <a:ext uri="{FF2B5EF4-FFF2-40B4-BE49-F238E27FC236}">
                        <a16:creationId xmlns:a16="http://schemas.microsoft.com/office/drawing/2014/main" id="{2A2F5BD5-7C50-91E9-404F-43A7043447F6}"/>
                      </a:ext>
                    </a:extLst>
                  </p:cNvPr>
                  <p:cNvGrpSpPr/>
                  <p:nvPr/>
                </p:nvGrpSpPr>
                <p:grpSpPr>
                  <a:xfrm>
                    <a:off x="1340881" y="549679"/>
                    <a:ext cx="87310" cy="751671"/>
                    <a:chOff x="1340881" y="549679"/>
                    <a:chExt cx="87310" cy="751671"/>
                  </a:xfrm>
                  <a:grpFill/>
                </p:grpSpPr>
                <p:sp>
                  <p:nvSpPr>
                    <p:cNvPr id="134" name="Rectangle 31">
                      <a:extLst>
                        <a:ext uri="{FF2B5EF4-FFF2-40B4-BE49-F238E27FC236}">
                          <a16:creationId xmlns:a16="http://schemas.microsoft.com/office/drawing/2014/main" id="{48895FC8-31E9-7517-BD6B-F04332A44C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051" y="1217883"/>
                      <a:ext cx="45719" cy="83467"/>
                    </a:xfrm>
                    <a:prstGeom prst="rect">
                      <a:avLst/>
                    </a:prstGeom>
                    <a:grpFill/>
                    <a:ln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5" name="Rectangle 32">
                      <a:extLst>
                        <a:ext uri="{FF2B5EF4-FFF2-40B4-BE49-F238E27FC236}">
                          <a16:creationId xmlns:a16="http://schemas.microsoft.com/office/drawing/2014/main" id="{E3F31399-29FD-7E59-D500-E89CEEF6EC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0881" y="549679"/>
                      <a:ext cx="87310" cy="239590"/>
                    </a:xfrm>
                    <a:prstGeom prst="rect">
                      <a:avLst/>
                    </a:prstGeom>
                    <a:grpFill/>
                    <a:ln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8" name="Group 25">
                  <a:extLst>
                    <a:ext uri="{FF2B5EF4-FFF2-40B4-BE49-F238E27FC236}">
                      <a16:creationId xmlns:a16="http://schemas.microsoft.com/office/drawing/2014/main" id="{8C245F62-E7FD-A310-1626-31C8BE87BE07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3326111" y="3038082"/>
                  <a:ext cx="1340123" cy="169137"/>
                  <a:chOff x="270658" y="1663016"/>
                  <a:chExt cx="739491" cy="82175"/>
                </a:xfrm>
                <a:solidFill>
                  <a:srgbClr val="FFC000">
                    <a:lumMod val="60000"/>
                    <a:lumOff val="40000"/>
                  </a:srgbClr>
                </a:solidFill>
              </p:grpSpPr>
              <p:sp>
                <p:nvSpPr>
                  <p:cNvPr id="129" name="Rectangle 26">
                    <a:extLst>
                      <a:ext uri="{FF2B5EF4-FFF2-40B4-BE49-F238E27FC236}">
                        <a16:creationId xmlns:a16="http://schemas.microsoft.com/office/drawing/2014/main" id="{3AC01655-9A1F-2A91-1682-B28ABD16180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86506" y="1512098"/>
                    <a:ext cx="42999" cy="423188"/>
                  </a:xfrm>
                  <a:prstGeom prst="rect">
                    <a:avLst/>
                  </a:prstGeom>
                  <a:grpFill/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Rectangle 27">
                    <a:extLst>
                      <a:ext uri="{FF2B5EF4-FFF2-40B4-BE49-F238E27FC236}">
                        <a16:creationId xmlns:a16="http://schemas.microsoft.com/office/drawing/2014/main" id="{8FE7A7DD-BA73-1935-54CC-7CE149050DA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47636" y="1682678"/>
                    <a:ext cx="42998" cy="82028"/>
                  </a:xfrm>
                  <a:prstGeom prst="rect">
                    <a:avLst/>
                  </a:prstGeom>
                  <a:grpFill/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Rectangle 28">
                    <a:extLst>
                      <a:ext uri="{FF2B5EF4-FFF2-40B4-BE49-F238E27FC236}">
                        <a16:creationId xmlns:a16="http://schemas.microsoft.com/office/drawing/2014/main" id="{1F85961A-2A8E-50DC-AFBE-9195E4521B9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46912" y="1586762"/>
                    <a:ext cx="82116" cy="234624"/>
                  </a:xfrm>
                  <a:prstGeom prst="rect">
                    <a:avLst/>
                  </a:prstGeom>
                  <a:grpFill/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07" name="Rounded Rectangle 6">
              <a:extLst>
                <a:ext uri="{FF2B5EF4-FFF2-40B4-BE49-F238E27FC236}">
                  <a16:creationId xmlns:a16="http://schemas.microsoft.com/office/drawing/2014/main" id="{8DAE8A29-A642-0938-F187-E69E70340FCA}"/>
                </a:ext>
              </a:extLst>
            </p:cNvPr>
            <p:cNvSpPr/>
            <p:nvPr/>
          </p:nvSpPr>
          <p:spPr>
            <a:xfrm>
              <a:off x="9837924" y="557882"/>
              <a:ext cx="1946224" cy="981037"/>
            </a:xfrm>
            <a:prstGeom prst="roundRect">
              <a:avLst/>
            </a:prstGeom>
            <a:solidFill>
              <a:srgbClr val="4472C4">
                <a:lumMod val="20000"/>
                <a:lumOff val="80000"/>
              </a:srgbClr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HV- generator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kV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20-200 mA</a:t>
              </a:r>
            </a:p>
          </p:txBody>
        </p:sp>
        <p:sp>
          <p:nvSpPr>
            <p:cNvPr id="108" name="Down Arrow 42">
              <a:extLst>
                <a:ext uri="{FF2B5EF4-FFF2-40B4-BE49-F238E27FC236}">
                  <a16:creationId xmlns:a16="http://schemas.microsoft.com/office/drawing/2014/main" id="{2E34AB2E-EF6E-2D9C-FE33-13D98368B2E3}"/>
                </a:ext>
              </a:extLst>
            </p:cNvPr>
            <p:cNvSpPr/>
            <p:nvPr/>
          </p:nvSpPr>
          <p:spPr>
            <a:xfrm>
              <a:off x="10630436" y="1579900"/>
              <a:ext cx="398150" cy="418954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Down Arrow 43">
              <a:extLst>
                <a:ext uri="{FF2B5EF4-FFF2-40B4-BE49-F238E27FC236}">
                  <a16:creationId xmlns:a16="http://schemas.microsoft.com/office/drawing/2014/main" id="{8F970108-5109-F248-5FEA-6C0FB57159BC}"/>
                </a:ext>
              </a:extLst>
            </p:cNvPr>
            <p:cNvSpPr/>
            <p:nvPr/>
          </p:nvSpPr>
          <p:spPr>
            <a:xfrm>
              <a:off x="10102390" y="4063052"/>
              <a:ext cx="274062" cy="810196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Down Arrow 44">
              <a:extLst>
                <a:ext uri="{FF2B5EF4-FFF2-40B4-BE49-F238E27FC236}">
                  <a16:creationId xmlns:a16="http://schemas.microsoft.com/office/drawing/2014/main" id="{7A6D2E1A-4806-1A30-34C6-068C7D15D1DE}"/>
                </a:ext>
              </a:extLst>
            </p:cNvPr>
            <p:cNvSpPr/>
            <p:nvPr/>
          </p:nvSpPr>
          <p:spPr>
            <a:xfrm>
              <a:off x="11299187" y="4063864"/>
              <a:ext cx="283875" cy="804617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45">
              <a:extLst>
                <a:ext uri="{FF2B5EF4-FFF2-40B4-BE49-F238E27FC236}">
                  <a16:creationId xmlns:a16="http://schemas.microsoft.com/office/drawing/2014/main" id="{6C33A8B3-9809-F64C-DA9B-F0338793662B}"/>
                </a:ext>
              </a:extLst>
            </p:cNvPr>
            <p:cNvSpPr/>
            <p:nvPr/>
          </p:nvSpPr>
          <p:spPr>
            <a:xfrm>
              <a:off x="6763989" y="5831840"/>
              <a:ext cx="3147748" cy="584775"/>
            </a:xfrm>
            <a:prstGeom prst="rect">
              <a:avLst/>
            </a:prstGeom>
            <a:ln w="6350">
              <a:solidFill>
                <a:srgbClr val="4472C4">
                  <a:lumMod val="75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Current pulses from 100 to 2500 A at repetition rate from 1 to 400 Hz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46">
              <a:extLst>
                <a:ext uri="{FF2B5EF4-FFF2-40B4-BE49-F238E27FC236}">
                  <a16:creationId xmlns:a16="http://schemas.microsoft.com/office/drawing/2014/main" id="{B6A357E3-D32E-7B5C-8503-AFA7591A8BA2}"/>
                </a:ext>
              </a:extLst>
            </p:cNvPr>
            <p:cNvSpPr/>
            <p:nvPr/>
          </p:nvSpPr>
          <p:spPr>
            <a:xfrm>
              <a:off x="6556402" y="1791588"/>
              <a:ext cx="3909883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Thermal dissipation of components is crucial</a:t>
              </a:r>
              <a:endPara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47">
              <a:extLst>
                <a:ext uri="{FF2B5EF4-FFF2-40B4-BE49-F238E27FC236}">
                  <a16:creationId xmlns:a16="http://schemas.microsoft.com/office/drawing/2014/main" id="{E1D94AFC-058D-4DE8-F2BA-535EFCC024B1}"/>
                </a:ext>
              </a:extLst>
            </p:cNvPr>
            <p:cNvSpPr/>
            <p:nvPr/>
          </p:nvSpPr>
          <p:spPr>
            <a:xfrm>
              <a:off x="7317710" y="971682"/>
              <a:ext cx="2886286" cy="461665"/>
            </a:xfrm>
            <a:prstGeom prst="rect">
              <a:avLst/>
            </a:prstGeom>
            <a:ln>
              <a:solidFill>
                <a:srgbClr val="4472C4">
                  <a:lumMod val="75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High voltage for plasma formation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High current output for high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repRATE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tangle 48">
              <a:extLst>
                <a:ext uri="{FF2B5EF4-FFF2-40B4-BE49-F238E27FC236}">
                  <a16:creationId xmlns:a16="http://schemas.microsoft.com/office/drawing/2014/main" id="{1BB86972-8B71-5D7C-10E2-4DAACFB03362}"/>
                </a:ext>
              </a:extLst>
            </p:cNvPr>
            <p:cNvSpPr/>
            <p:nvPr/>
          </p:nvSpPr>
          <p:spPr>
            <a:xfrm>
              <a:off x="11087150" y="2011516"/>
              <a:ext cx="935128" cy="307777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  <a:effectLst>
              <a:outerShdw blurRad="1651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HV-switch</a:t>
              </a:r>
              <a:endPara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Rectangle 49">
              <a:extLst>
                <a:ext uri="{FF2B5EF4-FFF2-40B4-BE49-F238E27FC236}">
                  <a16:creationId xmlns:a16="http://schemas.microsoft.com/office/drawing/2014/main" id="{4CEB0C93-0141-0EF6-788F-6CD95B4D238B}"/>
                </a:ext>
              </a:extLst>
            </p:cNvPr>
            <p:cNvSpPr/>
            <p:nvPr/>
          </p:nvSpPr>
          <p:spPr>
            <a:xfrm>
              <a:off x="10071106" y="6164008"/>
              <a:ext cx="1601464" cy="307777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  <a:effectLst>
              <a:outerShdw blurRad="1651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Discharge capillary</a:t>
              </a:r>
              <a:endPara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16" name="Group 12">
              <a:extLst>
                <a:ext uri="{FF2B5EF4-FFF2-40B4-BE49-F238E27FC236}">
                  <a16:creationId xmlns:a16="http://schemas.microsoft.com/office/drawing/2014/main" id="{97836E45-332B-EAA0-D240-C8F58D76E208}"/>
                </a:ext>
              </a:extLst>
            </p:cNvPr>
            <p:cNvGrpSpPr/>
            <p:nvPr/>
          </p:nvGrpSpPr>
          <p:grpSpPr>
            <a:xfrm>
              <a:off x="7516115" y="3974816"/>
              <a:ext cx="2327017" cy="1807075"/>
              <a:chOff x="7516115" y="3962784"/>
              <a:chExt cx="2327017" cy="1807075"/>
            </a:xfrm>
          </p:grpSpPr>
          <p:pic>
            <p:nvPicPr>
              <p:cNvPr id="117" name="Picture 15">
                <a:extLst>
                  <a:ext uri="{FF2B5EF4-FFF2-40B4-BE49-F238E27FC236}">
                    <a16:creationId xmlns:a16="http://schemas.microsoft.com/office/drawing/2014/main" id="{4F48BA54-9ABC-1401-F432-A9C86BA93B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43" t="8947" r="12524" b="3860"/>
              <a:stretch/>
            </p:blipFill>
            <p:spPr>
              <a:xfrm>
                <a:off x="7516115" y="3962784"/>
                <a:ext cx="2327017" cy="1807075"/>
              </a:xfrm>
              <a:prstGeom prst="rect">
                <a:avLst/>
              </a:prstGeom>
            </p:spPr>
          </p:pic>
          <p:sp>
            <p:nvSpPr>
              <p:cNvPr id="118" name="Rectangle 8">
                <a:extLst>
                  <a:ext uri="{FF2B5EF4-FFF2-40B4-BE49-F238E27FC236}">
                    <a16:creationId xmlns:a16="http://schemas.microsoft.com/office/drawing/2014/main" id="{FC898924-AC47-21D7-F37C-D2FE0A0B6B90}"/>
                  </a:ext>
                </a:extLst>
              </p:cNvPr>
              <p:cNvSpPr/>
              <p:nvPr/>
            </p:nvSpPr>
            <p:spPr>
              <a:xfrm>
                <a:off x="8400716" y="3989088"/>
                <a:ext cx="65594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2.2 kA  </a:t>
                </a:r>
                <a:endPara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Rectangle 9">
                <a:extLst>
                  <a:ext uri="{FF2B5EF4-FFF2-40B4-BE49-F238E27FC236}">
                    <a16:creationId xmlns:a16="http://schemas.microsoft.com/office/drawing/2014/main" id="{6200614A-CDF5-3062-7590-BD31F9085FCE}"/>
                  </a:ext>
                </a:extLst>
              </p:cNvPr>
              <p:cNvSpPr/>
              <p:nvPr/>
            </p:nvSpPr>
            <p:spPr>
              <a:xfrm>
                <a:off x="8225795" y="4915880"/>
                <a:ext cx="51809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400 A</a:t>
                </a:r>
                <a:endPara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38" name="Picture 40">
            <a:extLst>
              <a:ext uri="{FF2B5EF4-FFF2-40B4-BE49-F238E27FC236}">
                <a16:creationId xmlns:a16="http://schemas.microsoft.com/office/drawing/2014/main" id="{5D209871-B265-56EF-9629-683B6524FB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38067" r="44847" b="39518"/>
          <a:stretch/>
        </p:blipFill>
        <p:spPr>
          <a:xfrm>
            <a:off x="214323" y="5111267"/>
            <a:ext cx="1501268" cy="1282263"/>
          </a:xfrm>
          <a:prstGeom prst="rect">
            <a:avLst/>
          </a:prstGeom>
        </p:spPr>
      </p:pic>
      <p:pic>
        <p:nvPicPr>
          <p:cNvPr id="139" name="Picture 61">
            <a:extLst>
              <a:ext uri="{FF2B5EF4-FFF2-40B4-BE49-F238E27FC236}">
                <a16:creationId xmlns:a16="http://schemas.microsoft.com/office/drawing/2014/main" id="{B1EF000E-915B-7CB8-C315-E3C8BA5B1D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2795"/>
          <a:stretch/>
        </p:blipFill>
        <p:spPr>
          <a:xfrm>
            <a:off x="7094720" y="2083140"/>
            <a:ext cx="2476276" cy="1880065"/>
          </a:xfrm>
          <a:prstGeom prst="rect">
            <a:avLst/>
          </a:prstGeom>
        </p:spPr>
      </p:pic>
      <p:sp>
        <p:nvSpPr>
          <p:cNvPr id="140" name="Rounded Rectangle 41">
            <a:extLst>
              <a:ext uri="{FF2B5EF4-FFF2-40B4-BE49-F238E27FC236}">
                <a16:creationId xmlns:a16="http://schemas.microsoft.com/office/drawing/2014/main" id="{7CFEEFA7-0F77-8307-3CE4-6B9AE15F715B}"/>
              </a:ext>
            </a:extLst>
          </p:cNvPr>
          <p:cNvSpPr/>
          <p:nvPr/>
        </p:nvSpPr>
        <p:spPr>
          <a:xfrm>
            <a:off x="465458" y="1194311"/>
            <a:ext cx="5285637" cy="280489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1" name="Straight Arrow Connector 58">
            <a:extLst>
              <a:ext uri="{FF2B5EF4-FFF2-40B4-BE49-F238E27FC236}">
                <a16:creationId xmlns:a16="http://schemas.microsoft.com/office/drawing/2014/main" id="{82EFE760-1E6B-B5E2-E8A3-22E32E0BE808}"/>
              </a:ext>
            </a:extLst>
          </p:cNvPr>
          <p:cNvCxnSpPr>
            <a:stCxn id="140" idx="3"/>
          </p:cNvCxnSpPr>
          <p:nvPr/>
        </p:nvCxnSpPr>
        <p:spPr>
          <a:xfrm flipV="1">
            <a:off x="5751095" y="1328247"/>
            <a:ext cx="1033297" cy="630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142" name="Rounded Rectangle 62">
            <a:extLst>
              <a:ext uri="{FF2B5EF4-FFF2-40B4-BE49-F238E27FC236}">
                <a16:creationId xmlns:a16="http://schemas.microsoft.com/office/drawing/2014/main" id="{C1C22BC2-776F-83A0-690A-50B6F893580E}"/>
              </a:ext>
            </a:extLst>
          </p:cNvPr>
          <p:cNvSpPr/>
          <p:nvPr/>
        </p:nvSpPr>
        <p:spPr>
          <a:xfrm>
            <a:off x="465457" y="1600194"/>
            <a:ext cx="5617291" cy="306222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3" name="Elbow Connector 63">
            <a:extLst>
              <a:ext uri="{FF2B5EF4-FFF2-40B4-BE49-F238E27FC236}">
                <a16:creationId xmlns:a16="http://schemas.microsoft.com/office/drawing/2014/main" id="{DC528B6B-6651-48CB-E630-5E464B8F0B56}"/>
              </a:ext>
            </a:extLst>
          </p:cNvPr>
          <p:cNvCxnSpPr/>
          <p:nvPr/>
        </p:nvCxnSpPr>
        <p:spPr>
          <a:xfrm rot="5400000">
            <a:off x="-128308" y="2188713"/>
            <a:ext cx="1022866" cy="164672"/>
          </a:xfrm>
          <a:prstGeom prst="bentConnector3">
            <a:avLst>
              <a:gd name="adj1" fmla="val -2932"/>
            </a:avLst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8322A8A8-C066-B6DC-7AF2-721D673B0E28}"/>
              </a:ext>
            </a:extLst>
          </p:cNvPr>
          <p:cNvSpPr/>
          <p:nvPr/>
        </p:nvSpPr>
        <p:spPr>
          <a:xfrm>
            <a:off x="6706403" y="15626"/>
            <a:ext cx="5454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High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repetition</a:t>
            </a: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rate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sources for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</a:t>
            </a:r>
            <a:r>
              <a:rPr kumimoji="0" lang="it-IT" sz="1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project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3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2093B-D56F-782D-5415-4BDF0115B9D9}"/>
                </a:ext>
              </a:extLst>
            </p:cNvPr>
            <p:cNvSpPr/>
            <p:nvPr/>
          </p:nvSpPr>
          <p:spPr>
            <a:xfrm>
              <a:off x="0" y="0"/>
              <a:ext cx="12192000" cy="400110"/>
            </a:xfrm>
            <a:prstGeom prst="rect">
              <a:avLst/>
            </a:prstGeom>
            <a:solidFill>
              <a:schemeClr val="tx1">
                <a:lumMod val="50000"/>
                <a:alpha val="42000"/>
              </a:schemeClr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37/40</a:t>
            </a:r>
          </a:p>
        </p:txBody>
      </p:sp>
      <p:sp>
        <p:nvSpPr>
          <p:cNvPr id="17" name="Rectangle 89">
            <a:extLst>
              <a:ext uri="{FF2B5EF4-FFF2-40B4-BE49-F238E27FC236}">
                <a16:creationId xmlns:a16="http://schemas.microsoft.com/office/drawing/2014/main" id="{4C262737-986F-4FC6-112E-D928BACEA7CA}"/>
              </a:ext>
            </a:extLst>
          </p:cNvPr>
          <p:cNvSpPr/>
          <p:nvPr/>
        </p:nvSpPr>
        <p:spPr>
          <a:xfrm>
            <a:off x="198532" y="980986"/>
            <a:ext cx="4046560" cy="2462213"/>
          </a:xfrm>
          <a:prstGeom prst="rect">
            <a:avLst/>
          </a:prstGeom>
          <a:noFill/>
          <a:ln>
            <a:noFill/>
          </a:ln>
          <a:effectLst>
            <a:outerShdw blurRad="1651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Lifetime test of ceramic materials so far on 10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shots at 30-50 Hz repetition rate (7 days, 8h per day)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thermal conductivity higher than sapphire (70-90 with respect to 40 W/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orking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conditions 100Hz – 30 days -24 h per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 far no degradtion, but anyway 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slight modifications may be compensated by changing pressure and tension applied</a:t>
            </a:r>
            <a:endParaRPr kumimoji="0" lang="it-IT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60">
            <a:extLst>
              <a:ext uri="{FF2B5EF4-FFF2-40B4-BE49-F238E27FC236}">
                <a16:creationId xmlns:a16="http://schemas.microsoft.com/office/drawing/2014/main" id="{44E9ABDC-DE02-537B-C356-BEC893510E11}"/>
              </a:ext>
            </a:extLst>
          </p:cNvPr>
          <p:cNvSpPr/>
          <p:nvPr/>
        </p:nvSpPr>
        <p:spPr>
          <a:xfrm>
            <a:off x="5576588" y="413668"/>
            <a:ext cx="245039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165100" dist="38100" dir="18900000" sx="103000" sy="103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Transverse profile after 10</a:t>
            </a:r>
            <a:r>
              <a:rPr lang="en-US" sz="1200" b="1" baseline="30000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shots 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85">
            <a:extLst>
              <a:ext uri="{FF2B5EF4-FFF2-40B4-BE49-F238E27FC236}">
                <a16:creationId xmlns:a16="http://schemas.microsoft.com/office/drawing/2014/main" id="{FAF000E5-6BA0-7595-7FAC-8191AF84D2AA}"/>
              </a:ext>
            </a:extLst>
          </p:cNvPr>
          <p:cNvSpPr/>
          <p:nvPr/>
        </p:nvSpPr>
        <p:spPr>
          <a:xfrm>
            <a:off x="5676397" y="3702459"/>
            <a:ext cx="210785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165100" dist="38100" dir="18900000" sx="103000" sy="103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Transverse profile 0 shots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CE31637A-3F54-48E7-AB3C-97A06F3183D9}"/>
              </a:ext>
            </a:extLst>
          </p:cNvPr>
          <p:cNvGrpSpPr/>
          <p:nvPr/>
        </p:nvGrpSpPr>
        <p:grpSpPr>
          <a:xfrm>
            <a:off x="4247743" y="527482"/>
            <a:ext cx="5241629" cy="3265194"/>
            <a:chOff x="4247743" y="359322"/>
            <a:chExt cx="5241629" cy="3265194"/>
          </a:xfrm>
        </p:grpSpPr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07BFC615-D4AD-A893-9E65-82D348C44B50}"/>
                </a:ext>
              </a:extLst>
            </p:cNvPr>
            <p:cNvGrpSpPr/>
            <p:nvPr/>
          </p:nvGrpSpPr>
          <p:grpSpPr>
            <a:xfrm>
              <a:off x="5739860" y="632521"/>
              <a:ext cx="2046566" cy="2770084"/>
              <a:chOff x="5081453" y="767935"/>
              <a:chExt cx="2885406" cy="5583354"/>
            </a:xfrm>
          </p:grpSpPr>
          <p:grpSp>
            <p:nvGrpSpPr>
              <p:cNvPr id="19" name="Group 10">
                <a:extLst>
                  <a:ext uri="{FF2B5EF4-FFF2-40B4-BE49-F238E27FC236}">
                    <a16:creationId xmlns:a16="http://schemas.microsoft.com/office/drawing/2014/main" id="{29B38F0E-F13C-C0E8-09FB-2B3BBE979A22}"/>
                  </a:ext>
                </a:extLst>
              </p:cNvPr>
              <p:cNvGrpSpPr/>
              <p:nvPr/>
            </p:nvGrpSpPr>
            <p:grpSpPr>
              <a:xfrm>
                <a:off x="5087817" y="3673164"/>
                <a:ext cx="2875975" cy="2678125"/>
                <a:chOff x="3896892" y="432156"/>
                <a:chExt cx="2875975" cy="2678125"/>
              </a:xfrm>
              <a:noFill/>
            </p:grpSpPr>
            <p:pic>
              <p:nvPicPr>
                <p:cNvPr id="23" name="Picture 53" descr="A white spot in the dark&#10;&#10;Description automatically generated">
                  <a:extLst>
                    <a:ext uri="{FF2B5EF4-FFF2-40B4-BE49-F238E27FC236}">
                      <a16:creationId xmlns:a16="http://schemas.microsoft.com/office/drawing/2014/main" id="{8AFB0E79-F750-E9CA-ECF8-CAA169820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998" r="40998"/>
                <a:stretch/>
              </p:blipFill>
              <p:spPr>
                <a:xfrm flipH="1">
                  <a:off x="5408716" y="442326"/>
                  <a:ext cx="1364151" cy="2667955"/>
                </a:xfrm>
                <a:prstGeom prst="rect">
                  <a:avLst/>
                </a:prstGeom>
                <a:grpFill/>
                <a:ln w="25400">
                  <a:solidFill>
                    <a:srgbClr val="FF0000"/>
                  </a:solidFill>
                </a:ln>
              </p:spPr>
            </p:pic>
            <p:pic>
              <p:nvPicPr>
                <p:cNvPr id="24" name="Picture 54" descr="A white light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C1DF63FA-F80E-EBB8-DBC3-4A4A994B4C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998" r="40998"/>
                <a:stretch/>
              </p:blipFill>
              <p:spPr>
                <a:xfrm flipH="1">
                  <a:off x="3896892" y="432156"/>
                  <a:ext cx="1297850" cy="2678125"/>
                </a:xfrm>
                <a:prstGeom prst="rect">
                  <a:avLst/>
                </a:prstGeom>
                <a:grpFill/>
                <a:ln w="25400">
                  <a:solidFill>
                    <a:schemeClr val="accent1"/>
                  </a:solidFill>
                </a:ln>
              </p:spPr>
            </p:pic>
          </p:grpSp>
          <p:grpSp>
            <p:nvGrpSpPr>
              <p:cNvPr id="20" name="Group 11">
                <a:extLst>
                  <a:ext uri="{FF2B5EF4-FFF2-40B4-BE49-F238E27FC236}">
                    <a16:creationId xmlns:a16="http://schemas.microsoft.com/office/drawing/2014/main" id="{02118883-3083-BCDD-19B1-E7759BDB51BA}"/>
                  </a:ext>
                </a:extLst>
              </p:cNvPr>
              <p:cNvGrpSpPr/>
              <p:nvPr/>
            </p:nvGrpSpPr>
            <p:grpSpPr>
              <a:xfrm>
                <a:off x="5081453" y="767935"/>
                <a:ext cx="2885406" cy="2693657"/>
                <a:chOff x="1742137" y="2838064"/>
                <a:chExt cx="2885406" cy="2693657"/>
              </a:xfrm>
            </p:grpSpPr>
            <p:pic>
              <p:nvPicPr>
                <p:cNvPr id="21" name="Picture 52">
                  <a:extLst>
                    <a:ext uri="{FF2B5EF4-FFF2-40B4-BE49-F238E27FC236}">
                      <a16:creationId xmlns:a16="http://schemas.microsoft.com/office/drawing/2014/main" id="{FA420EBC-B826-C21F-119C-C22AE46F2A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920" r="40115"/>
                <a:stretch/>
              </p:blipFill>
              <p:spPr>
                <a:xfrm>
                  <a:off x="1742137" y="2838064"/>
                  <a:ext cx="1309873" cy="2685236"/>
                </a:xfrm>
                <a:prstGeom prst="rect">
                  <a:avLst/>
                </a:prstGeom>
                <a:ln w="25400">
                  <a:solidFill>
                    <a:schemeClr val="accent1"/>
                  </a:solidFill>
                </a:ln>
              </p:spPr>
            </p:pic>
            <p:pic>
              <p:nvPicPr>
                <p:cNvPr id="22" name="Picture 55">
                  <a:extLst>
                    <a:ext uri="{FF2B5EF4-FFF2-40B4-BE49-F238E27FC236}">
                      <a16:creationId xmlns:a16="http://schemas.microsoft.com/office/drawing/2014/main" id="{DEDE2693-5D21-9CA7-4E18-EAA7D2677B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31" r="41256"/>
                <a:stretch/>
              </p:blipFill>
              <p:spPr>
                <a:xfrm>
                  <a:off x="3263392" y="2849537"/>
                  <a:ext cx="1364151" cy="2682184"/>
                </a:xfrm>
                <a:prstGeom prst="rect">
                  <a:avLst/>
                </a:prstGeom>
                <a:ln w="25400">
                  <a:solidFill>
                    <a:srgbClr val="FF0000"/>
                  </a:solidFill>
                </a:ln>
              </p:spPr>
            </p:pic>
          </p:grp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84364D28-AB51-713B-12AE-F619AE32B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65" t="18743" r="27310" b="45701"/>
            <a:stretch/>
          </p:blipFill>
          <p:spPr>
            <a:xfrm rot="5400000">
              <a:off x="7553863" y="974213"/>
              <a:ext cx="1354047" cy="656764"/>
            </a:xfrm>
            <a:prstGeom prst="rect">
              <a:avLst/>
            </a:prstGeom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111F3DE5-4409-30EA-8A97-8C99A7986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6" t="21062" r="24497" b="29082"/>
            <a:stretch/>
          </p:blipFill>
          <p:spPr>
            <a:xfrm rot="16200000">
              <a:off x="4617499" y="959038"/>
              <a:ext cx="1370857" cy="670298"/>
            </a:xfrm>
            <a:prstGeom prst="rect">
              <a:avLst/>
            </a:prstGeom>
          </p:spPr>
        </p:pic>
        <p:sp>
          <p:nvSpPr>
            <p:cNvPr id="33" name="Rectangle 57">
              <a:extLst>
                <a:ext uri="{FF2B5EF4-FFF2-40B4-BE49-F238E27FC236}">
                  <a16:creationId xmlns:a16="http://schemas.microsoft.com/office/drawing/2014/main" id="{87CAE23B-8AFA-8B24-8BCA-65CCDC1FD741}"/>
                </a:ext>
              </a:extLst>
            </p:cNvPr>
            <p:cNvSpPr/>
            <p:nvPr/>
          </p:nvSpPr>
          <p:spPr>
            <a:xfrm>
              <a:off x="8328477" y="374448"/>
              <a:ext cx="11608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1.5x10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cm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  <a:endPara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61" descr="A graph of a graph showing a line of red lines&#10;&#10;Description automatically generated with medium confidence">
              <a:extLst>
                <a:ext uri="{FF2B5EF4-FFF2-40B4-BE49-F238E27FC236}">
                  <a16:creationId xmlns:a16="http://schemas.microsoft.com/office/drawing/2014/main" id="{2AB1ABCB-9A95-68CE-3A08-14BA61777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56" t="5830" r="20519" b="47107"/>
            <a:stretch/>
          </p:blipFill>
          <p:spPr>
            <a:xfrm rot="5400000">
              <a:off x="7575718" y="2419057"/>
              <a:ext cx="1333337" cy="633761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6" name="Picture 68" descr="A graph of a graph showing a curve&#10;&#10;Description automatically generated with medium confidence">
              <a:extLst>
                <a:ext uri="{FF2B5EF4-FFF2-40B4-BE49-F238E27FC236}">
                  <a16:creationId xmlns:a16="http://schemas.microsoft.com/office/drawing/2014/main" id="{CED572ED-75E0-DBFB-5D93-BD5D3D123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84" t="33568" r="19564" b="20795"/>
            <a:stretch/>
          </p:blipFill>
          <p:spPr>
            <a:xfrm rot="16200000">
              <a:off x="4628648" y="2419571"/>
              <a:ext cx="1370856" cy="648002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7" name="Rectangle 73">
              <a:extLst>
                <a:ext uri="{FF2B5EF4-FFF2-40B4-BE49-F238E27FC236}">
                  <a16:creationId xmlns:a16="http://schemas.microsoft.com/office/drawing/2014/main" id="{040FA261-4AC0-6732-4F35-A0FF05510207}"/>
                </a:ext>
              </a:extLst>
            </p:cNvPr>
            <p:cNvSpPr/>
            <p:nvPr/>
          </p:nvSpPr>
          <p:spPr>
            <a:xfrm>
              <a:off x="4247743" y="359322"/>
              <a:ext cx="11608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0.5x10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cm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  <a:endPara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9" name="Straight Connector 77">
              <a:extLst>
                <a:ext uri="{FF2B5EF4-FFF2-40B4-BE49-F238E27FC236}">
                  <a16:creationId xmlns:a16="http://schemas.microsoft.com/office/drawing/2014/main" id="{44DCA4CF-DEA5-40E0-9438-D29826F914E8}"/>
                </a:ext>
              </a:extLst>
            </p:cNvPr>
            <p:cNvCxnSpPr>
              <a:cxnSpLocks/>
            </p:cNvCxnSpPr>
            <p:nvPr/>
          </p:nvCxnSpPr>
          <p:spPr>
            <a:xfrm>
              <a:off x="8391680" y="563656"/>
              <a:ext cx="0" cy="306086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77">
              <a:extLst>
                <a:ext uri="{FF2B5EF4-FFF2-40B4-BE49-F238E27FC236}">
                  <a16:creationId xmlns:a16="http://schemas.microsoft.com/office/drawing/2014/main" id="{560DC82F-56E5-6F94-727F-CAB16C5097B8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80" y="538256"/>
              <a:ext cx="0" cy="306086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409A84B7-F9D6-E0BE-C653-54D54DC27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>
            <a:lum bright="-6000" contrast="42000"/>
          </a:blip>
          <a:srcRect t="752" b="12184"/>
          <a:stretch/>
        </p:blipFill>
        <p:spPr>
          <a:xfrm>
            <a:off x="8931344" y="2245469"/>
            <a:ext cx="2901273" cy="1429982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69E8D7C0-70EE-FD62-9D1A-75939AD7C7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98" y="3907506"/>
            <a:ext cx="4525090" cy="2651879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FB4BDA4A-C5D3-D402-4F71-978402C2ECF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01" y="5058405"/>
            <a:ext cx="6484540" cy="1536092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0ADB2088-8946-A89C-FFA7-316825476E01}"/>
              </a:ext>
            </a:extLst>
          </p:cNvPr>
          <p:cNvSpPr/>
          <p:nvPr/>
        </p:nvSpPr>
        <p:spPr>
          <a:xfrm>
            <a:off x="10100797" y="4217402"/>
            <a:ext cx="130516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f=200 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Pb=350 mbar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6.5 hours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1EECB85A-DE0A-C108-5A2C-368ECF3DD256}"/>
              </a:ext>
            </a:extLst>
          </p:cNvPr>
          <p:cNvSpPr/>
          <p:nvPr/>
        </p:nvSpPr>
        <p:spPr>
          <a:xfrm>
            <a:off x="-8545" y="3982443"/>
            <a:ext cx="1282723" cy="646331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a single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channel-forming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pulse (left)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D0E73755-3769-1111-13D2-A8D0175772CA}"/>
              </a:ext>
            </a:extLst>
          </p:cNvPr>
          <p:cNvSpPr/>
          <p:nvPr/>
        </p:nvSpPr>
        <p:spPr>
          <a:xfrm>
            <a:off x="5362757" y="4233072"/>
            <a:ext cx="2215490" cy="8309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(right) the second of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pair of channel-forming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pulses separated by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ms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 (1kHz could be possible)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MR9"/>
              <a:ea typeface="+mn-ea"/>
              <a:cs typeface="+mn-cs"/>
            </a:endParaRPr>
          </a:p>
        </p:txBody>
      </p:sp>
      <p:cxnSp>
        <p:nvCxnSpPr>
          <p:cNvPr id="10" name="Straight Arrow Connector 24">
            <a:extLst>
              <a:ext uri="{FF2B5EF4-FFF2-40B4-BE49-F238E27FC236}">
                <a16:creationId xmlns:a16="http://schemas.microsoft.com/office/drawing/2014/main" id="{D935228D-D0C9-717C-0563-8FF19F81C3DD}"/>
              </a:ext>
            </a:extLst>
          </p:cNvPr>
          <p:cNvCxnSpPr>
            <a:endCxn id="9" idx="2"/>
          </p:cNvCxnSpPr>
          <p:nvPr/>
        </p:nvCxnSpPr>
        <p:spPr>
          <a:xfrm flipV="1">
            <a:off x="4032361" y="5064069"/>
            <a:ext cx="2438141" cy="4792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45">
            <a:extLst>
              <a:ext uri="{FF2B5EF4-FFF2-40B4-BE49-F238E27FC236}">
                <a16:creationId xmlns:a16="http://schemas.microsoft.com/office/drawing/2014/main" id="{2917AD16-C476-DA75-574D-EA3620805FEE}"/>
              </a:ext>
            </a:extLst>
          </p:cNvPr>
          <p:cNvCxnSpPr>
            <a:endCxn id="8" idx="3"/>
          </p:cNvCxnSpPr>
          <p:nvPr/>
        </p:nvCxnSpPr>
        <p:spPr>
          <a:xfrm flipH="1" flipV="1">
            <a:off x="1274178" y="4305609"/>
            <a:ext cx="1654218" cy="127332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9">
            <a:extLst>
              <a:ext uri="{FF2B5EF4-FFF2-40B4-BE49-F238E27FC236}">
                <a16:creationId xmlns:a16="http://schemas.microsoft.com/office/drawing/2014/main" id="{D4BB4B05-342F-5E1B-A4EA-8B6A95EF6991}"/>
              </a:ext>
            </a:extLst>
          </p:cNvPr>
          <p:cNvSpPr/>
          <p:nvPr/>
        </p:nvSpPr>
        <p:spPr>
          <a:xfrm>
            <a:off x="435970" y="5617245"/>
            <a:ext cx="65434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1 mJ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40 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9"/>
                <a:ea typeface="+mn-ea"/>
                <a:cs typeface="+mn-cs"/>
              </a:rPr>
              <a:t>5 mm</a:t>
            </a:r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F4D24345-C6C0-AB06-1F1E-AAEA2A951050}"/>
              </a:ext>
            </a:extLst>
          </p:cNvPr>
          <p:cNvGrpSpPr/>
          <p:nvPr/>
        </p:nvGrpSpPr>
        <p:grpSpPr>
          <a:xfrm>
            <a:off x="34357" y="3603202"/>
            <a:ext cx="2351468" cy="285442"/>
            <a:chOff x="2041864" y="3676498"/>
            <a:chExt cx="2351468" cy="285442"/>
          </a:xfrm>
        </p:grpSpPr>
        <p:pic>
          <p:nvPicPr>
            <p:cNvPr id="14" name="Picture 59">
              <a:extLst>
                <a:ext uri="{FF2B5EF4-FFF2-40B4-BE49-F238E27FC236}">
                  <a16:creationId xmlns:a16="http://schemas.microsoft.com/office/drawing/2014/main" id="{3A8F2225-BEC2-7ABF-C4F4-24AA6485C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864" y="3676498"/>
              <a:ext cx="471702" cy="285442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D1891BCF-2DE2-4726-8718-8134C78B82A4}"/>
                </a:ext>
              </a:extLst>
            </p:cNvPr>
            <p:cNvSpPr txBox="1"/>
            <p:nvPr/>
          </p:nvSpPr>
          <p:spPr>
            <a:xfrm>
              <a:off x="2576769" y="3684941"/>
              <a:ext cx="181656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200" b="1" i="1" dirty="0">
                  <a:solidFill>
                    <a:schemeClr val="bg1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HOFI plasma </a:t>
              </a:r>
              <a:r>
                <a:rPr lang="it-IT" sz="1200" b="1" i="1" dirty="0" err="1">
                  <a:solidFill>
                    <a:schemeClr val="bg1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channels</a:t>
              </a:r>
              <a:endParaRPr lang="it-IT" sz="1200" dirty="0"/>
            </a:p>
          </p:txBody>
        </p: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B8960DEE-9780-9E46-EED9-EF9264B36C5E}"/>
              </a:ext>
            </a:extLst>
          </p:cNvPr>
          <p:cNvGrpSpPr/>
          <p:nvPr/>
        </p:nvGrpSpPr>
        <p:grpSpPr>
          <a:xfrm>
            <a:off x="9788545" y="554334"/>
            <a:ext cx="2069706" cy="1630375"/>
            <a:chOff x="9788545" y="554334"/>
            <a:chExt cx="2069706" cy="1630375"/>
          </a:xfrm>
        </p:grpSpPr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59DD697A-6DFA-2F3D-D7F8-B64F8D4BC287}"/>
                </a:ext>
              </a:extLst>
            </p:cNvPr>
            <p:cNvGrpSpPr/>
            <p:nvPr/>
          </p:nvGrpSpPr>
          <p:grpSpPr>
            <a:xfrm>
              <a:off x="9788545" y="554334"/>
              <a:ext cx="2069706" cy="1592077"/>
              <a:chOff x="8193458" y="766543"/>
              <a:chExt cx="3458760" cy="2880844"/>
            </a:xfrm>
          </p:grpSpPr>
          <p:pic>
            <p:nvPicPr>
              <p:cNvPr id="30" name="Picture 35" descr="A clear plastic piece of equipment&#10;&#10;Description automatically generated">
                <a:extLst>
                  <a:ext uri="{FF2B5EF4-FFF2-40B4-BE49-F238E27FC236}">
                    <a16:creationId xmlns:a16="http://schemas.microsoft.com/office/drawing/2014/main" id="{8BB84A27-6EEC-E2CF-B3DD-C6967711D1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61" t="23852" r="26647" b="17631"/>
              <a:stretch/>
            </p:blipFill>
            <p:spPr>
              <a:xfrm>
                <a:off x="8193458" y="766543"/>
                <a:ext cx="3458760" cy="2880844"/>
              </a:xfrm>
              <a:prstGeom prst="rect">
                <a:avLst/>
              </a:prstGeom>
            </p:spPr>
          </p:pic>
          <p:sp>
            <p:nvSpPr>
              <p:cNvPr id="31" name="Oval 7">
                <a:extLst>
                  <a:ext uri="{FF2B5EF4-FFF2-40B4-BE49-F238E27FC236}">
                    <a16:creationId xmlns:a16="http://schemas.microsoft.com/office/drawing/2014/main" id="{9C7BEC9C-8671-F41B-708F-DBE03748B445}"/>
                  </a:ext>
                </a:extLst>
              </p:cNvPr>
              <p:cNvSpPr/>
              <p:nvPr/>
            </p:nvSpPr>
            <p:spPr>
              <a:xfrm>
                <a:off x="9449305" y="1921300"/>
                <a:ext cx="128196" cy="7186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56">
                <a:extLst>
                  <a:ext uri="{FF2B5EF4-FFF2-40B4-BE49-F238E27FC236}">
                    <a16:creationId xmlns:a16="http://schemas.microsoft.com/office/drawing/2014/main" id="{6DFD4CFB-7987-867F-3763-34404E293A69}"/>
                  </a:ext>
                </a:extLst>
              </p:cNvPr>
              <p:cNvSpPr/>
              <p:nvPr/>
            </p:nvSpPr>
            <p:spPr>
              <a:xfrm>
                <a:off x="9007235" y="1918978"/>
                <a:ext cx="128196" cy="718688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A175C726-A78F-5AD8-526B-5EB8B0F107AA}"/>
                </a:ext>
              </a:extLst>
            </p:cNvPr>
            <p:cNvCxnSpPr>
              <a:cxnSpLocks/>
            </p:cNvCxnSpPr>
            <p:nvPr/>
          </p:nvCxnSpPr>
          <p:spPr>
            <a:xfrm>
              <a:off x="10093248" y="1860876"/>
              <a:ext cx="145762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5BECEC3E-B2D6-292F-8A8C-51C47C003883}"/>
                </a:ext>
              </a:extLst>
            </p:cNvPr>
            <p:cNvSpPr txBox="1"/>
            <p:nvPr/>
          </p:nvSpPr>
          <p:spPr>
            <a:xfrm>
              <a:off x="10454937" y="1876932"/>
              <a:ext cx="9607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30 mm</a:t>
              </a:r>
              <a:endParaRPr lang="it-IT" sz="1400" dirty="0"/>
            </a:p>
          </p:txBody>
        </p:sp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ACD467DF-6921-2CD0-2F94-CA5D5A170FB4}"/>
              </a:ext>
            </a:extLst>
          </p:cNvPr>
          <p:cNvGrpSpPr/>
          <p:nvPr/>
        </p:nvGrpSpPr>
        <p:grpSpPr>
          <a:xfrm>
            <a:off x="34357" y="467768"/>
            <a:ext cx="2195386" cy="276999"/>
            <a:chOff x="1538817" y="271260"/>
            <a:chExt cx="2195386" cy="276999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576883B-4D17-4B0E-C0DD-400D18C0834C}"/>
                </a:ext>
              </a:extLst>
            </p:cNvPr>
            <p:cNvSpPr txBox="1"/>
            <p:nvPr/>
          </p:nvSpPr>
          <p:spPr>
            <a:xfrm>
              <a:off x="2181300" y="271260"/>
              <a:ext cx="155290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200" b="1" i="1" dirty="0" err="1">
                  <a:solidFill>
                    <a:schemeClr val="bg1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Discharge</a:t>
              </a:r>
              <a:r>
                <a:rPr lang="it-IT" sz="1200" b="1" i="1" dirty="0">
                  <a:solidFill>
                    <a:schemeClr val="bg1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sz="1200" b="1" i="1" dirty="0" err="1">
                  <a:solidFill>
                    <a:schemeClr val="bg1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capillary</a:t>
              </a:r>
              <a:endParaRPr lang="it-IT" sz="1200" dirty="0"/>
            </a:p>
          </p:txBody>
        </p:sp>
        <p:pic>
          <p:nvPicPr>
            <p:cNvPr id="54" name="Immagine 7">
              <a:extLst>
                <a:ext uri="{FF2B5EF4-FFF2-40B4-BE49-F238E27FC236}">
                  <a16:creationId xmlns:a16="http://schemas.microsoft.com/office/drawing/2014/main" id="{BD2D3FA8-80C0-CD65-67BC-ADDFAE00F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" t="28832" r="1573" b="30255"/>
            <a:stretch/>
          </p:blipFill>
          <p:spPr>
            <a:xfrm>
              <a:off x="1538817" y="275494"/>
              <a:ext cx="605486" cy="271348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D3F3B9-9BE9-2669-7B11-B45A7E155B2F}"/>
              </a:ext>
            </a:extLst>
          </p:cNvPr>
          <p:cNvSpPr txBox="1"/>
          <p:nvPr/>
        </p:nvSpPr>
        <p:spPr>
          <a:xfrm>
            <a:off x="331096" y="6452018"/>
            <a:ext cx="4685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0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Alejo,1, </a:t>
            </a:r>
            <a:r>
              <a:rPr lang="en-US" sz="10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 of kilohertz operation of Hydrodynamic Optical-Field-Ionized Plasma </a:t>
            </a:r>
            <a:r>
              <a:rPr lang="it-IT" sz="10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it-IT" sz="10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Accel. Beams 25, 011301 (2022)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397E120-5EA4-B074-0E84-EF6B00C87F54}"/>
              </a:ext>
            </a:extLst>
          </p:cNvPr>
          <p:cNvSpPr/>
          <p:nvPr/>
        </p:nvSpPr>
        <p:spPr>
          <a:xfrm>
            <a:off x="6706403" y="15626"/>
            <a:ext cx="5454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High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repetition</a:t>
            </a: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rate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sources for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</a:t>
            </a:r>
            <a:r>
              <a:rPr kumimoji="0" lang="it-IT" sz="1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project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7317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10646794" y="10011"/>
                <a:ext cx="14312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References</a:t>
                </a:r>
                <a:endParaRPr kumimoji="0" lang="it-IT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0E781A-AE14-45FA-978D-DDF9C47944CC}"/>
              </a:ext>
            </a:extLst>
          </p:cNvPr>
          <p:cNvSpPr txBox="1"/>
          <p:nvPr/>
        </p:nvSpPr>
        <p:spPr>
          <a:xfrm>
            <a:off x="283015" y="834013"/>
            <a:ext cx="1162597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Xiao, </a:t>
            </a:r>
            <a:r>
              <a:rPr lang="en-US" sz="16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Dengming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Gas Discharge and Gas Insulation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</a:t>
            </a:r>
            <a:r>
              <a:rPr lang="en-US" sz="16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2016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r>
              <a:rPr lang="en-US" sz="16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Volume 6</a:t>
            </a:r>
            <a:endParaRPr lang="it-IT" sz="16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Fundamental Theory of Townsend Discharge, pp. 47–88. </a:t>
            </a: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doi:10.1007/978-3-662-48041-0_3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Gibbon et Al,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Pulse Laser Interactions with Matter: An Introduction,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College Press,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Gallmann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Photoemission and photoionization time delays and rates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Dynamics 4, 061502 (2017)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https://doi.org/10.1063/1.4997175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V.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Keldysh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in the field of a strong electromagnetic wave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JETP 20, 1307–1314 (1965)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M.V.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Ammosov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 B.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Delone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V. P.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Krainov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 ionization of complex atoms and of atomic ions in an alternating electromagnetic field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JETP 64, 1191 (1986)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J. Hogan et Al,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Multi-GeV Energy Gain in a Plasma-Wakefield Accelerator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(2005)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REVIEW LETTERS PRL 95, 054802DOI: 10.1103/PhysRevLett.95.054802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L. O’Connell et Al,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production via field ionization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(2006) PHYSICAL REVIEW SPECIAL TOPICS - ACCELERATORS AND BEAMS 9, 101301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 10.1103/PhysRevSTAB.9.101301</a:t>
            </a:r>
            <a:endParaRPr lang="en-US" sz="1600" u="sng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Hansen et Al,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Supersonic gas-jet characterization with interferometry and Thomson 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on the OMEGA Laser Systema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the 22nd Topical Conference on High-Temperature Plasma Diagnostics (HTPD 2018) in San Diego,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California, USA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B. R. Lee et Al</a:t>
            </a:r>
            <a:r>
              <a:rPr lang="en-US" sz="1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US" sz="1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Spatiotemporal characteristics of high-density gas jet and absolute determination of size and density of gas clusters</a:t>
            </a: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 </a:t>
            </a:r>
            <a:r>
              <a:rPr lang="en-US" sz="1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Sci Rep</a:t>
            </a: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10, 12973 (2020). </a:t>
            </a:r>
            <a:r>
              <a:rPr lang="en-US" sz="16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https://doi.org/10.1038/s41598-020-69824-z</a:t>
            </a:r>
            <a:endParaRPr lang="en-US" sz="1600" i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Zhou et Al,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nozzle curvature on supersonic gas jets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it-IT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laser–plasma </a:t>
            </a:r>
            <a:r>
              <a:rPr lang="it-IT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093107 (2021);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10.1063/5.0058963</a:t>
            </a:r>
            <a:endParaRPr lang="en-US" sz="1600" u="sng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Kurz, T. et al. 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Commun 12, 2895 (2021).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5E1D079-381E-EE46-FFCE-B4392CCD2B17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38/40</a:t>
            </a:r>
          </a:p>
        </p:txBody>
      </p:sp>
    </p:spTree>
    <p:extLst>
      <p:ext uri="{BB962C8B-B14F-4D97-AF65-F5344CB8AC3E}">
        <p14:creationId xmlns:p14="http://schemas.microsoft.com/office/powerpoint/2010/main" val="3658549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10646794" y="10011"/>
                <a:ext cx="14312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References</a:t>
                </a:r>
                <a:endParaRPr kumimoji="0" lang="it-IT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0E781A-AE14-45FA-978D-DDF9C47944CC}"/>
              </a:ext>
            </a:extLst>
          </p:cNvPr>
          <p:cNvSpPr txBox="1"/>
          <p:nvPr/>
        </p:nvSpPr>
        <p:spPr>
          <a:xfrm>
            <a:off x="177012" y="501263"/>
            <a:ext cx="11415548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Couperus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Cabada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J.P. et al.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L042005 (2021)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Muggli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 et Al, 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Photo-</a:t>
            </a:r>
            <a:r>
              <a:rPr lang="it-IT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Ionized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for Plasma Accelerator Applications,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IEEE Trans. Plasma Sci. 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(1999).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Vafaei-Najafabadia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 et Al, </a:t>
            </a:r>
            <a:r>
              <a:rPr lang="it-IT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Scale Plasma Source For Plasma Wakefield </a:t>
            </a:r>
            <a:r>
              <a:rPr lang="it-IT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AIP Conference Proceedings 1507, 650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(2012)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Adli, E. et Al, 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of electrons in the plasma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proton bunch,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Nature 561, 363–367 (2018).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Gschwendtner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 et Al,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AWAKE,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Proton Driven Plasma Wakefield Acceleration Experiment at CERN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NIMA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829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(2016).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et Al,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AWAKE,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accurate Rb density measurement method for a plasma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 experiment using a novel Rb reservoir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arXiv:1511.08763 (2015).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Shalloo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R.J. et Al,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(2019).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Alejo, A. et Al,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Accel. Beams 25 (2022)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C.G.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Durfee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H.M.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Milchberg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Rev. Lett. 71, 2409 (1993)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Pompili, Riccardo, et Al,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curved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capillary-discharge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waveguides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AIP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8.1 (2018)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van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Tilborg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Plasma Lensing for Relativistic Laser-Plasma-Accelerated Electron Beams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 115, 184802 (2015)</a:t>
            </a:r>
          </a:p>
          <a:p>
            <a:pPr marL="342900" indent="-342900" algn="l">
              <a:buFont typeface="+mj-lt"/>
              <a:buAutoNum type="arabicPeriod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S.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Harilal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and temperature measurements in a laser produced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plasma (1997), J. </a:t>
            </a:r>
            <a:r>
              <a:rPr lang="it-IT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82 (5)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6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Milan </a:t>
            </a:r>
            <a:r>
              <a:rPr lang="en-US" sz="160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Kalal</a:t>
            </a:r>
            <a:r>
              <a:rPr lang="en-US" sz="16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Keith Nugent,  </a:t>
            </a:r>
            <a:r>
              <a:rPr lang="en-US" sz="160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Abel inversion using fast </a:t>
            </a:r>
            <a:r>
              <a:rPr lang="en-US" sz="1600" i="1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fourier</a:t>
            </a:r>
            <a:r>
              <a:rPr lang="en-US" sz="160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transforms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Applied optics,</a:t>
            </a:r>
          </a:p>
          <a:p>
            <a:pPr marL="342900" indent="-342900" algn="l">
              <a:buFont typeface="+mj-lt"/>
              <a:buAutoNum type="arabicPeriod"/>
            </a:pPr>
            <a:r>
              <a:rPr lang="it-IT" sz="16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27(10):1956–1959, 1988.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16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Van Tilborg </a:t>
            </a:r>
            <a:r>
              <a:rPr lang="da-DK" sz="160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da-DK" sz="16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Optics Letters 43, 12 (2018)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Gonsalves, et al, Demonstration of a high repetition rate capillary discharge waveguide, JAP, 119,10.1063/1.4940121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Alejo,1,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 of kilohertz operation of Hydrodynamic Optical-Field-Ionized Plasma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Accel. Beams 25, 011301 (2022)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A5B99C5-64F5-D559-C47B-B4198C180114}"/>
              </a:ext>
            </a:extLst>
          </p:cNvPr>
          <p:cNvSpPr/>
          <p:nvPr/>
        </p:nvSpPr>
        <p:spPr>
          <a:xfrm>
            <a:off x="5801408" y="6568440"/>
            <a:ext cx="6359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39/40</a:t>
            </a:r>
          </a:p>
        </p:txBody>
      </p:sp>
    </p:spTree>
    <p:extLst>
      <p:ext uri="{BB962C8B-B14F-4D97-AF65-F5344CB8AC3E}">
        <p14:creationId xmlns:p14="http://schemas.microsoft.com/office/powerpoint/2010/main" val="408429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777800" y="572525"/>
            <a:ext cx="8998409" cy="581697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Technology of plasma sources</a:t>
            </a:r>
            <a:endParaRPr kumimoji="0" lang="en-US" altLang="it-IT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	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Introduction and </a:t>
            </a:r>
            <a:r>
              <a:rPr kumimoji="0" lang="it-IT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motivations</a:t>
            </a:r>
            <a:endParaRPr kumimoji="0" lang="it-IT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Basic concepts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source </a:t>
            </a:r>
            <a:r>
              <a:rPr kumimoji="0" lang="it-IT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properties</a:t>
            </a:r>
            <a:r>
              <a:rPr kumimoji="0" lang="it-IT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and </a:t>
            </a:r>
            <a:r>
              <a:rPr kumimoji="0" lang="it-IT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implementation</a:t>
            </a:r>
            <a:endParaRPr kumimoji="0" lang="it-IT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Gas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cell</a:t>
            </a:r>
            <a:endParaRPr lang="it-IT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Heat</a:t>
            </a: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-pipe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ovens</a:t>
            </a:r>
            <a:endParaRPr lang="it-IT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it-IT" b="1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Gas</a:t>
            </a:r>
            <a:r>
              <a:rPr kumimoji="0" lang="it-IT" b="1" i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jet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it-IT" b="1" i="1" baseline="0" noProof="0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Gas-filled</a:t>
            </a:r>
            <a:r>
              <a:rPr lang="it-IT" b="1" i="1" noProof="0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capillary-discharge</a:t>
            </a:r>
            <a:endParaRPr kumimoji="0" lang="it-IT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2200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</a:t>
            </a:r>
            <a:r>
              <a:rPr lang="it-IT" sz="2200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diagnostics</a:t>
            </a:r>
            <a:endParaRPr lang="it-IT" sz="2200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Spectroscopic</a:t>
            </a: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techniques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Interferometric</a:t>
            </a: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it-IT" b="1" i="1" dirty="0" err="1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tecniques</a:t>
            </a:r>
            <a:endParaRPr lang="it-IT" b="1" i="1" dirty="0">
              <a:solidFill>
                <a:prstClr val="black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b="1" i="1" dirty="0">
                <a:solidFill>
                  <a:prstClr val="black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temperature</a:t>
            </a:r>
            <a:endParaRPr kumimoji="0" lang="it-IT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High </a:t>
            </a:r>
            <a:r>
              <a:rPr kumimoji="0" lang="it-IT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repetition</a:t>
            </a:r>
            <a:r>
              <a:rPr kumimoji="0" lang="it-IT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rate plasma sources for </a:t>
            </a:r>
            <a:r>
              <a:rPr kumimoji="0" lang="it-IT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</a:t>
            </a:r>
            <a:r>
              <a:rPr kumimoji="0" lang="it-IT" sz="2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project</a:t>
            </a:r>
            <a:endParaRPr kumimoji="0" lang="it-IT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910420" y="6549190"/>
            <a:ext cx="6260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4/40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A3CC306-511B-EA26-643B-CCBFA44CCCAD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D8BD3A71-CE5F-CB8F-773D-2618EF386AB2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4105ED00-E2D0-EE1C-2A0D-48E0EC7AFFB5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">
                <a:extLst>
                  <a:ext uri="{FF2B5EF4-FFF2-40B4-BE49-F238E27FC236}">
                    <a16:creationId xmlns:a16="http://schemas.microsoft.com/office/drawing/2014/main" id="{A5BDD694-243F-6554-0915-8096ADAB3B6C}"/>
                  </a:ext>
                </a:extLst>
              </p:cNvPr>
              <p:cNvSpPr/>
              <p:nvPr/>
            </p:nvSpPr>
            <p:spPr>
              <a:xfrm>
                <a:off x="11096469" y="10011"/>
                <a:ext cx="981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Outline</a:t>
                </a:r>
                <a:endPara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Immagine 8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2D3F8B6D-92C9-94BC-6E5F-44E596D5C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pic>
        <p:nvPicPr>
          <p:cNvPr id="2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1120FE0A-BB19-0399-1AFD-73D32B3B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8" y="6375472"/>
            <a:ext cx="680552" cy="430939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782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88656" y="2525161"/>
            <a:ext cx="11727150" cy="0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>
            <a:extLst>
              <a:ext uri="{FF2B5EF4-FFF2-40B4-BE49-F238E27FC236}">
                <a16:creationId xmlns:a16="http://schemas.microsoft.com/office/drawing/2014/main" id="{25859F1F-BBE1-4421-EEC7-FC86E812F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36552"/>
          </a:xfrm>
          <a:prstGeom prst="rect">
            <a:avLst/>
          </a:prstGeom>
        </p:spPr>
      </p:pic>
      <p:sp>
        <p:nvSpPr>
          <p:cNvPr id="10" name="Rettangolo 11"/>
          <p:cNvSpPr/>
          <p:nvPr/>
        </p:nvSpPr>
        <p:spPr>
          <a:xfrm>
            <a:off x="0" y="5298567"/>
            <a:ext cx="12192000" cy="769441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857859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910420" y="6549190"/>
            <a:ext cx="6260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5/40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265" y="5286963"/>
            <a:ext cx="3262432" cy="400110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</a:t>
            </a:r>
            <a:r>
              <a:rPr kumimoji="0" lang="en-GB" sz="2000" b="0" i="1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0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=  10</a:t>
            </a:r>
            <a:r>
              <a:rPr kumimoji="0" lang="en-GB" sz="2000" b="0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cm</a:t>
            </a:r>
            <a:r>
              <a:rPr kumimoji="0" lang="en-GB" sz="2000" b="0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-3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λ</a:t>
            </a:r>
            <a:r>
              <a:rPr kumimoji="0" lang="it-IT" sz="2000" b="0" i="1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= 300 µm</a:t>
            </a: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90220" y="6355904"/>
            <a:ext cx="1988429" cy="338554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Wave-breaking field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3336" y="5811688"/>
                <a:ext cx="4465313" cy="62632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E</m:t>
                    </m:r>
                    <m:r>
                      <m:rPr>
                        <m:nor/>
                      </m:rPr>
                      <a:rPr kumimoji="0" lang="it-IT" sz="2000" b="0" i="1" u="none" strike="noStrike" kern="1200" cap="none" spc="0" normalizeH="0" baseline="-2500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wb</m:t>
                    </m:r>
                    <m:d>
                      <m:dPr>
                        <m:begChr m:val="["/>
                        <m:endChr m:val="]"/>
                        <m:ctrlP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kumimoji="0" lang="it-IT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m</m:t>
                        </m:r>
                      </m:e>
                    </m:d>
                    <m:r>
                      <m:rPr>
                        <m:nor/>
                      </m:rP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≈ 100</m:t>
                    </m:r>
                    <m:rad>
                      <m:radPr>
                        <m:degHide m:val="on"/>
                        <m:ctrlP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it-IT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kumimoji="0" lang="it-IT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kumimoji="0" lang="it-IT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0" lang="it-IT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it-I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kumimoji="0" lang="it-I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Arial" panose="020B0604020202020204" pitchFamily="34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cm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kumimoji="0" lang="it-I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Arial" panose="020B0604020202020204" pitchFamily="34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sup>
                            </m:sSup>
                          </m:e>
                        </m:d>
                      </m:e>
                    </m:rad>
                  </m:oMath>
                </a14:m>
                <a:r>
                  <a:rPr kumimoji="0" lang="it-IT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~ 10 GV/m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36" y="5811688"/>
                <a:ext cx="4465313" cy="626325"/>
              </a:xfrm>
              <a:prstGeom prst="rect">
                <a:avLst/>
              </a:prstGeom>
              <a:blipFill>
                <a:blip r:embed="rId2"/>
                <a:stretch>
                  <a:fillRect r="-1230" b="-291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-247995" y="4398430"/>
                <a:ext cx="2273040" cy="75155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box>
                            <m:boxPr>
                              <m:ctrlP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kumimoji="0" lang="it-IT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kumimoji="0" lang="it-IT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box>
                        </m:e>
                      </m:rad>
                    </m:oMath>
                  </m:oMathPara>
                </a14:m>
                <a:endParaRPr kumimoji="0" lang="it-IT" sz="24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7995" y="4398430"/>
                <a:ext cx="2273040" cy="751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498957" y="845622"/>
            <a:ext cx="7174145" cy="4052461"/>
            <a:chOff x="2407947" y="1484658"/>
            <a:chExt cx="7174145" cy="4052461"/>
          </a:xfrm>
        </p:grpSpPr>
        <p:grpSp>
          <p:nvGrpSpPr>
            <p:cNvPr id="38" name="Group 37"/>
            <p:cNvGrpSpPr/>
            <p:nvPr/>
          </p:nvGrpSpPr>
          <p:grpSpPr>
            <a:xfrm>
              <a:off x="2407947" y="1484658"/>
              <a:ext cx="7174145" cy="4052461"/>
              <a:chOff x="2200111" y="1405870"/>
              <a:chExt cx="7174145" cy="405246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0111" y="1405870"/>
                <a:ext cx="7174145" cy="4052461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>
                <a:off x="6181795" y="3930538"/>
                <a:ext cx="1827280" cy="43625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6923092" y="4132001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λ</a:t>
                </a:r>
                <a:r>
                  <a:rPr kumimoji="0" lang="it-IT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p</a:t>
                </a:r>
                <a:endParaRPr kumimoji="0" lang="it-IT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958452" y="2446934"/>
              <a:ext cx="5512427" cy="1785499"/>
              <a:chOff x="604054" y="3641141"/>
              <a:chExt cx="5512427" cy="1785499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4003088" y="4600692"/>
                <a:ext cx="2113393" cy="825948"/>
              </a:xfrm>
              <a:custGeom>
                <a:avLst/>
                <a:gdLst>
                  <a:gd name="connsiteX0" fmla="*/ 2376163 w 2376163"/>
                  <a:gd name="connsiteY0" fmla="*/ 711107 h 1314932"/>
                  <a:gd name="connsiteX1" fmla="*/ 2268586 w 2376163"/>
                  <a:gd name="connsiteY1" fmla="*/ 146331 h 1314932"/>
                  <a:gd name="connsiteX2" fmla="*/ 2013092 w 2376163"/>
                  <a:gd name="connsiteY2" fmla="*/ 11860 h 1314932"/>
                  <a:gd name="connsiteX3" fmla="*/ 1300398 w 2376163"/>
                  <a:gd name="connsiteY3" fmla="*/ 374931 h 1314932"/>
                  <a:gd name="connsiteX4" fmla="*/ 870092 w 2376163"/>
                  <a:gd name="connsiteY4" fmla="*/ 751448 h 1314932"/>
                  <a:gd name="connsiteX5" fmla="*/ 533916 w 2376163"/>
                  <a:gd name="connsiteY5" fmla="*/ 953154 h 1314932"/>
                  <a:gd name="connsiteX6" fmla="*/ 36375 w 2376163"/>
                  <a:gd name="connsiteY6" fmla="*/ 1289331 h 1314932"/>
                  <a:gd name="connsiteX7" fmla="*/ 76716 w 2376163"/>
                  <a:gd name="connsiteY7" fmla="*/ 200119 h 1314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6163" h="1314932">
                    <a:moveTo>
                      <a:pt x="2376163" y="711107"/>
                    </a:moveTo>
                    <a:cubicBezTo>
                      <a:pt x="2352630" y="486989"/>
                      <a:pt x="2329098" y="262872"/>
                      <a:pt x="2268586" y="146331"/>
                    </a:cubicBezTo>
                    <a:cubicBezTo>
                      <a:pt x="2208074" y="29790"/>
                      <a:pt x="2174457" y="-26240"/>
                      <a:pt x="2013092" y="11860"/>
                    </a:cubicBezTo>
                    <a:cubicBezTo>
                      <a:pt x="1851727" y="49960"/>
                      <a:pt x="1490898" y="251666"/>
                      <a:pt x="1300398" y="374931"/>
                    </a:cubicBezTo>
                    <a:cubicBezTo>
                      <a:pt x="1109898" y="498196"/>
                      <a:pt x="997839" y="655078"/>
                      <a:pt x="870092" y="751448"/>
                    </a:cubicBezTo>
                    <a:cubicBezTo>
                      <a:pt x="742345" y="847818"/>
                      <a:pt x="672869" y="863507"/>
                      <a:pt x="533916" y="953154"/>
                    </a:cubicBezTo>
                    <a:cubicBezTo>
                      <a:pt x="394963" y="1042801"/>
                      <a:pt x="112575" y="1414837"/>
                      <a:pt x="36375" y="1289331"/>
                    </a:cubicBezTo>
                    <a:cubicBezTo>
                      <a:pt x="-39825" y="1163825"/>
                      <a:pt x="18445" y="681972"/>
                      <a:pt x="76716" y="200119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641932">
                <a:off x="2349457" y="3913246"/>
                <a:ext cx="1747034" cy="1227358"/>
              </a:xfrm>
              <a:custGeom>
                <a:avLst/>
                <a:gdLst>
                  <a:gd name="connsiteX0" fmla="*/ 2376163 w 2376163"/>
                  <a:gd name="connsiteY0" fmla="*/ 711107 h 1314932"/>
                  <a:gd name="connsiteX1" fmla="*/ 2268586 w 2376163"/>
                  <a:gd name="connsiteY1" fmla="*/ 146331 h 1314932"/>
                  <a:gd name="connsiteX2" fmla="*/ 2013092 w 2376163"/>
                  <a:gd name="connsiteY2" fmla="*/ 11860 h 1314932"/>
                  <a:gd name="connsiteX3" fmla="*/ 1300398 w 2376163"/>
                  <a:gd name="connsiteY3" fmla="*/ 374931 h 1314932"/>
                  <a:gd name="connsiteX4" fmla="*/ 870092 w 2376163"/>
                  <a:gd name="connsiteY4" fmla="*/ 751448 h 1314932"/>
                  <a:gd name="connsiteX5" fmla="*/ 533916 w 2376163"/>
                  <a:gd name="connsiteY5" fmla="*/ 953154 h 1314932"/>
                  <a:gd name="connsiteX6" fmla="*/ 36375 w 2376163"/>
                  <a:gd name="connsiteY6" fmla="*/ 1289331 h 1314932"/>
                  <a:gd name="connsiteX7" fmla="*/ 76716 w 2376163"/>
                  <a:gd name="connsiteY7" fmla="*/ 200119 h 1314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6163" h="1314932">
                    <a:moveTo>
                      <a:pt x="2376163" y="711107"/>
                    </a:moveTo>
                    <a:cubicBezTo>
                      <a:pt x="2352630" y="486989"/>
                      <a:pt x="2329098" y="262872"/>
                      <a:pt x="2268586" y="146331"/>
                    </a:cubicBezTo>
                    <a:cubicBezTo>
                      <a:pt x="2208074" y="29790"/>
                      <a:pt x="2174457" y="-26240"/>
                      <a:pt x="2013092" y="11860"/>
                    </a:cubicBezTo>
                    <a:cubicBezTo>
                      <a:pt x="1851727" y="49960"/>
                      <a:pt x="1490898" y="251666"/>
                      <a:pt x="1300398" y="374931"/>
                    </a:cubicBezTo>
                    <a:cubicBezTo>
                      <a:pt x="1109898" y="498196"/>
                      <a:pt x="997839" y="655078"/>
                      <a:pt x="870092" y="751448"/>
                    </a:cubicBezTo>
                    <a:cubicBezTo>
                      <a:pt x="742345" y="847818"/>
                      <a:pt x="672869" y="863507"/>
                      <a:pt x="533916" y="953154"/>
                    </a:cubicBezTo>
                    <a:cubicBezTo>
                      <a:pt x="394963" y="1042801"/>
                      <a:pt x="112575" y="1414837"/>
                      <a:pt x="36375" y="1289331"/>
                    </a:cubicBezTo>
                    <a:cubicBezTo>
                      <a:pt x="-39825" y="1163825"/>
                      <a:pt x="18445" y="681972"/>
                      <a:pt x="76716" y="200119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604054" y="3641141"/>
                <a:ext cx="1937513" cy="1035786"/>
              </a:xfrm>
              <a:custGeom>
                <a:avLst/>
                <a:gdLst>
                  <a:gd name="connsiteX0" fmla="*/ 1897099 w 1937513"/>
                  <a:gd name="connsiteY0" fmla="*/ 339188 h 1035786"/>
                  <a:gd name="connsiteX1" fmla="*/ 1910546 w 1937513"/>
                  <a:gd name="connsiteY1" fmla="*/ 56800 h 1035786"/>
                  <a:gd name="connsiteX2" fmla="*/ 1587817 w 1937513"/>
                  <a:gd name="connsiteY2" fmla="*/ 43353 h 1035786"/>
                  <a:gd name="connsiteX3" fmla="*/ 942358 w 1937513"/>
                  <a:gd name="connsiteY3" fmla="*/ 527447 h 1035786"/>
                  <a:gd name="connsiteX4" fmla="*/ 592734 w 1937513"/>
                  <a:gd name="connsiteY4" fmla="*/ 688812 h 1035786"/>
                  <a:gd name="connsiteX5" fmla="*/ 41405 w 1937513"/>
                  <a:gd name="connsiteY5" fmla="*/ 1024988 h 1035786"/>
                  <a:gd name="connsiteX6" fmla="*/ 81746 w 1937513"/>
                  <a:gd name="connsiteY6" fmla="*/ 245059 h 1035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7513" h="1035786">
                    <a:moveTo>
                      <a:pt x="1897099" y="339188"/>
                    </a:moveTo>
                    <a:cubicBezTo>
                      <a:pt x="1929596" y="222647"/>
                      <a:pt x="1962093" y="106106"/>
                      <a:pt x="1910546" y="56800"/>
                    </a:cubicBezTo>
                    <a:cubicBezTo>
                      <a:pt x="1858999" y="7494"/>
                      <a:pt x="1749182" y="-35088"/>
                      <a:pt x="1587817" y="43353"/>
                    </a:cubicBezTo>
                    <a:cubicBezTo>
                      <a:pt x="1426452" y="121794"/>
                      <a:pt x="1108205" y="419871"/>
                      <a:pt x="942358" y="527447"/>
                    </a:cubicBezTo>
                    <a:cubicBezTo>
                      <a:pt x="776511" y="635024"/>
                      <a:pt x="742893" y="605889"/>
                      <a:pt x="592734" y="688812"/>
                    </a:cubicBezTo>
                    <a:cubicBezTo>
                      <a:pt x="442575" y="771736"/>
                      <a:pt x="126570" y="1098947"/>
                      <a:pt x="41405" y="1024988"/>
                    </a:cubicBezTo>
                    <a:cubicBezTo>
                      <a:pt x="-43760" y="951029"/>
                      <a:pt x="18993" y="598044"/>
                      <a:pt x="81746" y="245059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5553922" y="3189293"/>
            <a:ext cx="1526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endParaRPr lang="it-IT" sz="24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257881" y="1703110"/>
            <a:ext cx="12707762" cy="1887689"/>
            <a:chOff x="-1363571" y="2190675"/>
            <a:chExt cx="12317684" cy="1887689"/>
          </a:xfrm>
        </p:grpSpPr>
        <p:sp>
          <p:nvSpPr>
            <p:cNvPr id="27" name="Isosceles Triangle 26"/>
            <p:cNvSpPr/>
            <p:nvPr/>
          </p:nvSpPr>
          <p:spPr>
            <a:xfrm rot="6060895">
              <a:off x="2469983" y="-1642879"/>
              <a:ext cx="1277644" cy="8944751"/>
            </a:xfrm>
            <a:prstGeom prst="triangle">
              <a:avLst>
                <a:gd name="adj" fmla="val 47777"/>
              </a:avLst>
            </a:prstGeom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50000">
                  <a:schemeClr val="accent1">
                    <a:lumMod val="45000"/>
                    <a:lumOff val="55000"/>
                    <a:alpha val="36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Isosceles Triangle 29"/>
            <p:cNvSpPr/>
            <p:nvPr/>
          </p:nvSpPr>
          <p:spPr>
            <a:xfrm rot="16894416">
              <a:off x="8553384" y="1677635"/>
              <a:ext cx="313955" cy="4487503"/>
            </a:xfrm>
            <a:prstGeom prst="triangle">
              <a:avLst>
                <a:gd name="adj" fmla="val 47777"/>
              </a:avLst>
            </a:prstGeom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50000">
                  <a:schemeClr val="accent1">
                    <a:lumMod val="45000"/>
                    <a:lumOff val="55000"/>
                    <a:alpha val="36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22945" y="400110"/>
            <a:ext cx="7596343" cy="4688667"/>
            <a:chOff x="2958452" y="5038438"/>
            <a:chExt cx="7596343" cy="4688667"/>
          </a:xfrm>
        </p:grpSpPr>
        <p:grpSp>
          <p:nvGrpSpPr>
            <p:cNvPr id="3" name="Group 2"/>
            <p:cNvGrpSpPr/>
            <p:nvPr/>
          </p:nvGrpSpPr>
          <p:grpSpPr>
            <a:xfrm>
              <a:off x="2958452" y="5038438"/>
              <a:ext cx="7596343" cy="4688667"/>
              <a:chOff x="2170874" y="907470"/>
              <a:chExt cx="7596343" cy="4688667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7795990" y="907470"/>
                <a:ext cx="1719323" cy="40011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Gas injection</a:t>
                </a:r>
                <a:endParaRPr kumimoji="0" lang="it-IT" sz="20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170874" y="1064561"/>
                <a:ext cx="7596343" cy="4531576"/>
                <a:chOff x="2004704" y="809645"/>
                <a:chExt cx="7596343" cy="4531576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artisticPastelsSmooth trans="58000" scaling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"/>
                <a:stretch/>
              </p:blipFill>
              <p:spPr>
                <a:xfrm>
                  <a:off x="2004704" y="1096976"/>
                  <a:ext cx="7545325" cy="4244245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  <a:effectLst/>
              </p:spPr>
            </p:pic>
            <p:sp>
              <p:nvSpPr>
                <p:cNvPr id="48" name="Bent Arrow 47"/>
                <p:cNvSpPr/>
                <p:nvPr/>
              </p:nvSpPr>
              <p:spPr>
                <a:xfrm rot="5400000" flipV="1">
                  <a:off x="5684590" y="634335"/>
                  <a:ext cx="1772670" cy="2123289"/>
                </a:xfrm>
                <a:prstGeom prst="bentArrow">
                  <a:avLst>
                    <a:gd name="adj1" fmla="val 7395"/>
                    <a:gd name="adj2" fmla="val 7679"/>
                    <a:gd name="adj3" fmla="val 14210"/>
                    <a:gd name="adj4" fmla="val 4375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7188739" y="1183287"/>
                  <a:ext cx="2412308" cy="46166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it-IT" sz="2400" b="1" i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  <a:cs typeface="Arial" panose="020B0604020202020204" pitchFamily="34" charset="0"/>
                    </a:rPr>
                    <a:t>Plasma source</a:t>
                  </a:r>
                </a:p>
              </p:txBody>
            </p:sp>
          </p:grpSp>
        </p:grpSp>
        <p:sp>
          <p:nvSpPr>
            <p:cNvPr id="50" name="Rectangle 49"/>
            <p:cNvSpPr/>
            <p:nvPr/>
          </p:nvSpPr>
          <p:spPr>
            <a:xfrm>
              <a:off x="6711553" y="6346595"/>
              <a:ext cx="3228071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Plasma formation process</a:t>
              </a:r>
              <a:endParaRPr kumimoji="0" lang="it-IT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2" name="Gruppo 271">
            <a:extLst>
              <a:ext uri="{FF2B5EF4-FFF2-40B4-BE49-F238E27FC236}">
                <a16:creationId xmlns:a16="http://schemas.microsoft.com/office/drawing/2014/main" id="{49D5CC93-791F-6922-4F2A-F4D1328F76DF}"/>
              </a:ext>
            </a:extLst>
          </p:cNvPr>
          <p:cNvGrpSpPr/>
          <p:nvPr/>
        </p:nvGrpSpPr>
        <p:grpSpPr>
          <a:xfrm>
            <a:off x="-3905" y="863622"/>
            <a:ext cx="12105262" cy="3111178"/>
            <a:chOff x="-3905" y="863622"/>
            <a:chExt cx="12105262" cy="3111178"/>
          </a:xfrm>
        </p:grpSpPr>
        <p:grpSp>
          <p:nvGrpSpPr>
            <p:cNvPr id="271" name="Gruppo 270">
              <a:extLst>
                <a:ext uri="{FF2B5EF4-FFF2-40B4-BE49-F238E27FC236}">
                  <a16:creationId xmlns:a16="http://schemas.microsoft.com/office/drawing/2014/main" id="{A9776051-E991-616E-5789-78E976B6F3AB}"/>
                </a:ext>
              </a:extLst>
            </p:cNvPr>
            <p:cNvGrpSpPr/>
            <p:nvPr/>
          </p:nvGrpSpPr>
          <p:grpSpPr>
            <a:xfrm>
              <a:off x="8936520" y="3057852"/>
              <a:ext cx="3164837" cy="916948"/>
              <a:chOff x="8936520" y="3057852"/>
              <a:chExt cx="3164837" cy="916948"/>
            </a:xfrm>
          </p:grpSpPr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D069B1B-EACF-320D-59B0-9CA815316F71}"/>
                  </a:ext>
                </a:extLst>
              </p:cNvPr>
              <p:cNvSpPr txBox="1"/>
              <p:nvPr/>
            </p:nvSpPr>
            <p:spPr>
              <a:xfrm>
                <a:off x="8936520" y="3057852"/>
                <a:ext cx="3164837" cy="58477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RF structures 20-100 MV/m</a:t>
                </a:r>
              </a:p>
              <a:p>
                <a:pPr algn="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Plasma structures 1-100 GV/m </a:t>
                </a:r>
                <a:endParaRPr kumimoji="0" lang="it-IT" sz="1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23" name="Gruppo 122">
                <a:extLst>
                  <a:ext uri="{FF2B5EF4-FFF2-40B4-BE49-F238E27FC236}">
                    <a16:creationId xmlns:a16="http://schemas.microsoft.com/office/drawing/2014/main" id="{B77D61E3-9587-6BDF-AC33-2FF27C501B33}"/>
                  </a:ext>
                </a:extLst>
              </p:cNvPr>
              <p:cNvGrpSpPr/>
              <p:nvPr/>
            </p:nvGrpSpPr>
            <p:grpSpPr>
              <a:xfrm>
                <a:off x="11303036" y="3681244"/>
                <a:ext cx="549897" cy="293556"/>
                <a:chOff x="5764558" y="5431413"/>
                <a:chExt cx="549897" cy="293556"/>
              </a:xfrm>
            </p:grpSpPr>
            <p:grpSp>
              <p:nvGrpSpPr>
                <p:cNvPr id="124" name="Gruppo 123">
                  <a:extLst>
                    <a:ext uri="{FF2B5EF4-FFF2-40B4-BE49-F238E27FC236}">
                      <a16:creationId xmlns:a16="http://schemas.microsoft.com/office/drawing/2014/main" id="{0C055649-2119-DBA1-F503-C0F91FCCDEFD}"/>
                    </a:ext>
                  </a:extLst>
                </p:cNvPr>
                <p:cNvGrpSpPr/>
                <p:nvPr/>
              </p:nvGrpSpPr>
              <p:grpSpPr>
                <a:xfrm>
                  <a:off x="5786772" y="5512508"/>
                  <a:ext cx="241092" cy="126619"/>
                  <a:chOff x="5786772" y="5512508"/>
                  <a:chExt cx="241092" cy="126619"/>
                </a:xfrm>
              </p:grpSpPr>
              <p:sp>
                <p:nvSpPr>
                  <p:cNvPr id="127" name="Ovale 126">
                    <a:extLst>
                      <a:ext uri="{FF2B5EF4-FFF2-40B4-BE49-F238E27FC236}">
                        <a16:creationId xmlns:a16="http://schemas.microsoft.com/office/drawing/2014/main" id="{872A16B6-4E05-04BD-ABDE-AF66E59D754C}"/>
                      </a:ext>
                    </a:extLst>
                  </p:cNvPr>
                  <p:cNvSpPr/>
                  <p:nvPr/>
                </p:nvSpPr>
                <p:spPr>
                  <a:xfrm>
                    <a:off x="5945693" y="5580518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8" name="Ovale 127">
                    <a:extLst>
                      <a:ext uri="{FF2B5EF4-FFF2-40B4-BE49-F238E27FC236}">
                        <a16:creationId xmlns:a16="http://schemas.microsoft.com/office/drawing/2014/main" id="{BFFE35E9-0662-8512-0BD8-7199E4DDF33B}"/>
                      </a:ext>
                    </a:extLst>
                  </p:cNvPr>
                  <p:cNvSpPr/>
                  <p:nvPr/>
                </p:nvSpPr>
                <p:spPr>
                  <a:xfrm>
                    <a:off x="5975989" y="5539635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9" name="Ovale 128">
                    <a:extLst>
                      <a:ext uri="{FF2B5EF4-FFF2-40B4-BE49-F238E27FC236}">
                        <a16:creationId xmlns:a16="http://schemas.microsoft.com/office/drawing/2014/main" id="{894BDB98-2A4E-82E6-DB8F-7014EB3AD94E}"/>
                      </a:ext>
                    </a:extLst>
                  </p:cNvPr>
                  <p:cNvSpPr/>
                  <p:nvPr/>
                </p:nvSpPr>
                <p:spPr>
                  <a:xfrm>
                    <a:off x="5843482" y="5593408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0" name="Ovale 129">
                    <a:extLst>
                      <a:ext uri="{FF2B5EF4-FFF2-40B4-BE49-F238E27FC236}">
                        <a16:creationId xmlns:a16="http://schemas.microsoft.com/office/drawing/2014/main" id="{21014A77-6901-D4FF-58C3-6BA5BA228CDE}"/>
                      </a:ext>
                    </a:extLst>
                  </p:cNvPr>
                  <p:cNvSpPr/>
                  <p:nvPr/>
                </p:nvSpPr>
                <p:spPr>
                  <a:xfrm>
                    <a:off x="5832827" y="5515821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1" name="Ovale 130">
                    <a:extLst>
                      <a:ext uri="{FF2B5EF4-FFF2-40B4-BE49-F238E27FC236}">
                        <a16:creationId xmlns:a16="http://schemas.microsoft.com/office/drawing/2014/main" id="{F0700DA2-8C83-0F64-0B70-22852ED9EAA5}"/>
                      </a:ext>
                    </a:extLst>
                  </p:cNvPr>
                  <p:cNvSpPr/>
                  <p:nvPr/>
                </p:nvSpPr>
                <p:spPr>
                  <a:xfrm>
                    <a:off x="5887276" y="5589607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2" name="Ovale 131">
                    <a:extLst>
                      <a:ext uri="{FF2B5EF4-FFF2-40B4-BE49-F238E27FC236}">
                        <a16:creationId xmlns:a16="http://schemas.microsoft.com/office/drawing/2014/main" id="{8211B48B-B37E-28E9-7DC7-CF9556A7213F}"/>
                      </a:ext>
                    </a:extLst>
                  </p:cNvPr>
                  <p:cNvSpPr/>
                  <p:nvPr/>
                </p:nvSpPr>
                <p:spPr>
                  <a:xfrm>
                    <a:off x="5786772" y="5541686"/>
                    <a:ext cx="5176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3" name="Ovale 132">
                    <a:extLst>
                      <a:ext uri="{FF2B5EF4-FFF2-40B4-BE49-F238E27FC236}">
                        <a16:creationId xmlns:a16="http://schemas.microsoft.com/office/drawing/2014/main" id="{854D6429-597A-CD86-FBD2-2C3A321750AC}"/>
                      </a:ext>
                    </a:extLst>
                  </p:cNvPr>
                  <p:cNvSpPr/>
                  <p:nvPr/>
                </p:nvSpPr>
                <p:spPr>
                  <a:xfrm>
                    <a:off x="5808241" y="5582781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4" name="Ovale 133">
                    <a:extLst>
                      <a:ext uri="{FF2B5EF4-FFF2-40B4-BE49-F238E27FC236}">
                        <a16:creationId xmlns:a16="http://schemas.microsoft.com/office/drawing/2014/main" id="{4937DF96-10F5-1772-297E-A14B42CE3056}"/>
                      </a:ext>
                    </a:extLst>
                  </p:cNvPr>
                  <p:cNvSpPr/>
                  <p:nvPr/>
                </p:nvSpPr>
                <p:spPr>
                  <a:xfrm>
                    <a:off x="5909828" y="5553391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5" name="Ovale 134">
                    <a:extLst>
                      <a:ext uri="{FF2B5EF4-FFF2-40B4-BE49-F238E27FC236}">
                        <a16:creationId xmlns:a16="http://schemas.microsoft.com/office/drawing/2014/main" id="{D7DA410A-7A52-994E-376B-999A7316560E}"/>
                      </a:ext>
                    </a:extLst>
                  </p:cNvPr>
                  <p:cNvSpPr/>
                  <p:nvPr/>
                </p:nvSpPr>
                <p:spPr>
                  <a:xfrm>
                    <a:off x="5883689" y="5512508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6" name="Ovale 135">
                    <a:extLst>
                      <a:ext uri="{FF2B5EF4-FFF2-40B4-BE49-F238E27FC236}">
                        <a16:creationId xmlns:a16="http://schemas.microsoft.com/office/drawing/2014/main" id="{53637D4A-A773-1F47-A9DF-3FE81465A2B3}"/>
                      </a:ext>
                    </a:extLst>
                  </p:cNvPr>
                  <p:cNvSpPr/>
                  <p:nvPr/>
                </p:nvSpPr>
                <p:spPr>
                  <a:xfrm>
                    <a:off x="5853393" y="5548148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7" name="Ovale 136">
                    <a:extLst>
                      <a:ext uri="{FF2B5EF4-FFF2-40B4-BE49-F238E27FC236}">
                        <a16:creationId xmlns:a16="http://schemas.microsoft.com/office/drawing/2014/main" id="{2BEDB7F0-8FE0-3FAB-7905-765BDFAB9548}"/>
                      </a:ext>
                    </a:extLst>
                  </p:cNvPr>
                  <p:cNvSpPr/>
                  <p:nvPr/>
                </p:nvSpPr>
                <p:spPr>
                  <a:xfrm>
                    <a:off x="5928793" y="5517287"/>
                    <a:ext cx="51875" cy="4571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25" name="Freccia a destra 124">
                  <a:extLst>
                    <a:ext uri="{FF2B5EF4-FFF2-40B4-BE49-F238E27FC236}">
                      <a16:creationId xmlns:a16="http://schemas.microsoft.com/office/drawing/2014/main" id="{8889AFBD-D647-86FA-E168-732FF3725B6F}"/>
                    </a:ext>
                  </a:extLst>
                </p:cNvPr>
                <p:cNvSpPr/>
                <p:nvPr/>
              </p:nvSpPr>
              <p:spPr>
                <a:xfrm>
                  <a:off x="5835287" y="5431413"/>
                  <a:ext cx="479168" cy="293556"/>
                </a:xfrm>
                <a:prstGeom prst="rightArrow">
                  <a:avLst/>
                </a:prstGeom>
                <a:solidFill>
                  <a:schemeClr val="accent1">
                    <a:lumMod val="75000"/>
                    <a:alpha val="3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6" name="Ovale 125">
                  <a:extLst>
                    <a:ext uri="{FF2B5EF4-FFF2-40B4-BE49-F238E27FC236}">
                      <a16:creationId xmlns:a16="http://schemas.microsoft.com/office/drawing/2014/main" id="{C9930E93-2FD9-BFBA-EEBF-0A65247A2F90}"/>
                    </a:ext>
                  </a:extLst>
                </p:cNvPr>
                <p:cNvSpPr/>
                <p:nvPr/>
              </p:nvSpPr>
              <p:spPr>
                <a:xfrm>
                  <a:off x="5764558" y="5473794"/>
                  <a:ext cx="281419" cy="20879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84000"/>
                        <a:alpha val="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203" name="Gruppo 202">
              <a:extLst>
                <a:ext uri="{FF2B5EF4-FFF2-40B4-BE49-F238E27FC236}">
                  <a16:creationId xmlns:a16="http://schemas.microsoft.com/office/drawing/2014/main" id="{8C241A91-7AD1-C155-3275-944550EE4618}"/>
                </a:ext>
              </a:extLst>
            </p:cNvPr>
            <p:cNvGrpSpPr/>
            <p:nvPr/>
          </p:nvGrpSpPr>
          <p:grpSpPr>
            <a:xfrm>
              <a:off x="-3905" y="863622"/>
              <a:ext cx="3460487" cy="2862322"/>
              <a:chOff x="61861" y="757152"/>
              <a:chExt cx="3460487" cy="286232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54291" y="757152"/>
                <a:ext cx="2568057" cy="286232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kumimoji="0" lang="it-IT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LWFA </a:t>
                </a:r>
                <a:r>
                  <a:rPr lang="it-IT" i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Laser-driven wakefield acceleration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Drive beam is a laser pulse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  <a:p>
                <a:pPr>
                  <a:defRPr/>
                </a:pPr>
                <a:r>
                  <a:rPr kumimoji="0" lang="it-IT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PWFA </a:t>
                </a:r>
                <a:r>
                  <a:rPr lang="it-IT" i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Particle-driven</a:t>
                </a:r>
                <a:r>
                  <a:rPr lang="it-IT" i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 </a:t>
                </a:r>
                <a:r>
                  <a:rPr lang="it-IT" i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wakefield</a:t>
                </a:r>
                <a:r>
                  <a:rPr lang="it-IT" i="1" dirty="0">
                    <a:solidFill>
                      <a:schemeClr val="bg1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 </a:t>
                </a:r>
                <a:r>
                  <a:rPr lang="it-IT" i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acceleration</a:t>
                </a:r>
                <a:endParaRPr lang="it-IT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Drive </a:t>
                </a:r>
                <a:r>
                  <a:rPr kumimoji="0" lang="it-IT" b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beam</a:t>
                </a:r>
                <a:r>
                  <a:rPr kumimoji="0" lang="it-IT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 </a:t>
                </a:r>
                <a:r>
                  <a:rPr kumimoji="0" lang="it-IT" b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is</a:t>
                </a:r>
                <a:r>
                  <a:rPr kumimoji="0" lang="it-IT" b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 </a:t>
                </a:r>
                <a:r>
                  <a:rPr kumimoji="0" lang="it-IT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electron or </a:t>
                </a:r>
                <a:r>
                  <a:rPr kumimoji="0" lang="it-IT" b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proton</a:t>
                </a:r>
                <a:r>
                  <a:rPr kumimoji="0" lang="it-IT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 </a:t>
                </a:r>
                <a:r>
                  <a:rPr kumimoji="0" lang="it-IT" b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</a:rPr>
                  <a:t>beam</a:t>
                </a:r>
                <a:endParaRPr kumimoji="0" lang="it-IT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2" name="Gruppo 141">
                <a:extLst>
                  <a:ext uri="{FF2B5EF4-FFF2-40B4-BE49-F238E27FC236}">
                    <a16:creationId xmlns:a16="http://schemas.microsoft.com/office/drawing/2014/main" id="{9704073C-01FA-E747-84EE-E3266166E269}"/>
                  </a:ext>
                </a:extLst>
              </p:cNvPr>
              <p:cNvGrpSpPr/>
              <p:nvPr/>
            </p:nvGrpSpPr>
            <p:grpSpPr>
              <a:xfrm>
                <a:off x="61861" y="2468231"/>
                <a:ext cx="856060" cy="450901"/>
                <a:chOff x="881686" y="2275564"/>
                <a:chExt cx="1256861" cy="448317"/>
              </a:xfrm>
            </p:grpSpPr>
            <p:grpSp>
              <p:nvGrpSpPr>
                <p:cNvPr id="158" name="Gruppo 157">
                  <a:extLst>
                    <a:ext uri="{FF2B5EF4-FFF2-40B4-BE49-F238E27FC236}">
                      <a16:creationId xmlns:a16="http://schemas.microsoft.com/office/drawing/2014/main" id="{ED448429-F901-2913-FBDF-B2932140DB18}"/>
                    </a:ext>
                  </a:extLst>
                </p:cNvPr>
                <p:cNvGrpSpPr/>
                <p:nvPr/>
              </p:nvGrpSpPr>
              <p:grpSpPr>
                <a:xfrm>
                  <a:off x="965141" y="2319955"/>
                  <a:ext cx="654371" cy="312510"/>
                  <a:chOff x="5777926" y="5205700"/>
                  <a:chExt cx="443848" cy="232057"/>
                </a:xfrm>
                <a:solidFill>
                  <a:schemeClr val="accent1">
                    <a:lumMod val="50000"/>
                  </a:schemeClr>
                </a:solidFill>
              </p:grpSpPr>
              <p:grpSp>
                <p:nvGrpSpPr>
                  <p:cNvPr id="162" name="Gruppo 161">
                    <a:extLst>
                      <a:ext uri="{FF2B5EF4-FFF2-40B4-BE49-F238E27FC236}">
                        <a16:creationId xmlns:a16="http://schemas.microsoft.com/office/drawing/2014/main" id="{BB26A2D1-EF4F-1BD6-497D-E497E612E623}"/>
                      </a:ext>
                    </a:extLst>
                  </p:cNvPr>
                  <p:cNvGrpSpPr/>
                  <p:nvPr/>
                </p:nvGrpSpPr>
                <p:grpSpPr>
                  <a:xfrm>
                    <a:off x="5777926" y="5229898"/>
                    <a:ext cx="443304" cy="207859"/>
                    <a:chOff x="5789768" y="5224490"/>
                    <a:chExt cx="443304" cy="207859"/>
                  </a:xfrm>
                  <a:grpFill/>
                </p:grpSpPr>
                <p:sp>
                  <p:nvSpPr>
                    <p:cNvPr id="166" name="Ovale 165">
                      <a:extLst>
                        <a:ext uri="{FF2B5EF4-FFF2-40B4-BE49-F238E27FC236}">
                          <a16:creationId xmlns:a16="http://schemas.microsoft.com/office/drawing/2014/main" id="{483E19C0-E14A-3CC2-2955-34857FDE1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6462" y="5260749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7" name="Ovale 166">
                      <a:extLst>
                        <a:ext uri="{FF2B5EF4-FFF2-40B4-BE49-F238E27FC236}">
                          <a16:creationId xmlns:a16="http://schemas.microsoft.com/office/drawing/2014/main" id="{5EC763CC-AD1A-3512-435C-3078B336E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1173" y="5322305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8" name="Ovale 167">
                      <a:extLst>
                        <a:ext uri="{FF2B5EF4-FFF2-40B4-BE49-F238E27FC236}">
                          <a16:creationId xmlns:a16="http://schemas.microsoft.com/office/drawing/2014/main" id="{A94189D5-C197-184B-3C8C-FEFDBC8773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5568" y="5281555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9" name="Ovale 168">
                      <a:extLst>
                        <a:ext uri="{FF2B5EF4-FFF2-40B4-BE49-F238E27FC236}">
                          <a16:creationId xmlns:a16="http://schemas.microsoft.com/office/drawing/2014/main" id="{47E65416-78FF-82B6-B19B-85C0803C87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4021" y="5354768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0" name="Ovale 169">
                      <a:extLst>
                        <a:ext uri="{FF2B5EF4-FFF2-40B4-BE49-F238E27FC236}">
                          <a16:creationId xmlns:a16="http://schemas.microsoft.com/office/drawing/2014/main" id="{E099C43F-6B55-ED11-0F44-273954133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4636" y="5386630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1" name="Ovale 170">
                      <a:extLst>
                        <a:ext uri="{FF2B5EF4-FFF2-40B4-BE49-F238E27FC236}">
                          <a16:creationId xmlns:a16="http://schemas.microsoft.com/office/drawing/2014/main" id="{CD1B92D9-FE55-250F-9825-4A74DE1541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0120" y="5239666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2" name="Ovale 171">
                      <a:extLst>
                        <a:ext uri="{FF2B5EF4-FFF2-40B4-BE49-F238E27FC236}">
                          <a16:creationId xmlns:a16="http://schemas.microsoft.com/office/drawing/2014/main" id="{BFF3123B-E739-1FA1-9817-1BE792B9CC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5903" y="5343595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3" name="Ovale 172">
                      <a:extLst>
                        <a:ext uri="{FF2B5EF4-FFF2-40B4-BE49-F238E27FC236}">
                          <a16:creationId xmlns:a16="http://schemas.microsoft.com/office/drawing/2014/main" id="{807D8CA6-57A9-BC6D-FC86-32C8F60768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28386" y="5285644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4" name="Ovale 173">
                      <a:extLst>
                        <a:ext uri="{FF2B5EF4-FFF2-40B4-BE49-F238E27FC236}">
                          <a16:creationId xmlns:a16="http://schemas.microsoft.com/office/drawing/2014/main" id="{359AEDFF-7640-A052-603D-EEF8299981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05244" y="5381808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5" name="Ovale 174">
                      <a:extLst>
                        <a:ext uri="{FF2B5EF4-FFF2-40B4-BE49-F238E27FC236}">
                          <a16:creationId xmlns:a16="http://schemas.microsoft.com/office/drawing/2014/main" id="{12C2CBCE-0C1B-9D35-C6D2-C89883191B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9768" y="5275025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6" name="Ovale 175">
                      <a:extLst>
                        <a:ext uri="{FF2B5EF4-FFF2-40B4-BE49-F238E27FC236}">
                          <a16:creationId xmlns:a16="http://schemas.microsoft.com/office/drawing/2014/main" id="{F55F40B4-0470-EEB1-A670-60DC72694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197" y="5322287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7" name="Ovale 176">
                      <a:extLst>
                        <a:ext uri="{FF2B5EF4-FFF2-40B4-BE49-F238E27FC236}">
                          <a16:creationId xmlns:a16="http://schemas.microsoft.com/office/drawing/2014/main" id="{470B8F2E-7FE3-9076-091E-CABE6FFE7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9916" y="5363771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8" name="Ovale 177">
                      <a:extLst>
                        <a:ext uri="{FF2B5EF4-FFF2-40B4-BE49-F238E27FC236}">
                          <a16:creationId xmlns:a16="http://schemas.microsoft.com/office/drawing/2014/main" id="{8F6F12E0-3545-A538-A703-9A502ACE1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9897" y="5372336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79" name="Ovale 178">
                      <a:extLst>
                        <a:ext uri="{FF2B5EF4-FFF2-40B4-BE49-F238E27FC236}">
                          <a16:creationId xmlns:a16="http://schemas.microsoft.com/office/drawing/2014/main" id="{E9409EB3-2D6B-E0CC-F959-FA7B004C5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5856" y="5232934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80" name="Ovale 179">
                      <a:extLst>
                        <a:ext uri="{FF2B5EF4-FFF2-40B4-BE49-F238E27FC236}">
                          <a16:creationId xmlns:a16="http://schemas.microsoft.com/office/drawing/2014/main" id="{4269CFCD-E2E1-E36D-9939-FC64CDA97A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7406" y="5233367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81" name="Ovale 180">
                      <a:extLst>
                        <a:ext uri="{FF2B5EF4-FFF2-40B4-BE49-F238E27FC236}">
                          <a16:creationId xmlns:a16="http://schemas.microsoft.com/office/drawing/2014/main" id="{C685204F-7536-8D96-9B60-FCB42067F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29298" y="5224490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82" name="Ovale 181">
                      <a:extLst>
                        <a:ext uri="{FF2B5EF4-FFF2-40B4-BE49-F238E27FC236}">
                          <a16:creationId xmlns:a16="http://schemas.microsoft.com/office/drawing/2014/main" id="{C3D335EE-E15A-5BDD-A7C9-0B5D7CCCB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8337" y="5320252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83" name="Ovale 182">
                      <a:extLst>
                        <a:ext uri="{FF2B5EF4-FFF2-40B4-BE49-F238E27FC236}">
                          <a16:creationId xmlns:a16="http://schemas.microsoft.com/office/drawing/2014/main" id="{9BF4AE86-75B9-22BE-D869-83DB7F45CD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3865" y="5333779"/>
                      <a:ext cx="45719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84" name="Ovale 183">
                      <a:extLst>
                        <a:ext uri="{FF2B5EF4-FFF2-40B4-BE49-F238E27FC236}">
                          <a16:creationId xmlns:a16="http://schemas.microsoft.com/office/drawing/2014/main" id="{D73BD3BD-CA55-DB5B-E616-6D8A04C75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5097" y="5297909"/>
                      <a:ext cx="51875" cy="4571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163" name="Ovale 162">
                    <a:extLst>
                      <a:ext uri="{FF2B5EF4-FFF2-40B4-BE49-F238E27FC236}">
                        <a16:creationId xmlns:a16="http://schemas.microsoft.com/office/drawing/2014/main" id="{5B81A992-02B3-CCB5-A354-4BADF6325547}"/>
                      </a:ext>
                    </a:extLst>
                  </p:cNvPr>
                  <p:cNvSpPr/>
                  <p:nvPr/>
                </p:nvSpPr>
                <p:spPr>
                  <a:xfrm>
                    <a:off x="5999479" y="5205700"/>
                    <a:ext cx="51875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64" name="Ovale 163">
                    <a:extLst>
                      <a:ext uri="{FF2B5EF4-FFF2-40B4-BE49-F238E27FC236}">
                        <a16:creationId xmlns:a16="http://schemas.microsoft.com/office/drawing/2014/main" id="{80F55464-5652-07B5-E8CE-DA4DE2073F58}"/>
                      </a:ext>
                    </a:extLst>
                  </p:cNvPr>
                  <p:cNvSpPr/>
                  <p:nvPr/>
                </p:nvSpPr>
                <p:spPr>
                  <a:xfrm>
                    <a:off x="6169899" y="5276308"/>
                    <a:ext cx="51875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65" name="Ovale 164">
                    <a:extLst>
                      <a:ext uri="{FF2B5EF4-FFF2-40B4-BE49-F238E27FC236}">
                        <a16:creationId xmlns:a16="http://schemas.microsoft.com/office/drawing/2014/main" id="{F07EA2E2-8532-9EDB-BD28-6662F067EDD9}"/>
                      </a:ext>
                    </a:extLst>
                  </p:cNvPr>
                  <p:cNvSpPr/>
                  <p:nvPr/>
                </p:nvSpPr>
                <p:spPr>
                  <a:xfrm>
                    <a:off x="6109093" y="5307511"/>
                    <a:ext cx="51875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59" name="Gruppo 158">
                  <a:extLst>
                    <a:ext uri="{FF2B5EF4-FFF2-40B4-BE49-F238E27FC236}">
                      <a16:creationId xmlns:a16="http://schemas.microsoft.com/office/drawing/2014/main" id="{562ABA6C-F31E-28DA-82C9-80933484EE47}"/>
                    </a:ext>
                  </a:extLst>
                </p:cNvPr>
                <p:cNvGrpSpPr/>
                <p:nvPr/>
              </p:nvGrpSpPr>
              <p:grpSpPr>
                <a:xfrm>
                  <a:off x="881686" y="2275564"/>
                  <a:ext cx="1256861" cy="448317"/>
                  <a:chOff x="453745" y="2254236"/>
                  <a:chExt cx="1256861" cy="448317"/>
                </a:xfrm>
              </p:grpSpPr>
              <p:sp>
                <p:nvSpPr>
                  <p:cNvPr id="160" name="Freccia a destra 159">
                    <a:extLst>
                      <a:ext uri="{FF2B5EF4-FFF2-40B4-BE49-F238E27FC236}">
                        <a16:creationId xmlns:a16="http://schemas.microsoft.com/office/drawing/2014/main" id="{E5DD4D26-AFA5-B389-07AA-4CD9379AF2FC}"/>
                      </a:ext>
                    </a:extLst>
                  </p:cNvPr>
                  <p:cNvSpPr/>
                  <p:nvPr/>
                </p:nvSpPr>
                <p:spPr>
                  <a:xfrm>
                    <a:off x="552644" y="2254236"/>
                    <a:ext cx="1157962" cy="448317"/>
                  </a:xfrm>
                  <a:prstGeom prst="rightArrow">
                    <a:avLst/>
                  </a:prstGeom>
                  <a:solidFill>
                    <a:schemeClr val="accent1">
                      <a:lumMod val="75000"/>
                      <a:alpha val="28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161" name="Ovale 160">
                    <a:extLst>
                      <a:ext uri="{FF2B5EF4-FFF2-40B4-BE49-F238E27FC236}">
                        <a16:creationId xmlns:a16="http://schemas.microsoft.com/office/drawing/2014/main" id="{9C9449A7-B7E4-A651-2E88-3BC9A4B91791}"/>
                      </a:ext>
                    </a:extLst>
                  </p:cNvPr>
                  <p:cNvSpPr/>
                  <p:nvPr/>
                </p:nvSpPr>
                <p:spPr>
                  <a:xfrm>
                    <a:off x="453745" y="2298627"/>
                    <a:ext cx="857090" cy="36352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84000"/>
                          <a:alpha val="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rect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pic>
            <p:nvPicPr>
              <p:cNvPr id="186" name="Immagine 185" descr="Immagine che contiene Carattere, design, tipografia&#10;&#10;Descrizione generata automaticamente">
                <a:extLst>
                  <a:ext uri="{FF2B5EF4-FFF2-40B4-BE49-F238E27FC236}">
                    <a16:creationId xmlns:a16="http://schemas.microsoft.com/office/drawing/2014/main" id="{C932606B-0B74-6DD4-7509-2D2158E0E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56" y="912066"/>
                <a:ext cx="786471" cy="450901"/>
              </a:xfrm>
              <a:prstGeom prst="rect">
                <a:avLst/>
              </a:prstGeom>
            </p:spPr>
          </p:pic>
        </p:grpSp>
      </p:grpSp>
      <p:grpSp>
        <p:nvGrpSpPr>
          <p:cNvPr id="275" name="Gruppo 274">
            <a:extLst>
              <a:ext uri="{FF2B5EF4-FFF2-40B4-BE49-F238E27FC236}">
                <a16:creationId xmlns:a16="http://schemas.microsoft.com/office/drawing/2014/main" id="{8B108E51-FC95-8243-9F30-9171594D99CA}"/>
              </a:ext>
            </a:extLst>
          </p:cNvPr>
          <p:cNvGrpSpPr/>
          <p:nvPr/>
        </p:nvGrpSpPr>
        <p:grpSpPr>
          <a:xfrm>
            <a:off x="5152763" y="4298298"/>
            <a:ext cx="6829328" cy="2169236"/>
            <a:chOff x="5152763" y="4298298"/>
            <a:chExt cx="6829328" cy="2169236"/>
          </a:xfrm>
        </p:grpSpPr>
        <p:sp>
          <p:nvSpPr>
            <p:cNvPr id="276" name="Callout: freccia in su 275">
              <a:extLst>
                <a:ext uri="{FF2B5EF4-FFF2-40B4-BE49-F238E27FC236}">
                  <a16:creationId xmlns:a16="http://schemas.microsoft.com/office/drawing/2014/main" id="{82003FD3-AA2C-53B1-C5BA-5F2169E0BF4A}"/>
                </a:ext>
              </a:extLst>
            </p:cNvPr>
            <p:cNvSpPr/>
            <p:nvPr/>
          </p:nvSpPr>
          <p:spPr>
            <a:xfrm>
              <a:off x="5152763" y="4298298"/>
              <a:ext cx="6700170" cy="2169236"/>
            </a:xfrm>
            <a:prstGeom prst="upArrowCallout">
              <a:avLst>
                <a:gd name="adj1" fmla="val 12065"/>
                <a:gd name="adj2" fmla="val 11797"/>
                <a:gd name="adj3" fmla="val 22198"/>
                <a:gd name="adj4" fmla="val 57484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7" name="CasellaDiTesto 276">
              <a:extLst>
                <a:ext uri="{FF2B5EF4-FFF2-40B4-BE49-F238E27FC236}">
                  <a16:creationId xmlns:a16="http://schemas.microsoft.com/office/drawing/2014/main" id="{9BDF81DF-1E03-066B-B98C-27EE0F8E534A}"/>
                </a:ext>
              </a:extLst>
            </p:cNvPr>
            <p:cNvSpPr txBox="1"/>
            <p:nvPr/>
          </p:nvSpPr>
          <p:spPr>
            <a:xfrm>
              <a:off x="5191988" y="5254057"/>
              <a:ext cx="679010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Plasma source design for: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Plasma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formation</a:t>
              </a: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process</a:t>
              </a:r>
              <a:endParaRPr lang="it-IT" i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Density</a:t>
              </a: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profiles</a:t>
              </a: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–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lifetime</a:t>
              </a: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– size –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ramps</a:t>
              </a: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–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stability</a:t>
              </a: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-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RepRate</a:t>
              </a:r>
              <a:endParaRPr lang="it-IT" dirty="0"/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Acceleration –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Focusing</a:t>
              </a: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–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deflection</a:t>
              </a:r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831CD1B-3DFA-1607-B216-84C989F33D38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0681806" y="10011"/>
                <a:ext cx="13962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Motivations</a:t>
                </a:r>
              </a:p>
            </p:txBody>
          </p:sp>
        </p:grpSp>
        <p:pic>
          <p:nvPicPr>
            <p:cNvPr id="15" name="Immagine 1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042EDFEF-ACA4-2D90-D8C9-B08A0CB39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73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910419" y="6549190"/>
            <a:ext cx="6260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6/40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10365747" y="10011"/>
                <a:ext cx="17123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Basic concepts</a:t>
                </a: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29" name="Rectangle 20">
            <a:extLst>
              <a:ext uri="{FF2B5EF4-FFF2-40B4-BE49-F238E27FC236}">
                <a16:creationId xmlns:a16="http://schemas.microsoft.com/office/drawing/2014/main" id="{6BD7EE6A-19F5-D9BE-31D7-3C8F28AB864F}"/>
              </a:ext>
            </a:extLst>
          </p:cNvPr>
          <p:cNvSpPr/>
          <p:nvPr/>
        </p:nvSpPr>
        <p:spPr>
          <a:xfrm>
            <a:off x="129399" y="471091"/>
            <a:ext cx="596660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generation </a:t>
            </a:r>
            <a:r>
              <a:rPr lang="it-IT" sz="24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endParaRPr kumimoji="0" lang="it-IT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6CCF5A-C5A5-CE88-1CFE-1C151075B4AE}"/>
              </a:ext>
            </a:extLst>
          </p:cNvPr>
          <p:cNvSpPr txBox="1"/>
          <p:nvPr/>
        </p:nvSpPr>
        <p:spPr>
          <a:xfrm>
            <a:off x="1149469" y="989618"/>
            <a:ext cx="5472048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1800" b="0" i="1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Collisional</a:t>
            </a:r>
            <a:r>
              <a:rPr lang="it-IT" sz="18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i="1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endParaRPr lang="it-IT" sz="1800" b="0" i="1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discharges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4250" lvl="1">
              <a:lnSpc>
                <a:spcPct val="150000"/>
              </a:lnSpc>
            </a:pP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it-IT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endParaRPr lang="it-IT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Tunneling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/field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0E1B9ED-0D94-8F68-0B77-5FC3DD892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6" y="4663771"/>
            <a:ext cx="5994939" cy="17632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19B0B2-2914-7B57-14E5-401BF64B2763}"/>
              </a:ext>
            </a:extLst>
          </p:cNvPr>
          <p:cNvSpPr txBox="1"/>
          <p:nvPr/>
        </p:nvSpPr>
        <p:spPr>
          <a:xfrm>
            <a:off x="1876123" y="4515500"/>
            <a:ext cx="126387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sz="14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it-IT" sz="14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E69445-110F-F398-CC53-3CF566AAEF99}"/>
              </a:ext>
            </a:extLst>
          </p:cNvPr>
          <p:cNvSpPr txBox="1"/>
          <p:nvPr/>
        </p:nvSpPr>
        <p:spPr>
          <a:xfrm>
            <a:off x="5508101" y="4766620"/>
            <a:ext cx="146507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sz="14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it-IT" sz="14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it-IT" sz="1400" b="1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it-IT" sz="1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3D2675-7227-4A54-AA09-37675546A642}"/>
              </a:ext>
            </a:extLst>
          </p:cNvPr>
          <p:cNvSpPr txBox="1"/>
          <p:nvPr/>
        </p:nvSpPr>
        <p:spPr>
          <a:xfrm>
            <a:off x="7562822" y="4272097"/>
            <a:ext cx="46291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generation is fundamentally concerned with the ionization of a background medium, usually a gas, to produce electrons and ions in a controlled way 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 descr="Immagine che contiene testo, diagramma, Piano, linea">
            <a:extLst>
              <a:ext uri="{FF2B5EF4-FFF2-40B4-BE49-F238E27FC236}">
                <a16:creationId xmlns:a16="http://schemas.microsoft.com/office/drawing/2014/main" id="{989083DF-1CB2-1C1C-DF46-377B259F0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2164" r="13643" b="55988"/>
          <a:stretch/>
        </p:blipFill>
        <p:spPr>
          <a:xfrm>
            <a:off x="7211787" y="582508"/>
            <a:ext cx="4291251" cy="288492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7BDFEA-7C66-EF0B-5BBB-F00C18E2ED76}"/>
              </a:ext>
            </a:extLst>
          </p:cNvPr>
          <p:cNvSpPr txBox="1"/>
          <p:nvPr/>
        </p:nvSpPr>
        <p:spPr>
          <a:xfrm>
            <a:off x="9876427" y="3429000"/>
            <a:ext cx="2033678" cy="305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it-I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9235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910420" y="6549190"/>
            <a:ext cx="6260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7/40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8109405" y="10011"/>
                <a:ext cx="39686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Basic concepts_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Electrical</a:t>
                </a: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discharges</a:t>
                </a:r>
                <a:endPara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F3507E-AAF2-3204-39DD-C216010C48D8}"/>
              </a:ext>
            </a:extLst>
          </p:cNvPr>
          <p:cNvSpPr txBox="1"/>
          <p:nvPr/>
        </p:nvSpPr>
        <p:spPr>
          <a:xfrm>
            <a:off x="5773505" y="446161"/>
            <a:ext cx="5929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important collisional ionization mechanism is electron-impact ionization (</a:t>
            </a:r>
            <a:r>
              <a:rPr lang="en-US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 descr="Immagine che contiene testo, diagramma, Piano, linea">
            <a:extLst>
              <a:ext uri="{FF2B5EF4-FFF2-40B4-BE49-F238E27FC236}">
                <a16:creationId xmlns:a16="http://schemas.microsoft.com/office/drawing/2014/main" id="{5A0E444C-E22D-7CC3-8878-9667D5122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" y="455783"/>
            <a:ext cx="5721961" cy="603057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388AD3C-DDD5-795D-A532-21B731060CF5}"/>
              </a:ext>
            </a:extLst>
          </p:cNvPr>
          <p:cNvSpPr txBox="1"/>
          <p:nvPr/>
        </p:nvSpPr>
        <p:spPr>
          <a:xfrm>
            <a:off x="5494790" y="1242455"/>
            <a:ext cx="6259663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</a:t>
            </a:r>
            <a:r>
              <a:rPr lang="it-IT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it-IT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4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40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sz="14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A-C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background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(I ≈ 1 pA ÷ 1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C-E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Townsend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avalanche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Glow</a:t>
            </a:r>
            <a:r>
              <a:rPr lang="it-IT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4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40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sz="14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current is still not dependent on the applied voltage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determined by the secondary emission (</a:t>
            </a:r>
            <a:r>
              <a:rPr lang="el-G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electrons in the vicinity of the cathode (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self-sustained discharge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</a:rPr>
              <a:t>the electron </a:t>
            </a:r>
            <a:r>
              <a:rPr lang="it-IT" sz="1400" dirty="0" err="1">
                <a:solidFill>
                  <a:schemeClr val="bg1"/>
                </a:solidFill>
              </a:rPr>
              <a:t>flux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at</a:t>
            </a:r>
            <a:r>
              <a:rPr lang="it-IT" sz="1400" dirty="0">
                <a:solidFill>
                  <a:schemeClr val="bg1"/>
                </a:solidFill>
              </a:rPr>
              <a:t> the </a:t>
            </a:r>
            <a:r>
              <a:rPr lang="it-IT" sz="1400" dirty="0" err="1">
                <a:solidFill>
                  <a:schemeClr val="bg1"/>
                </a:solidFill>
              </a:rPr>
              <a:t>cathode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is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determined</a:t>
            </a:r>
            <a:r>
              <a:rPr lang="it-IT" sz="1400" dirty="0">
                <a:solidFill>
                  <a:schemeClr val="bg1"/>
                </a:solidFill>
              </a:rPr>
              <a:t> by the </a:t>
            </a:r>
            <a:r>
              <a:rPr lang="it-IT" sz="1400" dirty="0" err="1">
                <a:solidFill>
                  <a:schemeClr val="bg1"/>
                </a:solidFill>
              </a:rPr>
              <a:t>secondary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emission</a:t>
            </a:r>
            <a:r>
              <a:rPr lang="it-IT" sz="1400" dirty="0">
                <a:solidFill>
                  <a:schemeClr val="bg1"/>
                </a:solidFill>
              </a:rPr>
              <a:t>, </a:t>
            </a:r>
            <a:r>
              <a:rPr lang="it-IT" sz="1400" dirty="0" err="1">
                <a:solidFill>
                  <a:schemeClr val="bg1"/>
                </a:solidFill>
              </a:rPr>
              <a:t>that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is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proportional</a:t>
            </a:r>
            <a:r>
              <a:rPr lang="it-IT" sz="1400" dirty="0">
                <a:solidFill>
                  <a:schemeClr val="bg1"/>
                </a:solidFill>
              </a:rPr>
              <a:t> to the </a:t>
            </a:r>
            <a:r>
              <a:rPr lang="it-IT" sz="1400" dirty="0" err="1">
                <a:solidFill>
                  <a:schemeClr val="bg1"/>
                </a:solidFill>
              </a:rPr>
              <a:t>ion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flux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present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at</a:t>
            </a:r>
            <a:r>
              <a:rPr lang="it-IT" sz="1400" dirty="0">
                <a:solidFill>
                  <a:schemeClr val="bg1"/>
                </a:solidFill>
              </a:rPr>
              <a:t> the </a:t>
            </a:r>
            <a:r>
              <a:rPr lang="it-IT" sz="1400" dirty="0" err="1">
                <a:solidFill>
                  <a:schemeClr val="bg1"/>
                </a:solidFill>
              </a:rPr>
              <a:t>cathode</a:t>
            </a:r>
            <a:endParaRPr lang="it-IT" sz="1400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82A14675-EE00-45B3-4414-F1E27767AA9B}"/>
              </a:ext>
            </a:extLst>
          </p:cNvPr>
          <p:cNvGrpSpPr/>
          <p:nvPr/>
        </p:nvGrpSpPr>
        <p:grpSpPr>
          <a:xfrm>
            <a:off x="6491700" y="2042356"/>
            <a:ext cx="5345951" cy="2397872"/>
            <a:chOff x="6015731" y="1252477"/>
            <a:chExt cx="5345951" cy="23978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6E58440B-F0C6-1DAC-4840-E931F9E32CB7}"/>
                    </a:ext>
                  </a:extLst>
                </p:cNvPr>
                <p:cNvSpPr txBox="1"/>
                <p:nvPr/>
              </p:nvSpPr>
              <p:spPr>
                <a:xfrm>
                  <a:off x="6259534" y="1557089"/>
                  <a:ext cx="1730845" cy="4385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sSup>
                          <m:sSupPr>
                            <m:ctrlPr>
                              <a:rPr lang="it-IT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it-IT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  <m: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oMath>
                    </m:oMathPara>
                  </a14:m>
                  <a:endParaRPr lang="it-IT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6E58440B-F0C6-1DAC-4840-E931F9E32C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9534" y="1557089"/>
                  <a:ext cx="1730845" cy="4385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C6B140EA-31F5-138D-6A5A-8B9F05906AC6}"/>
                </a:ext>
              </a:extLst>
            </p:cNvPr>
            <p:cNvSpPr/>
            <p:nvPr/>
          </p:nvSpPr>
          <p:spPr>
            <a:xfrm>
              <a:off x="7407371" y="1451960"/>
              <a:ext cx="310550" cy="4495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EFB5826-FA5A-8370-F285-DA30210354E0}"/>
                </a:ext>
              </a:extLst>
            </p:cNvPr>
            <p:cNvSpPr txBox="1"/>
            <p:nvPr/>
          </p:nvSpPr>
          <p:spPr>
            <a:xfrm>
              <a:off x="8430205" y="1252477"/>
              <a:ext cx="29314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first Townsend </a:t>
              </a:r>
              <a:r>
                <a:rPr lang="it-IT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coefficient</a:t>
              </a:r>
              <a:endPara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E9BE13C4-EECF-3469-4ED0-35846932422D}"/>
                </a:ext>
              </a:extLst>
            </p:cNvPr>
            <p:cNvCxnSpPr>
              <a:cxnSpLocks/>
              <a:stCxn id="17" idx="7"/>
              <a:endCxn id="20" idx="1"/>
            </p:cNvCxnSpPr>
            <p:nvPr/>
          </p:nvCxnSpPr>
          <p:spPr>
            <a:xfrm flipV="1">
              <a:off x="7672442" y="1421754"/>
              <a:ext cx="757763" cy="960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6BB395C3-A196-9532-7900-8D960B1C3402}"/>
                    </a:ext>
                  </a:extLst>
                </p:cNvPr>
                <p:cNvSpPr txBox="1"/>
                <p:nvPr/>
              </p:nvSpPr>
              <p:spPr>
                <a:xfrm>
                  <a:off x="9211262" y="1660121"/>
                  <a:ext cx="2010166" cy="9334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l-GR" sz="2400" dirty="0">
                      <a:solidFill>
                        <a:schemeClr val="bg1"/>
                      </a:solidFill>
                    </a:rPr>
                    <a:t>α</a:t>
                  </a:r>
                  <a:r>
                    <a:rPr lang="it-IT" sz="2400" i="1" dirty="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 →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a14:m>
                  <a:r>
                    <a:rPr lang="it-IT" sz="2400" i="1" dirty="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 , </a:t>
                  </a:r>
                  <a:r>
                    <a:rPr lang="el-GR" sz="2400" i="1" dirty="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λ</a:t>
                  </a:r>
                  <a:r>
                    <a:rPr lang="it-IT" sz="2400" i="1" baseline="-25000" dirty="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e</a:t>
                  </a:r>
                  <a:r>
                    <a:rPr lang="it-IT" sz="2400" i="1" dirty="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 →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a14:m>
                  <a:r>
                    <a:rPr lang="it-IT" sz="2400" i="1" dirty="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 </a:t>
                  </a:r>
                  <a:endParaRPr lang="it-IT" sz="2400" i="1" baseline="-25000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r>
                    <a:rPr lang="el-GR" sz="2400" dirty="0">
                      <a:solidFill>
                        <a:schemeClr val="bg1"/>
                      </a:solidFill>
                    </a:rPr>
                    <a:t>α→</a:t>
                  </a:r>
                  <a:r>
                    <a:rPr lang="it-IT" sz="2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it-IT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Saha </a:t>
                  </a:r>
                  <a:r>
                    <a:rPr lang="it-IT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equaiton</a:t>
                  </a:r>
                  <a:endParaRPr lang="it-IT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6BB395C3-A196-9532-7900-8D960B1C34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1262" y="1660121"/>
                  <a:ext cx="2010166" cy="933461"/>
                </a:xfrm>
                <a:prstGeom prst="rect">
                  <a:avLst/>
                </a:prstGeom>
                <a:blipFill>
                  <a:blip r:embed="rId5"/>
                  <a:stretch>
                    <a:fillRect l="-9091" t="-3268" r="-6667" b="-1830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A51E513D-B734-D446-F827-41865E6812AB}"/>
                </a:ext>
              </a:extLst>
            </p:cNvPr>
            <p:cNvSpPr txBox="1"/>
            <p:nvPr/>
          </p:nvSpPr>
          <p:spPr>
            <a:xfrm>
              <a:off x="9140293" y="2727019"/>
              <a:ext cx="215210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1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gas pressure</a:t>
              </a:r>
            </a:p>
            <a:p>
              <a:r>
                <a:rPr lang="el-GR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 free path</a:t>
              </a:r>
            </a:p>
            <a:p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electric field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6C8AFC2D-B65B-7595-B3CA-1D66A03F8848}"/>
                    </a:ext>
                  </a:extLst>
                </p:cNvPr>
                <p:cNvSpPr txBox="1"/>
                <p:nvPr/>
              </p:nvSpPr>
              <p:spPr>
                <a:xfrm>
                  <a:off x="6349396" y="2122849"/>
                  <a:ext cx="2340475" cy="6479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it-IT" sz="2800" i="1" dirty="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α</a:t>
                  </a:r>
                  <a14:m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𝐴𝑝</m:t>
                      </m:r>
                      <m:sSup>
                        <m:sSupPr>
                          <m:ctrlPr>
                            <a:rPr lang="it-IT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sup>
                      </m:sSup>
                    </m:oMath>
                  </a14:m>
                  <a:endParaRPr lang="it-IT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6C8AFC2D-B65B-7595-B3CA-1D66A03F8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9396" y="2122849"/>
                  <a:ext cx="2340475" cy="647934"/>
                </a:xfrm>
                <a:prstGeom prst="rect">
                  <a:avLst/>
                </a:prstGeom>
                <a:blipFill>
                  <a:blip r:embed="rId6"/>
                  <a:stretch>
                    <a:fillRect l="-9375" b="-3018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Parentesi graffa aperta 36">
              <a:extLst>
                <a:ext uri="{FF2B5EF4-FFF2-40B4-BE49-F238E27FC236}">
                  <a16:creationId xmlns:a16="http://schemas.microsoft.com/office/drawing/2014/main" id="{C25991FB-F650-BAE0-9C8F-D6912305A894}"/>
                </a:ext>
              </a:extLst>
            </p:cNvPr>
            <p:cNvSpPr/>
            <p:nvPr/>
          </p:nvSpPr>
          <p:spPr>
            <a:xfrm>
              <a:off x="6015731" y="1564164"/>
              <a:ext cx="310550" cy="1262712"/>
            </a:xfrm>
            <a:prstGeom prst="lef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42" name="Ovale 41">
            <a:extLst>
              <a:ext uri="{FF2B5EF4-FFF2-40B4-BE49-F238E27FC236}">
                <a16:creationId xmlns:a16="http://schemas.microsoft.com/office/drawing/2014/main" id="{3BB73CF1-E06B-752C-9D82-F8266EA63B51}"/>
              </a:ext>
            </a:extLst>
          </p:cNvPr>
          <p:cNvSpPr/>
          <p:nvPr/>
        </p:nvSpPr>
        <p:spPr>
          <a:xfrm>
            <a:off x="8216742" y="5928170"/>
            <a:ext cx="310550" cy="44952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302D422F-70F1-B581-9516-CDDB8D5F4E32}"/>
              </a:ext>
            </a:extLst>
          </p:cNvPr>
          <p:cNvCxnSpPr>
            <a:cxnSpLocks/>
            <a:stCxn id="42" idx="4"/>
          </p:cNvCxnSpPr>
          <p:nvPr/>
        </p:nvCxnSpPr>
        <p:spPr>
          <a:xfrm flipV="1">
            <a:off x="8372017" y="6175797"/>
            <a:ext cx="1430821" cy="201899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88C449BE-6E38-BBBC-E3FC-624437DA3FC6}"/>
              </a:ext>
            </a:extLst>
          </p:cNvPr>
          <p:cNvSpPr txBox="1"/>
          <p:nvPr/>
        </p:nvSpPr>
        <p:spPr>
          <a:xfrm>
            <a:off x="9782228" y="5984358"/>
            <a:ext cx="2291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Townsend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9C00CE41-D446-6424-0353-A49ACA0F995A}"/>
                  </a:ext>
                </a:extLst>
              </p:cNvPr>
              <p:cNvSpPr txBox="1"/>
              <p:nvPr/>
            </p:nvSpPr>
            <p:spPr>
              <a:xfrm>
                <a:off x="7129022" y="5856000"/>
                <a:ext cx="226923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2800" dirty="0" err="1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Γ</a:t>
                </a:r>
                <a:r>
                  <a:rPr lang="it-IT" sz="2800" baseline="-25000" dirty="0" err="1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e</a:t>
                </a:r>
                <a:r>
                  <a:rPr lang="it-IT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(0)</a:t>
                </a:r>
                <a14:m>
                  <m:oMath xmlns:m="http://schemas.openxmlformats.org/officeDocument/2006/math">
                    <m:r>
                      <a:rPr lang="it-IT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m:rPr>
                        <m:nor/>
                      </m:rPr>
                      <a:rPr lang="el-GR" sz="28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m:rPr>
                        <m:nor/>
                      </m:rPr>
                      <a:rPr lang="it-IT" sz="2800" b="0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it-IT" sz="2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it-IT" sz="28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9C00CE41-D446-6424-0353-A49ACA0F9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022" y="5856000"/>
                <a:ext cx="2269232" cy="430887"/>
              </a:xfrm>
              <a:prstGeom prst="rect">
                <a:avLst/>
              </a:prstGeom>
              <a:blipFill>
                <a:blip r:embed="rId7"/>
                <a:stretch>
                  <a:fillRect l="-9383" t="-25714" b="-5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5BB6D6E-78A7-DF82-6AC9-69E0D1C40C91}"/>
              </a:ext>
            </a:extLst>
          </p:cNvPr>
          <p:cNvSpPr txBox="1"/>
          <p:nvPr/>
        </p:nvSpPr>
        <p:spPr>
          <a:xfrm>
            <a:off x="115660" y="6489581"/>
            <a:ext cx="6350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Xiao, </a:t>
            </a:r>
            <a:r>
              <a:rPr lang="en-US" sz="10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Dengming</a:t>
            </a:r>
            <a:r>
              <a:rPr lang="en-US" sz="1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0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Gas Discharge and Gas Insulation</a:t>
            </a:r>
            <a:r>
              <a:rPr lang="en-US" sz="1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10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2016</a:t>
            </a:r>
            <a:r>
              <a:rPr lang="en-US" sz="1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10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6</a:t>
            </a:r>
            <a:endParaRPr lang="it-IT" sz="1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000" b="1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Fundamental Theory of Townsend Discharge, pp. 47–88. </a:t>
            </a:r>
            <a:r>
              <a:rPr lang="en-US" sz="10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doi:10.1007/978-3-662-48041-0_3</a:t>
            </a:r>
            <a:endParaRPr lang="it-I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36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910419" y="6549190"/>
            <a:ext cx="6260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8/40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8109405" y="10011"/>
                <a:ext cx="39686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Basic concepts_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Electrical</a:t>
                </a: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discharges</a:t>
                </a:r>
                <a:endPara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pic>
        <p:nvPicPr>
          <p:cNvPr id="9" name="Immagine 8" descr="Immagine che contiene testo, diagramma, Piano, linea">
            <a:extLst>
              <a:ext uri="{FF2B5EF4-FFF2-40B4-BE49-F238E27FC236}">
                <a16:creationId xmlns:a16="http://schemas.microsoft.com/office/drawing/2014/main" id="{5A0E444C-E22D-7CC3-8878-9667D5122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3"/>
          <a:stretch/>
        </p:blipFill>
        <p:spPr>
          <a:xfrm>
            <a:off x="221822" y="620670"/>
            <a:ext cx="5343591" cy="3149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62FFACD9-D479-D568-691E-85543F71710A}"/>
                  </a:ext>
                </a:extLst>
              </p:cNvPr>
              <p:cNvSpPr txBox="1"/>
              <p:nvPr/>
            </p:nvSpPr>
            <p:spPr>
              <a:xfrm>
                <a:off x="1052890" y="5805887"/>
                <a:ext cx="3139167" cy="7107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240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it-IT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𝐵𝑝𝑑</m:t>
                        </m:r>
                      </m:num>
                      <m:den>
                        <m:func>
                          <m:funcPr>
                            <m:ctrlPr>
                              <a:rPr lang="it-I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it-IT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𝐴𝑝𝑑</m:t>
                                </m:r>
                              </m:e>
                            </m:d>
                          </m:e>
                        </m:func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⁡[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den>
                        </m:f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)]</m:t>
                        </m:r>
                      </m:den>
                    </m:f>
                  </m:oMath>
                </a14:m>
                <a:endParaRPr lang="it-IT" sz="2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62FFACD9-D479-D568-691E-85543F717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90" y="5805887"/>
                <a:ext cx="3139167" cy="710772"/>
              </a:xfrm>
              <a:prstGeom prst="rect">
                <a:avLst/>
              </a:prstGeom>
              <a:blipFill>
                <a:blip r:embed="rId4"/>
                <a:stretch>
                  <a:fillRect l="-6019" t="-25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A4D31110-548F-6D45-D480-4C82F0169B88}"/>
              </a:ext>
            </a:extLst>
          </p:cNvPr>
          <p:cNvGrpSpPr/>
          <p:nvPr/>
        </p:nvGrpSpPr>
        <p:grpSpPr>
          <a:xfrm>
            <a:off x="205817" y="1342507"/>
            <a:ext cx="5229499" cy="646331"/>
            <a:chOff x="153162" y="1251818"/>
            <a:chExt cx="5229499" cy="646331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9B04FE0B-45C8-C9BF-49DA-ECABA039E60D}"/>
                </a:ext>
              </a:extLst>
            </p:cNvPr>
            <p:cNvSpPr/>
            <p:nvPr/>
          </p:nvSpPr>
          <p:spPr>
            <a:xfrm>
              <a:off x="153162" y="1404992"/>
              <a:ext cx="2180925" cy="33998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CF3507E-AAF2-3204-39DD-C216010C48D8}"/>
                </a:ext>
              </a:extLst>
            </p:cNvPr>
            <p:cNvSpPr txBox="1"/>
            <p:nvPr/>
          </p:nvSpPr>
          <p:spPr>
            <a:xfrm>
              <a:off x="3846786" y="1251818"/>
              <a:ext cx="1535875" cy="64633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pressure</a:t>
              </a:r>
            </a:p>
            <a:p>
              <a:pPr algn="l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gas length </a:t>
              </a:r>
              <a:endPara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88CBFD39-5492-3758-6797-7BC219B8D206}"/>
                </a:ext>
              </a:extLst>
            </p:cNvPr>
            <p:cNvCxnSpPr/>
            <p:nvPr/>
          </p:nvCxnSpPr>
          <p:spPr>
            <a:xfrm>
              <a:off x="2334087" y="1574984"/>
              <a:ext cx="1512699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magine 7" descr="Immagine che contiene testo, linea, schermata, Diagramma">
            <a:extLst>
              <a:ext uri="{FF2B5EF4-FFF2-40B4-BE49-F238E27FC236}">
                <a16:creationId xmlns:a16="http://schemas.microsoft.com/office/drawing/2014/main" id="{95684257-C9C5-3E53-04EB-E1740CF38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13" y="620670"/>
            <a:ext cx="5343591" cy="314954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2FFACD9-D479-D568-691E-85543F71710A}"/>
                  </a:ext>
                </a:extLst>
              </p:cNvPr>
              <p:cNvSpPr txBox="1"/>
              <p:nvPr/>
            </p:nvSpPr>
            <p:spPr>
              <a:xfrm>
                <a:off x="1052890" y="5193220"/>
                <a:ext cx="2931477" cy="567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240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α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lang="it-IT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⁡(1+</m:t>
                    </m:r>
                    <m:f>
                      <m:f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it-IT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2FFACD9-D479-D568-691E-85543F717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90" y="5193220"/>
                <a:ext cx="2931477" cy="567207"/>
              </a:xfrm>
              <a:prstGeom prst="rect">
                <a:avLst/>
              </a:prstGeom>
              <a:blipFill>
                <a:blip r:embed="rId6"/>
                <a:stretch>
                  <a:fillRect l="-6445" t="-5376" b="-8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2AE5D857-F611-6FD0-9424-82B1B4CAAC05}"/>
              </a:ext>
            </a:extLst>
          </p:cNvPr>
          <p:cNvGrpSpPr/>
          <p:nvPr/>
        </p:nvGrpSpPr>
        <p:grpSpPr>
          <a:xfrm>
            <a:off x="6612954" y="3909887"/>
            <a:ext cx="4778712" cy="2546517"/>
            <a:chOff x="6612954" y="3909887"/>
            <a:chExt cx="4778712" cy="2546517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15B3DF40-177E-D5DB-9C41-1A65BD177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86"/>
            <a:stretch/>
          </p:blipFill>
          <p:spPr>
            <a:xfrm>
              <a:off x="6640409" y="3909887"/>
              <a:ext cx="4751257" cy="1566937"/>
            </a:xfrm>
            <a:prstGeom prst="rect">
              <a:avLst/>
            </a:prstGeom>
          </p:spPr>
        </p:pic>
        <p:pic>
          <p:nvPicPr>
            <p:cNvPr id="40" name="Immagine 39" descr="Immagine che contiene Magenta, violetto, viola, Riflesso lente&#10;&#10;Descrizione generata automaticamente">
              <a:extLst>
                <a:ext uri="{FF2B5EF4-FFF2-40B4-BE49-F238E27FC236}">
                  <a16:creationId xmlns:a16="http://schemas.microsoft.com/office/drawing/2014/main" id="{C496C4A3-DDD1-8A61-7E0C-A1EB3272E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2954" y="5569610"/>
              <a:ext cx="4778712" cy="886794"/>
            </a:xfrm>
            <a:prstGeom prst="rect">
              <a:avLst/>
            </a:prstGeom>
          </p:spPr>
        </p:pic>
      </p:grp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52DA7F7E-11F6-27BE-CF02-B48A4672B592}"/>
              </a:ext>
            </a:extLst>
          </p:cNvPr>
          <p:cNvSpPr/>
          <p:nvPr/>
        </p:nvSpPr>
        <p:spPr>
          <a:xfrm>
            <a:off x="5508625" y="1178726"/>
            <a:ext cx="822788" cy="973892"/>
          </a:xfrm>
          <a:prstGeom prst="rightArrow">
            <a:avLst>
              <a:gd name="adj1" fmla="val 65959"/>
              <a:gd name="adj2" fmla="val 40260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0D0821A-63AE-0F3C-16AF-031933E5C453}"/>
              </a:ext>
            </a:extLst>
          </p:cNvPr>
          <p:cNvSpPr txBox="1"/>
          <p:nvPr/>
        </p:nvSpPr>
        <p:spPr>
          <a:xfrm>
            <a:off x="8920905" y="740910"/>
            <a:ext cx="19164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i="1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Paschen</a:t>
            </a:r>
            <a:r>
              <a:rPr lang="en-US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curve</a:t>
            </a:r>
            <a:endParaRPr lang="it-IT" b="1" i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00046B-D486-9D29-DB43-380901BE8642}"/>
              </a:ext>
            </a:extLst>
          </p:cNvPr>
          <p:cNvSpPr txBox="1"/>
          <p:nvPr/>
        </p:nvSpPr>
        <p:spPr>
          <a:xfrm>
            <a:off x="302534" y="3902021"/>
            <a:ext cx="56811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During the dielectric breakdown, the electrons must be able to close the circuit Anode-Cathode, that is, they must reach the anode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Charge balance equation for both electrons and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There is still no a uniform plasma along the pipe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7" name="Parentesi graffa aperta 16">
            <a:extLst>
              <a:ext uri="{FF2B5EF4-FFF2-40B4-BE49-F238E27FC236}">
                <a16:creationId xmlns:a16="http://schemas.microsoft.com/office/drawing/2014/main" id="{1E6D650F-1E55-30D9-C653-349EB878EBB3}"/>
              </a:ext>
            </a:extLst>
          </p:cNvPr>
          <p:cNvSpPr/>
          <p:nvPr/>
        </p:nvSpPr>
        <p:spPr>
          <a:xfrm>
            <a:off x="800334" y="5293993"/>
            <a:ext cx="214690" cy="1023787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42B1D5BA-2813-EDC5-5A73-9C84B7195F05}"/>
              </a:ext>
            </a:extLst>
          </p:cNvPr>
          <p:cNvGrpSpPr/>
          <p:nvPr/>
        </p:nvGrpSpPr>
        <p:grpSpPr>
          <a:xfrm>
            <a:off x="6766533" y="1596662"/>
            <a:ext cx="3872316" cy="1922916"/>
            <a:chOff x="6766533" y="1596662"/>
            <a:chExt cx="3872316" cy="1922916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09F3996C-64B0-454A-6E5B-B63E6FE82169}"/>
                </a:ext>
              </a:extLst>
            </p:cNvPr>
            <p:cNvCxnSpPr/>
            <p:nvPr/>
          </p:nvCxnSpPr>
          <p:spPr>
            <a:xfrm flipV="1">
              <a:off x="10360325" y="1596662"/>
              <a:ext cx="0" cy="1922916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diritto 4">
              <a:extLst>
                <a:ext uri="{FF2B5EF4-FFF2-40B4-BE49-F238E27FC236}">
                  <a16:creationId xmlns:a16="http://schemas.microsoft.com/office/drawing/2014/main" id="{15F715F8-DC26-B45D-AD43-F537296AFB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6533" y="2152618"/>
              <a:ext cx="387231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4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E2C994-3D4D-EC4E-7DDD-6A365490E207}"/>
              </a:ext>
            </a:extLst>
          </p:cNvPr>
          <p:cNvSpPr/>
          <p:nvPr/>
        </p:nvSpPr>
        <p:spPr>
          <a:xfrm>
            <a:off x="5910420" y="6549190"/>
            <a:ext cx="6260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Angelo.Biagioni@lnf.infn.it | EuPRAXIA_DN School on Plasma accelerators |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Page 9/40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CDD55C-7919-12FD-F3D1-D5C66B0E09B9}"/>
              </a:ext>
            </a:extLst>
          </p:cNvPr>
          <p:cNvGrpSpPr/>
          <p:nvPr/>
        </p:nvGrpSpPr>
        <p:grpSpPr>
          <a:xfrm>
            <a:off x="0" y="0"/>
            <a:ext cx="12192000" cy="400110"/>
            <a:chOff x="0" y="0"/>
            <a:chExt cx="12192000" cy="400110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E6999D3-FC5C-D0A8-3C8A-DCF46602EC30}"/>
                </a:ext>
              </a:extLst>
            </p:cNvPr>
            <p:cNvGrpSpPr/>
            <p:nvPr/>
          </p:nvGrpSpPr>
          <p:grpSpPr>
            <a:xfrm>
              <a:off x="0" y="0"/>
              <a:ext cx="12192000" cy="400110"/>
              <a:chOff x="0" y="0"/>
              <a:chExt cx="12214673" cy="400110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3E92093B-D56F-782D-5415-4BDF0115B9D9}"/>
                  </a:ext>
                </a:extLst>
              </p:cNvPr>
              <p:cNvSpPr/>
              <p:nvPr/>
            </p:nvSpPr>
            <p:spPr>
              <a:xfrm>
                <a:off x="0" y="0"/>
                <a:ext cx="12214673" cy="400110"/>
              </a:xfrm>
              <a:prstGeom prst="rect">
                <a:avLst/>
              </a:prstGeom>
              <a:solidFill>
                <a:schemeClr val="tx1">
                  <a:lumMod val="50000"/>
                  <a:alpha val="42000"/>
                </a:scheme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">
                <a:extLst>
                  <a:ext uri="{FF2B5EF4-FFF2-40B4-BE49-F238E27FC236}">
                    <a16:creationId xmlns:a16="http://schemas.microsoft.com/office/drawing/2014/main" id="{8B4A7DBF-CEE6-6782-708D-1663EF5BDA35}"/>
                  </a:ext>
                </a:extLst>
              </p:cNvPr>
              <p:cNvSpPr/>
              <p:nvPr/>
            </p:nvSpPr>
            <p:spPr>
              <a:xfrm>
                <a:off x="8178461" y="10011"/>
                <a:ext cx="38995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Basic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concepts_Electrical</a:t>
                </a:r>
                <a:r>
                  <a:rPr lang="it-IT" b="1" i="1" dirty="0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 </a:t>
                </a:r>
                <a:r>
                  <a:rPr lang="it-IT" b="1" i="1" dirty="0" err="1">
                    <a:solidFill>
                      <a:prstClr val="black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discharges</a:t>
                </a:r>
                <a:endParaRPr lang="it-IT" b="1" i="1" dirty="0">
                  <a:solidFill>
                    <a:prstClr val="black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Immagine 24" descr="Immagine che contiene Carattere, testo, logo, Elementi grafici&#10;&#10;Descrizione generata automaticamente">
              <a:extLst>
                <a:ext uri="{FF2B5EF4-FFF2-40B4-BE49-F238E27FC236}">
                  <a16:creationId xmlns:a16="http://schemas.microsoft.com/office/drawing/2014/main" id="{3AE9220A-797A-271B-8B82-E4C7E8C3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" y="2192"/>
              <a:ext cx="661067" cy="394696"/>
            </a:xfrm>
            <a:prstGeom prst="rect">
              <a:avLst/>
            </a:prstGeom>
          </p:spPr>
        </p:pic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388AD3C-DDD5-795D-A532-21B731060CF5}"/>
              </a:ext>
            </a:extLst>
          </p:cNvPr>
          <p:cNvSpPr txBox="1"/>
          <p:nvPr/>
        </p:nvSpPr>
        <p:spPr>
          <a:xfrm>
            <a:off x="-283942" y="4221682"/>
            <a:ext cx="5946587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sz="1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</a:t>
            </a:r>
            <a:r>
              <a:rPr lang="it-IT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it-IT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sz="16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60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sz="16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triggered by the massive emission of electrons from the cathode due to intense heating of the cathode surface by the Joule effect obtained from the high current (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thermoionic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H-J region, non-thermal regime </a:t>
            </a:r>
            <a:r>
              <a:rPr lang="en-US" sz="160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current 1-50 A</a:t>
            </a:r>
            <a:endParaRPr lang="en-US" sz="160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J-K region, </a:t>
            </a:r>
            <a:r>
              <a:rPr lang="en-US" sz="1600" b="1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6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(LTE condition), currents can reach up to thousands Amps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magine 4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A5D4632B-DAC8-F045-3425-A1CA6EA5C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" y="471085"/>
            <a:ext cx="4468008" cy="3613704"/>
          </a:xfrm>
          <a:prstGeom prst="rect">
            <a:avLst/>
          </a:prstGeom>
        </p:spPr>
      </p:pic>
      <p:pic>
        <p:nvPicPr>
          <p:cNvPr id="3" name="Immagine 2" descr="Immagine che contiene diagramma, testo, schizzo, linea">
            <a:extLst>
              <a:ext uri="{FF2B5EF4-FFF2-40B4-BE49-F238E27FC236}">
                <a16:creationId xmlns:a16="http://schemas.microsoft.com/office/drawing/2014/main" id="{8C1AA1B6-8482-25B5-F031-D6EF84EB0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63" y="601286"/>
            <a:ext cx="5512062" cy="3549736"/>
          </a:xfrm>
          <a:prstGeom prst="rect">
            <a:avLst/>
          </a:prstGeom>
        </p:spPr>
      </p:pic>
      <p:pic>
        <p:nvPicPr>
          <p:cNvPr id="2" name="Immagine 1" descr="Immagine che contiene testo, diagramma, Piano, linea">
            <a:extLst>
              <a:ext uri="{FF2B5EF4-FFF2-40B4-BE49-F238E27FC236}">
                <a16:creationId xmlns:a16="http://schemas.microsoft.com/office/drawing/2014/main" id="{D4A8A7B7-264C-6BCB-DE2D-836E2EC8A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3"/>
          <a:stretch/>
        </p:blipFill>
        <p:spPr>
          <a:xfrm>
            <a:off x="3643821" y="1143381"/>
            <a:ext cx="1583168" cy="93312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545FF54-672C-D56C-1E6D-835EC6C7282F}"/>
              </a:ext>
            </a:extLst>
          </p:cNvPr>
          <p:cNvSpPr/>
          <p:nvPr/>
        </p:nvSpPr>
        <p:spPr>
          <a:xfrm>
            <a:off x="4555067" y="1143381"/>
            <a:ext cx="671922" cy="99868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48AAFFA-428C-31AB-019F-A2B2615664A0}"/>
              </a:ext>
            </a:extLst>
          </p:cNvPr>
          <p:cNvGrpSpPr/>
          <p:nvPr/>
        </p:nvGrpSpPr>
        <p:grpSpPr>
          <a:xfrm>
            <a:off x="5632235" y="4400549"/>
            <a:ext cx="6148590" cy="2144091"/>
            <a:chOff x="5632235" y="4400549"/>
            <a:chExt cx="6148590" cy="2144091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B470E43E-54AE-D88D-D4D0-01E6CA09F206}"/>
                </a:ext>
              </a:extLst>
            </p:cNvPr>
            <p:cNvGrpSpPr/>
            <p:nvPr/>
          </p:nvGrpSpPr>
          <p:grpSpPr>
            <a:xfrm>
              <a:off x="6312678" y="4474233"/>
              <a:ext cx="5468147" cy="1629663"/>
              <a:chOff x="6312678" y="4474233"/>
              <a:chExt cx="5468147" cy="1629663"/>
            </a:xfrm>
          </p:grpSpPr>
          <p:grpSp>
            <p:nvGrpSpPr>
              <p:cNvPr id="48" name="Group 14">
                <a:extLst>
                  <a:ext uri="{FF2B5EF4-FFF2-40B4-BE49-F238E27FC236}">
                    <a16:creationId xmlns:a16="http://schemas.microsoft.com/office/drawing/2014/main" id="{06234F6B-E124-0783-0102-25DDBE7DDB72}"/>
                  </a:ext>
                </a:extLst>
              </p:cNvPr>
              <p:cNvGrpSpPr/>
              <p:nvPr/>
            </p:nvGrpSpPr>
            <p:grpSpPr>
              <a:xfrm>
                <a:off x="6312678" y="4474233"/>
                <a:ext cx="5468147" cy="1629663"/>
                <a:chOff x="4493466" y="1218165"/>
                <a:chExt cx="4114298" cy="1291698"/>
              </a:xfrm>
            </p:grpSpPr>
            <p:pic>
              <p:nvPicPr>
                <p:cNvPr id="50" name="Picture 15">
                  <a:extLst>
                    <a:ext uri="{FF2B5EF4-FFF2-40B4-BE49-F238E27FC236}">
                      <a16:creationId xmlns:a16="http://schemas.microsoft.com/office/drawing/2014/main" id="{9EB95EC4-8046-D08F-460A-7C357404EA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138" t="14553" r="16138" b="25630"/>
                <a:stretch/>
              </p:blipFill>
              <p:spPr>
                <a:xfrm>
                  <a:off x="4493466" y="1218165"/>
                  <a:ext cx="4114298" cy="1291698"/>
                </a:xfrm>
                <a:prstGeom prst="rect">
                  <a:avLst/>
                </a:prstGeom>
              </p:spPr>
            </p:pic>
            <p:cxnSp>
              <p:nvCxnSpPr>
                <p:cNvPr id="52" name="Straight Arrow Connector 17">
                  <a:extLst>
                    <a:ext uri="{FF2B5EF4-FFF2-40B4-BE49-F238E27FC236}">
                      <a16:creationId xmlns:a16="http://schemas.microsoft.com/office/drawing/2014/main" id="{C6165AFB-731A-3F53-02C4-C2A2915841DF}"/>
                    </a:ext>
                  </a:extLst>
                </p:cNvPr>
                <p:cNvCxnSpPr/>
                <p:nvPr/>
              </p:nvCxnSpPr>
              <p:spPr>
                <a:xfrm flipV="1">
                  <a:off x="5364088" y="2348880"/>
                  <a:ext cx="2304256" cy="7200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Immagine 7">
                <a:extLst>
                  <a:ext uri="{FF2B5EF4-FFF2-40B4-BE49-F238E27FC236}">
                    <a16:creationId xmlns:a16="http://schemas.microsoft.com/office/drawing/2014/main" id="{EDF99EA1-D422-106D-31D2-816480BF63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" t="28832" r="1573" b="30255"/>
              <a:stretch/>
            </p:blipFill>
            <p:spPr>
              <a:xfrm>
                <a:off x="11172471" y="4492629"/>
                <a:ext cx="594028" cy="207373"/>
              </a:xfrm>
              <a:prstGeom prst="rect">
                <a:avLst/>
              </a:prstGeom>
              <a:ln w="19050">
                <a:noFill/>
              </a:ln>
            </p:spPr>
          </p:pic>
        </p:grp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B5242F6-DC66-C26E-5FCE-27BADD7CEF72}"/>
                </a:ext>
              </a:extLst>
            </p:cNvPr>
            <p:cNvSpPr txBox="1"/>
            <p:nvPr/>
          </p:nvSpPr>
          <p:spPr>
            <a:xfrm>
              <a:off x="5632235" y="5528977"/>
              <a:ext cx="1077651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H2</a:t>
              </a:r>
            </a:p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cm/1 mm</a:t>
              </a:r>
            </a:p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 = 10 kV</a:t>
              </a:r>
            </a:p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= 500 A</a:t>
              </a:r>
            </a:p>
            <a:p>
              <a:r>
                <a:rPr lang="it-I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 = 50 mbar</a:t>
              </a:r>
              <a:endParaRPr lang="it-IT" sz="1200" dirty="0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8383CCF6-139B-DDA0-D2FC-3306E5D2635E}"/>
                </a:ext>
              </a:extLst>
            </p:cNvPr>
            <p:cNvSpPr txBox="1"/>
            <p:nvPr/>
          </p:nvSpPr>
          <p:spPr>
            <a:xfrm>
              <a:off x="6053405" y="4400549"/>
              <a:ext cx="2689170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Gas-</a:t>
              </a:r>
              <a:r>
                <a:rPr lang="it-IT" sz="14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filled</a:t>
              </a:r>
              <a:r>
                <a:rPr lang="it-IT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discharge</a:t>
              </a:r>
              <a:r>
                <a:rPr lang="it-IT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capillary</a:t>
              </a:r>
              <a:endParaRPr lang="it-I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21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7375</TotalTime>
  <Words>5882</Words>
  <Application>Microsoft Office PowerPoint</Application>
  <PresentationFormat>Widescreen</PresentationFormat>
  <Paragraphs>739</Paragraphs>
  <Slides>40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40</vt:i4>
      </vt:variant>
    </vt:vector>
  </HeadingPairs>
  <TitlesOfParts>
    <vt:vector size="66" baseType="lpstr">
      <vt:lpstr>Microsoft JhengHei</vt:lpstr>
      <vt:lpstr>Microsoft JhengHei UI Light</vt:lpstr>
      <vt:lpstr>AdvP6975</vt:lpstr>
      <vt:lpstr>-apple-system</vt:lpstr>
      <vt:lpstr>Aptos</vt:lpstr>
      <vt:lpstr>Arial</vt:lpstr>
      <vt:lpstr>Arial Black</vt:lpstr>
      <vt:lpstr>Calibri</vt:lpstr>
      <vt:lpstr>Calibri Light</vt:lpstr>
      <vt:lpstr>Cambria Math</vt:lpstr>
      <vt:lpstr>CMMI10</vt:lpstr>
      <vt:lpstr>CMR10</vt:lpstr>
      <vt:lpstr>CMR9</vt:lpstr>
      <vt:lpstr>Courier New</vt:lpstr>
      <vt:lpstr>HelveticaNeue</vt:lpstr>
      <vt:lpstr>HelveticaNeue-Italic</vt:lpstr>
      <vt:lpstr>HelveticaNeue-Medium</vt:lpstr>
      <vt:lpstr>LucidaGrande-Bold</vt:lpstr>
      <vt:lpstr>MinionPro-Regular</vt:lpstr>
      <vt:lpstr>NimbusRomNo9L-Regu</vt:lpstr>
      <vt:lpstr>NimbusRomNo9L-ReguItal</vt:lpstr>
      <vt:lpstr>SFSS1000</vt:lpstr>
      <vt:lpstr>Times New Roman</vt:lpstr>
      <vt:lpstr>Wingdings</vt:lpstr>
      <vt:lpstr>Office Theme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Mariani</dc:creator>
  <cp:lastModifiedBy>Angelo Biagioni</cp:lastModifiedBy>
  <cp:revision>350</cp:revision>
  <dcterms:created xsi:type="dcterms:W3CDTF">2023-03-27T15:13:24Z</dcterms:created>
  <dcterms:modified xsi:type="dcterms:W3CDTF">2024-04-22T18:38:29Z</dcterms:modified>
</cp:coreProperties>
</file>