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84"/>
  </p:notesMasterIdLst>
  <p:sldIdLst>
    <p:sldId id="3692" r:id="rId2"/>
    <p:sldId id="291" r:id="rId3"/>
    <p:sldId id="3750" r:id="rId4"/>
    <p:sldId id="3720" r:id="rId5"/>
    <p:sldId id="3730" r:id="rId6"/>
    <p:sldId id="3717" r:id="rId7"/>
    <p:sldId id="518" r:id="rId8"/>
    <p:sldId id="519" r:id="rId9"/>
    <p:sldId id="520" r:id="rId10"/>
    <p:sldId id="3721" r:id="rId11"/>
    <p:sldId id="522" r:id="rId12"/>
    <p:sldId id="523" r:id="rId13"/>
    <p:sldId id="408" r:id="rId14"/>
    <p:sldId id="525" r:id="rId15"/>
    <p:sldId id="524" r:id="rId16"/>
    <p:sldId id="537" r:id="rId17"/>
    <p:sldId id="538" r:id="rId18"/>
    <p:sldId id="539" r:id="rId19"/>
    <p:sldId id="3722" r:id="rId20"/>
    <p:sldId id="540" r:id="rId21"/>
    <p:sldId id="541" r:id="rId22"/>
    <p:sldId id="542" r:id="rId23"/>
    <p:sldId id="3723" r:id="rId24"/>
    <p:sldId id="377" r:id="rId25"/>
    <p:sldId id="443" r:id="rId26"/>
    <p:sldId id="258" r:id="rId27"/>
    <p:sldId id="385" r:id="rId28"/>
    <p:sldId id="422" r:id="rId29"/>
    <p:sldId id="533" r:id="rId30"/>
    <p:sldId id="584" r:id="rId31"/>
    <p:sldId id="3718" r:id="rId32"/>
    <p:sldId id="384" r:id="rId33"/>
    <p:sldId id="3724" r:id="rId34"/>
    <p:sldId id="548" r:id="rId35"/>
    <p:sldId id="569" r:id="rId36"/>
    <p:sldId id="549" r:id="rId37"/>
    <p:sldId id="3725" r:id="rId38"/>
    <p:sldId id="545" r:id="rId39"/>
    <p:sldId id="546" r:id="rId40"/>
    <p:sldId id="547" r:id="rId41"/>
    <p:sldId id="550" r:id="rId42"/>
    <p:sldId id="555" r:id="rId43"/>
    <p:sldId id="3713" r:id="rId44"/>
    <p:sldId id="3728" r:id="rId45"/>
    <p:sldId id="557" r:id="rId46"/>
    <p:sldId id="276" r:id="rId47"/>
    <p:sldId id="585" r:id="rId48"/>
    <p:sldId id="3716" r:id="rId49"/>
    <p:sldId id="504" r:id="rId50"/>
    <p:sldId id="441" r:id="rId51"/>
    <p:sldId id="3715" r:id="rId52"/>
    <p:sldId id="386" r:id="rId53"/>
    <p:sldId id="344" r:id="rId54"/>
    <p:sldId id="3726" r:id="rId55"/>
    <p:sldId id="3691" r:id="rId56"/>
    <p:sldId id="3719" r:id="rId57"/>
    <p:sldId id="3714" r:id="rId58"/>
    <p:sldId id="289" r:id="rId59"/>
    <p:sldId id="577" r:id="rId60"/>
    <p:sldId id="627" r:id="rId61"/>
    <p:sldId id="3729" r:id="rId62"/>
    <p:sldId id="3705" r:id="rId63"/>
    <p:sldId id="3707" r:id="rId64"/>
    <p:sldId id="572" r:id="rId65"/>
    <p:sldId id="508" r:id="rId66"/>
    <p:sldId id="3708" r:id="rId67"/>
    <p:sldId id="3727" r:id="rId68"/>
    <p:sldId id="433" r:id="rId69"/>
    <p:sldId id="3709" r:id="rId70"/>
    <p:sldId id="3731" r:id="rId71"/>
    <p:sldId id="398" r:id="rId72"/>
    <p:sldId id="573" r:id="rId73"/>
    <p:sldId id="3710" r:id="rId74"/>
    <p:sldId id="3711" r:id="rId75"/>
    <p:sldId id="3744" r:id="rId76"/>
    <p:sldId id="3704" r:id="rId77"/>
    <p:sldId id="3737" r:id="rId78"/>
    <p:sldId id="3748" r:id="rId79"/>
    <p:sldId id="3749" r:id="rId80"/>
    <p:sldId id="3742" r:id="rId81"/>
    <p:sldId id="298" r:id="rId82"/>
    <p:sldId id="437" r:id="rId83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85"/>
      <p:bold r:id="rId86"/>
    </p:embeddedFont>
    <p:embeddedFont>
      <p:font typeface="ＭＳ Ｐゴシック" panose="020B0600070205080204" pitchFamily="34" charset="-128"/>
      <p:regular r:id="rId87"/>
    </p:embeddedFont>
    <p:embeddedFont>
      <p:font typeface="Abadi MT Condensed Light" panose="020B0306030101010103" pitchFamily="34" charset="77"/>
      <p:regular r:id="rId88"/>
    </p:embeddedFont>
    <p:embeddedFont>
      <p:font typeface="Arial Narrow" panose="020B0604020202020204" pitchFamily="34" charset="0"/>
      <p:regular r:id="rId89"/>
      <p:bold r:id="rId90"/>
      <p:italic r:id="rId91"/>
      <p:boldItalic r:id="rId92"/>
    </p:embeddedFont>
    <p:embeddedFont>
      <p:font typeface="Cambria" panose="02040503050406030204" pitchFamily="18" charset="0"/>
      <p:regular r:id="rId93"/>
      <p:bold r:id="rId94"/>
      <p:italic r:id="rId95"/>
      <p:boldItalic r:id="rId96"/>
    </p:embeddedFont>
    <p:embeddedFont>
      <p:font typeface="Century Gothic" panose="020B0502020202020204" pitchFamily="34" charset="0"/>
      <p:regular r:id="rId97"/>
      <p:bold r:id="rId98"/>
      <p:italic r:id="rId99"/>
      <p:boldItalic r:id="rId100"/>
    </p:embeddedFont>
    <p:embeddedFont>
      <p:font typeface="Corbel" panose="020B0503020204020204" pitchFamily="34" charset="0"/>
      <p:regular r:id="rId101"/>
      <p:bold r:id="rId102"/>
      <p:italic r:id="rId103"/>
      <p:boldItalic r:id="rId104"/>
    </p:embeddedFont>
    <p:embeddedFont>
      <p:font typeface="Montserrat" pitchFamily="2" charset="77"/>
      <p:regular r:id="rId105"/>
      <p:bold r:id="rId106"/>
      <p:italic r:id="rId107"/>
      <p:boldItalic r:id="rId108"/>
    </p:embeddedFont>
    <p:embeddedFont>
      <p:font typeface="Trebuchet MS" panose="020B0703020202090204" pitchFamily="34" charset="0"/>
      <p:regular r:id="rId109"/>
      <p:bold r:id="rId110"/>
      <p:italic r:id="rId111"/>
    </p:embeddedFont>
  </p:embeddedFontLst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493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1"/>
    <p:restoredTop sz="95578"/>
  </p:normalViewPr>
  <p:slideViewPr>
    <p:cSldViewPr snapToGrid="0" snapToObjects="1">
      <p:cViewPr varScale="1">
        <p:scale>
          <a:sx n="138" d="100"/>
          <a:sy n="138" d="100"/>
        </p:scale>
        <p:origin x="176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29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font" Target="fonts/font23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8.fntdata"/><Relationship Id="rId5" Type="http://schemas.openxmlformats.org/officeDocument/2006/relationships/slide" Target="slides/slide4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9.fntdata"/><Relationship Id="rId108" Type="http://schemas.openxmlformats.org/officeDocument/2006/relationships/font" Target="fonts/font24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22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font" Target="fonts/font15.fntdata"/><Relationship Id="rId10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5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3.fntdata"/><Relationship Id="rId104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3.fntdata"/><Relationship Id="rId110" Type="http://schemas.openxmlformats.org/officeDocument/2006/relationships/font" Target="fonts/font26.fntdata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6.fntdata"/><Relationship Id="rId105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111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C92697-31AB-C441-8E34-6E3D81F3B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E45C4-DDCE-AD43-938D-21471C64B54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82DBAA6-8CEA-B949-A430-7688F4D4DDD8}" type="datetimeFigureOut">
              <a:rPr lang="it-IT"/>
              <a:pPr>
                <a:defRPr/>
              </a:pPr>
              <a:t>21/04/24</a:t>
            </a:fld>
            <a:endParaRPr 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9BE7B9A-C2F1-CB4D-8679-7BCECF24B2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179AEF2-57F9-8C45-B51B-742CAF21E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t-IT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2F4C-F03B-2C46-98F2-6517256D87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25F17-DFD6-714A-B218-DA1B03C84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477415B-CC52-AF4C-89E9-70A48D796D4B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4740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19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DC4BD7-DA3B-054F-B6C2-B607A81EA6C9}" type="slidenum">
              <a:rPr lang="en-GB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sz="1200">
              <a:latin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54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8590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FFB89-33B7-5747-BD3E-AD6F0DB2181F}" type="slidenum">
              <a:rPr lang="en-GB" sz="1200">
                <a:solidFill>
                  <a:prstClr val="black"/>
                </a:solidFill>
                <a:cs typeface="Arial" charset="0"/>
              </a:rPr>
              <a:pPr eaLnBrk="1" hangingPunct="1"/>
              <a:t>34</a:t>
            </a:fld>
            <a:endParaRPr lang="en-GB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27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0FFB89-33B7-5747-BD3E-AD6F0DB2181F}" type="slidenum">
              <a:rPr lang="en-GB" sz="1200">
                <a:solidFill>
                  <a:prstClr val="black"/>
                </a:solidFill>
                <a:cs typeface="Arial" charset="0"/>
              </a:rPr>
              <a:pPr eaLnBrk="1" hangingPunct="1"/>
              <a:t>35</a:t>
            </a:fld>
            <a:endParaRPr lang="en-GB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47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it-IT">
              <a:solidFill>
                <a:prstClr val="black"/>
              </a:solidFill>
              <a:latin typeface="Century Gothic" charset="0"/>
              <a:cs typeface="Arial" charset="0"/>
            </a:endParaRPr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612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it-IT">
              <a:solidFill>
                <a:prstClr val="black"/>
              </a:solidFill>
              <a:latin typeface="Century Gothic" charset="0"/>
              <a:cs typeface="Arial" charset="0"/>
            </a:endParaRPr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603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it-IT">
              <a:solidFill>
                <a:prstClr val="black"/>
              </a:solidFill>
              <a:latin typeface="Century Gothic" charset="0"/>
              <a:cs typeface="Arial" charset="0"/>
            </a:endParaRPr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513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201639-8C72-4F42-9AB0-F279DD2072FA}" type="slidenum">
              <a:rPr lang="en-GB" sz="1200">
                <a:solidFill>
                  <a:prstClr val="black"/>
                </a:solidFill>
                <a:cs typeface="Arial" charset="0"/>
              </a:rPr>
              <a:pPr eaLnBrk="1" hangingPunct="1"/>
              <a:t>41</a:t>
            </a:fld>
            <a:endParaRPr lang="en-GB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47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DC4BD7-DA3B-054F-B6C2-B607A81EA6C9}" type="slidenum">
              <a:rPr lang="en-GB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sz="1200">
              <a:latin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67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C4BD7-DA3B-054F-B6C2-B607A81EA6C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91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8618892-EED5-EE40-A210-810FCEED4E1B}" type="slidenum">
              <a:rPr lang="en-GB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827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DA5FE7-1058-104B-BE4E-DDF91D7C335D}" type="slidenum">
              <a:rPr lang="it-IT" sz="1200"/>
              <a:pPr eaLnBrk="1" hangingPunct="1"/>
              <a:t>45</a:t>
            </a:fld>
            <a:endParaRPr lang="it-IT" sz="1200"/>
          </a:p>
        </p:txBody>
      </p:sp>
      <p:sp>
        <p:nvSpPr>
          <p:cNvPr id="81923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51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B1F12DD-7BA8-024D-9A02-A4849E15ACB1}" type="slidenum">
              <a:rPr lang="en-GB" sz="1200"/>
              <a:pPr eaLnBrk="1" hangingPunct="1"/>
              <a:t>47</a:t>
            </a:fld>
            <a:endParaRPr lang="en-GB" sz="1200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348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58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DC4BD7-DA3B-054F-B6C2-B607A81EA6C9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65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166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53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8895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55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029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56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2982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60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5190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CCD2D-3C42-D44A-B275-FE3825239817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344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DC4BD7-DA3B-054F-B6C2-B607A81EA6C9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69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63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24094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540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66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015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67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4679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497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72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83202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73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08141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74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51931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75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1531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defRPr/>
            </a:pPr>
            <a:endParaRPr lang="it-IT">
              <a:solidFill>
                <a:prstClr val="black"/>
              </a:solidFill>
              <a:latin typeface="Century Gothic" charset="0"/>
              <a:cs typeface="Arial" charset="0"/>
            </a:endParaRPr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9690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76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18859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77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6968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78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35219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79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47236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80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76354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81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7347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171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77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315706-1AB9-E84A-B2B6-F2199992BA81}" type="slidenum">
              <a:rPr lang="en-US" sz="1200">
                <a:cs typeface="Arial" charset="0"/>
              </a:rPr>
              <a:pPr eaLnBrk="1" hangingPunct="1"/>
              <a:t>25</a:t>
            </a:fld>
            <a:endParaRPr lang="en-US" sz="1200">
              <a:cs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08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journal</a:t>
            </a:r>
            <a:r>
              <a:rPr lang="en-US" altLang="zh-CN" baseline="0" dirty="0"/>
              <a:t> (high power laser science and engineering) focuses on the fields of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power lasers, high energy density physics, laser components, advanced laser technology and applications. Its latest JCR impact factor is 4.8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ranks in JCR Quartile 1.  </a:t>
            </a:r>
          </a:p>
          <a:p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journal is the home for facility-related papers. Welcome to submit your latest research to the journal.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4C67-741F-468B-8288-AF343B57748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15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36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2813" baseline="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1670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65380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91639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071" y="-128550"/>
            <a:ext cx="5067211" cy="857250"/>
          </a:xfrm>
        </p:spPr>
        <p:txBody>
          <a:bodyPr>
            <a:normAutofit/>
          </a:bodyPr>
          <a:lstStyle>
            <a:lvl1pPr algn="ctr">
              <a:defRPr sz="2600">
                <a:solidFill>
                  <a:srgbClr val="2D3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5185"/>
            <a:ext cx="8229600" cy="4113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60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367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342900" y="321473"/>
            <a:ext cx="1600200" cy="4929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68572" tIns="34286" rIns="68572" bIns="34286" anchor="ctr"/>
          <a:lstStyle/>
          <a:p>
            <a:pPr>
              <a:defRPr/>
            </a:pPr>
            <a:endParaRPr lang="it-IT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7DF9EDF-DDC7-3086-EEA2-60AE333D6D99}"/>
              </a:ext>
            </a:extLst>
          </p:cNvPr>
          <p:cNvSpPr txBox="1">
            <a:spLocks/>
          </p:cNvSpPr>
          <p:nvPr userDrawn="1"/>
        </p:nvSpPr>
        <p:spPr>
          <a:xfrm>
            <a:off x="8811274" y="4869657"/>
            <a:ext cx="34342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rgbClr val="C00000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b="0" i="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45F19-376C-9964-8770-EB93F9EC2A8E}"/>
              </a:ext>
            </a:extLst>
          </p:cNvPr>
          <p:cNvSpPr txBox="1"/>
          <p:nvPr userDrawn="1"/>
        </p:nvSpPr>
        <p:spPr>
          <a:xfrm>
            <a:off x="0" y="4905500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n. </a:t>
            </a:r>
            <a:fld id="{A813643C-AD4D-8040-B304-6904A4F5220A}" type="slidenum">
              <a:rPr lang="en-IT" sz="9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endParaRPr lang="en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7315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3154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347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4961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7251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15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1688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75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35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25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125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5304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1688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7609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://ilil.ino.it/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mailto:la.gizzi@ino.cnr.it" TargetMode="Externa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B821F8B9-1662-CD46-B1E9-BEF4F7DD8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4A82F690-A90D-C741-931B-5CF63BB21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BC0972-9BF9-BCB7-1244-C296D33009EF}"/>
              </a:ext>
            </a:extLst>
          </p:cNvPr>
          <p:cNvSpPr txBox="1"/>
          <p:nvPr userDrawn="1"/>
        </p:nvSpPr>
        <p:spPr>
          <a:xfrm>
            <a:off x="0" y="4905500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Slide n. </a:t>
            </a:r>
            <a:fld id="{A813643C-AD4D-8040-B304-6904A4F5220A}" type="slidenum">
              <a:rPr lang="en-IT" sz="9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‹#›</a:t>
            </a:fld>
            <a:endParaRPr lang="en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572FC-E32E-0138-DB1E-886147A77D96}"/>
              </a:ext>
            </a:extLst>
          </p:cNvPr>
          <p:cNvSpPr txBox="1"/>
          <p:nvPr userDrawn="1"/>
        </p:nvSpPr>
        <p:spPr>
          <a:xfrm>
            <a:off x="938878" y="4915152"/>
            <a:ext cx="72662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Leonida A. Gizzi | </a:t>
            </a:r>
            <a:r>
              <a:rPr lang="en-GB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EuPRAXIA-DN School on Plasma Accelerators, 22–26 Apr 2024, Orto </a:t>
            </a:r>
            <a:r>
              <a:rPr lang="en-GB" sz="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Botanico</a:t>
            </a:r>
            <a:r>
              <a:rPr lang="en-GB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Roma</a:t>
            </a:r>
            <a:r>
              <a:rPr lang="en-I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</a:t>
            </a:r>
            <a:r>
              <a:rPr lang="en-IT" sz="800" dirty="0">
                <a:solidFill>
                  <a:schemeClr val="tx1">
                    <a:lumMod val="75000"/>
                    <a:lumOff val="25000"/>
                  </a:schemeClr>
                </a:solidFill>
                <a:hlinkClick r:id="rId16"/>
              </a:rPr>
              <a:t>la.gizzi@ino.cnr.it</a:t>
            </a:r>
            <a:r>
              <a:rPr lang="en-I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en-IT" sz="800" dirty="0">
                <a:solidFill>
                  <a:schemeClr val="accent1">
                    <a:lumMod val="75000"/>
                  </a:schemeClr>
                </a:solidFill>
                <a:hlinkClick r:id="rId17"/>
              </a:rPr>
              <a:t>http://ilil.ino.it</a:t>
            </a:r>
            <a:endParaRPr lang="en-IT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ilil – Intense Laser Irradiation Laboratory">
            <a:extLst>
              <a:ext uri="{FF2B5EF4-FFF2-40B4-BE49-F238E27FC236}">
                <a16:creationId xmlns:a16="http://schemas.microsoft.com/office/drawing/2014/main" id="{5473DC6B-4A48-5576-63AB-CCB6E68A58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45" y="0"/>
            <a:ext cx="425155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NR – Istituto Nazionale di Ottica">
            <a:extLst>
              <a:ext uri="{FF2B5EF4-FFF2-40B4-BE49-F238E27FC236}">
                <a16:creationId xmlns:a16="http://schemas.microsoft.com/office/drawing/2014/main" id="{7D8E1299-DE9D-E808-6F63-C3E5302E2A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014" y="4881750"/>
            <a:ext cx="1009403" cy="2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uPRAXIA | ESFRI Roadmap 2021">
            <a:extLst>
              <a:ext uri="{FF2B5EF4-FFF2-40B4-BE49-F238E27FC236}">
                <a16:creationId xmlns:a16="http://schemas.microsoft.com/office/drawing/2014/main" id="{AA1F33D1-9DE5-5D08-5D94-80EF30B7FE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" y="29497"/>
            <a:ext cx="640822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78" r:id="rId9"/>
    <p:sldLayoutId id="2147483787" r:id="rId10"/>
    <p:sldLayoutId id="2147483788" r:id="rId11"/>
    <p:sldLayoutId id="2147483790" r:id="rId12"/>
    <p:sldLayoutId id="2147483794" r:id="rId13"/>
    <p:sldLayoutId id="2147483795" r:id="rId14"/>
  </p:sldLayoutIdLst>
  <p:hf hdr="0" ftr="0" dt="0"/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rgbClr val="AB2E27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rgbClr val="262626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rgbClr val="262626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rgbClr val="262626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1.wdp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0030401892900708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iencedirect.com/science/article/pii/S003040189700399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hyperlink" Target="https://doi.org/10.1364/OPTICA.42052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1063/1.4984906" TargetMode="External"/><Relationship Id="rId5" Type="http://schemas.openxmlformats.org/officeDocument/2006/relationships/hyperlink" Target="https://www.nature.com/?proof=t%C2%A0" TargetMode="Externa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microsoft.com/office/2007/relationships/hdphoto" Target="../media/hdphoto2.wdp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jpeg"/><Relationship Id="rId3" Type="http://schemas.openxmlformats.org/officeDocument/2006/relationships/image" Target="../media/image21.jpeg"/><Relationship Id="rId7" Type="http://schemas.openxmlformats.org/officeDocument/2006/relationships/hyperlink" Target="https://doi.org/10.1140/epjst/e2020-000127-8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5" Type="http://schemas.openxmlformats.org/officeDocument/2006/relationships/image" Target="../media/image30.png"/><Relationship Id="rId10" Type="http://schemas.openxmlformats.org/officeDocument/2006/relationships/hyperlink" Target="https://www.ile.osaka-u.ac.jp/eng/research/project/project-lans/index.html" TargetMode="External"/><Relationship Id="rId4" Type="http://schemas.openxmlformats.org/officeDocument/2006/relationships/hyperlink" Target="https://doi.org/10.48550/arXiv.2203.08366" TargetMode="External"/><Relationship Id="rId9" Type="http://schemas.openxmlformats.org/officeDocument/2006/relationships/image" Target="../media/image25.jpe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opscience.iop.org/article/10.1088/0957-0233/4/12/018" TargetMode="Externa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oi.org/10.1016/j.nima.2016.01.036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bs.it/libri-inglese/autori/Andrea%20Macchi" TargetMode="External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17/hpl.2018.27" TargetMode="External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jpe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367-2630/abcc62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1.png"/><Relationship Id="rId4" Type="http://schemas.openxmlformats.org/officeDocument/2006/relationships/image" Target="../media/image176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9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3.png"/><Relationship Id="rId9" Type="http://schemas.openxmlformats.org/officeDocument/2006/relationships/image" Target="../media/image19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8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optlastec.2022.108524" TargetMode="External"/><Relationship Id="rId5" Type="http://schemas.openxmlformats.org/officeDocument/2006/relationships/hyperlink" Target="https://doi.org/10.1117/12.2291380" TargetMode="External"/><Relationship Id="rId4" Type="http://schemas.openxmlformats.org/officeDocument/2006/relationships/hyperlink" Target="https://doi.org/10.1117/12.2224411" TargetMode="External"/><Relationship Id="rId9" Type="http://schemas.openxmlformats.org/officeDocument/2006/relationships/image" Target="../media/image20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8982AC-FEDE-614D-967B-2D7252213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697" y="4281229"/>
            <a:ext cx="5746625" cy="536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15172-D9FF-0247-9CC7-4F79D9D783A1}"/>
              </a:ext>
            </a:extLst>
          </p:cNvPr>
          <p:cNvSpPr txBox="1"/>
          <p:nvPr/>
        </p:nvSpPr>
        <p:spPr>
          <a:xfrm>
            <a:off x="2177573" y="4340863"/>
            <a:ext cx="35750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Intense Laser </a:t>
            </a:r>
            <a:r>
              <a:rPr lang="it-IT" sz="1200" b="1" dirty="0" err="1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Irradiation</a:t>
            </a:r>
            <a:r>
              <a:rPr lang="it-IT" sz="1200" b="1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</a:t>
            </a:r>
            <a:r>
              <a:rPr lang="it-IT" sz="1200" b="1" dirty="0" err="1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Laboratory</a:t>
            </a:r>
            <a:endParaRPr lang="it-IT" sz="1200" b="1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2F1988-5A20-5C7A-C120-7D5061485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346" y="1756999"/>
            <a:ext cx="6858000" cy="814751"/>
          </a:xfrm>
        </p:spPr>
        <p:txBody>
          <a:bodyPr>
            <a:noAutofit/>
          </a:bodyPr>
          <a:lstStyle/>
          <a:p>
            <a:r>
              <a:rPr lang="en-GB" sz="3200" b="1" dirty="0"/>
              <a:t>Introduction to High Power Lasers</a:t>
            </a:r>
            <a:endParaRPr lang="en-IT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9AE35-0292-C581-3F8B-3A411AD3C96F}"/>
              </a:ext>
            </a:extLst>
          </p:cNvPr>
          <p:cNvSpPr txBox="1"/>
          <p:nvPr/>
        </p:nvSpPr>
        <p:spPr>
          <a:xfrm>
            <a:off x="2281031" y="2684215"/>
            <a:ext cx="458193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Montserrat" pitchFamily="2" charset="77"/>
              </a:rPr>
              <a:t>Leonida Antonio GIZZI,  CNR-INO Pisa, Italy</a:t>
            </a:r>
          </a:p>
          <a:p>
            <a:r>
              <a:rPr lang="it-IT" sz="1600" b="1" dirty="0" err="1">
                <a:latin typeface="Montserrat" pitchFamily="2" charset="77"/>
              </a:rPr>
              <a:t>also</a:t>
            </a:r>
            <a:r>
              <a:rPr lang="it-IT" sz="1600" b="1" dirty="0">
                <a:latin typeface="Montserrat" pitchFamily="2" charset="77"/>
              </a:rPr>
              <a:t> </a:t>
            </a:r>
            <a:r>
              <a:rPr lang="it-IT" sz="1600" b="1" dirty="0" err="1">
                <a:latin typeface="Montserrat" pitchFamily="2" charset="77"/>
              </a:rPr>
              <a:t>at</a:t>
            </a:r>
            <a:r>
              <a:rPr lang="it-IT" sz="1600" b="1" dirty="0">
                <a:latin typeface="Montserrat" pitchFamily="2" charset="77"/>
              </a:rPr>
              <a:t> INFN, Pisa, </a:t>
            </a:r>
            <a:r>
              <a:rPr lang="it-IT" sz="1600" b="1" dirty="0" err="1">
                <a:latin typeface="Montserrat" pitchFamily="2" charset="77"/>
              </a:rPr>
              <a:t>Italy</a:t>
            </a:r>
            <a:endParaRPr lang="it-IT" sz="2400" b="1" dirty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B7D7EC-69EB-458E-83D1-858810038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7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78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1944565"/>
            <a:ext cx="74930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Arial"/>
                <a:cs typeface="Arial"/>
              </a:rPr>
              <a:t>Short </a:t>
            </a:r>
            <a:r>
              <a:rPr lang="it-IT" sz="2800" b="1" dirty="0" err="1">
                <a:latin typeface="Arial"/>
                <a:cs typeface="Arial"/>
              </a:rPr>
              <a:t>pulse</a:t>
            </a:r>
            <a:r>
              <a:rPr lang="it-IT" sz="2800" b="1" dirty="0">
                <a:latin typeface="Arial"/>
                <a:cs typeface="Arial"/>
              </a:rPr>
              <a:t>, </a:t>
            </a:r>
            <a:r>
              <a:rPr lang="it-IT" sz="2800" b="1" dirty="0" err="1">
                <a:latin typeface="Arial"/>
                <a:cs typeface="Arial"/>
              </a:rPr>
              <a:t>ultraintense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lasers</a:t>
            </a:r>
            <a:endParaRPr lang="it-IT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45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21922" y="4653759"/>
            <a:ext cx="66806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/>
              <a:t>D. </a:t>
            </a:r>
            <a:r>
              <a:rPr lang="it-IT" sz="900" dirty="0" err="1"/>
              <a:t>Strickland</a:t>
            </a:r>
            <a:r>
              <a:rPr lang="it-IT" sz="900" dirty="0"/>
              <a:t> and G. </a:t>
            </a:r>
            <a:r>
              <a:rPr lang="it-IT" sz="900" dirty="0" err="1"/>
              <a:t>Mourou</a:t>
            </a:r>
            <a:r>
              <a:rPr lang="it-IT" sz="900" dirty="0"/>
              <a:t>, “</a:t>
            </a:r>
            <a:r>
              <a:rPr lang="it-IT" sz="900" dirty="0" err="1"/>
              <a:t>Compression</a:t>
            </a:r>
            <a:r>
              <a:rPr lang="it-IT" sz="900" dirty="0"/>
              <a:t> of </a:t>
            </a:r>
            <a:r>
              <a:rPr lang="it-IT" sz="900" dirty="0" err="1"/>
              <a:t>amplified</a:t>
            </a:r>
            <a:r>
              <a:rPr lang="it-IT" sz="900" dirty="0"/>
              <a:t> </a:t>
            </a:r>
            <a:r>
              <a:rPr lang="it-IT" sz="900" dirty="0" err="1"/>
              <a:t>chirped</a:t>
            </a:r>
            <a:r>
              <a:rPr lang="it-IT" sz="900" dirty="0"/>
              <a:t> </a:t>
            </a:r>
            <a:r>
              <a:rPr lang="it-IT" sz="900" dirty="0" err="1"/>
              <a:t>optical</a:t>
            </a:r>
            <a:r>
              <a:rPr lang="it-IT" sz="900" dirty="0"/>
              <a:t> </a:t>
            </a:r>
            <a:r>
              <a:rPr lang="it-IT" sz="900" dirty="0" err="1"/>
              <a:t>pulses</a:t>
            </a:r>
            <a:r>
              <a:rPr lang="it-IT" sz="900" dirty="0"/>
              <a:t>”, </a:t>
            </a:r>
            <a:r>
              <a:rPr lang="it-IT" sz="900" dirty="0" err="1"/>
              <a:t>Opt</a:t>
            </a:r>
            <a:r>
              <a:rPr lang="it-IT" sz="900" dirty="0"/>
              <a:t>. </a:t>
            </a:r>
            <a:r>
              <a:rPr lang="it-IT" sz="900" dirty="0" err="1"/>
              <a:t>Commun</a:t>
            </a:r>
            <a:r>
              <a:rPr lang="it-IT" sz="900" dirty="0"/>
              <a:t>. 56, </a:t>
            </a:r>
            <a:r>
              <a:rPr lang="it-IT" sz="900" b="1" dirty="0"/>
              <a:t>219</a:t>
            </a:r>
            <a:r>
              <a:rPr lang="it-IT" sz="900" dirty="0"/>
              <a:t> (1985)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22" y="568076"/>
            <a:ext cx="5700156" cy="3861576"/>
          </a:xfrm>
          <a:prstGeom prst="rect">
            <a:avLst/>
          </a:prstGeom>
        </p:spPr>
      </p:pic>
      <p:sp>
        <p:nvSpPr>
          <p:cNvPr id="27650" name="Title 2"/>
          <p:cNvSpPr>
            <a:spLocks noGrp="1"/>
          </p:cNvSpPr>
          <p:nvPr>
            <p:ph type="ctrTitle"/>
          </p:nvPr>
        </p:nvSpPr>
        <p:spPr>
          <a:xfrm>
            <a:off x="1846597" y="36977"/>
            <a:ext cx="5486400" cy="497681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ORIGINAL PAPER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19890432-444E-EBD3-6ADB-73AB8ABF08FB}"/>
              </a:ext>
            </a:extLst>
          </p:cNvPr>
          <p:cNvSpPr/>
          <p:nvPr/>
        </p:nvSpPr>
        <p:spPr>
          <a:xfrm>
            <a:off x="814952" y="3616450"/>
            <a:ext cx="1031645" cy="61683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88030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ctrTitle"/>
          </p:nvPr>
        </p:nvSpPr>
        <p:spPr>
          <a:xfrm>
            <a:off x="2171700" y="17902"/>
            <a:ext cx="5486400" cy="497681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INSPIRATION from other field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534602"/>
            <a:ext cx="6410325" cy="41675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r="14718"/>
          <a:stretch/>
        </p:blipFill>
        <p:spPr>
          <a:xfrm>
            <a:off x="1362076" y="175383"/>
            <a:ext cx="926036" cy="14287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687691" y="4773066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/>
              <a:t>Feb</a:t>
            </a:r>
            <a:r>
              <a:rPr lang="it-IT" sz="1050" dirty="0"/>
              <a:t> 1985</a:t>
            </a:r>
          </a:p>
        </p:txBody>
      </p:sp>
    </p:spTree>
    <p:extLst>
      <p:ext uri="{BB962C8B-B14F-4D97-AF65-F5344CB8AC3E}">
        <p14:creationId xmlns:p14="http://schemas.microsoft.com/office/powerpoint/2010/main" val="333179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"/>
          <p:cNvSpPr>
            <a:spLocks noGrp="1"/>
          </p:cNvSpPr>
          <p:nvPr>
            <p:ph type="ctrTitle"/>
          </p:nvPr>
        </p:nvSpPr>
        <p:spPr>
          <a:xfrm>
            <a:off x="1846597" y="36977"/>
            <a:ext cx="5486400" cy="497681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Chirped Pulse Amplification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238" y="914400"/>
            <a:ext cx="155614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4" y="971550"/>
            <a:ext cx="26765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9"/>
          <a:stretch>
            <a:fillRect/>
          </a:stretch>
        </p:blipFill>
        <p:spPr bwMode="auto">
          <a:xfrm>
            <a:off x="682334" y="1771650"/>
            <a:ext cx="21145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625434" y="1885950"/>
            <a:ext cx="3286125" cy="1958579"/>
            <a:chOff x="3048000" y="2514600"/>
            <a:chExt cx="4381500" cy="2611582"/>
          </a:xfrm>
        </p:grpSpPr>
        <p:grpSp>
          <p:nvGrpSpPr>
            <p:cNvPr id="55307" name="Group 19"/>
            <p:cNvGrpSpPr>
              <a:grpSpLocks/>
            </p:cNvGrpSpPr>
            <p:nvPr/>
          </p:nvGrpSpPr>
          <p:grpSpPr bwMode="auto">
            <a:xfrm>
              <a:off x="3048000" y="2514600"/>
              <a:ext cx="2667000" cy="2209800"/>
              <a:chOff x="3048000" y="2514600"/>
              <a:chExt cx="2667000" cy="2209800"/>
            </a:xfrm>
          </p:grpSpPr>
          <p:sp>
            <p:nvSpPr>
              <p:cNvPr id="19" name="Explosion 2 18"/>
              <p:cNvSpPr/>
              <p:nvPr/>
            </p:nvSpPr>
            <p:spPr>
              <a:xfrm>
                <a:off x="5257800" y="4267297"/>
                <a:ext cx="457200" cy="457225"/>
              </a:xfrm>
              <a:prstGeom prst="irregularSeal2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55310" name="Picture 1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2514600"/>
                <a:ext cx="2510737" cy="206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308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419600"/>
              <a:ext cx="1714500" cy="706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596984" y="1028700"/>
            <a:ext cx="3200400" cy="3767138"/>
            <a:chOff x="3581400" y="762000"/>
            <a:chExt cx="5181600" cy="5784526"/>
          </a:xfrm>
        </p:grpSpPr>
        <p:pic>
          <p:nvPicPr>
            <p:cNvPr id="55305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334000"/>
              <a:ext cx="2743200" cy="713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6" name="Picture 1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762000"/>
              <a:ext cx="3048000" cy="578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ttangolo 2"/>
          <p:cNvSpPr/>
          <p:nvPr/>
        </p:nvSpPr>
        <p:spPr>
          <a:xfrm>
            <a:off x="278555" y="4570273"/>
            <a:ext cx="67077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/>
              <a:t>D. </a:t>
            </a:r>
            <a:r>
              <a:rPr lang="it-IT" sz="900" dirty="0" err="1"/>
              <a:t>Strickland</a:t>
            </a:r>
            <a:r>
              <a:rPr lang="it-IT" sz="900" dirty="0"/>
              <a:t> and G. </a:t>
            </a:r>
            <a:r>
              <a:rPr lang="it-IT" sz="900" dirty="0" err="1"/>
              <a:t>Mourou</a:t>
            </a:r>
            <a:r>
              <a:rPr lang="it-IT" sz="900" dirty="0"/>
              <a:t>, “</a:t>
            </a:r>
            <a:r>
              <a:rPr lang="it-IT" sz="900" dirty="0" err="1"/>
              <a:t>Compression</a:t>
            </a:r>
            <a:r>
              <a:rPr lang="it-IT" sz="900" dirty="0"/>
              <a:t> of </a:t>
            </a:r>
            <a:r>
              <a:rPr lang="it-IT" sz="900" dirty="0" err="1"/>
              <a:t>amplified</a:t>
            </a:r>
            <a:r>
              <a:rPr lang="it-IT" sz="900" dirty="0"/>
              <a:t> </a:t>
            </a:r>
            <a:r>
              <a:rPr lang="it-IT" sz="900" dirty="0" err="1"/>
              <a:t>chirped</a:t>
            </a:r>
            <a:r>
              <a:rPr lang="it-IT" sz="900" dirty="0"/>
              <a:t> </a:t>
            </a:r>
            <a:r>
              <a:rPr lang="it-IT" sz="900" dirty="0" err="1"/>
              <a:t>optical</a:t>
            </a:r>
            <a:r>
              <a:rPr lang="it-IT" sz="900" dirty="0"/>
              <a:t> </a:t>
            </a:r>
            <a:r>
              <a:rPr lang="it-IT" sz="900" dirty="0" err="1"/>
              <a:t>pulses</a:t>
            </a:r>
            <a:r>
              <a:rPr lang="it-IT" sz="900" dirty="0"/>
              <a:t>”, </a:t>
            </a:r>
            <a:r>
              <a:rPr lang="it-IT" sz="900" dirty="0" err="1"/>
              <a:t>Opt</a:t>
            </a:r>
            <a:r>
              <a:rPr lang="it-IT" sz="900" dirty="0"/>
              <a:t>. </a:t>
            </a:r>
            <a:r>
              <a:rPr lang="it-IT" sz="900" dirty="0" err="1"/>
              <a:t>Commun</a:t>
            </a:r>
            <a:r>
              <a:rPr lang="it-IT" sz="900" dirty="0"/>
              <a:t>. 56, </a:t>
            </a:r>
            <a:r>
              <a:rPr lang="it-IT" sz="900" b="1" dirty="0"/>
              <a:t>219</a:t>
            </a:r>
            <a:r>
              <a:rPr lang="it-IT" sz="900" dirty="0"/>
              <a:t> (1985)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639579" y="427132"/>
            <a:ext cx="41578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i="1" dirty="0"/>
              <a:t>A </a:t>
            </a:r>
            <a:r>
              <a:rPr lang="it-IT" sz="1500" b="1" i="1" dirty="0" err="1"/>
              <a:t>change</a:t>
            </a:r>
            <a:r>
              <a:rPr lang="it-IT" sz="1500" b="1" i="1" dirty="0"/>
              <a:t> of </a:t>
            </a:r>
            <a:r>
              <a:rPr lang="it-IT" sz="1500" b="1" i="1" dirty="0" err="1"/>
              <a:t>paradigm</a:t>
            </a:r>
            <a:r>
              <a:rPr lang="it-IT" sz="1500" b="1" i="1" dirty="0"/>
              <a:t> in high </a:t>
            </a:r>
            <a:r>
              <a:rPr lang="it-IT" sz="1500" b="1" i="1" dirty="0" err="1"/>
              <a:t>power</a:t>
            </a:r>
            <a:r>
              <a:rPr lang="it-IT" sz="1500" b="1" i="1" dirty="0"/>
              <a:t> </a:t>
            </a:r>
            <a:r>
              <a:rPr lang="it-IT" sz="1500" b="1" i="1" dirty="0" err="1"/>
              <a:t>lasers</a:t>
            </a:r>
            <a:r>
              <a:rPr lang="it-IT" sz="1500" b="1" i="1" dirty="0"/>
              <a:t> 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82" y="2401320"/>
            <a:ext cx="923192" cy="516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E0AD86-A595-BC93-CCEC-BE2ECA8ABAE7}"/>
              </a:ext>
            </a:extLst>
          </p:cNvPr>
          <p:cNvSpPr txBox="1"/>
          <p:nvPr/>
        </p:nvSpPr>
        <p:spPr>
          <a:xfrm>
            <a:off x="7177416" y="1343025"/>
            <a:ext cx="17041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Higher peak-power to date: 10 PW </a:t>
            </a:r>
          </a:p>
          <a:p>
            <a:r>
              <a:rPr lang="en-GB" sz="1600" dirty="0"/>
              <a:t>A</a:t>
            </a:r>
            <a:r>
              <a:rPr lang="en-IT" sz="1600" dirty="0"/>
              <a:t>chievedn at the ELI-NP laser installation in Magurele (Romania)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77D21-81BD-F2C3-13FE-145F474AE32B}"/>
              </a:ext>
            </a:extLst>
          </p:cNvPr>
          <p:cNvSpPr txBox="1"/>
          <p:nvPr/>
        </p:nvSpPr>
        <p:spPr>
          <a:xfrm>
            <a:off x="7059143" y="3807545"/>
            <a:ext cx="16152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100" dirty="0"/>
              <a:t>C. </a:t>
            </a:r>
            <a:r>
              <a:rPr lang="en-GB" sz="1100" dirty="0" err="1"/>
              <a:t>Radier</a:t>
            </a:r>
            <a:r>
              <a:rPr lang="en-GB" sz="1100" dirty="0"/>
              <a:t> et al., HPLSE, </a:t>
            </a:r>
            <a:r>
              <a:rPr lang="en-GB" sz="1100" b="1" dirty="0"/>
              <a:t>10</a:t>
            </a:r>
            <a:r>
              <a:rPr lang="en-GB" sz="1100" dirty="0"/>
              <a:t>, 21 (2022).</a:t>
            </a:r>
            <a:endParaRPr lang="en-IT" sz="1100" dirty="0"/>
          </a:p>
        </p:txBody>
      </p:sp>
    </p:spTree>
    <p:extLst>
      <p:ext uri="{BB962C8B-B14F-4D97-AF65-F5344CB8AC3E}">
        <p14:creationId xmlns:p14="http://schemas.microsoft.com/office/powerpoint/2010/main" val="7359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chemeClr val="tx1"/>
                </a:solidFill>
                <a:latin typeface="Arial"/>
                <a:cs typeface="Arial"/>
              </a:rPr>
              <a:t>Chirped</a:t>
            </a:r>
            <a:r>
              <a:rPr lang="it-IT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Arial"/>
                <a:cs typeface="Arial"/>
              </a:rPr>
              <a:t>Pulse</a:t>
            </a:r>
            <a:r>
              <a:rPr lang="it-IT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Arial"/>
                <a:cs typeface="Arial"/>
              </a:rPr>
              <a:t>Amplification</a:t>
            </a:r>
            <a:r>
              <a:rPr lang="it-IT" dirty="0">
                <a:solidFill>
                  <a:schemeClr val="tx1"/>
                </a:solidFill>
                <a:latin typeface="Arial"/>
                <a:cs typeface="Arial"/>
              </a:rPr>
              <a:t>  ANIMATION</a:t>
            </a:r>
          </a:p>
        </p:txBody>
      </p:sp>
      <p:pic>
        <p:nvPicPr>
          <p:cNvPr id="6" name="Chirped Pulse Amplification.mp4">
            <a:hlinkClick r:id="" action="ppaction://media"/>
            <a:extLst>
              <a:ext uri="{FF2B5EF4-FFF2-40B4-BE49-F238E27FC236}">
                <a16:creationId xmlns:a16="http://schemas.microsoft.com/office/drawing/2014/main" id="{57E280CB-48AE-8EE2-A3D3-E7F4B1BEB9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58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7" name="Freeform: Shape 27656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8452002" cy="150647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7650" name="Title 2"/>
          <p:cNvSpPr>
            <a:spLocks noGrp="1"/>
          </p:cNvSpPr>
          <p:nvPr>
            <p:ph type="ctrTitle"/>
          </p:nvPr>
        </p:nvSpPr>
        <p:spPr>
          <a:xfrm>
            <a:off x="373479" y="295035"/>
            <a:ext cx="5741571" cy="55491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700" b="1">
                <a:latin typeface="Arial"/>
                <a:cs typeface="Arial"/>
              </a:rPr>
              <a:t>The original </a:t>
            </a:r>
            <a:r>
              <a:rPr lang="en-US" sz="2700" b="1" i="1">
                <a:latin typeface="Arial"/>
                <a:cs typeface="Arial"/>
              </a:rPr>
              <a:t>CPA</a:t>
            </a:r>
            <a:r>
              <a:rPr lang="en-US" sz="2700" b="1">
                <a:latin typeface="Arial"/>
                <a:cs typeface="Arial"/>
              </a:rPr>
              <a:t> EXPERIMENT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24" y="1797826"/>
            <a:ext cx="5014795" cy="2745599"/>
          </a:xfrm>
          <a:prstGeom prst="rect">
            <a:avLst/>
          </a:prstGeom>
        </p:spPr>
      </p:pic>
      <p:pic>
        <p:nvPicPr>
          <p:cNvPr id="5122" name="Picture 2" descr="Types of Optical Fiber Dispersion and Compensation Strategies | FS Community">
            <a:extLst>
              <a:ext uri="{FF2B5EF4-FFF2-40B4-BE49-F238E27FC236}">
                <a16:creationId xmlns:a16="http://schemas.microsoft.com/office/drawing/2014/main" id="{B4D8701D-6FBB-9233-6104-FAB45221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3942" y="2571750"/>
            <a:ext cx="3362632" cy="102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9" name="Freeform: Shape 27658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316" y="4708478"/>
            <a:ext cx="5163684" cy="43502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48E73-E70D-BC30-CD7A-525D38E8A9E4}"/>
              </a:ext>
            </a:extLst>
          </p:cNvPr>
          <p:cNvSpPr txBox="1"/>
          <p:nvPr/>
        </p:nvSpPr>
        <p:spPr>
          <a:xfrm>
            <a:off x="6043613" y="182880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Dispersion in fibers</a:t>
            </a:r>
          </a:p>
        </p:txBody>
      </p:sp>
    </p:spTree>
    <p:extLst>
      <p:ext uri="{BB962C8B-B14F-4D97-AF65-F5344CB8AC3E}">
        <p14:creationId xmlns:p14="http://schemas.microsoft.com/office/powerpoint/2010/main" val="198768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485900" y="137959"/>
            <a:ext cx="6172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4800" b="1" dirty="0">
              <a:solidFill>
                <a:srgbClr val="C3090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485900" y="285750"/>
            <a:ext cx="6172200" cy="514350"/>
          </a:xfrm>
        </p:spPr>
        <p:txBody>
          <a:bodyPr/>
          <a:lstStyle/>
          <a:p>
            <a:pPr algn="ctr" rtl="0" fontAlgn="base"/>
            <a:r>
              <a:rPr lang="en-US" sz="2800" b="1" dirty="0">
                <a:solidFill>
                  <a:srgbClr val="C3090E"/>
                </a:solidFill>
                <a:effectLst>
                  <a:outerShdw blurRad="38100" dist="38100" dir="2700000" algn="tl" rotWithShape="0">
                    <a:srgbClr val="DDDDDD"/>
                  </a:outerShdw>
                </a:effectLst>
                <a:latin typeface="Century Gothic"/>
                <a:ea typeface="ＭＳ Ｐゴシック"/>
                <a:cs typeface="Century Gothic"/>
              </a:rPr>
              <a:t>PULSE DURATION AND Bandwidth</a:t>
            </a:r>
            <a:endParaRPr lang="it-IT" sz="2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76325"/>
            <a:ext cx="6858000" cy="298807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65618" y="4488418"/>
            <a:ext cx="8045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We</a:t>
            </a:r>
            <a:r>
              <a:rPr lang="it-IT" b="1" dirty="0"/>
              <a:t> </a:t>
            </a:r>
            <a:r>
              <a:rPr lang="it-IT" b="1" dirty="0" err="1"/>
              <a:t>need</a:t>
            </a:r>
            <a:r>
              <a:rPr lang="it-IT" b="1" dirty="0"/>
              <a:t> a </a:t>
            </a:r>
            <a:r>
              <a:rPr lang="it-IT" b="1" dirty="0" err="1"/>
              <a:t>spectrum</a:t>
            </a:r>
            <a:r>
              <a:rPr lang="it-IT" b="1" dirty="0"/>
              <a:t> with a large </a:t>
            </a:r>
            <a:r>
              <a:rPr lang="it-IT" b="1" dirty="0" err="1"/>
              <a:t>bandwidth</a:t>
            </a:r>
            <a:r>
              <a:rPr lang="it-IT" b="1" dirty="0"/>
              <a:t> to </a:t>
            </a:r>
            <a:r>
              <a:rPr lang="it-IT" b="1" dirty="0" err="1"/>
              <a:t>achieve</a:t>
            </a:r>
            <a:r>
              <a:rPr lang="it-IT" b="1" dirty="0"/>
              <a:t> a short </a:t>
            </a:r>
            <a:r>
              <a:rPr lang="it-IT" b="1" dirty="0" err="1"/>
              <a:t>pulse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83091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485900" y="285750"/>
            <a:ext cx="6172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b="1" dirty="0">
              <a:solidFill>
                <a:srgbClr val="C3090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485900" y="285750"/>
            <a:ext cx="6172200" cy="514350"/>
          </a:xfrm>
        </p:spPr>
        <p:txBody>
          <a:bodyPr/>
          <a:lstStyle/>
          <a:p>
            <a:pPr algn="ctr" rtl="0" fontAlgn="base"/>
            <a:r>
              <a:rPr lang="en-US" sz="3200" b="1" dirty="0">
                <a:solidFill>
                  <a:srgbClr val="C3090E"/>
                </a:solidFill>
                <a:effectLst>
                  <a:outerShdw blurRad="38100" dist="38100" dir="2700000" algn="tl" rotWithShape="0">
                    <a:srgbClr val="DDDDDD"/>
                  </a:outerShdw>
                </a:effectLst>
                <a:latin typeface="Century Gothic"/>
                <a:ea typeface="ＭＳ Ｐゴシック"/>
                <a:cs typeface="Century Gothic"/>
              </a:rPr>
              <a:t>VIA UNCERTAINTY PRINCIPLE</a:t>
            </a:r>
            <a:endParaRPr lang="it-IT" sz="3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6746"/>
          <a:stretch/>
        </p:blipFill>
        <p:spPr>
          <a:xfrm>
            <a:off x="1143000" y="1205765"/>
            <a:ext cx="6858000" cy="37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485900" y="285750"/>
            <a:ext cx="6172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b="1" dirty="0">
              <a:solidFill>
                <a:srgbClr val="C3090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485900" y="285750"/>
            <a:ext cx="6172200" cy="514350"/>
          </a:xfrm>
        </p:spPr>
        <p:txBody>
          <a:bodyPr/>
          <a:lstStyle/>
          <a:p>
            <a:pPr algn="ctr" rtl="0" fontAlgn="base"/>
            <a:r>
              <a:rPr lang="en-US" sz="3200" b="1" dirty="0">
                <a:solidFill>
                  <a:srgbClr val="C3090E"/>
                </a:solidFill>
                <a:effectLst>
                  <a:outerShdw blurRad="38100" dist="38100" dir="2700000" algn="tl" rotWithShape="0">
                    <a:srgbClr val="DDDDDD"/>
                  </a:outerShdw>
                </a:effectLst>
                <a:latin typeface="Century Gothic"/>
                <a:ea typeface="ＭＳ Ｐゴシック"/>
                <a:cs typeface="Century Gothic"/>
              </a:rPr>
              <a:t>WAVELENGTH-WISE</a:t>
            </a: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28034"/>
          <a:stretch/>
        </p:blipFill>
        <p:spPr>
          <a:xfrm>
            <a:off x="586408" y="1069097"/>
            <a:ext cx="6858000" cy="287332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81176" y="4211419"/>
            <a:ext cx="758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We need a broadband </a:t>
            </a:r>
            <a:r>
              <a:rPr lang="en-GB" b="1" i="1" dirty="0"/>
              <a:t>seed pulse and a </a:t>
            </a:r>
            <a:r>
              <a:rPr lang="en-GB" b="1" dirty="0"/>
              <a:t>laser medium capable of amplifying wavelengths from 740 nm to 840 nm: very challenging</a:t>
            </a:r>
          </a:p>
        </p:txBody>
      </p:sp>
    </p:spTree>
    <p:extLst>
      <p:ext uri="{BB962C8B-B14F-4D97-AF65-F5344CB8AC3E}">
        <p14:creationId xmlns:p14="http://schemas.microsoft.com/office/powerpoint/2010/main" val="91317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1944565"/>
            <a:ext cx="74930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 err="1">
                <a:latin typeface="Arial"/>
                <a:cs typeface="Arial"/>
              </a:rPr>
              <a:t>Amplifying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lasing</a:t>
            </a:r>
            <a:r>
              <a:rPr lang="it-IT" sz="2800" b="1" dirty="0">
                <a:latin typeface="Arial"/>
                <a:cs typeface="Arial"/>
              </a:rPr>
              <a:t> media</a:t>
            </a:r>
          </a:p>
        </p:txBody>
      </p:sp>
    </p:spTree>
    <p:extLst>
      <p:ext uri="{BB962C8B-B14F-4D97-AF65-F5344CB8AC3E}">
        <p14:creationId xmlns:p14="http://schemas.microsoft.com/office/powerpoint/2010/main" val="179021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5AE23BB-7BEC-BD02-5AB5-37E55D290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80" y="1062902"/>
            <a:ext cx="7772400" cy="318508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65" y="107402"/>
            <a:ext cx="8305800" cy="318171"/>
          </a:xfrm>
        </p:spPr>
        <p:txBody>
          <a:bodyPr>
            <a:noAutofit/>
          </a:bodyPr>
          <a:lstStyle/>
          <a:p>
            <a:r>
              <a:rPr lang="en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Intense Laser Irradiation Laboratory (ILIL)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014D69-AE98-72BD-C3D4-17A3A7BAD40E}"/>
              </a:ext>
            </a:extLst>
          </p:cNvPr>
          <p:cNvSpPr txBox="1"/>
          <p:nvPr/>
        </p:nvSpPr>
        <p:spPr>
          <a:xfrm>
            <a:off x="8767639" y="578240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647B98-AB04-140E-5A67-B211B4983E8A}"/>
              </a:ext>
            </a:extLst>
          </p:cNvPr>
          <p:cNvSpPr txBox="1"/>
          <p:nvPr/>
        </p:nvSpPr>
        <p:spPr>
          <a:xfrm>
            <a:off x="2050705" y="602661"/>
            <a:ext cx="32115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b="1" dirty="0">
                <a:latin typeface="Arial" panose="020B0604020202020204" pitchFamily="34" charset="0"/>
                <a:cs typeface="Arial" panose="020B0604020202020204" pitchFamily="34" charset="0"/>
              </a:rPr>
              <a:t>LASER CAPABILITIES</a:t>
            </a:r>
            <a:r>
              <a:rPr lang="en-IT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T" sz="1000" dirty="0">
                <a:latin typeface="Arial" panose="020B0604020202020204" pitchFamily="34" charset="0"/>
                <a:cs typeface="Arial" panose="020B0604020202020204" pitchFamily="34" charset="0"/>
              </a:rPr>
              <a:t>240 TW, Ti:Sa, up to 5 Hz, 27 fs;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T" sz="1000" dirty="0">
                <a:latin typeface="Arial" panose="020B0604020202020204" pitchFamily="34" charset="0"/>
                <a:cs typeface="Arial" panose="020B0604020202020204" pitchFamily="34" charset="0"/>
              </a:rPr>
              <a:t>1kHz, &gt;20 mJ, Ti:Sa + OPA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T" sz="1000" dirty="0">
                <a:latin typeface="Arial" panose="020B0604020202020204" pitchFamily="34" charset="0"/>
                <a:cs typeface="Arial" panose="020B0604020202020204" pitchFamily="34" charset="0"/>
              </a:rPr>
              <a:t>100 Hz, &gt;1J, TiSA (procurement in progress)</a:t>
            </a:r>
          </a:p>
          <a:p>
            <a:endParaRPr lang="en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ELI ERIC | Home">
            <a:extLst>
              <a:ext uri="{FF2B5EF4-FFF2-40B4-BE49-F238E27FC236}">
                <a16:creationId xmlns:a16="http://schemas.microsoft.com/office/drawing/2014/main" id="{CDC8D18F-DD8F-1B30-1A66-0D989AB1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77" y="4522699"/>
            <a:ext cx="375343" cy="1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E089B00-962B-8A9A-E24A-AE3AECBD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65" y="4481855"/>
            <a:ext cx="243669" cy="24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9A0CA-7465-A3E2-C40B-BC615DA89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088" y="4461347"/>
            <a:ext cx="898860" cy="28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D37ABF-C975-CDA2-E22E-073206CC3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542" y="4384527"/>
            <a:ext cx="756268" cy="422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00D3EB-B36F-3640-0566-15DC47C6F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163" y="4504396"/>
            <a:ext cx="348400" cy="226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628843-5EA3-7666-5359-23366CCC2DC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1000"/>
                    </a14:imgEffect>
                    <a14:imgEffect>
                      <a14:colorTemperature colorTemp="7810"/>
                    </a14:imgEffect>
                    <a14:imgEffect>
                      <a14:saturation sat="383000"/>
                    </a14:imgEffect>
                    <a14:imgEffect>
                      <a14:brightnessContrast bright="-50000"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8933" y="4122233"/>
            <a:ext cx="973275" cy="275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8FDF07-5A7B-7BE2-5F57-AF950C58A2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979" y="546004"/>
            <a:ext cx="1798322" cy="7562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A9E776-11E0-08F9-D86A-58C4D9658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4720" y="706081"/>
            <a:ext cx="2039816" cy="1407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E277E6-6C0B-EBB7-8328-B5B122B09C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8523" y="706081"/>
            <a:ext cx="1826268" cy="1882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C985E8-B864-8BDF-B1D4-B5F0D50FEE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58" y="3462225"/>
            <a:ext cx="2212513" cy="12340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90F440-0288-FEDC-A9A6-BBAEB29BDE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8274" y="3916022"/>
            <a:ext cx="1817669" cy="780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8E686F-0F9B-8B27-0D64-BFD4A3FBE8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9842" y="3678928"/>
            <a:ext cx="1840739" cy="1031525"/>
          </a:xfrm>
          <a:prstGeom prst="rect">
            <a:avLst/>
          </a:prstGeom>
        </p:spPr>
      </p:pic>
      <p:pic>
        <p:nvPicPr>
          <p:cNvPr id="1028" name="Picture 4" descr="Intense Laser Irradiation Laboratory - ILIL | Pisa">
            <a:extLst>
              <a:ext uri="{FF2B5EF4-FFF2-40B4-BE49-F238E27FC236}">
                <a16:creationId xmlns:a16="http://schemas.microsoft.com/office/drawing/2014/main" id="{0748ECEB-FB30-7514-4503-A0D83B27B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382" y="71220"/>
            <a:ext cx="495023" cy="4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">
            <a:extLst>
              <a:ext uri="{FF2B5EF4-FFF2-40B4-BE49-F238E27FC236}">
                <a16:creationId xmlns:a16="http://schemas.microsoft.com/office/drawing/2014/main" id="{516D36EF-D582-3E1C-B2B8-ADE9C06AF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25" y="4131427"/>
            <a:ext cx="473134" cy="26922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86732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485900" y="285750"/>
            <a:ext cx="6172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b="1" dirty="0">
              <a:solidFill>
                <a:srgbClr val="C3090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733296" y="180597"/>
            <a:ext cx="7677408" cy="514350"/>
          </a:xfrm>
        </p:spPr>
        <p:txBody>
          <a:bodyPr/>
          <a:lstStyle/>
          <a:p>
            <a:pPr algn="ctr" rtl="0" fontAlgn="base"/>
            <a:r>
              <a:rPr lang="en-US" sz="3000" b="1" dirty="0">
                <a:solidFill>
                  <a:srgbClr val="262626"/>
                </a:solidFill>
                <a:effectLst>
                  <a:outerShdw blurRad="38100" dist="38100" dir="2700000" algn="tl" rotWithShape="0">
                    <a:srgbClr val="DDDDDD"/>
                  </a:outerShdw>
                </a:effectLst>
                <a:ea typeface="ＭＳ Ｐゴシック"/>
                <a:cs typeface="Abadi MT Condensed Light"/>
              </a:rPr>
              <a:t>Key parameters of lasing media</a:t>
            </a:r>
            <a:endParaRPr lang="it-IT" sz="3000" b="1" dirty="0">
              <a:solidFill>
                <a:srgbClr val="262626"/>
              </a:solidFill>
              <a:cs typeface="Abadi MT Condensed Light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288290" y="820367"/>
            <a:ext cx="6369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Main</a:t>
            </a:r>
            <a:r>
              <a:rPr lang="it-IT" sz="1400" dirty="0"/>
              <a:t> </a:t>
            </a:r>
            <a:r>
              <a:rPr lang="it-IT" sz="1400" dirty="0" err="1"/>
              <a:t>parameters</a:t>
            </a:r>
            <a:r>
              <a:rPr lang="it-IT" sz="1400" dirty="0"/>
              <a:t> </a:t>
            </a:r>
            <a:r>
              <a:rPr lang="it-IT" sz="1400" dirty="0" err="1"/>
              <a:t>governing</a:t>
            </a:r>
            <a:r>
              <a:rPr lang="it-IT" sz="1400" dirty="0"/>
              <a:t> high power laser amplifiers:</a:t>
            </a:r>
          </a:p>
          <a:p>
            <a:pPr marL="557213" lvl="1" indent="-214313">
              <a:buFont typeface="Arial"/>
              <a:buChar char="•"/>
            </a:pPr>
            <a:r>
              <a:rPr lang="it-IT" sz="1400" dirty="0" err="1"/>
              <a:t>Spectral</a:t>
            </a:r>
            <a:r>
              <a:rPr lang="it-IT" sz="1400" dirty="0"/>
              <a:t> gain </a:t>
            </a:r>
            <a:r>
              <a:rPr lang="it-IT" sz="1400" b="1" dirty="0" err="1"/>
              <a:t>bandwidth</a:t>
            </a:r>
            <a:r>
              <a:rPr lang="it-IT" sz="1400" dirty="0"/>
              <a:t>: short </a:t>
            </a:r>
            <a:r>
              <a:rPr lang="it-IT" sz="1400" dirty="0" err="1"/>
              <a:t>pulse</a:t>
            </a:r>
            <a:r>
              <a:rPr lang="it-IT" sz="1400" dirty="0"/>
              <a:t> </a:t>
            </a:r>
            <a:r>
              <a:rPr lang="it-IT" sz="1400" dirty="0" err="1"/>
              <a:t>duration</a:t>
            </a:r>
            <a:endParaRPr lang="it-IT" sz="1400" dirty="0"/>
          </a:p>
          <a:p>
            <a:pPr marL="557213" lvl="1" indent="-214313">
              <a:buFont typeface="Arial"/>
              <a:buChar char="•"/>
            </a:pPr>
            <a:r>
              <a:rPr lang="it-IT" sz="1400" b="1" dirty="0"/>
              <a:t>Thermal </a:t>
            </a:r>
            <a:r>
              <a:rPr lang="it-IT" sz="1400" b="1" dirty="0" err="1"/>
              <a:t>conductivity</a:t>
            </a:r>
            <a:r>
              <a:rPr lang="it-IT" sz="1400" dirty="0"/>
              <a:t>: </a:t>
            </a:r>
            <a:r>
              <a:rPr lang="it-IT" sz="1400" dirty="0" err="1"/>
              <a:t>limits</a:t>
            </a:r>
            <a:r>
              <a:rPr lang="it-IT" sz="1400" dirty="0"/>
              <a:t> </a:t>
            </a:r>
            <a:r>
              <a:rPr lang="it-IT" sz="1400" dirty="0" err="1"/>
              <a:t>repetition</a:t>
            </a:r>
            <a:r>
              <a:rPr lang="it-IT" sz="1400" dirty="0"/>
              <a:t> rate </a:t>
            </a:r>
          </a:p>
          <a:p>
            <a:pPr marL="557213" lvl="1" indent="-214313">
              <a:buFont typeface="Arial"/>
              <a:buChar char="•"/>
            </a:pPr>
            <a:r>
              <a:rPr lang="en-US" sz="1400" dirty="0"/>
              <a:t>Abs. and </a:t>
            </a:r>
            <a:r>
              <a:rPr lang="en-US" sz="1400" dirty="0" err="1"/>
              <a:t>emis</a:t>
            </a:r>
            <a:r>
              <a:rPr lang="en-US" sz="1400" dirty="0"/>
              <a:t>. </a:t>
            </a:r>
            <a:r>
              <a:rPr lang="it-IT" sz="1400" b="1" dirty="0"/>
              <a:t>cross </a:t>
            </a:r>
            <a:r>
              <a:rPr lang="it-IT" sz="1400" b="1" dirty="0" err="1"/>
              <a:t>sections</a:t>
            </a:r>
            <a:r>
              <a:rPr lang="it-IT" sz="1400" dirty="0"/>
              <a:t>: gain, </a:t>
            </a:r>
            <a:r>
              <a:rPr lang="it-IT" sz="1400" dirty="0" err="1"/>
              <a:t>pump</a:t>
            </a:r>
            <a:r>
              <a:rPr lang="it-IT" sz="1400" dirty="0"/>
              <a:t> </a:t>
            </a:r>
            <a:r>
              <a:rPr lang="it-IT" sz="1400" dirty="0" err="1"/>
              <a:t>absorption</a:t>
            </a:r>
            <a:r>
              <a:rPr lang="it-IT" sz="1400" dirty="0"/>
              <a:t> and </a:t>
            </a:r>
            <a:r>
              <a:rPr lang="it-IT" sz="1400" dirty="0" err="1"/>
              <a:t>saturation</a:t>
            </a:r>
            <a:endParaRPr lang="it-IT" sz="1400" dirty="0"/>
          </a:p>
          <a:p>
            <a:pPr marL="557213" lvl="1" indent="-214313">
              <a:buFont typeface="Arial"/>
              <a:buChar char="•"/>
            </a:pPr>
            <a:r>
              <a:rPr lang="it-IT" sz="1400" b="1" dirty="0" err="1"/>
              <a:t>Fluorescence</a:t>
            </a:r>
            <a:r>
              <a:rPr lang="it-IT" sz="1400" b="1" dirty="0"/>
              <a:t> </a:t>
            </a:r>
            <a:r>
              <a:rPr lang="it-IT" sz="1400" b="1" dirty="0" err="1"/>
              <a:t>lifetime</a:t>
            </a:r>
            <a:r>
              <a:rPr lang="it-IT" sz="1400" dirty="0"/>
              <a:t>: sets </a:t>
            </a:r>
            <a:r>
              <a:rPr lang="it-IT" sz="1400" dirty="0" err="1"/>
              <a:t>conditions</a:t>
            </a:r>
            <a:r>
              <a:rPr lang="it-IT" sz="1400" dirty="0"/>
              <a:t> on </a:t>
            </a:r>
            <a:r>
              <a:rPr lang="it-IT" sz="1400" dirty="0" err="1"/>
              <a:t>pumping</a:t>
            </a:r>
            <a:endParaRPr lang="it-IT" sz="1400" dirty="0"/>
          </a:p>
          <a:p>
            <a:pPr marL="557213" lvl="1" indent="-214313">
              <a:buFont typeface="Arial"/>
              <a:buChar char="•"/>
            </a:pPr>
            <a:r>
              <a:rPr lang="it-IT" sz="1400" b="1" dirty="0" err="1"/>
              <a:t>dn</a:t>
            </a:r>
            <a:r>
              <a:rPr lang="it-IT" sz="1400" b="1" dirty="0"/>
              <a:t>/</a:t>
            </a:r>
            <a:r>
              <a:rPr lang="it-IT" sz="1400" b="1" dirty="0" err="1"/>
              <a:t>dT</a:t>
            </a:r>
            <a:r>
              <a:rPr lang="it-IT" sz="1400" dirty="0"/>
              <a:t>: </a:t>
            </a:r>
            <a:r>
              <a:rPr lang="it-IT" sz="1400" dirty="0" err="1"/>
              <a:t>limits</a:t>
            </a:r>
            <a:r>
              <a:rPr lang="it-IT" sz="1400" dirty="0"/>
              <a:t> </a:t>
            </a:r>
            <a:r>
              <a:rPr lang="it-IT" sz="1400" dirty="0" err="1"/>
              <a:t>beam</a:t>
            </a:r>
            <a:r>
              <a:rPr lang="it-IT" sz="1400" dirty="0"/>
              <a:t> </a:t>
            </a:r>
            <a:r>
              <a:rPr lang="it-IT" sz="1400" dirty="0" err="1"/>
              <a:t>quality</a:t>
            </a:r>
            <a:endParaRPr lang="it-IT" sz="1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195" y="2519795"/>
            <a:ext cx="209550" cy="1619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194" y="2392453"/>
            <a:ext cx="5000739" cy="21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485900" y="3028043"/>
            <a:ext cx="2741330" cy="1651848"/>
            <a:chOff x="381001" y="1447800"/>
            <a:chExt cx="4114800" cy="2479463"/>
          </a:xfrm>
        </p:grpSpPr>
        <p:pic>
          <p:nvPicPr>
            <p:cNvPr id="55299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1" y="1447800"/>
              <a:ext cx="4114800" cy="24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0" name="TextBox 7"/>
            <p:cNvSpPr txBox="1">
              <a:spLocks noChangeArrowheads="1"/>
            </p:cNvSpPr>
            <p:nvPr/>
          </p:nvSpPr>
          <p:spPr bwMode="auto">
            <a:xfrm>
              <a:off x="1275834" y="1447800"/>
              <a:ext cx="2433094" cy="34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 err="1">
                  <a:solidFill>
                    <a:prstClr val="black"/>
                  </a:solidFill>
                </a:rPr>
                <a:t>Ti:Sa</a:t>
              </a:r>
              <a:r>
                <a:rPr lang="en-US" sz="900" dirty="0">
                  <a:solidFill>
                    <a:prstClr val="black"/>
                  </a:solidFill>
                </a:rPr>
                <a:t> with BW active control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1672495" y="1274890"/>
            <a:ext cx="2311889" cy="1673897"/>
            <a:chOff x="4495800" y="3886200"/>
            <a:chExt cx="3425182" cy="2463800"/>
          </a:xfrm>
        </p:grpSpPr>
        <p:pic>
          <p:nvPicPr>
            <p:cNvPr id="55305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886200"/>
              <a:ext cx="3425182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8"/>
            <p:cNvSpPr txBox="1">
              <a:spLocks noChangeArrowheads="1"/>
            </p:cNvSpPr>
            <p:nvPr/>
          </p:nvSpPr>
          <p:spPr bwMode="auto">
            <a:xfrm>
              <a:off x="4793693" y="3986795"/>
              <a:ext cx="2799847" cy="37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dirty="0" err="1">
                  <a:solidFill>
                    <a:prstClr val="black"/>
                  </a:solidFill>
                </a:rPr>
                <a:t>Ti:Sa</a:t>
              </a:r>
              <a:r>
                <a:rPr lang="en-US" sz="1050" dirty="0">
                  <a:solidFill>
                    <a:prstClr val="black"/>
                  </a:solidFill>
                </a:rPr>
                <a:t> native spectrum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 bwMode="auto">
          <a:xfrm>
            <a:off x="1485900" y="285750"/>
            <a:ext cx="6172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b="1" dirty="0">
              <a:solidFill>
                <a:srgbClr val="C3090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815009" y="285750"/>
            <a:ext cx="7513982" cy="514350"/>
          </a:xfrm>
        </p:spPr>
        <p:txBody>
          <a:bodyPr/>
          <a:lstStyle/>
          <a:p>
            <a:pPr algn="ctr" rtl="0" fontAlgn="base"/>
            <a:r>
              <a:rPr lang="en-US" sz="2100" b="1" dirty="0">
                <a:solidFill>
                  <a:srgbClr val="C3090E"/>
                </a:solidFill>
                <a:effectLst>
                  <a:outerShdw blurRad="38100" dist="38100" dir="2700000" algn="tl" rotWithShape="0">
                    <a:srgbClr val="DDDDDD"/>
                  </a:outerShdw>
                </a:effectLst>
                <a:latin typeface="Century Gothic"/>
                <a:ea typeface="ＭＳ Ｐゴシック"/>
                <a:cs typeface="Century Gothic"/>
              </a:rPr>
              <a:t>Key GAIN MATERIAL: Titanium doped  Sapphire</a:t>
            </a:r>
            <a:endParaRPr lang="it-IT" sz="21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344405" y="3278488"/>
            <a:ext cx="4342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Large gain bandwidth (680 nm – 1080 nm)</a:t>
            </a:r>
          </a:p>
          <a:p>
            <a:r>
              <a:rPr lang="en-US" sz="1200" dirty="0"/>
              <a:t>• High quantum efficiency</a:t>
            </a:r>
          </a:p>
          <a:p>
            <a:r>
              <a:rPr lang="en-US" sz="1200" dirty="0"/>
              <a:t>Thermal conductivity: 35 WK</a:t>
            </a:r>
            <a:r>
              <a:rPr lang="en-US" sz="1200" baseline="30000" dirty="0"/>
              <a:t>-1</a:t>
            </a:r>
            <a:r>
              <a:rPr lang="en-US" sz="1200" dirty="0"/>
              <a:t>m</a:t>
            </a:r>
            <a:r>
              <a:rPr lang="en-US" sz="1200" baseline="30000" dirty="0"/>
              <a:t>-1</a:t>
            </a:r>
            <a:endParaRPr lang="en-US" sz="1200" dirty="0"/>
          </a:p>
          <a:p>
            <a:r>
              <a:rPr lang="en-US" sz="1200" dirty="0"/>
              <a:t>• </a:t>
            </a:r>
            <a:r>
              <a:rPr lang="en-US" sz="1200" b="1" dirty="0">
                <a:highlight>
                  <a:srgbClr val="FFFF00"/>
                </a:highlight>
              </a:rPr>
              <a:t>Relatively long lifetime: 3 </a:t>
            </a:r>
            <a:r>
              <a:rPr lang="en-US" sz="1200" b="1" dirty="0" err="1">
                <a:highlight>
                  <a:srgbClr val="FFFF00"/>
                </a:highlight>
              </a:rPr>
              <a:t>μs</a:t>
            </a:r>
            <a:endParaRPr lang="en-US" sz="1200" b="1" dirty="0">
              <a:highlight>
                <a:srgbClr val="FFFF00"/>
              </a:highlight>
            </a:endParaRPr>
          </a:p>
          <a:p>
            <a:r>
              <a:rPr lang="en-US" sz="1200" dirty="0"/>
              <a:t>• Typically pumped in the green with ns Q-switched pulses</a:t>
            </a:r>
            <a:endParaRPr lang="it-IT" sz="1200" dirty="0"/>
          </a:p>
        </p:txBody>
      </p:sp>
      <p:grpSp>
        <p:nvGrpSpPr>
          <p:cNvPr id="8" name="Gruppo 7"/>
          <p:cNvGrpSpPr/>
          <p:nvPr/>
        </p:nvGrpSpPr>
        <p:grpSpPr>
          <a:xfrm>
            <a:off x="4653180" y="1274890"/>
            <a:ext cx="2602159" cy="1753154"/>
            <a:chOff x="4680279" y="1699853"/>
            <a:chExt cx="3469544" cy="2337538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5" t="29668" r="33488" b="31310"/>
            <a:stretch>
              <a:fillRect/>
            </a:stretch>
          </p:blipFill>
          <p:spPr bwMode="auto">
            <a:xfrm>
              <a:off x="4680279" y="1699853"/>
              <a:ext cx="2612072" cy="233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6832795" y="3244334"/>
              <a:ext cx="131702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Ti:Al</a:t>
              </a:r>
              <a:r>
                <a:rPr lang="it-IT" baseline="-25000" dirty="0"/>
                <a:t>2</a:t>
              </a:r>
              <a:r>
                <a:rPr lang="it-IT" dirty="0"/>
                <a:t>O</a:t>
              </a:r>
              <a:r>
                <a:rPr lang="it-IT" baseline="-25000" dirty="0"/>
                <a:t>3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2351354" y="851139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Currently</a:t>
            </a:r>
            <a:r>
              <a:rPr lang="it-IT" dirty="0"/>
              <a:t>, </a:t>
            </a:r>
            <a:r>
              <a:rPr lang="it-IT" dirty="0" err="1"/>
              <a:t>most</a:t>
            </a:r>
            <a:r>
              <a:rPr lang="it-IT" dirty="0"/>
              <a:t> CPA </a:t>
            </a:r>
            <a:r>
              <a:rPr lang="it-IT" dirty="0" err="1"/>
              <a:t>lasers</a:t>
            </a:r>
            <a:r>
              <a:rPr lang="it-IT" dirty="0"/>
              <a:t> are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Ti:Sapphire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18661" y="4525526"/>
            <a:ext cx="785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/>
              <a:t>Active </a:t>
            </a:r>
            <a:r>
              <a:rPr lang="it-IT" sz="1200" b="1" dirty="0" err="1"/>
              <a:t>bandwitdth</a:t>
            </a:r>
            <a:r>
              <a:rPr lang="it-IT" sz="1200" b="1" dirty="0"/>
              <a:t> control </a:t>
            </a:r>
            <a:r>
              <a:rPr lang="it-IT" sz="1200" b="1" dirty="0" err="1"/>
              <a:t>crucial</a:t>
            </a:r>
            <a:r>
              <a:rPr lang="it-IT" sz="1200" b="1" dirty="0"/>
              <a:t> to </a:t>
            </a:r>
          </a:p>
          <a:p>
            <a:pPr algn="r"/>
            <a:r>
              <a:rPr lang="it-IT" sz="1200" b="1" dirty="0" err="1"/>
              <a:t>overcome</a:t>
            </a:r>
            <a:r>
              <a:rPr lang="it-IT" sz="1200" b="1" dirty="0"/>
              <a:t> gain </a:t>
            </a:r>
            <a:r>
              <a:rPr lang="it-IT" sz="1200" b="1" dirty="0" err="1"/>
              <a:t>narrowing</a:t>
            </a:r>
            <a:r>
              <a:rPr lang="it-IT" sz="1200" b="1" dirty="0"/>
              <a:t> (non linear </a:t>
            </a:r>
            <a:r>
              <a:rPr lang="it-IT" sz="1200" b="1" dirty="0" err="1"/>
              <a:t>process</a:t>
            </a:r>
            <a:r>
              <a:rPr lang="it-IT" sz="1200" b="1" dirty="0"/>
              <a:t>) and </a:t>
            </a:r>
            <a:r>
              <a:rPr lang="it-IT" sz="1200" b="1" dirty="0" err="1"/>
              <a:t>enable</a:t>
            </a:r>
            <a:r>
              <a:rPr lang="it-IT" sz="1200" b="1" dirty="0"/>
              <a:t> sub-50 </a:t>
            </a:r>
            <a:r>
              <a:rPr lang="it-IT" sz="1200" b="1" dirty="0" err="1"/>
              <a:t>fs</a:t>
            </a:r>
            <a:r>
              <a:rPr lang="it-IT" sz="1200" b="1" dirty="0"/>
              <a:t> </a:t>
            </a:r>
            <a:r>
              <a:rPr lang="it-IT" sz="1200" b="1" dirty="0" err="1"/>
              <a:t>pulses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75493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485900" y="285750"/>
            <a:ext cx="6172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b="1" dirty="0">
              <a:solidFill>
                <a:srgbClr val="C3090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485900" y="285750"/>
            <a:ext cx="6172200" cy="514350"/>
          </a:xfrm>
        </p:spPr>
        <p:txBody>
          <a:bodyPr/>
          <a:lstStyle/>
          <a:p>
            <a:pPr algn="ctr" rtl="0" fontAlgn="base"/>
            <a:r>
              <a:rPr lang="en-US" sz="2100" b="1" dirty="0">
                <a:solidFill>
                  <a:srgbClr val="C3090E"/>
                </a:solidFill>
                <a:effectLst>
                  <a:outerShdw blurRad="38100" dist="38100" dir="2700000" algn="tl" rotWithShape="0">
                    <a:srgbClr val="DDDDDD"/>
                  </a:outerShdw>
                </a:effectLst>
                <a:latin typeface="Century Gothic"/>
                <a:ea typeface="ＭＳ Ｐゴシック"/>
                <a:cs typeface="Century Gothic"/>
              </a:rPr>
              <a:t>ALTERNATIVE APPROACH</a:t>
            </a:r>
            <a:endParaRPr lang="it-IT" sz="21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406891" y="803456"/>
            <a:ext cx="4493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dirty="0"/>
              <a:t>Optical </a:t>
            </a:r>
            <a:r>
              <a:rPr lang="it-IT" sz="1500" b="1" dirty="0" err="1"/>
              <a:t>Parametric</a:t>
            </a:r>
            <a:r>
              <a:rPr lang="it-IT" sz="1500" b="1" dirty="0"/>
              <a:t> </a:t>
            </a:r>
            <a:r>
              <a:rPr lang="it-IT" sz="1500" b="1" dirty="0" err="1"/>
              <a:t>Chirped</a:t>
            </a:r>
            <a:r>
              <a:rPr lang="it-IT" sz="1500" b="1" dirty="0"/>
              <a:t> </a:t>
            </a:r>
            <a:r>
              <a:rPr lang="it-IT" sz="1500" b="1" dirty="0" err="1"/>
              <a:t>Pulse</a:t>
            </a:r>
            <a:r>
              <a:rPr lang="it-IT" sz="1500" b="1" dirty="0"/>
              <a:t> </a:t>
            </a:r>
            <a:r>
              <a:rPr lang="it-IT" sz="1500" b="1" dirty="0" err="1"/>
              <a:t>Amplification</a:t>
            </a:r>
            <a:endParaRPr lang="it-IT" sz="15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670" y="1646269"/>
            <a:ext cx="6774669" cy="235758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882160" y="4154170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Mainly</a:t>
            </a:r>
            <a:r>
              <a:rPr lang="it-IT" b="1" dirty="0"/>
              <a:t> for ultra-</a:t>
            </a:r>
            <a:r>
              <a:rPr lang="it-IT" b="1" dirty="0" err="1"/>
              <a:t>broad</a:t>
            </a:r>
            <a:r>
              <a:rPr lang="it-IT" b="1" dirty="0"/>
              <a:t>-band front-end </a:t>
            </a:r>
            <a:r>
              <a:rPr lang="it-IT" b="1" dirty="0" err="1"/>
              <a:t>preamplifiers</a:t>
            </a:r>
            <a:endParaRPr lang="it-IT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C55A57-1232-FD18-1100-A63ED6167FD5}"/>
              </a:ext>
            </a:extLst>
          </p:cNvPr>
          <p:cNvSpPr txBox="1"/>
          <p:nvPr/>
        </p:nvSpPr>
        <p:spPr>
          <a:xfrm>
            <a:off x="668068" y="4523502"/>
            <a:ext cx="79711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A. </a:t>
            </a:r>
            <a:r>
              <a:rPr lang="en-GB" sz="800" dirty="0" err="1"/>
              <a:t>Dubietis</a:t>
            </a:r>
            <a:r>
              <a:rPr lang="en-GB" sz="800" dirty="0"/>
              <a:t> et al. </a:t>
            </a:r>
            <a:r>
              <a:rPr lang="en-GB" sz="800" dirty="0">
                <a:hlinkClick r:id="rId3"/>
              </a:rPr>
              <a:t>“Powerful femtosecond pulse generation by chirped and stretched pulse parametric amplification in BBO crystal,”</a:t>
            </a:r>
            <a:r>
              <a:rPr lang="en-GB" sz="800" dirty="0"/>
              <a:t> Opt. </a:t>
            </a:r>
            <a:r>
              <a:rPr lang="en-GB" sz="800" dirty="0" err="1"/>
              <a:t>Commun</a:t>
            </a:r>
            <a:r>
              <a:rPr lang="en-GB" sz="800" dirty="0"/>
              <a:t>. </a:t>
            </a:r>
            <a:r>
              <a:rPr lang="en-GB" sz="800" b="1" dirty="0"/>
              <a:t>88</a:t>
            </a:r>
            <a:r>
              <a:rPr lang="en-GB" sz="800" dirty="0"/>
              <a:t>, 437 (1992).</a:t>
            </a:r>
          </a:p>
          <a:p>
            <a:r>
              <a:rPr lang="en-GB" sz="800" dirty="0"/>
              <a:t>I.N. Ross et al. </a:t>
            </a:r>
            <a:r>
              <a:rPr lang="en-GB" sz="800" dirty="0">
                <a:hlinkClick r:id="rId4"/>
              </a:rPr>
              <a:t>“The prospects for ultrashort pulse duration and ultrahigh intensity using optical parametric chirped pulse amplifiers,”</a:t>
            </a:r>
            <a:r>
              <a:rPr lang="en-GB" sz="800" dirty="0"/>
              <a:t> Opt. </a:t>
            </a:r>
            <a:r>
              <a:rPr lang="en-GB" sz="800" dirty="0" err="1"/>
              <a:t>Commun</a:t>
            </a:r>
            <a:r>
              <a:rPr lang="en-GB" sz="800" dirty="0"/>
              <a:t>. </a:t>
            </a:r>
            <a:r>
              <a:rPr lang="en-GB" sz="800" b="1" dirty="0"/>
              <a:t>144</a:t>
            </a:r>
            <a:r>
              <a:rPr lang="en-GB" sz="800" dirty="0"/>
              <a:t>, 125 (1997).</a:t>
            </a:r>
          </a:p>
        </p:txBody>
      </p:sp>
    </p:spTree>
    <p:extLst>
      <p:ext uri="{BB962C8B-B14F-4D97-AF65-F5344CB8AC3E}">
        <p14:creationId xmlns:p14="http://schemas.microsoft.com/office/powerpoint/2010/main" val="38675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1944565"/>
            <a:ext cx="74930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 err="1">
                <a:latin typeface="Arial"/>
                <a:cs typeface="Arial"/>
              </a:rPr>
              <a:t>Ultraintense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lasers</a:t>
            </a:r>
            <a:r>
              <a:rPr lang="it-IT" sz="2800" b="1" dirty="0">
                <a:latin typeface="Arial"/>
                <a:cs typeface="Arial"/>
              </a:rPr>
              <a:t>: </a:t>
            </a:r>
            <a:r>
              <a:rPr lang="it-IT" sz="2800" b="1" dirty="0" err="1">
                <a:latin typeface="Arial"/>
                <a:cs typeface="Arial"/>
              </a:rPr>
              <a:t>overview</a:t>
            </a:r>
            <a:endParaRPr lang="it-IT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536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2050" y="67256"/>
            <a:ext cx="7174316" cy="38029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215968"/>
                </a:solidFill>
                <a:latin typeface="Montserrat" pitchFamily="2" charset="77"/>
                <a:ea typeface="Arial" charset="0"/>
                <a:cs typeface="Arial" charset="0"/>
              </a:rPr>
              <a:t>High intensity lasers: 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5331" y="392041"/>
            <a:ext cx="60077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charset="0"/>
                <a:ea typeface="Arial" charset="0"/>
                <a:cs typeface="Arial" charset="0"/>
              </a:rPr>
              <a:t>Major breakthrough following Chirped Pulse Amplification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743400" y="702506"/>
            <a:ext cx="4360109" cy="3738488"/>
            <a:chOff x="1690565" y="1291689"/>
            <a:chExt cx="6042548" cy="5257116"/>
          </a:xfrm>
        </p:grpSpPr>
        <p:pic>
          <p:nvPicPr>
            <p:cNvPr id="29" name="Immagine 2" descr="Laser_Histor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8" t="10119" r="26272"/>
            <a:stretch/>
          </p:blipFill>
          <p:spPr>
            <a:xfrm>
              <a:off x="1690565" y="1291689"/>
              <a:ext cx="6042548" cy="5257116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8943" y="3706521"/>
              <a:ext cx="998802" cy="672271"/>
            </a:xfrm>
            <a:prstGeom prst="rect">
              <a:avLst/>
            </a:prstGeom>
          </p:spPr>
        </p:pic>
      </p:grpSp>
      <p:sp>
        <p:nvSpPr>
          <p:cNvPr id="9" name="CasellaDiTesto 8"/>
          <p:cNvSpPr txBox="1"/>
          <p:nvPr/>
        </p:nvSpPr>
        <p:spPr>
          <a:xfrm>
            <a:off x="2123095" y="4911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4236420"/>
            <a:ext cx="70022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[1] D. Strickland and G. Mourou, "Compression of amplified chirped optical pulses." Optics communications 55, 447 (1985)</a:t>
            </a:r>
          </a:p>
          <a:p>
            <a:r>
              <a:rPr lang="it-IT" sz="750" dirty="0"/>
              <a:t>[2] </a:t>
            </a:r>
            <a:r>
              <a:rPr lang="it-IT" sz="750" dirty="0" err="1"/>
              <a:t>W</a:t>
            </a:r>
            <a:r>
              <a:rPr lang="it-IT" sz="750" dirty="0"/>
              <a:t>. </a:t>
            </a:r>
            <a:r>
              <a:rPr lang="it-IT" sz="750" dirty="0" err="1"/>
              <a:t>Wang</a:t>
            </a:r>
            <a:r>
              <a:rPr lang="it-IT" sz="750" dirty="0"/>
              <a:t>, </a:t>
            </a:r>
            <a:r>
              <a:rPr lang="it-IT" sz="750" dirty="0" err="1"/>
              <a:t>K.Feng</a:t>
            </a:r>
            <a:r>
              <a:rPr lang="it-IT" sz="750" dirty="0"/>
              <a:t> et al., Free-electron </a:t>
            </a:r>
            <a:r>
              <a:rPr lang="it-IT" sz="750" dirty="0" err="1"/>
              <a:t>lasing</a:t>
            </a:r>
            <a:r>
              <a:rPr lang="it-IT" sz="750" dirty="0"/>
              <a:t> </a:t>
            </a:r>
            <a:r>
              <a:rPr lang="it-IT" sz="750" dirty="0" err="1"/>
              <a:t>at</a:t>
            </a:r>
            <a:r>
              <a:rPr lang="it-IT" sz="750" dirty="0"/>
              <a:t> 27 </a:t>
            </a:r>
            <a:r>
              <a:rPr lang="it-IT" sz="750" dirty="0" err="1"/>
              <a:t>nanometres</a:t>
            </a:r>
            <a:r>
              <a:rPr lang="it-IT" sz="750" dirty="0"/>
              <a:t> </a:t>
            </a:r>
            <a:r>
              <a:rPr lang="it-IT" sz="750" dirty="0" err="1"/>
              <a:t>based</a:t>
            </a:r>
            <a:r>
              <a:rPr lang="it-IT" sz="750" dirty="0"/>
              <a:t> on a laser wakefield </a:t>
            </a:r>
            <a:r>
              <a:rPr lang="it-IT" sz="750" dirty="0" err="1"/>
              <a:t>accelerator</a:t>
            </a:r>
            <a:r>
              <a:rPr lang="it-IT" sz="750" dirty="0"/>
              <a:t>, </a:t>
            </a:r>
            <a:r>
              <a:rPr lang="is-IS" sz="750" i="1" dirty="0">
                <a:hlinkClick r:id="rId5"/>
              </a:rPr>
              <a:t>Nature</a:t>
            </a:r>
            <a:r>
              <a:rPr lang="is-IS" sz="750" dirty="0"/>
              <a:t> </a:t>
            </a:r>
            <a:r>
              <a:rPr lang="is-IS" sz="750" b="1" dirty="0"/>
              <a:t> 595</a:t>
            </a:r>
            <a:r>
              <a:rPr lang="is-IS" sz="750" dirty="0"/>
              <a:t>, 516–520 (2021)</a:t>
            </a:r>
            <a:endParaRPr lang="en-US" sz="750" dirty="0"/>
          </a:p>
          <a:p>
            <a:r>
              <a:rPr lang="it-IT" sz="750" dirty="0"/>
              <a:t>[3] L.A. Gizzi et al., A </a:t>
            </a:r>
            <a:r>
              <a:rPr lang="it-IT" sz="750" dirty="0" err="1"/>
              <a:t>viable</a:t>
            </a:r>
            <a:r>
              <a:rPr lang="it-IT" sz="750" dirty="0"/>
              <a:t> laser driver for a user plasma </a:t>
            </a:r>
            <a:r>
              <a:rPr lang="it-IT" sz="750" dirty="0" err="1"/>
              <a:t>accelerator</a:t>
            </a:r>
            <a:r>
              <a:rPr lang="it-IT" sz="750" dirty="0"/>
              <a:t>, NIM </a:t>
            </a:r>
            <a:r>
              <a:rPr lang="it-IT" sz="750" b="1" dirty="0"/>
              <a:t>A 909 </a:t>
            </a:r>
            <a:r>
              <a:rPr lang="it-IT" sz="750" dirty="0"/>
              <a:t>, 58 (2018); </a:t>
            </a:r>
            <a:r>
              <a:rPr lang="it-IT" sz="750" dirty="0">
                <a:hlinkClick r:id="rId6"/>
              </a:rPr>
              <a:t>https://doi.org/10.1063/1.4984906</a:t>
            </a:r>
            <a:endParaRPr lang="it-IT" sz="750" dirty="0"/>
          </a:p>
          <a:p>
            <a:r>
              <a:rPr lang="en-GB" sz="750" dirty="0"/>
              <a:t>[4] J. W. Yoon et al., “Realization of laser intensity over 1023 W/cm2,” Optica 8, 630-635 (2021), </a:t>
            </a:r>
            <a:r>
              <a:rPr lang="en-GB" sz="750" dirty="0">
                <a:hlinkClick r:id="rId7"/>
              </a:rPr>
              <a:t>https://doi.org/10.1364/OPTICA.420520</a:t>
            </a:r>
            <a:endParaRPr lang="en-GB" sz="750" dirty="0"/>
          </a:p>
        </p:txBody>
      </p:sp>
      <p:sp>
        <p:nvSpPr>
          <p:cNvPr id="6" name="Freccia destra 5"/>
          <p:cNvSpPr/>
          <p:nvPr/>
        </p:nvSpPr>
        <p:spPr>
          <a:xfrm>
            <a:off x="6589844" y="2435390"/>
            <a:ext cx="1514630" cy="475310"/>
          </a:xfrm>
          <a:prstGeom prst="rightArrow">
            <a:avLst/>
          </a:prstGeom>
          <a:gradFill flip="none" rotWithShape="1">
            <a:gsLst>
              <a:gs pos="0">
                <a:srgbClr val="FCE7E6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75" dirty="0">
                <a:latin typeface="Arial" panose="020B0604020202020204" pitchFamily="34" charset="0"/>
              </a:rPr>
              <a:t>LASER-PLASMA ACCELERATORS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02B72-385A-ED0E-3196-EEF83BF2C11F}"/>
              </a:ext>
            </a:extLst>
          </p:cNvPr>
          <p:cNvSpPr txBox="1"/>
          <p:nvPr/>
        </p:nvSpPr>
        <p:spPr>
          <a:xfrm>
            <a:off x="8050557" y="1741402"/>
            <a:ext cx="109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900" dirty="0"/>
              <a:t>1E23 W/cm2</a:t>
            </a:r>
          </a:p>
          <a:p>
            <a:r>
              <a:rPr lang="en-IT" sz="900" dirty="0"/>
              <a:t>Current highest intensity in the lab [4]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9E4798-CF19-6E84-0E19-964B7943A36D}"/>
              </a:ext>
            </a:extLst>
          </p:cNvPr>
          <p:cNvCxnSpPr>
            <a:cxnSpLocks/>
          </p:cNvCxnSpPr>
          <p:nvPr/>
        </p:nvCxnSpPr>
        <p:spPr>
          <a:xfrm flipH="1" flipV="1">
            <a:off x="7645513" y="1981452"/>
            <a:ext cx="321140" cy="2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48AF16-A2DD-861D-4668-169C20943C87}"/>
              </a:ext>
            </a:extLst>
          </p:cNvPr>
          <p:cNvSpPr txBox="1"/>
          <p:nvPr/>
        </p:nvSpPr>
        <p:spPr>
          <a:xfrm>
            <a:off x="9037865" y="93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FBDB3E-8177-28F4-88D7-6CDB648F8D3F}"/>
              </a:ext>
            </a:extLst>
          </p:cNvPr>
          <p:cNvSpPr txBox="1"/>
          <p:nvPr/>
        </p:nvSpPr>
        <p:spPr>
          <a:xfrm>
            <a:off x="176844" y="921541"/>
            <a:ext cx="36129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200" dirty="0" err="1">
                <a:highlight>
                  <a:srgbClr val="FFFF00"/>
                </a:highlight>
              </a:rPr>
              <a:t>Current</a:t>
            </a:r>
            <a:r>
              <a:rPr lang="it-IT" sz="1200" dirty="0">
                <a:highlight>
                  <a:srgbClr val="FFFF00"/>
                </a:highlight>
              </a:rPr>
              <a:t> laser </a:t>
            </a:r>
            <a:r>
              <a:rPr lang="it-IT" sz="1200" dirty="0" err="1">
                <a:highlight>
                  <a:srgbClr val="FFFF00"/>
                </a:highlight>
              </a:rPr>
              <a:t>technology</a:t>
            </a:r>
            <a:r>
              <a:rPr lang="it-IT" sz="1200" dirty="0">
                <a:highlight>
                  <a:srgbClr val="FFFF00"/>
                </a:highlight>
              </a:rPr>
              <a:t> </a:t>
            </a:r>
            <a:r>
              <a:rPr lang="it-IT" sz="1200" dirty="0" err="1">
                <a:highlight>
                  <a:srgbClr val="FFFF00"/>
                </a:highlight>
              </a:rPr>
              <a:t>developmentof</a:t>
            </a:r>
            <a:r>
              <a:rPr lang="it-IT" sz="1200" dirty="0">
                <a:highlight>
                  <a:srgbClr val="FFFF00"/>
                </a:highlight>
              </a:rPr>
              <a:t> CPA </a:t>
            </a:r>
            <a:r>
              <a:rPr lang="it-IT" sz="1200" dirty="0" err="1">
                <a:highlight>
                  <a:srgbClr val="FFFF00"/>
                </a:highlight>
              </a:rPr>
              <a:t>lasers</a:t>
            </a:r>
            <a:r>
              <a:rPr lang="it-IT" sz="1200" dirty="0">
                <a:highlight>
                  <a:srgbClr val="FFFF00"/>
                </a:highlight>
              </a:rPr>
              <a:t> [1] </a:t>
            </a:r>
            <a:r>
              <a:rPr lang="it-IT" sz="1200" dirty="0" err="1">
                <a:highlight>
                  <a:srgbClr val="FFFF00"/>
                </a:highlight>
              </a:rPr>
              <a:t>mainly</a:t>
            </a:r>
            <a:r>
              <a:rPr lang="it-IT" sz="1200" dirty="0">
                <a:highlight>
                  <a:srgbClr val="FFFF00"/>
                </a:highlight>
              </a:rPr>
              <a:t> </a:t>
            </a:r>
            <a:r>
              <a:rPr lang="it-IT" sz="1200" dirty="0" err="1">
                <a:highlight>
                  <a:srgbClr val="FFFF00"/>
                </a:highlight>
              </a:rPr>
              <a:t>driven</a:t>
            </a:r>
            <a:r>
              <a:rPr lang="it-IT" sz="1200" dirty="0">
                <a:highlight>
                  <a:srgbClr val="FFFF00"/>
                </a:highlight>
              </a:rPr>
              <a:t> by </a:t>
            </a:r>
            <a:r>
              <a:rPr lang="it-IT" sz="1200" b="1" dirty="0" err="1">
                <a:highlight>
                  <a:srgbClr val="FFFF00"/>
                </a:highlight>
              </a:rPr>
              <a:t>extreme</a:t>
            </a:r>
            <a:r>
              <a:rPr lang="it-IT" sz="1200" b="1" dirty="0">
                <a:highlight>
                  <a:srgbClr val="FFFF00"/>
                </a:highlight>
              </a:rPr>
              <a:t> </a:t>
            </a:r>
            <a:r>
              <a:rPr lang="it-IT" sz="1200" b="1" dirty="0" err="1">
                <a:highlight>
                  <a:srgbClr val="FFFF00"/>
                </a:highlight>
              </a:rPr>
              <a:t>intensity</a:t>
            </a:r>
            <a:r>
              <a:rPr lang="it-IT" sz="1200" b="1" dirty="0">
                <a:highlight>
                  <a:srgbClr val="FFFF00"/>
                </a:highlight>
              </a:rPr>
              <a:t> </a:t>
            </a:r>
            <a:r>
              <a:rPr lang="it-IT" sz="1200" dirty="0" err="1">
                <a:highlight>
                  <a:srgbClr val="FFFF00"/>
                </a:highlight>
              </a:rPr>
              <a:t>applications</a:t>
            </a:r>
            <a:r>
              <a:rPr lang="it-IT" sz="1200" dirty="0">
                <a:highlight>
                  <a:srgbClr val="FFFF00"/>
                </a:highlight>
              </a:rPr>
              <a:t>;</a:t>
            </a:r>
          </a:p>
          <a:p>
            <a:pPr>
              <a:spcAft>
                <a:spcPts val="1200"/>
              </a:spcAft>
            </a:pPr>
            <a:r>
              <a:rPr lang="en-US" sz="1200" dirty="0"/>
              <a:t>Laser-Plasma acceleration has developed along with progress in laser performance; </a:t>
            </a:r>
          </a:p>
          <a:p>
            <a:pPr>
              <a:spcAft>
                <a:spcPts val="1200"/>
              </a:spcAft>
            </a:pPr>
            <a:r>
              <a:rPr lang="en-US" sz="1200" dirty="0"/>
              <a:t>Recent LWFA-FEL demonstration [2] highlights the role of laser stability and control;</a:t>
            </a:r>
            <a:endParaRPr lang="en-GB" sz="1200" dirty="0"/>
          </a:p>
          <a:p>
            <a:pPr>
              <a:spcAft>
                <a:spcPts val="1200"/>
              </a:spcAft>
            </a:pPr>
            <a:r>
              <a:rPr lang="en-GB" sz="1200" b="1" dirty="0"/>
              <a:t>Need to</a:t>
            </a:r>
            <a:r>
              <a:rPr lang="en-GB" sz="1200" dirty="0"/>
              <a:t> focus on the technology required to achieve </a:t>
            </a:r>
            <a:r>
              <a:rPr lang="en-GB" sz="1200" dirty="0">
                <a:highlight>
                  <a:srgbClr val="FFFF00"/>
                </a:highlight>
              </a:rPr>
              <a:t>high-repetition rate at multi-joule </a:t>
            </a:r>
            <a:r>
              <a:rPr lang="en-GB" sz="1200" dirty="0"/>
              <a:t>(≈100 TW) scale [3], with high quality and enhanced control and stability;</a:t>
            </a:r>
          </a:p>
          <a:p>
            <a:pPr>
              <a:spcAft>
                <a:spcPts val="1200"/>
              </a:spcAft>
            </a:pPr>
            <a:r>
              <a:rPr lang="en-GB" sz="1200" b="1" dirty="0"/>
              <a:t>Key role of industry </a:t>
            </a:r>
            <a:r>
              <a:rPr lang="en-GB" sz="1200" dirty="0"/>
              <a:t>to establish turn-key, high average/peak power ultrashort pulse technology;</a:t>
            </a:r>
          </a:p>
        </p:txBody>
      </p:sp>
    </p:spTree>
    <p:extLst>
      <p:ext uri="{BB962C8B-B14F-4D97-AF65-F5344CB8AC3E}">
        <p14:creationId xmlns:p14="http://schemas.microsoft.com/office/powerpoint/2010/main" val="609284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title"/>
          </p:nvPr>
        </p:nvSpPr>
        <p:spPr>
          <a:xfrm>
            <a:off x="1828799" y="133833"/>
            <a:ext cx="5829300" cy="43766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ULTRAINTENSE LASERS</a:t>
            </a:r>
          </a:p>
        </p:txBody>
      </p:sp>
      <p:pic>
        <p:nvPicPr>
          <p:cNvPr id="7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78" y="695331"/>
            <a:ext cx="6958941" cy="4000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90144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5EA2F3B-0D42-978F-4FDC-BB8B81EAF8B0}"/>
              </a:ext>
            </a:extLst>
          </p:cNvPr>
          <p:cNvSpPr/>
          <p:nvPr/>
        </p:nvSpPr>
        <p:spPr>
          <a:xfrm>
            <a:off x="-36836" y="-88180"/>
            <a:ext cx="9180836" cy="553873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5238">
                <a:srgbClr val="020212"/>
              </a:gs>
              <a:gs pos="71000">
                <a:srgbClr val="08214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938D233-6610-4F78-A0FE-0619EEFB9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6"/>
                    </a14:imgEffect>
                  </a14:imgLayer>
                </a14:imgProps>
              </a:ext>
            </a:extLst>
          </a:blip>
          <a:srcRect l="49078" r="8175" b="42907"/>
          <a:stretch/>
        </p:blipFill>
        <p:spPr>
          <a:xfrm>
            <a:off x="1" y="-88180"/>
            <a:ext cx="2560503" cy="5233429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413C8339-324D-4DB5-AD61-01F1736B1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312" y="148767"/>
            <a:ext cx="2312190" cy="68486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8327" y="3110724"/>
            <a:ext cx="225415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 fontAlgn="auto">
              <a:defRPr/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Leonida Antonio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Gizzi</a:t>
            </a: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 defTabSz="342900" fontAlgn="auto">
              <a:defRPr/>
            </a:pP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CNR-INO, Italy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59968" y="1016114"/>
            <a:ext cx="2040569" cy="369332"/>
          </a:xfrm>
          <a:prstGeom prst="rect">
            <a:avLst/>
          </a:prstGeom>
          <a:gradFill>
            <a:gsLst>
              <a:gs pos="0">
                <a:srgbClr val="DDD9C3">
                  <a:alpha val="0"/>
                </a:srgbClr>
              </a:gs>
              <a:gs pos="74000">
                <a:srgbClr val="DDD9C3"/>
              </a:gs>
              <a:gs pos="83000">
                <a:srgbClr val="CB9F62">
                  <a:alpha val="53000"/>
                </a:srgbClr>
              </a:gs>
              <a:gs pos="29896">
                <a:srgbClr val="CB9F62"/>
              </a:gs>
              <a:gs pos="100000">
                <a:srgbClr val="DDD9C3">
                  <a:alpha val="0"/>
                </a:srgbClr>
              </a:gs>
            </a:gsLst>
            <a:lin ang="0" scaled="0"/>
          </a:gradFill>
        </p:spPr>
        <p:txBody>
          <a:bodyPr wrap="square" rtlCol="0">
            <a:spAutoFit/>
          </a:bodyPr>
          <a:lstStyle/>
          <a:p>
            <a:pPr algn="ctr" defTabSz="695801" eaLnBrk="1" fontAlgn="auto" hangingPunct="1">
              <a:spcBef>
                <a:spcPts val="0"/>
              </a:spcBef>
              <a:spcAft>
                <a:spcPts val="458"/>
              </a:spcAft>
              <a:defRPr/>
            </a:pPr>
            <a:r>
              <a:rPr lang="en-US" altLang="zh-CN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Topic Editor</a:t>
            </a:r>
          </a:p>
        </p:txBody>
      </p:sp>
      <p:sp>
        <p:nvSpPr>
          <p:cNvPr id="3" name="矩形 2"/>
          <p:cNvSpPr/>
          <p:nvPr/>
        </p:nvSpPr>
        <p:spPr>
          <a:xfrm>
            <a:off x="2597340" y="2267281"/>
            <a:ext cx="6644771" cy="311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25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zh-CN" sz="1425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article of high power lasers and facilities around the world</a:t>
            </a:r>
            <a:endParaRPr lang="zh-CN" altLang="en-US" sz="1425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70" y="3667920"/>
            <a:ext cx="1300066" cy="1711543"/>
          </a:xfrm>
          <a:prstGeom prst="rect">
            <a:avLst/>
          </a:prstGeom>
        </p:spPr>
      </p:pic>
      <p:sp>
        <p:nvSpPr>
          <p:cNvPr id="23" name="圆角矩形 40">
            <a:extLst>
              <a:ext uri="{FF2B5EF4-FFF2-40B4-BE49-F238E27FC236}">
                <a16:creationId xmlns:a16="http://schemas.microsoft.com/office/drawing/2014/main" id="{E297ACC7-9C5B-4BAD-A502-CC9FE526903A}"/>
              </a:ext>
            </a:extLst>
          </p:cNvPr>
          <p:cNvSpPr/>
          <p:nvPr/>
        </p:nvSpPr>
        <p:spPr>
          <a:xfrm>
            <a:off x="728702" y="4265603"/>
            <a:ext cx="1998774" cy="2299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zh-CN" b="1" baseline="-2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 Impact Factor</a:t>
            </a:r>
            <a:endParaRPr lang="zh-CN" altLang="en-US" b="1" baseline="-25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877A541-2689-46B2-B3BF-5AA57224B563}"/>
              </a:ext>
            </a:extLst>
          </p:cNvPr>
          <p:cNvSpPr txBox="1"/>
          <p:nvPr/>
        </p:nvSpPr>
        <p:spPr>
          <a:xfrm>
            <a:off x="1430411" y="4566450"/>
            <a:ext cx="6447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srgbClr val="EBD186"/>
                </a:solidFill>
                <a:latin typeface="+mj-lt"/>
                <a:ea typeface="微软雅黑 Light" panose="020B0502040204020203" pitchFamily="34" charset="-122"/>
              </a:rPr>
              <a:t>4.8</a:t>
            </a:r>
            <a:endParaRPr lang="zh-CN" altLang="en-US" sz="2100" b="1" spc="225" dirty="0">
              <a:solidFill>
                <a:srgbClr val="EBD186"/>
              </a:solidFill>
              <a:latin typeface="+mj-lt"/>
              <a:ea typeface="微软雅黑 Light" panose="020B0502040204020203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7475" y="-51579"/>
            <a:ext cx="17890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Article</a:t>
            </a:r>
            <a:endParaRPr lang="zh-CN" altLang="en-US" sz="21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510278" y="436916"/>
            <a:ext cx="1504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Vol. 7, e54 </a:t>
            </a:r>
          </a:p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750 citations as 4/2024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5464" y="2883759"/>
            <a:ext cx="5126408" cy="1682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矩形 26"/>
          <p:cNvSpPr/>
          <p:nvPr/>
        </p:nvSpPr>
        <p:spPr>
          <a:xfrm>
            <a:off x="7867193" y="2834719"/>
            <a:ext cx="1276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Vol. 11, Issue 3 03000e40 (2023)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97340" y="4673325"/>
            <a:ext cx="6417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zh-CN" sz="1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behalf of all at High Power Laser Science and Engineering we would like to congratulate </a:t>
            </a:r>
          </a:p>
          <a:p>
            <a:r>
              <a:rPr lang="en-US" altLang="zh-CN" sz="1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the team at LLNL on demonstrating fusion ignition at the National Ignition Facility. 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7970E8-1AA8-92F9-095F-699E6CE3A9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245" y="1637245"/>
            <a:ext cx="951163" cy="1044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4B445C-19BC-24C1-DBE8-8F03CCED99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7475" y="577050"/>
            <a:ext cx="4636979" cy="1731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C9F2BC-CF24-45E4-C91E-D6274B93CFE1}"/>
              </a:ext>
            </a:extLst>
          </p:cNvPr>
          <p:cNvSpPr txBox="1"/>
          <p:nvPr/>
        </p:nvSpPr>
        <p:spPr>
          <a:xfrm>
            <a:off x="2727476" y="338083"/>
            <a:ext cx="4636979" cy="334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88" i="1" dirty="0">
                <a:latin typeface="Times" pitchFamily="2" charset="0"/>
              </a:rPr>
              <a:t>High Power Laser Science and Engineering, (2019), Vol. 7, e54, 54 pages.</a:t>
            </a:r>
          </a:p>
          <a:p>
            <a:r>
              <a:rPr lang="en-GB" sz="788" dirty="0">
                <a:latin typeface="Times" pitchFamily="2" charset="0"/>
              </a:rPr>
              <a:t>doi:10.1017/hpl.2019.36</a:t>
            </a:r>
            <a:endParaRPr lang="en-GB" sz="9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25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00" y="2765033"/>
            <a:ext cx="3753020" cy="1339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365" y="2725615"/>
            <a:ext cx="3185958" cy="1355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Lef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3557" name="Rettangolo 6"/>
          <p:cNvSpPr>
            <a:spLocks noChangeArrowheads="1"/>
          </p:cNvSpPr>
          <p:nvPr/>
        </p:nvSpPr>
        <p:spPr bwMode="auto">
          <a:xfrm>
            <a:off x="4994030" y="1948511"/>
            <a:ext cx="3380642" cy="62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2" tIns="34286" rIns="68572" bIns="34286">
            <a:spAutoFit/>
          </a:bodyPr>
          <a:lstStyle/>
          <a:p>
            <a:pPr algn="ctr"/>
            <a:r>
              <a:rPr lang="it-IT" sz="1200" dirty="0" err="1">
                <a:latin typeface="Arial" panose="020B0604020202020204" pitchFamily="34" charset="0"/>
              </a:rPr>
              <a:t>Thales</a:t>
            </a:r>
            <a:endParaRPr lang="it-IT" sz="1200" dirty="0">
              <a:latin typeface="Arial" panose="020B0604020202020204" pitchFamily="34" charset="0"/>
            </a:endParaRPr>
          </a:p>
          <a:p>
            <a:pPr algn="ctr"/>
            <a:r>
              <a:rPr lang="it-IT" sz="1200" dirty="0">
                <a:latin typeface="Arial" panose="020B0604020202020204" pitchFamily="34" charset="0"/>
              </a:rPr>
              <a:t>ALPHA5/XS: 20 </a:t>
            </a:r>
            <a:r>
              <a:rPr lang="it-IT" sz="1200" dirty="0" err="1">
                <a:latin typeface="Arial" panose="020B0604020202020204" pitchFamily="34" charset="0"/>
              </a:rPr>
              <a:t>J</a:t>
            </a:r>
            <a:r>
              <a:rPr lang="it-IT" sz="1200" dirty="0">
                <a:latin typeface="Arial" panose="020B0604020202020204" pitchFamily="34" charset="0"/>
              </a:rPr>
              <a:t>, 25 </a:t>
            </a:r>
            <a:r>
              <a:rPr lang="it-IT" sz="1200" dirty="0" err="1">
                <a:latin typeface="Arial" panose="020B0604020202020204" pitchFamily="34" charset="0"/>
              </a:rPr>
              <a:t>fs</a:t>
            </a:r>
            <a:r>
              <a:rPr lang="it-IT" sz="1200" dirty="0">
                <a:latin typeface="Arial" panose="020B0604020202020204" pitchFamily="34" charset="0"/>
              </a:rPr>
              <a:t>, 5 Hz</a:t>
            </a:r>
          </a:p>
          <a:p>
            <a:pPr algn="ctr"/>
            <a:r>
              <a:rPr lang="it-IT" sz="1200" dirty="0" err="1">
                <a:latin typeface="Arial" panose="020B0604020202020204" pitchFamily="34" charset="0"/>
              </a:rPr>
              <a:t>Ti:Sapphire</a:t>
            </a:r>
            <a:endParaRPr lang="it-IT" sz="1200" dirty="0">
              <a:latin typeface="Arial" panose="020B0604020202020204" pitchFamily="34" charset="0"/>
            </a:endParaRPr>
          </a:p>
        </p:txBody>
      </p:sp>
      <p:sp>
        <p:nvSpPr>
          <p:cNvPr id="23558" name="Rettangolo 7"/>
          <p:cNvSpPr>
            <a:spLocks noChangeArrowheads="1"/>
          </p:cNvSpPr>
          <p:nvPr/>
        </p:nvSpPr>
        <p:spPr bwMode="auto">
          <a:xfrm>
            <a:off x="769328" y="1895358"/>
            <a:ext cx="2965938" cy="62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2" tIns="34286" rIns="68572" bIns="34286">
            <a:spAutoFit/>
          </a:bodyPr>
          <a:lstStyle/>
          <a:p>
            <a:pPr algn="ctr"/>
            <a:r>
              <a:rPr lang="it-IT" sz="1200" dirty="0" err="1">
                <a:latin typeface="Arial" panose="020B0604020202020204" pitchFamily="34" charset="0"/>
              </a:rPr>
              <a:t>Amplitude</a:t>
            </a:r>
            <a:r>
              <a:rPr lang="it-IT" sz="1200" dirty="0">
                <a:latin typeface="Arial" panose="020B0604020202020204" pitchFamily="34" charset="0"/>
              </a:rPr>
              <a:t> Technologies</a:t>
            </a:r>
          </a:p>
          <a:p>
            <a:pPr algn="ctr"/>
            <a:r>
              <a:rPr lang="it-IT" sz="1200" dirty="0">
                <a:latin typeface="Arial" panose="020B0604020202020204" pitchFamily="34" charset="0"/>
              </a:rPr>
              <a:t>PULSAR: 5 </a:t>
            </a:r>
            <a:r>
              <a:rPr lang="it-IT" sz="1200" dirty="0" err="1">
                <a:latin typeface="Arial" panose="020B0604020202020204" pitchFamily="34" charset="0"/>
              </a:rPr>
              <a:t>J</a:t>
            </a:r>
            <a:r>
              <a:rPr lang="it-IT" sz="1200" dirty="0">
                <a:latin typeface="Arial" panose="020B0604020202020204" pitchFamily="34" charset="0"/>
              </a:rPr>
              <a:t>, &lt;25 </a:t>
            </a:r>
            <a:r>
              <a:rPr lang="it-IT" sz="1200" dirty="0" err="1">
                <a:latin typeface="Arial" panose="020B0604020202020204" pitchFamily="34" charset="0"/>
              </a:rPr>
              <a:t>fs</a:t>
            </a:r>
            <a:r>
              <a:rPr lang="it-IT" sz="1200" dirty="0">
                <a:latin typeface="Arial" panose="020B0604020202020204" pitchFamily="34" charset="0"/>
              </a:rPr>
              <a:t>, 5-10 Hz</a:t>
            </a:r>
            <a:endParaRPr lang="it-IT" sz="1200" baseline="30000" dirty="0">
              <a:latin typeface="Arial" panose="020B0604020202020204" pitchFamily="34" charset="0"/>
            </a:endParaRPr>
          </a:p>
          <a:p>
            <a:pPr algn="ctr"/>
            <a:r>
              <a:rPr lang="it-IT" sz="1200" dirty="0" err="1">
                <a:latin typeface="Arial" panose="020B0604020202020204" pitchFamily="34" charset="0"/>
              </a:rPr>
              <a:t>Ti:Sapphire</a:t>
            </a:r>
            <a:r>
              <a:rPr lang="it-IT" sz="12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559" name="Rettangolo 9"/>
          <p:cNvSpPr>
            <a:spLocks noChangeArrowheads="1"/>
          </p:cNvSpPr>
          <p:nvPr/>
        </p:nvSpPr>
        <p:spPr bwMode="auto">
          <a:xfrm>
            <a:off x="605508" y="717204"/>
            <a:ext cx="7903001" cy="60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2" tIns="34286" rIns="68572" bIns="34286">
            <a:spAutoFit/>
          </a:bodyPr>
          <a:lstStyle/>
          <a:p>
            <a:pPr algn="ctr"/>
            <a:r>
              <a:rPr lang="it-IT" sz="1725" dirty="0" err="1"/>
              <a:t>Current</a:t>
            </a:r>
            <a:r>
              <a:rPr lang="it-IT" sz="1725" dirty="0"/>
              <a:t> EU industrial </a:t>
            </a:r>
            <a:r>
              <a:rPr lang="it-IT" sz="1725" dirty="0" err="1"/>
              <a:t>systems</a:t>
            </a:r>
            <a:r>
              <a:rPr lang="it-IT" sz="1725" dirty="0"/>
              <a:t> </a:t>
            </a:r>
            <a:r>
              <a:rPr lang="it-IT" sz="1725" dirty="0" err="1"/>
              <a:t>offer</a:t>
            </a:r>
            <a:r>
              <a:rPr lang="it-IT" sz="1725" dirty="0"/>
              <a:t> </a:t>
            </a:r>
            <a:r>
              <a:rPr lang="it-IT" sz="1725" dirty="0" err="1"/>
              <a:t>robust</a:t>
            </a:r>
            <a:r>
              <a:rPr lang="it-IT" sz="1725" dirty="0"/>
              <a:t> </a:t>
            </a:r>
            <a:r>
              <a:rPr lang="it-IT" sz="1725" dirty="0" err="1"/>
              <a:t>solutions</a:t>
            </a:r>
            <a:r>
              <a:rPr lang="it-IT" sz="1725" dirty="0"/>
              <a:t>, </a:t>
            </a:r>
            <a:r>
              <a:rPr lang="it-IT" sz="1725" dirty="0" err="1"/>
              <a:t>incorporating</a:t>
            </a:r>
            <a:r>
              <a:rPr lang="it-IT" sz="1725" dirty="0"/>
              <a:t> </a:t>
            </a:r>
            <a:r>
              <a:rPr lang="it-IT" sz="1725" dirty="0" err="1"/>
              <a:t>ultrashort</a:t>
            </a:r>
            <a:r>
              <a:rPr lang="it-IT" sz="1725" dirty="0"/>
              <a:t> </a:t>
            </a:r>
            <a:r>
              <a:rPr lang="it-IT" sz="1725" dirty="0" err="1"/>
              <a:t>pulse</a:t>
            </a:r>
            <a:r>
              <a:rPr lang="it-IT" sz="1725" dirty="0"/>
              <a:t> </a:t>
            </a:r>
            <a:r>
              <a:rPr lang="it-IT" sz="1725" dirty="0" err="1"/>
              <a:t>capabilities</a:t>
            </a:r>
            <a:r>
              <a:rPr lang="it-IT" sz="1725" dirty="0"/>
              <a:t> </a:t>
            </a:r>
            <a:r>
              <a:rPr lang="it-IT" sz="1725" dirty="0" err="1"/>
              <a:t>at</a:t>
            </a:r>
            <a:r>
              <a:rPr lang="it-IT" sz="1725" dirty="0"/>
              <a:t> the PW </a:t>
            </a:r>
            <a:r>
              <a:rPr lang="it-IT" sz="1725" dirty="0" err="1"/>
              <a:t>level</a:t>
            </a:r>
            <a:r>
              <a:rPr lang="it-IT" sz="1725" dirty="0"/>
              <a:t>, in a compact </a:t>
            </a:r>
            <a:r>
              <a:rPr lang="it-IT" sz="1725" dirty="0" err="1"/>
              <a:t>footprint</a:t>
            </a:r>
            <a:endParaRPr lang="it-IT" sz="1725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5512" y="176025"/>
            <a:ext cx="6856412" cy="439340"/>
          </a:xfrm>
        </p:spPr>
        <p:txBody>
          <a:bodyPr>
            <a:normAutofit/>
          </a:bodyPr>
          <a:lstStyle/>
          <a:p>
            <a:pPr algn="ctr" rtl="0" eaLnBrk="1" latinLnBrk="0" hangingPunct="1"/>
            <a:r>
              <a:rPr lang="it-IT" sz="2400" b="1" dirty="0">
                <a:solidFill>
                  <a:schemeClr val="tx1"/>
                </a:solidFill>
                <a:latin typeface="Arial"/>
                <a:cs typeface="Arial"/>
              </a:rPr>
              <a:t>AVAILABLE INDUSTRIAL SYSTEMS</a:t>
            </a:r>
            <a:endParaRPr lang="en-US" sz="3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252297" y="4335602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latin typeface="Arial" panose="020B0604020202020204" pitchFamily="34" charset="0"/>
              </a:rPr>
              <a:t>Scientific</a:t>
            </a:r>
            <a:r>
              <a:rPr lang="it-IT" b="1" dirty="0">
                <a:latin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</a:rPr>
              <a:t>lasers</a:t>
            </a:r>
            <a:r>
              <a:rPr lang="it-IT" b="1" dirty="0">
                <a:latin typeface="Arial" panose="020B0604020202020204" pitchFamily="34" charset="0"/>
              </a:rPr>
              <a:t>: </a:t>
            </a:r>
            <a:r>
              <a:rPr lang="it-IT" b="1" dirty="0" err="1">
                <a:latin typeface="Arial" panose="020B0604020202020204" pitchFamily="34" charset="0"/>
              </a:rPr>
              <a:t>still</a:t>
            </a:r>
            <a:r>
              <a:rPr lang="it-IT" b="1" dirty="0">
                <a:latin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</a:rPr>
              <a:t>require</a:t>
            </a:r>
            <a:r>
              <a:rPr lang="it-IT" b="1" dirty="0">
                <a:latin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</a:rPr>
              <a:t>expert</a:t>
            </a:r>
            <a:r>
              <a:rPr lang="it-IT" b="1" dirty="0">
                <a:latin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</a:rPr>
              <a:t>users</a:t>
            </a:r>
            <a:endParaRPr lang="it-IT" b="1" dirty="0">
              <a:latin typeface="Arial" panose="020B0604020202020204" pitchFamily="34" charset="0"/>
            </a:endParaRPr>
          </a:p>
        </p:txBody>
      </p:sp>
      <p:pic>
        <p:nvPicPr>
          <p:cNvPr id="4" name="Picture 2" descr="ilil – Intense Laser Irradiation Laboratory">
            <a:extLst>
              <a:ext uri="{FF2B5EF4-FFF2-40B4-BE49-F238E27FC236}">
                <a16:creationId xmlns:a16="http://schemas.microsoft.com/office/drawing/2014/main" id="{9AABD071-501B-9AAA-BB7E-957228C0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45" y="0"/>
            <a:ext cx="425155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94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675450" y="244091"/>
            <a:ext cx="7862264" cy="361950"/>
          </a:xfrm>
        </p:spPr>
        <p:txBody>
          <a:bodyPr/>
          <a:lstStyle/>
          <a:p>
            <a:pPr algn="ctr" rtl="0" fontAlgn="base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/>
                <a:cs typeface="ＭＳ Ｐゴシック"/>
              </a:rPr>
              <a:t>Many PW-CLASS lasers worldwide</a:t>
            </a: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801" y="1180331"/>
            <a:ext cx="1817833" cy="19018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682" y="747196"/>
            <a:ext cx="2928647" cy="138378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41801" y="1657334"/>
            <a:ext cx="1718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LBNL, Berkeley, USA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606581" y="828180"/>
            <a:ext cx="164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FFFF"/>
                </a:solidFill>
              </a:rPr>
              <a:t>VEGA Laser </a:t>
            </a:r>
            <a:r>
              <a:rPr lang="it-IT" sz="1200" b="1" dirty="0" err="1">
                <a:solidFill>
                  <a:srgbClr val="FFFFFF"/>
                </a:solidFill>
              </a:rPr>
              <a:t>Facility</a:t>
            </a:r>
            <a:endParaRPr lang="it-IT" sz="1200" b="1" dirty="0">
              <a:solidFill>
                <a:srgbClr val="FFFFFF"/>
              </a:solidFill>
            </a:endParaRPr>
          </a:p>
          <a:p>
            <a:r>
              <a:rPr lang="it-IT" sz="1200" b="1" dirty="0">
                <a:solidFill>
                  <a:srgbClr val="FFFFFF"/>
                </a:solidFill>
              </a:rPr>
              <a:t>Salamanca, </a:t>
            </a:r>
            <a:r>
              <a:rPr lang="it-IT" sz="1200" b="1" dirty="0" err="1">
                <a:solidFill>
                  <a:srgbClr val="FFFFFF"/>
                </a:solidFill>
              </a:rPr>
              <a:t>Spain</a:t>
            </a:r>
            <a:endParaRPr lang="it-IT" sz="1200" b="1" dirty="0">
              <a:solidFill>
                <a:srgbClr val="FFFFFF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984" y="2689601"/>
            <a:ext cx="2951084" cy="172257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521682" y="2776300"/>
            <a:ext cx="27751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>
                <a:solidFill>
                  <a:srgbClr val="FFFFFF"/>
                </a:solidFill>
              </a:rPr>
              <a:t>IBS, Center for </a:t>
            </a:r>
            <a:r>
              <a:rPr lang="it-IT" sz="1050" b="1" dirty="0" err="1">
                <a:solidFill>
                  <a:srgbClr val="FFFFFF"/>
                </a:solidFill>
              </a:rPr>
              <a:t>Relativistic</a:t>
            </a:r>
            <a:r>
              <a:rPr lang="it-IT" sz="1050" b="1" dirty="0">
                <a:solidFill>
                  <a:srgbClr val="FFFFFF"/>
                </a:solidFill>
              </a:rPr>
              <a:t> laser Science</a:t>
            </a:r>
          </a:p>
          <a:p>
            <a:r>
              <a:rPr lang="it-IT" sz="1050" b="1" dirty="0">
                <a:solidFill>
                  <a:srgbClr val="FFFFFF"/>
                </a:solidFill>
              </a:rPr>
              <a:t>Republic of Korea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262834" y="4481912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And </a:t>
            </a:r>
            <a:r>
              <a:rPr lang="it-IT" dirty="0" err="1"/>
              <a:t>many</a:t>
            </a:r>
            <a:r>
              <a:rPr lang="it-IT" dirty="0"/>
              <a:t> more … ≈ 20 </a:t>
            </a:r>
          </a:p>
        </p:txBody>
      </p:sp>
      <p:pic>
        <p:nvPicPr>
          <p:cNvPr id="2050" name="Picture 2" descr="European laser project rocked by potential loss of gamma ray beam | Science  | AAAS">
            <a:extLst>
              <a:ext uri="{FF2B5EF4-FFF2-40B4-BE49-F238E27FC236}">
                <a16:creationId xmlns:a16="http://schemas.microsoft.com/office/drawing/2014/main" id="{E4C72FB0-C01A-89C7-CC60-08154BBE1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571750"/>
            <a:ext cx="2375108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6">
            <a:extLst>
              <a:ext uri="{FF2B5EF4-FFF2-40B4-BE49-F238E27FC236}">
                <a16:creationId xmlns:a16="http://schemas.microsoft.com/office/drawing/2014/main" id="{38817055-1330-2C80-777D-62F23A80E259}"/>
              </a:ext>
            </a:extLst>
          </p:cNvPr>
          <p:cNvSpPr txBox="1"/>
          <p:nvPr/>
        </p:nvSpPr>
        <p:spPr>
          <a:xfrm>
            <a:off x="763697" y="2689601"/>
            <a:ext cx="2167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FFFF"/>
                </a:solidFill>
              </a:rPr>
              <a:t>ELI-NP, </a:t>
            </a:r>
            <a:r>
              <a:rPr lang="it-IT" sz="1200" b="1" dirty="0" err="1">
                <a:solidFill>
                  <a:srgbClr val="FFFFFF"/>
                </a:solidFill>
              </a:rPr>
              <a:t>Magurele</a:t>
            </a:r>
            <a:r>
              <a:rPr lang="it-IT" sz="1200" b="1" dirty="0">
                <a:solidFill>
                  <a:srgbClr val="FFFFFF"/>
                </a:solidFill>
              </a:rPr>
              <a:t>, Romania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ED036-0D27-E778-764C-2355FA1D4468}"/>
              </a:ext>
            </a:extLst>
          </p:cNvPr>
          <p:cNvSpPr txBox="1"/>
          <p:nvPr/>
        </p:nvSpPr>
        <p:spPr>
          <a:xfrm>
            <a:off x="612742" y="1059012"/>
            <a:ext cx="2186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Almost unique systems built upon specifications of scientific cases</a:t>
            </a:r>
          </a:p>
        </p:txBody>
      </p:sp>
    </p:spTree>
    <p:extLst>
      <p:ext uri="{BB962C8B-B14F-4D97-AF65-F5344CB8AC3E}">
        <p14:creationId xmlns:p14="http://schemas.microsoft.com/office/powerpoint/2010/main" val="794455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5"/>
          <p:cNvSpPr>
            <a:spLocks noGrp="1"/>
          </p:cNvSpPr>
          <p:nvPr>
            <p:ph type="ctrTitle"/>
          </p:nvPr>
        </p:nvSpPr>
        <p:spPr>
          <a:xfrm>
            <a:off x="1152973" y="257126"/>
            <a:ext cx="6590110" cy="571500"/>
          </a:xfrm>
        </p:spPr>
        <p:txBody>
          <a:bodyPr/>
          <a:lstStyle/>
          <a:p>
            <a:pPr algn="ctr"/>
            <a:r>
              <a:rPr lang="en-US" sz="2400" b="1" dirty="0">
                <a:cs typeface="Abadi MT Condensed Light" charset="0"/>
              </a:rPr>
              <a:t>EXTREME LIGHT INFRASTRUCTURE(s)</a:t>
            </a:r>
            <a:endParaRPr lang="en-US" sz="1800" b="1" baseline="30000" dirty="0">
              <a:cs typeface="Abadi MT Condensed Light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768" y="1725692"/>
            <a:ext cx="1371600" cy="76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251428" y="2625734"/>
            <a:ext cx="3429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it-IT" sz="1400" b="1" dirty="0"/>
              <a:t>ELI-</a:t>
            </a:r>
            <a:r>
              <a:rPr lang="it-IT" sz="1400" b="1" dirty="0" err="1"/>
              <a:t>Beamlines</a:t>
            </a:r>
            <a:r>
              <a:rPr lang="it-IT" sz="1400" b="1" dirty="0"/>
              <a:t> </a:t>
            </a:r>
            <a:r>
              <a:rPr lang="it-IT" sz="1400" b="1" dirty="0" err="1"/>
              <a:t>facility</a:t>
            </a:r>
            <a:r>
              <a:rPr lang="it-IT" sz="1400" dirty="0"/>
              <a:t>, </a:t>
            </a:r>
            <a:r>
              <a:rPr lang="it-IT" sz="1400" dirty="0" err="1"/>
              <a:t>Prague</a:t>
            </a:r>
            <a:r>
              <a:rPr lang="it-IT" sz="1400" dirty="0"/>
              <a:t>, </a:t>
            </a:r>
            <a:r>
              <a:rPr lang="it-IT" sz="1400" dirty="0" err="1"/>
              <a:t>Czech</a:t>
            </a:r>
            <a:r>
              <a:rPr lang="it-IT" sz="1400" dirty="0"/>
              <a:t> Republic</a:t>
            </a:r>
          </a:p>
          <a:p>
            <a:pPr marL="214313" indent="-214313">
              <a:buFont typeface="Arial"/>
              <a:buChar char="•"/>
            </a:pPr>
            <a:r>
              <a:rPr lang="it-IT" sz="1400" b="1" dirty="0"/>
              <a:t>ELI </a:t>
            </a:r>
            <a:r>
              <a:rPr lang="it-IT" sz="1400" b="1" dirty="0" err="1"/>
              <a:t>Attosecond</a:t>
            </a:r>
            <a:r>
              <a:rPr lang="it-IT" sz="1400" b="1" dirty="0"/>
              <a:t> Light </a:t>
            </a:r>
            <a:r>
              <a:rPr lang="it-IT" sz="1400" b="1" dirty="0" err="1"/>
              <a:t>Pulse</a:t>
            </a:r>
            <a:r>
              <a:rPr lang="it-IT" sz="1400" b="1" dirty="0"/>
              <a:t> Source</a:t>
            </a:r>
            <a:r>
              <a:rPr lang="it-IT" sz="1400" dirty="0"/>
              <a:t> (ELI-ALPS) in Szeged, </a:t>
            </a:r>
            <a:r>
              <a:rPr lang="it-IT" sz="1400" dirty="0" err="1"/>
              <a:t>Hungary</a:t>
            </a:r>
            <a:endParaRPr lang="it-IT" sz="1400" dirty="0"/>
          </a:p>
          <a:p>
            <a:pPr marL="214313" indent="-214313">
              <a:buFont typeface="Arial"/>
              <a:buChar char="•"/>
            </a:pPr>
            <a:r>
              <a:rPr lang="it-IT" sz="1400" b="1" dirty="0"/>
              <a:t>ELI </a:t>
            </a:r>
            <a:r>
              <a:rPr lang="it-IT" sz="1400" b="1" dirty="0" err="1"/>
              <a:t>Nuclear</a:t>
            </a:r>
            <a:r>
              <a:rPr lang="it-IT" sz="1400" b="1" dirty="0"/>
              <a:t> </a:t>
            </a:r>
            <a:r>
              <a:rPr lang="it-IT" sz="1400" b="1" dirty="0" err="1"/>
              <a:t>Physics</a:t>
            </a:r>
            <a:r>
              <a:rPr lang="it-IT" sz="1400" dirty="0"/>
              <a:t> (ELI-NP), </a:t>
            </a:r>
            <a:r>
              <a:rPr lang="it-IT" sz="1400" dirty="0" err="1"/>
              <a:t>Magurele</a:t>
            </a:r>
            <a:r>
              <a:rPr lang="it-IT" sz="1400" dirty="0"/>
              <a:t>, Romania</a:t>
            </a:r>
          </a:p>
          <a:p>
            <a:r>
              <a:rPr lang="it-IT" sz="1400" dirty="0"/>
              <a:t>    (</a:t>
            </a:r>
            <a:r>
              <a:rPr lang="it-IT" sz="1400" dirty="0" err="1"/>
              <a:t>Approx</a:t>
            </a:r>
            <a:r>
              <a:rPr lang="it-IT" sz="1400" dirty="0"/>
              <a:t> 1 </a:t>
            </a:r>
            <a:r>
              <a:rPr lang="it-IT" sz="1400" dirty="0" err="1"/>
              <a:t>Bln</a:t>
            </a:r>
            <a:r>
              <a:rPr lang="it-IT" sz="1400" dirty="0"/>
              <a:t> € </a:t>
            </a:r>
            <a:r>
              <a:rPr lang="it-IT" sz="1400" dirty="0" err="1"/>
              <a:t>investment</a:t>
            </a:r>
            <a:r>
              <a:rPr lang="it-IT" sz="1400" dirty="0"/>
              <a:t>)</a:t>
            </a:r>
          </a:p>
          <a:p>
            <a:endParaRPr lang="it-IT" sz="1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966" y="1455565"/>
            <a:ext cx="2667000" cy="304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52802" y="998854"/>
            <a:ext cx="664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 joint </a:t>
            </a:r>
            <a:r>
              <a:rPr lang="it-IT" dirty="0" err="1"/>
              <a:t>effort</a:t>
            </a:r>
            <a:r>
              <a:rPr lang="it-IT" dirty="0"/>
              <a:t> of the </a:t>
            </a:r>
            <a:r>
              <a:rPr lang="it-IT" dirty="0" err="1"/>
              <a:t>whole</a:t>
            </a:r>
            <a:r>
              <a:rPr lang="it-IT" dirty="0"/>
              <a:t> community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735321" y="4911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703540" y="4517042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entering</a:t>
            </a:r>
            <a:r>
              <a:rPr lang="it-IT" dirty="0"/>
              <a:t> full </a:t>
            </a:r>
            <a:r>
              <a:rPr lang="it-IT" dirty="0" err="1"/>
              <a:t>operation</a:t>
            </a:r>
            <a:r>
              <a:rPr lang="it-IT" dirty="0"/>
              <a:t> </a:t>
            </a:r>
            <a:r>
              <a:rPr lang="it-IT" dirty="0" err="1"/>
              <a:t>phase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4354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extLst>
              <a:ext uri="{FF2B5EF4-FFF2-40B4-BE49-F238E27FC236}">
                <a16:creationId xmlns:a16="http://schemas.microsoft.com/office/drawing/2014/main" id="{02736A9E-F805-8B41-A9A6-7B384F817234}"/>
              </a:ext>
            </a:extLst>
          </p:cNvPr>
          <p:cNvSpPr/>
          <p:nvPr/>
        </p:nvSpPr>
        <p:spPr>
          <a:xfrm rot="20296880">
            <a:off x="-164056" y="2021961"/>
            <a:ext cx="9642439" cy="574561"/>
          </a:xfrm>
          <a:prstGeom prst="rightArrow">
            <a:avLst>
              <a:gd name="adj1" fmla="val 50000"/>
              <a:gd name="adj2" fmla="val 1775209"/>
            </a:avLst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T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2025147" y="1"/>
            <a:ext cx="5067211" cy="34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AA060A"/>
                </a:solidFill>
                <a:latin typeface="Times New Roman"/>
                <a:ea typeface="+mj-ea"/>
                <a:cs typeface="Times New Roman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pPr defTabSz="342892"/>
            <a:endParaRPr lang="it-IT" sz="3300" b="1" dirty="0">
              <a:latin typeface="Century Gothic"/>
              <a:ea typeface="ＭＳ Ｐゴシック"/>
              <a:cs typeface="Century Gothic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36706" y="82535"/>
            <a:ext cx="8270589" cy="428183"/>
          </a:xfrm>
        </p:spPr>
        <p:txBody>
          <a:bodyPr>
            <a:noAutofit/>
          </a:bodyPr>
          <a:lstStyle/>
          <a:p>
            <a:pPr algn="ctr" rtl="0" eaLnBrk="1" latinLnBrk="0" hangingPunct="1"/>
            <a:r>
              <a:rPr lang="it-IT" sz="2400" b="1" dirty="0">
                <a:solidFill>
                  <a:srgbClr val="215968"/>
                </a:solidFill>
                <a:latin typeface="Montserrat" pitchFamily="2" charset="77"/>
                <a:ea typeface="ＭＳ Ｐゴシック"/>
                <a:cs typeface="Arial"/>
              </a:rPr>
              <a:t>Grand challenges of laser-plasma science</a:t>
            </a:r>
            <a:endParaRPr lang="it-IT" sz="2400" b="1" dirty="0">
              <a:solidFill>
                <a:srgbClr val="215968"/>
              </a:solidFill>
              <a:latin typeface="Montserrat" pitchFamily="2" charset="77"/>
              <a:cs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518DC8-F351-199E-1F1B-701D1C68EE42}"/>
              </a:ext>
            </a:extLst>
          </p:cNvPr>
          <p:cNvGrpSpPr/>
          <p:nvPr/>
        </p:nvGrpSpPr>
        <p:grpSpPr>
          <a:xfrm>
            <a:off x="5405134" y="1346650"/>
            <a:ext cx="1699304" cy="1035056"/>
            <a:chOff x="6423826" y="3861048"/>
            <a:chExt cx="4980631" cy="27208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9DD69F4-3A70-02E2-8A7B-9A0A1516D326}"/>
                </a:ext>
              </a:extLst>
            </p:cNvPr>
            <p:cNvGrpSpPr/>
            <p:nvPr/>
          </p:nvGrpSpPr>
          <p:grpSpPr>
            <a:xfrm>
              <a:off x="6456040" y="3861048"/>
              <a:ext cx="4948417" cy="2088232"/>
              <a:chOff x="5242824" y="3068960"/>
              <a:chExt cx="4948417" cy="2088232"/>
            </a:xfrm>
          </p:grpSpPr>
          <p:pic>
            <p:nvPicPr>
              <p:cNvPr id="3076" name="Picture 4" descr="Press release image">
                <a:extLst>
                  <a:ext uri="{FF2B5EF4-FFF2-40B4-BE49-F238E27FC236}">
                    <a16:creationId xmlns:a16="http://schemas.microsoft.com/office/drawing/2014/main" id="{9365ACAA-E3ED-57F6-8296-B5E91AA8D8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2824" y="3068960"/>
                <a:ext cx="4948417" cy="2088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97DE0E-1625-2401-FBD1-F731D2D4E610}"/>
                  </a:ext>
                </a:extLst>
              </p:cNvPr>
              <p:cNvSpPr txBox="1"/>
              <p:nvPr/>
            </p:nvSpPr>
            <p:spPr>
              <a:xfrm>
                <a:off x="5256350" y="4567318"/>
                <a:ext cx="4762754" cy="576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/>
                <a:r>
                  <a:rPr lang="en-IT" sz="825" b="1" i="1" dirty="0">
                    <a:solidFill>
                      <a:prstClr val="white"/>
                    </a:solidFill>
                  </a:rPr>
                  <a:t>HEP</a:t>
                </a:r>
                <a:r>
                  <a:rPr lang="en-IT" sz="825" b="1" dirty="0">
                    <a:solidFill>
                      <a:prstClr val="white"/>
                    </a:solidFill>
                  </a:rPr>
                  <a:t> TeV COLLIDER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7BA196-A128-937B-A74B-F98654B7E3E5}"/>
                </a:ext>
              </a:extLst>
            </p:cNvPr>
            <p:cNvSpPr txBox="1"/>
            <p:nvPr/>
          </p:nvSpPr>
          <p:spPr>
            <a:xfrm>
              <a:off x="6423826" y="5934628"/>
              <a:ext cx="4762756" cy="64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IT" sz="500" dirty="0">
                  <a:solidFill>
                    <a:prstClr val="black"/>
                  </a:solidFill>
                </a:rPr>
                <a:t>C. Benedetti et al., </a:t>
              </a:r>
              <a:r>
                <a:rPr lang="en-GB" sz="500" dirty="0">
                  <a:solidFill>
                    <a:prstClr val="black"/>
                  </a:solidFill>
                  <a:hlinkClick r:id="rId4"/>
                </a:rPr>
                <a:t>https://doi.org/10.48550/arXiv.2203.08366</a:t>
              </a:r>
              <a:endParaRPr lang="en-GB" sz="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DCE41C-7D77-48CF-72FA-20176F124494}"/>
              </a:ext>
            </a:extLst>
          </p:cNvPr>
          <p:cNvGrpSpPr/>
          <p:nvPr/>
        </p:nvGrpSpPr>
        <p:grpSpPr>
          <a:xfrm>
            <a:off x="7221883" y="819589"/>
            <a:ext cx="1714088" cy="803640"/>
            <a:chOff x="6678169" y="1100591"/>
            <a:chExt cx="5134815" cy="2407424"/>
          </a:xfrm>
        </p:grpSpPr>
        <p:pic>
          <p:nvPicPr>
            <p:cNvPr id="3074" name="Picture 2" descr="Hi">
              <a:extLst>
                <a:ext uri="{FF2B5EF4-FFF2-40B4-BE49-F238E27FC236}">
                  <a16:creationId xmlns:a16="http://schemas.microsoft.com/office/drawing/2014/main" id="{5C087E8A-0DAD-012A-D865-5D907B9B7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452" y="1100591"/>
              <a:ext cx="4970512" cy="184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A020CB-D439-9609-C4D4-9B5CEB9C6DD1}"/>
                </a:ext>
              </a:extLst>
            </p:cNvPr>
            <p:cNvSpPr txBox="1"/>
            <p:nvPr/>
          </p:nvSpPr>
          <p:spPr>
            <a:xfrm>
              <a:off x="6707452" y="2312127"/>
              <a:ext cx="5105532" cy="691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IT" sz="900" b="1" dirty="0">
                  <a:solidFill>
                    <a:prstClr val="white"/>
                  </a:solidFill>
                </a:rPr>
                <a:t>INERTIAL FUSION ENERGY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90E8FC-4CE0-D885-7500-386F28F3A6D7}"/>
                </a:ext>
              </a:extLst>
            </p:cNvPr>
            <p:cNvSpPr txBox="1"/>
            <p:nvPr/>
          </p:nvSpPr>
          <p:spPr>
            <a:xfrm>
              <a:off x="6678169" y="2908720"/>
              <a:ext cx="4999798" cy="59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sz="700" dirty="0">
                  <a:solidFill>
                    <a:prstClr val="black"/>
                  </a:solidFill>
                </a:rPr>
                <a:t>S. </a:t>
              </a:r>
              <a:r>
                <a:rPr lang="en-US" sz="700" dirty="0" err="1">
                  <a:solidFill>
                    <a:prstClr val="black"/>
                  </a:solidFill>
                </a:rPr>
                <a:t>D.Batani</a:t>
              </a:r>
              <a:r>
                <a:rPr lang="en-US" sz="700" dirty="0">
                  <a:solidFill>
                    <a:prstClr val="black"/>
                  </a:solidFill>
                </a:rPr>
                <a:t> et al, HPLSE, 2023</a:t>
              </a:r>
              <a:endParaRPr lang="it-IT" sz="7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78" name="Picture 6" descr="EuPRAXIA CDR Picture 1">
            <a:extLst>
              <a:ext uri="{FF2B5EF4-FFF2-40B4-BE49-F238E27FC236}">
                <a16:creationId xmlns:a16="http://schemas.microsoft.com/office/drawing/2014/main" id="{D2DBC592-D27D-40EE-BA2D-F19F1035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65" y="2852478"/>
            <a:ext cx="1754496" cy="89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6B00BE-2A17-0818-204C-04E767CB66EC}"/>
              </a:ext>
            </a:extLst>
          </p:cNvPr>
          <p:cNvSpPr txBox="1"/>
          <p:nvPr/>
        </p:nvSpPr>
        <p:spPr>
          <a:xfrm>
            <a:off x="1745061" y="3420896"/>
            <a:ext cx="1701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IT" sz="800" b="1" dirty="0">
                <a:solidFill>
                  <a:srgbClr val="FF0000"/>
                </a:solidFill>
              </a:rPr>
              <a:t>COMPACT PLASMA XRAY FEL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EB3D57-49CA-85E3-5418-9910A914DB82}"/>
              </a:ext>
            </a:extLst>
          </p:cNvPr>
          <p:cNvSpPr txBox="1"/>
          <p:nvPr/>
        </p:nvSpPr>
        <p:spPr>
          <a:xfrm>
            <a:off x="1588579" y="3752457"/>
            <a:ext cx="18486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750" dirty="0">
                <a:solidFill>
                  <a:prstClr val="black"/>
                </a:solidFill>
              </a:rPr>
              <a:t>R. </a:t>
            </a:r>
            <a:r>
              <a:rPr lang="en-US" sz="750" dirty="0" err="1">
                <a:solidFill>
                  <a:prstClr val="black"/>
                </a:solidFill>
              </a:rPr>
              <a:t>Assmann</a:t>
            </a:r>
            <a:r>
              <a:rPr lang="en-US" sz="750" dirty="0">
                <a:solidFill>
                  <a:prstClr val="black"/>
                </a:solidFill>
              </a:rPr>
              <a:t> et al., </a:t>
            </a:r>
            <a:r>
              <a:rPr lang="en-GB" sz="750" dirty="0">
                <a:solidFill>
                  <a:prstClr val="black"/>
                </a:solidFill>
                <a:hlinkClick r:id="rId7"/>
              </a:rPr>
              <a:t>https://doi.org/10.1140/epjst/e2020-000127-8</a:t>
            </a:r>
            <a:endParaRPr lang="en-GB" sz="750" dirty="0">
              <a:solidFill>
                <a:prstClr val="black"/>
              </a:solidFill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A85A77AF-515F-E0A3-0385-7EEDBCC7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38" y="2901108"/>
            <a:ext cx="490950" cy="21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F5220A0-521F-382C-3BC5-DF19D3BD8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02" y="2027280"/>
            <a:ext cx="1624969" cy="88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1B6D0A-0B9A-1A35-5E76-D87FA8E5A39D}"/>
              </a:ext>
            </a:extLst>
          </p:cNvPr>
          <p:cNvSpPr txBox="1"/>
          <p:nvPr/>
        </p:nvSpPr>
        <p:spPr>
          <a:xfrm>
            <a:off x="3593950" y="2556072"/>
            <a:ext cx="1563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IT" sz="600" b="1" dirty="0">
                <a:solidFill>
                  <a:prstClr val="white"/>
                </a:solidFill>
              </a:rPr>
              <a:t>LASER DRIVEN NEUTRON SOURCES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302AB2-2023-A165-F7E0-D88BEF1012DC}"/>
              </a:ext>
            </a:extLst>
          </p:cNvPr>
          <p:cNvSpPr txBox="1"/>
          <p:nvPr/>
        </p:nvSpPr>
        <p:spPr>
          <a:xfrm>
            <a:off x="3543182" y="2901495"/>
            <a:ext cx="17337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/>
            <a:r>
              <a:rPr lang="en-IT" sz="500" dirty="0">
                <a:solidFill>
                  <a:prstClr val="black"/>
                </a:solidFill>
                <a:hlinkClick r:id="rId10"/>
              </a:rPr>
              <a:t>https://www.ile.osaka-u.ac.jp/eng/research/project/project-lans/index.html</a:t>
            </a:r>
            <a:endParaRPr lang="en-IT" sz="50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1D675-3707-F538-6D57-A7A93D79EB50}"/>
              </a:ext>
            </a:extLst>
          </p:cNvPr>
          <p:cNvSpPr txBox="1"/>
          <p:nvPr/>
        </p:nvSpPr>
        <p:spPr>
          <a:xfrm>
            <a:off x="1588579" y="2623966"/>
            <a:ext cx="1167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IT" sz="1100" b="1" dirty="0">
                <a:solidFill>
                  <a:prstClr val="black"/>
                </a:solidFill>
              </a:rPr>
              <a:t>EuPRAXIA PP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DF161F-C85C-C91B-7744-F7BE7C57844D}"/>
              </a:ext>
            </a:extLst>
          </p:cNvPr>
          <p:cNvSpPr txBox="1"/>
          <p:nvPr/>
        </p:nvSpPr>
        <p:spPr>
          <a:xfrm>
            <a:off x="3550390" y="1809079"/>
            <a:ext cx="12955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IT" sz="1050" b="1" dirty="0">
                <a:solidFill>
                  <a:prstClr val="black"/>
                </a:solidFill>
              </a:rPr>
              <a:t>Proof of principle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210206-DC9F-BF73-C48C-44EEB832D2D0}"/>
              </a:ext>
            </a:extLst>
          </p:cNvPr>
          <p:cNvSpPr txBox="1"/>
          <p:nvPr/>
        </p:nvSpPr>
        <p:spPr>
          <a:xfrm>
            <a:off x="4998500" y="1161424"/>
            <a:ext cx="1565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IT" sz="900" b="1" dirty="0">
                <a:solidFill>
                  <a:prstClr val="black"/>
                </a:solidFill>
              </a:rPr>
              <a:t>Towards CDR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BB40A0-D4E2-4482-BC70-5C3924BB9F7D}"/>
              </a:ext>
            </a:extLst>
          </p:cNvPr>
          <p:cNvSpPr txBox="1"/>
          <p:nvPr/>
        </p:nvSpPr>
        <p:spPr>
          <a:xfrm>
            <a:off x="6790818" y="602132"/>
            <a:ext cx="1705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IT" sz="900" b="1" dirty="0">
                <a:solidFill>
                  <a:prstClr val="black"/>
                </a:solidFill>
              </a:rPr>
              <a:t>Towards CDR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F30115-8D16-A05F-9D84-9AC023A34F6C}"/>
              </a:ext>
            </a:extLst>
          </p:cNvPr>
          <p:cNvSpPr txBox="1"/>
          <p:nvPr/>
        </p:nvSpPr>
        <p:spPr>
          <a:xfrm rot="20303168">
            <a:off x="2441598" y="1065048"/>
            <a:ext cx="350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IT" b="1" dirty="0">
                <a:solidFill>
                  <a:prstClr val="black"/>
                </a:solidFill>
                <a:cs typeface="Arial" panose="020B0604020202020204" pitchFamily="34" charset="0"/>
              </a:rPr>
              <a:t>Based on HP laser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586C5-8F82-A6F2-6FFC-79C7C01EF4B7}"/>
              </a:ext>
            </a:extLst>
          </p:cNvPr>
          <p:cNvSpPr txBox="1"/>
          <p:nvPr/>
        </p:nvSpPr>
        <p:spPr>
          <a:xfrm>
            <a:off x="1846219" y="2708616"/>
            <a:ext cx="1999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IT" sz="1200" b="1" dirty="0">
                <a:solidFill>
                  <a:prstClr val="white"/>
                </a:solidFill>
              </a:rPr>
              <a:t>Light sources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664621-B070-15DA-8B5F-C72AF5377C47}"/>
              </a:ext>
            </a:extLst>
          </p:cNvPr>
          <p:cNvGrpSpPr/>
          <p:nvPr/>
        </p:nvGrpSpPr>
        <p:grpSpPr>
          <a:xfrm>
            <a:off x="5992397" y="2153863"/>
            <a:ext cx="2623384" cy="2147836"/>
            <a:chOff x="6271760" y="2152853"/>
            <a:chExt cx="2623384" cy="21478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C77C53-0F82-BECA-C6EE-42402A610C0D}"/>
                </a:ext>
              </a:extLst>
            </p:cNvPr>
            <p:cNvSpPr txBox="1"/>
            <p:nvPr/>
          </p:nvSpPr>
          <p:spPr>
            <a:xfrm>
              <a:off x="7643477" y="3124642"/>
              <a:ext cx="12160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IT" sz="1000" b="1" dirty="0">
                  <a:solidFill>
                    <a:prstClr val="black"/>
                  </a:solidFill>
                </a:rPr>
                <a:t>SATELLITE DEBRIS REMOVAL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AAB6E8-525D-3E52-5A7F-771F08889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60177" y="2670685"/>
              <a:ext cx="1283300" cy="130839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09BD35-1FA0-28E5-79B7-F6B8FBA96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29356" y="2152853"/>
              <a:ext cx="1565788" cy="92565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BE0CF3-0A13-DAE4-0B04-6A5C53704C28}"/>
                </a:ext>
              </a:extLst>
            </p:cNvPr>
            <p:cNvSpPr txBox="1"/>
            <p:nvPr/>
          </p:nvSpPr>
          <p:spPr>
            <a:xfrm>
              <a:off x="6271760" y="4023690"/>
              <a:ext cx="14762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GB" sz="600" i="1" dirty="0">
                  <a:solidFill>
                    <a:prstClr val="black"/>
                  </a:solidFill>
                </a:rPr>
                <a:t>C. Phipps , .Advances in Space Research. </a:t>
              </a:r>
              <a:r>
                <a:rPr lang="en-GB" sz="600" b="1" i="1" dirty="0">
                  <a:solidFill>
                    <a:prstClr val="black"/>
                  </a:solidFill>
                </a:rPr>
                <a:t>49</a:t>
              </a:r>
              <a:r>
                <a:rPr lang="en-GB" sz="600" i="1" dirty="0">
                  <a:solidFill>
                    <a:prstClr val="black"/>
                  </a:solidFill>
                </a:rPr>
                <a:t> (9): 1283–1300. (2011) </a:t>
              </a:r>
              <a:endParaRPr lang="en-IT" sz="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867949-A4F9-B74A-279B-A8D02F016A71}"/>
              </a:ext>
            </a:extLst>
          </p:cNvPr>
          <p:cNvGrpSpPr/>
          <p:nvPr/>
        </p:nvGrpSpPr>
        <p:grpSpPr>
          <a:xfrm>
            <a:off x="172067" y="693882"/>
            <a:ext cx="2419680" cy="1607715"/>
            <a:chOff x="172066" y="693881"/>
            <a:chExt cx="2419680" cy="160771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333DCE5-503D-24A8-3EC9-6C670C519FC7}"/>
                </a:ext>
              </a:extLst>
            </p:cNvPr>
            <p:cNvGrpSpPr/>
            <p:nvPr/>
          </p:nvGrpSpPr>
          <p:grpSpPr>
            <a:xfrm>
              <a:off x="196250" y="693881"/>
              <a:ext cx="2124247" cy="1473693"/>
              <a:chOff x="196250" y="998681"/>
              <a:chExt cx="2124247" cy="1473693"/>
            </a:xfrm>
          </p:grpSpPr>
          <p:pic>
            <p:nvPicPr>
              <p:cNvPr id="2052" name="Picture 4" descr="A powerful laser can redirect lightning strikes">
                <a:extLst>
                  <a:ext uri="{FF2B5EF4-FFF2-40B4-BE49-F238E27FC236}">
                    <a16:creationId xmlns:a16="http://schemas.microsoft.com/office/drawing/2014/main" id="{74FF6B7B-AB83-4F80-2141-691B29E808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250" y="998681"/>
                <a:ext cx="2124247" cy="1181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E5F172-FE7A-74C5-990C-D7E2834B3C8B}"/>
                  </a:ext>
                </a:extLst>
              </p:cNvPr>
              <p:cNvSpPr txBox="1"/>
              <p:nvPr/>
            </p:nvSpPr>
            <p:spPr>
              <a:xfrm>
                <a:off x="343196" y="2218458"/>
                <a:ext cx="184377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8"/>
                <a:r>
                  <a:rPr lang="en-IT" sz="1050" b="1" dirty="0">
                    <a:solidFill>
                      <a:prstClr val="black"/>
                    </a:solidFill>
                  </a:rPr>
                  <a:t>LASER LIGHTENING ROD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682D61-BCC6-89B6-5A17-6A95620B04D5}"/>
                </a:ext>
              </a:extLst>
            </p:cNvPr>
            <p:cNvSpPr txBox="1"/>
            <p:nvPr/>
          </p:nvSpPr>
          <p:spPr>
            <a:xfrm>
              <a:off x="172066" y="2086152"/>
              <a:ext cx="241968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/>
              <a:r>
                <a:rPr lang="en-GB" sz="800" dirty="0">
                  <a:solidFill>
                    <a:prstClr val="black"/>
                  </a:solidFill>
                </a:rPr>
                <a:t>A. </a:t>
              </a:r>
              <a:r>
                <a:rPr lang="en-GB" sz="800" dirty="0" err="1">
                  <a:solidFill>
                    <a:prstClr val="black"/>
                  </a:solidFill>
                </a:rPr>
                <a:t>Houard</a:t>
              </a:r>
              <a:r>
                <a:rPr lang="en-GB" sz="800" dirty="0">
                  <a:solidFill>
                    <a:prstClr val="black"/>
                  </a:solidFill>
                </a:rPr>
                <a:t>. </a:t>
              </a:r>
              <a:r>
                <a:rPr lang="en-GB" sz="800" i="1" dirty="0">
                  <a:solidFill>
                    <a:prstClr val="black"/>
                  </a:solidFill>
                </a:rPr>
                <a:t>Nat. Photon.</a:t>
              </a:r>
              <a:r>
                <a:rPr lang="en-GB" sz="800" dirty="0">
                  <a:solidFill>
                    <a:prstClr val="black"/>
                  </a:solidFill>
                </a:rPr>
                <a:t> </a:t>
              </a:r>
              <a:r>
                <a:rPr lang="en-GB" sz="800" b="1" dirty="0">
                  <a:solidFill>
                    <a:prstClr val="black"/>
                  </a:solidFill>
                </a:rPr>
                <a:t>17</a:t>
              </a:r>
              <a:r>
                <a:rPr lang="en-GB" sz="800" dirty="0">
                  <a:solidFill>
                    <a:prstClr val="black"/>
                  </a:solidFill>
                </a:rPr>
                <a:t>, 231–235 (2023).</a:t>
              </a:r>
              <a:endParaRPr lang="en-IT" sz="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64718C8-D4E0-CED0-B627-7D0EC0E54133}"/>
              </a:ext>
            </a:extLst>
          </p:cNvPr>
          <p:cNvSpPr txBox="1"/>
          <p:nvPr/>
        </p:nvSpPr>
        <p:spPr>
          <a:xfrm>
            <a:off x="789777" y="4598586"/>
            <a:ext cx="80615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IT" sz="1050" b="1" dirty="0">
                <a:solidFill>
                  <a:prstClr val="black"/>
                </a:solidFill>
              </a:rPr>
              <a:t>Cost, durability, energy efficiency, mass production of underlying laser components </a:t>
            </a:r>
            <a:r>
              <a:rPr lang="en-IT" sz="1050" dirty="0">
                <a:solidFill>
                  <a:prstClr val="black"/>
                </a:solidFill>
                <a:highlight>
                  <a:srgbClr val="FFFF00"/>
                </a:highlight>
              </a:rPr>
              <a:t>key to enable these developments</a:t>
            </a:r>
            <a:r>
              <a:rPr lang="en-IT" sz="105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2" name="Immagine 1">
            <a:extLst>
              <a:ext uri="{FF2B5EF4-FFF2-40B4-BE49-F238E27FC236}">
                <a16:creationId xmlns:a16="http://schemas.microsoft.com/office/drawing/2014/main" id="{952A5372-DAF0-283A-717D-AAB730D6F94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225"/>
          <a:stretch/>
        </p:blipFill>
        <p:spPr>
          <a:xfrm>
            <a:off x="108056" y="3366837"/>
            <a:ext cx="1177749" cy="111256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23B2B5A-1BFD-B370-60B3-5F13F833AC50}"/>
              </a:ext>
            </a:extLst>
          </p:cNvPr>
          <p:cNvSpPr txBox="1"/>
          <p:nvPr/>
        </p:nvSpPr>
        <p:spPr>
          <a:xfrm>
            <a:off x="42237" y="4461831"/>
            <a:ext cx="13436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it-IT" sz="700" dirty="0" err="1">
                <a:solidFill>
                  <a:prstClr val="black"/>
                </a:solidFill>
              </a:rPr>
              <a:t>L.Labate</a:t>
            </a:r>
            <a:r>
              <a:rPr lang="it-IT" sz="700" dirty="0">
                <a:solidFill>
                  <a:prstClr val="black"/>
                </a:solidFill>
              </a:rPr>
              <a:t> et al. Sci Rep, 2020</a:t>
            </a:r>
            <a:endParaRPr lang="en-IT" sz="700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ACC9F9-8477-84C0-65AB-478EF3486BEE}"/>
              </a:ext>
            </a:extLst>
          </p:cNvPr>
          <p:cNvSpPr txBox="1"/>
          <p:nvPr/>
        </p:nvSpPr>
        <p:spPr>
          <a:xfrm>
            <a:off x="31852" y="3181147"/>
            <a:ext cx="1468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IT" sz="800" dirty="0">
                <a:solidFill>
                  <a:prstClr val="black"/>
                </a:solidFill>
              </a:rPr>
              <a:t>VHEE FLASH Radiotherapy</a:t>
            </a:r>
          </a:p>
        </p:txBody>
      </p:sp>
      <p:pic>
        <p:nvPicPr>
          <p:cNvPr id="38" name="Immagine 3">
            <a:extLst>
              <a:ext uri="{FF2B5EF4-FFF2-40B4-BE49-F238E27FC236}">
                <a16:creationId xmlns:a16="http://schemas.microsoft.com/office/drawing/2014/main" id="{4E9BABB8-1604-E798-6F78-8ACEC94948F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0490"/>
          <a:stretch/>
        </p:blipFill>
        <p:spPr>
          <a:xfrm>
            <a:off x="143644" y="2278083"/>
            <a:ext cx="1092337" cy="81128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156EA7C-3683-E0D8-4A71-2A9D112BE8D9}"/>
              </a:ext>
            </a:extLst>
          </p:cNvPr>
          <p:cNvSpPr txBox="1"/>
          <p:nvPr/>
        </p:nvSpPr>
        <p:spPr>
          <a:xfrm rot="16200000">
            <a:off x="918779" y="2506155"/>
            <a:ext cx="93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IT" sz="900" dirty="0">
                <a:solidFill>
                  <a:prstClr val="black"/>
                </a:solidFill>
              </a:rPr>
              <a:t>Betatron X-ray source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9FCD71-8BA5-1175-E30C-B1675A5944FC}"/>
              </a:ext>
            </a:extLst>
          </p:cNvPr>
          <p:cNvGrpSpPr/>
          <p:nvPr/>
        </p:nvGrpSpPr>
        <p:grpSpPr>
          <a:xfrm>
            <a:off x="3252354" y="3127845"/>
            <a:ext cx="3311866" cy="1237257"/>
            <a:chOff x="2739432" y="2983907"/>
            <a:chExt cx="3311866" cy="123725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9F3D5C-7CD7-329F-1097-61758789DC8C}"/>
                </a:ext>
              </a:extLst>
            </p:cNvPr>
            <p:cNvSpPr txBox="1"/>
            <p:nvPr/>
          </p:nvSpPr>
          <p:spPr>
            <a:xfrm>
              <a:off x="3816447" y="3790277"/>
              <a:ext cx="1484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IT" sz="1100" dirty="0">
                  <a:solidFill>
                    <a:prstClr val="black"/>
                  </a:solidFill>
                </a:rPr>
                <a:t>Based on Laser-Plasma Acceleration</a:t>
              </a:r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E2432B6E-4D34-0461-C346-C89B36E5BBFE}"/>
                </a:ext>
              </a:extLst>
            </p:cNvPr>
            <p:cNvSpPr/>
            <p:nvPr/>
          </p:nvSpPr>
          <p:spPr>
            <a:xfrm rot="11926808">
              <a:off x="3769431" y="3547503"/>
              <a:ext cx="654980" cy="10057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IT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4A9ABBAD-BE3F-D053-653D-2703C4CC3997}"/>
                </a:ext>
              </a:extLst>
            </p:cNvPr>
            <p:cNvSpPr/>
            <p:nvPr/>
          </p:nvSpPr>
          <p:spPr>
            <a:xfrm rot="10198719">
              <a:off x="2739432" y="3789143"/>
              <a:ext cx="1658893" cy="10598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IT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EAFC0B91-AB72-67C5-094B-6DAB152066E8}"/>
                </a:ext>
              </a:extLst>
            </p:cNvPr>
            <p:cNvSpPr/>
            <p:nvPr/>
          </p:nvSpPr>
          <p:spPr>
            <a:xfrm rot="15436001">
              <a:off x="4118205" y="3444515"/>
              <a:ext cx="448957" cy="11019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IT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3E6F9470-43F5-6169-CC3E-6B01F59F0EB1}"/>
                </a:ext>
              </a:extLst>
            </p:cNvPr>
            <p:cNvSpPr/>
            <p:nvPr/>
          </p:nvSpPr>
          <p:spPr>
            <a:xfrm rot="19002966">
              <a:off x="4115472" y="2983907"/>
              <a:ext cx="1935826" cy="10996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IT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3051078-E974-EE48-A505-A9FDF271D8C2}"/>
              </a:ext>
            </a:extLst>
          </p:cNvPr>
          <p:cNvGrpSpPr/>
          <p:nvPr/>
        </p:nvGrpSpPr>
        <p:grpSpPr>
          <a:xfrm>
            <a:off x="7467842" y="1364468"/>
            <a:ext cx="1484607" cy="742253"/>
            <a:chOff x="3816447" y="3478911"/>
            <a:chExt cx="1484607" cy="74225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9564D5-5910-D3E0-D46C-2283D856FF26}"/>
                </a:ext>
              </a:extLst>
            </p:cNvPr>
            <p:cNvSpPr txBox="1"/>
            <p:nvPr/>
          </p:nvSpPr>
          <p:spPr>
            <a:xfrm>
              <a:off x="3816447" y="3790277"/>
              <a:ext cx="14846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IT" sz="1100" dirty="0">
                  <a:solidFill>
                    <a:prstClr val="black"/>
                  </a:solidFill>
                </a:rPr>
                <a:t>Needing broadband for LPI mitigation</a:t>
              </a:r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B7DE11ED-C15F-E0CF-0C0A-9DA04A843557}"/>
                </a:ext>
              </a:extLst>
            </p:cNvPr>
            <p:cNvSpPr/>
            <p:nvPr/>
          </p:nvSpPr>
          <p:spPr>
            <a:xfrm rot="15436001">
              <a:off x="4909726" y="3539440"/>
              <a:ext cx="358752" cy="23769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IT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6DA5AB-212E-7472-FEB5-F431A89A789A}"/>
              </a:ext>
            </a:extLst>
          </p:cNvPr>
          <p:cNvGrpSpPr/>
          <p:nvPr/>
        </p:nvGrpSpPr>
        <p:grpSpPr>
          <a:xfrm>
            <a:off x="2353206" y="710500"/>
            <a:ext cx="1703680" cy="600164"/>
            <a:chOff x="3702031" y="3650524"/>
            <a:chExt cx="1703680" cy="6001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9E92747-DAD4-E57B-1A28-30AB6DC5B321}"/>
                </a:ext>
              </a:extLst>
            </p:cNvPr>
            <p:cNvSpPr txBox="1"/>
            <p:nvPr/>
          </p:nvSpPr>
          <p:spPr>
            <a:xfrm>
              <a:off x="4110163" y="3650524"/>
              <a:ext cx="1295548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IT" sz="1100" dirty="0">
                  <a:solidFill>
                    <a:prstClr val="black"/>
                  </a:solidFill>
                </a:rPr>
                <a:t>Needing high average power short pulses</a:t>
              </a:r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0F85A15B-ECC5-3039-877F-F5532BE94009}"/>
                </a:ext>
              </a:extLst>
            </p:cNvPr>
            <p:cNvSpPr/>
            <p:nvPr/>
          </p:nvSpPr>
          <p:spPr>
            <a:xfrm rot="10800000">
              <a:off x="3702031" y="3853596"/>
              <a:ext cx="358752" cy="23769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IT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AEFE17F-F5AC-A371-A88B-14FB984189B4}"/>
              </a:ext>
            </a:extLst>
          </p:cNvPr>
          <p:cNvGrpSpPr/>
          <p:nvPr/>
        </p:nvGrpSpPr>
        <p:grpSpPr>
          <a:xfrm>
            <a:off x="7427252" y="3588870"/>
            <a:ext cx="1565788" cy="646331"/>
            <a:chOff x="3702031" y="3650524"/>
            <a:chExt cx="1703680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C3B2EF8-8EB5-4D15-E79C-5F65482431FF}"/>
                </a:ext>
              </a:extLst>
            </p:cNvPr>
            <p:cNvSpPr txBox="1"/>
            <p:nvPr/>
          </p:nvSpPr>
          <p:spPr>
            <a:xfrm>
              <a:off x="4110163" y="3650524"/>
              <a:ext cx="1295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IT" sz="900" dirty="0">
                  <a:solidFill>
                    <a:prstClr val="black"/>
                  </a:solidFill>
                </a:rPr>
                <a:t>Needing compact and efficient high power USP laser technology</a:t>
              </a:r>
            </a:p>
          </p:txBody>
        </p:sp>
        <p:sp>
          <p:nvSpPr>
            <p:cNvPr id="55" name="Right Arrow 54">
              <a:extLst>
                <a:ext uri="{FF2B5EF4-FFF2-40B4-BE49-F238E27FC236}">
                  <a16:creationId xmlns:a16="http://schemas.microsoft.com/office/drawing/2014/main" id="{2C052A3F-0B41-DB78-87CE-39A312A57D37}"/>
                </a:ext>
              </a:extLst>
            </p:cNvPr>
            <p:cNvSpPr/>
            <p:nvPr/>
          </p:nvSpPr>
          <p:spPr>
            <a:xfrm rot="10800000">
              <a:off x="3702031" y="3853596"/>
              <a:ext cx="358752" cy="23769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en-IT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F069B6C6-86B5-AED6-89F2-D8D6835E59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9021" y="516250"/>
            <a:ext cx="647618" cy="2785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D1127D0-A1A4-A2BF-AFB3-7B7D2F98B97F}"/>
              </a:ext>
            </a:extLst>
          </p:cNvPr>
          <p:cNvSpPr txBox="1"/>
          <p:nvPr/>
        </p:nvSpPr>
        <p:spPr>
          <a:xfrm>
            <a:off x="104726" y="2993148"/>
            <a:ext cx="652743" cy="2308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</a:rPr>
              <a:t>HEALTH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CA6698-1EA0-4145-ECF4-9BF6FF996F2E}"/>
              </a:ext>
            </a:extLst>
          </p:cNvPr>
          <p:cNvSpPr txBox="1"/>
          <p:nvPr/>
        </p:nvSpPr>
        <p:spPr>
          <a:xfrm>
            <a:off x="1595737" y="2464426"/>
            <a:ext cx="1837259" cy="219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825" b="1" dirty="0">
                <a:solidFill>
                  <a:schemeClr val="bg1"/>
                </a:solidFill>
              </a:rPr>
              <a:t>MULTI-DISCIPLINARY SCIENCE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484716-E3CB-DF84-591D-8907153D6BD0}"/>
              </a:ext>
            </a:extLst>
          </p:cNvPr>
          <p:cNvSpPr txBox="1"/>
          <p:nvPr/>
        </p:nvSpPr>
        <p:spPr>
          <a:xfrm>
            <a:off x="3565626" y="1664780"/>
            <a:ext cx="720069" cy="2192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825" b="1" dirty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BA0E710-F78E-B7E6-7054-6DADBC52AA91}"/>
              </a:ext>
            </a:extLst>
          </p:cNvPr>
          <p:cNvSpPr txBox="1"/>
          <p:nvPr/>
        </p:nvSpPr>
        <p:spPr>
          <a:xfrm>
            <a:off x="5357864" y="999194"/>
            <a:ext cx="1447832" cy="2135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788" b="1" dirty="0">
                <a:solidFill>
                  <a:schemeClr val="bg1"/>
                </a:solidFill>
              </a:rPr>
              <a:t>FUNDAMENTAL SCIENCE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FF443AB-7784-6E34-CA62-81A9CAA79438}"/>
              </a:ext>
            </a:extLst>
          </p:cNvPr>
          <p:cNvSpPr txBox="1"/>
          <p:nvPr/>
        </p:nvSpPr>
        <p:spPr>
          <a:xfrm>
            <a:off x="7231658" y="430877"/>
            <a:ext cx="631904" cy="2192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825" b="1" dirty="0">
                <a:solidFill>
                  <a:schemeClr val="bg1"/>
                </a:solidFill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894616929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1944565"/>
            <a:ext cx="74930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Arial"/>
                <a:cs typeface="Arial"/>
              </a:rPr>
              <a:t>From laser </a:t>
            </a:r>
            <a:r>
              <a:rPr lang="it-IT" sz="2800" b="1" dirty="0" err="1">
                <a:latin typeface="Arial"/>
                <a:cs typeface="Arial"/>
              </a:rPr>
              <a:t>pulse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amplification</a:t>
            </a:r>
            <a:r>
              <a:rPr lang="it-IT" sz="2800" b="1" dirty="0">
                <a:latin typeface="Arial"/>
                <a:cs typeface="Arial"/>
              </a:rPr>
              <a:t> and </a:t>
            </a:r>
            <a:r>
              <a:rPr lang="it-IT" sz="2800" b="1" dirty="0" err="1">
                <a:latin typeface="Arial"/>
                <a:cs typeface="Arial"/>
              </a:rPr>
              <a:t>compression</a:t>
            </a:r>
            <a:r>
              <a:rPr lang="it-IT" sz="2800" b="1" dirty="0">
                <a:latin typeface="Arial"/>
                <a:cs typeface="Arial"/>
              </a:rPr>
              <a:t> to interaction with plasma</a:t>
            </a:r>
          </a:p>
        </p:txBody>
      </p:sp>
    </p:spTree>
    <p:extLst>
      <p:ext uri="{BB962C8B-B14F-4D97-AF65-F5344CB8AC3E}">
        <p14:creationId xmlns:p14="http://schemas.microsoft.com/office/powerpoint/2010/main" val="4097304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ccia angolare in su 13"/>
          <p:cNvSpPr/>
          <p:nvPr/>
        </p:nvSpPr>
        <p:spPr>
          <a:xfrm>
            <a:off x="6478011" y="2136819"/>
            <a:ext cx="1350150" cy="1350150"/>
          </a:xfrm>
          <a:prstGeom prst="bentUpArrow">
            <a:avLst>
              <a:gd name="adj1" fmla="val 35910"/>
              <a:gd name="adj2" fmla="val 25000"/>
              <a:gd name="adj3" fmla="val 25000"/>
            </a:avLst>
          </a:prstGeom>
          <a:solidFill>
            <a:srgbClr val="1737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/>
              <a:t>Transport</a:t>
            </a:r>
            <a:r>
              <a:rPr lang="it-IT" sz="1000" dirty="0"/>
              <a:t> and </a:t>
            </a:r>
            <a:r>
              <a:rPr lang="it-IT" sz="1000" dirty="0" err="1"/>
              <a:t>focusing</a:t>
            </a:r>
            <a:endParaRPr lang="it-IT" sz="10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54975"/>
            <a:ext cx="7886700" cy="46454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 err="1">
                <a:latin typeface="Montserrat" pitchFamily="2" charset="77"/>
                <a:cs typeface="Arial"/>
              </a:rPr>
              <a:t>Relevant</a:t>
            </a:r>
            <a:r>
              <a:rPr lang="it-IT" sz="3200" b="1" dirty="0">
                <a:latin typeface="Montserrat" pitchFamily="2" charset="77"/>
                <a:cs typeface="Arial"/>
              </a:rPr>
              <a:t> </a:t>
            </a:r>
            <a:r>
              <a:rPr lang="it-IT" sz="3200" b="1" dirty="0" err="1">
                <a:latin typeface="Montserrat" pitchFamily="2" charset="77"/>
                <a:cs typeface="Arial"/>
              </a:rPr>
              <a:t>blocks</a:t>
            </a:r>
            <a:r>
              <a:rPr lang="it-IT" sz="3200" b="1" dirty="0">
                <a:latin typeface="Montserrat" pitchFamily="2" charset="77"/>
                <a:cs typeface="Arial"/>
              </a:rPr>
              <a:t> of a laser driver</a:t>
            </a:r>
          </a:p>
        </p:txBody>
      </p:sp>
      <p:sp>
        <p:nvSpPr>
          <p:cNvPr id="4" name="Rettangolo 3"/>
          <p:cNvSpPr/>
          <p:nvPr/>
        </p:nvSpPr>
        <p:spPr>
          <a:xfrm>
            <a:off x="1671476" y="2136819"/>
            <a:ext cx="2160240" cy="15661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/>
              <a:t>Gain medium</a:t>
            </a:r>
          </a:p>
        </p:txBody>
      </p:sp>
      <p:sp>
        <p:nvSpPr>
          <p:cNvPr id="5" name="Trapezio 4"/>
          <p:cNvSpPr/>
          <p:nvPr/>
        </p:nvSpPr>
        <p:spPr>
          <a:xfrm>
            <a:off x="1941420" y="1812783"/>
            <a:ext cx="1620180" cy="324036"/>
          </a:xfrm>
          <a:prstGeom prst="trapezoid">
            <a:avLst/>
          </a:prstGeom>
          <a:solidFill>
            <a:srgbClr val="00C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Pump</a:t>
            </a:r>
            <a:r>
              <a:rPr lang="it-IT" sz="1200" dirty="0"/>
              <a:t> (Energy)</a:t>
            </a:r>
          </a:p>
        </p:txBody>
      </p:sp>
      <p:sp>
        <p:nvSpPr>
          <p:cNvPr id="9" name="Rettangolo 8"/>
          <p:cNvSpPr/>
          <p:nvPr/>
        </p:nvSpPr>
        <p:spPr>
          <a:xfrm>
            <a:off x="1185424" y="3702993"/>
            <a:ext cx="3132349" cy="4860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Cooling</a:t>
            </a:r>
            <a:r>
              <a:rPr lang="it-IT" sz="1200" dirty="0"/>
              <a:t> (</a:t>
            </a:r>
            <a:r>
              <a:rPr lang="it-IT" sz="1200" dirty="0" err="1"/>
              <a:t>loss</a:t>
            </a:r>
            <a:r>
              <a:rPr lang="it-IT" sz="1200" dirty="0"/>
              <a:t>)</a:t>
            </a:r>
          </a:p>
        </p:txBody>
      </p:sp>
      <p:sp>
        <p:nvSpPr>
          <p:cNvPr id="10" name="Freccia destra 9"/>
          <p:cNvSpPr/>
          <p:nvPr/>
        </p:nvSpPr>
        <p:spPr>
          <a:xfrm>
            <a:off x="3831716" y="2946909"/>
            <a:ext cx="1242138" cy="64807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Transport</a:t>
            </a:r>
            <a:endParaRPr lang="it-IT" sz="1200" dirty="0"/>
          </a:p>
        </p:txBody>
      </p:sp>
      <p:sp>
        <p:nvSpPr>
          <p:cNvPr id="12" name="Diamante 11"/>
          <p:cNvSpPr/>
          <p:nvPr/>
        </p:nvSpPr>
        <p:spPr>
          <a:xfrm>
            <a:off x="4965843" y="2622873"/>
            <a:ext cx="1566173" cy="1296144"/>
          </a:xfrm>
          <a:prstGeom prst="diamond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/>
              <a:t>Optical </a:t>
            </a:r>
            <a:r>
              <a:rPr lang="it-IT" sz="600" dirty="0" err="1"/>
              <a:t>Compressor</a:t>
            </a:r>
            <a:endParaRPr lang="it-IT" sz="600" dirty="0"/>
          </a:p>
          <a:p>
            <a:pPr algn="ctr"/>
            <a:r>
              <a:rPr lang="it-IT" sz="600" dirty="0"/>
              <a:t>(vacuum)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941420" y="1326729"/>
            <a:ext cx="1620180" cy="4860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Cooling</a:t>
            </a:r>
            <a:r>
              <a:rPr lang="it-IT" sz="1200" dirty="0"/>
              <a:t> (</a:t>
            </a:r>
            <a:r>
              <a:rPr lang="it-IT" sz="1200" dirty="0" err="1"/>
              <a:t>loss</a:t>
            </a:r>
            <a:r>
              <a:rPr lang="it-IT" sz="1200" dirty="0"/>
              <a:t>)</a:t>
            </a:r>
          </a:p>
        </p:txBody>
      </p:sp>
      <p:sp>
        <p:nvSpPr>
          <p:cNvPr id="16" name="Ovale 15"/>
          <p:cNvSpPr/>
          <p:nvPr/>
        </p:nvSpPr>
        <p:spPr>
          <a:xfrm>
            <a:off x="6988615" y="1156433"/>
            <a:ext cx="1026115" cy="9803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Plasma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148A7A50-6D3D-5092-DFB1-8CBCFC9D94CD}"/>
              </a:ext>
            </a:extLst>
          </p:cNvPr>
          <p:cNvSpPr/>
          <p:nvPr/>
        </p:nvSpPr>
        <p:spPr>
          <a:xfrm>
            <a:off x="5224439" y="3872868"/>
            <a:ext cx="1048979" cy="3161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loss</a:t>
            </a:r>
            <a:endParaRPr lang="it-IT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7CDE5-9610-8D10-D7BD-2B9A2AB1D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4" t="17987" r="14383" b="9296"/>
          <a:stretch/>
        </p:blipFill>
        <p:spPr>
          <a:xfrm>
            <a:off x="1734813" y="2261764"/>
            <a:ext cx="1016783" cy="13332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89C5C-7AAA-C6CB-B8C6-7278EFE36F55}"/>
              </a:ext>
            </a:extLst>
          </p:cNvPr>
          <p:cNvSpPr txBox="1"/>
          <p:nvPr/>
        </p:nvSpPr>
        <p:spPr>
          <a:xfrm>
            <a:off x="1061612" y="489905"/>
            <a:ext cx="7063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Tackle power and coupling efficiencies and losses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1BC43F-2B70-9A2E-E5C5-6BBE32D39AB0}"/>
              </a:ext>
            </a:extLst>
          </p:cNvPr>
          <p:cNvSpPr txBox="1"/>
          <p:nvPr/>
        </p:nvSpPr>
        <p:spPr>
          <a:xfrm>
            <a:off x="251842" y="1790135"/>
            <a:ext cx="1125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/>
              <a:t>Wall plug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89ED74-1631-FDF4-E1CA-E07E96A67F2A}"/>
              </a:ext>
            </a:extLst>
          </p:cNvPr>
          <p:cNvCxnSpPr>
            <a:stCxn id="15" idx="3"/>
            <a:endCxn id="5" idx="1"/>
          </p:cNvCxnSpPr>
          <p:nvPr/>
        </p:nvCxnSpPr>
        <p:spPr>
          <a:xfrm>
            <a:off x="1376894" y="1974801"/>
            <a:ext cx="60503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D22EEF0-4D54-25B0-CF29-A4483C5A66B5}"/>
              </a:ext>
            </a:extLst>
          </p:cNvPr>
          <p:cNvSpPr txBox="1"/>
          <p:nvPr/>
        </p:nvSpPr>
        <p:spPr>
          <a:xfrm>
            <a:off x="4257458" y="1805814"/>
            <a:ext cx="216668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</a:t>
            </a:r>
            <a:r>
              <a:rPr lang="en-IT" sz="1200" dirty="0"/>
              <a:t>ay be another DPSSL laser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1D87AA0-40C8-81FD-8E59-9DBE40D35EE3}"/>
              </a:ext>
            </a:extLst>
          </p:cNvPr>
          <p:cNvSpPr/>
          <p:nvPr/>
        </p:nvSpPr>
        <p:spPr>
          <a:xfrm rot="10800000">
            <a:off x="3501330" y="1855435"/>
            <a:ext cx="756128" cy="213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0EB1B0-3942-8B87-B2A8-840F078ABF23}"/>
              </a:ext>
            </a:extLst>
          </p:cNvPr>
          <p:cNvSpPr txBox="1"/>
          <p:nvPr/>
        </p:nvSpPr>
        <p:spPr>
          <a:xfrm>
            <a:off x="251842" y="4382423"/>
            <a:ext cx="858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All blocks from oscillator to focusing are key for stable electron acceleration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3E9446F-80D0-0BEF-1202-B7A094BFEE86}"/>
              </a:ext>
            </a:extLst>
          </p:cNvPr>
          <p:cNvSpPr/>
          <p:nvPr/>
        </p:nvSpPr>
        <p:spPr>
          <a:xfrm>
            <a:off x="251842" y="2622873"/>
            <a:ext cx="933577" cy="6346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/>
              <a:t>Seed pulse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4E7599AD-EB05-89F9-C435-8CAB9438A13C}"/>
              </a:ext>
            </a:extLst>
          </p:cNvPr>
          <p:cNvSpPr/>
          <p:nvPr/>
        </p:nvSpPr>
        <p:spPr>
          <a:xfrm>
            <a:off x="1185419" y="2757488"/>
            <a:ext cx="486057" cy="37147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6992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2" grpId="0" animBg="1"/>
      <p:bldP spid="16" grpId="0" animBg="1"/>
      <p:bldP spid="6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6100" y="178177"/>
            <a:ext cx="8051800" cy="380292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215968"/>
                </a:solidFill>
                <a:latin typeface="Montserrat" pitchFamily="2" charset="77"/>
                <a:cs typeface="Arial" panose="020B0604020202020204" pitchFamily="34" charset="0"/>
              </a:rPr>
              <a:t>LWFA: laser power and quality 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4529" y="539077"/>
            <a:ext cx="7116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Progress in laser specs is key to the development o Laser Wakefield Acceleration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46100" y="2124385"/>
            <a:ext cx="27837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dirty="0"/>
              <a:t>2004: first </a:t>
            </a:r>
            <a:r>
              <a:rPr lang="it-IT" sz="900" dirty="0" err="1"/>
              <a:t>monoenergetic</a:t>
            </a:r>
            <a:r>
              <a:rPr lang="it-IT" sz="900" dirty="0"/>
              <a:t> electron </a:t>
            </a:r>
            <a:r>
              <a:rPr lang="it-IT" sz="900" dirty="0" err="1"/>
              <a:t>beam</a:t>
            </a:r>
            <a:r>
              <a:rPr lang="it-IT" sz="900" dirty="0"/>
              <a:t> 100 </a:t>
            </a:r>
            <a:r>
              <a:rPr lang="it-IT" sz="900" dirty="0" err="1"/>
              <a:t>MeV</a:t>
            </a:r>
            <a:endParaRPr lang="it-IT" sz="900" dirty="0"/>
          </a:p>
          <a:p>
            <a:pPr algn="r"/>
            <a:r>
              <a:rPr lang="it-IT" sz="900" dirty="0" err="1"/>
              <a:t>J</a:t>
            </a:r>
            <a:r>
              <a:rPr lang="it-IT" sz="900" dirty="0"/>
              <a:t>. Faure et al.,  </a:t>
            </a:r>
            <a:r>
              <a:rPr lang="is-IS" sz="900" dirty="0"/>
              <a:t>C.G.R. Gedders et al.,  S. Mangles et al.,  Nature 431 (2004)</a:t>
            </a:r>
            <a:endParaRPr lang="it-IT" sz="9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546100" y="2647407"/>
            <a:ext cx="278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dirty="0"/>
              <a:t>2006: Energy gain: 1 </a:t>
            </a:r>
            <a:r>
              <a:rPr lang="it-IT" sz="900" dirty="0" err="1"/>
              <a:t>GeV</a:t>
            </a:r>
            <a:endParaRPr lang="it-IT" sz="900" dirty="0"/>
          </a:p>
          <a:p>
            <a:pPr algn="r"/>
            <a:r>
              <a:rPr lang="it-IT" sz="900" dirty="0"/>
              <a:t>W.P. </a:t>
            </a:r>
            <a:r>
              <a:rPr lang="it-IT" sz="900" dirty="0" err="1"/>
              <a:t>Leemans</a:t>
            </a:r>
            <a:r>
              <a:rPr lang="it-IT" sz="900" dirty="0"/>
              <a:t> et. al, Nature </a:t>
            </a:r>
            <a:r>
              <a:rPr lang="it-IT" sz="900" dirty="0" err="1"/>
              <a:t>Physics</a:t>
            </a:r>
            <a:r>
              <a:rPr lang="it-IT" sz="900" dirty="0"/>
              <a:t> 696 (2006)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76358" y="1777962"/>
            <a:ext cx="235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dirty="0"/>
              <a:t>1995: First electron </a:t>
            </a:r>
            <a:r>
              <a:rPr lang="it-IT" sz="900" dirty="0" err="1"/>
              <a:t>beam</a:t>
            </a:r>
            <a:endParaRPr lang="it-IT" sz="900" dirty="0"/>
          </a:p>
          <a:p>
            <a:pPr algn="r"/>
            <a:r>
              <a:rPr lang="it-IT" sz="900" dirty="0"/>
              <a:t>A. Modena et al.,  Nature 377 (606) 1995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876302" y="3080268"/>
            <a:ext cx="245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dirty="0"/>
              <a:t>2014: Energy gain: 4.3 </a:t>
            </a:r>
            <a:r>
              <a:rPr lang="it-IT" sz="900" dirty="0" err="1"/>
              <a:t>GeV</a:t>
            </a:r>
            <a:endParaRPr lang="it-IT" sz="900" dirty="0"/>
          </a:p>
          <a:p>
            <a:pPr algn="r"/>
            <a:r>
              <a:rPr lang="it-IT" sz="900" dirty="0"/>
              <a:t>W.P. </a:t>
            </a:r>
            <a:r>
              <a:rPr lang="it-IT" sz="900" dirty="0" err="1"/>
              <a:t>Leemans</a:t>
            </a:r>
            <a:r>
              <a:rPr lang="it-IT" sz="900" dirty="0"/>
              <a:t> et. al, PRL 113 (2014)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1279142" y="3943083"/>
            <a:ext cx="20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dirty="0"/>
              <a:t>2019: Energy gain: 8 </a:t>
            </a:r>
            <a:r>
              <a:rPr lang="it-IT" sz="900" dirty="0" err="1"/>
              <a:t>GeV</a:t>
            </a:r>
            <a:endParaRPr lang="it-IT" sz="900" dirty="0"/>
          </a:p>
          <a:p>
            <a:pPr algn="r"/>
            <a:r>
              <a:rPr lang="it-IT" sz="900" dirty="0"/>
              <a:t>A. </a:t>
            </a:r>
            <a:r>
              <a:rPr lang="it-IT" sz="900" dirty="0" err="1"/>
              <a:t>Gonsalves</a:t>
            </a:r>
            <a:r>
              <a:rPr lang="it-IT" sz="900" dirty="0"/>
              <a:t> et. al, PRL 122(2019)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337009" y="3478371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900" dirty="0"/>
              <a:t>+ </a:t>
            </a:r>
            <a:r>
              <a:rPr lang="it-IT" sz="900" dirty="0" err="1"/>
              <a:t>staging</a:t>
            </a:r>
            <a:r>
              <a:rPr lang="it-IT" sz="900" dirty="0"/>
              <a:t> (</a:t>
            </a:r>
            <a:r>
              <a:rPr lang="it-IT" sz="900" dirty="0" err="1"/>
              <a:t>proof</a:t>
            </a:r>
            <a:r>
              <a:rPr lang="it-IT" sz="900" dirty="0"/>
              <a:t> of </a:t>
            </a:r>
            <a:r>
              <a:rPr lang="it-IT" sz="900" dirty="0" err="1"/>
              <a:t>principle</a:t>
            </a:r>
            <a:r>
              <a:rPr lang="it-IT" sz="900" dirty="0"/>
              <a:t>)</a:t>
            </a:r>
          </a:p>
          <a:p>
            <a:pPr algn="r"/>
            <a:r>
              <a:rPr lang="en-US" sz="900" dirty="0"/>
              <a:t>S. Steinke et al., Nature 530 (2016)</a:t>
            </a:r>
            <a:endParaRPr lang="it-IT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1507269" y="818418"/>
            <a:ext cx="18225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LWFA: Theoretical model</a:t>
            </a:r>
          </a:p>
          <a:p>
            <a:pPr algn="r"/>
            <a:r>
              <a:rPr lang="en-US" sz="900" dirty="0"/>
              <a:t>T. Tajima, J. M. Dawson PRL 43, 267 (1979)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3537870" y="1482101"/>
            <a:ext cx="0" cy="3294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153463" y="930475"/>
            <a:ext cx="105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</a:rPr>
              <a:t>Peak</a:t>
            </a:r>
            <a:r>
              <a:rPr lang="it-IT" sz="1400" dirty="0">
                <a:latin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</a:rPr>
              <a:t>Power</a:t>
            </a:r>
            <a:endParaRPr lang="it-IT" sz="1400" dirty="0">
              <a:latin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37871" y="1620825"/>
            <a:ext cx="73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1 TW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3528794" y="2316911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10 TW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3537871" y="3042450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100 TW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3559593" y="369955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1 PW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4908550" y="919269"/>
            <a:ext cx="3906213" cy="3857719"/>
            <a:chOff x="4908549" y="1300396"/>
            <a:chExt cx="3906213" cy="5143625"/>
          </a:xfrm>
        </p:grpSpPr>
        <p:cxnSp>
          <p:nvCxnSpPr>
            <p:cNvPr id="38" name="Connettore 2 37"/>
            <p:cNvCxnSpPr/>
            <p:nvPr/>
          </p:nvCxnSpPr>
          <p:spPr>
            <a:xfrm>
              <a:off x="5096151" y="2050838"/>
              <a:ext cx="0" cy="43931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/>
            <p:cNvSpPr txBox="1"/>
            <p:nvPr/>
          </p:nvSpPr>
          <p:spPr>
            <a:xfrm>
              <a:off x="5096151" y="2235805"/>
              <a:ext cx="54373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</a:rPr>
                <a:t>30%</a:t>
              </a: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5096151" y="3262945"/>
              <a:ext cx="54373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</a:rPr>
                <a:t>50%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096151" y="4302162"/>
              <a:ext cx="54373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</a:rPr>
                <a:t>70%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096151" y="5302302"/>
              <a:ext cx="54373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</a:rPr>
                <a:t>90%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908549" y="1300396"/>
              <a:ext cx="2636762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Arial" panose="020B0604020202020204" pitchFamily="34" charset="0"/>
                </a:rPr>
                <a:t>Beam</a:t>
              </a:r>
              <a:r>
                <a:rPr lang="it-IT" sz="1400" dirty="0">
                  <a:latin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</a:rPr>
                <a:t>Quality</a:t>
              </a:r>
              <a:endParaRPr lang="it-IT" sz="1400" dirty="0">
                <a:latin typeface="Arial" panose="020B0604020202020204" pitchFamily="34" charset="0"/>
              </a:endParaRPr>
            </a:p>
            <a:p>
              <a:r>
                <a:rPr lang="it-IT" sz="1400" dirty="0">
                  <a:latin typeface="Arial" panose="020B0604020202020204" pitchFamily="34" charset="0"/>
                </a:rPr>
                <a:t>(Energy in the </a:t>
              </a:r>
              <a:r>
                <a:rPr lang="it-IT" sz="1400" dirty="0" err="1">
                  <a:latin typeface="Arial" panose="020B0604020202020204" pitchFamily="34" charset="0"/>
                </a:rPr>
                <a:t>focal</a:t>
              </a:r>
              <a:r>
                <a:rPr lang="it-IT" sz="1400" dirty="0">
                  <a:latin typeface="Arial" panose="020B0604020202020204" pitchFamily="34" charset="0"/>
                </a:rPr>
                <a:t> spot)</a:t>
              </a:r>
            </a:p>
          </p:txBody>
        </p:sp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838" y="2719301"/>
              <a:ext cx="2542702" cy="2197621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>
              <a:off x="6394291" y="4931862"/>
              <a:ext cx="242047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latin typeface="Arial" panose="020B0604020202020204" pitchFamily="34" charset="0"/>
                </a:rPr>
                <a:t>Phase</a:t>
              </a:r>
              <a:r>
                <a:rPr lang="it-IT" sz="1400" dirty="0">
                  <a:latin typeface="Arial" panose="020B0604020202020204" pitchFamily="34" charset="0"/>
                </a:rPr>
                <a:t> front </a:t>
              </a:r>
              <a:r>
                <a:rPr lang="it-IT" sz="1400" dirty="0" err="1">
                  <a:latin typeface="Arial" panose="020B0604020202020204" pitchFamily="34" charset="0"/>
                </a:rPr>
                <a:t>correction</a:t>
              </a:r>
              <a:r>
                <a:rPr lang="it-IT" sz="1400" dirty="0">
                  <a:latin typeface="Arial" panose="020B0604020202020204" pitchFamily="34" charset="0"/>
                </a:rPr>
                <a:t> with </a:t>
              </a:r>
              <a:r>
                <a:rPr lang="it-IT" sz="1400" dirty="0" err="1">
                  <a:latin typeface="Arial" panose="020B0604020202020204" pitchFamily="34" charset="0"/>
                </a:rPr>
                <a:t>adaptive</a:t>
              </a:r>
              <a:r>
                <a:rPr lang="it-IT" sz="1400" dirty="0">
                  <a:latin typeface="Arial" panose="020B0604020202020204" pitchFamily="34" charset="0"/>
                </a:rPr>
                <a:t> </a:t>
              </a:r>
              <a:r>
                <a:rPr lang="it-IT" sz="1400" dirty="0" err="1">
                  <a:latin typeface="Arial" panose="020B0604020202020204" pitchFamily="34" charset="0"/>
                </a:rPr>
                <a:t>optics</a:t>
              </a:r>
              <a:r>
                <a:rPr lang="it-IT" sz="1400" dirty="0">
                  <a:latin typeface="Arial" panose="020B0604020202020204" pitchFamily="34" charset="0"/>
                </a:rPr>
                <a:t> (from </a:t>
              </a:r>
              <a:r>
                <a:rPr lang="it-IT" sz="1400" dirty="0" err="1">
                  <a:latin typeface="Arial" panose="020B0604020202020204" pitchFamily="34" charset="0"/>
                </a:rPr>
                <a:t>astronomy</a:t>
              </a:r>
              <a:r>
                <a:rPr lang="it-IT" sz="1400" dirty="0">
                  <a:latin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5287861" y="4454529"/>
            <a:ext cx="3490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+ </a:t>
            </a:r>
            <a:r>
              <a:rPr lang="it-IT" sz="1400" b="1" dirty="0" err="1"/>
              <a:t>several</a:t>
            </a:r>
            <a:r>
              <a:rPr lang="it-IT" sz="1400" b="1" dirty="0"/>
              <a:t> </a:t>
            </a:r>
            <a:r>
              <a:rPr lang="it-IT" sz="1400" b="1" dirty="0" err="1"/>
              <a:t>additional</a:t>
            </a:r>
            <a:r>
              <a:rPr lang="it-IT" sz="1400" b="1" dirty="0"/>
              <a:t> </a:t>
            </a:r>
            <a:r>
              <a:rPr lang="it-IT" sz="1400" b="1" dirty="0" err="1"/>
              <a:t>quality</a:t>
            </a:r>
            <a:r>
              <a:rPr lang="it-IT" sz="1400" b="1" dirty="0"/>
              <a:t> </a:t>
            </a:r>
            <a:r>
              <a:rPr lang="it-IT" sz="1400" b="1" dirty="0" err="1"/>
              <a:t>parameters</a:t>
            </a:r>
            <a:endParaRPr lang="it-IT" sz="1400" b="1" dirty="0"/>
          </a:p>
        </p:txBody>
      </p:sp>
      <p:sp>
        <p:nvSpPr>
          <p:cNvPr id="34" name="Rettangolo 33"/>
          <p:cNvSpPr/>
          <p:nvPr/>
        </p:nvSpPr>
        <p:spPr>
          <a:xfrm>
            <a:off x="359533" y="1329940"/>
            <a:ext cx="29474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/>
              <a:t>CPA Laser invention, </a:t>
            </a:r>
          </a:p>
          <a:p>
            <a:pPr algn="r"/>
            <a:r>
              <a:rPr lang="en-US" sz="900" dirty="0"/>
              <a:t>D. Strickland and G. Mourou" Optics communications 55, 447 (1985)</a:t>
            </a:r>
            <a:endParaRPr lang="it-IT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6A4FA6-C93E-8664-7115-8E5ACBFF4BF1}"/>
              </a:ext>
            </a:extLst>
          </p:cNvPr>
          <p:cNvSpPr txBox="1"/>
          <p:nvPr/>
        </p:nvSpPr>
        <p:spPr>
          <a:xfrm>
            <a:off x="3537870" y="438153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10 PW</a:t>
            </a:r>
          </a:p>
        </p:txBody>
      </p:sp>
    </p:spTree>
    <p:extLst>
      <p:ext uri="{BB962C8B-B14F-4D97-AF65-F5344CB8AC3E}">
        <p14:creationId xmlns:p14="http://schemas.microsoft.com/office/powerpoint/2010/main" val="30331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1944565"/>
            <a:ext cx="74930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Arial"/>
                <a:cs typeface="Arial"/>
              </a:rPr>
              <a:t>From laser </a:t>
            </a:r>
            <a:r>
              <a:rPr lang="it-IT" sz="2800" b="1" dirty="0" err="1">
                <a:latin typeface="Arial"/>
                <a:cs typeface="Arial"/>
              </a:rPr>
              <a:t>pulse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amplification</a:t>
            </a:r>
            <a:r>
              <a:rPr lang="it-IT" sz="2800" b="1" dirty="0">
                <a:latin typeface="Arial"/>
                <a:cs typeface="Arial"/>
              </a:rPr>
              <a:t> and </a:t>
            </a:r>
            <a:r>
              <a:rPr lang="it-IT" sz="2800" b="1" dirty="0" err="1">
                <a:latin typeface="Arial"/>
                <a:cs typeface="Arial"/>
              </a:rPr>
              <a:t>compression</a:t>
            </a:r>
            <a:r>
              <a:rPr lang="it-IT" sz="2800" b="1" dirty="0">
                <a:latin typeface="Arial"/>
                <a:cs typeface="Arial"/>
              </a:rPr>
              <a:t> to plasma </a:t>
            </a:r>
            <a:r>
              <a:rPr lang="it-IT" sz="2800" b="1" dirty="0" err="1">
                <a:latin typeface="Arial"/>
                <a:cs typeface="Arial"/>
              </a:rPr>
              <a:t>irradiation</a:t>
            </a:r>
            <a:endParaRPr lang="it-IT" sz="2800" b="1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93358-9CD9-E9DE-CE4F-8DB4ADC2ADDB}"/>
              </a:ext>
            </a:extLst>
          </p:cNvPr>
          <p:cNvSpPr txBox="1"/>
          <p:nvPr/>
        </p:nvSpPr>
        <p:spPr>
          <a:xfrm>
            <a:off x="3498629" y="341906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Focal spot quality</a:t>
            </a:r>
          </a:p>
        </p:txBody>
      </p:sp>
    </p:spTree>
    <p:extLst>
      <p:ext uri="{BB962C8B-B14F-4D97-AF65-F5344CB8AC3E}">
        <p14:creationId xmlns:p14="http://schemas.microsoft.com/office/powerpoint/2010/main" val="2499398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2"/>
          <p:cNvSpPr>
            <a:spLocks noGrp="1"/>
          </p:cNvSpPr>
          <p:nvPr>
            <p:ph type="ctrTitle"/>
          </p:nvPr>
        </p:nvSpPr>
        <p:spPr>
          <a:xfrm>
            <a:off x="1143004" y="114300"/>
            <a:ext cx="6871097" cy="676275"/>
          </a:xfrm>
        </p:spPr>
        <p:txBody>
          <a:bodyPr/>
          <a:lstStyle/>
          <a:p>
            <a:pPr algn="ctr"/>
            <a:r>
              <a:rPr lang="en-US" sz="3300" b="1" dirty="0">
                <a:solidFill>
                  <a:schemeClr val="tx1"/>
                </a:solidFill>
                <a:ea typeface="ＭＳ Ｐゴシック" charset="0"/>
                <a:cs typeface="Abadi MT Condensed Light"/>
              </a:rPr>
              <a:t>FOCAL SPOT BEAM QUALITY</a:t>
            </a:r>
            <a:endParaRPr lang="en-US" sz="2100" b="1" dirty="0">
              <a:solidFill>
                <a:schemeClr val="tx1"/>
              </a:solidFill>
              <a:ea typeface="ＭＳ Ｐゴシック" charset="0"/>
              <a:cs typeface="Abadi MT Condensed Light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115422" y="2754785"/>
            <a:ext cx="2703138" cy="1873204"/>
            <a:chOff x="5296562" y="3672972"/>
            <a:chExt cx="3604184" cy="2497605"/>
          </a:xfrm>
        </p:grpSpPr>
        <p:pic>
          <p:nvPicPr>
            <p:cNvPr id="6247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562" y="3672972"/>
              <a:ext cx="3604184" cy="2497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1" name="TextBox 7"/>
            <p:cNvSpPr txBox="1">
              <a:spLocks noChangeArrowheads="1"/>
            </p:cNvSpPr>
            <p:nvPr/>
          </p:nvSpPr>
          <p:spPr bwMode="auto">
            <a:xfrm>
              <a:off x="6309943" y="3909137"/>
              <a:ext cx="1994563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dirty="0" err="1">
                  <a:solidFill>
                    <a:prstClr val="black"/>
                  </a:solidFill>
                </a:rPr>
                <a:t>Strehl</a:t>
              </a:r>
              <a:r>
                <a:rPr lang="en-US" sz="1050" dirty="0">
                  <a:solidFill>
                    <a:prstClr val="black"/>
                  </a:solidFill>
                </a:rPr>
                <a:t> ratio vs. energy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1525003" y="1527037"/>
            <a:ext cx="6310401" cy="650624"/>
            <a:chOff x="294614" y="1974148"/>
            <a:chExt cx="8413868" cy="867499"/>
          </a:xfrm>
        </p:grpSpPr>
        <p:sp>
          <p:nvSpPr>
            <p:cNvPr id="62479" name="TextBox 16"/>
            <p:cNvSpPr txBox="1">
              <a:spLocks noChangeArrowheads="1"/>
            </p:cNvSpPr>
            <p:nvPr/>
          </p:nvSpPr>
          <p:spPr bwMode="auto">
            <a:xfrm>
              <a:off x="294614" y="1974148"/>
              <a:ext cx="755650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prstClr val="black"/>
                  </a:solidFill>
                </a:rPr>
                <a:t>Energy in the focal spot </a:t>
              </a:r>
            </a:p>
            <a:p>
              <a:pPr algn="ctr" eaLnBrk="1" hangingPunct="1"/>
              <a:r>
                <a:rPr lang="en-US" sz="1800" b="1" dirty="0">
                  <a:solidFill>
                    <a:prstClr val="black"/>
                  </a:solidFill>
                </a:rPr>
                <a:t>Energy in the pulse 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1152701" y="1979872"/>
              <a:ext cx="1152452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dirty="0" err="1"/>
                <a:t>S</a:t>
              </a:r>
              <a:r>
                <a:rPr lang="it-IT" sz="3600" baseline="-25000" dirty="0" err="1"/>
                <a:t>r</a:t>
              </a:r>
              <a:r>
                <a:rPr lang="it-IT" sz="3600" dirty="0"/>
                <a:t>=</a:t>
              </a:r>
            </a:p>
          </p:txBody>
        </p:sp>
        <p:cxnSp>
          <p:nvCxnSpPr>
            <p:cNvPr id="4" name="Connettore 1 3"/>
            <p:cNvCxnSpPr/>
            <p:nvPr/>
          </p:nvCxnSpPr>
          <p:spPr>
            <a:xfrm>
              <a:off x="2337625" y="2425301"/>
              <a:ext cx="36119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asellaDiTesto 2"/>
            <p:cNvSpPr txBox="1"/>
            <p:nvPr/>
          </p:nvSpPr>
          <p:spPr>
            <a:xfrm>
              <a:off x="6218057" y="2085915"/>
              <a:ext cx="24904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Arial" charset="0"/>
                  <a:cs typeface="Arial" charset="0"/>
                </a:rPr>
                <a:t>STREHL RATIO</a:t>
              </a:r>
              <a:endParaRPr lang="it-IT" dirty="0"/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1288256" y="864616"/>
            <a:ext cx="6630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err="1"/>
              <a:t>As</a:t>
            </a:r>
            <a:r>
              <a:rPr lang="it-IT" sz="1500" dirty="0"/>
              <a:t> </a:t>
            </a:r>
            <a:r>
              <a:rPr lang="it-IT" sz="1500" dirty="0" err="1"/>
              <a:t>larger</a:t>
            </a:r>
            <a:r>
              <a:rPr lang="it-IT" sz="1500" dirty="0"/>
              <a:t> gain media and </a:t>
            </a:r>
            <a:r>
              <a:rPr lang="it-IT" sz="1500" dirty="0" err="1"/>
              <a:t>optics</a:t>
            </a:r>
            <a:r>
              <a:rPr lang="it-IT" sz="1500" dirty="0"/>
              <a:t> are </a:t>
            </a:r>
            <a:r>
              <a:rPr lang="it-IT" sz="1500" dirty="0" err="1"/>
              <a:t>used</a:t>
            </a:r>
            <a:r>
              <a:rPr lang="it-IT" sz="1500" dirty="0"/>
              <a:t>, </a:t>
            </a:r>
            <a:r>
              <a:rPr lang="it-IT" sz="1500" dirty="0" err="1"/>
              <a:t>optical</a:t>
            </a:r>
            <a:r>
              <a:rPr lang="it-IT" sz="1500" dirty="0"/>
              <a:t> </a:t>
            </a:r>
            <a:r>
              <a:rPr lang="it-IT" sz="1500" dirty="0" err="1"/>
              <a:t>aberrations</a:t>
            </a:r>
            <a:r>
              <a:rPr lang="it-IT" sz="1500" dirty="0"/>
              <a:t> </a:t>
            </a:r>
            <a:r>
              <a:rPr lang="it-IT" sz="1500" dirty="0" err="1"/>
              <a:t>become</a:t>
            </a:r>
            <a:r>
              <a:rPr lang="it-IT" sz="1500" dirty="0"/>
              <a:t> </a:t>
            </a:r>
            <a:r>
              <a:rPr lang="it-IT" sz="1500" dirty="0" err="1"/>
              <a:t>important</a:t>
            </a:r>
            <a:r>
              <a:rPr lang="it-IT" sz="1500" dirty="0"/>
              <a:t> and </a:t>
            </a:r>
            <a:r>
              <a:rPr lang="it-IT" sz="1500" dirty="0" err="1"/>
              <a:t>limit</a:t>
            </a:r>
            <a:r>
              <a:rPr lang="it-IT" sz="1500" dirty="0"/>
              <a:t> the </a:t>
            </a:r>
            <a:r>
              <a:rPr lang="it-IT" sz="1500" dirty="0" err="1"/>
              <a:t>focusability</a:t>
            </a:r>
            <a:r>
              <a:rPr lang="it-IT" sz="1500" dirty="0"/>
              <a:t> of laser </a:t>
            </a:r>
            <a:r>
              <a:rPr lang="it-IT" sz="1500" dirty="0" err="1"/>
              <a:t>pulses</a:t>
            </a:r>
            <a:endParaRPr lang="it-IT" sz="1500" dirty="0"/>
          </a:p>
        </p:txBody>
      </p:sp>
      <p:grpSp>
        <p:nvGrpSpPr>
          <p:cNvPr id="13" name="Gruppo 12"/>
          <p:cNvGrpSpPr/>
          <p:nvPr/>
        </p:nvGrpSpPr>
        <p:grpSpPr>
          <a:xfrm>
            <a:off x="1634235" y="2427158"/>
            <a:ext cx="3212306" cy="2563754"/>
            <a:chOff x="654976" y="3236211"/>
            <a:chExt cx="4283075" cy="3418339"/>
          </a:xfrm>
        </p:grpSpPr>
        <p:grpSp>
          <p:nvGrpSpPr>
            <p:cNvPr id="7" name="Gruppo 6"/>
            <p:cNvGrpSpPr/>
            <p:nvPr/>
          </p:nvGrpSpPr>
          <p:grpSpPr>
            <a:xfrm>
              <a:off x="654976" y="3236211"/>
              <a:ext cx="4283075" cy="2799983"/>
              <a:chOff x="654976" y="3236211"/>
              <a:chExt cx="4283075" cy="2799983"/>
            </a:xfrm>
          </p:grpSpPr>
          <p:pic>
            <p:nvPicPr>
              <p:cNvPr id="62472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664" y="3661861"/>
                <a:ext cx="3519367" cy="1580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3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976" y="5369444"/>
                <a:ext cx="700088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4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7769" y="5369444"/>
                <a:ext cx="700087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5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0551" y="5369444"/>
                <a:ext cx="698500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6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1751" y="5369444"/>
                <a:ext cx="698500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7" name="Picture 1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6851" y="5369444"/>
                <a:ext cx="711200" cy="666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8" name="Picture 1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2951" y="5369444"/>
                <a:ext cx="700088" cy="655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480" name="TextBox 17"/>
              <p:cNvSpPr txBox="1">
                <a:spLocks noChangeArrowheads="1"/>
              </p:cNvSpPr>
              <p:nvPr/>
            </p:nvSpPr>
            <p:spPr bwMode="auto">
              <a:xfrm>
                <a:off x="1134401" y="3236211"/>
                <a:ext cx="2806751" cy="338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50" b="1" dirty="0">
                    <a:solidFill>
                      <a:prstClr val="black"/>
                    </a:solidFill>
                  </a:rPr>
                  <a:t>PHASE FRONT DISTORTIONS</a:t>
                </a:r>
              </a:p>
            </p:txBody>
          </p:sp>
        </p:grpSp>
        <p:sp>
          <p:nvSpPr>
            <p:cNvPr id="9" name="CasellaDiTesto 8"/>
            <p:cNvSpPr txBox="1"/>
            <p:nvPr/>
          </p:nvSpPr>
          <p:spPr>
            <a:xfrm>
              <a:off x="2067856" y="6162107"/>
              <a:ext cx="19902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Amplification</a:t>
              </a:r>
              <a:endParaRPr lang="it-IT" dirty="0"/>
            </a:p>
          </p:txBody>
        </p:sp>
        <p:cxnSp>
          <p:nvCxnSpPr>
            <p:cNvPr id="12" name="Connettore 2 11"/>
            <p:cNvCxnSpPr/>
            <p:nvPr/>
          </p:nvCxnSpPr>
          <p:spPr>
            <a:xfrm>
              <a:off x="1826364" y="6170577"/>
              <a:ext cx="2052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14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2"/>
          <p:cNvSpPr>
            <a:spLocks noGrp="1"/>
          </p:cNvSpPr>
          <p:nvPr>
            <p:ph type="ctrTitle"/>
          </p:nvPr>
        </p:nvSpPr>
        <p:spPr>
          <a:xfrm>
            <a:off x="1143004" y="114300"/>
            <a:ext cx="6871097" cy="67627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0"/>
                <a:cs typeface="Abadi MT Condensed Light"/>
              </a:rPr>
              <a:t>Borrowing Astronomy Adaptive Technology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0"/>
              <a:cs typeface="Abadi MT Condensed Ligh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2621"/>
            <a:ext cx="6858000" cy="3541514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497270" y="4551515"/>
            <a:ext cx="4780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ESO’s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Very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Large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Telescope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Paranal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Chile)</a:t>
            </a:r>
          </a:p>
        </p:txBody>
      </p:sp>
    </p:spTree>
    <p:extLst>
      <p:ext uri="{BB962C8B-B14F-4D97-AF65-F5344CB8AC3E}">
        <p14:creationId xmlns:p14="http://schemas.microsoft.com/office/powerpoint/2010/main" val="1489236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85750"/>
            <a:ext cx="8102600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b="1" dirty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Abadi MT Condensed Light"/>
              </a:rPr>
              <a:t>ADAPTIVE  OPTICS for high power lasers </a:t>
            </a:r>
          </a:p>
        </p:txBody>
      </p:sp>
      <p:sp>
        <p:nvSpPr>
          <p:cNvPr id="64515" name="TextBox 8"/>
          <p:cNvSpPr txBox="1">
            <a:spLocks noChangeArrowheads="1"/>
          </p:cNvSpPr>
          <p:nvPr/>
        </p:nvSpPr>
        <p:spPr bwMode="auto">
          <a:xfrm>
            <a:off x="532039" y="800168"/>
            <a:ext cx="8089448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US" sz="1800" dirty="0">
                <a:solidFill>
                  <a:prstClr val="black"/>
                </a:solidFill>
                <a:latin typeface="Arial Narrow"/>
                <a:cs typeface="Arial Narrow"/>
              </a:rPr>
              <a:t>Active spatial phase control technique can be used to correct severe to moderate phase distortions;</a:t>
            </a:r>
          </a:p>
          <a:p>
            <a:pPr eaLnBrk="1" hangingPunct="1">
              <a:spcAft>
                <a:spcPts val="900"/>
              </a:spcAft>
            </a:pPr>
            <a:r>
              <a:rPr lang="en-US" sz="1800" dirty="0">
                <a:solidFill>
                  <a:prstClr val="black"/>
                </a:solidFill>
                <a:latin typeface="Arial Narrow"/>
                <a:cs typeface="Arial Narrow"/>
              </a:rPr>
              <a:t>Sensors are used to measure intensity and phase map of the beam;</a:t>
            </a:r>
          </a:p>
          <a:p>
            <a:pPr eaLnBrk="1" hangingPunct="1">
              <a:spcAft>
                <a:spcPts val="900"/>
              </a:spcAft>
            </a:pPr>
            <a:r>
              <a:rPr lang="en-US" sz="1800" dirty="0">
                <a:solidFill>
                  <a:prstClr val="black"/>
                </a:solidFill>
                <a:latin typeface="Arial Narrow"/>
                <a:cs typeface="Arial Narrow"/>
              </a:rPr>
              <a:t>Deformable mirrors are used to correct the measured wave front distortions in a closed loop</a:t>
            </a:r>
            <a:r>
              <a:rPr lang="en-US" sz="1800" dirty="0">
                <a:solidFill>
                  <a:prstClr val="black"/>
                </a:solidFill>
                <a:latin typeface="Times New Roman" charset="0"/>
                <a:cs typeface="Times New Roman" charset="0"/>
              </a:rPr>
              <a:t>;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143002" y="2488625"/>
            <a:ext cx="3733800" cy="2071217"/>
            <a:chOff x="0" y="3429000"/>
            <a:chExt cx="4978400" cy="2761622"/>
          </a:xfrm>
        </p:grpSpPr>
        <p:pic>
          <p:nvPicPr>
            <p:cNvPr id="64516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4787900" cy="222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1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338" y="4833309"/>
              <a:ext cx="2024062" cy="135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8" name="TextBox 10"/>
            <p:cNvSpPr txBox="1">
              <a:spLocks noChangeArrowheads="1"/>
            </p:cNvSpPr>
            <p:nvPr/>
          </p:nvSpPr>
          <p:spPr bwMode="auto">
            <a:xfrm>
              <a:off x="249583" y="5693571"/>
              <a:ext cx="281755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prstClr val="black"/>
                  </a:solidFill>
                </a:rPr>
                <a:t>S.-W. </a:t>
              </a:r>
              <a:r>
                <a:rPr lang="en-US" sz="900" dirty="0" err="1">
                  <a:solidFill>
                    <a:prstClr val="black"/>
                  </a:solidFill>
                </a:rPr>
                <a:t>Bahk</a:t>
              </a:r>
              <a:r>
                <a:rPr lang="en-US" sz="900" dirty="0">
                  <a:solidFill>
                    <a:prstClr val="black"/>
                  </a:solidFill>
                </a:rPr>
                <a:t> et al., Optics Letters </a:t>
              </a:r>
              <a:r>
                <a:rPr lang="en-US" sz="900" b="1" dirty="0">
                  <a:solidFill>
                    <a:prstClr val="black"/>
                  </a:solidFill>
                </a:rPr>
                <a:t>29</a:t>
              </a:r>
              <a:r>
                <a:rPr lang="en-US" sz="900" dirty="0">
                  <a:solidFill>
                    <a:prstClr val="black"/>
                  </a:solidFill>
                </a:rPr>
                <a:t>, 2837 (2004)</a:t>
              </a:r>
            </a:p>
          </p:txBody>
        </p:sp>
      </p:grpSp>
      <p:pic>
        <p:nvPicPr>
          <p:cNvPr id="1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45" y="2112047"/>
            <a:ext cx="2433782" cy="7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745513" y="4627289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/>
              <a:t>Key</a:t>
            </a:r>
            <a:r>
              <a:rPr lang="it-IT" b="1" i="1" dirty="0"/>
              <a:t> </a:t>
            </a:r>
            <a:r>
              <a:rPr lang="it-IT" b="1" i="1" dirty="0" err="1"/>
              <a:t>enabling</a:t>
            </a:r>
            <a:r>
              <a:rPr lang="it-IT" b="1" i="1" dirty="0"/>
              <a:t> component to </a:t>
            </a:r>
            <a:r>
              <a:rPr lang="it-IT" b="1" i="1" dirty="0" err="1"/>
              <a:t>reach</a:t>
            </a:r>
            <a:r>
              <a:rPr lang="it-IT" b="1" i="1" dirty="0"/>
              <a:t> high </a:t>
            </a:r>
            <a:r>
              <a:rPr lang="it-IT" b="1" i="1" dirty="0" err="1"/>
              <a:t>intensity</a:t>
            </a:r>
            <a:endParaRPr lang="it-IT" b="1" i="1" dirty="0"/>
          </a:p>
        </p:txBody>
      </p:sp>
      <p:grpSp>
        <p:nvGrpSpPr>
          <p:cNvPr id="9" name="Gruppo 8"/>
          <p:cNvGrpSpPr/>
          <p:nvPr/>
        </p:nvGrpSpPr>
        <p:grpSpPr>
          <a:xfrm>
            <a:off x="4974823" y="2912325"/>
            <a:ext cx="2528256" cy="1783546"/>
            <a:chOff x="5109043" y="3993932"/>
            <a:chExt cx="3371008" cy="2378062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7898" y="3993932"/>
              <a:ext cx="3228314" cy="2133714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5109043" y="6087214"/>
              <a:ext cx="3371008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88" dirty="0"/>
                <a:t>A. PIROZHKOV et al., </a:t>
              </a:r>
              <a:r>
                <a:rPr lang="it-IT" sz="788" dirty="0" err="1"/>
                <a:t>Optics</a:t>
              </a:r>
              <a:r>
                <a:rPr lang="it-IT" sz="788" dirty="0"/>
                <a:t> Express 25, 17 (2017)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442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1944565"/>
            <a:ext cx="74930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Arial"/>
                <a:cs typeface="Arial"/>
              </a:rPr>
              <a:t>From laser </a:t>
            </a:r>
            <a:r>
              <a:rPr lang="it-IT" sz="2800" b="1" dirty="0" err="1">
                <a:latin typeface="Arial"/>
                <a:cs typeface="Arial"/>
              </a:rPr>
              <a:t>pulse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amplification</a:t>
            </a:r>
            <a:r>
              <a:rPr lang="it-IT" sz="2800" b="1" dirty="0">
                <a:latin typeface="Arial"/>
                <a:cs typeface="Arial"/>
              </a:rPr>
              <a:t> and </a:t>
            </a:r>
            <a:r>
              <a:rPr lang="it-IT" sz="2800" b="1" dirty="0" err="1">
                <a:latin typeface="Arial"/>
                <a:cs typeface="Arial"/>
              </a:rPr>
              <a:t>compression</a:t>
            </a:r>
            <a:r>
              <a:rPr lang="it-IT" sz="2800" b="1" dirty="0">
                <a:latin typeface="Arial"/>
                <a:cs typeface="Arial"/>
              </a:rPr>
              <a:t> to plasma </a:t>
            </a:r>
            <a:r>
              <a:rPr lang="it-IT" sz="2800" b="1" dirty="0" err="1">
                <a:latin typeface="Arial"/>
                <a:cs typeface="Arial"/>
              </a:rPr>
              <a:t>irradiation</a:t>
            </a:r>
            <a:endParaRPr lang="it-IT" sz="2800" b="1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93358-9CD9-E9DE-CE4F-8DB4ADC2ADDB}"/>
              </a:ext>
            </a:extLst>
          </p:cNvPr>
          <p:cNvSpPr txBox="1"/>
          <p:nvPr/>
        </p:nvSpPr>
        <p:spPr>
          <a:xfrm>
            <a:off x="3389244" y="3419061"/>
            <a:ext cx="218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Temporal contrast</a:t>
            </a:r>
          </a:p>
        </p:txBody>
      </p:sp>
    </p:spTree>
    <p:extLst>
      <p:ext uri="{BB962C8B-B14F-4D97-AF65-F5344CB8AC3E}">
        <p14:creationId xmlns:p14="http://schemas.microsoft.com/office/powerpoint/2010/main" val="1693801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465785" y="303678"/>
            <a:ext cx="4752975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it-IT" dirty="0">
              <a:latin typeface="Century Gothic" charset="0"/>
              <a:cs typeface="Arial" charset="0"/>
            </a:endParaRPr>
          </a:p>
        </p:txBody>
      </p:sp>
      <p:pic>
        <p:nvPicPr>
          <p:cNvPr id="29698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5" y="1013474"/>
            <a:ext cx="59245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485900" y="303610"/>
            <a:ext cx="6172200" cy="478631"/>
          </a:xfrm>
        </p:spPr>
        <p:txBody>
          <a:bodyPr/>
          <a:lstStyle/>
          <a:p>
            <a:pPr algn="ctr" rtl="0" eaLnBrk="1" fontAlgn="base" hangingPunct="1"/>
            <a:r>
              <a:rPr lang="it-IT" sz="3200" b="1" dirty="0" err="1">
                <a:solidFill>
                  <a:srgbClr val="000000"/>
                </a:solidFill>
                <a:ea typeface="ＭＳ Ｐゴシック"/>
                <a:cs typeface="Arial"/>
              </a:rPr>
              <a:t>Temporal</a:t>
            </a:r>
            <a:r>
              <a:rPr lang="it-IT" sz="3200" b="1" dirty="0">
                <a:solidFill>
                  <a:srgbClr val="000000"/>
                </a:solidFill>
                <a:ea typeface="ＭＳ Ｐゴシック"/>
                <a:cs typeface="Arial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ea typeface="ＭＳ Ｐゴシック"/>
                <a:cs typeface="Arial"/>
              </a:rPr>
              <a:t>features</a:t>
            </a:r>
            <a:r>
              <a:rPr lang="it-IT" sz="3200" b="1" dirty="0">
                <a:solidFill>
                  <a:srgbClr val="000000"/>
                </a:solidFill>
                <a:ea typeface="ＭＳ Ｐゴシック"/>
                <a:cs typeface="Arial"/>
              </a:rPr>
              <a:t>: </a:t>
            </a:r>
            <a:r>
              <a:rPr lang="it-IT" sz="3200" b="1" dirty="0" err="1">
                <a:solidFill>
                  <a:srgbClr val="000000"/>
                </a:solidFill>
                <a:ea typeface="ＭＳ Ｐゴシック"/>
                <a:cs typeface="Arial"/>
              </a:rPr>
              <a:t>contrast</a:t>
            </a:r>
            <a:endParaRPr lang="it-IT" sz="2800" b="1" dirty="0"/>
          </a:p>
        </p:txBody>
      </p:sp>
      <p:cxnSp>
        <p:nvCxnSpPr>
          <p:cNvPr id="4" name="Connettore 2 3"/>
          <p:cNvCxnSpPr/>
          <p:nvPr/>
        </p:nvCxnSpPr>
        <p:spPr>
          <a:xfrm>
            <a:off x="6776065" y="2112104"/>
            <a:ext cx="729629" cy="628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ntensity autocorrelator">
            <a:extLst>
              <a:ext uri="{FF2B5EF4-FFF2-40B4-BE49-F238E27FC236}">
                <a16:creationId xmlns:a16="http://schemas.microsoft.com/office/drawing/2014/main" id="{8D748B61-822E-E557-89A9-83D9C7F5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5" y="1985819"/>
            <a:ext cx="2274110" cy="13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9F604C-1362-286F-6404-73CE21EF93C9}"/>
              </a:ext>
            </a:extLst>
          </p:cNvPr>
          <p:cNvSpPr txBox="1"/>
          <p:nvPr/>
        </p:nvSpPr>
        <p:spPr>
          <a:xfrm>
            <a:off x="511839" y="1385254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Autocorrelator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C1017-B2D4-4C9C-6406-4EC9FD7A6B8D}"/>
              </a:ext>
            </a:extLst>
          </p:cNvPr>
          <p:cNvSpPr txBox="1"/>
          <p:nvPr/>
        </p:nvSpPr>
        <p:spPr>
          <a:xfrm>
            <a:off x="511839" y="4610094"/>
            <a:ext cx="82425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S. Luan et al., “High dynamic range third-order correlation measurement of picosecond laser pulse shapes”, </a:t>
            </a:r>
            <a:r>
              <a:rPr lang="en-GB" sz="1000" dirty="0">
                <a:hlinkClick r:id="rId5"/>
              </a:rPr>
              <a:t>Meas. Sci. Technol. 4, 1426 (1993)</a:t>
            </a:r>
            <a:endParaRPr lang="en-GB" sz="1000" dirty="0"/>
          </a:p>
        </p:txBody>
      </p:sp>
      <p:cxnSp>
        <p:nvCxnSpPr>
          <p:cNvPr id="7" name="Connettore 2 3">
            <a:extLst>
              <a:ext uri="{FF2B5EF4-FFF2-40B4-BE49-F238E27FC236}">
                <a16:creationId xmlns:a16="http://schemas.microsoft.com/office/drawing/2014/main" id="{E29F7741-0DCF-1FDD-E4AB-3026A18020FA}"/>
              </a:ext>
            </a:extLst>
          </p:cNvPr>
          <p:cNvCxnSpPr>
            <a:cxnSpLocks/>
          </p:cNvCxnSpPr>
          <p:nvPr/>
        </p:nvCxnSpPr>
        <p:spPr>
          <a:xfrm flipH="1">
            <a:off x="4049879" y="2296770"/>
            <a:ext cx="442320" cy="1127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65F4AE5-370E-BC08-9CCB-5853C4C19F74}"/>
              </a:ext>
            </a:extLst>
          </p:cNvPr>
          <p:cNvSpPr txBox="1"/>
          <p:nvPr/>
        </p:nvSpPr>
        <p:spPr>
          <a:xfrm>
            <a:off x="4195941" y="1927438"/>
            <a:ext cx="64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ASE</a:t>
            </a:r>
          </a:p>
        </p:txBody>
      </p:sp>
      <p:cxnSp>
        <p:nvCxnSpPr>
          <p:cNvPr id="11" name="Connettore 2 3">
            <a:extLst>
              <a:ext uri="{FF2B5EF4-FFF2-40B4-BE49-F238E27FC236}">
                <a16:creationId xmlns:a16="http://schemas.microsoft.com/office/drawing/2014/main" id="{93BC1D92-32A2-9A7B-CBB1-A09AF9BC1D31}"/>
              </a:ext>
            </a:extLst>
          </p:cNvPr>
          <p:cNvCxnSpPr>
            <a:cxnSpLocks/>
          </p:cNvCxnSpPr>
          <p:nvPr/>
        </p:nvCxnSpPr>
        <p:spPr>
          <a:xfrm flipH="1">
            <a:off x="4842272" y="2145965"/>
            <a:ext cx="442320" cy="1127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EA7E6F3-4BA7-1175-7FC6-2F36C6781E4F}"/>
              </a:ext>
            </a:extLst>
          </p:cNvPr>
          <p:cNvSpPr txBox="1"/>
          <p:nvPr/>
        </p:nvSpPr>
        <p:spPr>
          <a:xfrm>
            <a:off x="4831660" y="1776633"/>
            <a:ext cx="134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Prepulse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5192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465785" y="303678"/>
            <a:ext cx="4752975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it-IT" dirty="0">
              <a:latin typeface="Century Gothic" charset="0"/>
              <a:cs typeface="Arial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990600" y="303610"/>
            <a:ext cx="7162800" cy="478631"/>
          </a:xfrm>
        </p:spPr>
        <p:txBody>
          <a:bodyPr/>
          <a:lstStyle/>
          <a:p>
            <a:pPr algn="ctr" rtl="0" eaLnBrk="1" fontAlgn="base" hangingPunct="1"/>
            <a:r>
              <a:rPr lang="it-IT" sz="3200" b="1" dirty="0">
                <a:solidFill>
                  <a:srgbClr val="000000"/>
                </a:solidFill>
                <a:ea typeface="ＭＳ Ｐゴシック"/>
                <a:cs typeface="Arial"/>
              </a:rPr>
              <a:t>Laser </a:t>
            </a:r>
            <a:r>
              <a:rPr lang="it-IT" sz="3200" b="1" dirty="0" err="1">
                <a:solidFill>
                  <a:srgbClr val="000000"/>
                </a:solidFill>
                <a:ea typeface="ＭＳ Ｐゴシック"/>
                <a:cs typeface="Arial"/>
              </a:rPr>
              <a:t>contrast</a:t>
            </a:r>
            <a:r>
              <a:rPr lang="it-IT" sz="3200" b="1" dirty="0">
                <a:solidFill>
                  <a:srgbClr val="000000"/>
                </a:solidFill>
                <a:ea typeface="ＭＳ Ｐゴシック"/>
                <a:cs typeface="Arial"/>
              </a:rPr>
              <a:t>: sub-</a:t>
            </a:r>
            <a:r>
              <a:rPr lang="it-IT" sz="3200" b="1" dirty="0" err="1">
                <a:solidFill>
                  <a:srgbClr val="000000"/>
                </a:solidFill>
                <a:ea typeface="ＭＳ Ｐゴシック"/>
                <a:cs typeface="Arial"/>
              </a:rPr>
              <a:t>ps</a:t>
            </a:r>
            <a:r>
              <a:rPr lang="it-IT" sz="3200" b="1" dirty="0">
                <a:solidFill>
                  <a:srgbClr val="000000"/>
                </a:solidFill>
                <a:ea typeface="ＭＳ Ｐゴシック"/>
                <a:cs typeface="Arial"/>
              </a:rPr>
              <a:t> time scale</a:t>
            </a:r>
            <a:endParaRPr lang="it-IT" sz="2800" b="1" dirty="0"/>
          </a:p>
        </p:txBody>
      </p:sp>
      <p:grpSp>
        <p:nvGrpSpPr>
          <p:cNvPr id="5" name="Gruppo 4"/>
          <p:cNvGrpSpPr/>
          <p:nvPr/>
        </p:nvGrpSpPr>
        <p:grpSpPr>
          <a:xfrm>
            <a:off x="1828805" y="738402"/>
            <a:ext cx="5560426" cy="3746977"/>
            <a:chOff x="193675" y="1042989"/>
            <a:chExt cx="8296918" cy="559100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675" y="1042989"/>
              <a:ext cx="8296918" cy="5591003"/>
            </a:xfrm>
            <a:prstGeom prst="rect">
              <a:avLst/>
            </a:prstGeom>
          </p:spPr>
        </p:pic>
        <p:sp>
          <p:nvSpPr>
            <p:cNvPr id="4" name="Figura a mano libera 3"/>
            <p:cNvSpPr/>
            <p:nvPr/>
          </p:nvSpPr>
          <p:spPr>
            <a:xfrm>
              <a:off x="1607892" y="1648216"/>
              <a:ext cx="6296423" cy="3904382"/>
            </a:xfrm>
            <a:custGeom>
              <a:avLst/>
              <a:gdLst>
                <a:gd name="connsiteX0" fmla="*/ 0 w 5715422"/>
                <a:gd name="connsiteY0" fmla="*/ 3634183 h 3634183"/>
                <a:gd name="connsiteX1" fmla="*/ 2932025 w 5715422"/>
                <a:gd name="connsiteY1" fmla="*/ 3620673 h 3634183"/>
                <a:gd name="connsiteX2" fmla="*/ 4837166 w 5715422"/>
                <a:gd name="connsiteY2" fmla="*/ 3485573 h 3634183"/>
                <a:gd name="connsiteX3" fmla="*/ 5512748 w 5715422"/>
                <a:gd name="connsiteY3" fmla="*/ 3269414 h 3634183"/>
                <a:gd name="connsiteX4" fmla="*/ 5674887 w 5715422"/>
                <a:gd name="connsiteY4" fmla="*/ 2674975 h 3634183"/>
                <a:gd name="connsiteX5" fmla="*/ 5715422 w 5715422"/>
                <a:gd name="connsiteY5" fmla="*/ 0 h 3634183"/>
                <a:gd name="connsiteX0" fmla="*/ 0 w 6147794"/>
                <a:gd name="connsiteY0" fmla="*/ 3674713 h 3674713"/>
                <a:gd name="connsiteX1" fmla="*/ 3364397 w 6147794"/>
                <a:gd name="connsiteY1" fmla="*/ 3620673 h 3674713"/>
                <a:gd name="connsiteX2" fmla="*/ 5269538 w 6147794"/>
                <a:gd name="connsiteY2" fmla="*/ 3485573 h 3674713"/>
                <a:gd name="connsiteX3" fmla="*/ 5945120 w 6147794"/>
                <a:gd name="connsiteY3" fmla="*/ 3269414 h 3674713"/>
                <a:gd name="connsiteX4" fmla="*/ 6107259 w 6147794"/>
                <a:gd name="connsiteY4" fmla="*/ 2674975 h 3674713"/>
                <a:gd name="connsiteX5" fmla="*/ 6147794 w 6147794"/>
                <a:gd name="connsiteY5" fmla="*/ 0 h 3674713"/>
                <a:gd name="connsiteX0" fmla="*/ 0 w 6147794"/>
                <a:gd name="connsiteY0" fmla="*/ 3746210 h 3746210"/>
                <a:gd name="connsiteX1" fmla="*/ 3364397 w 6147794"/>
                <a:gd name="connsiteY1" fmla="*/ 3692170 h 3746210"/>
                <a:gd name="connsiteX2" fmla="*/ 5269538 w 6147794"/>
                <a:gd name="connsiteY2" fmla="*/ 3557070 h 3746210"/>
                <a:gd name="connsiteX3" fmla="*/ 5945120 w 6147794"/>
                <a:gd name="connsiteY3" fmla="*/ 3340911 h 3746210"/>
                <a:gd name="connsiteX4" fmla="*/ 6107259 w 6147794"/>
                <a:gd name="connsiteY4" fmla="*/ 2746472 h 3746210"/>
                <a:gd name="connsiteX5" fmla="*/ 6134283 w 6147794"/>
                <a:gd name="connsiteY5" fmla="*/ 247127 h 3746210"/>
                <a:gd name="connsiteX6" fmla="*/ 6147794 w 6147794"/>
                <a:gd name="connsiteY6" fmla="*/ 71497 h 3746210"/>
                <a:gd name="connsiteX0" fmla="*/ 0 w 6323445"/>
                <a:gd name="connsiteY0" fmla="*/ 3807505 h 3807505"/>
                <a:gd name="connsiteX1" fmla="*/ 3364397 w 6323445"/>
                <a:gd name="connsiteY1" fmla="*/ 3753465 h 3807505"/>
                <a:gd name="connsiteX2" fmla="*/ 5269538 w 6323445"/>
                <a:gd name="connsiteY2" fmla="*/ 3618365 h 3807505"/>
                <a:gd name="connsiteX3" fmla="*/ 5945120 w 6323445"/>
                <a:gd name="connsiteY3" fmla="*/ 3402206 h 3807505"/>
                <a:gd name="connsiteX4" fmla="*/ 6107259 w 6323445"/>
                <a:gd name="connsiteY4" fmla="*/ 2807767 h 3807505"/>
                <a:gd name="connsiteX5" fmla="*/ 6134283 w 6323445"/>
                <a:gd name="connsiteY5" fmla="*/ 308422 h 3807505"/>
                <a:gd name="connsiteX6" fmla="*/ 6323445 w 6323445"/>
                <a:gd name="connsiteY6" fmla="*/ 11203 h 3807505"/>
                <a:gd name="connsiteX0" fmla="*/ 0 w 6309934"/>
                <a:gd name="connsiteY0" fmla="*/ 3836832 h 3836832"/>
                <a:gd name="connsiteX1" fmla="*/ 3364397 w 6309934"/>
                <a:gd name="connsiteY1" fmla="*/ 3782792 h 3836832"/>
                <a:gd name="connsiteX2" fmla="*/ 5269538 w 6309934"/>
                <a:gd name="connsiteY2" fmla="*/ 3647692 h 3836832"/>
                <a:gd name="connsiteX3" fmla="*/ 5945120 w 6309934"/>
                <a:gd name="connsiteY3" fmla="*/ 3431533 h 3836832"/>
                <a:gd name="connsiteX4" fmla="*/ 6107259 w 6309934"/>
                <a:gd name="connsiteY4" fmla="*/ 2837094 h 3836832"/>
                <a:gd name="connsiteX5" fmla="*/ 6134283 w 6309934"/>
                <a:gd name="connsiteY5" fmla="*/ 337749 h 3836832"/>
                <a:gd name="connsiteX6" fmla="*/ 6309934 w 6309934"/>
                <a:gd name="connsiteY6" fmla="*/ 0 h 3836832"/>
                <a:gd name="connsiteX0" fmla="*/ 0 w 6296423"/>
                <a:gd name="connsiteY0" fmla="*/ 3904382 h 3904382"/>
                <a:gd name="connsiteX1" fmla="*/ 3364397 w 6296423"/>
                <a:gd name="connsiteY1" fmla="*/ 3850342 h 3904382"/>
                <a:gd name="connsiteX2" fmla="*/ 5269538 w 6296423"/>
                <a:gd name="connsiteY2" fmla="*/ 3715242 h 3904382"/>
                <a:gd name="connsiteX3" fmla="*/ 5945120 w 6296423"/>
                <a:gd name="connsiteY3" fmla="*/ 3499083 h 3904382"/>
                <a:gd name="connsiteX4" fmla="*/ 6107259 w 6296423"/>
                <a:gd name="connsiteY4" fmla="*/ 2904644 h 3904382"/>
                <a:gd name="connsiteX5" fmla="*/ 6134283 w 6296423"/>
                <a:gd name="connsiteY5" fmla="*/ 405299 h 3904382"/>
                <a:gd name="connsiteX6" fmla="*/ 6296423 w 6296423"/>
                <a:gd name="connsiteY6" fmla="*/ 0 h 390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6423" h="3904382">
                  <a:moveTo>
                    <a:pt x="0" y="3904382"/>
                  </a:moveTo>
                  <a:lnTo>
                    <a:pt x="3364397" y="3850342"/>
                  </a:lnTo>
                  <a:cubicBezTo>
                    <a:pt x="4242653" y="3818819"/>
                    <a:pt x="4839418" y="3773785"/>
                    <a:pt x="5269538" y="3715242"/>
                  </a:cubicBezTo>
                  <a:cubicBezTo>
                    <a:pt x="5699658" y="3656699"/>
                    <a:pt x="5805500" y="3634183"/>
                    <a:pt x="5945120" y="3499083"/>
                  </a:cubicBezTo>
                  <a:cubicBezTo>
                    <a:pt x="6084740" y="3363983"/>
                    <a:pt x="6075732" y="3420275"/>
                    <a:pt x="6107259" y="2904644"/>
                  </a:cubicBezTo>
                  <a:cubicBezTo>
                    <a:pt x="6138786" y="2389013"/>
                    <a:pt x="6127527" y="851128"/>
                    <a:pt x="6134283" y="405299"/>
                  </a:cubicBezTo>
                  <a:cubicBezTo>
                    <a:pt x="6141039" y="-40530"/>
                    <a:pt x="6294171" y="29272"/>
                    <a:pt x="6296423" y="0"/>
                  </a:cubicBezTo>
                </a:path>
              </a:pathLst>
            </a:custGeom>
            <a:ln w="571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Connettore 2 7"/>
            <p:cNvCxnSpPr>
              <a:stCxn id="10" idx="3"/>
            </p:cNvCxnSpPr>
            <p:nvPr/>
          </p:nvCxnSpPr>
          <p:spPr>
            <a:xfrm>
              <a:off x="6966940" y="4828408"/>
              <a:ext cx="396907" cy="38644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5945120" y="4552861"/>
              <a:ext cx="1021820" cy="55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Ideal</a:t>
              </a:r>
            </a:p>
          </p:txBody>
        </p:sp>
        <p:cxnSp>
          <p:nvCxnSpPr>
            <p:cNvPr id="13" name="Connettore 2 12"/>
            <p:cNvCxnSpPr>
              <a:stCxn id="14" idx="3"/>
            </p:cNvCxnSpPr>
            <p:nvPr/>
          </p:nvCxnSpPr>
          <p:spPr>
            <a:xfrm>
              <a:off x="4946238" y="3386630"/>
              <a:ext cx="435185" cy="3864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3962688" y="3111083"/>
              <a:ext cx="983550" cy="55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Real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474934" y="4589703"/>
            <a:ext cx="841872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25" dirty="0"/>
              <a:t>Gizzi, L.A et al., </a:t>
            </a:r>
            <a:r>
              <a:rPr lang="it-IT" sz="825" dirty="0" err="1"/>
              <a:t>Role</a:t>
            </a:r>
            <a:r>
              <a:rPr lang="it-IT" sz="825" dirty="0"/>
              <a:t> of laser </a:t>
            </a:r>
            <a:r>
              <a:rPr lang="it-IT" sz="825" dirty="0" err="1"/>
              <a:t>contrast</a:t>
            </a:r>
            <a:r>
              <a:rPr lang="it-IT" sz="825" dirty="0"/>
              <a:t> and </a:t>
            </a:r>
            <a:r>
              <a:rPr lang="it-IT" sz="825" dirty="0" err="1"/>
              <a:t>foil</a:t>
            </a:r>
            <a:r>
              <a:rPr lang="it-IT" sz="825" dirty="0"/>
              <a:t> </a:t>
            </a:r>
            <a:r>
              <a:rPr lang="it-IT" sz="825" dirty="0" err="1"/>
              <a:t>thickness</a:t>
            </a:r>
            <a:r>
              <a:rPr lang="it-IT" sz="825" dirty="0"/>
              <a:t> in target </a:t>
            </a:r>
            <a:r>
              <a:rPr lang="it-IT" sz="825" dirty="0" err="1"/>
              <a:t>normal</a:t>
            </a:r>
            <a:r>
              <a:rPr lang="it-IT" sz="825" dirty="0"/>
              <a:t> </a:t>
            </a:r>
            <a:r>
              <a:rPr lang="it-IT" sz="825" dirty="0" err="1"/>
              <a:t>sheath</a:t>
            </a:r>
            <a:r>
              <a:rPr lang="it-IT" sz="825" dirty="0"/>
              <a:t> </a:t>
            </a:r>
            <a:r>
              <a:rPr lang="it-IT" sz="825" dirty="0" err="1"/>
              <a:t>acceleration</a:t>
            </a:r>
            <a:r>
              <a:rPr lang="it-IT" sz="825" b="1" dirty="0"/>
              <a:t>, </a:t>
            </a:r>
            <a:r>
              <a:rPr lang="it-IT" sz="825" b="1" i="1" dirty="0">
                <a:hlinkClick r:id="rId4"/>
              </a:rPr>
              <a:t>Nuclear Instruments and Methods in Physics Research A829, 144–148 (2016)</a:t>
            </a:r>
            <a:endParaRPr lang="it-IT" sz="825" dirty="0"/>
          </a:p>
        </p:txBody>
      </p:sp>
    </p:spTree>
    <p:extLst>
      <p:ext uri="{BB962C8B-B14F-4D97-AF65-F5344CB8AC3E}">
        <p14:creationId xmlns:p14="http://schemas.microsoft.com/office/powerpoint/2010/main" val="4211100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187202"/>
            <a:ext cx="74930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 err="1">
                <a:latin typeface="Arial"/>
                <a:cs typeface="Arial"/>
              </a:rPr>
              <a:t>Contents</a:t>
            </a:r>
            <a:endParaRPr lang="it-IT" sz="2800" b="1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96677-5CB8-4647-84A9-6AE755CD7138}"/>
              </a:ext>
            </a:extLst>
          </p:cNvPr>
          <p:cNvSpPr txBox="1"/>
          <p:nvPr/>
        </p:nvSpPr>
        <p:spPr>
          <a:xfrm>
            <a:off x="1714500" y="1044452"/>
            <a:ext cx="5312673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C00000"/>
                </a:solidFill>
              </a:rPr>
              <a:t>High power lasers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C00000"/>
                </a:solidFill>
              </a:rPr>
              <a:t>Short Pulse Ultraintense Lasers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C00000"/>
                </a:solidFill>
              </a:rPr>
              <a:t>Amplifying lasing media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C00000"/>
                </a:solidFill>
              </a:rPr>
              <a:t>Ultraintense Lasers: overview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C00000"/>
                </a:solidFill>
              </a:rPr>
              <a:t>From amplification to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100" dirty="0">
                <a:solidFill>
                  <a:srgbClr val="C00000"/>
                </a:solidFill>
              </a:rPr>
              <a:t>Focal spot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100" dirty="0">
                <a:solidFill>
                  <a:srgbClr val="C00000"/>
                </a:solidFill>
              </a:rPr>
              <a:t>Temporal contrast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100" dirty="0">
                <a:solidFill>
                  <a:srgbClr val="C00000"/>
                </a:solidFill>
              </a:rPr>
              <a:t>Multipulse generation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C00000"/>
                </a:solidFill>
              </a:rPr>
              <a:t>Scaling laser drivers to large accelerator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C00000"/>
                </a:solidFill>
              </a:rPr>
              <a:t>P</a:t>
            </a:r>
            <a:r>
              <a:rPr lang="en-IT" sz="1100" dirty="0">
                <a:solidFill>
                  <a:srgbClr val="C00000"/>
                </a:solidFill>
              </a:rPr>
              <a:t>otential and limits of existing Ti:Sa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100" dirty="0">
                <a:solidFill>
                  <a:srgbClr val="C00000"/>
                </a:solidFill>
              </a:rPr>
              <a:t>New schemes for high rep-rate and WPE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T" sz="1600" b="1" dirty="0">
                <a:solidFill>
                  <a:srgbClr val="C00000"/>
                </a:solidFill>
              </a:rPr>
              <a:t>kHz laser driver for LPA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1100" dirty="0">
                <a:solidFill>
                  <a:srgbClr val="C00000"/>
                </a:solidFill>
              </a:rPr>
              <a:t>A case study</a:t>
            </a:r>
          </a:p>
        </p:txBody>
      </p:sp>
    </p:spTree>
    <p:extLst>
      <p:ext uri="{BB962C8B-B14F-4D97-AF65-F5344CB8AC3E}">
        <p14:creationId xmlns:p14="http://schemas.microsoft.com/office/powerpoint/2010/main" val="760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465785" y="303678"/>
            <a:ext cx="4752975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GB">
              <a:latin typeface="Century Gothic" charset="0"/>
              <a:cs typeface="Arial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485900" y="303610"/>
            <a:ext cx="6172200" cy="478631"/>
          </a:xfrm>
        </p:spPr>
        <p:txBody>
          <a:bodyPr/>
          <a:lstStyle/>
          <a:p>
            <a:pPr algn="ctr" rtl="0" eaLnBrk="1" fontAlgn="base" hangingPunct="1"/>
            <a:r>
              <a:rPr lang="en-GB" sz="2800" b="1" dirty="0">
                <a:solidFill>
                  <a:srgbClr val="000000"/>
                </a:solidFill>
                <a:ea typeface="ＭＳ Ｐゴシック"/>
                <a:cs typeface="Arial"/>
              </a:rPr>
              <a:t>TEMPORAL Contrast enhancement</a:t>
            </a:r>
            <a:endParaRPr lang="en-GB" sz="28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07504" y="962585"/>
            <a:ext cx="83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High contrast is crucial to </a:t>
            </a:r>
            <a:r>
              <a:rPr lang="en-GB" sz="1200" b="1" dirty="0">
                <a:solidFill>
                  <a:srgbClr val="FF6600"/>
                </a:solidFill>
              </a:rPr>
              <a:t>prevent plasma heating and expansion </a:t>
            </a:r>
            <a:r>
              <a:rPr lang="en-GB" sz="1200" dirty="0"/>
              <a:t>prior to the </a:t>
            </a:r>
            <a:r>
              <a:rPr lang="en-GB" sz="1200" dirty="0" err="1"/>
              <a:t>ultraintense</a:t>
            </a:r>
            <a:r>
              <a:rPr lang="en-GB" sz="1200" dirty="0"/>
              <a:t> interaction.</a:t>
            </a:r>
          </a:p>
          <a:p>
            <a:endParaRPr lang="en-GB" sz="1200" dirty="0"/>
          </a:p>
          <a:p>
            <a:pPr marL="214313" indent="-214313">
              <a:buFont typeface="Arial"/>
              <a:buChar char="•"/>
            </a:pPr>
            <a:r>
              <a:rPr lang="en-GB" sz="1200" dirty="0"/>
              <a:t>IMPORTANT for laser-plasma acceleration schemes based upon gas targets, but standard contrast (≈10</a:t>
            </a:r>
            <a:r>
              <a:rPr lang="en-GB" sz="1200" baseline="30000" dirty="0"/>
              <a:t>7</a:t>
            </a:r>
            <a:r>
              <a:rPr lang="en-GB" sz="1200" dirty="0"/>
              <a:t> or more) is normally sufficient;</a:t>
            </a:r>
          </a:p>
          <a:p>
            <a:pPr marL="214313" indent="-214313">
              <a:buFont typeface="Arial"/>
              <a:buChar char="•"/>
            </a:pPr>
            <a:endParaRPr lang="en-GB" sz="1200" dirty="0"/>
          </a:p>
          <a:p>
            <a:pPr marL="214313" indent="-214313">
              <a:buFont typeface="Arial"/>
              <a:buChar char="•"/>
            </a:pPr>
            <a:r>
              <a:rPr lang="en-GB" sz="1200" dirty="0"/>
              <a:t>CRITICAL for current schemes of ion acceleration based on laser solid interaction and in particular for </a:t>
            </a:r>
            <a:r>
              <a:rPr lang="en-GB" sz="1200" b="1" dirty="0" err="1"/>
              <a:t>nanostractured</a:t>
            </a:r>
            <a:r>
              <a:rPr lang="en-GB" sz="1200" b="1" dirty="0"/>
              <a:t> targets</a:t>
            </a:r>
            <a:r>
              <a:rPr lang="en-GB" sz="1200" dirty="0"/>
              <a:t>;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07504" y="2527924"/>
            <a:ext cx="83928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Solutions have been developed based on several principles:</a:t>
            </a:r>
          </a:p>
          <a:p>
            <a:pPr marL="214313" indent="-214313">
              <a:buFont typeface="Arial"/>
              <a:buChar char="•"/>
            </a:pPr>
            <a:r>
              <a:rPr lang="en-GB" sz="1400" b="1" dirty="0" err="1"/>
              <a:t>Saturable</a:t>
            </a:r>
            <a:r>
              <a:rPr lang="en-GB" sz="1400" b="1" dirty="0"/>
              <a:t> absorber (SA) </a:t>
            </a:r>
            <a:r>
              <a:rPr lang="en-GB" sz="1400" dirty="0"/>
              <a:t>is the basic solution for a standard pulse cleaning;</a:t>
            </a:r>
          </a:p>
          <a:p>
            <a:pPr marL="214313" indent="-214313">
              <a:buFont typeface="Arial"/>
              <a:buChar char="•"/>
            </a:pPr>
            <a:r>
              <a:rPr lang="en-GB" sz="1400" dirty="0"/>
              <a:t>Better control of ASE can be obtained using </a:t>
            </a:r>
            <a:r>
              <a:rPr lang="en-GB" sz="1400" b="1" dirty="0"/>
              <a:t>Optical Parametric Amplification (OPCPA)</a:t>
            </a:r>
            <a:r>
              <a:rPr lang="en-GB" sz="1400" dirty="0"/>
              <a:t>;</a:t>
            </a:r>
          </a:p>
          <a:p>
            <a:pPr marL="214313" indent="-214313">
              <a:buFont typeface="Arial"/>
              <a:buChar char="•"/>
            </a:pPr>
            <a:r>
              <a:rPr lang="en-GB" sz="1400" b="1" dirty="0"/>
              <a:t>Plasma mirror (PM) </a:t>
            </a:r>
            <a:r>
              <a:rPr lang="en-GB" sz="1400" dirty="0"/>
              <a:t>can provide excellent contrast down to the </a:t>
            </a:r>
            <a:r>
              <a:rPr lang="en-GB" sz="1400" dirty="0" err="1"/>
              <a:t>ps</a:t>
            </a:r>
            <a:r>
              <a:rPr lang="en-GB" sz="1400" dirty="0"/>
              <a:t> range;</a:t>
            </a:r>
          </a:p>
          <a:p>
            <a:pPr marL="557213" lvl="1" indent="-214313">
              <a:buFont typeface="Arial"/>
              <a:buChar char="•"/>
            </a:pPr>
            <a:r>
              <a:rPr lang="en-GB" sz="1400" dirty="0"/>
              <a:t>Limits the repetition rate of the laser;</a:t>
            </a:r>
          </a:p>
          <a:p>
            <a:pPr marL="214313" indent="-214313">
              <a:buFont typeface="Arial"/>
              <a:buChar char="•"/>
            </a:pPr>
            <a:r>
              <a:rPr lang="en-GB" sz="1400" dirty="0"/>
              <a:t>Crossed polarized wave</a:t>
            </a:r>
            <a:r>
              <a:rPr lang="en-GB" sz="1400" b="1" dirty="0"/>
              <a:t> (XPW)</a:t>
            </a:r>
            <a:r>
              <a:rPr lang="en-GB" sz="1400" dirty="0"/>
              <a:t> generation is another solution</a:t>
            </a:r>
            <a:r>
              <a:rPr lang="en-GB" sz="1400" baseline="30000" dirty="0"/>
              <a:t>1</a:t>
            </a:r>
            <a:r>
              <a:rPr lang="en-GB" sz="1400" dirty="0"/>
              <a:t> for suppression of </a:t>
            </a:r>
            <a:r>
              <a:rPr lang="en-GB" sz="1400" dirty="0" err="1"/>
              <a:t>prepulse</a:t>
            </a:r>
            <a:r>
              <a:rPr lang="en-GB" sz="1400" dirty="0"/>
              <a:t> and amplified spontaneous emission;</a:t>
            </a:r>
          </a:p>
          <a:p>
            <a:pPr marL="214313" indent="-214313">
              <a:buFont typeface="Arial"/>
              <a:buChar char="•"/>
            </a:pPr>
            <a:r>
              <a:rPr lang="en-GB" sz="1400" dirty="0"/>
              <a:t>Non-linear (</a:t>
            </a:r>
            <a:r>
              <a:rPr lang="en-GB" sz="1400" b="1" dirty="0"/>
              <a:t>frequency doubling</a:t>
            </a:r>
            <a:r>
              <a:rPr lang="en-GB" sz="1400" dirty="0"/>
              <a:t>) conversion.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48705" y="4554466"/>
            <a:ext cx="456517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baseline="30000"/>
              <a:t>1</a:t>
            </a:r>
            <a:r>
              <a:rPr lang="en-GB" sz="825"/>
              <a:t>A. Jullien et al.,Opt. Lett., vol. 30, pp.920–922 (2005), </a:t>
            </a:r>
          </a:p>
          <a:p>
            <a:r>
              <a:rPr lang="en-GB" sz="825"/>
              <a:t>G. I. Petrov et al.,  Opt. Lett. 26, 355–357 (2001)</a:t>
            </a:r>
          </a:p>
        </p:txBody>
      </p:sp>
    </p:spTree>
    <p:extLst>
      <p:ext uri="{BB962C8B-B14F-4D97-AF65-F5344CB8AC3E}">
        <p14:creationId xmlns:p14="http://schemas.microsoft.com/office/powerpoint/2010/main" val="202931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2"/>
          <p:cNvSpPr>
            <a:spLocks noGrp="1"/>
          </p:cNvSpPr>
          <p:nvPr>
            <p:ph type="ctrTitle"/>
          </p:nvPr>
        </p:nvSpPr>
        <p:spPr>
          <a:xfrm>
            <a:off x="952500" y="171519"/>
            <a:ext cx="7353300" cy="45107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ea typeface="Arial Narrow" charset="0"/>
                <a:cs typeface="Century Gothic"/>
              </a:rPr>
              <a:t>ACCESSIBLE Laser specs on plasma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64523" y="804647"/>
            <a:ext cx="6907977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350"/>
              </a:spcBef>
              <a:buAutoNum type="alphaLcParenR"/>
            </a:pPr>
            <a:r>
              <a:rPr lang="it-IT" sz="1600" b="1" dirty="0" err="1"/>
              <a:t>Pulse</a:t>
            </a:r>
            <a:r>
              <a:rPr lang="it-IT" sz="1600" b="1" dirty="0"/>
              <a:t> duration </a:t>
            </a:r>
            <a:r>
              <a:rPr lang="it-IT" sz="1600" b="1" dirty="0" err="1"/>
              <a:t>as</a:t>
            </a:r>
            <a:r>
              <a:rPr lang="it-IT" sz="1600" b="1" dirty="0"/>
              <a:t> short </a:t>
            </a:r>
            <a:r>
              <a:rPr lang="it-IT" sz="1600" b="1" dirty="0" err="1"/>
              <a:t>as</a:t>
            </a:r>
            <a:r>
              <a:rPr lang="it-IT" sz="1600" b="1" dirty="0"/>
              <a:t> 15 </a:t>
            </a:r>
            <a:r>
              <a:rPr lang="it-IT" sz="1600" b="1" dirty="0" err="1"/>
              <a:t>fs</a:t>
            </a:r>
            <a:r>
              <a:rPr lang="it-IT" sz="1600" b="1" dirty="0"/>
              <a:t> </a:t>
            </a:r>
            <a:r>
              <a:rPr lang="it-IT" sz="1600" b="1" dirty="0" err="1"/>
              <a:t>at</a:t>
            </a:r>
            <a:r>
              <a:rPr lang="it-IT" sz="1600" b="1" dirty="0"/>
              <a:t> multi-PW power</a:t>
            </a:r>
            <a:r>
              <a:rPr lang="it-IT" sz="1600" dirty="0"/>
              <a:t>; band </a:t>
            </a:r>
            <a:r>
              <a:rPr lang="it-IT" sz="1600" dirty="0" err="1"/>
              <a:t>narrowing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managed</a:t>
            </a:r>
            <a:r>
              <a:rPr lang="it-IT" sz="1600" dirty="0"/>
              <a:t> by </a:t>
            </a:r>
            <a:r>
              <a:rPr lang="it-IT" sz="1600" dirty="0" err="1"/>
              <a:t>using</a:t>
            </a:r>
            <a:r>
              <a:rPr lang="it-IT" sz="1600" dirty="0"/>
              <a:t> OPCPA and/or </a:t>
            </a:r>
            <a:r>
              <a:rPr lang="it-IT" sz="1600" dirty="0" err="1"/>
              <a:t>bandwidth</a:t>
            </a:r>
            <a:r>
              <a:rPr lang="it-IT" sz="1600" dirty="0"/>
              <a:t> control/shaping capabilities;</a:t>
            </a:r>
            <a:endParaRPr lang="it-IT" sz="1600" b="1" dirty="0"/>
          </a:p>
          <a:p>
            <a:pPr marL="342900" indent="-342900">
              <a:spcBef>
                <a:spcPts val="1350"/>
              </a:spcBef>
              <a:buAutoNum type="alphaLcParenR"/>
            </a:pPr>
            <a:r>
              <a:rPr lang="it-IT" sz="1600" b="1" dirty="0" err="1"/>
              <a:t>Temporal</a:t>
            </a:r>
            <a:r>
              <a:rPr lang="it-IT" sz="1600" b="1" dirty="0"/>
              <a:t> </a:t>
            </a:r>
            <a:r>
              <a:rPr lang="it-IT" sz="1600" b="1" dirty="0" err="1"/>
              <a:t>contrast</a:t>
            </a:r>
            <a:r>
              <a:rPr lang="it-IT" sz="1600" b="1" dirty="0"/>
              <a:t> </a:t>
            </a:r>
            <a:r>
              <a:rPr lang="it-IT" sz="1600" b="1" dirty="0" err="1"/>
              <a:t>as</a:t>
            </a:r>
            <a:r>
              <a:rPr lang="it-IT" sz="1600" b="1" dirty="0"/>
              <a:t> high </a:t>
            </a:r>
            <a:r>
              <a:rPr lang="it-IT" sz="1600" b="1" dirty="0" err="1"/>
              <a:t>as</a:t>
            </a:r>
            <a:r>
              <a:rPr lang="it-IT" sz="1600" b="1" dirty="0"/>
              <a:t> 10</a:t>
            </a:r>
            <a:r>
              <a:rPr lang="it-IT" sz="1600" b="1" baseline="30000" dirty="0"/>
              <a:t>12</a:t>
            </a:r>
            <a:r>
              <a:rPr lang="it-IT" sz="1600" b="1" dirty="0"/>
              <a:t>-10</a:t>
            </a:r>
            <a:r>
              <a:rPr lang="it-IT" sz="1600" b="1" baseline="30000" dirty="0"/>
              <a:t>13</a:t>
            </a:r>
            <a:r>
              <a:rPr lang="it-IT" sz="1600" dirty="0"/>
              <a:t>,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ps</a:t>
            </a:r>
            <a:r>
              <a:rPr lang="it-IT" sz="1600" dirty="0"/>
              <a:t> </a:t>
            </a:r>
            <a:r>
              <a:rPr lang="it-IT" sz="1600" dirty="0" err="1"/>
              <a:t>timescale</a:t>
            </a:r>
            <a:r>
              <a:rPr lang="it-IT" sz="1600" dirty="0"/>
              <a:t> to </a:t>
            </a:r>
            <a:r>
              <a:rPr lang="it-IT" sz="1600" dirty="0" err="1"/>
              <a:t>prevent</a:t>
            </a:r>
            <a:r>
              <a:rPr lang="it-IT" sz="1600" dirty="0"/>
              <a:t> premature </a:t>
            </a:r>
            <a:r>
              <a:rPr lang="it-IT" sz="1600" dirty="0" err="1"/>
              <a:t>disruption</a:t>
            </a:r>
            <a:r>
              <a:rPr lang="it-IT" sz="1600" dirty="0"/>
              <a:t> of plasma </a:t>
            </a:r>
            <a:r>
              <a:rPr lang="it-IT" sz="1600" dirty="0" err="1"/>
              <a:t>conditions</a:t>
            </a:r>
            <a:r>
              <a:rPr lang="it-IT" sz="1600" dirty="0"/>
              <a:t>, </a:t>
            </a:r>
            <a:r>
              <a:rPr lang="it-IT" sz="1600" dirty="0" err="1"/>
              <a:t>using</a:t>
            </a:r>
            <a:r>
              <a:rPr lang="it-IT" sz="1600" dirty="0"/>
              <a:t> </a:t>
            </a:r>
            <a:r>
              <a:rPr lang="it-IT" sz="1600" dirty="0" err="1"/>
              <a:t>contrast</a:t>
            </a:r>
            <a:r>
              <a:rPr lang="it-IT" sz="1600" dirty="0"/>
              <a:t> </a:t>
            </a:r>
            <a:r>
              <a:rPr lang="it-IT" sz="1600" dirty="0" err="1"/>
              <a:t>enhancement</a:t>
            </a:r>
            <a:r>
              <a:rPr lang="it-IT" sz="1600" dirty="0"/>
              <a:t>;</a:t>
            </a:r>
          </a:p>
          <a:p>
            <a:pPr marL="342900" indent="-342900">
              <a:spcBef>
                <a:spcPts val="1350"/>
              </a:spcBef>
              <a:buFontTx/>
              <a:buAutoNum type="alphaLcParenR"/>
            </a:pPr>
            <a:r>
              <a:rPr lang="it-IT" sz="1600" b="1" dirty="0" err="1"/>
              <a:t>Repetition</a:t>
            </a:r>
            <a:r>
              <a:rPr lang="it-IT" sz="1600" b="1" dirty="0"/>
              <a:t> rate ≈10 Hz </a:t>
            </a:r>
            <a:r>
              <a:rPr lang="it-IT" sz="1600" b="1" dirty="0" err="1"/>
              <a:t>at</a:t>
            </a:r>
            <a:r>
              <a:rPr lang="it-IT" sz="1600" b="1" dirty="0"/>
              <a:t> PW </a:t>
            </a:r>
            <a:r>
              <a:rPr lang="it-IT" sz="1600" b="1" dirty="0" err="1"/>
              <a:t>level</a:t>
            </a:r>
            <a:r>
              <a:rPr lang="it-IT" sz="1600" b="1" dirty="0"/>
              <a:t>;</a:t>
            </a:r>
            <a:endParaRPr lang="it-IT" sz="1600" dirty="0"/>
          </a:p>
          <a:p>
            <a:pPr marL="342900" indent="-342900">
              <a:spcBef>
                <a:spcPts val="1350"/>
              </a:spcBef>
              <a:buAutoNum type="alphaLcParenR"/>
            </a:pPr>
            <a:r>
              <a:rPr lang="it-IT" sz="1600" b="1" dirty="0" err="1"/>
              <a:t>Focusability</a:t>
            </a:r>
            <a:r>
              <a:rPr lang="it-IT" sz="1600" dirty="0"/>
              <a:t> </a:t>
            </a:r>
            <a:r>
              <a:rPr lang="it-IT" sz="1600" b="1" dirty="0" err="1"/>
              <a:t>close</a:t>
            </a:r>
            <a:r>
              <a:rPr lang="it-IT" sz="1600" b="1" dirty="0"/>
              <a:t> to </a:t>
            </a:r>
            <a:r>
              <a:rPr lang="it-IT" sz="1600" b="1" dirty="0" err="1"/>
              <a:t>diffraction</a:t>
            </a:r>
            <a:r>
              <a:rPr lang="it-IT" sz="1600" b="1" dirty="0"/>
              <a:t> </a:t>
            </a:r>
            <a:r>
              <a:rPr lang="it-IT" sz="1600" b="1" dirty="0" err="1"/>
              <a:t>limit</a:t>
            </a:r>
            <a:r>
              <a:rPr lang="it-IT" sz="1600" dirty="0"/>
              <a:t>, </a:t>
            </a:r>
            <a:r>
              <a:rPr lang="it-IT" sz="1600" dirty="0" err="1"/>
              <a:t>using</a:t>
            </a:r>
            <a:r>
              <a:rPr lang="it-IT" sz="1600" dirty="0"/>
              <a:t> </a:t>
            </a:r>
            <a:r>
              <a:rPr lang="it-IT" sz="1600" dirty="0" err="1"/>
              <a:t>wavefront</a:t>
            </a:r>
            <a:r>
              <a:rPr lang="it-IT" sz="1600" dirty="0"/>
              <a:t> </a:t>
            </a:r>
            <a:r>
              <a:rPr lang="it-IT" sz="1600" dirty="0" err="1"/>
              <a:t>correction</a:t>
            </a:r>
            <a:r>
              <a:rPr lang="it-IT" sz="1600" dirty="0"/>
              <a:t>;</a:t>
            </a:r>
          </a:p>
          <a:p>
            <a:pPr marL="342900" indent="-342900">
              <a:spcBef>
                <a:spcPts val="1350"/>
              </a:spcBef>
              <a:buAutoNum type="alphaLcParenR"/>
            </a:pPr>
            <a:r>
              <a:rPr lang="it-IT" sz="1600" b="1" dirty="0" err="1"/>
              <a:t>Focused</a:t>
            </a:r>
            <a:r>
              <a:rPr lang="it-IT" sz="1600" b="1" dirty="0"/>
              <a:t> </a:t>
            </a:r>
            <a:r>
              <a:rPr lang="it-IT" sz="1600" b="1" dirty="0" err="1"/>
              <a:t>Intensity</a:t>
            </a:r>
            <a:r>
              <a:rPr lang="it-IT" sz="1600" b="1" dirty="0"/>
              <a:t> &gt;10</a:t>
            </a:r>
            <a:r>
              <a:rPr lang="it-IT" sz="1600" b="1" baseline="30000" dirty="0"/>
              <a:t>22</a:t>
            </a:r>
            <a:r>
              <a:rPr lang="it-IT" sz="1600" b="1" dirty="0"/>
              <a:t> </a:t>
            </a:r>
            <a:r>
              <a:rPr lang="it-IT" sz="1600" b="1" dirty="0" err="1"/>
              <a:t>W</a:t>
            </a:r>
            <a:r>
              <a:rPr lang="it-IT" sz="1600" b="1" dirty="0"/>
              <a:t>/cm</a:t>
            </a:r>
            <a:r>
              <a:rPr lang="it-IT" sz="1600" b="1" baseline="30000" dirty="0"/>
              <a:t>2</a:t>
            </a:r>
            <a:r>
              <a:rPr lang="it-IT" sz="1600" b="1" dirty="0"/>
              <a:t>; </a:t>
            </a:r>
            <a:endParaRPr lang="it-IT" sz="1600" dirty="0"/>
          </a:p>
        </p:txBody>
      </p:sp>
      <p:grpSp>
        <p:nvGrpSpPr>
          <p:cNvPr id="9" name="Gruppo 8"/>
          <p:cNvGrpSpPr/>
          <p:nvPr/>
        </p:nvGrpSpPr>
        <p:grpSpPr>
          <a:xfrm>
            <a:off x="1284778" y="3865918"/>
            <a:ext cx="6079628" cy="762000"/>
            <a:chOff x="189038" y="5154557"/>
            <a:chExt cx="8106169" cy="101600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8530" y="5154557"/>
              <a:ext cx="2921000" cy="1016000"/>
            </a:xfrm>
            <a:prstGeom prst="rect">
              <a:avLst/>
            </a:prstGeom>
          </p:spPr>
        </p:pic>
        <p:grpSp>
          <p:nvGrpSpPr>
            <p:cNvPr id="8" name="Gruppo 7"/>
            <p:cNvGrpSpPr/>
            <p:nvPr/>
          </p:nvGrpSpPr>
          <p:grpSpPr>
            <a:xfrm>
              <a:off x="189038" y="5303598"/>
              <a:ext cx="8106169" cy="762000"/>
              <a:chOff x="189038" y="5303598"/>
              <a:chExt cx="8106169" cy="762000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9130" y="5303598"/>
                <a:ext cx="1549400" cy="762000"/>
              </a:xfrm>
              <a:prstGeom prst="rect">
                <a:avLst/>
              </a:prstGeom>
            </p:spPr>
          </p:pic>
          <p:sp>
            <p:nvSpPr>
              <p:cNvPr id="5" name="CasellaDiTesto 4"/>
              <p:cNvSpPr txBox="1"/>
              <p:nvPr/>
            </p:nvSpPr>
            <p:spPr>
              <a:xfrm>
                <a:off x="189038" y="5399314"/>
                <a:ext cx="320429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Relativistic</a:t>
                </a:r>
                <a:r>
                  <a:rPr lang="it-IT" dirty="0"/>
                  <a:t> </a:t>
                </a:r>
                <a:r>
                  <a:rPr lang="it-IT" dirty="0" err="1"/>
                  <a:t>parameter</a:t>
                </a:r>
                <a:endParaRPr lang="it-IT" dirty="0"/>
              </a:p>
            </p:txBody>
          </p:sp>
          <p:sp>
            <p:nvSpPr>
              <p:cNvPr id="6" name="CasellaDiTesto 5"/>
              <p:cNvSpPr txBox="1"/>
              <p:nvPr/>
            </p:nvSpPr>
            <p:spPr>
              <a:xfrm>
                <a:off x="7518926" y="5435369"/>
                <a:ext cx="77628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/>
                  <a:t>&gt;&gt;1</a:t>
                </a:r>
              </a:p>
            </p:txBody>
          </p:sp>
        </p:grpSp>
      </p:grpSp>
      <p:sp>
        <p:nvSpPr>
          <p:cNvPr id="7" name="CasellaDiTesto 6"/>
          <p:cNvSpPr txBox="1"/>
          <p:nvPr/>
        </p:nvSpPr>
        <p:spPr>
          <a:xfrm>
            <a:off x="2083753" y="4664854"/>
            <a:ext cx="441178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25" dirty="0"/>
              <a:t>“A </a:t>
            </a:r>
            <a:r>
              <a:rPr lang="it-IT" sz="825" dirty="0" err="1"/>
              <a:t>Superintense</a:t>
            </a:r>
            <a:r>
              <a:rPr lang="it-IT" sz="825" dirty="0"/>
              <a:t> Laser-Plasma </a:t>
            </a:r>
            <a:r>
              <a:rPr lang="it-IT" sz="825" dirty="0" err="1"/>
              <a:t>Interaction</a:t>
            </a:r>
            <a:r>
              <a:rPr lang="it-IT" sz="825" dirty="0"/>
              <a:t> </a:t>
            </a:r>
            <a:r>
              <a:rPr lang="it-IT" sz="825" dirty="0" err="1"/>
              <a:t>Theory</a:t>
            </a:r>
            <a:r>
              <a:rPr lang="it-IT" sz="825" dirty="0"/>
              <a:t> </a:t>
            </a:r>
            <a:r>
              <a:rPr lang="it-IT" sz="825" dirty="0" err="1"/>
              <a:t>Primer</a:t>
            </a:r>
            <a:r>
              <a:rPr lang="it-IT" sz="825" dirty="0"/>
              <a:t>,” </a:t>
            </a:r>
            <a:r>
              <a:rPr lang="it-IT" sz="825" dirty="0">
                <a:hlinkClick r:id="rId5"/>
              </a:rPr>
              <a:t>Andrea Macchi</a:t>
            </a:r>
            <a:r>
              <a:rPr lang="it-IT" sz="825" dirty="0"/>
              <a:t>, </a:t>
            </a:r>
            <a:r>
              <a:rPr lang="it-IT" sz="825" dirty="0" err="1"/>
              <a:t>Springer</a:t>
            </a:r>
            <a:r>
              <a:rPr lang="it-IT" sz="825" dirty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7847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735321" y="4911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146400" y="172820"/>
            <a:ext cx="8776224" cy="6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AA060A"/>
                </a:solidFill>
                <a:latin typeface="Times New Roman"/>
                <a:ea typeface="+mj-ea"/>
                <a:cs typeface="Times New Roman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pPr algn="ctr"/>
            <a:r>
              <a:rPr lang="en-GB" sz="2400" b="1" dirty="0">
                <a:solidFill>
                  <a:schemeClr val="tx1"/>
                </a:solidFill>
                <a:latin typeface="+mj-lt"/>
                <a:cs typeface="Century Gothic"/>
              </a:rPr>
              <a:t>Particle acceleration with lasers and plasmas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576623" y="671449"/>
            <a:ext cx="6382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Acceleration of ions</a:t>
            </a:r>
            <a:r>
              <a:rPr lang="en-GB" sz="1400" dirty="0"/>
              <a:t>: interaction of tightly focused laser pulses at ultra-high (</a:t>
            </a:r>
            <a:r>
              <a:rPr lang="en-GB" sz="1400" dirty="0" err="1"/>
              <a:t>ultrarelativistic</a:t>
            </a:r>
            <a:r>
              <a:rPr lang="en-GB" sz="1400" dirty="0"/>
              <a:t>) intensities on </a:t>
            </a:r>
            <a:r>
              <a:rPr lang="en-GB" sz="1400" b="1" dirty="0"/>
              <a:t>high density (solid) targets</a:t>
            </a:r>
            <a:r>
              <a:rPr lang="en-GB" sz="1400" dirty="0"/>
              <a:t>;</a:t>
            </a:r>
          </a:p>
          <a:p>
            <a:r>
              <a:rPr lang="en-GB" sz="1400" dirty="0"/>
              <a:t>	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576623" y="2796992"/>
            <a:ext cx="6382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Acceleration of electrons</a:t>
            </a:r>
            <a:r>
              <a:rPr lang="en-GB" sz="1400" dirty="0"/>
              <a:t>: interaction of </a:t>
            </a:r>
            <a:r>
              <a:rPr lang="en-GB" sz="1400" dirty="0" err="1"/>
              <a:t>ultrashort</a:t>
            </a:r>
            <a:r>
              <a:rPr lang="en-GB" sz="1400" dirty="0"/>
              <a:t> laser pulses at (moderately) relativistic intensities with </a:t>
            </a:r>
            <a:r>
              <a:rPr lang="en-GB" sz="1400" b="1" dirty="0" err="1"/>
              <a:t>underdense</a:t>
            </a:r>
            <a:r>
              <a:rPr lang="en-GB" sz="1400" b="1" dirty="0"/>
              <a:t> (gas) targets</a:t>
            </a:r>
            <a:r>
              <a:rPr lang="en-GB" sz="1400" dirty="0"/>
              <a:t>;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365248" y="3361144"/>
            <a:ext cx="6413504" cy="1031104"/>
            <a:chOff x="296330" y="4481451"/>
            <a:chExt cx="8551338" cy="1374805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6668" y="4481451"/>
              <a:ext cx="4191000" cy="1374805"/>
            </a:xfrm>
            <a:prstGeom prst="rect">
              <a:avLst/>
            </a:prstGeom>
          </p:spPr>
        </p:pic>
        <p:sp>
          <p:nvSpPr>
            <p:cNvPr id="40" name="CasellaDiTesto 39"/>
            <p:cNvSpPr txBox="1"/>
            <p:nvPr/>
          </p:nvSpPr>
          <p:spPr>
            <a:xfrm>
              <a:off x="296330" y="4625150"/>
              <a:ext cx="5032146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Font typeface="Arial"/>
                <a:buChar char="•"/>
              </a:pPr>
              <a:r>
                <a:rPr lang="it-IT" sz="1400" dirty="0" err="1"/>
                <a:t>Very</a:t>
              </a:r>
              <a:r>
                <a:rPr lang="it-IT" sz="1400" dirty="0"/>
                <a:t> long </a:t>
              </a:r>
              <a:r>
                <a:rPr lang="it-IT" sz="1400" dirty="0" err="1"/>
                <a:t>focal</a:t>
              </a:r>
              <a:r>
                <a:rPr lang="it-IT" sz="1400" dirty="0"/>
                <a:t> </a:t>
              </a:r>
              <a:r>
                <a:rPr lang="it-IT" sz="1400" dirty="0" err="1"/>
                <a:t>length</a:t>
              </a:r>
              <a:r>
                <a:rPr lang="it-IT" sz="1400" dirty="0"/>
                <a:t> </a:t>
              </a:r>
              <a:r>
                <a:rPr lang="it-IT" sz="1400" dirty="0" err="1"/>
                <a:t>optics</a:t>
              </a:r>
              <a:endParaRPr lang="it-IT" sz="1400" dirty="0"/>
            </a:p>
            <a:p>
              <a:pPr marL="214313" indent="-214313">
                <a:buFont typeface="Arial"/>
                <a:buChar char="•"/>
              </a:pPr>
              <a:r>
                <a:rPr lang="it-IT" sz="1400" dirty="0" err="1"/>
                <a:t>Larger</a:t>
              </a:r>
              <a:r>
                <a:rPr lang="it-IT" sz="1400" dirty="0"/>
                <a:t> </a:t>
              </a:r>
              <a:r>
                <a:rPr lang="it-IT" sz="1400" dirty="0" err="1"/>
                <a:t>focal</a:t>
              </a:r>
              <a:r>
                <a:rPr lang="it-IT" sz="1400" dirty="0"/>
                <a:t> spot </a:t>
              </a:r>
              <a:r>
                <a:rPr lang="it-IT" sz="1400" dirty="0" err="1"/>
                <a:t>diameter</a:t>
              </a:r>
              <a:r>
                <a:rPr lang="it-IT" sz="1400" dirty="0"/>
                <a:t> (30-50 µm) </a:t>
              </a:r>
            </a:p>
            <a:p>
              <a:pPr marL="214313" indent="-214313">
                <a:buFont typeface="Arial"/>
                <a:buChar char="•"/>
              </a:pPr>
              <a:r>
                <a:rPr lang="it-IT" sz="1400" dirty="0"/>
                <a:t>Long </a:t>
              </a:r>
              <a:r>
                <a:rPr lang="it-IT" sz="1400" dirty="0" err="1"/>
                <a:t>Rayleigh</a:t>
              </a:r>
              <a:r>
                <a:rPr lang="it-IT" sz="1400" dirty="0"/>
                <a:t> </a:t>
              </a:r>
              <a:r>
                <a:rPr lang="it-IT" sz="1400" dirty="0" err="1"/>
                <a:t>length</a:t>
              </a:r>
              <a:r>
                <a:rPr lang="it-IT" sz="1400" dirty="0"/>
                <a:t> </a:t>
              </a:r>
              <a:r>
                <a:rPr lang="mr-IN" sz="1400" dirty="0"/>
                <a:t>–</a:t>
              </a:r>
              <a:r>
                <a:rPr lang="it-IT" sz="1400" dirty="0"/>
                <a:t> </a:t>
              </a:r>
              <a:r>
                <a:rPr lang="it-IT" sz="1400" dirty="0" err="1"/>
                <a:t>channeling</a:t>
              </a:r>
              <a:r>
                <a:rPr lang="it-IT" sz="1400" dirty="0"/>
                <a:t>/</a:t>
              </a:r>
              <a:r>
                <a:rPr lang="it-IT" sz="1400" dirty="0" err="1"/>
                <a:t>guiding</a:t>
              </a:r>
              <a:endParaRPr lang="it-IT" sz="1400" dirty="0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08000" y="1102326"/>
            <a:ext cx="8414624" cy="3809277"/>
            <a:chOff x="-846666" y="1469768"/>
            <a:chExt cx="11219497" cy="5079035"/>
          </a:xfrm>
        </p:grpSpPr>
        <p:grpSp>
          <p:nvGrpSpPr>
            <p:cNvPr id="4" name="Gruppo 3"/>
            <p:cNvGrpSpPr/>
            <p:nvPr/>
          </p:nvGrpSpPr>
          <p:grpSpPr>
            <a:xfrm>
              <a:off x="483731" y="1469768"/>
              <a:ext cx="8112590" cy="2203104"/>
              <a:chOff x="483731" y="1469768"/>
              <a:chExt cx="8112590" cy="2203104"/>
            </a:xfrm>
          </p:grpSpPr>
          <p:pic>
            <p:nvPicPr>
              <p:cNvPr id="38" name="Immagin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00432" y="1469768"/>
                <a:ext cx="3795889" cy="2203104"/>
              </a:xfrm>
              <a:prstGeom prst="rect">
                <a:avLst/>
              </a:prstGeom>
            </p:spPr>
          </p:pic>
          <p:sp>
            <p:nvSpPr>
              <p:cNvPr id="39" name="CasellaDiTesto 38"/>
              <p:cNvSpPr txBox="1"/>
              <p:nvPr/>
            </p:nvSpPr>
            <p:spPr>
              <a:xfrm>
                <a:off x="483731" y="2144889"/>
                <a:ext cx="4038285" cy="1272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Arial"/>
                  <a:buChar char="•"/>
                </a:pPr>
                <a:r>
                  <a:rPr lang="it-IT" sz="1400" dirty="0"/>
                  <a:t>Short </a:t>
                </a:r>
                <a:r>
                  <a:rPr lang="it-IT" sz="1400" dirty="0" err="1"/>
                  <a:t>focal</a:t>
                </a:r>
                <a:r>
                  <a:rPr lang="it-IT" sz="1400" dirty="0"/>
                  <a:t> </a:t>
                </a:r>
                <a:r>
                  <a:rPr lang="it-IT" sz="1400" dirty="0" err="1"/>
                  <a:t>length</a:t>
                </a:r>
                <a:r>
                  <a:rPr lang="it-IT" sz="1400" dirty="0"/>
                  <a:t> </a:t>
                </a:r>
                <a:r>
                  <a:rPr lang="it-IT" sz="1400" dirty="0" err="1"/>
                  <a:t>focusing</a:t>
                </a:r>
                <a:r>
                  <a:rPr lang="it-IT" sz="1400" dirty="0"/>
                  <a:t> </a:t>
                </a:r>
                <a:r>
                  <a:rPr lang="it-IT" sz="1400" dirty="0" err="1"/>
                  <a:t>optics</a:t>
                </a:r>
                <a:endParaRPr lang="it-IT" sz="1400" dirty="0"/>
              </a:p>
              <a:p>
                <a:pPr marL="214313" indent="-214313">
                  <a:buFont typeface="Arial"/>
                  <a:buChar char="•"/>
                </a:pPr>
                <a:r>
                  <a:rPr lang="it-IT" sz="1400" dirty="0"/>
                  <a:t>Small </a:t>
                </a:r>
                <a:r>
                  <a:rPr lang="it-IT" sz="1400" dirty="0" err="1"/>
                  <a:t>focal</a:t>
                </a:r>
                <a:r>
                  <a:rPr lang="it-IT" sz="1400" dirty="0"/>
                  <a:t> spot</a:t>
                </a:r>
              </a:p>
              <a:p>
                <a:pPr marL="214313" indent="-214313">
                  <a:buFont typeface="Arial"/>
                  <a:buChar char="•"/>
                </a:pPr>
                <a:r>
                  <a:rPr lang="it-IT" sz="1400" dirty="0"/>
                  <a:t>Short </a:t>
                </a:r>
                <a:r>
                  <a:rPr lang="it-IT" sz="1400" dirty="0" err="1"/>
                  <a:t>Rayleigh</a:t>
                </a:r>
                <a:r>
                  <a:rPr lang="it-IT" sz="1400" dirty="0"/>
                  <a:t> </a:t>
                </a:r>
                <a:r>
                  <a:rPr lang="it-IT" sz="1400" dirty="0" err="1"/>
                  <a:t>length</a:t>
                </a:r>
                <a:endParaRPr lang="it-IT" sz="1400" dirty="0"/>
              </a:p>
              <a:p>
                <a:pPr marL="214313" indent="-214313">
                  <a:buFont typeface="Arial"/>
                  <a:buChar char="•"/>
                </a:pPr>
                <a:r>
                  <a:rPr lang="it-IT" sz="1400" dirty="0" err="1"/>
                  <a:t>Polarization</a:t>
                </a:r>
                <a:r>
                  <a:rPr lang="it-IT" sz="1400" dirty="0"/>
                  <a:t> </a:t>
                </a:r>
                <a:r>
                  <a:rPr lang="it-IT" sz="1400" dirty="0" err="1"/>
                  <a:t>distortions</a:t>
                </a:r>
                <a:r>
                  <a:rPr lang="it-IT" sz="1400" dirty="0"/>
                  <a:t> </a:t>
                </a:r>
                <a:r>
                  <a:rPr lang="it-IT" sz="1400" dirty="0" err="1"/>
                  <a:t>effects</a:t>
                </a:r>
                <a:r>
                  <a:rPr lang="it-IT" sz="1400" dirty="0"/>
                  <a:t>*</a:t>
                </a:r>
              </a:p>
            </p:txBody>
          </p:sp>
        </p:grpSp>
        <p:sp>
          <p:nvSpPr>
            <p:cNvPr id="3" name="CasellaDiTesto 2"/>
            <p:cNvSpPr txBox="1"/>
            <p:nvPr/>
          </p:nvSpPr>
          <p:spPr>
            <a:xfrm>
              <a:off x="-846666" y="6282063"/>
              <a:ext cx="11219497" cy="266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b="1" dirty="0"/>
                <a:t>* L. Labate, G. Vantaggiato, L.A. Gizzi, </a:t>
              </a:r>
              <a:r>
                <a:rPr lang="it-IT" sz="700" dirty="0"/>
                <a:t>Intra-</a:t>
              </a:r>
              <a:r>
                <a:rPr lang="it-IT" sz="700" dirty="0" err="1"/>
                <a:t>cycle</a:t>
              </a:r>
              <a:r>
                <a:rPr lang="it-IT" sz="700" dirty="0"/>
                <a:t> </a:t>
              </a:r>
              <a:r>
                <a:rPr lang="it-IT" sz="700" dirty="0" err="1"/>
                <a:t>depolarization</a:t>
              </a:r>
              <a:r>
                <a:rPr lang="it-IT" sz="700" dirty="0"/>
                <a:t> of </a:t>
              </a:r>
              <a:r>
                <a:rPr lang="it-IT" sz="700" dirty="0" err="1"/>
                <a:t>ultraintense</a:t>
              </a:r>
              <a:r>
                <a:rPr lang="it-IT" sz="700" dirty="0"/>
                <a:t> laser </a:t>
              </a:r>
              <a:r>
                <a:rPr lang="it-IT" sz="700" dirty="0" err="1"/>
                <a:t>pulses</a:t>
              </a:r>
              <a:r>
                <a:rPr lang="it-IT" sz="700" dirty="0"/>
                <a:t> </a:t>
              </a:r>
              <a:r>
                <a:rPr lang="it-IT" sz="700" dirty="0" err="1"/>
                <a:t>focused</a:t>
              </a:r>
              <a:r>
                <a:rPr lang="it-IT" sz="700" dirty="0"/>
                <a:t> by off-</a:t>
              </a:r>
              <a:r>
                <a:rPr lang="it-IT" sz="700" dirty="0" err="1"/>
                <a:t>axis</a:t>
              </a:r>
              <a:r>
                <a:rPr lang="it-IT" sz="700" dirty="0"/>
                <a:t> </a:t>
              </a:r>
              <a:r>
                <a:rPr lang="it-IT" sz="700" dirty="0" err="1"/>
                <a:t>parabolic</a:t>
              </a:r>
              <a:r>
                <a:rPr lang="it-IT" sz="700" dirty="0"/>
                <a:t> </a:t>
              </a:r>
              <a:r>
                <a:rPr lang="it-IT" sz="700" dirty="0" err="1"/>
                <a:t>mirrors</a:t>
              </a:r>
              <a:r>
                <a:rPr lang="it-IT" sz="700" dirty="0"/>
                <a:t>, </a:t>
              </a:r>
              <a:r>
                <a:rPr lang="it-IT" sz="700" b="1" i="1" dirty="0">
                  <a:hlinkClick r:id="rId5"/>
                </a:rPr>
                <a:t>High Power Laser Science and Engineering, 6, 32  (2018)</a:t>
              </a:r>
              <a:r>
                <a:rPr lang="it-IT" sz="700" b="1" i="1" dirty="0"/>
                <a:t>.</a:t>
              </a:r>
              <a:endParaRPr lang="it-IT" sz="7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27320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42561"/>
            <a:ext cx="6857999" cy="42111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cs typeface="Abadi MT Condensed Light" charset="0"/>
              </a:rPr>
              <a:t>OPEN ISSUES OF Laser Plasma Acceleration</a:t>
            </a:r>
          </a:p>
        </p:txBody>
      </p:sp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939246" y="2037481"/>
            <a:ext cx="7265505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 dirty="0">
                <a:latin typeface="Abadi MT Condensed Light" charset="0"/>
                <a:cs typeface="Abadi MT Condensed Light" charset="0"/>
              </a:rPr>
              <a:t>OPEN ISSUES</a:t>
            </a:r>
            <a:endParaRPr lang="en-US" sz="1500" dirty="0">
              <a:latin typeface="Abadi MT Condensed Light" charset="0"/>
              <a:cs typeface="Abadi MT Condensed Light" charset="0"/>
            </a:endParaRPr>
          </a:p>
          <a:p>
            <a:pPr algn="ctr" eaLnBrk="1" hangingPunct="1"/>
            <a:r>
              <a:rPr lang="en-US" sz="1500" b="1" dirty="0">
                <a:solidFill>
                  <a:srgbClr val="FF0000"/>
                </a:solidFill>
                <a:latin typeface="Abadi MT Condensed Light" charset="0"/>
                <a:cs typeface="Abadi MT Condensed Light" charset="0"/>
              </a:rPr>
              <a:t>QUALITY</a:t>
            </a:r>
            <a:r>
              <a:rPr lang="en-US" sz="1500" dirty="0">
                <a:latin typeface="Abadi MT Condensed Light" charset="0"/>
                <a:cs typeface="Abadi MT Condensed Light" charset="0"/>
              </a:rPr>
              <a:t>: </a:t>
            </a:r>
            <a:r>
              <a:rPr lang="en-US" sz="1500" b="1" dirty="0">
                <a:latin typeface="Abadi MT Condensed Light" charset="0"/>
                <a:cs typeface="Abadi MT Condensed Light" charset="0"/>
              </a:rPr>
              <a:t>energy spread, beam divergence, emittance, self-injection dynamics, plasma shaping</a:t>
            </a:r>
          </a:p>
          <a:p>
            <a:pPr algn="ctr" eaLnBrk="1" hangingPunct="1"/>
            <a:r>
              <a:rPr lang="en-US" sz="1500" b="1" dirty="0">
                <a:latin typeface="Abadi MT Condensed Light" charset="0"/>
                <a:cs typeface="Abadi MT Condensed Light" charset="0"/>
              </a:rPr>
              <a:t>=&gt;understanding of the physics of laser-plasma acceleration in </a:t>
            </a:r>
            <a:r>
              <a:rPr lang="en-US" sz="1500" b="1" dirty="0">
                <a:solidFill>
                  <a:srgbClr val="FF0000"/>
                </a:solidFill>
                <a:latin typeface="Abadi MT Condensed Light" charset="0"/>
                <a:cs typeface="Abadi MT Condensed Light" charset="0"/>
              </a:rPr>
              <a:t>real conditions</a:t>
            </a:r>
          </a:p>
          <a:p>
            <a:pPr algn="ctr" eaLnBrk="1" hangingPunct="1"/>
            <a:endParaRPr lang="en-US" sz="1500" b="1" dirty="0">
              <a:latin typeface="Abadi MT Condensed Light" charset="0"/>
              <a:cs typeface="Abadi MT Condensed Light" charset="0"/>
            </a:endParaRPr>
          </a:p>
          <a:p>
            <a:pPr algn="ctr" eaLnBrk="1" hangingPunct="1"/>
            <a:r>
              <a:rPr lang="en-US" sz="1500" b="1" dirty="0">
                <a:solidFill>
                  <a:srgbClr val="FF0000"/>
                </a:solidFill>
                <a:latin typeface="Abadi MT Condensed Light" charset="0"/>
                <a:cs typeface="Abadi MT Condensed Light" charset="0"/>
              </a:rPr>
              <a:t>STABILITY:</a:t>
            </a:r>
            <a:r>
              <a:rPr lang="en-US" sz="1500" dirty="0">
                <a:solidFill>
                  <a:srgbClr val="FF0000"/>
                </a:solidFill>
                <a:latin typeface="Abadi MT Condensed Light" charset="0"/>
                <a:cs typeface="Abadi MT Condensed Light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Abadi MT Condensed Light" charset="0"/>
                <a:cs typeface="Abadi MT Condensed Light" charset="0"/>
              </a:rPr>
              <a:t>and control of bunch parameters, pointing</a:t>
            </a:r>
          </a:p>
          <a:p>
            <a:pPr algn="ctr" eaLnBrk="1" hangingPunct="1"/>
            <a:r>
              <a:rPr lang="en-US" sz="1500" b="1" dirty="0">
                <a:solidFill>
                  <a:srgbClr val="000000"/>
                </a:solidFill>
                <a:latin typeface="Abadi MT Condensed Light" charset="0"/>
                <a:cs typeface="Abadi MT Condensed Light" charset="0"/>
              </a:rPr>
              <a:t>=&gt;</a:t>
            </a:r>
            <a:r>
              <a:rPr lang="en-US" sz="1500" b="1" dirty="0">
                <a:solidFill>
                  <a:srgbClr val="000000"/>
                </a:solidFill>
                <a:highlight>
                  <a:srgbClr val="FFFF00"/>
                </a:highlight>
                <a:latin typeface="Abadi MT Condensed Light" charset="0"/>
                <a:cs typeface="Abadi MT Condensed Light" charset="0"/>
              </a:rPr>
              <a:t>improve quality of lasers and laser-target coupling</a:t>
            </a:r>
          </a:p>
          <a:p>
            <a:pPr algn="ctr" eaLnBrk="1" hangingPunct="1"/>
            <a:endParaRPr lang="en-US" sz="1500" b="1" dirty="0">
              <a:solidFill>
                <a:srgbClr val="000000"/>
              </a:solidFill>
              <a:latin typeface="Abadi MT Condensed Light" charset="0"/>
              <a:cs typeface="Abadi MT Condensed Light" charset="0"/>
            </a:endParaRPr>
          </a:p>
          <a:p>
            <a:pPr algn="ctr" eaLnBrk="1" hangingPunct="1"/>
            <a:r>
              <a:rPr lang="en-US" sz="1500" b="1" dirty="0">
                <a:solidFill>
                  <a:srgbClr val="FF0000"/>
                </a:solidFill>
                <a:latin typeface="Abadi MT Condensed Light" charset="0"/>
                <a:cs typeface="Abadi MT Condensed Light" charset="0"/>
              </a:rPr>
              <a:t>SCALABILITY: </a:t>
            </a:r>
            <a:r>
              <a:rPr lang="en-US" sz="1500" b="1" dirty="0">
                <a:latin typeface="Abadi MT Condensed Light" charset="0"/>
                <a:cs typeface="Abadi MT Condensed Light" charset="0"/>
              </a:rPr>
              <a:t>staging (phase space matching) + </a:t>
            </a:r>
            <a:r>
              <a:rPr lang="en-US" sz="1500" b="1" dirty="0">
                <a:solidFill>
                  <a:srgbClr val="000000"/>
                </a:solidFill>
                <a:latin typeface="Abadi MT Condensed Light" charset="0"/>
                <a:cs typeface="Abadi MT Condensed Light" charset="0"/>
              </a:rPr>
              <a:t>higher energy, high repetition rate, high average power</a:t>
            </a:r>
          </a:p>
          <a:p>
            <a:pPr algn="ctr" eaLnBrk="1" hangingPunct="1"/>
            <a:r>
              <a:rPr lang="en-US" sz="1500" b="1" dirty="0">
                <a:solidFill>
                  <a:srgbClr val="000000"/>
                </a:solidFill>
                <a:latin typeface="Abadi MT Condensed Light" charset="0"/>
                <a:cs typeface="Abadi MT Condensed Light" charset="0"/>
              </a:rPr>
              <a:t>=&gt;</a:t>
            </a:r>
            <a:r>
              <a:rPr lang="en-US" sz="1500" b="1" dirty="0">
                <a:solidFill>
                  <a:srgbClr val="000000"/>
                </a:solidFill>
                <a:highlight>
                  <a:srgbClr val="FFFF00"/>
                </a:highlight>
                <a:latin typeface="Abadi MT Condensed Light" charset="0"/>
                <a:cs typeface="Abadi MT Condensed Light" charset="0"/>
              </a:rPr>
              <a:t>develop new laser schemes for </a:t>
            </a:r>
            <a:r>
              <a:rPr lang="en-US" sz="1500" b="1" u="sng" dirty="0">
                <a:solidFill>
                  <a:srgbClr val="FF0000"/>
                </a:solidFill>
                <a:highlight>
                  <a:srgbClr val="FFFF00"/>
                </a:highlight>
                <a:latin typeface="Abadi MT Condensed Light" charset="0"/>
                <a:cs typeface="Abadi MT Condensed Light" charset="0"/>
              </a:rPr>
              <a:t>efficient</a:t>
            </a:r>
            <a:r>
              <a:rPr lang="en-US" sz="1500" b="1" dirty="0">
                <a:solidFill>
                  <a:srgbClr val="FF0000"/>
                </a:solidFill>
                <a:highlight>
                  <a:srgbClr val="FFFF00"/>
                </a:highlight>
                <a:latin typeface="Abadi MT Condensed Light" charset="0"/>
                <a:cs typeface="Abadi MT Condensed Light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highlight>
                  <a:srgbClr val="FFFF00"/>
                </a:highlight>
                <a:latin typeface="Abadi MT Condensed Light" charset="0"/>
                <a:cs typeface="Abadi MT Condensed Light" charset="0"/>
              </a:rPr>
              <a:t>high average power</a:t>
            </a:r>
            <a:r>
              <a:rPr lang="en-US" sz="1500" b="1" dirty="0">
                <a:solidFill>
                  <a:srgbClr val="000000"/>
                </a:solidFill>
                <a:latin typeface="Abadi MT Condensed Light" charset="0"/>
                <a:cs typeface="Abadi MT Condensed Light" charset="0"/>
              </a:rPr>
              <a:t>.</a:t>
            </a:r>
          </a:p>
        </p:txBody>
      </p:sp>
      <p:sp>
        <p:nvSpPr>
          <p:cNvPr id="29704" name="Rectangle 9"/>
          <p:cNvSpPr>
            <a:spLocks noChangeArrowheads="1"/>
          </p:cNvSpPr>
          <p:nvPr/>
        </p:nvSpPr>
        <p:spPr bwMode="auto">
          <a:xfrm>
            <a:off x="1540931" y="1084037"/>
            <a:ext cx="606213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Abadi MT Condensed Light" charset="0"/>
                <a:cs typeface="Abadi MT Condensed Light" charset="0"/>
              </a:rPr>
              <a:t>Since 2004, systematic production of electron bunches with energy in the hundreds of MeV range to 10 GeV and moderate energy spread (5-10%)*</a:t>
            </a:r>
          </a:p>
          <a:p>
            <a:pPr algn="ctr"/>
            <a:r>
              <a:rPr lang="en-US" sz="1500" b="1" dirty="0">
                <a:latin typeface="Abadi MT Condensed Light" charset="0"/>
                <a:cs typeface="Abadi MT Condensed Light" charset="0"/>
              </a:rPr>
              <a:t>Exploration of applications ongoing worldwide – focusing on Xray FEL (EuPRAXIA)</a:t>
            </a:r>
          </a:p>
        </p:txBody>
      </p:sp>
    </p:spTree>
    <p:extLst>
      <p:ext uri="{BB962C8B-B14F-4D97-AF65-F5344CB8AC3E}">
        <p14:creationId xmlns:p14="http://schemas.microsoft.com/office/powerpoint/2010/main" val="424622752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1944565"/>
            <a:ext cx="74930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Arial"/>
                <a:cs typeface="Arial"/>
              </a:rPr>
              <a:t>From laser </a:t>
            </a:r>
            <a:r>
              <a:rPr lang="it-IT" sz="2800" b="1" dirty="0" err="1">
                <a:latin typeface="Arial"/>
                <a:cs typeface="Arial"/>
              </a:rPr>
              <a:t>pulse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amplification</a:t>
            </a:r>
            <a:r>
              <a:rPr lang="it-IT" sz="2800" b="1" dirty="0">
                <a:latin typeface="Arial"/>
                <a:cs typeface="Arial"/>
              </a:rPr>
              <a:t> and </a:t>
            </a:r>
            <a:r>
              <a:rPr lang="it-IT" sz="2800" b="1" dirty="0" err="1">
                <a:latin typeface="Arial"/>
                <a:cs typeface="Arial"/>
              </a:rPr>
              <a:t>compression</a:t>
            </a:r>
            <a:r>
              <a:rPr lang="it-IT" sz="2800" b="1" dirty="0">
                <a:latin typeface="Arial"/>
                <a:cs typeface="Arial"/>
              </a:rPr>
              <a:t> to plasma </a:t>
            </a:r>
            <a:r>
              <a:rPr lang="it-IT" sz="2800" b="1" dirty="0" err="1">
                <a:latin typeface="Arial"/>
                <a:cs typeface="Arial"/>
              </a:rPr>
              <a:t>irradiation</a:t>
            </a:r>
            <a:endParaRPr lang="it-IT" sz="2800" b="1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93358-9CD9-E9DE-CE4F-8DB4ADC2ADDB}"/>
              </a:ext>
            </a:extLst>
          </p:cNvPr>
          <p:cNvSpPr txBox="1"/>
          <p:nvPr/>
        </p:nvSpPr>
        <p:spPr>
          <a:xfrm>
            <a:off x="3389244" y="341906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Multipulse generation</a:t>
            </a:r>
          </a:p>
        </p:txBody>
      </p:sp>
    </p:spTree>
    <p:extLst>
      <p:ext uri="{BB962C8B-B14F-4D97-AF65-F5344CB8AC3E}">
        <p14:creationId xmlns:p14="http://schemas.microsoft.com/office/powerpoint/2010/main" val="1199540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43000" y="168402"/>
            <a:ext cx="6858000" cy="483738"/>
          </a:xfr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2400" b="1" dirty="0"/>
              <a:t>The </a:t>
            </a:r>
            <a:r>
              <a:rPr lang="it-IT" sz="2400" b="1" dirty="0" err="1"/>
              <a:t>Resonant</a:t>
            </a:r>
            <a:r>
              <a:rPr lang="it-IT" sz="2400" b="1" dirty="0"/>
              <a:t> Multi-</a:t>
            </a:r>
            <a:r>
              <a:rPr lang="it-IT" sz="2400" b="1" dirty="0" err="1"/>
              <a:t>Pulse</a:t>
            </a:r>
            <a:r>
              <a:rPr lang="it-IT" sz="2400" b="1" dirty="0"/>
              <a:t> </a:t>
            </a:r>
            <a:r>
              <a:rPr lang="it-IT" sz="2400" b="1" dirty="0" err="1"/>
              <a:t>Ionization</a:t>
            </a:r>
            <a:r>
              <a:rPr lang="it-IT" sz="2400" b="1" dirty="0"/>
              <a:t> </a:t>
            </a:r>
            <a:r>
              <a:rPr lang="it-IT" sz="2400" b="1" dirty="0" err="1"/>
              <a:t>Injection</a:t>
            </a:r>
            <a:endParaRPr lang="it-IT" sz="2400" b="1" dirty="0"/>
          </a:p>
        </p:txBody>
      </p:sp>
      <p:sp>
        <p:nvSpPr>
          <p:cNvPr id="41" name="CustomShape 1"/>
          <p:cNvSpPr/>
          <p:nvPr/>
        </p:nvSpPr>
        <p:spPr>
          <a:xfrm>
            <a:off x="208722" y="718427"/>
            <a:ext cx="8537713" cy="117010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5100" rIns="67500" bIns="35100"/>
          <a:lstStyle/>
          <a:p>
            <a:pPr marL="162002" indent="-161461" algn="just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2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Resonant Multi-Pulse Ionization injection is a new bunch injection scheme aiming at generating extremely low-emittance bunches [as low as 0.06 mm </a:t>
            </a:r>
            <a:r>
              <a:rPr lang="en-US" sz="1200" b="1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mrad</a:t>
            </a:r>
            <a:r>
              <a:rPr lang="en-US" sz="1200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]</a:t>
            </a:r>
            <a:endParaRPr lang="en-US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2002" indent="-161461" algn="just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en-US" sz="1125" b="1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ReMPI</a:t>
            </a:r>
            <a:r>
              <a:rPr lang="en-US" sz="1125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requires ONE short-pulse 100-TW class (</a:t>
            </a:r>
            <a:r>
              <a:rPr lang="en-US" sz="1125" b="1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e.g</a:t>
            </a:r>
            <a:r>
              <a:rPr lang="en-US" sz="1125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1125" b="1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Ti:Sa</a:t>
            </a:r>
            <a:r>
              <a:rPr lang="en-US" sz="1125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laser system. Since a unique very large-amplitude </a:t>
            </a:r>
            <a:r>
              <a:rPr lang="en-US" sz="1125" b="1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Ti:Sa</a:t>
            </a:r>
            <a:r>
              <a:rPr lang="en-US" sz="1125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pulse would fully ionize the atoms (N5+ or Ar8+ ), the pulse is shaped as a </a:t>
            </a:r>
            <a:r>
              <a:rPr lang="en-US" sz="1125" b="1" u="sng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resonant</a:t>
            </a:r>
            <a:r>
              <a:rPr lang="en-US" sz="1125" b="1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sequence of sub-threshold amplitude pulses.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542791" y="3620208"/>
            <a:ext cx="5953420" cy="603784"/>
            <a:chOff x="1008786" y="5486908"/>
            <a:chExt cx="5390353" cy="805045"/>
          </a:xfrm>
        </p:grpSpPr>
        <p:pic>
          <p:nvPicPr>
            <p:cNvPr id="62" name="Immagin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86" y="5486908"/>
              <a:ext cx="1403533" cy="8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ZoneTexte 11"/>
            <p:cNvSpPr txBox="1"/>
            <p:nvPr/>
          </p:nvSpPr>
          <p:spPr>
            <a:xfrm>
              <a:off x="2530415" y="5640300"/>
              <a:ext cx="3868724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437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2873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310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5746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183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8620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056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1493" algn="l" defTabSz="1042873" rtl="0" eaLnBrk="1" latinLnBrk="0" hangingPunct="1">
                <a:defRPr sz="20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825" dirty="0">
                  <a:latin typeface="Arial" panose="020B0604020202020204" pitchFamily="34" charset="0"/>
                  <a:cs typeface="Arial" panose="020B0604020202020204" pitchFamily="34" charset="0"/>
                </a:rPr>
                <a:t>A new </a:t>
              </a:r>
              <a:r>
                <a:rPr lang="fr-FR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scheme</a:t>
              </a:r>
              <a:r>
                <a:rPr lang="fr-FR" sz="825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fr-FR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generate</a:t>
              </a:r>
              <a:r>
                <a:rPr lang="fr-FR" sz="825" dirty="0">
                  <a:latin typeface="Arial" panose="020B0604020202020204" pitchFamily="34" charset="0"/>
                  <a:cs typeface="Arial" panose="020B0604020202020204" pitchFamily="34" charset="0"/>
                </a:rPr>
                <a:t> the train of pulse in a stable, efficient and </a:t>
              </a:r>
              <a:r>
                <a:rPr lang="fr-FR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feasible</a:t>
              </a:r>
              <a:r>
                <a:rPr lang="fr-FR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way</a:t>
              </a:r>
              <a:r>
                <a:rPr lang="fr-FR" sz="825" dirty="0">
                  <a:latin typeface="Arial" panose="020B0604020202020204" pitchFamily="34" charset="0"/>
                  <a:cs typeface="Arial" panose="020B0604020202020204" pitchFamily="34" charset="0"/>
                </a:rPr>
                <a:t> « </a:t>
              </a:r>
              <a:r>
                <a:rPr lang="fr-FR" sz="825" b="1" dirty="0">
                  <a:latin typeface="Arial" panose="020B0604020202020204" pitchFamily="34" charset="0"/>
                  <a:cs typeface="Arial" panose="020B0604020202020204" pitchFamily="34" charset="0"/>
                </a:rPr>
                <a:t>Quasi </a:t>
              </a:r>
              <a:r>
                <a:rPr lang="fr-FR" sz="825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Lossless</a:t>
              </a:r>
              <a:r>
                <a:rPr lang="fr-FR" sz="825" b="1" dirty="0">
                  <a:latin typeface="Arial" panose="020B0604020202020204" pitchFamily="34" charset="0"/>
                  <a:cs typeface="Arial" panose="020B0604020202020204" pitchFamily="34" charset="0"/>
                </a:rPr>
                <a:t> Pulse Train </a:t>
              </a:r>
              <a:r>
                <a:rPr lang="fr-FR" sz="825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generation</a:t>
              </a:r>
              <a:r>
                <a:rPr lang="fr-FR" sz="825" b="1" dirty="0">
                  <a:latin typeface="Arial" panose="020B0604020202020204" pitchFamily="34" charset="0"/>
                  <a:cs typeface="Arial" panose="020B0604020202020204" pitchFamily="34" charset="0"/>
                </a:rPr>
                <a:t> by </a:t>
              </a:r>
              <a:r>
                <a:rPr lang="fr-FR" sz="825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Early</a:t>
              </a:r>
              <a:r>
                <a:rPr lang="fr-FR" sz="825" b="1" dirty="0">
                  <a:latin typeface="Arial" panose="020B0604020202020204" pitchFamily="34" charset="0"/>
                  <a:cs typeface="Arial" panose="020B0604020202020204" pitchFamily="34" charset="0"/>
                </a:rPr>
                <a:t> Amplitude division</a:t>
              </a:r>
              <a:r>
                <a:rPr lang="fr-FR" sz="825" dirty="0">
                  <a:latin typeface="Arial" panose="020B0604020202020204" pitchFamily="34" charset="0"/>
                  <a:cs typeface="Arial" panose="020B0604020202020204" pitchFamily="34" charset="0"/>
                </a:rPr>
                <a:t>  »</a:t>
              </a:r>
            </a:p>
          </p:txBody>
        </p:sp>
      </p:grpSp>
      <p:pic>
        <p:nvPicPr>
          <p:cNvPr id="64" name="Immagine 63"/>
          <p:cNvPicPr/>
          <p:nvPr/>
        </p:nvPicPr>
        <p:blipFill>
          <a:blip r:embed="rId4"/>
          <a:stretch/>
        </p:blipFill>
        <p:spPr>
          <a:xfrm>
            <a:off x="5007452" y="1808669"/>
            <a:ext cx="3821310" cy="1642680"/>
          </a:xfrm>
          <a:prstGeom prst="rect">
            <a:avLst/>
          </a:prstGeom>
          <a:ln>
            <a:noFill/>
          </a:ln>
        </p:spPr>
      </p:pic>
      <p:grpSp>
        <p:nvGrpSpPr>
          <p:cNvPr id="3" name="Gruppo 2"/>
          <p:cNvGrpSpPr/>
          <p:nvPr/>
        </p:nvGrpSpPr>
        <p:grpSpPr>
          <a:xfrm>
            <a:off x="2258037" y="1808669"/>
            <a:ext cx="2680290" cy="1642680"/>
            <a:chOff x="185712" y="3239733"/>
            <a:chExt cx="3573720" cy="2190240"/>
          </a:xfrm>
        </p:grpSpPr>
        <p:pic>
          <p:nvPicPr>
            <p:cNvPr id="65" name="Immagine 64"/>
            <p:cNvPicPr/>
            <p:nvPr/>
          </p:nvPicPr>
          <p:blipFill>
            <a:blip r:embed="rId5"/>
            <a:stretch/>
          </p:blipFill>
          <p:spPr>
            <a:xfrm>
              <a:off x="185712" y="3239733"/>
              <a:ext cx="3573720" cy="2190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6" name="Line 5"/>
            <p:cNvSpPr/>
            <p:nvPr/>
          </p:nvSpPr>
          <p:spPr>
            <a:xfrm>
              <a:off x="760343" y="4511951"/>
              <a:ext cx="2011680" cy="360"/>
            </a:xfrm>
            <a:prstGeom prst="line">
              <a:avLst/>
            </a:prstGeom>
            <a:ln w="54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T"/>
            </a:p>
          </p:txBody>
        </p:sp>
        <p:sp>
          <p:nvSpPr>
            <p:cNvPr id="67" name="CustomShape 6"/>
            <p:cNvSpPr/>
            <p:nvPr/>
          </p:nvSpPr>
          <p:spPr>
            <a:xfrm>
              <a:off x="565384" y="4223983"/>
              <a:ext cx="228564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/>
            <a:lstStyle/>
            <a:p>
              <a:r>
                <a:rPr lang="en-US" sz="1125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Ionization Threshold</a:t>
              </a:r>
              <a:endPara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8" name="Line 7"/>
            <p:cNvSpPr/>
            <p:nvPr/>
          </p:nvSpPr>
          <p:spPr>
            <a:xfrm>
              <a:off x="2210216" y="4135601"/>
              <a:ext cx="548640" cy="62064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T"/>
            </a:p>
          </p:txBody>
        </p:sp>
        <p:sp>
          <p:nvSpPr>
            <p:cNvPr id="69" name="Line 8"/>
            <p:cNvSpPr/>
            <p:nvPr/>
          </p:nvSpPr>
          <p:spPr>
            <a:xfrm flipH="1">
              <a:off x="2302384" y="4227041"/>
              <a:ext cx="548640" cy="52920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IT"/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1080607" y="4013656"/>
              <a:ext cx="887423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25" b="1" dirty="0" err="1">
                  <a:solidFill>
                    <a:srgbClr val="1469A2"/>
                  </a:solidFill>
                </a:rPr>
                <a:t>ReMPI</a:t>
              </a:r>
              <a:endParaRPr lang="it-IT" sz="1225" b="1" dirty="0">
                <a:solidFill>
                  <a:srgbClr val="1469A2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E15AF80-1D55-6DF5-3804-A7FEE3CE7F5C}"/>
              </a:ext>
            </a:extLst>
          </p:cNvPr>
          <p:cNvSpPr txBox="1"/>
          <p:nvPr/>
        </p:nvSpPr>
        <p:spPr>
          <a:xfrm>
            <a:off x="2623885" y="4637494"/>
            <a:ext cx="31622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spc="-1" dirty="0">
                <a:uFill>
                  <a:solidFill>
                    <a:srgbClr val="FFFFFF"/>
                  </a:solidFill>
                </a:uFill>
              </a:rPr>
              <a:t>P. Tomassini et al., Phys. Plasmas 24 (2017)</a:t>
            </a:r>
            <a:endParaRPr lang="en-IT" sz="1100" dirty="0"/>
          </a:p>
        </p:txBody>
      </p:sp>
      <p:pic>
        <p:nvPicPr>
          <p:cNvPr id="6" name="Immagine 12">
            <a:extLst>
              <a:ext uri="{FF2B5EF4-FFF2-40B4-BE49-F238E27FC236}">
                <a16:creationId xmlns:a16="http://schemas.microsoft.com/office/drawing/2014/main" id="{B283D3E7-BA0C-3796-03DF-E1D3919FA4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27"/>
          <a:stretch/>
        </p:blipFill>
        <p:spPr>
          <a:xfrm flipH="1">
            <a:off x="626164" y="1659230"/>
            <a:ext cx="1549545" cy="1310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A7404-3407-FB32-FBF9-2B576C408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45" y="3210684"/>
            <a:ext cx="1914592" cy="14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62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0">
            <a:extLst>
              <a:ext uri="{FF2B5EF4-FFF2-40B4-BE49-F238E27FC236}">
                <a16:creationId xmlns:a16="http://schemas.microsoft.com/office/drawing/2014/main" id="{2C67609A-8D27-4380-0D27-9CC1675E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548" y="201045"/>
            <a:ext cx="7036904" cy="366850"/>
          </a:xfrm>
        </p:spPr>
        <p:txBody>
          <a:bodyPr>
            <a:normAutofit fontScale="90000"/>
          </a:bodyPr>
          <a:lstStyle/>
          <a:p>
            <a:pPr algn="ctr"/>
            <a:r>
              <a:rPr lang="en-IT" b="1" dirty="0">
                <a:latin typeface="Arial" panose="020B0604020202020204" pitchFamily="34" charset="0"/>
                <a:cs typeface="Arial" panose="020B0604020202020204" pitchFamily="34" charset="0"/>
              </a:rPr>
              <a:t>MULTI-PULSE LASER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2D416-C13E-C3D0-5B65-6064B6E5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150" y="1846004"/>
            <a:ext cx="3681630" cy="1719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11B34F-EB43-6C8E-DEB8-F1F2A4853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7"/>
          <a:stretch/>
        </p:blipFill>
        <p:spPr>
          <a:xfrm>
            <a:off x="163756" y="1459177"/>
            <a:ext cx="2251880" cy="1813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D3F0A-8676-CC1D-4F1F-D91E173DCC90}"/>
              </a:ext>
            </a:extLst>
          </p:cNvPr>
          <p:cNvSpPr txBox="1"/>
          <p:nvPr/>
        </p:nvSpPr>
        <p:spPr>
          <a:xfrm>
            <a:off x="205453" y="3309440"/>
            <a:ext cx="2251880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dirty="0"/>
              <a:t>C. W. Siders et al., “Efficient high-energy pulse-train generation using a 2n-</a:t>
            </a:r>
            <a:br>
              <a:rPr lang="en-GB" sz="788" dirty="0"/>
            </a:br>
            <a:r>
              <a:rPr lang="en-GB" sz="788" dirty="0"/>
              <a:t>pulse Michelson interferometer,” Applied Optics Vol. 37, Issue 22, 1998.</a:t>
            </a:r>
            <a:endParaRPr lang="en-IT" sz="788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9C3D7-52C2-1D4B-42F1-2251821356CC}"/>
              </a:ext>
            </a:extLst>
          </p:cNvPr>
          <p:cNvSpPr txBox="1"/>
          <p:nvPr/>
        </p:nvSpPr>
        <p:spPr>
          <a:xfrm>
            <a:off x="3646858" y="3808951"/>
            <a:ext cx="2351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A. Marasciulli, PhD thesis, 2023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D9E20E-1231-4D72-3A3B-FFF620DD7FF7}"/>
              </a:ext>
            </a:extLst>
          </p:cNvPr>
          <p:cNvCxnSpPr>
            <a:cxnSpLocks/>
          </p:cNvCxnSpPr>
          <p:nvPr/>
        </p:nvCxnSpPr>
        <p:spPr>
          <a:xfrm>
            <a:off x="2306758" y="2463600"/>
            <a:ext cx="469850" cy="140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00C637-1D35-0ABB-9DE3-E0CF361CB38C}"/>
              </a:ext>
            </a:extLst>
          </p:cNvPr>
          <p:cNvCxnSpPr>
            <a:cxnSpLocks/>
          </p:cNvCxnSpPr>
          <p:nvPr/>
        </p:nvCxnSpPr>
        <p:spPr>
          <a:xfrm flipV="1">
            <a:off x="6057321" y="2598702"/>
            <a:ext cx="301958" cy="165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A347B41-203B-2E6F-D2BC-40BAE33581D6}"/>
              </a:ext>
            </a:extLst>
          </p:cNvPr>
          <p:cNvSpPr txBox="1"/>
          <p:nvPr/>
        </p:nvSpPr>
        <p:spPr>
          <a:xfrm>
            <a:off x="6402349" y="750277"/>
            <a:ext cx="2741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/>
              <a:t>Proof of principle validation using a two-pulse “train”, in progress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5AC8B4-1CEC-9E29-78D3-2D490F27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259" y="1293919"/>
            <a:ext cx="2071732" cy="30240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D71CE1-5BCA-0A1D-EEAD-746E22912990}"/>
              </a:ext>
            </a:extLst>
          </p:cNvPr>
          <p:cNvSpPr txBox="1"/>
          <p:nvPr/>
        </p:nvSpPr>
        <p:spPr>
          <a:xfrm>
            <a:off x="573579" y="38140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C1A505-78BD-664A-D679-5440BC674607}"/>
              </a:ext>
            </a:extLst>
          </p:cNvPr>
          <p:cNvSpPr txBox="1"/>
          <p:nvPr/>
        </p:nvSpPr>
        <p:spPr>
          <a:xfrm>
            <a:off x="3492345" y="1486732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Large beams: Delay mask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2110C8-0FA0-5E81-42E9-9E19A3EA7B2E}"/>
              </a:ext>
            </a:extLst>
          </p:cNvPr>
          <p:cNvSpPr txBox="1"/>
          <p:nvPr/>
        </p:nvSpPr>
        <p:spPr>
          <a:xfrm>
            <a:off x="163756" y="947973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effectLst/>
                <a:latin typeface="Arial" panose="020B0604020202020204" pitchFamily="34" charset="0"/>
              </a:rPr>
              <a:t>N-Michelson interferometers</a:t>
            </a:r>
            <a:endParaRPr lang="en-IT" sz="1400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3F26629-6779-2ABC-4706-2526CD73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3341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3A6714-3D1F-4857-9904-D935B84167FA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8AEF2-EA77-5AD5-92BE-3C7687AACD09}"/>
              </a:ext>
            </a:extLst>
          </p:cNvPr>
          <p:cNvSpPr txBox="1"/>
          <p:nvPr/>
        </p:nvSpPr>
        <p:spPr>
          <a:xfrm>
            <a:off x="4066037" y="4349044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Proof of principle demonstration </a:t>
            </a:r>
          </a:p>
        </p:txBody>
      </p:sp>
    </p:spTree>
    <p:extLst>
      <p:ext uri="{BB962C8B-B14F-4D97-AF65-F5344CB8AC3E}">
        <p14:creationId xmlns:p14="http://schemas.microsoft.com/office/powerpoint/2010/main" val="3775251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15360"/>
            <a:ext cx="8280400" cy="3216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b="1" dirty="0">
                <a:ea typeface="ＭＳ Ｐゴシック" charset="-128"/>
                <a:cs typeface="Abadi MT Condensed Light"/>
              </a:rPr>
              <a:t>NEXT STEP: STAGING OF ACCELERATING SECTIONS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1314450" y="1103170"/>
            <a:ext cx="6415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800" b="1" dirty="0"/>
              <a:t>Advanced staged acceleration with lasers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40924"/>
            <a:ext cx="6858000" cy="2258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AA14A-01A7-63CD-D48E-C5F779810D33}"/>
              </a:ext>
            </a:extLst>
          </p:cNvPr>
          <p:cNvSpPr txBox="1"/>
          <p:nvPr/>
        </p:nvSpPr>
        <p:spPr>
          <a:xfrm>
            <a:off x="113087" y="4186239"/>
            <a:ext cx="891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Multiple stages need multiple laser pulses: scaling of energy and repetition rate</a:t>
            </a:r>
          </a:p>
        </p:txBody>
      </p:sp>
    </p:spTree>
    <p:extLst>
      <p:ext uri="{BB962C8B-B14F-4D97-AF65-F5344CB8AC3E}">
        <p14:creationId xmlns:p14="http://schemas.microsoft.com/office/powerpoint/2010/main" val="2386708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57350" y="1944565"/>
            <a:ext cx="58293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Arial"/>
                <a:cs typeface="Arial"/>
              </a:rPr>
              <a:t>Scaling </a:t>
            </a:r>
            <a:r>
              <a:rPr lang="it-IT" sz="2800" b="1" dirty="0" err="1">
                <a:latin typeface="Arial"/>
                <a:cs typeface="Arial"/>
              </a:rPr>
              <a:t>lasers</a:t>
            </a:r>
            <a:r>
              <a:rPr lang="it-IT" sz="2800" b="1" dirty="0">
                <a:latin typeface="Arial"/>
                <a:cs typeface="Arial"/>
              </a:rPr>
              <a:t> drivers to large </a:t>
            </a:r>
            <a:r>
              <a:rPr lang="it-IT" sz="2800" b="1" dirty="0" err="1">
                <a:latin typeface="Arial"/>
                <a:cs typeface="Arial"/>
              </a:rPr>
              <a:t>accelerator</a:t>
            </a:r>
            <a:r>
              <a:rPr lang="it-IT" sz="2800" b="1" dirty="0">
                <a:latin typeface="Arial"/>
                <a:cs typeface="Arial"/>
              </a:rPr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1588473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3000"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092"/>
            <a:ext cx="9144000" cy="5143500"/>
          </a:xfrm>
          <a:prstGeom prst="rect">
            <a:avLst/>
          </a:prstGeom>
        </p:spPr>
      </p:pic>
      <p:sp>
        <p:nvSpPr>
          <p:cNvPr id="6" name="Titolo 2"/>
          <p:cNvSpPr txBox="1">
            <a:spLocks/>
          </p:cNvSpPr>
          <p:nvPr/>
        </p:nvSpPr>
        <p:spPr bwMode="auto">
          <a:xfrm>
            <a:off x="752358" y="402480"/>
            <a:ext cx="78251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AA060A"/>
                </a:solidFill>
                <a:latin typeface="Times New Roman"/>
                <a:ea typeface="+mj-ea"/>
                <a:cs typeface="Times New Roman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pPr algn="ctr"/>
            <a:r>
              <a:rPr lang="en-GB" sz="28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ea typeface="ＭＳ Ｐゴシック"/>
                <a:cs typeface="Abadi MT Condensed Light"/>
              </a:rPr>
              <a:t>TOWARDS HIGH  AVERAGE  POWER</a:t>
            </a:r>
            <a:endParaRPr lang="it-IT" sz="28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+mj-lt"/>
              <a:cs typeface="Abadi MT Condensed Ligh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73714" y="910918"/>
            <a:ext cx="8086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Future installations will require PW, fs pulses with </a:t>
            </a:r>
            <a:r>
              <a:rPr lang="en-GB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Abadi MT Condensed Light"/>
              </a:rPr>
              <a:t>kHz</a:t>
            </a:r>
            <a:r>
              <a:rPr lang="en-GB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rep-rate (multi 10kW) lasers with high efficiency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37885" y="4279802"/>
            <a:ext cx="8381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A</a:t>
            </a:r>
            <a:r>
              <a:rPr lang="en-GB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im</a:t>
            </a:r>
            <a:r>
              <a:rPr lang="en-GB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at laser architectures that can directly exploit </a:t>
            </a:r>
            <a:r>
              <a:rPr lang="en-GB" sz="2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diode lasers</a:t>
            </a:r>
            <a:r>
              <a:rPr lang="en-GB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9639" y="2006902"/>
            <a:ext cx="891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Ti:Sa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requires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pumping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with green laser light with high power and 10ns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pulse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duration - no existing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diode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lasers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can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fulfill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these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requirements</a:t>
            </a:r>
            <a:endParaRPr lang="it-IT" sz="2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+mj-lt"/>
              <a:cs typeface="Abadi MT Condensed Light"/>
            </a:endParaRPr>
          </a:p>
        </p:txBody>
      </p:sp>
      <p:sp>
        <p:nvSpPr>
          <p:cNvPr id="13" name="Freccia giù 12"/>
          <p:cNvSpPr/>
          <p:nvPr/>
        </p:nvSpPr>
        <p:spPr>
          <a:xfrm>
            <a:off x="4425886" y="2927459"/>
            <a:ext cx="405350" cy="526889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77687" y="3667020"/>
            <a:ext cx="873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Choose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different</a:t>
            </a:r>
            <a:r>
              <a:rPr lang="it-IT" sz="20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 gain medium for future multi-kW laser </a:t>
            </a:r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badi MT Condensed Light"/>
              </a:rPr>
              <a:t>systems</a:t>
            </a:r>
            <a:endParaRPr lang="it-IT" sz="2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latin typeface="+mj-lt"/>
              <a:cs typeface="Abadi MT Condensed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A1784D-8B6D-B9EB-B5E4-D4FCAE8A2C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870450"/>
            <a:ext cx="503238" cy="273050"/>
          </a:xfrm>
          <a:prstGeom prst="rect">
            <a:avLst/>
          </a:prstGeom>
        </p:spPr>
        <p:txBody>
          <a:bodyPr/>
          <a:lstStyle/>
          <a:p>
            <a:fld id="{09E83AF7-3485-8F4E-88D1-0D6BB24D3F38}" type="slidenum">
              <a:rPr lang="it-IT" altLang="it-IT" sz="1600" smtClean="0">
                <a:latin typeface="+mj-lt"/>
              </a:rPr>
              <a:pPr/>
              <a:t>49</a:t>
            </a:fld>
            <a:endParaRPr lang="it-IT" altLang="it-IT" sz="1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477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500" y="1944565"/>
            <a:ext cx="74930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Arial"/>
                <a:cs typeface="Arial"/>
              </a:rPr>
              <a:t>High power </a:t>
            </a:r>
            <a:r>
              <a:rPr lang="it-IT" sz="2800" b="1" dirty="0" err="1">
                <a:latin typeface="Arial"/>
                <a:cs typeface="Arial"/>
              </a:rPr>
              <a:t>lasers</a:t>
            </a:r>
            <a:endParaRPr lang="it-IT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613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582265" y="4911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2502679" y="0"/>
            <a:ext cx="4117109" cy="6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AA060A"/>
                </a:solidFill>
                <a:latin typeface="Times New Roman"/>
                <a:ea typeface="+mj-ea"/>
                <a:cs typeface="Times New Roman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pPr defTabSz="342900"/>
            <a:endParaRPr lang="it-IT" sz="3300" b="1" dirty="0">
              <a:latin typeface="Century Gothic"/>
              <a:ea typeface="ＭＳ Ｐゴシック"/>
              <a:cs typeface="Century Gothic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7296" y="502567"/>
            <a:ext cx="9089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it-IT" b="1" spc="-75" dirty="0" err="1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Current</a:t>
            </a:r>
            <a:r>
              <a:rPr lang="it-IT" b="1" spc="-75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b="1" spc="-75" dirty="0" err="1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reqirement</a:t>
            </a:r>
            <a:r>
              <a:rPr lang="it-IT" b="1" spc="-75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for LPA driver: </a:t>
            </a:r>
            <a:r>
              <a:rPr lang="it-IT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PW-class system, with high </a:t>
            </a:r>
            <a:r>
              <a:rPr lang="it-IT" dirty="0" err="1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repetition</a:t>
            </a:r>
            <a:r>
              <a:rPr lang="it-IT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rate (≈kHz) </a:t>
            </a:r>
            <a:r>
              <a:rPr lang="it-IT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Demanding</a:t>
            </a:r>
            <a:r>
              <a:rPr lang="it-IT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high </a:t>
            </a:r>
            <a:r>
              <a:rPr lang="it-IT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average</a:t>
            </a:r>
            <a:r>
              <a:rPr lang="it-IT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power (1-10 kW)</a:t>
            </a:r>
            <a:endParaRPr lang="it-IT" b="1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t="20059"/>
          <a:stretch/>
        </p:blipFill>
        <p:spPr>
          <a:xfrm>
            <a:off x="2114727" y="1437630"/>
            <a:ext cx="5016679" cy="26476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8284" y="437396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it-IT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Major </a:t>
            </a:r>
            <a:r>
              <a:rPr lang="it-IT" sz="16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effort</a:t>
            </a:r>
            <a:r>
              <a:rPr lang="it-IT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required</a:t>
            </a:r>
            <a:r>
              <a:rPr lang="it-IT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to </a:t>
            </a:r>
            <a:r>
              <a:rPr lang="it-IT" sz="16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fill</a:t>
            </a:r>
            <a:r>
              <a:rPr lang="it-IT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the gap </a:t>
            </a:r>
            <a:r>
              <a:rPr lang="it-IT" sz="16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between</a:t>
            </a:r>
            <a:r>
              <a:rPr lang="it-IT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charset="0"/>
                <a:ea typeface="ＭＳ Ｐゴシック" charset="0"/>
                <a:cs typeface="ＭＳ Ｐゴシック" charset="0"/>
              </a:rPr>
              <a:t>existing </a:t>
            </a:r>
            <a:r>
              <a:rPr lang="it-IT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and </a:t>
            </a:r>
            <a:r>
              <a:rPr lang="it-IT" sz="1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Gothic" charset="0"/>
                <a:ea typeface="ＭＳ Ｐゴシック" charset="0"/>
                <a:cs typeface="ＭＳ Ｐゴシック" charset="0"/>
              </a:rPr>
              <a:t>required</a:t>
            </a:r>
            <a:r>
              <a:rPr lang="it-IT" sz="1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6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laser </a:t>
            </a:r>
            <a:r>
              <a:rPr lang="it-IT" sz="16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technology</a:t>
            </a:r>
            <a:endParaRPr lang="it-IT" sz="1600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5166069" y="2301720"/>
            <a:ext cx="346543" cy="594066"/>
          </a:xfrm>
          <a:prstGeom prst="ellipse">
            <a:avLst/>
          </a:prstGeom>
          <a:solidFill>
            <a:srgbClr val="FFFF00">
              <a:alpha val="71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>
              <a:solidFill>
                <a:prstClr val="white"/>
              </a:solidFill>
              <a:ea typeface="ＭＳ Ｐゴシック"/>
              <a:cs typeface="ＭＳ Ｐゴシック"/>
            </a:endParaRPr>
          </a:p>
        </p:txBody>
      </p:sp>
      <p:cxnSp>
        <p:nvCxnSpPr>
          <p:cNvPr id="17" name="Connettore 2 16"/>
          <p:cNvCxnSpPr>
            <a:endCxn id="16" idx="7"/>
          </p:cNvCxnSpPr>
          <p:nvPr/>
        </p:nvCxnSpPr>
        <p:spPr>
          <a:xfrm flipH="1">
            <a:off x="5461858" y="1545689"/>
            <a:ext cx="892340" cy="843083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652125" y="1221600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it-IT" b="1" i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Machine drivers</a:t>
            </a: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307461" y="65548"/>
            <a:ext cx="6315075" cy="469054"/>
          </a:xfrm>
        </p:spPr>
        <p:txBody>
          <a:bodyPr>
            <a:noAutofit/>
          </a:bodyPr>
          <a:lstStyle/>
          <a:p>
            <a:pPr algn="ctr" rtl="0" eaLnBrk="1" latinLnBrk="0" hangingPunct="1"/>
            <a:r>
              <a:rPr lang="it-IT" sz="3200" b="1" dirty="0" err="1">
                <a:solidFill>
                  <a:srgbClr val="000000"/>
                </a:solidFill>
                <a:latin typeface="Montserrat" pitchFamily="2" charset="77"/>
                <a:ea typeface="ＭＳ Ｐゴシック"/>
                <a:cs typeface="Century Gothic"/>
              </a:rPr>
              <a:t>Average</a:t>
            </a:r>
            <a:r>
              <a:rPr lang="it-IT" sz="3200" b="1" dirty="0">
                <a:solidFill>
                  <a:srgbClr val="000000"/>
                </a:solidFill>
                <a:latin typeface="Montserrat" pitchFamily="2" charset="77"/>
                <a:ea typeface="ＭＳ Ｐゴシック"/>
                <a:cs typeface="Century Gothic"/>
              </a:rPr>
              <a:t> power</a:t>
            </a:r>
            <a:endParaRPr lang="it-IT" sz="4000" dirty="0">
              <a:effectLst/>
              <a:latin typeface="Montserrat" pitchFamily="2" charset="77"/>
            </a:endParaRP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1925706" y="1329612"/>
            <a:ext cx="324037" cy="4320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cxnSpLocks/>
          </p:cNvCxnSpPr>
          <p:nvPr/>
        </p:nvCxnSpPr>
        <p:spPr>
          <a:xfrm flipV="1">
            <a:off x="2418048" y="1221489"/>
            <a:ext cx="164217" cy="2126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2087724" y="1221600"/>
            <a:ext cx="4985120" cy="29030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730554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ccia angolare in su 13"/>
          <p:cNvSpPr/>
          <p:nvPr/>
        </p:nvSpPr>
        <p:spPr>
          <a:xfrm>
            <a:off x="6478011" y="2594019"/>
            <a:ext cx="1350150" cy="1350150"/>
          </a:xfrm>
          <a:prstGeom prst="bentUpArrow">
            <a:avLst>
              <a:gd name="adj1" fmla="val 35910"/>
              <a:gd name="adj2" fmla="val 25000"/>
              <a:gd name="adj3" fmla="val 25000"/>
            </a:avLst>
          </a:prstGeom>
          <a:solidFill>
            <a:srgbClr val="1737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err="1"/>
              <a:t>Transport</a:t>
            </a:r>
            <a:r>
              <a:rPr lang="it-IT" sz="1000" dirty="0"/>
              <a:t> and </a:t>
            </a:r>
            <a:r>
              <a:rPr lang="it-IT" sz="1000" dirty="0" err="1"/>
              <a:t>focusing</a:t>
            </a:r>
            <a:endParaRPr lang="it-IT" sz="10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34487"/>
            <a:ext cx="7886700" cy="46454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 err="1">
                <a:latin typeface="Montserrat" pitchFamily="2" charset="77"/>
                <a:cs typeface="Arial"/>
              </a:rPr>
              <a:t>Relevant</a:t>
            </a:r>
            <a:r>
              <a:rPr lang="it-IT" sz="3200" b="1" dirty="0">
                <a:latin typeface="Montserrat" pitchFamily="2" charset="77"/>
                <a:cs typeface="Arial"/>
              </a:rPr>
              <a:t> </a:t>
            </a:r>
            <a:r>
              <a:rPr lang="it-IT" sz="3200" b="1" dirty="0" err="1">
                <a:latin typeface="Montserrat" pitchFamily="2" charset="77"/>
                <a:cs typeface="Arial"/>
              </a:rPr>
              <a:t>blocks</a:t>
            </a:r>
            <a:r>
              <a:rPr lang="it-IT" sz="3200" b="1" dirty="0">
                <a:latin typeface="Montserrat" pitchFamily="2" charset="77"/>
                <a:cs typeface="Arial"/>
              </a:rPr>
              <a:t> of a laser driver</a:t>
            </a:r>
          </a:p>
        </p:txBody>
      </p:sp>
      <p:sp>
        <p:nvSpPr>
          <p:cNvPr id="4" name="Rettangolo 3"/>
          <p:cNvSpPr/>
          <p:nvPr/>
        </p:nvSpPr>
        <p:spPr>
          <a:xfrm>
            <a:off x="1671476" y="2594019"/>
            <a:ext cx="2160240" cy="15661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/>
              <a:t>Gain medium</a:t>
            </a:r>
          </a:p>
        </p:txBody>
      </p:sp>
      <p:sp>
        <p:nvSpPr>
          <p:cNvPr id="5" name="Trapezio 4"/>
          <p:cNvSpPr/>
          <p:nvPr/>
        </p:nvSpPr>
        <p:spPr>
          <a:xfrm>
            <a:off x="1941420" y="2269983"/>
            <a:ext cx="1620180" cy="324036"/>
          </a:xfrm>
          <a:prstGeom prst="trapezoid">
            <a:avLst/>
          </a:prstGeom>
          <a:solidFill>
            <a:srgbClr val="00C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Pump</a:t>
            </a:r>
            <a:r>
              <a:rPr lang="it-IT" sz="1200" dirty="0"/>
              <a:t> (Energy)</a:t>
            </a:r>
          </a:p>
        </p:txBody>
      </p:sp>
      <p:sp>
        <p:nvSpPr>
          <p:cNvPr id="9" name="Rettangolo 8"/>
          <p:cNvSpPr/>
          <p:nvPr/>
        </p:nvSpPr>
        <p:spPr>
          <a:xfrm>
            <a:off x="1185424" y="4160193"/>
            <a:ext cx="3132349" cy="4860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Cooling</a:t>
            </a:r>
            <a:r>
              <a:rPr lang="it-IT" sz="1200" dirty="0"/>
              <a:t> (</a:t>
            </a:r>
            <a:r>
              <a:rPr lang="it-IT" sz="1200" dirty="0" err="1"/>
              <a:t>loss</a:t>
            </a:r>
            <a:r>
              <a:rPr lang="it-IT" sz="1200" dirty="0"/>
              <a:t>)</a:t>
            </a:r>
          </a:p>
        </p:txBody>
      </p:sp>
      <p:sp>
        <p:nvSpPr>
          <p:cNvPr id="10" name="Freccia destra 9"/>
          <p:cNvSpPr/>
          <p:nvPr/>
        </p:nvSpPr>
        <p:spPr>
          <a:xfrm>
            <a:off x="3831716" y="3404109"/>
            <a:ext cx="1242138" cy="64807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Transport</a:t>
            </a:r>
            <a:endParaRPr lang="it-IT" sz="1200" dirty="0"/>
          </a:p>
        </p:txBody>
      </p:sp>
      <p:sp>
        <p:nvSpPr>
          <p:cNvPr id="12" name="Diamante 11"/>
          <p:cNvSpPr/>
          <p:nvPr/>
        </p:nvSpPr>
        <p:spPr>
          <a:xfrm>
            <a:off x="4965843" y="3080073"/>
            <a:ext cx="1566173" cy="1296144"/>
          </a:xfrm>
          <a:prstGeom prst="diamond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" dirty="0"/>
              <a:t>Optical </a:t>
            </a:r>
            <a:r>
              <a:rPr lang="it-IT" sz="600" dirty="0" err="1"/>
              <a:t>Compressor</a:t>
            </a:r>
            <a:endParaRPr lang="it-IT" sz="600" dirty="0"/>
          </a:p>
          <a:p>
            <a:pPr algn="ctr"/>
            <a:r>
              <a:rPr lang="it-IT" sz="600" dirty="0"/>
              <a:t>(vacuum)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941420" y="1783929"/>
            <a:ext cx="1620180" cy="4860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Cooling</a:t>
            </a:r>
            <a:r>
              <a:rPr lang="it-IT" sz="1200" dirty="0"/>
              <a:t> (</a:t>
            </a:r>
            <a:r>
              <a:rPr lang="it-IT" sz="1200" dirty="0" err="1"/>
              <a:t>loss</a:t>
            </a:r>
            <a:r>
              <a:rPr lang="it-IT" sz="1200" dirty="0"/>
              <a:t>)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148A7A50-6D3D-5092-DFB1-8CBCFC9D94CD}"/>
              </a:ext>
            </a:extLst>
          </p:cNvPr>
          <p:cNvSpPr/>
          <p:nvPr/>
        </p:nvSpPr>
        <p:spPr>
          <a:xfrm>
            <a:off x="5209256" y="2789381"/>
            <a:ext cx="1048979" cy="3161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loss</a:t>
            </a:r>
            <a:endParaRPr lang="it-IT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7CDE5-9610-8D10-D7BD-2B9A2AB1D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4" t="17987" r="14383" b="9296"/>
          <a:stretch/>
        </p:blipFill>
        <p:spPr>
          <a:xfrm>
            <a:off x="1734813" y="2718964"/>
            <a:ext cx="1016783" cy="13332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89C5C-7AAA-C6CB-B8C6-7278EFE36F55}"/>
              </a:ext>
            </a:extLst>
          </p:cNvPr>
          <p:cNvSpPr txBox="1"/>
          <p:nvPr/>
        </p:nvSpPr>
        <p:spPr>
          <a:xfrm>
            <a:off x="1061612" y="569417"/>
            <a:ext cx="7063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Tackle power and coupling efficiencies and losses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1BC43F-2B70-9A2E-E5C5-6BBE32D39AB0}"/>
              </a:ext>
            </a:extLst>
          </p:cNvPr>
          <p:cNvSpPr txBox="1"/>
          <p:nvPr/>
        </p:nvSpPr>
        <p:spPr>
          <a:xfrm>
            <a:off x="251842" y="2247335"/>
            <a:ext cx="1125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/>
              <a:t>Wall plug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89ED74-1631-FDF4-E1CA-E07E96A67F2A}"/>
              </a:ext>
            </a:extLst>
          </p:cNvPr>
          <p:cNvCxnSpPr>
            <a:stCxn id="15" idx="3"/>
            <a:endCxn id="5" idx="1"/>
          </p:cNvCxnSpPr>
          <p:nvPr/>
        </p:nvCxnSpPr>
        <p:spPr>
          <a:xfrm>
            <a:off x="1376894" y="2432001"/>
            <a:ext cx="60503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B81F4E-E076-D297-38FE-EDB818F903BD}"/>
              </a:ext>
            </a:extLst>
          </p:cNvPr>
          <p:cNvGrpSpPr/>
          <p:nvPr/>
        </p:nvGrpSpPr>
        <p:grpSpPr>
          <a:xfrm>
            <a:off x="6105826" y="1199331"/>
            <a:ext cx="2672811" cy="1394687"/>
            <a:chOff x="6105826" y="1199331"/>
            <a:chExt cx="2672811" cy="1394687"/>
          </a:xfrm>
        </p:grpSpPr>
        <p:sp>
          <p:nvSpPr>
            <p:cNvPr id="16" name="Ovale 15"/>
            <p:cNvSpPr/>
            <p:nvPr/>
          </p:nvSpPr>
          <p:spPr>
            <a:xfrm>
              <a:off x="6988615" y="1613633"/>
              <a:ext cx="1026115" cy="9803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/>
                <a:t>Plasma</a:t>
              </a:r>
            </a:p>
          </p:txBody>
        </p:sp>
        <p:sp>
          <p:nvSpPr>
            <p:cNvPr id="3" name="Down Arrow 2">
              <a:extLst>
                <a:ext uri="{FF2B5EF4-FFF2-40B4-BE49-F238E27FC236}">
                  <a16:creationId xmlns:a16="http://schemas.microsoft.com/office/drawing/2014/main" id="{429EDA07-0E16-139A-D04C-E43BCBCCF01B}"/>
                </a:ext>
              </a:extLst>
            </p:cNvPr>
            <p:cNvSpPr/>
            <p:nvPr/>
          </p:nvSpPr>
          <p:spPr>
            <a:xfrm rot="10800000">
              <a:off x="7320996" y="1224611"/>
              <a:ext cx="361352" cy="39407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7" name="Rettangolo 8">
              <a:extLst>
                <a:ext uri="{FF2B5EF4-FFF2-40B4-BE49-F238E27FC236}">
                  <a16:creationId xmlns:a16="http://schemas.microsoft.com/office/drawing/2014/main" id="{8C742B0B-AAC0-E509-231F-1B8F8F8A9496}"/>
                </a:ext>
              </a:extLst>
            </p:cNvPr>
            <p:cNvSpPr/>
            <p:nvPr/>
          </p:nvSpPr>
          <p:spPr>
            <a:xfrm>
              <a:off x="6105826" y="1253344"/>
              <a:ext cx="1048979" cy="31617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 err="1"/>
                <a:t>loss</a:t>
              </a:r>
              <a:endParaRPr lang="it-IT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A56919-80E5-3E83-14C2-10AEE2FE1FCE}"/>
                </a:ext>
              </a:extLst>
            </p:cNvPr>
            <p:cNvSpPr txBox="1"/>
            <p:nvPr/>
          </p:nvSpPr>
          <p:spPr>
            <a:xfrm>
              <a:off x="7752522" y="1199331"/>
              <a:ext cx="102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200" dirty="0"/>
                <a:t>Transmitted laser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B92370D-B7CE-789D-0F3E-92D869AC8DB8}"/>
              </a:ext>
            </a:extLst>
          </p:cNvPr>
          <p:cNvSpPr txBox="1"/>
          <p:nvPr/>
        </p:nvSpPr>
        <p:spPr>
          <a:xfrm>
            <a:off x="4279771" y="2235383"/>
            <a:ext cx="190308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Use laser diodes</a:t>
            </a:r>
            <a:endParaRPr lang="en-IT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4A1C1ED0-0B7D-1981-3DC3-89D61993A958}"/>
              </a:ext>
            </a:extLst>
          </p:cNvPr>
          <p:cNvSpPr/>
          <p:nvPr/>
        </p:nvSpPr>
        <p:spPr>
          <a:xfrm rot="10800000">
            <a:off x="3523643" y="2285004"/>
            <a:ext cx="756128" cy="2131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056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2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/>
          <p:nvPr/>
        </p:nvSpPr>
        <p:spPr>
          <a:xfrm>
            <a:off x="169150" y="637272"/>
            <a:ext cx="8647205" cy="992571"/>
          </a:xfrm>
          <a:prstGeom prst="rect">
            <a:avLst/>
          </a:prstGeom>
        </p:spPr>
        <p:txBody>
          <a:bodyPr wrap="square" lIns="68572" tIns="34286" rIns="68572" bIns="34286">
            <a:spAutoFit/>
          </a:bodyPr>
          <a:lstStyle/>
          <a:p>
            <a:pPr marL="214288" indent="-214288">
              <a:buFont typeface="Arial" charset="0"/>
              <a:buChar char="•"/>
            </a:pPr>
            <a:r>
              <a:rPr lang="en-GB" sz="1500" dirty="0">
                <a:latin typeface="+mj-lt"/>
              </a:rPr>
              <a:t>Analysis of available technologies for PW-class, multi kW average power lasers;</a:t>
            </a:r>
          </a:p>
          <a:p>
            <a:pPr marL="214288" indent="-214288">
              <a:buFont typeface="Arial" charset="0"/>
              <a:buChar char="•"/>
            </a:pPr>
            <a:r>
              <a:rPr lang="en-GB" sz="1500" dirty="0">
                <a:latin typeface="+mj-lt"/>
              </a:rPr>
              <a:t>Comparison with the requirements of user </a:t>
            </a:r>
            <a:r>
              <a:rPr lang="en-GB" sz="1500" dirty="0" err="1">
                <a:latin typeface="+mj-lt"/>
              </a:rPr>
              <a:t>beamlines</a:t>
            </a:r>
            <a:r>
              <a:rPr lang="en-GB" sz="1500" dirty="0">
                <a:latin typeface="+mj-lt"/>
              </a:rPr>
              <a:t>;</a:t>
            </a:r>
          </a:p>
          <a:p>
            <a:pPr marL="214288" indent="-214288">
              <a:buFont typeface="Arial" charset="0"/>
              <a:buChar char="•"/>
            </a:pPr>
            <a:r>
              <a:rPr lang="en-US" sz="1500" dirty="0">
                <a:latin typeface="+mj-lt"/>
                <a:ea typeface="Cambria" charset="0"/>
                <a:cs typeface="Cambria" charset="0"/>
              </a:rPr>
              <a:t>Current option: </a:t>
            </a:r>
            <a:r>
              <a:rPr lang="en-US" sz="1500" dirty="0" err="1">
                <a:latin typeface="+mj-lt"/>
                <a:ea typeface="Cambria" charset="0"/>
                <a:cs typeface="Cambria" charset="0"/>
              </a:rPr>
              <a:t>TiSa</a:t>
            </a:r>
            <a:r>
              <a:rPr lang="en-US" sz="1500" dirty="0">
                <a:latin typeface="+mj-lt"/>
                <a:ea typeface="Cambria" charset="0"/>
                <a:cs typeface="Cambria" charset="0"/>
              </a:rPr>
              <a:t> pumped with </a:t>
            </a:r>
            <a:r>
              <a:rPr lang="en-US" sz="1500" b="1" dirty="0">
                <a:latin typeface="+mj-lt"/>
                <a:ea typeface="Cambria" charset="0"/>
                <a:cs typeface="Cambria" charset="0"/>
              </a:rPr>
              <a:t>diode pumped solid state lasers</a:t>
            </a:r>
            <a:r>
              <a:rPr lang="en-US" sz="1500" dirty="0">
                <a:latin typeface="+mj-lt"/>
                <a:ea typeface="Cambria" charset="0"/>
                <a:cs typeface="Cambria" charset="0"/>
              </a:rPr>
              <a:t> </a:t>
            </a:r>
            <a:r>
              <a:rPr lang="en-US" sz="1500" dirty="0">
                <a:ea typeface="Cambria" charset="0"/>
                <a:cs typeface="Cambria" charset="0"/>
              </a:rPr>
              <a:t>(DPSSL) </a:t>
            </a:r>
            <a:r>
              <a:rPr lang="en-US" sz="1500" dirty="0">
                <a:latin typeface="+mj-lt"/>
                <a:ea typeface="Cambria" charset="0"/>
                <a:cs typeface="Cambria" charset="0"/>
              </a:rPr>
              <a:t> </a:t>
            </a:r>
            <a:r>
              <a:rPr lang="mr-IN" sz="1500" dirty="0">
                <a:latin typeface="+mj-lt"/>
                <a:ea typeface="Cambria" charset="0"/>
                <a:cs typeface="Cambria" charset="0"/>
              </a:rPr>
              <a:t>–</a:t>
            </a:r>
            <a:r>
              <a:rPr lang="en-US" sz="1500" dirty="0">
                <a:latin typeface="+mj-lt"/>
                <a:ea typeface="Cambria" charset="0"/>
                <a:cs typeface="Cambria" charset="0"/>
              </a:rPr>
              <a:t> robust; </a:t>
            </a:r>
            <a:endParaRPr lang="en-GB" sz="1500" dirty="0">
              <a:latin typeface="+mj-lt"/>
              <a:ea typeface="Cambria" charset="0"/>
              <a:cs typeface="Cambria" charset="0"/>
            </a:endParaRPr>
          </a:p>
          <a:p>
            <a:pPr marL="214288" indent="-214288">
              <a:buFont typeface="Arial" charset="0"/>
              <a:buChar char="•"/>
            </a:pPr>
            <a:r>
              <a:rPr lang="en-US" sz="1500" dirty="0">
                <a:latin typeface="+mj-lt"/>
                <a:ea typeface="Cambria" charset="0"/>
                <a:cs typeface="Cambria" charset="0"/>
              </a:rPr>
              <a:t>In progress: Direct CPA for higher rep-rate, higher efficiency.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42146" y="135189"/>
            <a:ext cx="7659707" cy="407015"/>
          </a:xfrm>
        </p:spPr>
        <p:txBody>
          <a:bodyPr>
            <a:noAutofit/>
          </a:bodyPr>
          <a:lstStyle/>
          <a:p>
            <a:pPr algn="ctr" rtl="0" eaLnBrk="1" latinLnBrk="0" hangingPunct="1"/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CHANGE OF OPTICAL PUMPING TECHNOLOGY</a:t>
            </a:r>
            <a:endParaRPr lang="en-US" sz="1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393" y="4213347"/>
            <a:ext cx="8640962" cy="334699"/>
          </a:xfrm>
          <a:prstGeom prst="rect">
            <a:avLst/>
          </a:prstGeom>
        </p:spPr>
        <p:txBody>
          <a:bodyPr wrap="square" lIns="68572" tIns="34286" rIns="68572" bIns="34286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1725" dirty="0">
                <a:latin typeface="+mj-lt"/>
                <a:ea typeface="Cambria" charset="0"/>
                <a:cs typeface="Cambria" charset="0"/>
              </a:rPr>
              <a:t>Major developments in laser technology occurring now! </a:t>
            </a:r>
          </a:p>
        </p:txBody>
      </p:sp>
      <p:pic>
        <p:nvPicPr>
          <p:cNvPr id="1026" name="Picture 2" descr="isultati immagini per diode pumped solid state la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160" y="2219512"/>
            <a:ext cx="2470638" cy="1328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ultati immagini per flashlamp la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085" y="2275618"/>
            <a:ext cx="1979712" cy="1206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ched Right Arrow 3"/>
          <p:cNvSpPr/>
          <p:nvPr/>
        </p:nvSpPr>
        <p:spPr>
          <a:xfrm>
            <a:off x="3757541" y="2690191"/>
            <a:ext cx="1082233" cy="579765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6" rIns="68572" bIns="34286"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742" y="3568531"/>
            <a:ext cx="3045369" cy="346241"/>
          </a:xfrm>
          <a:prstGeom prst="rect">
            <a:avLst/>
          </a:prstGeom>
          <a:noFill/>
        </p:spPr>
        <p:txBody>
          <a:bodyPr wrap="none" lIns="68572" tIns="34286" rIns="68572" bIns="34286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PUMP SOURCE: Flashlamp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7283" y="3568531"/>
            <a:ext cx="3147962" cy="346241"/>
          </a:xfrm>
          <a:prstGeom prst="rect">
            <a:avLst/>
          </a:prstGeom>
          <a:noFill/>
        </p:spPr>
        <p:txBody>
          <a:bodyPr wrap="none" lIns="68572" tIns="34286" rIns="68572" bIns="34286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PUMP SOURCE: Diode laser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123095" y="4911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65A6C0-AC45-E023-10A1-2AEA3FB12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17" r="16050" b="11651"/>
          <a:stretch/>
        </p:blipFill>
        <p:spPr>
          <a:xfrm>
            <a:off x="4032937" y="1601824"/>
            <a:ext cx="919629" cy="10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4138" y="63902"/>
            <a:ext cx="8370710" cy="41961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Montserrat" pitchFamily="2" charset="77"/>
              </a:rPr>
              <a:t>Roadmap on LPA Laser Driver technology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11221" y="627669"/>
            <a:ext cx="8236542" cy="33855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1600" b="1" spc="-100" dirty="0"/>
              <a:t>Laser-driven plasma acceleration needs ultrashort, high power lasers with </a:t>
            </a:r>
            <a:r>
              <a:rPr lang="en-GB" sz="1600" b="1" u="sng" spc="-100" dirty="0"/>
              <a:t>high average power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558293" y="2903577"/>
            <a:ext cx="184662" cy="32839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12145" y="1143031"/>
            <a:ext cx="5286028" cy="1892822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pPr marL="171442" indent="-171442">
              <a:buFont typeface="Arial" charset="0"/>
              <a:buChar char="•"/>
            </a:pPr>
            <a:r>
              <a:rPr lang="en-GB" sz="1400" b="1" dirty="0"/>
              <a:t>Current industrial technology: ≈ </a:t>
            </a:r>
            <a:r>
              <a:rPr lang="en-GB" sz="1400" b="1" dirty="0">
                <a:solidFill>
                  <a:srgbClr val="C00000"/>
                </a:solidFill>
              </a:rPr>
              <a:t>Ti:Sa technology, pumped by flash-lamp pumped lasers</a:t>
            </a:r>
          </a:p>
          <a:p>
            <a:pPr marL="628619" lvl="1" indent="-171442">
              <a:spcAft>
                <a:spcPts val="600"/>
              </a:spcAft>
              <a:buFont typeface="Arial" charset="0"/>
              <a:buChar char="•"/>
            </a:pPr>
            <a:r>
              <a:rPr lang="en-GB" sz="1400" dirty="0"/>
              <a:t>Robust, reliable industrial technology</a:t>
            </a:r>
          </a:p>
          <a:p>
            <a:pPr marL="171442" indent="-171442">
              <a:buFont typeface="Arial" charset="0"/>
              <a:buChar char="•"/>
            </a:pPr>
            <a:r>
              <a:rPr lang="en-GB" sz="1400" b="1" dirty="0">
                <a:highlight>
                  <a:srgbClr val="FFFF00"/>
                </a:highlight>
              </a:rPr>
              <a:t>Mature technology: ≈ </a:t>
            </a:r>
            <a:r>
              <a:rPr lang="en-GB" sz="1400" b="1" dirty="0">
                <a:solidFill>
                  <a:srgbClr val="C00000"/>
                </a:solidFill>
                <a:highlight>
                  <a:srgbClr val="FFFF00"/>
                </a:highlight>
              </a:rPr>
              <a:t>Ti:Sa technology, pumped by diode-pumped lasers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400" dirty="0">
                <a:highlight>
                  <a:srgbClr val="FFFF00"/>
                </a:highlight>
              </a:rPr>
              <a:t>Strong R&amp;D effort in place (</a:t>
            </a:r>
            <a:r>
              <a:rPr lang="en-GB" sz="1400" dirty="0" err="1">
                <a:highlight>
                  <a:srgbClr val="FFFF00"/>
                </a:highlight>
              </a:rPr>
              <a:t>e.g</a:t>
            </a:r>
            <a:r>
              <a:rPr lang="en-GB" sz="1400" dirty="0">
                <a:highlight>
                  <a:srgbClr val="FFFF00"/>
                </a:highlight>
              </a:rPr>
              <a:t> HAPLS@ELI)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400" dirty="0">
                <a:highlight>
                  <a:srgbClr val="FFFF00"/>
                </a:highlight>
              </a:rPr>
              <a:t>≈ 3-5 years to go to first industrial LWFA demonstrator (e.g. Eupraxia) [1]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145" y="3112552"/>
            <a:ext cx="5592870" cy="84638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171442" indent="-171442">
              <a:buFont typeface="Arial" charset="0"/>
              <a:buChar char="•"/>
            </a:pPr>
            <a:r>
              <a:rPr lang="en-GB" sz="1400" b="1" dirty="0"/>
              <a:t>Beyond </a:t>
            </a:r>
            <a:r>
              <a:rPr lang="en-GB" sz="1400" b="1" dirty="0" err="1"/>
              <a:t>TiSA</a:t>
            </a:r>
            <a:r>
              <a:rPr lang="en-GB" sz="1400" b="1" dirty="0"/>
              <a:t>: targeting </a:t>
            </a:r>
            <a:r>
              <a:rPr lang="en-GB" sz="1400" b="1" dirty="0">
                <a:solidFill>
                  <a:srgbClr val="FF0000"/>
                </a:solidFill>
              </a:rPr>
              <a:t>higher wall-plug efficiency and rep. rate, kHz and beyond, stability, control (space, time, spectral)</a:t>
            </a:r>
            <a:r>
              <a:rPr lang="en-GB" sz="1400" dirty="0"/>
              <a:t>;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050" b="1" dirty="0"/>
              <a:t>5-10 </a:t>
            </a:r>
            <a:r>
              <a:rPr lang="en-GB" sz="1050" b="1" dirty="0" err="1"/>
              <a:t>yrs</a:t>
            </a:r>
            <a:r>
              <a:rPr lang="en-GB" sz="1050" b="1" dirty="0"/>
              <a:t> for first efficient</a:t>
            </a:r>
            <a:r>
              <a:rPr lang="en-GB" sz="1050" dirty="0"/>
              <a:t>, multi-kW-scale demonstrator,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050" dirty="0"/>
              <a:t>A strategy is needed to steer effort in the LPA laser driver direction: LASPLA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457849"/>
            <a:ext cx="7602053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[1] </a:t>
            </a:r>
            <a:r>
              <a:rPr lang="en-GB" sz="700" dirty="0">
                <a:cs typeface="Arial" panose="020B0604020202020204" pitchFamily="34" charset="0"/>
              </a:rPr>
              <a:t>R. </a:t>
            </a:r>
            <a:r>
              <a:rPr lang="en-GB" sz="700" dirty="0" err="1">
                <a:cs typeface="Arial" panose="020B0604020202020204" pitchFamily="34" charset="0"/>
              </a:rPr>
              <a:t>Assmann</a:t>
            </a:r>
            <a:r>
              <a:rPr lang="en-GB" sz="700" dirty="0">
                <a:cs typeface="Arial" panose="020B0604020202020204" pitchFamily="34" charset="0"/>
              </a:rPr>
              <a:t> et al., EuPRAXIA Conceptual Design Report, The European Physical Journal Special Topics 229, 3675–4284 (2020)</a:t>
            </a:r>
          </a:p>
          <a:p>
            <a:r>
              <a:rPr lang="en-US" sz="800" dirty="0"/>
              <a:t>[2] C. Danson et al., Petawatt and exawatt class lasers worldwide High Power Laser Sci. and Eng. </a:t>
            </a:r>
            <a:r>
              <a:rPr lang="en-US" sz="800" b="1" dirty="0"/>
              <a:t>7</a:t>
            </a:r>
            <a:r>
              <a:rPr lang="en-US" sz="800" dirty="0"/>
              <a:t>, e54 (2019)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68" y="1027681"/>
            <a:ext cx="3315196" cy="2095616"/>
          </a:xfrm>
          <a:prstGeom prst="rect">
            <a:avLst/>
          </a:prstGeo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FD7BE06D-EF59-F40A-DE88-D638EB5E6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09" y="3188646"/>
            <a:ext cx="2168532" cy="1124539"/>
          </a:xfrm>
          <a:prstGeom prst="rect">
            <a:avLst/>
          </a:prstGeom>
        </p:spPr>
      </p:pic>
      <p:sp>
        <p:nvSpPr>
          <p:cNvPr id="4" name="Rettangolo 5">
            <a:extLst>
              <a:ext uri="{FF2B5EF4-FFF2-40B4-BE49-F238E27FC236}">
                <a16:creationId xmlns:a16="http://schemas.microsoft.com/office/drawing/2014/main" id="{66545475-7A16-972F-2829-A27B3F95F622}"/>
              </a:ext>
            </a:extLst>
          </p:cNvPr>
          <p:cNvSpPr/>
          <p:nvPr/>
        </p:nvSpPr>
        <p:spPr>
          <a:xfrm>
            <a:off x="5700870" y="4334925"/>
            <a:ext cx="2857286" cy="369330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r>
              <a:rPr lang="it-IT" sz="900"/>
              <a:t>The L3-HAPLS </a:t>
            </a:r>
            <a:r>
              <a:rPr lang="it-IT" sz="900" err="1"/>
              <a:t>at</a:t>
            </a:r>
            <a:r>
              <a:rPr lang="it-IT" sz="900"/>
              <a:t> ELI </a:t>
            </a:r>
            <a:r>
              <a:rPr lang="it-IT" sz="900" err="1"/>
              <a:t>Beamlines</a:t>
            </a:r>
            <a:r>
              <a:rPr lang="it-IT" sz="900"/>
              <a:t> </a:t>
            </a:r>
            <a:r>
              <a:rPr lang="it-IT" sz="900" err="1"/>
              <a:t>Research</a:t>
            </a:r>
            <a:r>
              <a:rPr lang="it-IT" sz="900"/>
              <a:t> Center in the </a:t>
            </a:r>
            <a:r>
              <a:rPr lang="it-IT" sz="900" err="1"/>
              <a:t>Czech</a:t>
            </a:r>
            <a:r>
              <a:rPr lang="it-IT" sz="900"/>
              <a:t> Republic. Credit: ELI </a:t>
            </a:r>
            <a:r>
              <a:rPr lang="it-IT" sz="900" err="1"/>
              <a:t>Beamlines</a:t>
            </a:r>
            <a:r>
              <a:rPr lang="it-IT" sz="9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102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57350" y="1944565"/>
            <a:ext cx="58293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Arial"/>
                <a:cs typeface="Arial"/>
              </a:rPr>
              <a:t>Scaling </a:t>
            </a:r>
            <a:r>
              <a:rPr lang="it-IT" sz="2800" b="1" dirty="0" err="1">
                <a:latin typeface="Arial"/>
                <a:cs typeface="Arial"/>
              </a:rPr>
              <a:t>lasers</a:t>
            </a:r>
            <a:r>
              <a:rPr lang="it-IT" sz="2800" b="1" dirty="0">
                <a:latin typeface="Arial"/>
                <a:cs typeface="Arial"/>
              </a:rPr>
              <a:t> drivers to large </a:t>
            </a:r>
            <a:r>
              <a:rPr lang="it-IT" sz="2800" b="1" dirty="0" err="1">
                <a:latin typeface="Arial"/>
                <a:cs typeface="Arial"/>
              </a:rPr>
              <a:t>accelerator</a:t>
            </a:r>
            <a:r>
              <a:rPr lang="it-IT" sz="2800" b="1" dirty="0">
                <a:latin typeface="Arial"/>
                <a:cs typeface="Arial"/>
              </a:rPr>
              <a:t> 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338C2-0650-9A91-5D69-6B705B26304F}"/>
              </a:ext>
            </a:extLst>
          </p:cNvPr>
          <p:cNvSpPr txBox="1"/>
          <p:nvPr/>
        </p:nvSpPr>
        <p:spPr>
          <a:xfrm>
            <a:off x="2641503" y="3458818"/>
            <a:ext cx="386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Scaling existing Ti:Sa technology</a:t>
            </a:r>
          </a:p>
        </p:txBody>
      </p:sp>
    </p:spTree>
    <p:extLst>
      <p:ext uri="{BB962C8B-B14F-4D97-AF65-F5344CB8AC3E}">
        <p14:creationId xmlns:p14="http://schemas.microsoft.com/office/powerpoint/2010/main" val="37335482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AA28C8-C26A-A8D6-6B9B-53F879A4C246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326058" y="1433649"/>
            <a:ext cx="0" cy="2797515"/>
          </a:xfrm>
          <a:prstGeom prst="straightConnector1">
            <a:avLst/>
          </a:prstGeom>
          <a:ln w="666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057" y="102950"/>
            <a:ext cx="6369277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Montserrat" pitchFamily="2" charset="77"/>
              </a:rPr>
              <a:t>100 Hz, J-scale laser beamline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B0127D4-4610-9946-DD70-AE9203FA2BB5}"/>
              </a:ext>
            </a:extLst>
          </p:cNvPr>
          <p:cNvSpPr/>
          <p:nvPr/>
        </p:nvSpPr>
        <p:spPr>
          <a:xfrm>
            <a:off x="4678492" y="890057"/>
            <a:ext cx="1296144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/>
              <a:t>OPCPA </a:t>
            </a:r>
          </a:p>
          <a:p>
            <a:pPr algn="ctr"/>
            <a:r>
              <a:rPr lang="en-IT" sz="1400"/>
              <a:t>front-end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0B6D9A-B5DF-10BF-9BCE-24B5785B48BD}"/>
              </a:ext>
            </a:extLst>
          </p:cNvPr>
          <p:cNvSpPr/>
          <p:nvPr/>
        </p:nvSpPr>
        <p:spPr>
          <a:xfrm>
            <a:off x="4678492" y="1790209"/>
            <a:ext cx="1296144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/>
              <a:t>Stretcher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5DEFE1-DA19-55A7-9F15-4B11F42A1F40}"/>
              </a:ext>
            </a:extLst>
          </p:cNvPr>
          <p:cNvSpPr/>
          <p:nvPr/>
        </p:nvSpPr>
        <p:spPr>
          <a:xfrm>
            <a:off x="4678492" y="2731732"/>
            <a:ext cx="1296144" cy="648072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/>
              <a:t>Preamplifier</a:t>
            </a:r>
          </a:p>
          <a:p>
            <a:pPr algn="ctr"/>
            <a:r>
              <a:rPr lang="en-GB" sz="1050" err="1"/>
              <a:t>Ti:SA</a:t>
            </a:r>
            <a:r>
              <a:rPr lang="en-GB" sz="1050"/>
              <a:t> m</a:t>
            </a:r>
            <a:r>
              <a:rPr lang="en-IT" sz="1050"/>
              <a:t>utipass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EFE814-2F66-5305-7F5C-C059C7451D57}"/>
              </a:ext>
            </a:extLst>
          </p:cNvPr>
          <p:cNvSpPr/>
          <p:nvPr/>
        </p:nvSpPr>
        <p:spPr>
          <a:xfrm>
            <a:off x="7308304" y="3152943"/>
            <a:ext cx="129614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/>
              <a:t>DPSSL pump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C44804-338A-1837-6441-25BDEBCFEFCB}"/>
              </a:ext>
            </a:extLst>
          </p:cNvPr>
          <p:cNvSpPr txBox="1"/>
          <p:nvPr/>
        </p:nvSpPr>
        <p:spPr>
          <a:xfrm>
            <a:off x="6286500" y="39497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A9C1A-F3C7-AF5A-2AC8-E861037E33E8}"/>
              </a:ext>
            </a:extLst>
          </p:cNvPr>
          <p:cNvSpPr txBox="1"/>
          <p:nvPr/>
        </p:nvSpPr>
        <p:spPr>
          <a:xfrm>
            <a:off x="3783432" y="4577476"/>
            <a:ext cx="268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/>
              <a:t>Joule scale / 100 Hz / &gt; 100 W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B85EDF4-4BE7-1163-D773-6F1CAE614F37}"/>
              </a:ext>
            </a:extLst>
          </p:cNvPr>
          <p:cNvCxnSpPr>
            <a:cxnSpLocks/>
            <a:stCxn id="8" idx="1"/>
            <a:endCxn id="6" idx="3"/>
          </p:cNvCxnSpPr>
          <p:nvPr/>
        </p:nvCxnSpPr>
        <p:spPr>
          <a:xfrm rot="10800000">
            <a:off x="5974636" y="3055769"/>
            <a:ext cx="1333668" cy="421211"/>
          </a:xfrm>
          <a:prstGeom prst="bentConnector3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CCE9BBD-F45D-E535-A598-FAD2753A59B5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6294566" y="3476979"/>
            <a:ext cx="1013738" cy="529056"/>
          </a:xfrm>
          <a:prstGeom prst="bentConnector3">
            <a:avLst>
              <a:gd name="adj1" fmla="val 50000"/>
            </a:avLst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ent Up Arrow 30">
            <a:extLst>
              <a:ext uri="{FF2B5EF4-FFF2-40B4-BE49-F238E27FC236}">
                <a16:creationId xmlns:a16="http://schemas.microsoft.com/office/drawing/2014/main" id="{7F369C59-0B19-C4A1-113D-CCCB290AA04C}"/>
              </a:ext>
            </a:extLst>
          </p:cNvPr>
          <p:cNvSpPr/>
          <p:nvPr/>
        </p:nvSpPr>
        <p:spPr>
          <a:xfrm rot="5400000" flipV="1">
            <a:off x="4354606" y="3000118"/>
            <a:ext cx="288032" cy="1740029"/>
          </a:xfrm>
          <a:prstGeom prst="bentUpArrow">
            <a:avLst>
              <a:gd name="adj1" fmla="val 38581"/>
              <a:gd name="adj2" fmla="val 38387"/>
              <a:gd name="adj3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40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5EE6134-FE47-F25A-41DB-F802FB506FEE}"/>
              </a:ext>
            </a:extLst>
          </p:cNvPr>
          <p:cNvSpPr/>
          <p:nvPr/>
        </p:nvSpPr>
        <p:spPr>
          <a:xfrm>
            <a:off x="1652886" y="3414633"/>
            <a:ext cx="1967656" cy="91837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/>
              <a:t>High average power Compressor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94E554-D248-1EB5-F1D4-E369BBBD1B87}"/>
              </a:ext>
            </a:extLst>
          </p:cNvPr>
          <p:cNvSpPr/>
          <p:nvPr/>
        </p:nvSpPr>
        <p:spPr>
          <a:xfrm>
            <a:off x="4342230" y="3583092"/>
            <a:ext cx="1967656" cy="64807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dirty="0"/>
              <a:t>Ti:Sa disk amplifiers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15CDD2F-4EBE-91DD-2EA4-17595A735A7D}"/>
              </a:ext>
            </a:extLst>
          </p:cNvPr>
          <p:cNvCxnSpPr>
            <a:cxnSpLocks/>
            <a:stCxn id="32" idx="0"/>
            <a:endCxn id="37" idx="2"/>
          </p:cNvCxnSpPr>
          <p:nvPr/>
        </p:nvCxnSpPr>
        <p:spPr>
          <a:xfrm flipV="1">
            <a:off x="2636714" y="2873364"/>
            <a:ext cx="0" cy="541269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5FA1359-CBF1-8F06-548F-CC208FDDB406}"/>
              </a:ext>
            </a:extLst>
          </p:cNvPr>
          <p:cNvSpPr/>
          <p:nvPr/>
        </p:nvSpPr>
        <p:spPr>
          <a:xfrm>
            <a:off x="1652886" y="2225292"/>
            <a:ext cx="1967656" cy="64807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/>
              <a:t>High averge power</a:t>
            </a:r>
          </a:p>
          <a:p>
            <a:pPr algn="ctr"/>
            <a:r>
              <a:rPr lang="en-IT" sz="1400"/>
              <a:t>transport to target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118942-94C1-73D2-A8F1-0D1F24E33EFD}"/>
              </a:ext>
            </a:extLst>
          </p:cNvPr>
          <p:cNvCxnSpPr/>
          <p:nvPr/>
        </p:nvCxnSpPr>
        <p:spPr>
          <a:xfrm flipV="1">
            <a:off x="2636714" y="1900767"/>
            <a:ext cx="0" cy="324036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A8C82F0-3B80-6755-466F-3D17BBB44011}"/>
              </a:ext>
            </a:extLst>
          </p:cNvPr>
          <p:cNvSpPr/>
          <p:nvPr/>
        </p:nvSpPr>
        <p:spPr>
          <a:xfrm>
            <a:off x="1652886" y="1253673"/>
            <a:ext cx="1967656" cy="64807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/>
              <a:t>High repetition rate target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BBA2C10-8BF5-14F6-1491-0C962AFC916F}"/>
              </a:ext>
            </a:extLst>
          </p:cNvPr>
          <p:cNvCxnSpPr>
            <a:stCxn id="39" idx="1"/>
          </p:cNvCxnSpPr>
          <p:nvPr/>
        </p:nvCxnSpPr>
        <p:spPr>
          <a:xfrm flipH="1" flipV="1">
            <a:off x="1331640" y="1571113"/>
            <a:ext cx="321246" cy="65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D36681E8-016F-6D1A-BA52-63C2DBDE12F1}"/>
              </a:ext>
            </a:extLst>
          </p:cNvPr>
          <p:cNvSpPr/>
          <p:nvPr/>
        </p:nvSpPr>
        <p:spPr>
          <a:xfrm>
            <a:off x="827584" y="685221"/>
            <a:ext cx="6768750" cy="1385951"/>
          </a:xfrm>
          <a:custGeom>
            <a:avLst/>
            <a:gdLst>
              <a:gd name="connsiteX0" fmla="*/ 0 w 6466901"/>
              <a:gd name="connsiteY0" fmla="*/ 352539 h 1189821"/>
              <a:gd name="connsiteX1" fmla="*/ 0 w 6466901"/>
              <a:gd name="connsiteY1" fmla="*/ 0 h 1189821"/>
              <a:gd name="connsiteX2" fmla="*/ 6466901 w 6466901"/>
              <a:gd name="connsiteY2" fmla="*/ 0 h 1189821"/>
              <a:gd name="connsiteX3" fmla="*/ 6466901 w 6466901"/>
              <a:gd name="connsiteY3" fmla="*/ 1189821 h 1189821"/>
              <a:gd name="connsiteX4" fmla="*/ 5585552 w 6466901"/>
              <a:gd name="connsiteY4" fmla="*/ 1189821 h 1189821"/>
              <a:gd name="connsiteX5" fmla="*/ 5585552 w 6466901"/>
              <a:gd name="connsiteY5" fmla="*/ 1189821 h 1189821"/>
              <a:gd name="connsiteX0" fmla="*/ 11017 w 6466901"/>
              <a:gd name="connsiteY0" fmla="*/ 629014 h 1189821"/>
              <a:gd name="connsiteX1" fmla="*/ 0 w 6466901"/>
              <a:gd name="connsiteY1" fmla="*/ 0 h 1189821"/>
              <a:gd name="connsiteX2" fmla="*/ 6466901 w 6466901"/>
              <a:gd name="connsiteY2" fmla="*/ 0 h 1189821"/>
              <a:gd name="connsiteX3" fmla="*/ 6466901 w 6466901"/>
              <a:gd name="connsiteY3" fmla="*/ 1189821 h 1189821"/>
              <a:gd name="connsiteX4" fmla="*/ 5585552 w 6466901"/>
              <a:gd name="connsiteY4" fmla="*/ 1189821 h 1189821"/>
              <a:gd name="connsiteX5" fmla="*/ 5585552 w 6466901"/>
              <a:gd name="connsiteY5" fmla="*/ 1189821 h 1189821"/>
              <a:gd name="connsiteX0" fmla="*/ 11017 w 6466901"/>
              <a:gd name="connsiteY0" fmla="*/ 629014 h 1199355"/>
              <a:gd name="connsiteX1" fmla="*/ 0 w 6466901"/>
              <a:gd name="connsiteY1" fmla="*/ 0 h 1199355"/>
              <a:gd name="connsiteX2" fmla="*/ 6466901 w 6466901"/>
              <a:gd name="connsiteY2" fmla="*/ 0 h 1199355"/>
              <a:gd name="connsiteX3" fmla="*/ 6466901 w 6466901"/>
              <a:gd name="connsiteY3" fmla="*/ 1189821 h 1199355"/>
              <a:gd name="connsiteX4" fmla="*/ 5585552 w 6466901"/>
              <a:gd name="connsiteY4" fmla="*/ 1189821 h 1199355"/>
              <a:gd name="connsiteX5" fmla="*/ 5001658 w 6466901"/>
              <a:gd name="connsiteY5" fmla="*/ 1199355 h 119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6901" h="1199355">
                <a:moveTo>
                  <a:pt x="11017" y="629014"/>
                </a:moveTo>
                <a:lnTo>
                  <a:pt x="0" y="0"/>
                </a:lnTo>
                <a:lnTo>
                  <a:pt x="6466901" y="0"/>
                </a:lnTo>
                <a:lnTo>
                  <a:pt x="6466901" y="1189821"/>
                </a:lnTo>
                <a:lnTo>
                  <a:pt x="5585552" y="1189821"/>
                </a:lnTo>
                <a:lnTo>
                  <a:pt x="5001658" y="1199355"/>
                </a:lnTo>
              </a:path>
            </a:pathLst>
          </a:custGeom>
          <a:noFill/>
          <a:ln w="571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40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42482A2-69B2-4C3C-3B11-DFBBC0065435}"/>
              </a:ext>
            </a:extLst>
          </p:cNvPr>
          <p:cNvSpPr/>
          <p:nvPr/>
        </p:nvSpPr>
        <p:spPr>
          <a:xfrm>
            <a:off x="347307" y="1012264"/>
            <a:ext cx="1040818" cy="113089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/>
              <a:t>HRR Data collection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BCD2DB-944F-23C3-55F9-7FEF37CF7E21}"/>
              </a:ext>
            </a:extLst>
          </p:cNvPr>
          <p:cNvSpPr txBox="1"/>
          <p:nvPr/>
        </p:nvSpPr>
        <p:spPr>
          <a:xfrm>
            <a:off x="7628908" y="985449"/>
            <a:ext cx="1491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Laser driver stability</a:t>
            </a:r>
          </a:p>
          <a:p>
            <a:r>
              <a:rPr lang="en-GB" sz="1400" dirty="0"/>
              <a:t>C</a:t>
            </a:r>
            <a:r>
              <a:rPr lang="en-IT" sz="1400" dirty="0"/>
              <a:t>ontrol</a:t>
            </a:r>
          </a:p>
          <a:p>
            <a:r>
              <a:rPr lang="en-IT" sz="1400" dirty="0"/>
              <a:t>(Eupraxia DN)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4FE9048-BA1D-9CE8-2BC2-E6877C714EDF}"/>
              </a:ext>
            </a:extLst>
          </p:cNvPr>
          <p:cNvSpPr/>
          <p:nvPr/>
        </p:nvSpPr>
        <p:spPr>
          <a:xfrm>
            <a:off x="4572000" y="760712"/>
            <a:ext cx="1512168" cy="27162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CDC4D8-0584-097C-782B-4C2CCC9FA5E2}"/>
              </a:ext>
            </a:extLst>
          </p:cNvPr>
          <p:cNvSpPr txBox="1"/>
          <p:nvPr/>
        </p:nvSpPr>
        <p:spPr>
          <a:xfrm>
            <a:off x="6033607" y="1137465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Front-end</a:t>
            </a:r>
          </a:p>
        </p:txBody>
      </p:sp>
      <p:pic>
        <p:nvPicPr>
          <p:cNvPr id="3" name="Picture 4" descr="Download centre for visual elements - Politica regionale - Commissione  europea">
            <a:extLst>
              <a:ext uri="{FF2B5EF4-FFF2-40B4-BE49-F238E27FC236}">
                <a16:creationId xmlns:a16="http://schemas.microsoft.com/office/drawing/2014/main" id="{5CB82B30-D591-6546-EDC8-81A573122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85" y="17942"/>
            <a:ext cx="1745019" cy="52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5A3E75-308D-4B72-710D-235038CDCBF5}"/>
              </a:ext>
            </a:extLst>
          </p:cNvPr>
          <p:cNvSpPr txBox="1"/>
          <p:nvPr/>
        </p:nvSpPr>
        <p:spPr>
          <a:xfrm>
            <a:off x="10961" y="2670804"/>
            <a:ext cx="1412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latin typeface="Montserrat" pitchFamily="2" charset="77"/>
              </a:rPr>
              <a:t>At the limit of current industrial capability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59749F6-0CE9-B441-A03C-1ABF9B6EC8E7}"/>
              </a:ext>
            </a:extLst>
          </p:cNvPr>
          <p:cNvSpPr/>
          <p:nvPr/>
        </p:nvSpPr>
        <p:spPr>
          <a:xfrm>
            <a:off x="287331" y="4231164"/>
            <a:ext cx="734274" cy="403298"/>
          </a:xfrm>
          <a:prstGeom prst="round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/>
              <a:t>100 W</a:t>
            </a:r>
          </a:p>
        </p:txBody>
      </p:sp>
    </p:spTree>
    <p:extLst>
      <p:ext uri="{BB962C8B-B14F-4D97-AF65-F5344CB8AC3E}">
        <p14:creationId xmlns:p14="http://schemas.microsoft.com/office/powerpoint/2010/main" val="31181279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4138" y="247369"/>
            <a:ext cx="8370710" cy="41961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Montserrat" pitchFamily="2" charset="77"/>
              </a:rPr>
              <a:t>HAPLS: Fully diode-pumped </a:t>
            </a:r>
            <a:r>
              <a:rPr lang="en-GB" b="1" dirty="0" err="1">
                <a:latin typeface="Montserrat" pitchFamily="2" charset="77"/>
              </a:rPr>
              <a:t>reprated</a:t>
            </a:r>
            <a:r>
              <a:rPr lang="en-GB" b="1" dirty="0">
                <a:latin typeface="Montserrat" pitchFamily="2" charset="77"/>
              </a:rPr>
              <a:t> PW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B2A5B2-B5C6-9747-6310-9EF449587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100" y="1783948"/>
            <a:ext cx="7772400" cy="2862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F3D2F-0999-132F-C0FD-6EB090D63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155" y="930456"/>
            <a:ext cx="2848345" cy="1479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50052B-DC82-4D67-C6D6-72432CBC9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507" y="897416"/>
            <a:ext cx="1352648" cy="7729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D19658-B4D2-B90E-19D7-73D4F5BDA25F}"/>
              </a:ext>
            </a:extLst>
          </p:cNvPr>
          <p:cNvSpPr txBox="1"/>
          <p:nvPr/>
        </p:nvSpPr>
        <p:spPr>
          <a:xfrm>
            <a:off x="4726885" y="1522338"/>
            <a:ext cx="1361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Beamline (Prague)</a:t>
            </a:r>
          </a:p>
        </p:txBody>
      </p:sp>
      <p:pic>
        <p:nvPicPr>
          <p:cNvPr id="1026" name="Picture 2" descr="HAPLS consists of two interconnected Livermore-designed laser systems—a diode-pumped, solid-state pump laser and a short-pulse laser. At the pump laser output, a frequency converter doubles the laser energy from infrared to green. The short-pulse laser features custom Livermore alpha and beta amplifiers. The Gigashot-HE laser is used as a pump source for the alpha amplifier and delivers 2 joules of green laser energy per pulse at a repetition rate of 10 hertz. The entire laser system measures just 4.6-by-17 meters, plus a 4-square-meter footprint for the laser pulse compressor. (Rendering by Paul Bloom.) ">
            <a:extLst>
              <a:ext uri="{FF2B5EF4-FFF2-40B4-BE49-F238E27FC236}">
                <a16:creationId xmlns:a16="http://schemas.microsoft.com/office/drawing/2014/main" id="{E636EAFE-090F-FE3B-CC1C-18B84FE3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8" y="687854"/>
            <a:ext cx="3284953" cy="16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CA7EC8-760A-026E-8BE3-E805F433D409}"/>
              </a:ext>
            </a:extLst>
          </p:cNvPr>
          <p:cNvSpPr txBox="1"/>
          <p:nvPr/>
        </p:nvSpPr>
        <p:spPr>
          <a:xfrm>
            <a:off x="3945835" y="3135032"/>
            <a:ext cx="62616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Nd:YAG</a:t>
            </a:r>
            <a:endParaRPr lang="en-IT" sz="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6DAF8-3A7D-B3DB-6392-A1E3A6190C40}"/>
              </a:ext>
            </a:extLst>
          </p:cNvPr>
          <p:cNvSpPr txBox="1"/>
          <p:nvPr/>
        </p:nvSpPr>
        <p:spPr>
          <a:xfrm>
            <a:off x="8351083" y="3196587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dirty="0"/>
              <a:t>10 Hz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5B52DD4-7F71-EDC7-CA4F-AC4EEE067DE6}"/>
              </a:ext>
            </a:extLst>
          </p:cNvPr>
          <p:cNvSpPr/>
          <p:nvPr/>
        </p:nvSpPr>
        <p:spPr>
          <a:xfrm>
            <a:off x="8260624" y="4167312"/>
            <a:ext cx="734274" cy="403298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/>
              <a:t>300 W</a:t>
            </a:r>
          </a:p>
        </p:txBody>
      </p:sp>
    </p:spTree>
    <p:extLst>
      <p:ext uri="{BB962C8B-B14F-4D97-AF65-F5344CB8AC3E}">
        <p14:creationId xmlns:p14="http://schemas.microsoft.com/office/powerpoint/2010/main" val="1812024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949" y="48747"/>
            <a:ext cx="4393763" cy="37935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EuPRAXIA LASER (Ti:Sa)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1207857" y="467142"/>
            <a:ext cx="6675224" cy="4367521"/>
            <a:chOff x="93682" y="229097"/>
            <a:chExt cx="9714982" cy="6509627"/>
          </a:xfrm>
        </p:grpSpPr>
        <p:sp>
          <p:nvSpPr>
            <p:cNvPr id="94" name="Left Arrow 93"/>
            <p:cNvSpPr/>
            <p:nvPr/>
          </p:nvSpPr>
          <p:spPr>
            <a:xfrm>
              <a:off x="2357437" y="2151529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10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Left Arrow 94"/>
            <p:cNvSpPr/>
            <p:nvPr/>
          </p:nvSpPr>
          <p:spPr>
            <a:xfrm>
              <a:off x="5054857" y="1692066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10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Left Arrow 95"/>
            <p:cNvSpPr/>
            <p:nvPr/>
          </p:nvSpPr>
          <p:spPr>
            <a:xfrm flipV="1">
              <a:off x="5270959" y="2684797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10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Left Arrow 96"/>
            <p:cNvSpPr/>
            <p:nvPr/>
          </p:nvSpPr>
          <p:spPr>
            <a:xfrm>
              <a:off x="8403222" y="1158846"/>
              <a:ext cx="188121" cy="5764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10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Left Arrow 97"/>
            <p:cNvSpPr/>
            <p:nvPr/>
          </p:nvSpPr>
          <p:spPr>
            <a:xfrm flipV="1">
              <a:off x="8619324" y="2151577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10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Left Arrow 98"/>
            <p:cNvSpPr/>
            <p:nvPr/>
          </p:nvSpPr>
          <p:spPr>
            <a:xfrm flipV="1">
              <a:off x="8830131" y="3230694"/>
              <a:ext cx="367086" cy="9637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10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riangle 99"/>
            <p:cNvSpPr/>
            <p:nvPr/>
          </p:nvSpPr>
          <p:spPr>
            <a:xfrm>
              <a:off x="7310706" y="618404"/>
              <a:ext cx="542224" cy="566137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10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Triangle 100"/>
            <p:cNvSpPr/>
            <p:nvPr/>
          </p:nvSpPr>
          <p:spPr>
            <a:xfrm>
              <a:off x="4079954" y="892180"/>
              <a:ext cx="318104" cy="538759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10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Triangle 101"/>
            <p:cNvSpPr/>
            <p:nvPr/>
          </p:nvSpPr>
          <p:spPr>
            <a:xfrm>
              <a:off x="1445350" y="921619"/>
              <a:ext cx="188258" cy="531781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10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976873" y="1269690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FRONTEND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5862" y="1894619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AMP1</a:t>
              </a:r>
            </a:p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Calibri"/>
                </a:rPr>
                <a:t>9 (13) J, 0.8 µm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674229" y="874699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FRONTEND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18286" y="3548379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Calibri"/>
                </a:rPr>
                <a:t>COMPRESSION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64436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Calibri"/>
                </a:rPr>
                <a:t>TO FOCUSING</a:t>
              </a:r>
            </a:p>
          </p:txBody>
        </p:sp>
        <p:sp>
          <p:nvSpPr>
            <p:cNvPr id="108" name="Diamond 107"/>
            <p:cNvSpPr/>
            <p:nvPr/>
          </p:nvSpPr>
          <p:spPr>
            <a:xfrm>
              <a:off x="976872" y="2467872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50" dirty="0">
                  <a:solidFill>
                    <a:prstClr val="white"/>
                  </a:solidFill>
                  <a:latin typeface="Calibri"/>
                </a:rPr>
                <a:t>PROPAGATION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423218" y="1514610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AMP1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203582" y="2429747"/>
              <a:ext cx="2070848" cy="6710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AMP2</a:t>
              </a:r>
            </a:p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19 (37) J, 0.8 µm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315642" y="4406312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Calibri"/>
                </a:rPr>
                <a:t>COMPRESSION</a:t>
              </a:r>
            </a:p>
          </p:txBody>
        </p:sp>
        <p:sp>
          <p:nvSpPr>
            <p:cNvPr id="112" name="Diamond 111"/>
            <p:cNvSpPr/>
            <p:nvPr/>
          </p:nvSpPr>
          <p:spPr>
            <a:xfrm>
              <a:off x="3674228" y="3191335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50" dirty="0">
                  <a:solidFill>
                    <a:prstClr val="white"/>
                  </a:solidFill>
                  <a:latin typeface="Calibri"/>
                </a:rPr>
                <a:t>PROPAGATION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674229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Calibri"/>
                </a:rPr>
                <a:t>TO FOCUSING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766030" y="926717"/>
              <a:ext cx="1631576" cy="514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AMP1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546394" y="1869660"/>
              <a:ext cx="2070848" cy="6710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AMP2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317794" y="2781171"/>
              <a:ext cx="2528048" cy="8691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AMP3</a:t>
              </a:r>
            </a:p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62 (126) J, 0.8 µm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658454" y="4902115"/>
              <a:ext cx="1846728" cy="3766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Calibri"/>
                </a:rPr>
                <a:t>COMPRESSION</a:t>
              </a:r>
            </a:p>
          </p:txBody>
        </p:sp>
        <p:sp>
          <p:nvSpPr>
            <p:cNvPr id="118" name="Diamond 117"/>
            <p:cNvSpPr/>
            <p:nvPr/>
          </p:nvSpPr>
          <p:spPr>
            <a:xfrm>
              <a:off x="7017040" y="3769743"/>
              <a:ext cx="1129556" cy="101297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50" dirty="0">
                  <a:solidFill>
                    <a:prstClr val="white"/>
                  </a:solidFill>
                  <a:latin typeface="Calibri"/>
                </a:rPr>
                <a:t>PROPAGATION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017041" y="5938764"/>
              <a:ext cx="1129554" cy="389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Calibri"/>
                </a:rPr>
                <a:t>TO FOCUSING</a:t>
              </a:r>
            </a:p>
          </p:txBody>
        </p:sp>
        <p:cxnSp>
          <p:nvCxnSpPr>
            <p:cNvPr id="120" name="Elbow Connector 119"/>
            <p:cNvCxnSpPr>
              <a:stCxn id="95" idx="3"/>
              <a:endCxn id="122" idx="1"/>
            </p:cNvCxnSpPr>
            <p:nvPr/>
          </p:nvCxnSpPr>
          <p:spPr>
            <a:xfrm>
              <a:off x="2106427" y="726637"/>
              <a:ext cx="1567802" cy="34304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Elbow Connector 120"/>
            <p:cNvCxnSpPr>
              <a:stCxn id="95" idx="0"/>
            </p:cNvCxnSpPr>
            <p:nvPr/>
          </p:nvCxnSpPr>
          <p:spPr>
            <a:xfrm rot="5400000" flipH="1" flipV="1">
              <a:off x="4561427" y="-2582860"/>
              <a:ext cx="94738" cy="613429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/>
            <p:cNvSpPr/>
            <p:nvPr/>
          </p:nvSpPr>
          <p:spPr>
            <a:xfrm>
              <a:off x="2545559" y="1456043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20(25)J, 0.5µm 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202713" y="814444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78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597779" y="1078211"/>
              <a:ext cx="409445" cy="210800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37( 65) J, 0.5µm 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551078" y="281224"/>
              <a:ext cx="279053" cy="143668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78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946144" y="544991"/>
              <a:ext cx="409445" cy="210800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endParaRPr lang="en-US" sz="78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9064771" y="2836763"/>
              <a:ext cx="743893" cy="290029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105 J / 197 J, 0.5µm 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17417" y="5431608"/>
              <a:ext cx="1823592" cy="389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>
                  <a:solidFill>
                    <a:srgbClr val="FF0000"/>
                  </a:solidFill>
                  <a:latin typeface="Calibri"/>
                </a:rPr>
                <a:t>5(7)J, 30(20)fs, 20(100)Hz</a:t>
              </a:r>
              <a:endParaRPr lang="en-US" sz="788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124355" y="5431608"/>
              <a:ext cx="2229302" cy="389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srgbClr val="FF0000"/>
                  </a:solidFill>
                  <a:latin typeface="Calibri"/>
                </a:rPr>
                <a:t>15(30)J, 30(20)fs, 20(100)Hz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473449" y="5431608"/>
              <a:ext cx="2229302" cy="389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srgbClr val="FF0000"/>
                  </a:solidFill>
                  <a:latin typeface="Calibri"/>
                </a:rPr>
                <a:t>50(100)J, 60(50)fs, 20(100)Hz</a:t>
              </a:r>
            </a:p>
          </p:txBody>
        </p:sp>
        <p:cxnSp>
          <p:nvCxnSpPr>
            <p:cNvPr id="131" name="Elbow Connector 130"/>
            <p:cNvCxnSpPr>
              <a:stCxn id="95" idx="1"/>
            </p:cNvCxnSpPr>
            <p:nvPr/>
          </p:nvCxnSpPr>
          <p:spPr>
            <a:xfrm rot="10800000" flipV="1">
              <a:off x="294815" y="726636"/>
              <a:ext cx="682059" cy="2023371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93682" y="2750008"/>
              <a:ext cx="402264" cy="268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black"/>
                  </a:solidFill>
                  <a:latin typeface="Calibri"/>
                </a:rPr>
                <a:t>Photocathode and diagnostics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017041" y="229097"/>
              <a:ext cx="1129554" cy="38996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white"/>
                  </a:solidFill>
                  <a:latin typeface="Calibri"/>
                </a:rPr>
                <a:t>FRONTEND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976873" y="531655"/>
              <a:ext cx="1129554" cy="38996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88" dirty="0">
                  <a:solidFill>
                    <a:prstClr val="white"/>
                  </a:solidFill>
                  <a:latin typeface="Calibri"/>
                </a:rPr>
                <a:t>MASTER Oscillator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91432" y="6355075"/>
              <a:ext cx="859003" cy="378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>
                  <a:solidFill>
                    <a:prstClr val="black"/>
                  </a:solidFill>
                  <a:latin typeface="Calibri"/>
                </a:rPr>
                <a:t>LASER1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801226" y="6357986"/>
              <a:ext cx="859003" cy="378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LASER2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144036" y="6360272"/>
              <a:ext cx="859003" cy="378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0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LASER3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2528112" y="4567336"/>
            <a:ext cx="681597" cy="253916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it-IT" sz="1050" dirty="0">
                <a:solidFill>
                  <a:prstClr val="black"/>
                </a:solidFill>
                <a:latin typeface="Calibri"/>
              </a:rPr>
              <a:t>150 </a:t>
            </a:r>
            <a:r>
              <a:rPr lang="it-IT" sz="1050" dirty="0" err="1">
                <a:solidFill>
                  <a:prstClr val="black"/>
                </a:solidFill>
                <a:latin typeface="Calibri"/>
              </a:rPr>
              <a:t>MeV</a:t>
            </a:r>
            <a:endParaRPr lang="it-IT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4372594" y="4567336"/>
            <a:ext cx="513282" cy="25391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it-IT" sz="1050" dirty="0">
                <a:solidFill>
                  <a:prstClr val="black"/>
                </a:solidFill>
                <a:latin typeface="Calibri"/>
              </a:rPr>
              <a:t>1 </a:t>
            </a:r>
            <a:r>
              <a:rPr lang="it-IT" sz="1050" dirty="0" err="1">
                <a:solidFill>
                  <a:prstClr val="black"/>
                </a:solidFill>
                <a:latin typeface="Calibri"/>
              </a:rPr>
              <a:t>GeV</a:t>
            </a:r>
            <a:endParaRPr lang="it-IT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6665776" y="4567336"/>
            <a:ext cx="513282" cy="253916"/>
          </a:xfrm>
          <a:prstGeom prst="rect">
            <a:avLst/>
          </a:prstGeom>
          <a:solidFill>
            <a:srgbClr val="9BBB59"/>
          </a:solidFill>
        </p:spPr>
        <p:txBody>
          <a:bodyPr wrap="none" rtlCol="0">
            <a:spAutoFit/>
          </a:bodyPr>
          <a:lstStyle/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it-IT" sz="1050" dirty="0">
                <a:solidFill>
                  <a:prstClr val="black"/>
                </a:solidFill>
                <a:latin typeface="Calibri"/>
              </a:rPr>
              <a:t>5 </a:t>
            </a:r>
            <a:r>
              <a:rPr lang="it-IT" sz="1050" dirty="0" err="1">
                <a:solidFill>
                  <a:prstClr val="black"/>
                </a:solidFill>
                <a:latin typeface="Calibri"/>
              </a:rPr>
              <a:t>GeV</a:t>
            </a:r>
            <a:endParaRPr lang="it-IT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CC7EEB7-6671-7F1A-C16F-BFD32D3C9AB3}"/>
              </a:ext>
            </a:extLst>
          </p:cNvPr>
          <p:cNvSpPr/>
          <p:nvPr/>
        </p:nvSpPr>
        <p:spPr>
          <a:xfrm>
            <a:off x="8085765" y="4167312"/>
            <a:ext cx="909133" cy="403298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/>
              <a:t>2-10 kW</a:t>
            </a:r>
          </a:p>
        </p:txBody>
      </p:sp>
    </p:spTree>
    <p:extLst>
      <p:ext uri="{BB962C8B-B14F-4D97-AF65-F5344CB8AC3E}">
        <p14:creationId xmlns:p14="http://schemas.microsoft.com/office/powerpoint/2010/main" val="3178634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08759" y="134463"/>
            <a:ext cx="6599067" cy="509510"/>
          </a:xfrm>
        </p:spPr>
        <p:txBody>
          <a:bodyPr>
            <a:normAutofit/>
          </a:bodyPr>
          <a:lstStyle/>
          <a:p>
            <a:r>
              <a:rPr lang="en-GB" sz="2775" b="1" dirty="0">
                <a:latin typeface="Arial" panose="020B0604020202020204" pitchFamily="34" charset="0"/>
                <a:cs typeface="Arial" panose="020B0604020202020204" pitchFamily="34" charset="0"/>
              </a:rPr>
              <a:t>EuPRAXIA Laser Driver: pump lasers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13380" y="638988"/>
            <a:ext cx="8214064" cy="276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GB" sz="1200">
                <a:cs typeface="Arial" panose="020B0604020202020204" pitchFamily="34" charset="0"/>
              </a:rPr>
              <a:t>Developments based on diode pumping technology are in progress, progressively matching requirements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89417" y="1176924"/>
            <a:ext cx="4049601" cy="3277433"/>
            <a:chOff x="4889416" y="1176923"/>
            <a:chExt cx="4049601" cy="3277433"/>
          </a:xfrm>
        </p:grpSpPr>
        <p:grpSp>
          <p:nvGrpSpPr>
            <p:cNvPr id="22" name="Group 27"/>
            <p:cNvGrpSpPr/>
            <p:nvPr/>
          </p:nvGrpSpPr>
          <p:grpSpPr>
            <a:xfrm>
              <a:off x="4889416" y="1176923"/>
              <a:ext cx="4017520" cy="2227021"/>
              <a:chOff x="5032120" y="3189766"/>
              <a:chExt cx="4017520" cy="2227021"/>
            </a:xfrm>
          </p:grpSpPr>
          <p:grpSp>
            <p:nvGrpSpPr>
              <p:cNvPr id="23" name="Group 21"/>
              <p:cNvGrpSpPr/>
              <p:nvPr/>
            </p:nvGrpSpPr>
            <p:grpSpPr>
              <a:xfrm>
                <a:off x="5032120" y="3473322"/>
                <a:ext cx="4017520" cy="1943465"/>
                <a:chOff x="4901249" y="3820380"/>
                <a:chExt cx="4017520" cy="1943465"/>
              </a:xfrm>
            </p:grpSpPr>
            <p:pic>
              <p:nvPicPr>
                <p:cNvPr id="25" name="Picture 1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7" t="19057" r="4574" b="4313"/>
                <a:stretch/>
              </p:blipFill>
              <p:spPr>
                <a:xfrm>
                  <a:off x="4901249" y="3861049"/>
                  <a:ext cx="3757246" cy="1885552"/>
                </a:xfrm>
                <a:prstGeom prst="rect">
                  <a:avLst/>
                </a:prstGeom>
              </p:spPr>
            </p:pic>
            <p:sp>
              <p:nvSpPr>
                <p:cNvPr id="26" name="TextBox 2"/>
                <p:cNvSpPr txBox="1"/>
                <p:nvPr/>
              </p:nvSpPr>
              <p:spPr>
                <a:xfrm>
                  <a:off x="7020272" y="3850736"/>
                  <a:ext cx="96239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cs typeface="Arial" panose="020B0604020202020204" pitchFamily="34" charset="0"/>
                    </a:rPr>
                    <a:t>Pump diodes</a:t>
                  </a:r>
                </a:p>
              </p:txBody>
            </p:sp>
            <p:sp>
              <p:nvSpPr>
                <p:cNvPr id="27" name="TextBox 6"/>
                <p:cNvSpPr txBox="1"/>
                <p:nvPr/>
              </p:nvSpPr>
              <p:spPr>
                <a:xfrm>
                  <a:off x="7982665" y="3820380"/>
                  <a:ext cx="93610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cs typeface="Arial" panose="020B0604020202020204" pitchFamily="34" charset="0"/>
                    </a:rPr>
                    <a:t>100Hz Front end</a:t>
                  </a:r>
                </a:p>
              </p:txBody>
            </p:sp>
            <p:sp>
              <p:nvSpPr>
                <p:cNvPr id="28" name="TextBox 7"/>
                <p:cNvSpPr txBox="1"/>
                <p:nvPr/>
              </p:nvSpPr>
              <p:spPr>
                <a:xfrm>
                  <a:off x="5298034" y="5163681"/>
                  <a:ext cx="14342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cs typeface="Arial" panose="020B0604020202020204" pitchFamily="34" charset="0"/>
                    </a:rPr>
                    <a:t>10J amplifier head</a:t>
                  </a:r>
                </a:p>
              </p:txBody>
            </p:sp>
            <p:cxnSp>
              <p:nvCxnSpPr>
                <p:cNvPr id="29" name="Straight Arrow Connector 4"/>
                <p:cNvCxnSpPr/>
                <p:nvPr/>
              </p:nvCxnSpPr>
              <p:spPr>
                <a:xfrm flipV="1">
                  <a:off x="6300192" y="4794349"/>
                  <a:ext cx="216024" cy="398324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tailEnd type="arrow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9"/>
                <p:cNvCxnSpPr/>
                <p:nvPr/>
              </p:nvCxnSpPr>
              <p:spPr>
                <a:xfrm flipH="1">
                  <a:off x="7079136" y="4312401"/>
                  <a:ext cx="311940" cy="259014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tailEnd type="arrow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13"/>
                <p:cNvCxnSpPr/>
                <p:nvPr/>
              </p:nvCxnSpPr>
              <p:spPr>
                <a:xfrm flipH="1">
                  <a:off x="5938367" y="4081568"/>
                  <a:ext cx="1296739" cy="571568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tailEnd type="arrow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16"/>
                <p:cNvSpPr txBox="1"/>
                <p:nvPr/>
              </p:nvSpPr>
              <p:spPr>
                <a:xfrm>
                  <a:off x="5860270" y="3891404"/>
                  <a:ext cx="9361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cs typeface="Arial" panose="020B0604020202020204" pitchFamily="34" charset="0"/>
                    </a:rPr>
                    <a:t>Cryostat</a:t>
                  </a:r>
                </a:p>
              </p:txBody>
            </p:sp>
            <p:sp>
              <p:nvSpPr>
                <p:cNvPr id="33" name="TextBox 17"/>
                <p:cNvSpPr txBox="1"/>
                <p:nvPr/>
              </p:nvSpPr>
              <p:spPr>
                <a:xfrm>
                  <a:off x="7020272" y="5486846"/>
                  <a:ext cx="4838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cs typeface="Arial" panose="020B0604020202020204" pitchFamily="34" charset="0"/>
                    </a:rPr>
                    <a:t>VSF</a:t>
                  </a:r>
                </a:p>
              </p:txBody>
            </p:sp>
            <p:cxnSp>
              <p:nvCxnSpPr>
                <p:cNvPr id="34" name="Straight Arrow Connector 18"/>
                <p:cNvCxnSpPr/>
                <p:nvPr/>
              </p:nvCxnSpPr>
              <p:spPr>
                <a:xfrm flipV="1">
                  <a:off x="7244774" y="5022469"/>
                  <a:ext cx="126965" cy="489620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tailEnd type="arrow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0"/>
              <p:cNvSpPr txBox="1"/>
              <p:nvPr/>
            </p:nvSpPr>
            <p:spPr>
              <a:xfrm>
                <a:off x="5896793" y="3189766"/>
                <a:ext cx="2888932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75" b="1" i="1" dirty="0">
                    <a:cs typeface="Arial" panose="020B0604020202020204" pitchFamily="34" charset="0"/>
                  </a:rPr>
                  <a:t>Schematic of </a:t>
                </a:r>
                <a:r>
                  <a:rPr lang="en-GB" sz="1575" b="1" i="1" dirty="0" err="1">
                    <a:cs typeface="Arial" panose="020B0604020202020204" pitchFamily="34" charset="0"/>
                  </a:rPr>
                  <a:t>DiPOLE</a:t>
                </a:r>
                <a:r>
                  <a:rPr lang="en-GB" sz="1575" b="1" i="1" dirty="0">
                    <a:cs typeface="Arial" panose="020B0604020202020204" pitchFamily="34" charset="0"/>
                  </a:rPr>
                  <a:t> 100Hz</a:t>
                </a:r>
              </a:p>
            </p:txBody>
          </p:sp>
        </p:grpSp>
        <p:sp>
          <p:nvSpPr>
            <p:cNvPr id="3" name="CasellaDiTesto 2"/>
            <p:cNvSpPr txBox="1"/>
            <p:nvPr/>
          </p:nvSpPr>
          <p:spPr>
            <a:xfrm>
              <a:off x="8298148" y="4103152"/>
              <a:ext cx="64086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75" i="1">
                  <a:cs typeface="Arial" panose="020B0604020202020204" pitchFamily="34" charset="0"/>
                </a:rPr>
                <a:t>Courtesy of P. Mason</a:t>
              </a:r>
            </a:p>
          </p:txBody>
        </p:sp>
        <p:sp>
          <p:nvSpPr>
            <p:cNvPr id="4" name="Rettangolo 3"/>
            <p:cNvSpPr/>
            <p:nvPr/>
          </p:nvSpPr>
          <p:spPr>
            <a:xfrm>
              <a:off x="4955228" y="3269416"/>
              <a:ext cx="3380136" cy="1181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sz="825" dirty="0">
                  <a:cs typeface="Arial" panose="020B0604020202020204" pitchFamily="34" charset="0"/>
                </a:rPr>
                <a:t>Diode pump technology</a:t>
              </a:r>
            </a:p>
            <a:p>
              <a:pPr lvl="1"/>
              <a:r>
                <a:rPr lang="en-GB" altLang="en-US" sz="675" dirty="0">
                  <a:cs typeface="Arial" panose="020B0604020202020204" pitchFamily="34" charset="0"/>
                </a:rPr>
                <a:t>100J @ 10Hz</a:t>
              </a:r>
            </a:p>
            <a:p>
              <a:pPr lvl="2"/>
              <a:r>
                <a:rPr lang="en-GB" altLang="en-US" sz="600" dirty="0">
                  <a:cs typeface="Arial" panose="020B0604020202020204" pitchFamily="34" charset="0"/>
                </a:rPr>
                <a:t>Summer 2019 demonstrated 60J @ 10Hz, </a:t>
              </a:r>
              <a:r>
                <a:rPr lang="en-GB" altLang="en-US" sz="600" b="1" dirty="0">
                  <a:solidFill>
                    <a:srgbClr val="00B050"/>
                  </a:solidFill>
                  <a:cs typeface="Arial" panose="020B0604020202020204" pitchFamily="34" charset="0"/>
                </a:rPr>
                <a:t>515nm</a:t>
              </a:r>
              <a:r>
                <a:rPr lang="en-GB" altLang="en-US" sz="600" dirty="0">
                  <a:cs typeface="Arial" panose="020B0604020202020204" pitchFamily="34" charset="0"/>
                </a:rPr>
                <a:t> in LBO with 66% efficiency (91J @ 1030nm)</a:t>
              </a:r>
            </a:p>
            <a:p>
              <a:pPr lvl="2"/>
              <a:r>
                <a:rPr lang="en-GB" altLang="en-US" sz="600" dirty="0">
                  <a:cs typeface="Arial" panose="020B0604020202020204" pitchFamily="34" charset="0"/>
                </a:rPr>
                <a:t>Commissioning of DiPOLE100 @ XFEL commenced Q1 2020 – completion end 2021</a:t>
              </a:r>
            </a:p>
            <a:p>
              <a:pPr lvl="2"/>
              <a:r>
                <a:rPr lang="en-GB" altLang="en-US" sz="600" dirty="0">
                  <a:cs typeface="Arial" panose="020B0604020202020204" pitchFamily="34" charset="0"/>
                </a:rPr>
                <a:t>Energy scaling 145J @ 10Hz, </a:t>
              </a:r>
              <a:r>
                <a:rPr lang="en-GB" altLang="en-US" sz="6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1030nm</a:t>
              </a:r>
              <a:br>
                <a:rPr lang="en-GB" altLang="en-US" sz="600" dirty="0">
                  <a:cs typeface="Arial" panose="020B0604020202020204" pitchFamily="34" charset="0"/>
                </a:rPr>
              </a:br>
              <a:r>
                <a:rPr lang="en-GB" altLang="en-US" sz="600" dirty="0">
                  <a:cs typeface="Arial" panose="020B0604020202020204" pitchFamily="34" charset="0"/>
                </a:rPr>
                <a:t>@ </a:t>
              </a:r>
              <a:r>
                <a:rPr lang="en-GB" altLang="en-US" sz="600" dirty="0" err="1">
                  <a:cs typeface="Arial" panose="020B0604020202020204" pitchFamily="34" charset="0"/>
                </a:rPr>
                <a:t>HiLASE</a:t>
              </a:r>
              <a:r>
                <a:rPr lang="en-GB" altLang="en-US" sz="600" dirty="0">
                  <a:cs typeface="Arial" panose="020B0604020202020204" pitchFamily="34" charset="0"/>
                </a:rPr>
                <a:t> in January 2021</a:t>
              </a:r>
            </a:p>
            <a:p>
              <a:pPr lvl="2"/>
              <a:endParaRPr lang="en-GB" altLang="en-US" sz="100" dirty="0">
                <a:cs typeface="Arial" panose="020B0604020202020204" pitchFamily="34" charset="0"/>
              </a:endParaRPr>
            </a:p>
            <a:p>
              <a:pPr lvl="1"/>
              <a:r>
                <a:rPr lang="en-GB" altLang="en-US" sz="675" dirty="0">
                  <a:cs typeface="Arial" panose="020B0604020202020204" pitchFamily="34" charset="0"/>
                </a:rPr>
                <a:t>		10J @ 100Hz</a:t>
              </a:r>
            </a:p>
            <a:p>
              <a:pPr lvl="2"/>
              <a:r>
                <a:rPr lang="en-GB" altLang="en-US" sz="600" dirty="0">
                  <a:cs typeface="Arial" panose="020B0604020202020204" pitchFamily="34" charset="0"/>
                </a:rPr>
                <a:t>Build @ CLF near completion – </a:t>
              </a:r>
              <a:br>
                <a:rPr lang="en-GB" altLang="en-US" sz="600" dirty="0">
                  <a:cs typeface="Arial" panose="020B0604020202020204" pitchFamily="34" charset="0"/>
                </a:rPr>
              </a:br>
              <a:r>
                <a:rPr lang="en-GB" altLang="en-US" sz="600" dirty="0">
                  <a:cs typeface="Arial" panose="020B0604020202020204" pitchFamily="34" charset="0"/>
                </a:rPr>
                <a:t>commissioning Q4 2021</a:t>
              </a: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188" y="4103152"/>
              <a:ext cx="399096" cy="351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232787FE-8CBB-6248-9619-3941DE55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1284" y="4130132"/>
              <a:ext cx="791505" cy="269786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4924035" y="1176923"/>
              <a:ext cx="3910892" cy="327743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5681" y="1023852"/>
            <a:ext cx="4334458" cy="3819311"/>
            <a:chOff x="375681" y="1023851"/>
            <a:chExt cx="4334458" cy="3819311"/>
          </a:xfrm>
        </p:grpSpPr>
        <p:sp>
          <p:nvSpPr>
            <p:cNvPr id="16" name="Rectangle 134"/>
            <p:cNvSpPr/>
            <p:nvPr/>
          </p:nvSpPr>
          <p:spPr>
            <a:xfrm>
              <a:off x="416497" y="3142718"/>
              <a:ext cx="4064284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50" b="1">
                  <a:cs typeface="Arial" panose="020B0604020202020204" pitchFamily="34" charset="0"/>
                </a:rPr>
                <a:t>Amplitude P60</a:t>
              </a:r>
            </a:p>
            <a:p>
              <a:r>
                <a:rPr lang="en-GB" sz="1050">
                  <a:cs typeface="Arial" panose="020B0604020202020204" pitchFamily="34" charset="0"/>
                </a:rPr>
                <a:t>Flashlamp pumped Nd:YAG</a:t>
              </a:r>
              <a:endParaRPr lang="en-GB" sz="1050" b="1">
                <a:cs typeface="Arial" panose="020B0604020202020204" pitchFamily="34" charset="0"/>
              </a:endParaRPr>
            </a:p>
            <a:p>
              <a:r>
                <a:rPr lang="en-GB" sz="1050">
                  <a:cs typeface="Arial" panose="020B0604020202020204" pitchFamily="34" charset="0"/>
                </a:rPr>
                <a:t>Design: 60 J @ 10 Hz, </a:t>
              </a:r>
              <a:r>
                <a:rPr lang="en-GB" sz="1050">
                  <a:solidFill>
                    <a:srgbClr val="00B050"/>
                  </a:solidFill>
                  <a:cs typeface="Arial" panose="020B0604020202020204" pitchFamily="34" charset="0"/>
                </a:rPr>
                <a:t>532 nm </a:t>
              </a:r>
            </a:p>
          </p:txBody>
        </p:sp>
        <p:sp>
          <p:nvSpPr>
            <p:cNvPr id="17" name="TextBox 1"/>
            <p:cNvSpPr txBox="1"/>
            <p:nvPr/>
          </p:nvSpPr>
          <p:spPr>
            <a:xfrm>
              <a:off x="375681" y="3770853"/>
              <a:ext cx="3009173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825" dirty="0">
                  <a:cs typeface="Arial" panose="020B0604020202020204" pitchFamily="34" charset="0"/>
                </a:rPr>
                <a:t>Conversion to diode pumping fully designed - </a:t>
              </a:r>
              <a:r>
                <a:rPr lang="en-GB" sz="825" b="1" dirty="0">
                  <a:cs typeface="Arial" panose="020B0604020202020204" pitchFamily="34" charset="0"/>
                </a:rPr>
                <a:t>Premiumlight</a:t>
              </a:r>
            </a:p>
            <a:p>
              <a:r>
                <a:rPr lang="en-GB" sz="825" dirty="0">
                  <a:cs typeface="Arial" panose="020B0604020202020204" pitchFamily="34" charset="0"/>
                </a:rPr>
                <a:t>Expected specs: </a:t>
              </a:r>
              <a:r>
                <a:rPr lang="en-GB" sz="825" b="1" dirty="0">
                  <a:cs typeface="Arial" panose="020B0604020202020204" pitchFamily="34" charset="0"/>
                </a:rPr>
                <a:t>100 Hz </a:t>
              </a:r>
              <a:r>
                <a:rPr lang="mr-IN" sz="825" b="1" dirty="0">
                  <a:cs typeface="Arial" pitchFamily="34" charset="0"/>
                </a:rPr>
                <a:t>–</a:t>
              </a:r>
              <a:r>
                <a:rPr lang="en-GB" sz="825" b="1" dirty="0">
                  <a:cs typeface="Arial" panose="020B0604020202020204" pitchFamily="34" charset="0"/>
                </a:rPr>
                <a:t> 10 kW </a:t>
              </a:r>
              <a:r>
                <a:rPr lang="en-GB" sz="825" dirty="0">
                  <a:cs typeface="Arial" panose="020B0604020202020204" pitchFamily="34" charset="0"/>
                </a:rPr>
                <a:t>(100 J/pulse @ 1µm)</a:t>
              </a:r>
            </a:p>
            <a:p>
              <a:r>
                <a:rPr lang="en-GB" sz="825" dirty="0">
                  <a:cs typeface="Arial" panose="020B0604020202020204" pitchFamily="34" charset="0"/>
                </a:rPr>
                <a:t>Cost of diode still an issue</a:t>
              </a:r>
            </a:p>
            <a:p>
              <a:r>
                <a:rPr lang="en-GB" sz="825" dirty="0">
                  <a:cs typeface="Arial" panose="020B0604020202020204" pitchFamily="34" charset="0"/>
                </a:rPr>
                <a:t>	currently 5x compared to flash-lamps.</a:t>
              </a:r>
            </a:p>
            <a:p>
              <a:r>
                <a:rPr lang="en-GB" sz="825" dirty="0">
                  <a:cs typeface="Arial" panose="020B0604020202020204" pitchFamily="34" charset="0"/>
                </a:rPr>
                <a:t>	expected to decrease.</a:t>
              </a:r>
            </a:p>
            <a:p>
              <a:r>
                <a:rPr lang="en-GB" sz="825" dirty="0">
                  <a:cs typeface="Arial" panose="020B0604020202020204" pitchFamily="34" charset="0"/>
                </a:rPr>
                <a:t>Maintenance free operation for 25-30 yrs. </a:t>
              </a:r>
            </a:p>
          </p:txBody>
        </p:sp>
        <p:grpSp>
          <p:nvGrpSpPr>
            <p:cNvPr id="19" name="Gruppo 18"/>
            <p:cNvGrpSpPr/>
            <p:nvPr/>
          </p:nvGrpSpPr>
          <p:grpSpPr>
            <a:xfrm>
              <a:off x="992560" y="1054486"/>
              <a:ext cx="3490866" cy="2426693"/>
              <a:chOff x="992560" y="1556794"/>
              <a:chExt cx="3490866" cy="2426693"/>
            </a:xfrm>
          </p:grpSpPr>
          <p:pic>
            <p:nvPicPr>
              <p:cNvPr id="20" name="Picture 8"/>
              <p:cNvPicPr>
                <a:picLocks noChangeAspect="1"/>
              </p:cNvPicPr>
              <p:nvPr/>
            </p:nvPicPr>
            <p:blipFill rotWithShape="1">
              <a:blip r:embed="rId5" cstate="print"/>
              <a:srcRect t="4268" r="1662"/>
              <a:stretch/>
            </p:blipFill>
            <p:spPr>
              <a:xfrm>
                <a:off x="992560" y="1556794"/>
                <a:ext cx="2880320" cy="2088819"/>
              </a:xfrm>
              <a:prstGeom prst="rect">
                <a:avLst/>
              </a:prstGeom>
            </p:spPr>
          </p:pic>
          <p:pic>
            <p:nvPicPr>
              <p:cNvPr id="21" name="Image 2">
                <a:extLst>
                  <a:ext uri="{FF2B5EF4-FFF2-40B4-BE49-F238E27FC236}">
                    <a16:creationId xmlns:a16="http://schemas.microsoft.com/office/drawing/2014/main" id="{F561E143-EE94-4A00-A7CA-07BB0B2B5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20752" y="2924944"/>
                <a:ext cx="1762674" cy="1058543"/>
              </a:xfrm>
              <a:prstGeom prst="rect">
                <a:avLst/>
              </a:prstGeom>
            </p:spPr>
          </p:pic>
        </p:grpSp>
        <p:pic>
          <p:nvPicPr>
            <p:cNvPr id="46" name="Image 8" descr="Une image contenant intérieur, mur, table&#10;&#10;Description générée automatiquement">
              <a:extLst>
                <a:ext uri="{FF2B5EF4-FFF2-40B4-BE49-F238E27FC236}">
                  <a16:creationId xmlns:a16="http://schemas.microsoft.com/office/drawing/2014/main" id="{02656027-BE34-49AF-8CD3-F591503F2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088" y="3692371"/>
              <a:ext cx="1277468" cy="718558"/>
            </a:xfrm>
            <a:prstGeom prst="rect">
              <a:avLst/>
            </a:prstGeom>
            <a:ln w="28575">
              <a:solidFill>
                <a:srgbClr val="FF5100"/>
              </a:solidFill>
            </a:ln>
          </p:spPr>
        </p:pic>
        <p:pic>
          <p:nvPicPr>
            <p:cNvPr id="47" name="Image 4">
              <a:extLst>
                <a:ext uri="{FF2B5EF4-FFF2-40B4-BE49-F238E27FC236}">
                  <a16:creationId xmlns:a16="http://schemas.microsoft.com/office/drawing/2014/main" id="{5B2A290D-C583-49CD-8462-D03C0F92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120" y="4512522"/>
              <a:ext cx="927649" cy="287783"/>
            </a:xfrm>
            <a:prstGeom prst="rect">
              <a:avLst/>
            </a:prstGeom>
          </p:spPr>
        </p:pic>
        <p:sp>
          <p:nvSpPr>
            <p:cNvPr id="48" name="CasellaDiTesto 47"/>
            <p:cNvSpPr txBox="1"/>
            <p:nvPr/>
          </p:nvSpPr>
          <p:spPr>
            <a:xfrm>
              <a:off x="3615636" y="4612752"/>
              <a:ext cx="1049943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75" i="1">
                  <a:cs typeface="Arial" panose="020B0604020202020204" pitchFamily="34" charset="0"/>
                </a:rPr>
                <a:t>Courtesy of F. Falcoz</a:t>
              </a:r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416496" y="1023851"/>
              <a:ext cx="4293643" cy="381931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4924035" y="4570620"/>
            <a:ext cx="3328151" cy="276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GB" sz="1200" dirty="0">
                <a:cs typeface="Arial" panose="020B0604020202020204" pitchFamily="34" charset="0"/>
              </a:rPr>
              <a:t>More options available and further developing.</a:t>
            </a:r>
          </a:p>
        </p:txBody>
      </p:sp>
      <p:pic>
        <p:nvPicPr>
          <p:cNvPr id="35" name="Immagine 36">
            <a:extLst>
              <a:ext uri="{FF2B5EF4-FFF2-40B4-BE49-F238E27FC236}">
                <a16:creationId xmlns:a16="http://schemas.microsoft.com/office/drawing/2014/main" id="{B19BA454-6CE2-A1D3-3722-2E6DB28BD3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9636" y="211841"/>
            <a:ext cx="1253537" cy="41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1835" y="80628"/>
            <a:ext cx="4393763" cy="438894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chemeClr val="tx1"/>
                </a:solidFill>
              </a:rPr>
              <a:t>Thermal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1198" y="502699"/>
            <a:ext cx="5982203" cy="623229"/>
          </a:xfrm>
          <a:prstGeom prst="rect">
            <a:avLst/>
          </a:prstGeom>
          <a:noFill/>
        </p:spPr>
        <p:txBody>
          <a:bodyPr wrap="square" lIns="68561" tIns="34281" rIns="68561" bIns="34281" rtlCol="0">
            <a:spAutoFit/>
          </a:bodyPr>
          <a:lstStyle/>
          <a:p>
            <a:pPr algn="ctr"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Transmission vs. “active mirror” configuration is currently being evaluated to account for thermal management</a:t>
            </a:r>
          </a:p>
        </p:txBody>
      </p:sp>
      <p:pic>
        <p:nvPicPr>
          <p:cNvPr id="6" name="Immagin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692" y="1644419"/>
            <a:ext cx="3188606" cy="144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7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704" y="1364412"/>
            <a:ext cx="1226970" cy="112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7112" y="1360486"/>
            <a:ext cx="1346765" cy="10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4493" y="3416357"/>
            <a:ext cx="4473655" cy="438563"/>
          </a:xfrm>
          <a:prstGeom prst="rect">
            <a:avLst/>
          </a:prstGeom>
          <a:noFill/>
        </p:spPr>
        <p:txBody>
          <a:bodyPr wrap="square" lIns="68561" tIns="34281" rIns="68561" bIns="34281" rtlCol="0">
            <a:spAutoFit/>
          </a:bodyPr>
          <a:lstStyle/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More efficient (double-side) cooling and reduced complexity;</a:t>
            </a:r>
          </a:p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propagation through flowing cooling liquid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6926" y="2470176"/>
            <a:ext cx="4109751" cy="346230"/>
          </a:xfrm>
          <a:prstGeom prst="rect">
            <a:avLst/>
          </a:prstGeom>
          <a:noFill/>
        </p:spPr>
        <p:txBody>
          <a:bodyPr wrap="square" lIns="68561" tIns="34281" rIns="68561" bIns="34281" rtlCol="0">
            <a:spAutoFit/>
          </a:bodyPr>
          <a:lstStyle/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Pro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: Well established concept with no propagation through cooling fluid</a:t>
            </a:r>
          </a:p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Con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: limited cooling (single face), to be modelled</a:t>
            </a:r>
          </a:p>
        </p:txBody>
      </p:sp>
      <p:pic>
        <p:nvPicPr>
          <p:cNvPr id="10" name="Immagine 8"/>
          <p:cNvPicPr/>
          <p:nvPr/>
        </p:nvPicPr>
        <p:blipFill>
          <a:blip r:embed="rId5" cstate="print"/>
          <a:srcRect l="3822" r="7330"/>
          <a:stretch>
            <a:fillRect/>
          </a:stretch>
        </p:blipFill>
        <p:spPr bwMode="auto">
          <a:xfrm>
            <a:off x="5507992" y="2841335"/>
            <a:ext cx="1955409" cy="161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29872" y="1342718"/>
            <a:ext cx="2305529" cy="346230"/>
          </a:xfrm>
          <a:prstGeom prst="rect">
            <a:avLst/>
          </a:prstGeom>
          <a:noFill/>
        </p:spPr>
        <p:txBody>
          <a:bodyPr wrap="none" lIns="68561" tIns="34281" rIns="68561" bIns="34281" rtlCol="0">
            <a:spAutoFit/>
          </a:bodyPr>
          <a:lstStyle/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Transmission geometry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9335" y="1065719"/>
            <a:ext cx="2507699" cy="346230"/>
          </a:xfrm>
          <a:prstGeom prst="rect">
            <a:avLst/>
          </a:prstGeom>
          <a:noFill/>
        </p:spPr>
        <p:txBody>
          <a:bodyPr wrap="none" lIns="68561" tIns="34281" rIns="68561" bIns="34281" rtlCol="0">
            <a:spAutoFit/>
          </a:bodyPr>
          <a:lstStyle/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“Active mirror” geometry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49334" y="2776650"/>
            <a:ext cx="1703313" cy="253897"/>
          </a:xfrm>
          <a:prstGeom prst="rect">
            <a:avLst/>
          </a:prstGeom>
          <a:noFill/>
        </p:spPr>
        <p:txBody>
          <a:bodyPr wrap="none" lIns="68561" tIns="34281" rIns="68561" bIns="34281" rtlCol="0">
            <a:spAutoFit/>
          </a:bodyPr>
          <a:lstStyle/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Gain comparison (AMP3)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493" y="4358680"/>
            <a:ext cx="8730140" cy="484730"/>
          </a:xfrm>
          <a:prstGeom prst="rect">
            <a:avLst/>
          </a:prstGeom>
          <a:noFill/>
        </p:spPr>
        <p:txBody>
          <a:bodyPr wrap="square" lIns="68561" tIns="34281" rIns="68561" bIns="34281" rtlCol="0">
            <a:spAutoFit/>
          </a:bodyPr>
          <a:lstStyle/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it-IT" sz="900" dirty="0">
                <a:solidFill>
                  <a:prstClr val="black"/>
                </a:solidFill>
                <a:latin typeface="Calibri"/>
              </a:rPr>
              <a:t>*) Water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cooled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Ti:Sa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amplifier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(“Active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Mirror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”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configuration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) under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development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at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ELI-HU (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After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V.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Cvhykov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i="1" dirty="0">
                <a:solidFill>
                  <a:prstClr val="black"/>
                </a:solidFill>
                <a:latin typeface="Calibri"/>
              </a:rPr>
              <a:t>et al. 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Opt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it-IT" sz="900" dirty="0" err="1">
                <a:solidFill>
                  <a:prstClr val="black"/>
                </a:solidFill>
                <a:latin typeface="Calibri"/>
              </a:rPr>
              <a:t>Lett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900" b="1" dirty="0">
                <a:solidFill>
                  <a:prstClr val="black"/>
                </a:solidFill>
                <a:latin typeface="Calibri"/>
              </a:rPr>
              <a:t>41, </a:t>
            </a:r>
            <a:r>
              <a:rPr lang="it-IT" sz="900" dirty="0">
                <a:solidFill>
                  <a:prstClr val="black"/>
                </a:solidFill>
                <a:latin typeface="Calibri"/>
              </a:rPr>
              <a:t>3017, 2016)</a:t>
            </a:r>
          </a:p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**) Fluid (D</a:t>
            </a:r>
            <a:r>
              <a:rPr lang="en-US" sz="9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O ) cooled Nd:YAG laser, 20 kW CW pump power, D</a:t>
            </a:r>
            <a:r>
              <a:rPr lang="en-US" sz="9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O (After X. Fu </a:t>
            </a:r>
            <a:r>
              <a:rPr lang="en-US" sz="900" i="1" dirty="0">
                <a:solidFill>
                  <a:prstClr val="black"/>
                </a:solidFill>
                <a:latin typeface="Calibri"/>
              </a:rPr>
              <a:t>et al. ,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Opt. Express, </a:t>
            </a:r>
            <a:r>
              <a:rPr lang="en-US" sz="900" b="1" dirty="0">
                <a:solidFill>
                  <a:prstClr val="black"/>
                </a:solidFill>
                <a:latin typeface="Calibri"/>
              </a:rPr>
              <a:t>22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, 18421 (2014)</a:t>
            </a:r>
          </a:p>
          <a:p>
            <a:pPr defTabSz="685602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***) Fluid (Siloxane ) cooled </a:t>
            </a:r>
            <a:r>
              <a:rPr lang="en-US" sz="900" dirty="0" err="1">
                <a:solidFill>
                  <a:prstClr val="black"/>
                </a:solidFill>
                <a:latin typeface="Calibri"/>
              </a:rPr>
              <a:t>Nd:YLF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 laser, 5 kW CW pump power  (After Z. Ye </a:t>
            </a:r>
            <a:r>
              <a:rPr lang="en-US" sz="900" i="1" dirty="0">
                <a:solidFill>
                  <a:prstClr val="black"/>
                </a:solidFill>
                <a:latin typeface="Calibri"/>
              </a:rPr>
              <a:t>et al. ,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Opt. Express, </a:t>
            </a:r>
            <a:r>
              <a:rPr lang="en-US" sz="900" b="1" dirty="0">
                <a:solidFill>
                  <a:prstClr val="black"/>
                </a:solidFill>
                <a:latin typeface="Calibri"/>
              </a:rPr>
              <a:t>24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, 1758 (2016)</a:t>
            </a:r>
            <a:endParaRPr lang="it-IT" sz="9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219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9239" y="166124"/>
            <a:ext cx="7886700" cy="46454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 err="1">
                <a:latin typeface="Montserrat" pitchFamily="2" charset="77"/>
                <a:cs typeface="Arial"/>
              </a:rPr>
              <a:t>Main</a:t>
            </a:r>
            <a:r>
              <a:rPr lang="it-IT" sz="3200" b="1" dirty="0">
                <a:latin typeface="Montserrat" pitchFamily="2" charset="77"/>
                <a:cs typeface="Arial"/>
              </a:rPr>
              <a:t> </a:t>
            </a:r>
            <a:r>
              <a:rPr lang="it-IT" sz="3200" b="1" dirty="0" err="1">
                <a:latin typeface="Montserrat" pitchFamily="2" charset="77"/>
                <a:cs typeface="Arial"/>
              </a:rPr>
              <a:t>principles</a:t>
            </a:r>
            <a:r>
              <a:rPr lang="it-IT" sz="3200" b="1" dirty="0">
                <a:latin typeface="Montserrat" pitchFamily="2" charset="77"/>
                <a:cs typeface="Arial"/>
              </a:rPr>
              <a:t> of a laser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997E2B-C3EC-520E-7309-6FEE9250E306}"/>
              </a:ext>
            </a:extLst>
          </p:cNvPr>
          <p:cNvGrpSpPr/>
          <p:nvPr/>
        </p:nvGrpSpPr>
        <p:grpSpPr>
          <a:xfrm>
            <a:off x="3005825" y="1557307"/>
            <a:ext cx="3132349" cy="2862318"/>
            <a:chOff x="3005825" y="1557307"/>
            <a:chExt cx="3132349" cy="2862318"/>
          </a:xfrm>
        </p:grpSpPr>
        <p:sp>
          <p:nvSpPr>
            <p:cNvPr id="4" name="Rettangolo 3"/>
            <p:cNvSpPr/>
            <p:nvPr/>
          </p:nvSpPr>
          <p:spPr>
            <a:xfrm>
              <a:off x="3491877" y="2367397"/>
              <a:ext cx="2160240" cy="15661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it-IT" sz="1200" dirty="0"/>
                <a:t>Gain medium</a:t>
              </a:r>
            </a:p>
          </p:txBody>
        </p:sp>
        <p:sp>
          <p:nvSpPr>
            <p:cNvPr id="5" name="Trapezio 4"/>
            <p:cNvSpPr/>
            <p:nvPr/>
          </p:nvSpPr>
          <p:spPr>
            <a:xfrm>
              <a:off x="3761821" y="2043361"/>
              <a:ext cx="1620180" cy="324036"/>
            </a:xfrm>
            <a:prstGeom prst="trapezoid">
              <a:avLst/>
            </a:prstGeom>
            <a:solidFill>
              <a:srgbClr val="00C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 err="1"/>
                <a:t>Pump</a:t>
              </a:r>
              <a:r>
                <a:rPr lang="it-IT" sz="1200" dirty="0"/>
                <a:t> (Energy)</a:t>
              </a:r>
            </a:p>
          </p:txBody>
        </p:sp>
        <p:sp>
          <p:nvSpPr>
            <p:cNvPr id="9" name="Rettangolo 8"/>
            <p:cNvSpPr/>
            <p:nvPr/>
          </p:nvSpPr>
          <p:spPr>
            <a:xfrm>
              <a:off x="3005825" y="3933571"/>
              <a:ext cx="3132349" cy="4860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 err="1"/>
                <a:t>Cooling</a:t>
              </a:r>
              <a:r>
                <a:rPr lang="it-IT" sz="1200" dirty="0"/>
                <a:t> (</a:t>
              </a:r>
              <a:r>
                <a:rPr lang="it-IT" sz="1200" dirty="0" err="1"/>
                <a:t>loss</a:t>
              </a:r>
              <a:r>
                <a:rPr lang="it-IT" sz="1200" dirty="0"/>
                <a:t>)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3761821" y="1557307"/>
              <a:ext cx="1620180" cy="4860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 err="1"/>
                <a:t>Cooling</a:t>
              </a:r>
              <a:r>
                <a:rPr lang="it-IT" sz="1200" dirty="0"/>
                <a:t> (</a:t>
              </a:r>
              <a:r>
                <a:rPr lang="it-IT" sz="1200" dirty="0" err="1"/>
                <a:t>loss</a:t>
              </a:r>
              <a:r>
                <a:rPr lang="it-IT" sz="1200" dirty="0"/>
                <a:t>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B7CDE5-9610-8D10-D7BD-2B9A2AB1D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64" t="17987" r="14383" b="9296"/>
            <a:stretch/>
          </p:blipFill>
          <p:spPr>
            <a:xfrm>
              <a:off x="3555214" y="2492342"/>
              <a:ext cx="1016783" cy="13332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189C5C-7AAA-C6CB-B8C6-7278EFE36F55}"/>
              </a:ext>
            </a:extLst>
          </p:cNvPr>
          <p:cNvSpPr txBox="1"/>
          <p:nvPr/>
        </p:nvSpPr>
        <p:spPr>
          <a:xfrm>
            <a:off x="1408632" y="702792"/>
            <a:ext cx="6829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/>
              <a:t>Solid state laser for high power amplification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AD827-D965-C0BE-4A90-592DF6174813}"/>
              </a:ext>
            </a:extLst>
          </p:cNvPr>
          <p:cNvSpPr txBox="1"/>
          <p:nvPr/>
        </p:nvSpPr>
        <p:spPr>
          <a:xfrm>
            <a:off x="64807" y="1539805"/>
            <a:ext cx="3490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b="1" dirty="0"/>
              <a:t>Excitation (pump radiation)</a:t>
            </a:r>
          </a:p>
          <a:p>
            <a:pPr marL="342900" indent="-342900">
              <a:buAutoNum type="arabicParenR"/>
            </a:pPr>
            <a:r>
              <a:rPr lang="en-GB" b="1" dirty="0"/>
              <a:t>population inversion</a:t>
            </a:r>
          </a:p>
          <a:p>
            <a:pPr marL="342900" indent="-342900">
              <a:buAutoNum type="arabicParenR"/>
            </a:pPr>
            <a:r>
              <a:rPr lang="en-GB" b="1" i="1" dirty="0">
                <a:solidFill>
                  <a:schemeClr val="bg2">
                    <a:lumMod val="25000"/>
                  </a:schemeClr>
                </a:solidFill>
              </a:rPr>
              <a:t>spontaneous emission </a:t>
            </a:r>
          </a:p>
          <a:p>
            <a:pPr marL="342900" indent="-342900">
              <a:buAutoNum type="arabicParenR"/>
            </a:pPr>
            <a:r>
              <a:rPr lang="en-GB" b="1" dirty="0"/>
              <a:t>stimulated emission</a:t>
            </a:r>
            <a:endParaRPr lang="en-IT" dirty="0"/>
          </a:p>
        </p:txBody>
      </p:sp>
      <p:pic>
        <p:nvPicPr>
          <p:cNvPr id="3076" name="Picture 4" descr="What are Einstein's A&amp;B coefficients? - Quora">
            <a:extLst>
              <a:ext uri="{FF2B5EF4-FFF2-40B4-BE49-F238E27FC236}">
                <a16:creationId xmlns:a16="http://schemas.microsoft.com/office/drawing/2014/main" id="{4864E2B5-6274-3B70-A0E0-5363D753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6" y="3236225"/>
            <a:ext cx="2345083" cy="12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instein Coefficients Explained - YouTube">
            <a:extLst>
              <a:ext uri="{FF2B5EF4-FFF2-40B4-BE49-F238E27FC236}">
                <a16:creationId xmlns:a16="http://schemas.microsoft.com/office/drawing/2014/main" id="{67C63844-8ACE-D9DB-35FE-AD512A41D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73" y="1904439"/>
            <a:ext cx="2228519" cy="167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0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F46C99-80EF-C843-A441-DF3E83BE9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4360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F4F6A5E2-B177-F578-FF1F-7E013DC89518}"/>
              </a:ext>
            </a:extLst>
          </p:cNvPr>
          <p:cNvSpPr/>
          <p:nvPr/>
        </p:nvSpPr>
        <p:spPr>
          <a:xfrm>
            <a:off x="151199" y="609745"/>
            <a:ext cx="1848119" cy="4028796"/>
          </a:xfrm>
          <a:prstGeom prst="rect">
            <a:avLst/>
          </a:prstGeom>
          <a:noFill/>
          <a:ln w="603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6375" y="95925"/>
            <a:ext cx="6203680" cy="465518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/>
            <a:endParaRPr lang="en-US" sz="2625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047C8-E684-F57D-0E8C-56FB0824E5B0}"/>
              </a:ext>
            </a:extLst>
          </p:cNvPr>
          <p:cNvSpPr txBox="1"/>
          <p:nvPr/>
        </p:nvSpPr>
        <p:spPr>
          <a:xfrm>
            <a:off x="173947" y="663702"/>
            <a:ext cx="1709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/>
              <a:t>THERMAL </a:t>
            </a:r>
          </a:p>
          <a:p>
            <a:pPr algn="ctr"/>
            <a:r>
              <a:rPr lang="en-IT" sz="1200" b="1"/>
              <a:t>MANAGEMENT OF </a:t>
            </a:r>
          </a:p>
          <a:p>
            <a:pPr algn="ctr"/>
            <a:r>
              <a:rPr lang="en-IT" sz="1200" b="1"/>
              <a:t>POWER AMPLIFIERS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6F066D1-CF32-D5EA-1991-8541AA8E2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300" y="1718612"/>
            <a:ext cx="1543877" cy="10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03983C-4F01-7D6C-237D-857196A29DC7}"/>
              </a:ext>
            </a:extLst>
          </p:cNvPr>
          <p:cNvSpPr txBox="1"/>
          <p:nvPr/>
        </p:nvSpPr>
        <p:spPr>
          <a:xfrm>
            <a:off x="196573" y="2916267"/>
            <a:ext cx="175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WATER/GAS COOLING</a:t>
            </a:r>
          </a:p>
        </p:txBody>
      </p:sp>
      <p:pic>
        <p:nvPicPr>
          <p:cNvPr id="117" name="Picture 4">
            <a:extLst>
              <a:ext uri="{FF2B5EF4-FFF2-40B4-BE49-F238E27FC236}">
                <a16:creationId xmlns:a16="http://schemas.microsoft.com/office/drawing/2014/main" id="{34A82637-2734-2AE1-EDF0-36C614442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794" y="3419850"/>
            <a:ext cx="1709183" cy="65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BF5D7A7-EF42-F82C-7AF7-7E89097187A5}"/>
              </a:ext>
            </a:extLst>
          </p:cNvPr>
          <p:cNvGrpSpPr/>
          <p:nvPr/>
        </p:nvGrpSpPr>
        <p:grpSpPr>
          <a:xfrm>
            <a:off x="7200097" y="609745"/>
            <a:ext cx="1748416" cy="4029548"/>
            <a:chOff x="9600129" y="989686"/>
            <a:chExt cx="2331221" cy="537273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B36B5D-A7CD-B5DB-BB60-8A75EEF0E610}"/>
                </a:ext>
              </a:extLst>
            </p:cNvPr>
            <p:cNvSpPr/>
            <p:nvPr/>
          </p:nvSpPr>
          <p:spPr>
            <a:xfrm>
              <a:off x="9600129" y="989686"/>
              <a:ext cx="2331221" cy="5371728"/>
            </a:xfrm>
            <a:prstGeom prst="rect">
              <a:avLst/>
            </a:prstGeom>
            <a:noFill/>
            <a:ln w="603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D4ED98-B89C-CB4C-0EE9-06D041213FF4}"/>
                </a:ext>
              </a:extLst>
            </p:cNvPr>
            <p:cNvSpPr txBox="1"/>
            <p:nvPr/>
          </p:nvSpPr>
          <p:spPr>
            <a:xfrm>
              <a:off x="9754240" y="1058839"/>
              <a:ext cx="1975609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050" b="1"/>
                <a:t>COMPRESSOR AND TRANSPORT: THERMAL AND MECHANICAL STABILITY</a:t>
              </a:r>
            </a:p>
          </p:txBody>
        </p:sp>
        <p:pic>
          <p:nvPicPr>
            <p:cNvPr id="1026" name="Picture 2" descr="LLNL's new diffraction gratings will enable the world's most powerful laser  | Lawrence Livermore National Laboratory">
              <a:extLst>
                <a:ext uri="{FF2B5EF4-FFF2-40B4-BE49-F238E27FC236}">
                  <a16:creationId xmlns:a16="http://schemas.microsoft.com/office/drawing/2014/main" id="{58ECF0B7-D667-8B63-F566-83856212D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8896" y="1991121"/>
              <a:ext cx="1715121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E701DA-27ED-5100-790A-E92046ECA7A7}"/>
                </a:ext>
              </a:extLst>
            </p:cNvPr>
            <p:cNvSpPr txBox="1"/>
            <p:nvPr/>
          </p:nvSpPr>
          <p:spPr>
            <a:xfrm>
              <a:off x="9712176" y="2996641"/>
              <a:ext cx="204075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900" dirty="0"/>
                <a:t>Gold -&gt; MD, MLD, MMLD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B71641-DC07-7746-103D-13B958FEDA21}"/>
                </a:ext>
              </a:extLst>
            </p:cNvPr>
            <p:cNvSpPr txBox="1"/>
            <p:nvPr/>
          </p:nvSpPr>
          <p:spPr>
            <a:xfrm>
              <a:off x="9802865" y="3249489"/>
              <a:ext cx="212848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sz="675" dirty="0">
                  <a:solidFill>
                    <a:srgbClr val="FF0000"/>
                  </a:solidFill>
                  <a:cs typeface="Arial" pitchFamily="34" charset="0"/>
                </a:rPr>
                <a:t>reduction</a:t>
              </a:r>
              <a:r>
                <a:rPr lang="en-GB" altLang="en-US" sz="675" dirty="0">
                  <a:cs typeface="Arial" pitchFamily="34" charset="0"/>
                </a:rPr>
                <a:t> of the thermal load </a:t>
              </a:r>
            </a:p>
            <a:p>
              <a:r>
                <a:rPr lang="en-GB" altLang="en-US" sz="675" dirty="0">
                  <a:solidFill>
                    <a:srgbClr val="FF0000"/>
                  </a:solidFill>
                  <a:cs typeface="Arial" pitchFamily="34" charset="0"/>
                </a:rPr>
                <a:t>cooling</a:t>
              </a:r>
              <a:r>
                <a:rPr lang="en-GB" altLang="en-US" sz="675" dirty="0">
                  <a:cs typeface="Arial" pitchFamily="34" charset="0"/>
                </a:rPr>
                <a:t> of residual heat</a:t>
              </a:r>
            </a:p>
            <a:p>
              <a:r>
                <a:rPr lang="en-GB" altLang="en-US" sz="675" dirty="0">
                  <a:solidFill>
                    <a:srgbClr val="FF0000"/>
                  </a:solidFill>
                  <a:cs typeface="Arial" pitchFamily="34" charset="0"/>
                </a:rPr>
                <a:t>control </a:t>
              </a:r>
              <a:r>
                <a:rPr lang="en-GB" altLang="en-US" sz="675" dirty="0">
                  <a:cs typeface="Arial" pitchFamily="34" charset="0"/>
                </a:rPr>
                <a:t>of thermal effects</a:t>
              </a:r>
              <a:endParaRPr lang="en-IT" sz="675" dirty="0"/>
            </a:p>
          </p:txBody>
        </p:sp>
        <p:pic>
          <p:nvPicPr>
            <p:cNvPr id="9" name="Image 31">
              <a:extLst>
                <a:ext uri="{FF2B5EF4-FFF2-40B4-BE49-F238E27FC236}">
                  <a16:creationId xmlns:a16="http://schemas.microsoft.com/office/drawing/2014/main" id="{B2D95475-AB38-C97B-D6DE-766257632115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175" y="3922086"/>
              <a:ext cx="1945559" cy="639389"/>
            </a:xfrm>
            <a:prstGeom prst="rect">
              <a:avLst/>
            </a:prstGeom>
            <a:noFill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4FE784-C843-2163-2531-1563E3459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55096" y="4606191"/>
              <a:ext cx="1902638" cy="1069490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ECC97F0-5E27-2FC1-3C93-B2A203F31617}"/>
                </a:ext>
              </a:extLst>
            </p:cNvPr>
            <p:cNvSpPr txBox="1"/>
            <p:nvPr/>
          </p:nvSpPr>
          <p:spPr>
            <a:xfrm>
              <a:off x="9748861" y="5685309"/>
              <a:ext cx="1915106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75" b="1"/>
                <a:t>Main challenges: large optics, </a:t>
              </a:r>
              <a:r>
                <a:rPr lang="en-US" sz="675" b="1">
                  <a:solidFill>
                    <a:srgbClr val="FF0000"/>
                  </a:solidFill>
                </a:rPr>
                <a:t>mechanical stability</a:t>
              </a:r>
              <a:r>
                <a:rPr lang="en-US" sz="675" b="1"/>
                <a:t>,  beam quality control, pointing stability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9D811A1-567B-974C-F97A-7ED5085CD978}"/>
              </a:ext>
            </a:extLst>
          </p:cNvPr>
          <p:cNvGrpSpPr/>
          <p:nvPr/>
        </p:nvGrpSpPr>
        <p:grpSpPr>
          <a:xfrm>
            <a:off x="3848425" y="609745"/>
            <a:ext cx="1769217" cy="4028796"/>
            <a:chOff x="5131233" y="989686"/>
            <a:chExt cx="2358956" cy="53717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58C96DA-E116-19EE-B6A0-A7E126602434}"/>
                </a:ext>
              </a:extLst>
            </p:cNvPr>
            <p:cNvGrpSpPr/>
            <p:nvPr/>
          </p:nvGrpSpPr>
          <p:grpSpPr>
            <a:xfrm>
              <a:off x="5131233" y="989686"/>
              <a:ext cx="2320799" cy="5371728"/>
              <a:chOff x="5131233" y="989686"/>
              <a:chExt cx="2320799" cy="5371728"/>
            </a:xfrm>
          </p:grpSpPr>
          <p:pic>
            <p:nvPicPr>
              <p:cNvPr id="114" name="Immagine 10">
                <a:extLst>
                  <a:ext uri="{FF2B5EF4-FFF2-40B4-BE49-F238E27FC236}">
                    <a16:creationId xmlns:a16="http://schemas.microsoft.com/office/drawing/2014/main" id="{21531D00-E92A-4845-A32E-2674F2CA273B}"/>
                  </a:ext>
                </a:extLst>
              </p:cNvPr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959"/>
              <a:stretch>
                <a:fillRect/>
              </a:stretch>
            </p:blipFill>
            <p:spPr>
              <a:xfrm>
                <a:off x="5223371" y="2421096"/>
                <a:ext cx="1947766" cy="1269958"/>
              </a:xfrm>
              <a:prstGeom prst="rect">
                <a:avLst/>
              </a:prstGeom>
            </p:spPr>
          </p:pic>
          <p:sp>
            <p:nvSpPr>
              <p:cNvPr id="115" name="CasellaDiTesto 14">
                <a:extLst>
                  <a:ext uri="{FF2B5EF4-FFF2-40B4-BE49-F238E27FC236}">
                    <a16:creationId xmlns:a16="http://schemas.microsoft.com/office/drawing/2014/main" id="{331E31D6-F7DD-0112-23F8-E43436B308B7}"/>
                  </a:ext>
                </a:extLst>
              </p:cNvPr>
              <p:cNvSpPr txBox="1"/>
              <p:nvPr/>
            </p:nvSpPr>
            <p:spPr>
              <a:xfrm>
                <a:off x="5462718" y="3444019"/>
                <a:ext cx="123257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600" err="1"/>
                  <a:t>DiPOLE</a:t>
                </a:r>
                <a:r>
                  <a:rPr lang="it-IT" sz="600"/>
                  <a:t> 100 (STCF)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72F07DAD-B4BD-57EC-A28C-497B0BB8A3FA}"/>
                  </a:ext>
                </a:extLst>
              </p:cNvPr>
              <p:cNvSpPr txBox="1"/>
              <p:nvPr/>
            </p:nvSpPr>
            <p:spPr>
              <a:xfrm>
                <a:off x="5473374" y="1058839"/>
                <a:ext cx="1695336" cy="861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T" sz="1200" b="1"/>
                  <a:t>DPSSL PUMP </a:t>
                </a:r>
              </a:p>
              <a:p>
                <a:pPr algn="ctr"/>
                <a:r>
                  <a:rPr lang="en-IT" sz="1200" b="1"/>
                  <a:t>SOURCES</a:t>
                </a:r>
              </a:p>
              <a:p>
                <a:pPr algn="ctr"/>
                <a:r>
                  <a:rPr lang="en-IT" sz="1200" b="1"/>
                  <a:t>TECHNOLOGY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D91155C7-262B-E8FC-F7AF-BAB8B679B681}"/>
                  </a:ext>
                </a:extLst>
              </p:cNvPr>
              <p:cNvSpPr/>
              <p:nvPr/>
            </p:nvSpPr>
            <p:spPr>
              <a:xfrm>
                <a:off x="5131233" y="989686"/>
                <a:ext cx="2320799" cy="5371728"/>
              </a:xfrm>
              <a:prstGeom prst="rect">
                <a:avLst/>
              </a:prstGeom>
              <a:noFill/>
              <a:ln w="603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121" name="Immagine 12">
                <a:extLst>
                  <a:ext uri="{FF2B5EF4-FFF2-40B4-BE49-F238E27FC236}">
                    <a16:creationId xmlns:a16="http://schemas.microsoft.com/office/drawing/2014/main" id="{262E6B18-92EA-860D-5DF2-403C015DDEF6}"/>
                  </a:ext>
                </a:extLst>
              </p:cNvPr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045"/>
              <a:stretch>
                <a:fillRect/>
              </a:stretch>
            </p:blipFill>
            <p:spPr>
              <a:xfrm>
                <a:off x="5213148" y="4065049"/>
                <a:ext cx="2178834" cy="1370258"/>
              </a:xfrm>
              <a:prstGeom prst="rect">
                <a:avLst/>
              </a:prstGeom>
            </p:spPr>
          </p:pic>
          <p:sp>
            <p:nvSpPr>
              <p:cNvPr id="122" name="CasellaDiTesto 19">
                <a:extLst>
                  <a:ext uri="{FF2B5EF4-FFF2-40B4-BE49-F238E27FC236}">
                    <a16:creationId xmlns:a16="http://schemas.microsoft.com/office/drawing/2014/main" id="{03CC74EA-93CB-F10A-4010-6CE39227267B}"/>
                  </a:ext>
                </a:extLst>
              </p:cNvPr>
              <p:cNvSpPr txBox="1"/>
              <p:nvPr/>
            </p:nvSpPr>
            <p:spPr>
              <a:xfrm>
                <a:off x="5475858" y="5170571"/>
                <a:ext cx="18588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/>
                  <a:t>P-60 </a:t>
                </a:r>
                <a:r>
                  <a:rPr lang="it-IT" sz="750" err="1"/>
                  <a:t>technology</a:t>
                </a:r>
                <a:r>
                  <a:rPr lang="it-IT" sz="750"/>
                  <a:t> (</a:t>
                </a:r>
                <a:r>
                  <a:rPr lang="it-IT" sz="750" err="1"/>
                  <a:t>Amplitude</a:t>
                </a:r>
                <a:r>
                  <a:rPr lang="it-IT" sz="750"/>
                  <a:t>)</a:t>
                </a: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89814BB-35CB-FB31-8F11-5F4438CBB8A4}"/>
                </a:ext>
              </a:extLst>
            </p:cNvPr>
            <p:cNvSpPr txBox="1"/>
            <p:nvPr/>
          </p:nvSpPr>
          <p:spPr>
            <a:xfrm>
              <a:off x="5202683" y="5589562"/>
              <a:ext cx="22875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900" b="1" dirty="0"/>
                <a:t>Currently no solution for full system specs (P1): development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4CDA01B-3353-161A-4ED9-824144AA471F}"/>
              </a:ext>
            </a:extLst>
          </p:cNvPr>
          <p:cNvGrpSpPr/>
          <p:nvPr/>
        </p:nvGrpSpPr>
        <p:grpSpPr>
          <a:xfrm>
            <a:off x="1999317" y="609745"/>
            <a:ext cx="1848119" cy="4028796"/>
            <a:chOff x="2665755" y="989686"/>
            <a:chExt cx="2464159" cy="5371728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85CA11A4-EEEA-A5D6-3968-58CE99F30144}"/>
                </a:ext>
              </a:extLst>
            </p:cNvPr>
            <p:cNvGrpSpPr/>
            <p:nvPr/>
          </p:nvGrpSpPr>
          <p:grpSpPr>
            <a:xfrm>
              <a:off x="2665755" y="989686"/>
              <a:ext cx="2464159" cy="5371728"/>
              <a:chOff x="2665755" y="989686"/>
              <a:chExt cx="2464159" cy="5371728"/>
            </a:xfrm>
          </p:grpSpPr>
          <p:grpSp>
            <p:nvGrpSpPr>
              <p:cNvPr id="13" name="Gruppo 2">
                <a:extLst>
                  <a:ext uri="{FF2B5EF4-FFF2-40B4-BE49-F238E27FC236}">
                    <a16:creationId xmlns:a16="http://schemas.microsoft.com/office/drawing/2014/main" id="{5B69E4A4-9DAA-B0DD-A901-B51C9D94D5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807500" y="2581167"/>
                <a:ext cx="2077703" cy="904163"/>
                <a:chOff x="683568" y="1700808"/>
                <a:chExt cx="8073282" cy="3033020"/>
              </a:xfrm>
            </p:grpSpPr>
            <p:cxnSp>
              <p:nvCxnSpPr>
                <p:cNvPr id="14" name="Straight Connector 10">
                  <a:extLst>
                    <a:ext uri="{FF2B5EF4-FFF2-40B4-BE49-F238E27FC236}">
                      <a16:creationId xmlns:a16="http://schemas.microsoft.com/office/drawing/2014/main" id="{E782C818-8E9B-9805-BA93-40EA2D4B0EA0}"/>
                    </a:ext>
                  </a:extLst>
                </p:cNvPr>
                <p:cNvCxnSpPr/>
                <p:nvPr/>
              </p:nvCxnSpPr>
              <p:spPr>
                <a:xfrm>
                  <a:off x="683568" y="1700808"/>
                  <a:ext cx="5491718" cy="2547283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5" name="Chevron 76">
                  <a:extLst>
                    <a:ext uri="{FF2B5EF4-FFF2-40B4-BE49-F238E27FC236}">
                      <a16:creationId xmlns:a16="http://schemas.microsoft.com/office/drawing/2014/main" id="{F19EDAEB-938C-A316-0E25-404811568D6E}"/>
                    </a:ext>
                  </a:extLst>
                </p:cNvPr>
                <p:cNvSpPr/>
                <p:nvPr/>
              </p:nvSpPr>
              <p:spPr>
                <a:xfrm rot="1466022">
                  <a:off x="762273" y="1805293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6" name="Straight Connector 18">
                  <a:extLst>
                    <a:ext uri="{FF2B5EF4-FFF2-40B4-BE49-F238E27FC236}">
                      <a16:creationId xmlns:a16="http://schemas.microsoft.com/office/drawing/2014/main" id="{F43F68C2-DE70-F316-14EB-FA4413CD1CE9}"/>
                    </a:ext>
                  </a:extLst>
                </p:cNvPr>
                <p:cNvCxnSpPr/>
                <p:nvPr/>
              </p:nvCxnSpPr>
              <p:spPr>
                <a:xfrm rot="5400000" flipH="1">
                  <a:off x="5313578" y="3345604"/>
                  <a:ext cx="1792690" cy="69273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9">
                  <a:extLst>
                    <a:ext uri="{FF2B5EF4-FFF2-40B4-BE49-F238E27FC236}">
                      <a16:creationId xmlns:a16="http://schemas.microsoft.com/office/drawing/2014/main" id="{A4F98BB4-417A-F519-74EF-09C29C47B9BD}"/>
                    </a:ext>
                  </a:extLst>
                </p:cNvPr>
                <p:cNvCxnSpPr/>
                <p:nvPr/>
              </p:nvCxnSpPr>
              <p:spPr>
                <a:xfrm flipH="1">
                  <a:off x="2066926" y="3529013"/>
                  <a:ext cx="2024062" cy="919162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240000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22">
                  <a:extLst>
                    <a:ext uri="{FF2B5EF4-FFF2-40B4-BE49-F238E27FC236}">
                      <a16:creationId xmlns:a16="http://schemas.microsoft.com/office/drawing/2014/main" id="{54642489-4C2B-0B33-5C7B-9A6A95CAE9CC}"/>
                    </a:ext>
                  </a:extLst>
                </p:cNvPr>
                <p:cNvCxnSpPr/>
                <p:nvPr/>
              </p:nvCxnSpPr>
              <p:spPr>
                <a:xfrm rot="5400000" flipV="1">
                  <a:off x="6138191" y="2303477"/>
                  <a:ext cx="189021" cy="207819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24">
                  <a:extLst>
                    <a:ext uri="{FF2B5EF4-FFF2-40B4-BE49-F238E27FC236}">
                      <a16:creationId xmlns:a16="http://schemas.microsoft.com/office/drawing/2014/main" id="{B8E973A2-95EC-952C-AD65-43EA313A23D4}"/>
                    </a:ext>
                  </a:extLst>
                </p:cNvPr>
                <p:cNvCxnSpPr/>
                <p:nvPr/>
              </p:nvCxnSpPr>
              <p:spPr>
                <a:xfrm rot="5400000">
                  <a:off x="6218404" y="4319701"/>
                  <a:ext cx="189021" cy="207819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6">
                  <a:extLst>
                    <a:ext uri="{FF2B5EF4-FFF2-40B4-BE49-F238E27FC236}">
                      <a16:creationId xmlns:a16="http://schemas.microsoft.com/office/drawing/2014/main" id="{812213A0-B5AD-7EFC-9CF5-B3A208BD3D5A}"/>
                    </a:ext>
                  </a:extLst>
                </p:cNvPr>
                <p:cNvCxnSpPr/>
                <p:nvPr/>
              </p:nvCxnSpPr>
              <p:spPr>
                <a:xfrm rot="5400000" flipV="1">
                  <a:off x="2105743" y="4391709"/>
                  <a:ext cx="189021" cy="207819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8">
                  <a:extLst>
                    <a:ext uri="{FF2B5EF4-FFF2-40B4-BE49-F238E27FC236}">
                      <a16:creationId xmlns:a16="http://schemas.microsoft.com/office/drawing/2014/main" id="{F2B8EC11-17AA-4674-3137-A8AAB55245E7}"/>
                    </a:ext>
                  </a:extLst>
                </p:cNvPr>
                <p:cNvCxnSpPr/>
                <p:nvPr/>
              </p:nvCxnSpPr>
              <p:spPr>
                <a:xfrm rot="5400000" flipH="1">
                  <a:off x="1568280" y="3709399"/>
                  <a:ext cx="1386154" cy="69273"/>
                </a:xfrm>
                <a:prstGeom prst="line">
                  <a:avLst/>
                </a:prstGeom>
                <a:ln>
                  <a:solidFill>
                    <a:srgbClr val="FF0000">
                      <a:alpha val="10000"/>
                    </a:srgb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30">
                  <a:extLst>
                    <a:ext uri="{FF2B5EF4-FFF2-40B4-BE49-F238E27FC236}">
                      <a16:creationId xmlns:a16="http://schemas.microsoft.com/office/drawing/2014/main" id="{20868DC6-50D2-54F8-054B-4E0D5C9EDC19}"/>
                    </a:ext>
                  </a:extLst>
                </p:cNvPr>
                <p:cNvCxnSpPr>
                  <a:cxnSpLocks/>
                  <a:endCxn id="68" idx="2"/>
                </p:cNvCxnSpPr>
                <p:nvPr/>
              </p:nvCxnSpPr>
              <p:spPr>
                <a:xfrm>
                  <a:off x="2226721" y="3050958"/>
                  <a:ext cx="1631174" cy="385047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600000" lon="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34">
                  <a:extLst>
                    <a:ext uri="{FF2B5EF4-FFF2-40B4-BE49-F238E27FC236}">
                      <a16:creationId xmlns:a16="http://schemas.microsoft.com/office/drawing/2014/main" id="{986C6CF9-A505-2151-7DE7-849623481BA2}"/>
                    </a:ext>
                  </a:extLst>
                </p:cNvPr>
                <p:cNvCxnSpPr/>
                <p:nvPr/>
              </p:nvCxnSpPr>
              <p:spPr>
                <a:xfrm rot="5400000">
                  <a:off x="2033735" y="2879541"/>
                  <a:ext cx="189021" cy="207819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43">
                  <a:extLst>
                    <a:ext uri="{FF2B5EF4-FFF2-40B4-BE49-F238E27FC236}">
                      <a16:creationId xmlns:a16="http://schemas.microsoft.com/office/drawing/2014/main" id="{D1DCCEAB-D4C1-3E49-1F86-3D4BE19375C7}"/>
                    </a:ext>
                  </a:extLst>
                </p:cNvPr>
                <p:cNvCxnSpPr/>
                <p:nvPr/>
              </p:nvCxnSpPr>
              <p:spPr>
                <a:xfrm rot="5400000">
                  <a:off x="3482689" y="453391"/>
                  <a:ext cx="1575175" cy="5888212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r="21540000" sx="101000" sy="101000" rotWithShape="0">
                    <a:srgbClr val="92D050"/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54">
                  <a:extLst>
                    <a:ext uri="{FF2B5EF4-FFF2-40B4-BE49-F238E27FC236}">
                      <a16:creationId xmlns:a16="http://schemas.microsoft.com/office/drawing/2014/main" id="{9BE91CDE-C786-987E-FA34-41A70532ED86}"/>
                    </a:ext>
                  </a:extLst>
                </p:cNvPr>
                <p:cNvCxnSpPr/>
                <p:nvPr/>
              </p:nvCxnSpPr>
              <p:spPr>
                <a:xfrm rot="5400000" flipH="1">
                  <a:off x="3394444" y="352614"/>
                  <a:ext cx="1890210" cy="6026758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59">
                  <a:extLst>
                    <a:ext uri="{FF2B5EF4-FFF2-40B4-BE49-F238E27FC236}">
                      <a16:creationId xmlns:a16="http://schemas.microsoft.com/office/drawing/2014/main" id="{D1EAB5C4-9EB6-32CD-7114-36A409D0A1A4}"/>
                    </a:ext>
                  </a:extLst>
                </p:cNvPr>
                <p:cNvCxnSpPr/>
                <p:nvPr/>
              </p:nvCxnSpPr>
              <p:spPr>
                <a:xfrm flipH="1">
                  <a:off x="7380312" y="4221088"/>
                  <a:ext cx="72008" cy="28803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68">
                  <a:extLst>
                    <a:ext uri="{FF2B5EF4-FFF2-40B4-BE49-F238E27FC236}">
                      <a16:creationId xmlns:a16="http://schemas.microsoft.com/office/drawing/2014/main" id="{895FA814-914F-C9B9-0D6B-AD5154B96727}"/>
                    </a:ext>
                  </a:extLst>
                </p:cNvPr>
                <p:cNvCxnSpPr/>
                <p:nvPr/>
              </p:nvCxnSpPr>
              <p:spPr>
                <a:xfrm rot="5400000" flipV="1">
                  <a:off x="1130883" y="4178818"/>
                  <a:ext cx="252028" cy="13854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Chevron 77">
                  <a:extLst>
                    <a:ext uri="{FF2B5EF4-FFF2-40B4-BE49-F238E27FC236}">
                      <a16:creationId xmlns:a16="http://schemas.microsoft.com/office/drawing/2014/main" id="{2C7BE6AB-9DD7-B1A8-F5B3-67820733FE75}"/>
                    </a:ext>
                  </a:extLst>
                </p:cNvPr>
                <p:cNvSpPr/>
                <p:nvPr/>
              </p:nvSpPr>
              <p:spPr>
                <a:xfrm rot="16200000">
                  <a:off x="5977912" y="3349367"/>
                  <a:ext cx="488792" cy="144000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52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" name="Chevron 78">
                  <a:extLst>
                    <a:ext uri="{FF2B5EF4-FFF2-40B4-BE49-F238E27FC236}">
                      <a16:creationId xmlns:a16="http://schemas.microsoft.com/office/drawing/2014/main" id="{C4849F48-A029-94DC-35A6-50E6CC54154B}"/>
                    </a:ext>
                  </a:extLst>
                </p:cNvPr>
                <p:cNvSpPr/>
                <p:nvPr/>
              </p:nvSpPr>
              <p:spPr>
                <a:xfrm rot="9245647">
                  <a:off x="5552857" y="2547700"/>
                  <a:ext cx="537402" cy="144541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52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1" name="Chevron 79">
                  <a:extLst>
                    <a:ext uri="{FF2B5EF4-FFF2-40B4-BE49-F238E27FC236}">
                      <a16:creationId xmlns:a16="http://schemas.microsoft.com/office/drawing/2014/main" id="{BCF51F70-8340-44A3-83F5-6D5D6DDC905A}"/>
                    </a:ext>
                  </a:extLst>
                </p:cNvPr>
                <p:cNvSpPr/>
                <p:nvPr/>
              </p:nvSpPr>
              <p:spPr>
                <a:xfrm rot="16200000">
                  <a:off x="2006196" y="3454238"/>
                  <a:ext cx="441049" cy="138546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2" name="Chevron 81">
                  <a:extLst>
                    <a:ext uri="{FF2B5EF4-FFF2-40B4-BE49-F238E27FC236}">
                      <a16:creationId xmlns:a16="http://schemas.microsoft.com/office/drawing/2014/main" id="{A332A596-D2D1-934E-E140-C4A508042924}"/>
                    </a:ext>
                  </a:extLst>
                </p:cNvPr>
                <p:cNvSpPr/>
                <p:nvPr/>
              </p:nvSpPr>
              <p:spPr>
                <a:xfrm rot="11810315">
                  <a:off x="6803362" y="4157763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3" name="Chevron 82">
                  <a:extLst>
                    <a:ext uri="{FF2B5EF4-FFF2-40B4-BE49-F238E27FC236}">
                      <a16:creationId xmlns:a16="http://schemas.microsoft.com/office/drawing/2014/main" id="{0C16388C-10ED-EA6D-6A34-441FE328E4D8}"/>
                    </a:ext>
                  </a:extLst>
                </p:cNvPr>
                <p:cNvSpPr/>
                <p:nvPr/>
              </p:nvSpPr>
              <p:spPr>
                <a:xfrm rot="9790506">
                  <a:off x="6767851" y="2566479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4" name="Chevron 83">
                  <a:extLst>
                    <a:ext uri="{FF2B5EF4-FFF2-40B4-BE49-F238E27FC236}">
                      <a16:creationId xmlns:a16="http://schemas.microsoft.com/office/drawing/2014/main" id="{93D67887-C68E-60B7-7E84-142F5477239F}"/>
                    </a:ext>
                  </a:extLst>
                </p:cNvPr>
                <p:cNvSpPr/>
                <p:nvPr/>
              </p:nvSpPr>
              <p:spPr>
                <a:xfrm rot="9165660">
                  <a:off x="2573425" y="4074182"/>
                  <a:ext cx="537402" cy="139677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52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5" name="Chevron 120">
                  <a:extLst>
                    <a:ext uri="{FF2B5EF4-FFF2-40B4-BE49-F238E27FC236}">
                      <a16:creationId xmlns:a16="http://schemas.microsoft.com/office/drawing/2014/main" id="{C5A6CEFB-3C30-1997-95D3-5A45FE1EDFF8}"/>
                    </a:ext>
                  </a:extLst>
                </p:cNvPr>
                <p:cNvSpPr/>
                <p:nvPr/>
              </p:nvSpPr>
              <p:spPr>
                <a:xfrm rot="790294">
                  <a:off x="2652572" y="3100714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52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" name="Chevron 81">
                  <a:extLst>
                    <a:ext uri="{FF2B5EF4-FFF2-40B4-BE49-F238E27FC236}">
                      <a16:creationId xmlns:a16="http://schemas.microsoft.com/office/drawing/2014/main" id="{CF48CA2D-694F-16A7-61D3-8C9203A2D968}"/>
                    </a:ext>
                  </a:extLst>
                </p:cNvPr>
                <p:cNvSpPr/>
                <p:nvPr/>
              </p:nvSpPr>
              <p:spPr>
                <a:xfrm rot="900000">
                  <a:off x="1332865" y="2423499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7" name="Chevron 81">
                  <a:extLst>
                    <a:ext uri="{FF2B5EF4-FFF2-40B4-BE49-F238E27FC236}">
                      <a16:creationId xmlns:a16="http://schemas.microsoft.com/office/drawing/2014/main" id="{887B1CC9-EB3B-A33A-AE53-CB3F23C6733F}"/>
                    </a:ext>
                  </a:extLst>
                </p:cNvPr>
                <p:cNvSpPr/>
                <p:nvPr/>
              </p:nvSpPr>
              <p:spPr>
                <a:xfrm rot="20381357">
                  <a:off x="1333813" y="4057706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4" name="Chevron 76">
                  <a:extLst>
                    <a:ext uri="{FF2B5EF4-FFF2-40B4-BE49-F238E27FC236}">
                      <a16:creationId xmlns:a16="http://schemas.microsoft.com/office/drawing/2014/main" id="{44148997-E7DF-2E78-2811-973446E2B5E0}"/>
                    </a:ext>
                  </a:extLst>
                </p:cNvPr>
                <p:cNvSpPr/>
                <p:nvPr/>
              </p:nvSpPr>
              <p:spPr>
                <a:xfrm rot="659169">
                  <a:off x="7963074" y="4216079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49" name="Gruppo 37">
                  <a:extLst>
                    <a:ext uri="{FF2B5EF4-FFF2-40B4-BE49-F238E27FC236}">
                      <a16:creationId xmlns:a16="http://schemas.microsoft.com/office/drawing/2014/main" id="{582F2F56-71F3-8260-2959-4C6E398ADFD0}"/>
                    </a:ext>
                  </a:extLst>
                </p:cNvPr>
                <p:cNvGrpSpPr/>
                <p:nvPr/>
              </p:nvGrpSpPr>
              <p:grpSpPr>
                <a:xfrm>
                  <a:off x="3669790" y="2138182"/>
                  <a:ext cx="1209959" cy="2595646"/>
                  <a:chOff x="-3785110" y="-1328918"/>
                  <a:chExt cx="1209959" cy="2595646"/>
                </a:xfrm>
              </p:grpSpPr>
              <p:grpSp>
                <p:nvGrpSpPr>
                  <p:cNvPr id="54" name="Group 11">
                    <a:extLst>
                      <a:ext uri="{FF2B5EF4-FFF2-40B4-BE49-F238E27FC236}">
                        <a16:creationId xmlns:a16="http://schemas.microsoft.com/office/drawing/2014/main" id="{93EC8D2F-43F1-5342-DAE2-BB9EC8FC671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-3785110" y="-667259"/>
                    <a:ext cx="844396" cy="1272328"/>
                    <a:chOff x="1882" y="1752"/>
                    <a:chExt cx="817" cy="1134"/>
                  </a:xfrm>
                </p:grpSpPr>
                <p:sp>
                  <p:nvSpPr>
                    <p:cNvPr id="67" name="Oval 12">
                      <a:extLst>
                        <a:ext uri="{FF2B5EF4-FFF2-40B4-BE49-F238E27FC236}">
                          <a16:creationId xmlns:a16="http://schemas.microsoft.com/office/drawing/2014/main" id="{4BE194EA-8342-751D-5735-308C066821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82" y="1752"/>
                      <a:ext cx="499" cy="1134"/>
                    </a:xfrm>
                    <a:prstGeom prst="ellipse">
                      <a:avLst/>
                    </a:prstGeom>
                    <a:solidFill>
                      <a:srgbClr val="CCFFFF">
                        <a:alpha val="20000"/>
                      </a:srgbClr>
                    </a:solidFill>
                    <a:ln w="9525"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300000" lon="18300000" rev="0"/>
                      </a:camera>
                      <a:lightRig rig="legacyFlat4" dir="t"/>
                    </a:scene3d>
                    <a:sp3d extrusionH="49200" prstMaterial="legacyMatte">
                      <a:bevelT w="13500" h="13500" prst="angle"/>
                      <a:bevelB w="13500" h="13500" prst="angle"/>
                      <a:extrusionClr>
                        <a:srgbClr val="CCFFFF"/>
                      </a:extrusionClr>
                    </a:sp3d>
                  </p:spPr>
                  <p:txBody>
                    <a:bodyPr wrap="none" anchor="ctr">
                      <a:flatTx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 sz="525"/>
                    </a:p>
                  </p:txBody>
                </p:sp>
                <p:sp>
                  <p:nvSpPr>
                    <p:cNvPr id="68" name="Oval 13">
                      <a:extLst>
                        <a:ext uri="{FF2B5EF4-FFF2-40B4-BE49-F238E27FC236}">
                          <a16:creationId xmlns:a16="http://schemas.microsoft.com/office/drawing/2014/main" id="{DC8C3F0F-4C96-461B-5F14-F327029F9F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1752"/>
                      <a:ext cx="499" cy="1134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300000" lon="18300000" rev="0"/>
                      </a:camera>
                      <a:lightRig rig="legacyFlat4" dir="t"/>
                    </a:scene3d>
                    <a:sp3d extrusionH="176200" prstMaterial="legacyMatte">
                      <a:bevelT w="13500" h="13500" prst="angle"/>
                      <a:bevelB w="13500" h="13500" prst="angle"/>
                      <a:extrusionClr>
                        <a:schemeClr val="bg2"/>
                      </a:extrusionClr>
                    </a:sp3d>
                  </p:spPr>
                  <p:txBody>
                    <a:bodyPr wrap="none" anchor="ctr">
                      <a:flatTx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 sz="525"/>
                    </a:p>
                  </p:txBody>
                </p:sp>
                <p:sp>
                  <p:nvSpPr>
                    <p:cNvPr id="69" name="Oval 14">
                      <a:extLst>
                        <a:ext uri="{FF2B5EF4-FFF2-40B4-BE49-F238E27FC236}">
                          <a16:creationId xmlns:a16="http://schemas.microsoft.com/office/drawing/2014/main" id="{2A5EDEAA-052F-8787-F3CE-EC88BE40999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5" y="1918"/>
                      <a:ext cx="181" cy="771"/>
                    </a:xfrm>
                    <a:prstGeom prst="ellipse">
                      <a:avLst/>
                    </a:prstGeom>
                    <a:solidFill>
                      <a:srgbClr val="FF99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 sz="525"/>
                    </a:p>
                  </p:txBody>
                </p:sp>
                <p:sp>
                  <p:nvSpPr>
                    <p:cNvPr id="70" name="Oval 15">
                      <a:extLst>
                        <a:ext uri="{FF2B5EF4-FFF2-40B4-BE49-F238E27FC236}">
                          <a16:creationId xmlns:a16="http://schemas.microsoft.com/office/drawing/2014/main" id="{FC20187E-EB32-F81A-CA47-D4BD2427A0D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1752"/>
                      <a:ext cx="499" cy="1134"/>
                    </a:xfrm>
                    <a:prstGeom prst="ellipse">
                      <a:avLst/>
                    </a:prstGeom>
                    <a:solidFill>
                      <a:srgbClr val="CCFFFF">
                        <a:alpha val="20000"/>
                      </a:srgbClr>
                    </a:solidFill>
                    <a:ln w="9525"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300000" lon="18300000" rev="0"/>
                      </a:camera>
                      <a:lightRig rig="legacyFlat4" dir="t"/>
                    </a:scene3d>
                    <a:sp3d extrusionH="49200" prstMaterial="legacyMatte">
                      <a:bevelT w="13500" h="13500" prst="angle"/>
                      <a:bevelB w="13500" h="13500" prst="angle"/>
                      <a:extrusionClr>
                        <a:srgbClr val="CCFFFF"/>
                      </a:extrusionClr>
                    </a:sp3d>
                  </p:spPr>
                  <p:txBody>
                    <a:bodyPr wrap="none" anchor="ctr">
                      <a:flatTx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 sz="525"/>
                    </a:p>
                  </p:txBody>
                </p:sp>
              </p:grpSp>
              <p:sp>
                <p:nvSpPr>
                  <p:cNvPr id="55" name="AutoShape 17">
                    <a:extLst>
                      <a:ext uri="{FF2B5EF4-FFF2-40B4-BE49-F238E27FC236}">
                        <a16:creationId xmlns:a16="http://schemas.microsoft.com/office/drawing/2014/main" id="{6E347B82-322B-33D7-924C-8AC07D3DC9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551063" y="-1328918"/>
                    <a:ext cx="610352" cy="661659"/>
                  </a:xfrm>
                  <a:prstGeom prst="downArrow">
                    <a:avLst>
                      <a:gd name="adj1" fmla="val 50000"/>
                      <a:gd name="adj2" fmla="val 25611"/>
                    </a:avLst>
                  </a:prstGeom>
                  <a:solidFill>
                    <a:srgbClr val="00FFFF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>
                      <a:rot lat="0" lon="18300000" rev="0"/>
                    </a:camera>
                    <a:lightRig rig="legacyFlat3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00FFFF"/>
                    </a:extrusionClr>
                  </a:sp3d>
                </p:spPr>
                <p:txBody>
                  <a:bodyPr vert="eaVert"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56" name="AutoShape 18">
                    <a:extLst>
                      <a:ext uri="{FF2B5EF4-FFF2-40B4-BE49-F238E27FC236}">
                        <a16:creationId xmlns:a16="http://schemas.microsoft.com/office/drawing/2014/main" id="{6046D620-9EC5-24F3-3DB8-4FD5D977B3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-3217496" y="605069"/>
                    <a:ext cx="610352" cy="661659"/>
                  </a:xfrm>
                  <a:prstGeom prst="downArrow">
                    <a:avLst>
                      <a:gd name="adj1" fmla="val 50000"/>
                      <a:gd name="adj2" fmla="val 25611"/>
                    </a:avLst>
                  </a:prstGeom>
                  <a:solidFill>
                    <a:srgbClr val="00FFFF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>
                      <a:rot lat="0" lon="18300000" rev="0"/>
                    </a:camera>
                    <a:lightRig rig="legacyFlat3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00FFFF"/>
                    </a:extrusionClr>
                  </a:sp3d>
                </p:spPr>
                <p:txBody>
                  <a:bodyPr vert="eaVert"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57" name="AutoShape 19">
                    <a:extLst>
                      <a:ext uri="{FF2B5EF4-FFF2-40B4-BE49-F238E27FC236}">
                        <a16:creationId xmlns:a16="http://schemas.microsoft.com/office/drawing/2014/main" id="{22A2DE43-48C0-912F-DF99-E62B544A81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-3785108" y="605069"/>
                    <a:ext cx="609205" cy="661659"/>
                  </a:xfrm>
                  <a:prstGeom prst="downArrow">
                    <a:avLst>
                      <a:gd name="adj1" fmla="val 50000"/>
                      <a:gd name="adj2" fmla="val 25659"/>
                    </a:avLst>
                  </a:prstGeom>
                  <a:solidFill>
                    <a:srgbClr val="00FFFF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>
                      <a:rot lat="0" lon="18300000" rev="0"/>
                    </a:camera>
                    <a:lightRig rig="legacyFlat3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00FFFF"/>
                    </a:extrusionClr>
                  </a:sp3d>
                </p:spPr>
                <p:txBody>
                  <a:bodyPr vert="eaVert"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61" name="Oval 7">
                    <a:extLst>
                      <a:ext uri="{FF2B5EF4-FFF2-40B4-BE49-F238E27FC236}">
                        <a16:creationId xmlns:a16="http://schemas.microsoft.com/office/drawing/2014/main" id="{02420EA8-9827-1EBC-859C-9EE925619E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232337" y="-667259"/>
                    <a:ext cx="516434" cy="1272328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300000" lon="18300000" rev="0"/>
                    </a:camera>
                    <a:lightRig rig="legacyFlat4" dir="t"/>
                  </a:scene3d>
                  <a:sp3d extrusionH="176200" prstMaterial="legacyMatte">
                    <a:bevelT w="13500" h="13500" prst="angle"/>
                    <a:bevelB w="13500" h="13500" prst="angle"/>
                    <a:extrusionClr>
                      <a:schemeClr val="bg2"/>
                    </a:extrusionClr>
                  </a:sp3d>
                </p:spPr>
                <p:txBody>
                  <a:bodyPr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62" name="Oval 5">
                    <a:extLst>
                      <a:ext uri="{FF2B5EF4-FFF2-40B4-BE49-F238E27FC236}">
                        <a16:creationId xmlns:a16="http://schemas.microsoft.com/office/drawing/2014/main" id="{B8842382-B434-0EC9-E68C-CFAEC5686D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76061" y="-481010"/>
                    <a:ext cx="187324" cy="86504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63" name="Oval 8">
                    <a:extLst>
                      <a:ext uri="{FF2B5EF4-FFF2-40B4-BE49-F238E27FC236}">
                        <a16:creationId xmlns:a16="http://schemas.microsoft.com/office/drawing/2014/main" id="{B2023EEB-4C41-06DB-D2D9-3E8DF6B40E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91585" y="-667259"/>
                    <a:ext cx="516434" cy="1272328"/>
                  </a:xfrm>
                  <a:prstGeom prst="ellipse">
                    <a:avLst/>
                  </a:prstGeom>
                  <a:solidFill>
                    <a:srgbClr val="CCFFFF">
                      <a:alpha val="20000"/>
                    </a:srgbClr>
                  </a:solidFill>
                  <a:ln w="9525"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300000" lon="18300000" rev="0"/>
                    </a:camera>
                    <a:lightRig rig="legacyFlat4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CCFFFF"/>
                    </a:extrusionClr>
                  </a:sp3d>
                </p:spPr>
                <p:txBody>
                  <a:bodyPr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64" name="AutoShape 16">
                    <a:extLst>
                      <a:ext uri="{FF2B5EF4-FFF2-40B4-BE49-F238E27FC236}">
                        <a16:creationId xmlns:a16="http://schemas.microsoft.com/office/drawing/2014/main" id="{FE0703A1-7981-E618-8D3B-01A6FC06DB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97642" y="-1328918"/>
                    <a:ext cx="609205" cy="661659"/>
                  </a:xfrm>
                  <a:prstGeom prst="downArrow">
                    <a:avLst>
                      <a:gd name="adj1" fmla="val 50000"/>
                      <a:gd name="adj2" fmla="val 25659"/>
                    </a:avLst>
                  </a:prstGeom>
                  <a:solidFill>
                    <a:srgbClr val="00FFFF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>
                      <a:rot lat="0" lon="18300000" rev="0"/>
                    </a:camera>
                    <a:lightRig rig="legacyFlat3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00FFFF"/>
                    </a:extrusionClr>
                  </a:sp3d>
                </p:spPr>
                <p:txBody>
                  <a:bodyPr vert="eaVert"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</p:grpSp>
            <p:cxnSp>
              <p:nvCxnSpPr>
                <p:cNvPr id="50" name="Straight Connector 30">
                  <a:extLst>
                    <a:ext uri="{FF2B5EF4-FFF2-40B4-BE49-F238E27FC236}">
                      <a16:creationId xmlns:a16="http://schemas.microsoft.com/office/drawing/2014/main" id="{A7FBCD00-F7E6-2B7E-A712-DC2BA1A3C37B}"/>
                    </a:ext>
                  </a:extLst>
                </p:cNvPr>
                <p:cNvCxnSpPr/>
                <p:nvPr/>
              </p:nvCxnSpPr>
              <p:spPr>
                <a:xfrm>
                  <a:off x="4536489" y="3506680"/>
                  <a:ext cx="4220361" cy="938818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600000" lon="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19">
                  <a:extLst>
                    <a:ext uri="{FF2B5EF4-FFF2-40B4-BE49-F238E27FC236}">
                      <a16:creationId xmlns:a16="http://schemas.microsoft.com/office/drawing/2014/main" id="{F3168CB2-C9CB-FF81-0AA1-0B2A2024752C}"/>
                    </a:ext>
                  </a:extLst>
                </p:cNvPr>
                <p:cNvCxnSpPr>
                  <a:cxnSpLocks/>
                  <a:endCxn id="61" idx="2"/>
                </p:cNvCxnSpPr>
                <p:nvPr/>
              </p:nvCxnSpPr>
              <p:spPr>
                <a:xfrm flipH="1">
                  <a:off x="4222563" y="2557463"/>
                  <a:ext cx="2178238" cy="878542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240000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ttore 2 40">
                  <a:extLst>
                    <a:ext uri="{FF2B5EF4-FFF2-40B4-BE49-F238E27FC236}">
                      <a16:creationId xmlns:a16="http://schemas.microsoft.com/office/drawing/2014/main" id="{47418A9A-4D8C-AAF8-3251-1A983C481788}"/>
                    </a:ext>
                  </a:extLst>
                </p:cNvPr>
                <p:cNvCxnSpPr>
                  <a:cxnSpLocks/>
                  <a:endCxn id="68" idx="1"/>
                </p:cNvCxnSpPr>
                <p:nvPr/>
              </p:nvCxnSpPr>
              <p:spPr>
                <a:xfrm>
                  <a:off x="3644455" y="2850148"/>
                  <a:ext cx="288965" cy="1360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ttore 2 41">
                  <a:extLst>
                    <a:ext uri="{FF2B5EF4-FFF2-40B4-BE49-F238E27FC236}">
                      <a16:creationId xmlns:a16="http://schemas.microsoft.com/office/drawing/2014/main" id="{E044162B-8E14-8B57-6F74-3BF2D81B70A7}"/>
                    </a:ext>
                  </a:extLst>
                </p:cNvPr>
                <p:cNvCxnSpPr>
                  <a:cxnSpLocks/>
                  <a:endCxn id="61" idx="1"/>
                </p:cNvCxnSpPr>
                <p:nvPr/>
              </p:nvCxnSpPr>
              <p:spPr>
                <a:xfrm>
                  <a:off x="3644455" y="2850148"/>
                  <a:ext cx="653739" cy="1360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CasellaDiTesto 60">
                <a:extLst>
                  <a:ext uri="{FF2B5EF4-FFF2-40B4-BE49-F238E27FC236}">
                    <a16:creationId xmlns:a16="http://schemas.microsoft.com/office/drawing/2014/main" id="{391E512B-324F-F50A-04AE-81DF4084132E}"/>
                  </a:ext>
                </a:extLst>
              </p:cNvPr>
              <p:cNvSpPr txBox="1"/>
              <p:nvPr/>
            </p:nvSpPr>
            <p:spPr>
              <a:xfrm>
                <a:off x="3109768" y="2215177"/>
                <a:ext cx="171671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25" err="1"/>
                  <a:t>Multipass</a:t>
                </a:r>
                <a:r>
                  <a:rPr lang="it-IT" sz="825"/>
                  <a:t> </a:t>
                </a:r>
                <a:r>
                  <a:rPr lang="it-IT" sz="825" err="1"/>
                  <a:t>transmission</a:t>
                </a:r>
                <a:r>
                  <a:rPr lang="it-IT" sz="825"/>
                  <a:t> 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857E8DB-A705-9A9A-781D-40630946C0D4}"/>
                  </a:ext>
                </a:extLst>
              </p:cNvPr>
              <p:cNvSpPr txBox="1"/>
              <p:nvPr/>
            </p:nvSpPr>
            <p:spPr>
              <a:xfrm>
                <a:off x="2732928" y="1058839"/>
                <a:ext cx="214396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b="1"/>
                  <a:t>AMPLIFIER GEOMETRY</a:t>
                </a:r>
              </a:p>
              <a:p>
                <a:pPr algn="ctr"/>
                <a:r>
                  <a:rPr lang="en-IT" sz="1200" b="1"/>
                  <a:t>TRANSMISSION </a:t>
                </a:r>
              </a:p>
              <a:p>
                <a:pPr algn="ctr"/>
                <a:r>
                  <a:rPr lang="en-IT" sz="1200" b="1"/>
                  <a:t>VS. REFLECTION</a:t>
                </a:r>
              </a:p>
            </p:txBody>
          </p:sp>
          <p:grpSp>
            <p:nvGrpSpPr>
              <p:cNvPr id="73" name="Gruppo 61">
                <a:extLst>
                  <a:ext uri="{FF2B5EF4-FFF2-40B4-BE49-F238E27FC236}">
                    <a16:creationId xmlns:a16="http://schemas.microsoft.com/office/drawing/2014/main" id="{5DA61182-FA11-9EEE-27A9-FDB6D0270EFD}"/>
                  </a:ext>
                </a:extLst>
              </p:cNvPr>
              <p:cNvGrpSpPr/>
              <p:nvPr/>
            </p:nvGrpSpPr>
            <p:grpSpPr>
              <a:xfrm>
                <a:off x="2956131" y="4545761"/>
                <a:ext cx="1517034" cy="1445235"/>
                <a:chOff x="801687" y="3659568"/>
                <a:chExt cx="2382837" cy="2341182"/>
              </a:xfrm>
            </p:grpSpPr>
            <p:sp>
              <p:nvSpPr>
                <p:cNvPr id="74" name="Oval 123">
                  <a:extLst>
                    <a:ext uri="{FF2B5EF4-FFF2-40B4-BE49-F238E27FC236}">
                      <a16:creationId xmlns:a16="http://schemas.microsoft.com/office/drawing/2014/main" id="{B0F91CEC-E812-ADFE-FA54-055D12337F3B}"/>
                    </a:ext>
                  </a:extLst>
                </p:cNvPr>
                <p:cNvSpPr/>
                <p:nvPr/>
              </p:nvSpPr>
              <p:spPr>
                <a:xfrm>
                  <a:off x="1429234" y="4937100"/>
                  <a:ext cx="1263166" cy="105730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  <a:alpha val="88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435194" lon="19824091" rev="1800000"/>
                  </a:camera>
                  <a:lightRig rig="glow" dir="t"/>
                </a:scene3d>
                <a:sp3d extrusionH="38100" prstMaterial="clear">
                  <a:bevelT w="6350" h="0" prst="softRound"/>
                  <a:bevelB w="38100" h="0" prst="softRound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sp>
              <p:nvSpPr>
                <p:cNvPr id="75" name="Ovale 63">
                  <a:extLst>
                    <a:ext uri="{FF2B5EF4-FFF2-40B4-BE49-F238E27FC236}">
                      <a16:creationId xmlns:a16="http://schemas.microsoft.com/office/drawing/2014/main" id="{02F8BBAD-D751-D18A-32E6-5E414AC0EEB4}"/>
                    </a:ext>
                  </a:extLst>
                </p:cNvPr>
                <p:cNvSpPr/>
                <p:nvPr/>
              </p:nvSpPr>
              <p:spPr>
                <a:xfrm>
                  <a:off x="1614488" y="5371306"/>
                  <a:ext cx="898996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sp>
              <p:nvSpPr>
                <p:cNvPr id="80" name="AutoShape 19">
                  <a:extLst>
                    <a:ext uri="{FF2B5EF4-FFF2-40B4-BE49-F238E27FC236}">
                      <a16:creationId xmlns:a16="http://schemas.microsoft.com/office/drawing/2014/main" id="{F8E40DD6-E7B9-34A0-7576-F812D1BCA9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567544" flipH="1" flipV="1">
                  <a:off x="2330450" y="5146675"/>
                  <a:ext cx="842962" cy="865187"/>
                </a:xfrm>
                <a:prstGeom prst="downArrow">
                  <a:avLst>
                    <a:gd name="adj1" fmla="val 47492"/>
                    <a:gd name="adj2" fmla="val 28266"/>
                  </a:avLst>
                </a:prstGeom>
                <a:solidFill>
                  <a:srgbClr val="00FF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>
                    <a:rot lat="4632309" lon="18993150" rev="19048772"/>
                  </a:camera>
                  <a:lightRig rig="legacyFlat3" dir="t"/>
                </a:scene3d>
                <a:sp3d extrusionH="49200" prstMaterial="legacyMatte">
                  <a:bevelT w="13500" h="0" prst="angle"/>
                  <a:bevelB w="12700" h="0" prst="angle"/>
                  <a:extrusionClr>
                    <a:srgbClr val="00FFFF"/>
                  </a:extrusionClr>
                </a:sp3d>
              </p:spPr>
              <p:txBody>
                <a:bodyPr vert="eaVert" wrap="none" anchor="ctr">
                  <a:flatTx/>
                </a:bodyPr>
                <a:lstStyle/>
                <a:p>
                  <a:endParaRPr lang="it-IT" sz="788"/>
                </a:p>
              </p:txBody>
            </p:sp>
            <p:sp>
              <p:nvSpPr>
                <p:cNvPr id="81" name="AutoShape 19">
                  <a:extLst>
                    <a:ext uri="{FF2B5EF4-FFF2-40B4-BE49-F238E27FC236}">
                      <a16:creationId xmlns:a16="http://schemas.microsoft.com/office/drawing/2014/main" id="{C6BAC697-BC03-F787-DA48-AAADDA1FA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567544" flipH="1" flipV="1">
                  <a:off x="812800" y="5127625"/>
                  <a:ext cx="842962" cy="865187"/>
                </a:xfrm>
                <a:prstGeom prst="downArrow">
                  <a:avLst>
                    <a:gd name="adj1" fmla="val 47492"/>
                    <a:gd name="adj2" fmla="val 28266"/>
                  </a:avLst>
                </a:prstGeom>
                <a:solidFill>
                  <a:srgbClr val="00FF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>
                    <a:rot lat="4632309" lon="18993150" rev="19048772"/>
                  </a:camera>
                  <a:lightRig rig="legacyFlat3" dir="t"/>
                </a:scene3d>
                <a:sp3d extrusionH="49200" prstMaterial="legacyMatte">
                  <a:bevelT w="13500" h="0" prst="angle"/>
                  <a:bevelB w="12700" h="0" prst="angle"/>
                  <a:extrusionClr>
                    <a:srgbClr val="00FFFF"/>
                  </a:extrusionClr>
                </a:sp3d>
              </p:spPr>
              <p:txBody>
                <a:bodyPr vert="eaVert" wrap="none" anchor="ctr">
                  <a:flatTx/>
                </a:bodyPr>
                <a:lstStyle/>
                <a:p>
                  <a:endParaRPr lang="it-IT" sz="788"/>
                </a:p>
              </p:txBody>
            </p:sp>
            <p:sp>
              <p:nvSpPr>
                <p:cNvPr id="82" name="Oval 123">
                  <a:extLst>
                    <a:ext uri="{FF2B5EF4-FFF2-40B4-BE49-F238E27FC236}">
                      <a16:creationId xmlns:a16="http://schemas.microsoft.com/office/drawing/2014/main" id="{257803CA-57D8-2CA2-D75D-C82FB49D8FDF}"/>
                    </a:ext>
                  </a:extLst>
                </p:cNvPr>
                <p:cNvSpPr/>
                <p:nvPr/>
              </p:nvSpPr>
              <p:spPr>
                <a:xfrm>
                  <a:off x="1613384" y="4867250"/>
                  <a:ext cx="900100" cy="937904"/>
                </a:xfrm>
                <a:prstGeom prst="ellipse">
                  <a:avLst/>
                </a:prstGeom>
                <a:solidFill>
                  <a:srgbClr val="B80EAC">
                    <a:alpha val="43922"/>
                  </a:srgb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188399" lon="19283667" rev="2350156"/>
                  </a:camera>
                  <a:lightRig rig="glow" dir="t"/>
                </a:scene3d>
                <a:sp3d extrusionH="38100" contourW="63500" prstMaterial="clear">
                  <a:bevelT w="38100" h="38100" prst="softRound"/>
                  <a:bevelB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sp>
              <p:nvSpPr>
                <p:cNvPr id="86" name="Oval 123">
                  <a:extLst>
                    <a:ext uri="{FF2B5EF4-FFF2-40B4-BE49-F238E27FC236}">
                      <a16:creationId xmlns:a16="http://schemas.microsoft.com/office/drawing/2014/main" id="{4217BF4D-3496-5AAE-60D4-DD68BEA2AD40}"/>
                    </a:ext>
                  </a:extLst>
                </p:cNvPr>
                <p:cNvSpPr/>
                <p:nvPr/>
              </p:nvSpPr>
              <p:spPr>
                <a:xfrm rot="14172063">
                  <a:off x="2785105" y="3820116"/>
                  <a:ext cx="329156" cy="23431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  <a:alpha val="44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188399" lon="19283667" rev="2350156"/>
                  </a:camera>
                  <a:lightRig rig="glow" dir="t"/>
                </a:scene3d>
                <a:sp3d extrusionH="38100" contourW="38100" prstMaterial="clear">
                  <a:bevelT w="38100" h="38100" prst="softRound"/>
                  <a:bevelB w="38100" h="38100" prst="softRound"/>
                  <a:extrusionClr>
                    <a:srgbClr val="00B0F0"/>
                  </a:extrusionClr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cxnSp>
              <p:nvCxnSpPr>
                <p:cNvPr id="87" name="Straight Connector 54">
                  <a:extLst>
                    <a:ext uri="{FF2B5EF4-FFF2-40B4-BE49-F238E27FC236}">
                      <a16:creationId xmlns:a16="http://schemas.microsoft.com/office/drawing/2014/main" id="{6E81001C-DFD6-76CA-0CC2-28985CBB4C92}"/>
                    </a:ext>
                  </a:extLst>
                </p:cNvPr>
                <p:cNvCxnSpPr/>
                <p:nvPr/>
              </p:nvCxnSpPr>
              <p:spPr>
                <a:xfrm flipH="1" flipV="1">
                  <a:off x="1088440" y="3969329"/>
                  <a:ext cx="933450" cy="1381125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8" name="Chevron 83">
                  <a:extLst>
                    <a:ext uri="{FF2B5EF4-FFF2-40B4-BE49-F238E27FC236}">
                      <a16:creationId xmlns:a16="http://schemas.microsoft.com/office/drawing/2014/main" id="{1ED8EDBB-B4CA-309A-A038-E0F90F892659}"/>
                    </a:ext>
                  </a:extLst>
                </p:cNvPr>
                <p:cNvSpPr/>
                <p:nvPr/>
              </p:nvSpPr>
              <p:spPr>
                <a:xfrm rot="4825917">
                  <a:off x="1590439" y="4007276"/>
                  <a:ext cx="537402" cy="139677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0" name="Chevron 76">
                  <a:extLst>
                    <a:ext uri="{FF2B5EF4-FFF2-40B4-BE49-F238E27FC236}">
                      <a16:creationId xmlns:a16="http://schemas.microsoft.com/office/drawing/2014/main" id="{14EE105D-6098-0BC5-94D8-6B7D07C9FEC0}"/>
                    </a:ext>
                  </a:extLst>
                </p:cNvPr>
                <p:cNvSpPr/>
                <p:nvPr/>
              </p:nvSpPr>
              <p:spPr>
                <a:xfrm rot="16762764">
                  <a:off x="2005059" y="3935619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92" name="Straight Connector 54">
                  <a:extLst>
                    <a:ext uri="{FF2B5EF4-FFF2-40B4-BE49-F238E27FC236}">
                      <a16:creationId xmlns:a16="http://schemas.microsoft.com/office/drawing/2014/main" id="{5BD87574-6AE7-E0D3-B9F7-EBC0CC266B97}"/>
                    </a:ext>
                  </a:extLst>
                </p:cNvPr>
                <p:cNvCxnSpPr/>
                <p:nvPr/>
              </p:nvCxnSpPr>
              <p:spPr>
                <a:xfrm flipV="1">
                  <a:off x="2040943" y="3969329"/>
                  <a:ext cx="895347" cy="1381128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54">
                  <a:extLst>
                    <a:ext uri="{FF2B5EF4-FFF2-40B4-BE49-F238E27FC236}">
                      <a16:creationId xmlns:a16="http://schemas.microsoft.com/office/drawing/2014/main" id="{6A365E59-FF4F-4FC7-E4F8-BF9B8D932C48}"/>
                    </a:ext>
                  </a:extLst>
                </p:cNvPr>
                <p:cNvCxnSpPr/>
                <p:nvPr/>
              </p:nvCxnSpPr>
              <p:spPr>
                <a:xfrm>
                  <a:off x="2660065" y="3912179"/>
                  <a:ext cx="323850" cy="47626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54">
                  <a:extLst>
                    <a:ext uri="{FF2B5EF4-FFF2-40B4-BE49-F238E27FC236}">
                      <a16:creationId xmlns:a16="http://schemas.microsoft.com/office/drawing/2014/main" id="{30939CBD-1A0C-B820-9BD8-02931F498C3C}"/>
                    </a:ext>
                  </a:extLst>
                </p:cNvPr>
                <p:cNvCxnSpPr/>
                <p:nvPr/>
              </p:nvCxnSpPr>
              <p:spPr>
                <a:xfrm flipV="1">
                  <a:off x="2059990" y="3921704"/>
                  <a:ext cx="619125" cy="1381125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54">
                  <a:extLst>
                    <a:ext uri="{FF2B5EF4-FFF2-40B4-BE49-F238E27FC236}">
                      <a16:creationId xmlns:a16="http://schemas.microsoft.com/office/drawing/2014/main" id="{7F0031F6-9C78-AB8A-46A0-012F3AFF72F7}"/>
                    </a:ext>
                  </a:extLst>
                </p:cNvPr>
                <p:cNvCxnSpPr/>
                <p:nvPr/>
              </p:nvCxnSpPr>
              <p:spPr>
                <a:xfrm flipH="1" flipV="1">
                  <a:off x="1498016" y="3969330"/>
                  <a:ext cx="504824" cy="1362074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19">
                  <a:extLst>
                    <a:ext uri="{FF2B5EF4-FFF2-40B4-BE49-F238E27FC236}">
                      <a16:creationId xmlns:a16="http://schemas.microsoft.com/office/drawing/2014/main" id="{ADC03A72-4A1B-43FC-B454-464B22A09652}"/>
                    </a:ext>
                  </a:extLst>
                </p:cNvPr>
                <p:cNvCxnSpPr/>
                <p:nvPr/>
              </p:nvCxnSpPr>
              <p:spPr>
                <a:xfrm>
                  <a:off x="1757894" y="3659568"/>
                  <a:ext cx="296416" cy="1592560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240000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19">
                  <a:extLst>
                    <a:ext uri="{FF2B5EF4-FFF2-40B4-BE49-F238E27FC236}">
                      <a16:creationId xmlns:a16="http://schemas.microsoft.com/office/drawing/2014/main" id="{E9994EAD-913D-1861-B932-4D92FDD4EA07}"/>
                    </a:ext>
                  </a:extLst>
                </p:cNvPr>
                <p:cNvCxnSpPr/>
                <p:nvPr/>
              </p:nvCxnSpPr>
              <p:spPr>
                <a:xfrm flipH="1">
                  <a:off x="1973918" y="3659568"/>
                  <a:ext cx="432048" cy="1656184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240000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ttore 2 86">
                  <a:extLst>
                    <a:ext uri="{FF2B5EF4-FFF2-40B4-BE49-F238E27FC236}">
                      <a16:creationId xmlns:a16="http://schemas.microsoft.com/office/drawing/2014/main" id="{0F03DE17-E3EB-4C77-9871-45D9ED8EECFB}"/>
                    </a:ext>
                  </a:extLst>
                </p:cNvPr>
                <p:cNvCxnSpPr/>
                <p:nvPr/>
              </p:nvCxnSpPr>
              <p:spPr>
                <a:xfrm>
                  <a:off x="1117015" y="4131254"/>
                  <a:ext cx="266700" cy="352425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ttore 2 87">
                  <a:extLst>
                    <a:ext uri="{FF2B5EF4-FFF2-40B4-BE49-F238E27FC236}">
                      <a16:creationId xmlns:a16="http://schemas.microsoft.com/office/drawing/2014/main" id="{C38BBCA9-C2B7-923F-2303-6090D18893FB}"/>
                    </a:ext>
                  </a:extLst>
                </p:cNvPr>
                <p:cNvCxnSpPr/>
                <p:nvPr/>
              </p:nvCxnSpPr>
              <p:spPr>
                <a:xfrm flipH="1" flipV="1">
                  <a:off x="1183691" y="4074105"/>
                  <a:ext cx="257174" cy="371474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0" name="Gruppo 104">
                  <a:extLst>
                    <a:ext uri="{FF2B5EF4-FFF2-40B4-BE49-F238E27FC236}">
                      <a16:creationId xmlns:a16="http://schemas.microsoft.com/office/drawing/2014/main" id="{D263CEFE-730E-193C-B6D1-161050248A15}"/>
                    </a:ext>
                  </a:extLst>
                </p:cNvPr>
                <p:cNvGrpSpPr/>
                <p:nvPr/>
              </p:nvGrpSpPr>
              <p:grpSpPr>
                <a:xfrm rot="861620">
                  <a:off x="1412290" y="3997906"/>
                  <a:ext cx="323850" cy="409574"/>
                  <a:chOff x="4248150" y="4829176"/>
                  <a:chExt cx="323850" cy="409574"/>
                </a:xfrm>
              </p:grpSpPr>
              <p:cxnSp>
                <p:nvCxnSpPr>
                  <p:cNvPr id="111" name="Connettore 2 99">
                    <a:extLst>
                      <a:ext uri="{FF2B5EF4-FFF2-40B4-BE49-F238E27FC236}">
                        <a16:creationId xmlns:a16="http://schemas.microsoft.com/office/drawing/2014/main" id="{C6C70E67-437E-DD16-A561-1D1881DCBD96}"/>
                      </a:ext>
                    </a:extLst>
                  </p:cNvPr>
                  <p:cNvCxnSpPr/>
                  <p:nvPr/>
                </p:nvCxnSpPr>
                <p:spPr>
                  <a:xfrm>
                    <a:off x="4248150" y="4886325"/>
                    <a:ext cx="266700" cy="352425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Connettore 2 100">
                    <a:extLst>
                      <a:ext uri="{FF2B5EF4-FFF2-40B4-BE49-F238E27FC236}">
                        <a16:creationId xmlns:a16="http://schemas.microsoft.com/office/drawing/2014/main" id="{001646C6-3A4B-E72B-6524-C0CDE41AEBC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14826" y="4829176"/>
                    <a:ext cx="257174" cy="371474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" name="Gruppo 105">
                  <a:extLst>
                    <a:ext uri="{FF2B5EF4-FFF2-40B4-BE49-F238E27FC236}">
                      <a16:creationId xmlns:a16="http://schemas.microsoft.com/office/drawing/2014/main" id="{AAB045D9-4958-6B74-33B3-CE025F6498FF}"/>
                    </a:ext>
                  </a:extLst>
                </p:cNvPr>
                <p:cNvGrpSpPr/>
                <p:nvPr/>
              </p:nvGrpSpPr>
              <p:grpSpPr>
                <a:xfrm rot="3835472">
                  <a:off x="2574340" y="4083630"/>
                  <a:ext cx="323850" cy="409574"/>
                  <a:chOff x="4248150" y="4829176"/>
                  <a:chExt cx="323850" cy="409574"/>
                </a:xfrm>
              </p:grpSpPr>
              <p:cxnSp>
                <p:nvCxnSpPr>
                  <p:cNvPr id="109" name="Connettore 2 97">
                    <a:extLst>
                      <a:ext uri="{FF2B5EF4-FFF2-40B4-BE49-F238E27FC236}">
                        <a16:creationId xmlns:a16="http://schemas.microsoft.com/office/drawing/2014/main" id="{4EA18020-C195-80BA-9EE6-C1F9AA5371A2}"/>
                      </a:ext>
                    </a:extLst>
                  </p:cNvPr>
                  <p:cNvCxnSpPr/>
                  <p:nvPr/>
                </p:nvCxnSpPr>
                <p:spPr>
                  <a:xfrm>
                    <a:off x="4248150" y="4886325"/>
                    <a:ext cx="266700" cy="352425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Connettore 2 98">
                    <a:extLst>
                      <a:ext uri="{FF2B5EF4-FFF2-40B4-BE49-F238E27FC236}">
                        <a16:creationId xmlns:a16="http://schemas.microsoft.com/office/drawing/2014/main" id="{9A76521D-6ABC-3F9A-ED0A-98C3BDBD2B9C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14826" y="4829176"/>
                    <a:ext cx="257174" cy="371474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" name="Gruppo 108">
                  <a:extLst>
                    <a:ext uri="{FF2B5EF4-FFF2-40B4-BE49-F238E27FC236}">
                      <a16:creationId xmlns:a16="http://schemas.microsoft.com/office/drawing/2014/main" id="{505C755A-73F4-0FAB-1407-3E304AD23E08}"/>
                    </a:ext>
                  </a:extLst>
                </p:cNvPr>
                <p:cNvGrpSpPr/>
                <p:nvPr/>
              </p:nvGrpSpPr>
              <p:grpSpPr>
                <a:xfrm rot="3835472">
                  <a:off x="2402890" y="3988380"/>
                  <a:ext cx="323850" cy="409574"/>
                  <a:chOff x="4248150" y="4829176"/>
                  <a:chExt cx="323850" cy="409574"/>
                </a:xfrm>
              </p:grpSpPr>
              <p:cxnSp>
                <p:nvCxnSpPr>
                  <p:cNvPr id="107" name="Connettore 2 95">
                    <a:extLst>
                      <a:ext uri="{FF2B5EF4-FFF2-40B4-BE49-F238E27FC236}">
                        <a16:creationId xmlns:a16="http://schemas.microsoft.com/office/drawing/2014/main" id="{D0EF84D0-88E0-1568-54DF-3A75DA10250A}"/>
                      </a:ext>
                    </a:extLst>
                  </p:cNvPr>
                  <p:cNvCxnSpPr/>
                  <p:nvPr/>
                </p:nvCxnSpPr>
                <p:spPr>
                  <a:xfrm>
                    <a:off x="4248150" y="4886325"/>
                    <a:ext cx="266700" cy="352425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Connettore 2 96">
                    <a:extLst>
                      <a:ext uri="{FF2B5EF4-FFF2-40B4-BE49-F238E27FC236}">
                        <a16:creationId xmlns:a16="http://schemas.microsoft.com/office/drawing/2014/main" id="{BA521AE3-53D7-B095-3336-CE71598FF359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14826" y="4829176"/>
                    <a:ext cx="257174" cy="371474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4" name="Oval 123">
                  <a:extLst>
                    <a:ext uri="{FF2B5EF4-FFF2-40B4-BE49-F238E27FC236}">
                      <a16:creationId xmlns:a16="http://schemas.microsoft.com/office/drawing/2014/main" id="{A0565AE8-87B6-5410-10FF-7B7C2CC3309F}"/>
                    </a:ext>
                  </a:extLst>
                </p:cNvPr>
                <p:cNvSpPr/>
                <p:nvPr/>
              </p:nvSpPr>
              <p:spPr>
                <a:xfrm rot="9059864">
                  <a:off x="2526597" y="3743511"/>
                  <a:ext cx="336904" cy="23431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  <a:alpha val="44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188399" lon="19283667" rev="2350156"/>
                  </a:camera>
                  <a:lightRig rig="glow" dir="t"/>
                </a:scene3d>
                <a:sp3d extrusionH="38100" contourW="38100" prstMaterial="clear">
                  <a:bevelT w="38100" h="38100" prst="softRound"/>
                  <a:bevelB w="38100" h="38100" prst="softRound"/>
                  <a:extrusionClr>
                    <a:srgbClr val="00B0F0"/>
                  </a:extrusionClr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sp>
              <p:nvSpPr>
                <p:cNvPr id="105" name="Oval 123">
                  <a:extLst>
                    <a:ext uri="{FF2B5EF4-FFF2-40B4-BE49-F238E27FC236}">
                      <a16:creationId xmlns:a16="http://schemas.microsoft.com/office/drawing/2014/main" id="{D8EED189-3653-E904-DEF9-2D79C69BAEBA}"/>
                    </a:ext>
                  </a:extLst>
                </p:cNvPr>
                <p:cNvSpPr/>
                <p:nvPr/>
              </p:nvSpPr>
              <p:spPr>
                <a:xfrm rot="9549926">
                  <a:off x="1299777" y="3842571"/>
                  <a:ext cx="336904" cy="23431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  <a:alpha val="44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188399" lon="19283667" rev="2350156"/>
                  </a:camera>
                  <a:lightRig rig="glow" dir="t"/>
                </a:scene3d>
                <a:sp3d extrusionH="38100" contourW="38100" prstMaterial="clear">
                  <a:bevelT w="38100" h="38100" prst="softRound"/>
                  <a:bevelB w="38100" h="38100" prst="softRound"/>
                  <a:extrusionClr>
                    <a:srgbClr val="00B0F0"/>
                  </a:extrusionClr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</p:grpSp>
          <p:sp>
            <p:nvSpPr>
              <p:cNvPr id="113" name="CasellaDiTesto 101">
                <a:extLst>
                  <a:ext uri="{FF2B5EF4-FFF2-40B4-BE49-F238E27FC236}">
                    <a16:creationId xmlns:a16="http://schemas.microsoft.com/office/drawing/2014/main" id="{1350141D-D4A3-E78A-C1A5-656E7B770A5C}"/>
                  </a:ext>
                </a:extLst>
              </p:cNvPr>
              <p:cNvSpPr txBox="1"/>
              <p:nvPr/>
            </p:nvSpPr>
            <p:spPr>
              <a:xfrm>
                <a:off x="3265368" y="3959885"/>
                <a:ext cx="14965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25" err="1"/>
                  <a:t>Multipass</a:t>
                </a:r>
                <a:r>
                  <a:rPr lang="it-IT" sz="825"/>
                  <a:t> </a:t>
                </a:r>
                <a:r>
                  <a:rPr lang="it-IT" sz="825" err="1"/>
                  <a:t>reflection</a:t>
                </a:r>
                <a:r>
                  <a:rPr lang="it-IT" sz="825"/>
                  <a:t> 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03A36BA1-B1EC-A00F-6474-099031C42A43}"/>
                  </a:ext>
                </a:extLst>
              </p:cNvPr>
              <p:cNvSpPr/>
              <p:nvPr/>
            </p:nvSpPr>
            <p:spPr>
              <a:xfrm>
                <a:off x="2665755" y="989686"/>
                <a:ext cx="2464159" cy="5371728"/>
              </a:xfrm>
              <a:prstGeom prst="rect">
                <a:avLst/>
              </a:prstGeom>
              <a:noFill/>
              <a:ln w="603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0336250-F701-4922-1922-A910EC898A03}"/>
                </a:ext>
              </a:extLst>
            </p:cNvPr>
            <p:cNvSpPr txBox="1"/>
            <p:nvPr/>
          </p:nvSpPr>
          <p:spPr>
            <a:xfrm>
              <a:off x="2989064" y="5929203"/>
              <a:ext cx="192830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b="1"/>
                <a:t>Prototyping needed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26137DC-8FB3-3D33-8FE8-091E5B025B37}"/>
              </a:ext>
            </a:extLst>
          </p:cNvPr>
          <p:cNvGrpSpPr/>
          <p:nvPr/>
        </p:nvGrpSpPr>
        <p:grpSpPr>
          <a:xfrm>
            <a:off x="5595234" y="609745"/>
            <a:ext cx="1598654" cy="4028796"/>
            <a:chOff x="7460311" y="989686"/>
            <a:chExt cx="2131539" cy="5371728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E1CB1EA-3D33-F6AD-6A48-2C0A32A17D01}"/>
                </a:ext>
              </a:extLst>
            </p:cNvPr>
            <p:cNvGrpSpPr/>
            <p:nvPr/>
          </p:nvGrpSpPr>
          <p:grpSpPr>
            <a:xfrm>
              <a:off x="7460311" y="989686"/>
              <a:ext cx="2131539" cy="5371728"/>
              <a:chOff x="7460311" y="989686"/>
              <a:chExt cx="2131539" cy="5371728"/>
            </a:xfrm>
          </p:grpSpPr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70F0A0DF-0294-DC3D-01AB-62857D122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41885" y="2473090"/>
                <a:ext cx="1834252" cy="1647531"/>
              </a:xfrm>
              <a:prstGeom prst="rect">
                <a:avLst/>
              </a:prstGeom>
            </p:spPr>
          </p:pic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6CB4AD6-F16A-9163-C7FF-D77D39CE37D9}"/>
                  </a:ext>
                </a:extLst>
              </p:cNvPr>
              <p:cNvSpPr/>
              <p:nvPr/>
            </p:nvSpPr>
            <p:spPr>
              <a:xfrm>
                <a:off x="7460311" y="989686"/>
                <a:ext cx="2131539" cy="5371728"/>
              </a:xfrm>
              <a:prstGeom prst="rect">
                <a:avLst/>
              </a:prstGeom>
              <a:noFill/>
              <a:ln w="603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FCA2B16-CB87-6DA1-6D49-B8319E459DCD}"/>
                  </a:ext>
                </a:extLst>
              </p:cNvPr>
              <p:cNvSpPr txBox="1"/>
              <p:nvPr/>
            </p:nvSpPr>
            <p:spPr>
              <a:xfrm>
                <a:off x="7510852" y="1058839"/>
                <a:ext cx="1975610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050" b="1"/>
                  <a:t>DIODE LASERS EFFICIENCY,</a:t>
                </a:r>
              </a:p>
              <a:p>
                <a:pPr algn="ctr"/>
                <a:r>
                  <a:rPr lang="en-IT" sz="1050" b="1"/>
                  <a:t>BRIGHTNESS AND</a:t>
                </a:r>
              </a:p>
              <a:p>
                <a:pPr algn="ctr"/>
                <a:r>
                  <a:rPr lang="en-IT" sz="1050" b="1"/>
                  <a:t>LIFETIME</a:t>
                </a:r>
              </a:p>
            </p:txBody>
          </p: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5D7DC7C0-6F08-E911-FE7B-AF9614FB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14054" y="4116913"/>
                <a:ext cx="1624191" cy="1253234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54996E5A-C16F-F86B-6A37-C6338C7BE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48511" y="4703665"/>
                <a:ext cx="535789" cy="366899"/>
              </a:xfrm>
              <a:prstGeom prst="rect">
                <a:avLst/>
              </a:prstGeom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266C167-860E-7750-3099-A56A488B41B4}"/>
                  </a:ext>
                </a:extLst>
              </p:cNvPr>
              <p:cNvSpPr txBox="1"/>
              <p:nvPr/>
            </p:nvSpPr>
            <p:spPr>
              <a:xfrm>
                <a:off x="7890552" y="5630238"/>
                <a:ext cx="24630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IT"/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DEF464CD-5F4B-5F29-0094-C7844D0822B5}"/>
                </a:ext>
              </a:extLst>
            </p:cNvPr>
            <p:cNvSpPr txBox="1"/>
            <p:nvPr/>
          </p:nvSpPr>
          <p:spPr>
            <a:xfrm>
              <a:off x="7714054" y="5903493"/>
              <a:ext cx="169961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900" b="1"/>
                <a:t>Needs development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D79C4DC9-5C46-772A-540C-B27EB117F611}"/>
              </a:ext>
            </a:extLst>
          </p:cNvPr>
          <p:cNvSpPr txBox="1"/>
          <p:nvPr/>
        </p:nvSpPr>
        <p:spPr>
          <a:xfrm>
            <a:off x="452371" y="4314382"/>
            <a:ext cx="14462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b="1"/>
              <a:t>Prototyping needed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DFEAEE7C-0468-A36C-C3F8-88244F4A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2199"/>
            <a:ext cx="8412480" cy="529335"/>
          </a:xfrm>
        </p:spPr>
        <p:txBody>
          <a:bodyPr>
            <a:normAutofit/>
          </a:bodyPr>
          <a:lstStyle/>
          <a:p>
            <a:pPr rtl="0" eaLnBrk="0" fontAlgn="base" hangingPunct="0"/>
            <a:r>
              <a:rPr lang="en-US" sz="2000" b="1" kern="1200" dirty="0">
                <a:solidFill>
                  <a:srgbClr val="000000"/>
                </a:solidFill>
                <a:effectLst/>
                <a:latin typeface="Montserrat" pitchFamily="2" charset="77"/>
                <a:ea typeface="+mn-ea"/>
                <a:cs typeface="+mn-cs"/>
              </a:rPr>
              <a:t>Underpinning EuPRAXIA-like Laser driver</a:t>
            </a:r>
            <a:endParaRPr lang="en-IT" sz="2000" b="1" dirty="0"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886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57350" y="1944565"/>
            <a:ext cx="5829300" cy="85725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Arial"/>
                <a:cs typeface="Arial"/>
              </a:rPr>
              <a:t>Scaling </a:t>
            </a:r>
            <a:r>
              <a:rPr lang="it-IT" sz="2800" b="1" dirty="0" err="1">
                <a:latin typeface="Arial"/>
                <a:cs typeface="Arial"/>
              </a:rPr>
              <a:t>lasers</a:t>
            </a:r>
            <a:r>
              <a:rPr lang="it-IT" sz="2800" b="1" dirty="0">
                <a:latin typeface="Arial"/>
                <a:cs typeface="Arial"/>
              </a:rPr>
              <a:t> drivers to large </a:t>
            </a:r>
            <a:r>
              <a:rPr lang="it-IT" sz="2800" b="1" dirty="0" err="1">
                <a:latin typeface="Arial"/>
                <a:cs typeface="Arial"/>
              </a:rPr>
              <a:t>accelerator</a:t>
            </a:r>
            <a:r>
              <a:rPr lang="it-IT" sz="2800" b="1" dirty="0">
                <a:latin typeface="Arial"/>
                <a:cs typeface="Arial"/>
              </a:rPr>
              <a:t> 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338C2-0650-9A91-5D69-6B705B26304F}"/>
              </a:ext>
            </a:extLst>
          </p:cNvPr>
          <p:cNvSpPr txBox="1"/>
          <p:nvPr/>
        </p:nvSpPr>
        <p:spPr>
          <a:xfrm>
            <a:off x="1784253" y="3458818"/>
            <a:ext cx="58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New schemes for high repetition rate and high WPE</a:t>
            </a:r>
          </a:p>
        </p:txBody>
      </p:sp>
    </p:spTree>
    <p:extLst>
      <p:ext uri="{BB962C8B-B14F-4D97-AF65-F5344CB8AC3E}">
        <p14:creationId xmlns:p14="http://schemas.microsoft.com/office/powerpoint/2010/main" val="7645271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123095" y="4911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2025146" y="0"/>
            <a:ext cx="5067211" cy="6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AA060A"/>
                </a:solidFill>
                <a:latin typeface="Times New Roman"/>
                <a:ea typeface="+mj-ea"/>
                <a:cs typeface="Times New Roman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A060A"/>
                </a:solidFill>
                <a:latin typeface="Times New Roman" charset="0"/>
                <a:ea typeface="ＭＳ Ｐゴシック" pitchFamily="-110" charset="-128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itchFamily="49" charset="0"/>
              </a:defRPr>
            </a:lvl9pPr>
          </a:lstStyle>
          <a:p>
            <a:pPr defTabSz="342900"/>
            <a:endParaRPr lang="it-IT" sz="3300" b="1" dirty="0">
              <a:solidFill>
                <a:schemeClr val="accent5"/>
              </a:solidFill>
              <a:latin typeface="Century Gothic"/>
              <a:ea typeface="ＭＳ Ｐゴシック"/>
              <a:cs typeface="Century Gothic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83865" y="139456"/>
            <a:ext cx="7772400" cy="36645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b="1" dirty="0">
                <a:latin typeface="Montserrat" pitchFamily="2" charset="77"/>
                <a:cs typeface="Arial"/>
              </a:rPr>
              <a:t>Efficiency path</a:t>
            </a:r>
            <a:endParaRPr lang="it-IT" sz="4500" b="1" dirty="0">
              <a:latin typeface="Montserrat" pitchFamily="2" charset="77"/>
              <a:cs typeface="Arial"/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216148" y="505916"/>
            <a:ext cx="8685206" cy="1177227"/>
          </a:xfrm>
          <a:prstGeom prst="rect">
            <a:avLst/>
          </a:prstGeom>
        </p:spPr>
        <p:txBody>
          <a:bodyPr wrap="square" lIns="68561" tIns="34281" rIns="68561" bIns="34281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+mj-lt"/>
                <a:ea typeface="ＭＳ Ｐゴシック" charset="0"/>
                <a:cs typeface="ＭＳ Ｐゴシック" charset="0"/>
              </a:rPr>
              <a:t>TiSa</a:t>
            </a:r>
            <a:r>
              <a:rPr lang="en-US" dirty="0">
                <a:solidFill>
                  <a:prstClr val="black"/>
                </a:solidFill>
                <a:latin typeface="+mj-lt"/>
                <a:ea typeface="ＭＳ Ｐゴシック" charset="0"/>
                <a:cs typeface="ＭＳ Ｐゴシック" charset="0"/>
              </a:rPr>
              <a:t> technology is </a:t>
            </a:r>
            <a:r>
              <a:rPr lang="en-GB" dirty="0">
                <a:latin typeface="Arial" panose="020B0604020202020204" pitchFamily="34" charset="0"/>
              </a:rPr>
              <a:t>prompt and will demonstrate repetitive operation 24/7 and stability, but not scalable with poor efficiency (% level) due to the indirect pumping architecture:</a:t>
            </a:r>
            <a:endParaRPr lang="en-US" b="1" dirty="0">
              <a:solidFill>
                <a:prstClr val="black"/>
              </a:solidFill>
              <a:latin typeface="Calibri"/>
              <a:ea typeface="Cambria" charset="0"/>
              <a:cs typeface="Cambria" charset="0"/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  <a:ea typeface="Cambria" charset="0"/>
                <a:cs typeface="Cambria" charset="0"/>
              </a:rPr>
              <a:t>Direct CPA is a solution for wall-plug (WP) efficiency and high rep-rate.</a:t>
            </a:r>
          </a:p>
        </p:txBody>
      </p:sp>
      <p:grpSp>
        <p:nvGrpSpPr>
          <p:cNvPr id="27" name="Gruppo 26"/>
          <p:cNvGrpSpPr/>
          <p:nvPr/>
        </p:nvGrpSpPr>
        <p:grpSpPr>
          <a:xfrm>
            <a:off x="118583" y="1825973"/>
            <a:ext cx="5729214" cy="1453205"/>
            <a:chOff x="118583" y="2434630"/>
            <a:chExt cx="5729213" cy="1937607"/>
          </a:xfrm>
        </p:grpSpPr>
        <p:grpSp>
          <p:nvGrpSpPr>
            <p:cNvPr id="15" name="Gruppo 4"/>
            <p:cNvGrpSpPr/>
            <p:nvPr/>
          </p:nvGrpSpPr>
          <p:grpSpPr>
            <a:xfrm>
              <a:off x="118583" y="2719294"/>
              <a:ext cx="5729213" cy="1652943"/>
              <a:chOff x="709625" y="2881419"/>
              <a:chExt cx="8143199" cy="2318156"/>
            </a:xfrm>
          </p:grpSpPr>
          <p:pic>
            <p:nvPicPr>
              <p:cNvPr id="16" name="Picture 15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49" b="3031"/>
              <a:stretch/>
            </p:blipFill>
            <p:spPr bwMode="auto">
              <a:xfrm>
                <a:off x="709625" y="2881419"/>
                <a:ext cx="7843333" cy="205291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928979" y="4811134"/>
                <a:ext cx="1923845" cy="388441"/>
              </a:xfrm>
              <a:prstGeom prst="rect">
                <a:avLst/>
              </a:prstGeom>
              <a:noFill/>
            </p:spPr>
            <p:txBody>
              <a:bodyPr wrap="none" lIns="68561" tIns="34281" rIns="68561" bIns="34281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</a:rPr>
                  <a:t>C. Siders et al., EAAC 2017</a:t>
                </a:r>
              </a:p>
            </p:txBody>
          </p:sp>
        </p:grpSp>
        <p:sp>
          <p:nvSpPr>
            <p:cNvPr id="5" name="CasellaDiTesto 4"/>
            <p:cNvSpPr txBox="1"/>
            <p:nvPr/>
          </p:nvSpPr>
          <p:spPr>
            <a:xfrm>
              <a:off x="878208" y="2434630"/>
              <a:ext cx="317747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From </a:t>
              </a:r>
              <a:r>
                <a:rPr lang="it-IT" sz="1050" dirty="0" err="1"/>
                <a:t>flashlamp</a:t>
              </a:r>
              <a:r>
                <a:rPr lang="it-IT" sz="1050" dirty="0"/>
                <a:t> to </a:t>
              </a:r>
              <a:r>
                <a:rPr lang="it-IT" sz="1050" dirty="0" err="1"/>
                <a:t>indirect</a:t>
              </a:r>
              <a:r>
                <a:rPr lang="it-IT" sz="1050" dirty="0"/>
                <a:t> to </a:t>
              </a:r>
              <a:r>
                <a:rPr lang="it-IT" sz="1050" dirty="0" err="1"/>
                <a:t>direct</a:t>
              </a:r>
              <a:r>
                <a:rPr lang="it-IT" sz="1050" dirty="0"/>
                <a:t> </a:t>
              </a:r>
              <a:r>
                <a:rPr lang="it-IT" sz="1050" dirty="0" err="1"/>
                <a:t>diode</a:t>
              </a:r>
              <a:r>
                <a:rPr lang="it-IT" sz="1050" dirty="0"/>
                <a:t> </a:t>
              </a:r>
              <a:r>
                <a:rPr lang="it-IT" sz="1050" dirty="0" err="1"/>
                <a:t>pumping</a:t>
              </a:r>
              <a:endParaRPr lang="it-IT" sz="1050" dirty="0"/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6950771" y="1744295"/>
            <a:ext cx="1545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</a:rPr>
              <a:t>Quantum </a:t>
            </a:r>
            <a:r>
              <a:rPr lang="it-IT" sz="1400" b="1" dirty="0" err="1">
                <a:latin typeface="Arial" panose="020B0604020202020204" pitchFamily="34" charset="0"/>
              </a:rPr>
              <a:t>defect</a:t>
            </a:r>
            <a:endParaRPr lang="it-IT" sz="1400" b="1" dirty="0">
              <a:latin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171028" y="3606035"/>
            <a:ext cx="329647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WP </a:t>
            </a:r>
            <a:r>
              <a:rPr lang="it-IT" dirty="0" err="1">
                <a:latin typeface="Arial" panose="020B0604020202020204" pitchFamily="34" charset="0"/>
              </a:rPr>
              <a:t>Efficiency</a:t>
            </a:r>
            <a:r>
              <a:rPr lang="it-IT" dirty="0">
                <a:latin typeface="Arial" panose="020B0604020202020204" pitchFamily="34" charset="0"/>
              </a:rPr>
              <a:t> &gt; 20% </a:t>
            </a:r>
            <a:r>
              <a:rPr lang="it-IT" dirty="0" err="1">
                <a:latin typeface="Arial" panose="020B0604020202020204" pitchFamily="34" charset="0"/>
              </a:rPr>
              <a:t>possible</a:t>
            </a:r>
            <a:r>
              <a:rPr lang="it-IT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6" name="Freccia destra 25"/>
          <p:cNvSpPr/>
          <p:nvPr/>
        </p:nvSpPr>
        <p:spPr>
          <a:xfrm>
            <a:off x="5976472" y="2476501"/>
            <a:ext cx="622449" cy="33617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20" name="Rettangolo 3"/>
          <p:cNvSpPr/>
          <p:nvPr/>
        </p:nvSpPr>
        <p:spPr>
          <a:xfrm>
            <a:off x="353292" y="4305321"/>
            <a:ext cx="8228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We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need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12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gain medium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that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can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support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amplification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on a  large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bandwidth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,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has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1200" b="1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low</a:t>
            </a:r>
            <a:r>
              <a:rPr lang="it-IT" sz="12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quantum </a:t>
            </a:r>
            <a:r>
              <a:rPr lang="it-IT" sz="1200" b="1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defect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and can be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pumped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directly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with </a:t>
            </a:r>
            <a:r>
              <a:rPr lang="it-IT" sz="1200" b="1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diode</a:t>
            </a:r>
            <a:r>
              <a:rPr lang="it-IT" sz="12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lasers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 </a:t>
            </a:r>
            <a:r>
              <a:rPr lang="it-IT" sz="1200" b="1" dirty="0" err="1">
                <a:solidFill>
                  <a:srgbClr val="3366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endless</a:t>
            </a:r>
            <a:r>
              <a:rPr lang="it-IT" sz="1200" b="1" dirty="0">
                <a:solidFill>
                  <a:srgbClr val="3366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b="1" dirty="0" err="1">
                <a:solidFill>
                  <a:srgbClr val="3366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quest</a:t>
            </a:r>
            <a:r>
              <a:rPr lang="it-IT" sz="1200" b="1" dirty="0">
                <a:solidFill>
                  <a:srgbClr val="3366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for the </a:t>
            </a:r>
            <a:r>
              <a:rPr lang="it-IT" sz="1200" b="1" dirty="0" err="1">
                <a:solidFill>
                  <a:srgbClr val="3366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perfect</a:t>
            </a:r>
            <a:r>
              <a:rPr lang="it-IT" sz="1200" b="1" dirty="0">
                <a:solidFill>
                  <a:srgbClr val="3366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laser medium!!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80" y="3413249"/>
            <a:ext cx="1347742" cy="747455"/>
          </a:xfrm>
          <a:prstGeom prst="rect">
            <a:avLst/>
          </a:prstGeom>
        </p:spPr>
      </p:pic>
      <p:pic>
        <p:nvPicPr>
          <p:cNvPr id="1026" name="Picture 2" descr="Laser Theory - Chemistry LibreTexts">
            <a:extLst>
              <a:ext uri="{FF2B5EF4-FFF2-40B4-BE49-F238E27FC236}">
                <a16:creationId xmlns:a16="http://schemas.microsoft.com/office/drawing/2014/main" id="{AB70FABF-8FAD-D5EC-86FF-9456596D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42" y="1968296"/>
            <a:ext cx="1545616" cy="15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8">
            <a:extLst>
              <a:ext uri="{FF2B5EF4-FFF2-40B4-BE49-F238E27FC236}">
                <a16:creationId xmlns:a16="http://schemas.microsoft.com/office/drawing/2014/main" id="{0E700705-798F-E37A-834F-6AB34FBBD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79" y="3356740"/>
            <a:ext cx="1945248" cy="8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5917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4138" y="63902"/>
            <a:ext cx="8370710" cy="41961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Montserrat" pitchFamily="2" charset="77"/>
              </a:rPr>
              <a:t>Roadmap on LPA Laser Driver technology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11221" y="627669"/>
            <a:ext cx="8236542" cy="33855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GB" sz="1600" b="1" spc="-100"/>
              <a:t>Laser-driven plasma acceleration needs </a:t>
            </a:r>
            <a:r>
              <a:rPr lang="en-GB" sz="1600" b="1" spc="-100" err="1"/>
              <a:t>ultrashort</a:t>
            </a:r>
            <a:r>
              <a:rPr lang="en-GB" sz="1600" b="1" spc="-100"/>
              <a:t>, high power lasers with </a:t>
            </a:r>
            <a:r>
              <a:rPr lang="en-GB" sz="1600" b="1" u="sng" spc="-100"/>
              <a:t>high average power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558293" y="2903577"/>
            <a:ext cx="184662" cy="32839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12145" y="1252215"/>
            <a:ext cx="5286028" cy="189282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171442" indent="-171442">
              <a:buFont typeface="Arial" charset="0"/>
              <a:buChar char="•"/>
            </a:pPr>
            <a:r>
              <a:rPr lang="en-GB" sz="1400" b="1" dirty="0"/>
              <a:t>Current technology: ≈ </a:t>
            </a:r>
            <a:r>
              <a:rPr lang="en-GB" sz="1400" b="1" dirty="0">
                <a:solidFill>
                  <a:srgbClr val="C00000"/>
                </a:solidFill>
              </a:rPr>
              <a:t>Ti:Sa technology, pumped by flash-lamp pumped lasers</a:t>
            </a:r>
          </a:p>
          <a:p>
            <a:pPr marL="628619" lvl="1" indent="-171442">
              <a:spcAft>
                <a:spcPts val="600"/>
              </a:spcAft>
              <a:buFont typeface="Arial" charset="0"/>
              <a:buChar char="•"/>
            </a:pPr>
            <a:r>
              <a:rPr lang="en-GB" sz="1400" dirty="0"/>
              <a:t>Robust, reliable industrial technology</a:t>
            </a:r>
          </a:p>
          <a:p>
            <a:pPr marL="171442" indent="-171442">
              <a:buFont typeface="Arial" charset="0"/>
              <a:buChar char="•"/>
            </a:pPr>
            <a:r>
              <a:rPr lang="en-GB" sz="1400" b="1" dirty="0"/>
              <a:t>Mature technology: ≈ </a:t>
            </a:r>
            <a:r>
              <a:rPr lang="en-GB" sz="1400" b="1" dirty="0">
                <a:solidFill>
                  <a:srgbClr val="C00000"/>
                </a:solidFill>
              </a:rPr>
              <a:t>Ti:Sa technology, pumped by diode-pumped lasers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400" dirty="0"/>
              <a:t>Strong R&amp;D effort in place (</a:t>
            </a:r>
            <a:r>
              <a:rPr lang="en-GB" sz="1400" dirty="0" err="1"/>
              <a:t>e.g</a:t>
            </a:r>
            <a:r>
              <a:rPr lang="en-GB" sz="1400" dirty="0"/>
              <a:t> HAPLS@ELI)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400" dirty="0"/>
              <a:t>≈ 3-5 years to go to first industrial LWFA demonstrator (e.g. Eupraxia) [1]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145" y="3221736"/>
            <a:ext cx="5406763" cy="1061825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>
            <a:spAutoFit/>
          </a:bodyPr>
          <a:lstStyle/>
          <a:p>
            <a:pPr marL="171442" indent="-171442">
              <a:buFont typeface="Arial" charset="0"/>
              <a:buChar char="•"/>
            </a:pPr>
            <a:r>
              <a:rPr lang="en-GB" sz="1400" b="1" dirty="0">
                <a:highlight>
                  <a:srgbClr val="FFFF00"/>
                </a:highlight>
              </a:rPr>
              <a:t>Beyond </a:t>
            </a:r>
            <a:r>
              <a:rPr lang="en-GB" sz="1400" b="1" dirty="0" err="1">
                <a:highlight>
                  <a:srgbClr val="FFFF00"/>
                </a:highlight>
              </a:rPr>
              <a:t>TiSA</a:t>
            </a:r>
            <a:r>
              <a:rPr lang="en-GB" sz="1400" b="1" dirty="0">
                <a:highlight>
                  <a:srgbClr val="FFFF00"/>
                </a:highlight>
              </a:rPr>
              <a:t>: targeting </a:t>
            </a:r>
            <a:r>
              <a:rPr lang="en-GB" sz="1400" b="1" dirty="0">
                <a:solidFill>
                  <a:srgbClr val="FF0000"/>
                </a:solidFill>
                <a:highlight>
                  <a:srgbClr val="FFFF00"/>
                </a:highlight>
              </a:rPr>
              <a:t>higher wall-plug efficiency and rep. rate, kHz and beyond, stability, control (space, time, spectral)</a:t>
            </a:r>
            <a:r>
              <a:rPr lang="en-GB" sz="1400" dirty="0">
                <a:highlight>
                  <a:srgbClr val="FFFF00"/>
                </a:highlight>
              </a:rPr>
              <a:t>;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050" b="1" dirty="0"/>
              <a:t>5-10 </a:t>
            </a:r>
            <a:r>
              <a:rPr lang="en-GB" sz="1050" b="1" dirty="0" err="1"/>
              <a:t>yrs</a:t>
            </a:r>
            <a:r>
              <a:rPr lang="en-GB" sz="1050" b="1" dirty="0"/>
              <a:t> for first efficient</a:t>
            </a:r>
            <a:r>
              <a:rPr lang="en-GB" sz="1050" dirty="0"/>
              <a:t>, multi-kW-scale demonstrator,</a:t>
            </a:r>
          </a:p>
          <a:p>
            <a:pPr marL="628619" lvl="1" indent="-171442">
              <a:buFont typeface="Arial" charset="0"/>
              <a:buChar char="•"/>
            </a:pPr>
            <a:r>
              <a:rPr lang="en-GB" sz="1050" dirty="0"/>
              <a:t>A strategy is needed to steer effort in the LPA laser driver direction: LASPLA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457849"/>
            <a:ext cx="7602053" cy="33855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[1] </a:t>
            </a:r>
            <a:r>
              <a:rPr lang="en-GB" sz="700" dirty="0">
                <a:cs typeface="Arial" panose="020B0604020202020204" pitchFamily="34" charset="0"/>
              </a:rPr>
              <a:t>R. </a:t>
            </a:r>
            <a:r>
              <a:rPr lang="en-GB" sz="700" dirty="0" err="1">
                <a:cs typeface="Arial" panose="020B0604020202020204" pitchFamily="34" charset="0"/>
              </a:rPr>
              <a:t>Assmann</a:t>
            </a:r>
            <a:r>
              <a:rPr lang="en-GB" sz="700" dirty="0">
                <a:cs typeface="Arial" panose="020B0604020202020204" pitchFamily="34" charset="0"/>
              </a:rPr>
              <a:t> et al., EuPRAXIA Conceptual Design Report, The European Physical Journal Special Topics 229, 3675–4284 (2020)</a:t>
            </a:r>
          </a:p>
          <a:p>
            <a:r>
              <a:rPr lang="en-US" sz="800" dirty="0"/>
              <a:t>[2] C. Danson et al., Petawatt and exawatt class lasers worldwide High Power Laser Sci. and Eng. </a:t>
            </a:r>
            <a:r>
              <a:rPr lang="en-US" sz="800" b="1" dirty="0"/>
              <a:t>7</a:t>
            </a:r>
            <a:r>
              <a:rPr lang="en-US" sz="800" dirty="0"/>
              <a:t>, e54 (2019)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68" y="1027681"/>
            <a:ext cx="3315196" cy="2095616"/>
          </a:xfrm>
          <a:prstGeom prst="rect">
            <a:avLst/>
          </a:prstGeo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FD7BE06D-EF59-F40A-DE88-D638EB5E6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09" y="3188646"/>
            <a:ext cx="2168532" cy="1124539"/>
          </a:xfrm>
          <a:prstGeom prst="rect">
            <a:avLst/>
          </a:prstGeom>
        </p:spPr>
      </p:pic>
      <p:sp>
        <p:nvSpPr>
          <p:cNvPr id="4" name="Rettangolo 5">
            <a:extLst>
              <a:ext uri="{FF2B5EF4-FFF2-40B4-BE49-F238E27FC236}">
                <a16:creationId xmlns:a16="http://schemas.microsoft.com/office/drawing/2014/main" id="{66545475-7A16-972F-2829-A27B3F95F622}"/>
              </a:ext>
            </a:extLst>
          </p:cNvPr>
          <p:cNvSpPr/>
          <p:nvPr/>
        </p:nvSpPr>
        <p:spPr>
          <a:xfrm>
            <a:off x="5700870" y="4334925"/>
            <a:ext cx="2857286" cy="369330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r>
              <a:rPr lang="it-IT" sz="900"/>
              <a:t>The L3-HAPLS </a:t>
            </a:r>
            <a:r>
              <a:rPr lang="it-IT" sz="900" err="1"/>
              <a:t>at</a:t>
            </a:r>
            <a:r>
              <a:rPr lang="it-IT" sz="900"/>
              <a:t> ELI </a:t>
            </a:r>
            <a:r>
              <a:rPr lang="it-IT" sz="900" err="1"/>
              <a:t>Beamlines</a:t>
            </a:r>
            <a:r>
              <a:rPr lang="it-IT" sz="900"/>
              <a:t> </a:t>
            </a:r>
            <a:r>
              <a:rPr lang="it-IT" sz="900" err="1"/>
              <a:t>Research</a:t>
            </a:r>
            <a:r>
              <a:rPr lang="it-IT" sz="900"/>
              <a:t> Center in the </a:t>
            </a:r>
            <a:r>
              <a:rPr lang="it-IT" sz="900" err="1"/>
              <a:t>Czech</a:t>
            </a:r>
            <a:r>
              <a:rPr lang="it-IT" sz="900"/>
              <a:t> Republic. Credit: ELI </a:t>
            </a:r>
            <a:r>
              <a:rPr lang="it-IT" sz="900" err="1"/>
              <a:t>Beamlines</a:t>
            </a:r>
            <a:r>
              <a:rPr lang="it-IT" sz="9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088972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9250"/>
            <a:ext cx="7886700" cy="407696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>
                <a:latin typeface="Montserrat" pitchFamily="2" charset="77"/>
              </a:rPr>
              <a:t>Several options under development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8720" y="4150337"/>
            <a:ext cx="8786560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228594" indent="-228594">
              <a:buFont typeface="+mj-lt"/>
              <a:buAutoNum type="arabicPeriod"/>
            </a:pPr>
            <a:r>
              <a:rPr lang="it-IT" sz="900" dirty="0"/>
              <a:t>L.A Gizzi, </a:t>
            </a:r>
            <a:r>
              <a:rPr lang="it-IT" sz="900" dirty="0" err="1"/>
              <a:t>F</a:t>
            </a:r>
            <a:r>
              <a:rPr lang="it-IT" sz="900" dirty="0"/>
              <a:t>. Mathieu, P. Mason,  </a:t>
            </a:r>
            <a:r>
              <a:rPr lang="it-IT" sz="900" dirty="0" err="1"/>
              <a:t>P</a:t>
            </a:r>
            <a:r>
              <a:rPr lang="it-IT" sz="900" dirty="0"/>
              <a:t> </a:t>
            </a:r>
            <a:r>
              <a:rPr lang="it-IT" sz="900" dirty="0" err="1"/>
              <a:t>P</a:t>
            </a:r>
            <a:r>
              <a:rPr lang="it-IT" sz="900" dirty="0"/>
              <a:t> Rajeev, </a:t>
            </a:r>
            <a:r>
              <a:rPr lang="it-IT" sz="900" i="1" dirty="0"/>
              <a:t>Laser drivers for Plasma Accelerators</a:t>
            </a:r>
            <a:r>
              <a:rPr lang="it-IT" sz="900" dirty="0"/>
              <a:t>, in </a:t>
            </a:r>
            <a:r>
              <a:rPr lang="it-IT" sz="900" dirty="0" err="1"/>
              <a:t>Félicie</a:t>
            </a:r>
            <a:r>
              <a:rPr lang="it-IT" sz="900" dirty="0"/>
              <a:t> Albert et al, </a:t>
            </a:r>
            <a:r>
              <a:rPr lang="it-IT" sz="900" i="1" dirty="0"/>
              <a:t>2020 roadmap on plasma </a:t>
            </a:r>
            <a:r>
              <a:rPr lang="it-IT" sz="900" i="1" dirty="0" err="1"/>
              <a:t>accelerators</a:t>
            </a:r>
            <a:r>
              <a:rPr lang="it-IT" sz="900" dirty="0"/>
              <a:t>,  2021 New </a:t>
            </a:r>
            <a:r>
              <a:rPr lang="it-IT" sz="900" dirty="0" err="1"/>
              <a:t>J</a:t>
            </a:r>
            <a:r>
              <a:rPr lang="it-IT" sz="900" dirty="0"/>
              <a:t>. </a:t>
            </a:r>
            <a:r>
              <a:rPr lang="it-IT" sz="900" dirty="0" err="1"/>
              <a:t>Phys</a:t>
            </a:r>
            <a:r>
              <a:rPr lang="it-IT" sz="900" dirty="0"/>
              <a:t>. 23 031101, </a:t>
            </a:r>
            <a:r>
              <a:rPr lang="mr-IN" sz="900" dirty="0">
                <a:hlinkClick r:id="rId3"/>
              </a:rPr>
              <a:t>https://doi.org/10.1088/1367-2630/abcc62</a:t>
            </a:r>
            <a:r>
              <a:rPr lang="en-US" sz="900" dirty="0"/>
              <a:t>; </a:t>
            </a:r>
          </a:p>
          <a:p>
            <a:pPr marL="228594" indent="-228594">
              <a:buFont typeface="+mj-lt"/>
              <a:buAutoNum type="arabicPeriod"/>
            </a:pPr>
            <a:r>
              <a:rPr lang="en-US" sz="900" dirty="0"/>
              <a:t>O. Jakobsson, S. M. Hooker and R. Walczak, PRL, (2021)</a:t>
            </a:r>
          </a:p>
          <a:p>
            <a:pPr marL="228594" indent="-228594">
              <a:buFont typeface="+mj-lt"/>
              <a:buAutoNum type="arabicPeriod"/>
            </a:pPr>
            <a:r>
              <a:rPr lang="en-GB" sz="900" dirty="0">
                <a:solidFill>
                  <a:srgbClr val="000000"/>
                </a:solidFill>
              </a:rPr>
              <a:t>A.L. </a:t>
            </a:r>
            <a:r>
              <a:rPr lang="en-GB" sz="900" dirty="0" err="1">
                <a:solidFill>
                  <a:srgbClr val="000000"/>
                </a:solidFill>
              </a:rPr>
              <a:t>Viotti</a:t>
            </a:r>
            <a:r>
              <a:rPr lang="en-GB" sz="900" dirty="0">
                <a:solidFill>
                  <a:srgbClr val="000000"/>
                </a:solidFill>
              </a:rPr>
              <a:t> et al., Optica </a:t>
            </a:r>
            <a:r>
              <a:rPr lang="en-GB" sz="900" b="1" dirty="0">
                <a:solidFill>
                  <a:srgbClr val="000000"/>
                </a:solidFill>
              </a:rPr>
              <a:t>9</a:t>
            </a:r>
            <a:r>
              <a:rPr lang="en-GB" sz="900" dirty="0">
                <a:solidFill>
                  <a:srgbClr val="000000"/>
                </a:solidFill>
              </a:rPr>
              <a:t>, 197-216 (2022).</a:t>
            </a:r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1FC06-A264-FCE5-553F-180809C4EC40}"/>
              </a:ext>
            </a:extLst>
          </p:cNvPr>
          <p:cNvSpPr txBox="1"/>
          <p:nvPr/>
        </p:nvSpPr>
        <p:spPr>
          <a:xfrm>
            <a:off x="0" y="573813"/>
            <a:ext cx="91440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Fiber laser technology </a:t>
            </a:r>
            <a:r>
              <a:rPr lang="en-GB" sz="1400" dirty="0"/>
              <a:t>targeting the best WPE 30% in CW mode and coherent combination is being developed (FSU Jena-Fraunhofer IOF and Ecole Polytechnique-Thales in France). </a:t>
            </a:r>
          </a:p>
          <a:p>
            <a:pPr lvl="1"/>
            <a:r>
              <a:rPr lang="en-GB" sz="1400" dirty="0"/>
              <a:t>Suited for moderate energy per pulse/high rep-rate (10s of kHz); </a:t>
            </a:r>
          </a:p>
          <a:p>
            <a:pPr lvl="1"/>
            <a:r>
              <a:rPr lang="en-GB" sz="1200" dirty="0"/>
              <a:t>Now 96 </a:t>
            </a:r>
            <a:r>
              <a:rPr lang="en-GB" sz="1200" dirty="0" err="1"/>
              <a:t>fibers</a:t>
            </a:r>
            <a:r>
              <a:rPr lang="en-GB" sz="1200" dirty="0"/>
              <a:t> delivering 23 mJ and 674 W in a 235 fs pulse</a:t>
            </a:r>
            <a:endParaRPr lang="en-GB" sz="1000" dirty="0"/>
          </a:p>
          <a:p>
            <a:r>
              <a:rPr lang="en-GB" sz="1400" b="1" dirty="0">
                <a:solidFill>
                  <a:srgbClr val="FF0000"/>
                </a:solidFill>
              </a:rPr>
              <a:t>Direct Chirped Pulse Amplification </a:t>
            </a:r>
            <a:r>
              <a:rPr lang="en-GB" sz="1400" dirty="0"/>
              <a:t>with lasing media pumped directly by diodes is ideal for higher efficiency and higher rep-rate; </a:t>
            </a:r>
          </a:p>
          <a:p>
            <a:pPr lvl="1"/>
            <a:r>
              <a:rPr lang="en-GB" sz="1400" dirty="0"/>
              <a:t>several materials under consideration, Yb:CaF2,  Tm:YLF, Tm:Lu2O3 (with cross-relaxation and multi-pulse extraction) </a:t>
            </a:r>
            <a:r>
              <a:rPr lang="mr-IN" sz="1400" dirty="0"/>
              <a:t>…</a:t>
            </a:r>
            <a:endParaRPr lang="en-US" sz="1400" dirty="0"/>
          </a:p>
          <a:p>
            <a:pPr lvl="1"/>
            <a:r>
              <a:rPr lang="en-US" sz="1400" dirty="0"/>
              <a:t>PENELOPE (Jena) 150 J, 1 Hz, at 1030 nm</a:t>
            </a:r>
          </a:p>
          <a:p>
            <a:pPr lvl="1"/>
            <a:r>
              <a:rPr lang="en-US" sz="1400" dirty="0"/>
              <a:t>Available ps kW thin disk lasers using plasma modulation (Oxford</a:t>
            </a:r>
            <a:r>
              <a:rPr lang="en-US" sz="1400" baseline="30000" dirty="0"/>
              <a:t>2</a:t>
            </a:r>
            <a:r>
              <a:rPr lang="en-US" sz="1400" dirty="0"/>
              <a:t>) </a:t>
            </a:r>
            <a:endParaRPr lang="en-GB" sz="1400" dirty="0"/>
          </a:p>
          <a:p>
            <a:r>
              <a:rPr lang="en-GB" sz="1400" b="1" dirty="0">
                <a:solidFill>
                  <a:srgbClr val="FF0000"/>
                </a:solidFill>
              </a:rPr>
              <a:t>OPCPA</a:t>
            </a:r>
            <a:r>
              <a:rPr lang="en-GB" sz="1400" b="1" dirty="0"/>
              <a:t> </a:t>
            </a:r>
            <a:r>
              <a:rPr lang="en-GB" sz="1400" dirty="0"/>
              <a:t>optical parametric amplification within large-aperture lithium </a:t>
            </a:r>
            <a:r>
              <a:rPr lang="en-GB" sz="1400" dirty="0" err="1"/>
              <a:t>triborate</a:t>
            </a:r>
            <a:r>
              <a:rPr lang="en-GB" sz="1400" dirty="0"/>
              <a:t> (LBO) crystals;</a:t>
            </a:r>
          </a:p>
          <a:p>
            <a:pPr lvl="1"/>
            <a:r>
              <a:rPr lang="en-GB" sz="1400" dirty="0"/>
              <a:t>ELI-Beamlines facility, L1 ALLEGRA (100 mJ at 1 kHz) and L2 AMOS (100 TW, 2 to 5 J between 10 and 50 Hz), and the </a:t>
            </a:r>
            <a:r>
              <a:rPr lang="en-GB" sz="1400" dirty="0" err="1"/>
              <a:t>Shenguang</a:t>
            </a:r>
            <a:r>
              <a:rPr lang="en-GB" sz="1400" dirty="0"/>
              <a:t> II Multi-PW beamline(SIOM, China) </a:t>
            </a:r>
            <a:r>
              <a:rPr lang="mr-IN" sz="1400" dirty="0"/>
              <a:t>…</a:t>
            </a:r>
            <a:endParaRPr lang="en-US" sz="1400" dirty="0"/>
          </a:p>
          <a:p>
            <a:r>
              <a:rPr lang="en-GB" sz="1400" b="1" dirty="0">
                <a:solidFill>
                  <a:srgbClr val="FF0000"/>
                </a:solidFill>
              </a:rPr>
              <a:t>Thin Disk ps Lasers </a:t>
            </a:r>
            <a:r>
              <a:rPr lang="en-GB" sz="1400" b="1" dirty="0"/>
              <a:t>+  </a:t>
            </a:r>
            <a:r>
              <a:rPr lang="en-GB" sz="1400" dirty="0"/>
              <a:t>spectral broadening + post compression</a:t>
            </a:r>
            <a:r>
              <a:rPr lang="en-GB" sz="1400" baseline="30000" dirty="0"/>
              <a:t>3</a:t>
            </a:r>
          </a:p>
          <a:p>
            <a:pPr lvl="1"/>
            <a:r>
              <a:rPr lang="en-GB" sz="1400" dirty="0"/>
              <a:t>Industrial technology with demonstrated &gt;kW operation </a:t>
            </a:r>
            <a:r>
              <a:rPr lang="en-GB" sz="1400" dirty="0" err="1"/>
              <a:t>ar</a:t>
            </a:r>
            <a:r>
              <a:rPr lang="en-GB" sz="1400" dirty="0"/>
              <a:t> ≈J per pulse energy.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18126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F355210-05BD-4B55-A71E-BD12426D0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"/>
          <a:stretch/>
        </p:blipFill>
        <p:spPr>
          <a:xfrm>
            <a:off x="1454297" y="818034"/>
            <a:ext cx="6235403" cy="3980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A7DAD-D5D1-4508-8FAB-B870C0C9B755}"/>
              </a:ext>
            </a:extLst>
          </p:cNvPr>
          <p:cNvSpPr txBox="1"/>
          <p:nvPr/>
        </p:nvSpPr>
        <p:spPr>
          <a:xfrm>
            <a:off x="6570222" y="2098149"/>
            <a:ext cx="1975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cs typeface="Arial" panose="020B0604020202020204" pitchFamily="34" charset="0"/>
              </a:rPr>
              <a:t>Diagram: E. </a:t>
            </a:r>
            <a:r>
              <a:rPr lang="en-GB" sz="1200" dirty="0" err="1">
                <a:solidFill>
                  <a:srgbClr val="002060"/>
                </a:solidFill>
                <a:cs typeface="Arial" panose="020B0604020202020204" pitchFamily="34" charset="0"/>
              </a:rPr>
              <a:t>Esarey</a:t>
            </a:r>
            <a:r>
              <a:rPr lang="en-GB" sz="1200" dirty="0">
                <a:solidFill>
                  <a:srgbClr val="002060"/>
                </a:solidFill>
                <a:cs typeface="Arial" panose="020B0604020202020204" pitchFamily="34" charset="0"/>
              </a:rPr>
              <a:t>, LBNL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06B41-36E6-4A98-8789-23660FDD6B79}"/>
              </a:ext>
            </a:extLst>
          </p:cNvPr>
          <p:cNvSpPr txBox="1"/>
          <p:nvPr/>
        </p:nvSpPr>
        <p:spPr>
          <a:xfrm>
            <a:off x="1744142" y="96848"/>
            <a:ext cx="5655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cs typeface="Arial" panose="020B0604020202020204" pitchFamily="34" charset="0"/>
              </a:rPr>
              <a:t>Coherent Combination in </a:t>
            </a:r>
            <a:r>
              <a:rPr lang="en-GB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Fibers</a:t>
            </a:r>
            <a:endParaRPr lang="en-GB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272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DAA139-09D9-46D9-A70B-72FD13804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1" y="30791"/>
            <a:ext cx="7772964" cy="481549"/>
          </a:xfrm>
        </p:spPr>
        <p:txBody>
          <a:bodyPr>
            <a:normAutofit/>
          </a:bodyPr>
          <a:lstStyle/>
          <a:p>
            <a:r>
              <a:rPr lang="de-DE" sz="2400" b="1" dirty="0" err="1">
                <a:latin typeface="Montserrat" pitchFamily="2" charset="77"/>
              </a:rPr>
              <a:t>Coherent</a:t>
            </a:r>
            <a:r>
              <a:rPr lang="de-DE" sz="2400" b="1" dirty="0">
                <a:latin typeface="Montserrat" pitchFamily="2" charset="77"/>
              </a:rPr>
              <a:t> </a:t>
            </a:r>
            <a:r>
              <a:rPr lang="de-DE" sz="2400" b="1" dirty="0" err="1">
                <a:latin typeface="Montserrat" pitchFamily="2" charset="77"/>
              </a:rPr>
              <a:t>Combination</a:t>
            </a:r>
            <a:endParaRPr lang="de-DE" sz="2400" b="1" dirty="0"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0B1F96-6724-6108-2273-5BE1A5F575A6}"/>
              </a:ext>
            </a:extLst>
          </p:cNvPr>
          <p:cNvSpPr txBox="1"/>
          <p:nvPr/>
        </p:nvSpPr>
        <p:spPr>
          <a:xfrm>
            <a:off x="294968" y="663677"/>
            <a:ext cx="850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Coherent combination has been proposed for Ti:Sa beamlets, in a similar approach as fiber combination, but with tiled-aperture.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CF8CF-1E7F-483C-2FF7-C4E92968A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61" y="1661534"/>
            <a:ext cx="4884165" cy="2265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99BED9-F4E7-12FA-9879-57E1A390512F}"/>
              </a:ext>
            </a:extLst>
          </p:cNvPr>
          <p:cNvSpPr txBox="1"/>
          <p:nvPr/>
        </p:nvSpPr>
        <p:spPr>
          <a:xfrm>
            <a:off x="447261" y="3971250"/>
            <a:ext cx="3631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Z. Li,  et al., Laser Photonics Rev.2023,17, 210070</a:t>
            </a:r>
            <a:endParaRPr lang="en-IT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BBCAC9-600D-42B0-20EF-6450656A728C}"/>
              </a:ext>
            </a:extLst>
          </p:cNvPr>
          <p:cNvSpPr txBox="1"/>
          <p:nvPr/>
        </p:nvSpPr>
        <p:spPr>
          <a:xfrm>
            <a:off x="5632174" y="1461345"/>
            <a:ext cx="2915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Significant engineering issues to be overcome, but in line with current active control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Could relax constraints on heat load management of &gt;kW beamline and need of large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Needs CDR</a:t>
            </a:r>
          </a:p>
        </p:txBody>
      </p:sp>
    </p:spTree>
    <p:extLst>
      <p:ext uri="{BB962C8B-B14F-4D97-AF65-F5344CB8AC3E}">
        <p14:creationId xmlns:p14="http://schemas.microsoft.com/office/powerpoint/2010/main" val="28617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74" y="191903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Montserrat" pitchFamily="2" charset="77"/>
              </a:rPr>
              <a:t>kHz laser driver development for LPA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111B2-BDF2-0A46-CBC6-7A1ABA6D45FB}"/>
              </a:ext>
            </a:extLst>
          </p:cNvPr>
          <p:cNvSpPr txBox="1"/>
          <p:nvPr/>
        </p:nvSpPr>
        <p:spPr>
          <a:xfrm>
            <a:off x="318052" y="3472934"/>
            <a:ext cx="8507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/>
              <a:t>A case study: direct DPSSL CPA with Thulium 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716679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7360" y="738953"/>
            <a:ext cx="4384639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spcBef>
                <a:spcPts val="900"/>
              </a:spcBef>
            </a:pPr>
            <a:r>
              <a:rPr lang="it-IT" sz="1200" b="1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Currently</a:t>
            </a:r>
            <a:r>
              <a:rPr lang="it-IT" sz="12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under </a:t>
            </a:r>
            <a:r>
              <a:rPr lang="it-IT" sz="1200" b="1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investigation</a:t>
            </a:r>
            <a:r>
              <a:rPr lang="it-IT" sz="12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(*): Tm:YLF</a:t>
            </a:r>
          </a:p>
          <a:p>
            <a:pPr marL="231775" lvl="1" indent="-163513" defTabSz="342900">
              <a:spcBef>
                <a:spcPts val="900"/>
              </a:spcBef>
              <a:buFont typeface="Arial"/>
              <a:buChar char="•"/>
            </a:pP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Emission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1,9 µm,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eye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safe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;</a:t>
            </a:r>
          </a:p>
          <a:p>
            <a:pPr marL="231775" lvl="1" indent="-163513" defTabSz="342900">
              <a:spcBef>
                <a:spcPts val="900"/>
              </a:spcBef>
              <a:buFont typeface="Arial"/>
              <a:buChar char="•"/>
            </a:pP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Ultrashort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pulse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(&lt;100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fs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);</a:t>
            </a:r>
          </a:p>
          <a:p>
            <a:pPr marL="231775" lvl="1" indent="-163513" defTabSz="342900">
              <a:spcBef>
                <a:spcPts val="900"/>
              </a:spcBef>
              <a:buFont typeface="Arial"/>
              <a:buChar char="•"/>
            </a:pP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peak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power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≈ PW;</a:t>
            </a:r>
          </a:p>
          <a:p>
            <a:pPr marL="231775" lvl="1" indent="-163513" defTabSz="342900">
              <a:spcBef>
                <a:spcPts val="900"/>
              </a:spcBef>
              <a:buFont typeface="Arial"/>
              <a:buChar char="•"/>
            </a:pP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average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power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(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scalable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from kW to 300 kW);</a:t>
            </a:r>
          </a:p>
          <a:p>
            <a:pPr marL="231775" lvl="1" indent="-163513" defTabSz="342900">
              <a:spcBef>
                <a:spcPts val="900"/>
              </a:spcBef>
              <a:buFont typeface="Arial"/>
              <a:buChar char="•"/>
            </a:pP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Direct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pumping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808 nm,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using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diodes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operating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in CW mode (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available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scalable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);</a:t>
            </a:r>
          </a:p>
          <a:p>
            <a:pPr marL="231775" lvl="1" indent="-163513" defTabSz="342900">
              <a:spcBef>
                <a:spcPts val="900"/>
              </a:spcBef>
              <a:buFont typeface="Arial"/>
              <a:buChar char="•"/>
            </a:pP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Multi-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pulse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extraction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at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high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repetition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rate </a:t>
            </a:r>
          </a:p>
          <a:p>
            <a:pPr marL="231775" lvl="1" indent="-163513" defTabSz="342900">
              <a:spcBef>
                <a:spcPts val="900"/>
              </a:spcBef>
              <a:buFont typeface="Arial"/>
              <a:buChar char="•"/>
            </a:pP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10 kHz; Ideal for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accelerator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technology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;</a:t>
            </a:r>
          </a:p>
          <a:p>
            <a:pPr marL="231775" lvl="1" indent="-163513" defTabSz="342900">
              <a:spcBef>
                <a:spcPts val="900"/>
              </a:spcBef>
              <a:buFont typeface="Arial"/>
              <a:buChar char="•"/>
            </a:pP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efficiency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;</a:t>
            </a:r>
          </a:p>
          <a:p>
            <a:pPr marL="231775" lvl="1" indent="-163513" defTabSz="342900">
              <a:spcBef>
                <a:spcPts val="900"/>
              </a:spcBef>
              <a:buFont typeface="Arial"/>
              <a:buChar char="•"/>
            </a:pP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Mature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material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technology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(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crystal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growth</a:t>
            </a:r>
            <a:r>
              <a:rPr lang="it-IT" sz="12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);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5911183" y="829281"/>
            <a:ext cx="2590217" cy="1282958"/>
            <a:chOff x="5529474" y="2707150"/>
            <a:chExt cx="2910207" cy="1509099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9474" y="2707150"/>
              <a:ext cx="2910207" cy="1509099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6258948" y="3280786"/>
              <a:ext cx="747790" cy="434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Ti:Sa</a:t>
              </a:r>
              <a:endPara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7318492" y="3231737"/>
              <a:ext cx="1032353" cy="434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it-IT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Tm:YLF</a:t>
              </a:r>
              <a:endPara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2752319" y="3811481"/>
            <a:ext cx="1784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it-IT" sz="9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C. </a:t>
            </a:r>
            <a:r>
              <a:rPr lang="it-IT" sz="900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Haefner</a:t>
            </a:r>
            <a:r>
              <a:rPr lang="it-IT" sz="900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et al., EAAC 2017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5147530" y="2258846"/>
            <a:ext cx="3663961" cy="1857689"/>
            <a:chOff x="5280346" y="3258310"/>
            <a:chExt cx="3900182" cy="2222554"/>
          </a:xfrm>
        </p:grpSpPr>
        <p:sp>
          <p:nvSpPr>
            <p:cNvPr id="3" name="Rettangolo 2"/>
            <p:cNvSpPr/>
            <p:nvPr/>
          </p:nvSpPr>
          <p:spPr>
            <a:xfrm>
              <a:off x="5280346" y="3566087"/>
              <a:ext cx="3900182" cy="1914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Absorption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peak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wavelength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	792 nm</a:t>
              </a:r>
            </a:p>
            <a:p>
              <a:pPr defTabSz="342900"/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Absorption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cross-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section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at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peak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0.55×10-20 cm2</a:t>
              </a:r>
            </a:p>
            <a:p>
              <a:pPr defTabSz="342900"/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Absorption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bandwidth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at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peak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wavelength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16 nm</a:t>
              </a:r>
            </a:p>
            <a:p>
              <a:pPr defTabSz="342900"/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Laser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wavelength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		1900 nm</a:t>
              </a:r>
            </a:p>
            <a:p>
              <a:pPr defTabSz="342900"/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Lifetime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of 3F4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thulium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energy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level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16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ms</a:t>
              </a:r>
              <a:endParaRPr lang="it-IT" sz="7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  <a:p>
              <a:pPr defTabSz="342900"/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Emission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cross-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section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@1900 nm 		0.4×10-20 cm2</a:t>
              </a:r>
            </a:p>
            <a:p>
              <a:pPr defTabSz="342900"/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Refractive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index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@1064 nm 			no=1.448, ne=1.470</a:t>
              </a:r>
            </a:p>
            <a:p>
              <a:pPr defTabSz="342900"/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Crystal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structure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		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tetragonal</a:t>
              </a:r>
              <a:endParaRPr lang="it-IT" sz="70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  <a:p>
              <a:pPr defTabSz="342900"/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Density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				3.95 g/cm3</a:t>
              </a:r>
            </a:p>
            <a:p>
              <a:pPr defTabSz="342900"/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Mohs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’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hardness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		5</a:t>
              </a:r>
            </a:p>
            <a:p>
              <a:pPr defTabSz="342900"/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Thermal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conductivity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		6 Wm-1K-1</a:t>
              </a:r>
            </a:p>
            <a:p>
              <a:pPr defTabSz="342900"/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dn/dT 						-4.6×10-6 (//c) K-1 </a:t>
              </a:r>
            </a:p>
            <a:p>
              <a:pPr defTabSz="342900"/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Thermal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expansion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coefficient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	10.1×10-6 (//c) K-1</a:t>
              </a:r>
            </a:p>
            <a:p>
              <a:pPr defTabSz="342900"/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Typical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doping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level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 				2-4 </a:t>
              </a:r>
              <a:r>
                <a:rPr lang="it-IT" sz="70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at</a:t>
              </a:r>
              <a:r>
                <a:rPr lang="it-IT" sz="70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.%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5758324" y="3258310"/>
              <a:ext cx="1950700" cy="303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it-IT" sz="1050" b="1" dirty="0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Tm: YLF Full </a:t>
              </a:r>
              <a:r>
                <a:rPr lang="it-IT" sz="1050" b="1" dirty="0" err="1">
                  <a:solidFill>
                    <a:prstClr val="black"/>
                  </a:solidFill>
                  <a:latin typeface="Century Gothic" charset="0"/>
                  <a:ea typeface="ＭＳ Ｐゴシック" charset="0"/>
                  <a:cs typeface="ＭＳ Ｐゴシック" charset="0"/>
                </a:rPr>
                <a:t>specifications</a:t>
              </a:r>
              <a:endParaRPr lang="it-IT" sz="1050" b="1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148401" y="4405253"/>
            <a:ext cx="877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Relatively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new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approach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for short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pulse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operation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: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needs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R&amp;D,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but</a:t>
            </a:r>
            <a:r>
              <a:rPr lang="it-IT" dirty="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promising</a:t>
            </a:r>
            <a:endParaRPr lang="it-IT" dirty="0">
              <a:solidFill>
                <a:prstClr val="black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itolo 12"/>
          <p:cNvSpPr>
            <a:spLocks noGrp="1"/>
          </p:cNvSpPr>
          <p:nvPr>
            <p:ph type="title" idx="4294967295"/>
          </p:nvPr>
        </p:nvSpPr>
        <p:spPr>
          <a:xfrm>
            <a:off x="842769" y="42782"/>
            <a:ext cx="7242473" cy="685800"/>
          </a:xfrm>
          <a:noFill/>
        </p:spPr>
        <p:txBody>
          <a:bodyPr/>
          <a:lstStyle/>
          <a:p>
            <a:pPr algn="ctr" rtl="0" eaLnBrk="1" fontAlgn="base" latinLnBrk="0" hangingPunct="1"/>
            <a:r>
              <a:rPr lang="en-GB" sz="2400" b="1" spc="-1" dirty="0">
                <a:solidFill>
                  <a:srgbClr val="262626"/>
                </a:solidFill>
                <a:latin typeface="Montserrat" pitchFamily="2" charset="77"/>
                <a:ea typeface="Open Sans"/>
                <a:cs typeface="+mn-cs"/>
              </a:rPr>
              <a:t>Thulium based laser gain materials</a:t>
            </a:r>
            <a:endParaRPr lang="en-GB" dirty="0">
              <a:effectLst/>
              <a:latin typeface="Montserrat" pitchFamily="2" charset="77"/>
            </a:endParaRPr>
          </a:p>
        </p:txBody>
      </p:sp>
      <p:sp>
        <p:nvSpPr>
          <p:cNvPr id="12" name="CasellaDiTesto 11"/>
          <p:cNvSpPr txBox="1"/>
          <p:nvPr/>
        </p:nvSpPr>
        <p:spPr>
          <a:xfrm flipH="1">
            <a:off x="187360" y="4086349"/>
            <a:ext cx="789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C300"/>
                </a:solidFill>
              </a:rPr>
              <a:t>High </a:t>
            </a:r>
            <a:r>
              <a:rPr lang="it-IT" b="1" dirty="0" err="1">
                <a:solidFill>
                  <a:srgbClr val="00C300"/>
                </a:solidFill>
              </a:rPr>
              <a:t>Efficiency</a:t>
            </a:r>
            <a:r>
              <a:rPr lang="it-IT" b="1" dirty="0">
                <a:solidFill>
                  <a:srgbClr val="00C300"/>
                </a:solidFill>
              </a:rPr>
              <a:t> </a:t>
            </a:r>
            <a:r>
              <a:rPr lang="it-IT" b="1" dirty="0" err="1">
                <a:solidFill>
                  <a:srgbClr val="00C300"/>
                </a:solidFill>
              </a:rPr>
              <a:t>enabled</a:t>
            </a:r>
            <a:r>
              <a:rPr lang="it-IT" b="1" dirty="0">
                <a:solidFill>
                  <a:srgbClr val="00C300"/>
                </a:solidFill>
              </a:rPr>
              <a:t> by </a:t>
            </a:r>
            <a:r>
              <a:rPr lang="it-IT" b="1" dirty="0" err="1">
                <a:solidFill>
                  <a:srgbClr val="00C300"/>
                </a:solidFill>
              </a:rPr>
              <a:t>multipulse</a:t>
            </a:r>
            <a:r>
              <a:rPr lang="it-IT" b="1" dirty="0">
                <a:solidFill>
                  <a:srgbClr val="00C300"/>
                </a:solidFill>
              </a:rPr>
              <a:t> </a:t>
            </a:r>
            <a:r>
              <a:rPr lang="it-IT" b="1" dirty="0" err="1">
                <a:solidFill>
                  <a:srgbClr val="00C300"/>
                </a:solidFill>
              </a:rPr>
              <a:t>extraction</a:t>
            </a:r>
            <a:r>
              <a:rPr lang="it-IT" b="1" dirty="0">
                <a:solidFill>
                  <a:srgbClr val="00C300"/>
                </a:solidFill>
              </a:rPr>
              <a:t> (energy storage) </a:t>
            </a:r>
          </a:p>
        </p:txBody>
      </p:sp>
      <p:pic>
        <p:nvPicPr>
          <p:cNvPr id="16" name="Picture 15" descr="Diagram, schematic">
            <a:extLst>
              <a:ext uri="{FF2B5EF4-FFF2-40B4-BE49-F238E27FC236}">
                <a16:creationId xmlns:a16="http://schemas.microsoft.com/office/drawing/2014/main" id="{F7DDCF53-39FB-D555-DD17-4B14CA17C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7" t="6437" r="32729"/>
          <a:stretch/>
        </p:blipFill>
        <p:spPr>
          <a:xfrm>
            <a:off x="4403745" y="672135"/>
            <a:ext cx="1234564" cy="160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 idx="4294967295"/>
          </p:nvPr>
        </p:nvSpPr>
        <p:spPr>
          <a:xfrm>
            <a:off x="842769" y="42782"/>
            <a:ext cx="7242473" cy="685800"/>
          </a:xfrm>
          <a:noFill/>
        </p:spPr>
        <p:txBody>
          <a:bodyPr/>
          <a:lstStyle/>
          <a:p>
            <a:pPr algn="ctr" rtl="0" eaLnBrk="1" fontAlgn="base" latinLnBrk="0" hangingPunct="1"/>
            <a:r>
              <a:rPr lang="en-GB" sz="3200" b="1" spc="-1" dirty="0">
                <a:solidFill>
                  <a:srgbClr val="C00000"/>
                </a:solidFill>
                <a:latin typeface="Montserrat" pitchFamily="2" charset="77"/>
                <a:ea typeface="Open Sans"/>
                <a:cs typeface="+mn-cs"/>
              </a:rPr>
              <a:t>Recent advances with Tm:YLF</a:t>
            </a:r>
            <a:endParaRPr lang="en-GB" sz="2800" dirty="0">
              <a:solidFill>
                <a:srgbClr val="C00000"/>
              </a:solidFill>
              <a:effectLst/>
              <a:latin typeface="Montserra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429C1-28A0-6E22-781C-0A98B7AF9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59604"/>
            <a:ext cx="5424055" cy="18883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727EDF-D485-6ABD-8695-358CB9DAF41E}"/>
              </a:ext>
            </a:extLst>
          </p:cNvPr>
          <p:cNvSpPr txBox="1"/>
          <p:nvPr/>
        </p:nvSpPr>
        <p:spPr>
          <a:xfrm>
            <a:off x="178688" y="4549987"/>
            <a:ext cx="878662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>
                <a:effectLst/>
                <a:latin typeface="Arial" panose="020B0604020202020204" pitchFamily="34" charset="0"/>
              </a:rPr>
              <a:t>Issa Tamer, et al., "High energy operation of a diode-pumped Tm:YLF laser," Proc. SPIE 12401, High Power Lasers for Fusion Research VII, 1240109 (14 March 2023); doi:10.1117/12.2649103</a:t>
            </a:r>
            <a:endParaRPr lang="en-IT" sz="7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58C6CE-D34A-8C24-3C10-7C7FA146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798" y="1427503"/>
            <a:ext cx="2658811" cy="14368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28BD0B-AF74-3CC6-AAB9-809B6043D928}"/>
              </a:ext>
            </a:extLst>
          </p:cNvPr>
          <p:cNvSpPr txBox="1"/>
          <p:nvPr/>
        </p:nvSpPr>
        <p:spPr>
          <a:xfrm>
            <a:off x="295257" y="626906"/>
            <a:ext cx="8786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E</a:t>
            </a:r>
            <a:r>
              <a:rPr lang="en-GB" sz="1600" dirty="0">
                <a:effectLst/>
                <a:latin typeface="Arial" panose="020B0604020202020204" pitchFamily="34" charset="0"/>
              </a:rPr>
              <a:t>nergy density storage and extraction capabilities of Diode pumped Tm:YLF (narrowband)</a:t>
            </a:r>
            <a:endParaRPr lang="en-IT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0DACFF-B0F0-9646-C405-692A40EB0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57" y="2919468"/>
            <a:ext cx="2855546" cy="14970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A088B5-85B2-7186-47BA-C4BFA4FB9CA4}"/>
              </a:ext>
            </a:extLst>
          </p:cNvPr>
          <p:cNvSpPr txBox="1"/>
          <p:nvPr/>
        </p:nvSpPr>
        <p:spPr>
          <a:xfrm>
            <a:off x="5805055" y="981038"/>
            <a:ext cx="30699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Arial" panose="020B0604020202020204" pitchFamily="34" charset="0"/>
              </a:rPr>
              <a:t>Amplified pulse energy measurements up to </a:t>
            </a:r>
            <a:r>
              <a:rPr lang="en-GB" sz="1050" b="1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108.3 J </a:t>
            </a:r>
            <a:r>
              <a:rPr lang="en-GB" sz="1050" dirty="0">
                <a:effectLst/>
                <a:latin typeface="Arial" panose="020B0604020202020204" pitchFamily="34" charset="0"/>
              </a:rPr>
              <a:t>for the 6-pass Tm:YLF power amplifier</a:t>
            </a:r>
            <a:endParaRPr lang="en-IT" sz="105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D7261-10DB-7C5E-97AB-56AAEFD710FB}"/>
              </a:ext>
            </a:extLst>
          </p:cNvPr>
          <p:cNvSpPr txBox="1"/>
          <p:nvPr/>
        </p:nvSpPr>
        <p:spPr>
          <a:xfrm>
            <a:off x="335972" y="2517675"/>
            <a:ext cx="2757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</a:rPr>
              <a:t>Multi-pulse extraction demonstration resulting in </a:t>
            </a:r>
            <a:r>
              <a:rPr lang="en-GB" sz="120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3.6 kW output power </a:t>
            </a:r>
            <a:endParaRPr lang="en-IT" sz="1200" dirty="0">
              <a:highlight>
                <a:srgbClr val="FFFF00"/>
              </a:highligh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223F7F-643E-9EE3-572D-C8E3ADCF75F9}"/>
              </a:ext>
            </a:extLst>
          </p:cNvPr>
          <p:cNvSpPr txBox="1"/>
          <p:nvPr/>
        </p:nvSpPr>
        <p:spPr>
          <a:xfrm>
            <a:off x="3604797" y="3040278"/>
            <a:ext cx="49448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</a:rPr>
              <a:t>“The multiple proof-of-principle demonstrations [..] reveal the potential for high efficiency, </a:t>
            </a:r>
            <a:r>
              <a:rPr lang="en-GB" sz="120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high energy density extraction using Tm:YLF for future high peak and average power laser systems</a:t>
            </a:r>
            <a:r>
              <a:rPr lang="en-GB" sz="1200" dirty="0">
                <a:effectLst/>
                <a:latin typeface="Arial" panose="020B0604020202020204" pitchFamily="34" charset="0"/>
              </a:rPr>
              <a:t>.”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</a:rPr>
              <a:t>“Additional efforts are currently in progress to conduct </a:t>
            </a:r>
            <a:r>
              <a:rPr lang="en-GB" sz="120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chirped pulse amplification </a:t>
            </a:r>
            <a:r>
              <a:rPr lang="en-GB" sz="1200" dirty="0">
                <a:effectLst/>
                <a:latin typeface="Arial" panose="020B0604020202020204" pitchFamily="34" charset="0"/>
              </a:rPr>
              <a:t>of ultrashort pulses using Tm:YLF at the joule-level for the first time.”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422979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5"/>
          <p:cNvSpPr>
            <a:spLocks noGrp="1"/>
          </p:cNvSpPr>
          <p:nvPr>
            <p:ph type="title"/>
          </p:nvPr>
        </p:nvSpPr>
        <p:spPr>
          <a:xfrm>
            <a:off x="1485900" y="94060"/>
            <a:ext cx="6172200" cy="595313"/>
          </a:xfrm>
        </p:spPr>
        <p:txBody>
          <a:bodyPr/>
          <a:lstStyle/>
          <a:p>
            <a:pPr algn="ctr" eaLnBrk="1" hangingPunct="1"/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ＭＳ Ｐゴシック" charset="0"/>
                <a:cs typeface="Century Gothic" charset="0"/>
              </a:rPr>
              <a:t>The origin of lasers in the lab</a:t>
            </a:r>
            <a:endParaRPr lang="en-US" b="1" cap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ＭＳ Ｐゴシック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91" y="897731"/>
            <a:ext cx="3314700" cy="1381125"/>
          </a:xfrm>
          <a:prstGeom prst="rect">
            <a:avLst/>
          </a:prstGeom>
          <a:effectLst>
            <a:outerShdw blurRad="50800" dist="88900" dir="2700000">
              <a:srgbClr val="000000">
                <a:alpha val="43000"/>
              </a:srgbClr>
            </a:outerShdw>
          </a:effectLst>
        </p:spPr>
      </p:pic>
      <p:sp>
        <p:nvSpPr>
          <p:cNvPr id="69638" name="CasellaDiTesto 2"/>
          <p:cNvSpPr txBox="1">
            <a:spLocks noChangeArrowheads="1"/>
          </p:cNvSpPr>
          <p:nvPr/>
        </p:nvSpPr>
        <p:spPr bwMode="auto">
          <a:xfrm>
            <a:off x="4984717" y="1172493"/>
            <a:ext cx="375313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it-IT" sz="1500" dirty="0">
                <a:solidFill>
                  <a:prstClr val="white"/>
                </a:solidFill>
              </a:rPr>
              <a:t>High </a:t>
            </a:r>
            <a:r>
              <a:rPr lang="it-IT" sz="1500" dirty="0" err="1">
                <a:solidFill>
                  <a:prstClr val="white"/>
                </a:solidFill>
              </a:rPr>
              <a:t>power</a:t>
            </a:r>
            <a:r>
              <a:rPr lang="it-IT" sz="1500" dirty="0">
                <a:solidFill>
                  <a:prstClr val="white"/>
                </a:solidFill>
              </a:rPr>
              <a:t> laser </a:t>
            </a:r>
            <a:r>
              <a:rPr lang="it-IT" sz="1500" dirty="0" err="1">
                <a:solidFill>
                  <a:prstClr val="white"/>
                </a:solidFill>
              </a:rPr>
              <a:t>pulses</a:t>
            </a:r>
            <a:endParaRPr lang="it-IT" sz="1500" dirty="0">
              <a:solidFill>
                <a:prstClr val="white"/>
              </a:solidFill>
            </a:endParaRPr>
          </a:p>
          <a:p>
            <a:pPr defTabSz="685800" eaLnBrk="1" hangingPunct="1"/>
            <a:r>
              <a:rPr lang="it-IT" sz="1500" dirty="0">
                <a:solidFill>
                  <a:prstClr val="white"/>
                </a:solidFill>
              </a:rPr>
              <a:t>≈ </a:t>
            </a:r>
            <a:r>
              <a:rPr lang="it-IT" sz="1500" dirty="0" err="1">
                <a:solidFill>
                  <a:prstClr val="white"/>
                </a:solidFill>
              </a:rPr>
              <a:t>nanosecond</a:t>
            </a:r>
            <a:r>
              <a:rPr lang="it-IT" sz="1500" dirty="0">
                <a:solidFill>
                  <a:prstClr val="white"/>
                </a:solidFill>
              </a:rPr>
              <a:t> </a:t>
            </a:r>
            <a:r>
              <a:rPr lang="it-IT" sz="1500" dirty="0" err="1">
                <a:solidFill>
                  <a:prstClr val="white"/>
                </a:solidFill>
              </a:rPr>
              <a:t>pulse</a:t>
            </a:r>
            <a:r>
              <a:rPr lang="it-IT" sz="1500" dirty="0">
                <a:solidFill>
                  <a:prstClr val="white"/>
                </a:solidFill>
              </a:rPr>
              <a:t> </a:t>
            </a:r>
            <a:r>
              <a:rPr lang="it-IT" sz="1500" dirty="0" err="1">
                <a:solidFill>
                  <a:prstClr val="white"/>
                </a:solidFill>
              </a:rPr>
              <a:t>duration</a:t>
            </a:r>
            <a:r>
              <a:rPr lang="it-IT" sz="1500" dirty="0">
                <a:solidFill>
                  <a:prstClr val="white"/>
                </a:solidFill>
              </a:rPr>
              <a:t> </a:t>
            </a:r>
            <a:r>
              <a:rPr lang="it-IT" sz="1500" dirty="0" err="1">
                <a:solidFill>
                  <a:prstClr val="white"/>
                </a:solidFill>
              </a:rPr>
              <a:t>Q-switch</a:t>
            </a:r>
            <a:endParaRPr lang="it-IT" sz="1500" b="1" dirty="0">
              <a:solidFill>
                <a:prstClr val="white"/>
              </a:solidFill>
            </a:endParaRPr>
          </a:p>
          <a:p>
            <a:pPr defTabSz="685800" eaLnBrk="1" hangingPunct="1"/>
            <a:r>
              <a:rPr lang="it-IT" sz="1500" dirty="0" err="1">
                <a:solidFill>
                  <a:prstClr val="white"/>
                </a:solidFill>
              </a:rPr>
              <a:t>Power</a:t>
            </a:r>
            <a:r>
              <a:rPr lang="it-IT" sz="1500" dirty="0">
                <a:solidFill>
                  <a:prstClr val="white"/>
                </a:solidFill>
              </a:rPr>
              <a:t>:  ≈ GW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92" y="2680153"/>
            <a:ext cx="1458515" cy="1944290"/>
          </a:xfrm>
          <a:prstGeom prst="rect">
            <a:avLst/>
          </a:prstGeom>
          <a:effectLst>
            <a:outerShdw blurRad="50800" dist="127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86" y="2787774"/>
            <a:ext cx="4259945" cy="179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7"/>
          <p:cNvSpPr txBox="1">
            <a:spLocks noChangeArrowheads="1"/>
          </p:cNvSpPr>
          <p:nvPr/>
        </p:nvSpPr>
        <p:spPr bwMode="auto">
          <a:xfrm>
            <a:off x="1331135" y="2409825"/>
            <a:ext cx="214674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US" sz="1350" b="1" dirty="0">
                <a:solidFill>
                  <a:srgbClr val="FFC000"/>
                </a:solidFill>
              </a:rPr>
              <a:t>Theodore </a:t>
            </a:r>
            <a:r>
              <a:rPr lang="en-US" sz="1350" b="1" dirty="0" err="1">
                <a:solidFill>
                  <a:srgbClr val="FFC000"/>
                </a:solidFill>
              </a:rPr>
              <a:t>Maiman</a:t>
            </a:r>
            <a:r>
              <a:rPr lang="en-US" sz="1350" b="1" dirty="0">
                <a:solidFill>
                  <a:srgbClr val="FFC000"/>
                </a:solidFill>
              </a:rPr>
              <a:t>, </a:t>
            </a:r>
            <a:r>
              <a:rPr lang="en-US" sz="1350" b="1" u="sng" dirty="0">
                <a:solidFill>
                  <a:srgbClr val="FFC000"/>
                </a:solidFill>
              </a:rPr>
              <a:t>1960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545886" y="2420620"/>
            <a:ext cx="5191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C.H. </a:t>
            </a:r>
            <a:r>
              <a:rPr lang="it-IT" sz="1200" dirty="0" err="1">
                <a:solidFill>
                  <a:schemeClr val="bg1"/>
                </a:solidFill>
              </a:rPr>
              <a:t>Townes</a:t>
            </a:r>
            <a:r>
              <a:rPr lang="it-IT" sz="1200" dirty="0">
                <a:solidFill>
                  <a:schemeClr val="bg1"/>
                </a:solidFill>
              </a:rPr>
              <a:t>, </a:t>
            </a:r>
            <a:r>
              <a:rPr lang="it-IT" sz="1200" dirty="0" err="1">
                <a:solidFill>
                  <a:schemeClr val="bg1"/>
                </a:solidFill>
              </a:rPr>
              <a:t>N.G.Basov</a:t>
            </a:r>
            <a:r>
              <a:rPr lang="it-IT" sz="1200" dirty="0">
                <a:solidFill>
                  <a:schemeClr val="bg1"/>
                </a:solidFill>
              </a:rPr>
              <a:t> and </a:t>
            </a:r>
            <a:r>
              <a:rPr lang="it-IT" sz="1200" dirty="0" err="1">
                <a:solidFill>
                  <a:schemeClr val="bg1"/>
                </a:solidFill>
              </a:rPr>
              <a:t>A.M.Prokhorov</a:t>
            </a:r>
            <a:r>
              <a:rPr lang="it-IT" sz="1200" dirty="0">
                <a:solidFill>
                  <a:schemeClr val="bg1"/>
                </a:solidFill>
              </a:rPr>
              <a:t>, </a:t>
            </a:r>
            <a:r>
              <a:rPr lang="it-IT" sz="1200" dirty="0" err="1">
                <a:solidFill>
                  <a:schemeClr val="bg1"/>
                </a:solidFill>
              </a:rPr>
              <a:t>Phisics</a:t>
            </a:r>
            <a:r>
              <a:rPr lang="it-IT" sz="1200" dirty="0">
                <a:solidFill>
                  <a:schemeClr val="bg1"/>
                </a:solidFill>
              </a:rPr>
              <a:t> Nobel </a:t>
            </a:r>
            <a:r>
              <a:rPr lang="it-IT" sz="1200" dirty="0" err="1">
                <a:solidFill>
                  <a:schemeClr val="bg1"/>
                </a:solidFill>
              </a:rPr>
              <a:t>rize</a:t>
            </a:r>
            <a:r>
              <a:rPr lang="it-IT" sz="1200" dirty="0">
                <a:solidFill>
                  <a:schemeClr val="bg1"/>
                </a:solidFill>
              </a:rPr>
              <a:t>, 1964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442606" y="4799488"/>
            <a:ext cx="6897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rgbClr val="FFFFFF"/>
                </a:solidFill>
              </a:rPr>
              <a:t>Orazio Svelto, La storia del Laser, in Il Laser, Cinquant’anni di idee luminose, CNR, ISBN 987-88-8080-120-7</a:t>
            </a:r>
          </a:p>
        </p:txBody>
      </p:sp>
    </p:spTree>
    <p:extLst>
      <p:ext uri="{BB962C8B-B14F-4D97-AF65-F5344CB8AC3E}">
        <p14:creationId xmlns:p14="http://schemas.microsoft.com/office/powerpoint/2010/main" val="8367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 idx="4294967295"/>
          </p:nvPr>
        </p:nvSpPr>
        <p:spPr>
          <a:xfrm>
            <a:off x="950912" y="42782"/>
            <a:ext cx="7242175" cy="685800"/>
          </a:xfrm>
          <a:noFill/>
        </p:spPr>
        <p:txBody>
          <a:bodyPr/>
          <a:lstStyle/>
          <a:p>
            <a:pPr algn="ctr" rtl="0" eaLnBrk="1" fontAlgn="base" latinLnBrk="0" hangingPunct="1"/>
            <a:r>
              <a:rPr lang="en-GB" sz="3200" b="1" spc="-1" dirty="0">
                <a:solidFill>
                  <a:srgbClr val="C00000"/>
                </a:solidFill>
                <a:latin typeface="Montserrat" pitchFamily="2" charset="77"/>
                <a:ea typeface="Open Sans"/>
                <a:cs typeface="+mn-cs"/>
              </a:rPr>
              <a:t>Recent advances with Tm:YLF</a:t>
            </a:r>
            <a:endParaRPr lang="en-GB" sz="2800" dirty="0">
              <a:solidFill>
                <a:srgbClr val="C00000"/>
              </a:solidFill>
              <a:effectLst/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27EDF-D485-6ABD-8695-358CB9DAF41E}"/>
              </a:ext>
            </a:extLst>
          </p:cNvPr>
          <p:cNvSpPr txBox="1"/>
          <p:nvPr/>
        </p:nvSpPr>
        <p:spPr>
          <a:xfrm>
            <a:off x="189500" y="4314950"/>
            <a:ext cx="87866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Arial" panose="020B0604020202020204" pitchFamily="34" charset="0"/>
              </a:rPr>
              <a:t>**I. Tamer, et al., "High energy operation of a diode-pumped Tm:YLF laser," Proc. SPIE 12401, High Power Lasers for Fusion Research VII, 1240109 (14 March 2023); doi:10.1117/12.2649103</a:t>
            </a:r>
            <a:endParaRPr lang="en-IT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28BD0B-AF74-3CC6-AAB9-809B6043D928}"/>
              </a:ext>
            </a:extLst>
          </p:cNvPr>
          <p:cNvSpPr txBox="1"/>
          <p:nvPr/>
        </p:nvSpPr>
        <p:spPr>
          <a:xfrm>
            <a:off x="295257" y="626906"/>
            <a:ext cx="8786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Demonstration of a 1 TW peak power, joule-level ultrashort Tm:YLF laser*</a:t>
            </a:r>
            <a:endParaRPr lang="en-IT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E402A-FE5A-CDCF-DBFC-2EDA0BB8B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00" y="1205649"/>
            <a:ext cx="5023726" cy="2692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E3C6C6-76C1-5271-3FF8-EF70B2516A88}"/>
              </a:ext>
            </a:extLst>
          </p:cNvPr>
          <p:cNvSpPr txBox="1"/>
          <p:nvPr/>
        </p:nvSpPr>
        <p:spPr>
          <a:xfrm>
            <a:off x="295257" y="3925959"/>
            <a:ext cx="504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I. Tamer et al., Optics Letters </a:t>
            </a:r>
            <a:r>
              <a:rPr lang="en-GB" b="1" dirty="0"/>
              <a:t>49</a:t>
            </a:r>
            <a:r>
              <a:rPr lang="en-GB" dirty="0"/>
              <a:t>, 1583 (2024)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25FC3-0F4D-06AF-E64F-1F753629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37" y="1145659"/>
            <a:ext cx="3024629" cy="1711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67E7B-130A-FB04-8505-BCF9A2952FBE}"/>
              </a:ext>
            </a:extLst>
          </p:cNvPr>
          <p:cNvSpPr txBox="1"/>
          <p:nvPr/>
        </p:nvSpPr>
        <p:spPr>
          <a:xfrm>
            <a:off x="5502507" y="2935166"/>
            <a:ext cx="2903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E=1.59 J</a:t>
            </a:r>
          </a:p>
          <a:p>
            <a:r>
              <a:rPr lang="en-GB" dirty="0"/>
              <a:t>Pulse duration=270 fs</a:t>
            </a:r>
          </a:p>
          <a:p>
            <a:r>
              <a:rPr lang="en-GB" dirty="0"/>
              <a:t>P=1.7 TW</a:t>
            </a:r>
          </a:p>
          <a:p>
            <a:r>
              <a:rPr lang="en-GB" dirty="0"/>
              <a:t>Pump: 35.3 kW p.p. 40 ms</a:t>
            </a:r>
          </a:p>
        </p:txBody>
      </p:sp>
    </p:spTree>
    <p:extLst>
      <p:ext uri="{BB962C8B-B14F-4D97-AF65-F5344CB8AC3E}">
        <p14:creationId xmlns:p14="http://schemas.microsoft.com/office/powerpoint/2010/main" val="1107643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49263" y="74247"/>
            <a:ext cx="8229600" cy="391270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Montserrat" pitchFamily="2" charset="77"/>
                <a:ea typeface="ＭＳ Ｐゴシック" pitchFamily="34" charset="-128"/>
                <a:cs typeface="Arial" pitchFamily="34" charset="0"/>
              </a:rPr>
              <a:t>Laser grade </a:t>
            </a:r>
            <a:r>
              <a:rPr lang="it-IT" sz="2400" b="1" dirty="0" err="1">
                <a:solidFill>
                  <a:srgbClr val="C00000"/>
                </a:solidFill>
                <a:latin typeface="Montserrat" pitchFamily="2" charset="77"/>
                <a:ea typeface="ＭＳ Ｐゴシック" pitchFamily="34" charset="-128"/>
                <a:cs typeface="Arial" pitchFamily="34" charset="0"/>
              </a:rPr>
              <a:t>ceramic</a:t>
            </a:r>
            <a:r>
              <a:rPr lang="it-IT" sz="2400" b="1" dirty="0">
                <a:solidFill>
                  <a:srgbClr val="C00000"/>
                </a:solidFill>
                <a:latin typeface="Montserrat" pitchFamily="2" charset="77"/>
                <a:ea typeface="ＭＳ Ｐゴシック" pitchFamily="34" charset="-128"/>
                <a:cs typeface="Arial" pitchFamily="34" charset="0"/>
              </a:rPr>
              <a:t> option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xfrm>
            <a:off x="35496" y="560240"/>
            <a:ext cx="8848600" cy="2443760"/>
          </a:xfrm>
        </p:spPr>
        <p:txBody>
          <a:bodyPr>
            <a:noAutofit/>
          </a:bodyPr>
          <a:lstStyle/>
          <a:p>
            <a:pPr indent="-121444">
              <a:lnSpc>
                <a:spcPct val="80000"/>
              </a:lnSpc>
              <a:spcBef>
                <a:spcPts val="900"/>
              </a:spcBef>
              <a:buClr>
                <a:srgbClr val="CC0000"/>
              </a:buClr>
            </a:pPr>
            <a:r>
              <a:rPr lang="en-US" sz="1400" dirty="0">
                <a:ea typeface="ＭＳ Ｐゴシック" pitchFamily="34" charset="-128"/>
                <a:cs typeface="Arial" pitchFamily="34" charset="0"/>
              </a:rPr>
              <a:t>Faster and cheaper vs. single crystal growth process – for cubic crystalline structure.</a:t>
            </a:r>
          </a:p>
          <a:p>
            <a:pPr indent="-121444">
              <a:lnSpc>
                <a:spcPct val="80000"/>
              </a:lnSpc>
              <a:spcBef>
                <a:spcPts val="900"/>
              </a:spcBef>
              <a:buClr>
                <a:srgbClr val="CC0000"/>
              </a:buClr>
            </a:pPr>
            <a:r>
              <a:rPr lang="en-US" sz="1400" dirty="0">
                <a:ea typeface="ＭＳ Ｐゴシック" pitchFamily="34" charset="-128"/>
                <a:cs typeface="Arial" pitchFamily="34" charset="0"/>
              </a:rPr>
              <a:t>Large components, -shaping, -graded doping also optimized for thermal management </a:t>
            </a:r>
            <a:r>
              <a:rPr lang="mr-IN" sz="1400" dirty="0">
                <a:ea typeface="ＭＳ Ｐゴシック" pitchFamily="34" charset="-128"/>
                <a:cs typeface="Arial" pitchFamily="34" charset="0"/>
              </a:rPr>
              <a:t>–</a:t>
            </a:r>
            <a:r>
              <a:rPr lang="en-US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features</a:t>
            </a:r>
            <a:r>
              <a:rPr lang="en-US" sz="1400" dirty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not available for single crystals. </a:t>
            </a:r>
          </a:p>
          <a:p>
            <a:pPr indent="-121444">
              <a:lnSpc>
                <a:spcPct val="80000"/>
              </a:lnSpc>
              <a:spcBef>
                <a:spcPts val="900"/>
              </a:spcBef>
              <a:buClr>
                <a:srgbClr val="FF0000"/>
              </a:buClr>
            </a:pPr>
            <a:r>
              <a:rPr lang="en-US" sz="1400" dirty="0">
                <a:ea typeface="ＭＳ Ｐゴシック" pitchFamily="34" charset="-128"/>
                <a:cs typeface="Arial" pitchFamily="34" charset="0"/>
              </a:rPr>
              <a:t>Several compositions (e.g. 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YAG, </a:t>
            </a:r>
            <a:r>
              <a:rPr lang="en-US" sz="1400" b="1" dirty="0" err="1">
                <a:ea typeface="ＭＳ Ｐゴシック" pitchFamily="34" charset="-128"/>
                <a:cs typeface="Arial" pitchFamily="34" charset="0"/>
              </a:rPr>
              <a:t>LuAG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 , Sc</a:t>
            </a:r>
            <a:r>
              <a:rPr lang="en-US" sz="1400" b="1" baseline="-25000" dirty="0">
                <a:ea typeface="ＭＳ Ｐゴシック" pitchFamily="34" charset="-128"/>
                <a:cs typeface="Arial" pitchFamily="34" charset="0"/>
              </a:rPr>
              <a:t>2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O</a:t>
            </a:r>
            <a:r>
              <a:rPr lang="en-US" sz="1400" b="1" baseline="-25000" dirty="0">
                <a:ea typeface="ＭＳ Ｐゴシック" pitchFamily="34" charset="-128"/>
                <a:cs typeface="Arial" pitchFamily="34" charset="0"/>
              </a:rPr>
              <a:t>3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, Lu</a:t>
            </a:r>
            <a:r>
              <a:rPr lang="en-US" sz="1400" b="1" baseline="-25000" dirty="0">
                <a:ea typeface="ＭＳ Ｐゴシック" pitchFamily="34" charset="-128"/>
                <a:cs typeface="Arial" pitchFamily="34" charset="0"/>
              </a:rPr>
              <a:t>2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O</a:t>
            </a:r>
            <a:r>
              <a:rPr lang="en-US" sz="1400" b="1" baseline="-25000" dirty="0">
                <a:ea typeface="ＭＳ Ｐゴシック" pitchFamily="34" charset="-128"/>
                <a:cs typeface="Arial" pitchFamily="34" charset="0"/>
              </a:rPr>
              <a:t>3</a:t>
            </a:r>
            <a:r>
              <a:rPr lang="en-US" sz="1400" dirty="0">
                <a:ea typeface="ＭＳ Ｐゴシック" pitchFamily="34" charset="-128"/>
                <a:cs typeface="Arial" pitchFamily="34" charset="0"/>
              </a:rPr>
              <a:t>) and dopants (</a:t>
            </a:r>
            <a:r>
              <a:rPr lang="en-US" sz="1400" b="1" dirty="0" err="1">
                <a:ea typeface="ＭＳ Ｐゴシック" pitchFamily="34" charset="-128"/>
                <a:cs typeface="Arial" pitchFamily="34" charset="0"/>
              </a:rPr>
              <a:t>Nd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, </a:t>
            </a:r>
            <a:r>
              <a:rPr lang="en-US" sz="1400" b="1" dirty="0" err="1">
                <a:ea typeface="ＭＳ Ｐゴシック" pitchFamily="34" charset="-128"/>
                <a:cs typeface="Arial" pitchFamily="34" charset="0"/>
              </a:rPr>
              <a:t>Yb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, </a:t>
            </a:r>
            <a:r>
              <a:rPr lang="en-US" sz="1400" b="1" dirty="0" err="1">
                <a:ea typeface="ＭＳ Ｐゴシック" pitchFamily="34" charset="-128"/>
                <a:cs typeface="Arial" pitchFamily="34" charset="0"/>
              </a:rPr>
              <a:t>Er</a:t>
            </a:r>
            <a:r>
              <a:rPr lang="en-US" sz="1400" b="1" dirty="0">
                <a:ea typeface="ＭＳ Ｐゴシック" pitchFamily="34" charset="-128"/>
                <a:cs typeface="Arial" pitchFamily="34" charset="0"/>
              </a:rPr>
              <a:t>, Tm</a:t>
            </a:r>
            <a:r>
              <a:rPr lang="en-US" sz="1400" dirty="0">
                <a:ea typeface="ＭＳ Ｐゴシック" pitchFamily="34" charset="-128"/>
                <a:cs typeface="Arial" pitchFamily="34" charset="0"/>
              </a:rPr>
              <a:t>…) already available</a:t>
            </a:r>
          </a:p>
          <a:p>
            <a:pPr indent="-121444">
              <a:lnSpc>
                <a:spcPct val="80000"/>
              </a:lnSpc>
              <a:spcBef>
                <a:spcPts val="900"/>
              </a:spcBef>
              <a:buClr>
                <a:srgbClr val="FF0000"/>
              </a:buClr>
            </a:pPr>
            <a:r>
              <a:rPr lang="en-US" sz="1400" dirty="0">
                <a:ea typeface="ＭＳ Ｐゴシック" pitchFamily="34" charset="-128"/>
                <a:cs typeface="Arial" pitchFamily="34" charset="0"/>
              </a:rPr>
              <a:t>Spectroscopic and thermomechanical properties similar to those of the corresponding single crystals</a:t>
            </a:r>
          </a:p>
          <a:p>
            <a:pPr indent="-121444">
              <a:lnSpc>
                <a:spcPct val="80000"/>
              </a:lnSpc>
              <a:spcBef>
                <a:spcPts val="900"/>
              </a:spcBef>
              <a:buClr>
                <a:srgbClr val="CC0000"/>
              </a:buClr>
            </a:pPr>
            <a:r>
              <a:rPr lang="en-US" sz="1400" dirty="0">
                <a:ea typeface="ＭＳ Ｐゴシック" pitchFamily="34" charset="-128"/>
                <a:cs typeface="Arial" pitchFamily="34" charset="0"/>
              </a:rPr>
              <a:t>Better uniformity of  dopant distribution on large gain elements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7511" y="2486881"/>
            <a:ext cx="859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5731"/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Industrial and R&amp;D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</a:rPr>
              <a:t>effort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:                                     (Japan);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</a:rPr>
              <a:t>Research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 in China, Japan, Russia, USA, France and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</a:rPr>
              <a:t>Italy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 (ISTEC-CNR) (ZENITH Smart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</a:rPr>
              <a:t>Polycrystals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090421"/>
            <a:ext cx="5400600" cy="159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eMiLAP2_figure"/>
          <p:cNvPicPr>
            <a:picLocks noChangeAspect="1" noChangeArrowheads="1"/>
          </p:cNvPicPr>
          <p:nvPr/>
        </p:nvPicPr>
        <p:blipFill>
          <a:blip r:embed="rId4" cstate="print"/>
          <a:srcRect l="45795" t="10701" r="1091" b="31950"/>
          <a:stretch>
            <a:fillRect/>
          </a:stretch>
        </p:blipFill>
        <p:spPr bwMode="auto">
          <a:xfrm>
            <a:off x="5972689" y="3121280"/>
            <a:ext cx="2669684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logo">
            <a:extLst>
              <a:ext uri="{FF2B5EF4-FFF2-40B4-BE49-F238E27FC236}">
                <a16:creationId xmlns:a16="http://schemas.microsoft.com/office/drawing/2014/main" id="{5CF81ECB-0CC1-DF06-98DD-C56701C3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0" y="3331817"/>
            <a:ext cx="1560576" cy="3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eramic Products | Cristal Laser">
            <a:extLst>
              <a:ext uri="{FF2B5EF4-FFF2-40B4-BE49-F238E27FC236}">
                <a16:creationId xmlns:a16="http://schemas.microsoft.com/office/drawing/2014/main" id="{35C45D20-D189-4DEB-B4FD-51BD9C5B2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36" y="2511730"/>
            <a:ext cx="1454000" cy="2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399" y="16482"/>
            <a:ext cx="7921202" cy="6066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Montserrat" pitchFamily="2" charset="77"/>
              </a:rPr>
              <a:t>Ceramic option: Tm in sesquioxide host</a:t>
            </a:r>
          </a:p>
        </p:txBody>
      </p:sp>
      <p:sp>
        <p:nvSpPr>
          <p:cNvPr id="9" name="Google Shape;127;p3"/>
          <p:cNvSpPr txBox="1"/>
          <p:nvPr/>
        </p:nvSpPr>
        <p:spPr>
          <a:xfrm>
            <a:off x="4708430" y="2606294"/>
            <a:ext cx="4085946" cy="156966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446" t="-116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A1D7BE-4FCD-A013-3C4C-C9CE1AF053E7}"/>
              </a:ext>
            </a:extLst>
          </p:cNvPr>
          <p:cNvCxnSpPr/>
          <p:nvPr/>
        </p:nvCxnSpPr>
        <p:spPr>
          <a:xfrm>
            <a:off x="4388631" y="3708770"/>
            <a:ext cx="319799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EA0DE40-F43C-375A-3D90-24B5A5359DD5}"/>
              </a:ext>
            </a:extLst>
          </p:cNvPr>
          <p:cNvSpPr txBox="1"/>
          <p:nvPr/>
        </p:nvSpPr>
        <p:spPr>
          <a:xfrm>
            <a:off x="238454" y="618336"/>
            <a:ext cx="8480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 err="1"/>
              <a:t>Sesquioxides</a:t>
            </a:r>
            <a:r>
              <a:rPr lang="en-GB" sz="1600" dirty="0"/>
              <a:t> doped with Tm3+, such as Tm:Lu2O3, Tm:Y2O3, and Tm:Sc2O3, are also emerging materials: </a:t>
            </a:r>
            <a:r>
              <a:rPr lang="en-GB" sz="1600" dirty="0">
                <a:highlight>
                  <a:srgbClr val="FFFF00"/>
                </a:highlight>
              </a:rPr>
              <a:t>their better thermo-optical properties make them promising for power scaling applications.</a:t>
            </a:r>
            <a:endParaRPr lang="en-IT" sz="1600" dirty="0">
              <a:highlight>
                <a:srgbClr val="FFFF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C34D90-58B6-3B3D-4522-5A5DE873B1A1}"/>
              </a:ext>
            </a:extLst>
          </p:cNvPr>
          <p:cNvSpPr txBox="1"/>
          <p:nvPr/>
        </p:nvSpPr>
        <p:spPr>
          <a:xfrm>
            <a:off x="1383030" y="4421122"/>
            <a:ext cx="5903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C. </a:t>
            </a:r>
            <a:r>
              <a:rPr lang="en-GB" sz="1200" dirty="0" err="1"/>
              <a:t>Krankel</a:t>
            </a:r>
            <a:r>
              <a:rPr lang="en-GB" sz="1200" dirty="0"/>
              <a:t>, IEEE J. Sel. Topics Quantum Electro 21, Art. no. 1602013 (2015)</a:t>
            </a:r>
            <a:endParaRPr lang="en-IT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00E07-C682-BA9B-B334-727ABAB7C6AA}"/>
              </a:ext>
            </a:extLst>
          </p:cNvPr>
          <p:cNvSpPr txBox="1"/>
          <p:nvPr/>
        </p:nvSpPr>
        <p:spPr>
          <a:xfrm>
            <a:off x="238452" y="1575923"/>
            <a:ext cx="8718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The growth of sesquioxide single crystals is very complicated, while it is possible to produce them in transparent ceramic form thanks to their </a:t>
            </a:r>
            <a:r>
              <a:rPr lang="en-GB" sz="1600" dirty="0">
                <a:highlight>
                  <a:srgbClr val="FFFF00"/>
                </a:highlight>
              </a:rPr>
              <a:t>cubic crystalline structure </a:t>
            </a:r>
            <a:r>
              <a:rPr lang="en-GB" sz="1600" dirty="0"/>
              <a:t>and optical isotropy.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20524C-BBFF-D1B3-5BED-8F0836271F12}"/>
              </a:ext>
            </a:extLst>
          </p:cNvPr>
          <p:cNvSpPr txBox="1"/>
          <p:nvPr/>
        </p:nvSpPr>
        <p:spPr>
          <a:xfrm>
            <a:off x="349624" y="2649071"/>
            <a:ext cx="40703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Advantages of ceramic medium</a:t>
            </a:r>
            <a:r>
              <a:rPr lang="en-IT" dirty="0"/>
              <a:t>:</a:t>
            </a:r>
          </a:p>
          <a:p>
            <a:r>
              <a:rPr lang="en-IT" dirty="0"/>
              <a:t>High thermal and mechanical features</a:t>
            </a:r>
          </a:p>
          <a:p>
            <a:r>
              <a:rPr lang="en-IT" dirty="0"/>
              <a:t>Scalable size</a:t>
            </a:r>
          </a:p>
          <a:p>
            <a:r>
              <a:rPr lang="en-IT" dirty="0"/>
              <a:t>Custom doping</a:t>
            </a:r>
          </a:p>
          <a:p>
            <a:r>
              <a:rPr lang="en-IT" dirty="0"/>
              <a:t>Optimize energy efficiency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B6F0E4-D67E-A2E0-53AB-CC80F073C3F5}"/>
              </a:ext>
            </a:extLst>
          </p:cNvPr>
          <p:cNvGrpSpPr/>
          <p:nvPr/>
        </p:nvGrpSpPr>
        <p:grpSpPr>
          <a:xfrm>
            <a:off x="7286957" y="2649071"/>
            <a:ext cx="1662635" cy="1719485"/>
            <a:chOff x="7286957" y="2649071"/>
            <a:chExt cx="1662635" cy="1719485"/>
          </a:xfrm>
        </p:grpSpPr>
        <p:pic>
          <p:nvPicPr>
            <p:cNvPr id="17" name="Google Shape;348;p11">
              <a:extLst>
                <a:ext uri="{FF2B5EF4-FFF2-40B4-BE49-F238E27FC236}">
                  <a16:creationId xmlns:a16="http://schemas.microsoft.com/office/drawing/2014/main" id="{9F6F876D-E331-FCE2-AFB1-6DC23D235B3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1336" r="33654"/>
            <a:stretch/>
          </p:blipFill>
          <p:spPr>
            <a:xfrm>
              <a:off x="7636927" y="2649071"/>
              <a:ext cx="970547" cy="1434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CasellaDiTesto 48">
              <a:extLst>
                <a:ext uri="{FF2B5EF4-FFF2-40B4-BE49-F238E27FC236}">
                  <a16:creationId xmlns:a16="http://schemas.microsoft.com/office/drawing/2014/main" id="{13D093A0-4792-CC2B-B92F-2E2F52C63DFC}"/>
                </a:ext>
              </a:extLst>
            </p:cNvPr>
            <p:cNvSpPr txBox="1"/>
            <p:nvPr/>
          </p:nvSpPr>
          <p:spPr>
            <a:xfrm>
              <a:off x="7723441" y="3650231"/>
              <a:ext cx="831588" cy="36933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it-IT" sz="900" dirty="0"/>
                <a:t>Tm:Lu</a:t>
              </a:r>
              <a:r>
                <a:rPr lang="it-IT" sz="900" baseline="-25000" dirty="0"/>
                <a:t>2</a:t>
              </a:r>
              <a:r>
                <a:rPr lang="it-IT" sz="900" dirty="0"/>
                <a:t>O</a:t>
              </a:r>
              <a:r>
                <a:rPr lang="it-IT" sz="900" baseline="-25000" dirty="0"/>
                <a:t>3</a:t>
              </a:r>
            </a:p>
            <a:p>
              <a:pPr algn="ctr"/>
              <a:r>
                <a:rPr lang="en-AU" sz="900" dirty="0"/>
                <a:t>Ceramic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F32001-618A-2430-EE82-601DC17EB2A5}"/>
                </a:ext>
              </a:extLst>
            </p:cNvPr>
            <p:cNvSpPr txBox="1"/>
            <p:nvPr/>
          </p:nvSpPr>
          <p:spPr>
            <a:xfrm>
              <a:off x="7286957" y="4114640"/>
              <a:ext cx="16626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/>
                <a:t>Sample from Konoshima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21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  <p:bldP spid="2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399" y="16482"/>
            <a:ext cx="7921202" cy="60665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Montserrat" pitchFamily="2" charset="77"/>
              </a:rPr>
              <a:t>Ceramic option: Tm Lu</a:t>
            </a:r>
            <a:r>
              <a:rPr lang="en-US" sz="3200" b="1" baseline="-25000" dirty="0">
                <a:latin typeface="Montserrat" pitchFamily="2" charset="77"/>
              </a:rPr>
              <a:t>2</a:t>
            </a:r>
            <a:r>
              <a:rPr lang="en-US" sz="3200" b="1" dirty="0">
                <a:latin typeface="Montserrat" pitchFamily="2" charset="77"/>
              </a:rPr>
              <a:t>O</a:t>
            </a:r>
            <a:r>
              <a:rPr lang="en-US" sz="3200" b="1" baseline="-25000" dirty="0">
                <a:latin typeface="Montserrat" pitchFamily="2" charset="77"/>
              </a:rPr>
              <a:t>3</a:t>
            </a:r>
          </a:p>
        </p:txBody>
      </p:sp>
      <p:pic>
        <p:nvPicPr>
          <p:cNvPr id="10" name="Google Shape;128;p3" descr="https://lh3.googleusercontent.com/m7VPEzCfvAfMJEk-MqvEoDHTp8kYgC1g0aMbnAkeN_SOfPPev3rGZqhGRSQIA0t0anzP1BNa95yJQcLzBESF_-QOIvNPl3lnnqHYCef9G_aBCm1ASjU2X0ZxtyIjUayCEDXBOfN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87" y="2240165"/>
            <a:ext cx="4300538" cy="102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9;p3" descr="https://lh5.googleusercontent.com/RQkeTODbqqnZ60y_jkCT9GyfaV171pe3gXgLN2UF051t1OAA2JuTgfRSTdRqy6UjuZwQgoUV5HGl9mC6AvsXVcc2Z8SOePIv1B03knk_v3ajFqdNSa5EZWkLEbBoFYy6BLg9nWn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191" y="3372109"/>
            <a:ext cx="4300538" cy="10358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0;p3"/>
          <p:cNvSpPr/>
          <p:nvPr/>
        </p:nvSpPr>
        <p:spPr>
          <a:xfrm>
            <a:off x="2889947" y="4422911"/>
            <a:ext cx="241947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it-IT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it-IT" sz="105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Scholle</a:t>
            </a:r>
            <a:r>
              <a:rPr lang="it-IT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al., 2010]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3822" y="3366180"/>
            <a:ext cx="367393" cy="1041775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/>
          <p:cNvSpPr txBox="1"/>
          <p:nvPr/>
        </p:nvSpPr>
        <p:spPr>
          <a:xfrm>
            <a:off x="772947" y="4515041"/>
            <a:ext cx="1969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Commercial diode lasers</a:t>
            </a:r>
          </a:p>
        </p:txBody>
      </p:sp>
      <p:sp>
        <p:nvSpPr>
          <p:cNvPr id="8" name="Google Shape;126;p3"/>
          <p:cNvSpPr txBox="1"/>
          <p:nvPr/>
        </p:nvSpPr>
        <p:spPr>
          <a:xfrm>
            <a:off x="2345634" y="596428"/>
            <a:ext cx="6597061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Laser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material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r>
              <a:rPr lang="it-IT" sz="11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Tm:Lu</a:t>
            </a:r>
            <a:r>
              <a:rPr lang="it-IT" sz="1100" b="1" baseline="-25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</a:t>
            </a:r>
            <a:r>
              <a:rPr lang="it-IT" sz="1100" b="1" baseline="-25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endParaRPr sz="1100" b="1" baseline="-25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84150" lvl="1" indent="-92075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Emission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at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2 µm;</a:t>
            </a:r>
            <a:endParaRPr sz="11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84150" lvl="1" indent="-92075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Large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amplification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bandwith</a:t>
            </a:r>
            <a:endParaRPr sz="11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84150" lvl="1" indent="-92075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pumping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at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800 nm,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using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diodes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operating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in CW mode (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available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scalable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);</a:t>
            </a:r>
          </a:p>
          <a:p>
            <a:pPr marL="184150" lvl="1" indent="-92075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Cross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relaxation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partially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compensates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quantum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defect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– option of in-band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pumping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11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84150" lvl="1" indent="-92075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Multi-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pulse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extraction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at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high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repetition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rate &gt; 10 kHz; Ideal for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accelerator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technology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;</a:t>
            </a:r>
            <a:endParaRPr sz="11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84150" lvl="1" indent="-92075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Mature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material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technology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(large </a:t>
            </a:r>
            <a:r>
              <a:rPr lang="it-IT" sz="11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ceramic</a:t>
            </a:r>
            <a:r>
              <a:rPr lang="it-IT" sz="11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).</a:t>
            </a:r>
            <a:endParaRPr sz="11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" name="Google Shape;13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9793" y="2472888"/>
            <a:ext cx="2889807" cy="18466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4;p3"/>
          <p:cNvSpPr txBox="1"/>
          <p:nvPr/>
        </p:nvSpPr>
        <p:spPr>
          <a:xfrm>
            <a:off x="6070950" y="4271365"/>
            <a:ext cx="1889228" cy="303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it-IT" sz="10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it-IT" sz="10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Antipov</a:t>
            </a:r>
            <a:r>
              <a:rPr lang="it-IT" sz="10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2011]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3290" y="3937439"/>
            <a:ext cx="215123" cy="1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>
                <a:solidFill>
                  <a:srgbClr val="0070C0"/>
                </a:solidFill>
              </a:rPr>
              <a:t>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0CDC98-6E1D-B1CE-2A34-6FC70078C27C}"/>
              </a:ext>
            </a:extLst>
          </p:cNvPr>
          <p:cNvSpPr/>
          <p:nvPr/>
        </p:nvSpPr>
        <p:spPr>
          <a:xfrm>
            <a:off x="1134836" y="3298372"/>
            <a:ext cx="466835" cy="11800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125"/>
          </a:p>
        </p:txBody>
      </p:sp>
      <p:pic>
        <p:nvPicPr>
          <p:cNvPr id="17" name="Google Shape;348;p11">
            <a:extLst>
              <a:ext uri="{FF2B5EF4-FFF2-40B4-BE49-F238E27FC236}">
                <a16:creationId xmlns:a16="http://schemas.microsoft.com/office/drawing/2014/main" id="{9F6F876D-E331-FCE2-AFB1-6DC23D235B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336" r="33654"/>
          <a:stretch/>
        </p:blipFill>
        <p:spPr>
          <a:xfrm>
            <a:off x="580668" y="470157"/>
            <a:ext cx="970547" cy="14340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sellaDiTesto 48">
            <a:extLst>
              <a:ext uri="{FF2B5EF4-FFF2-40B4-BE49-F238E27FC236}">
                <a16:creationId xmlns:a16="http://schemas.microsoft.com/office/drawing/2014/main" id="{13D093A0-4792-CC2B-B92F-2E2F52C63DFC}"/>
              </a:ext>
            </a:extLst>
          </p:cNvPr>
          <p:cNvSpPr txBox="1"/>
          <p:nvPr/>
        </p:nvSpPr>
        <p:spPr>
          <a:xfrm>
            <a:off x="667182" y="1471317"/>
            <a:ext cx="831588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it-IT" sz="900"/>
              <a:t>Tm:Lu</a:t>
            </a:r>
            <a:r>
              <a:rPr lang="it-IT" sz="900" baseline="-25000"/>
              <a:t>2</a:t>
            </a:r>
            <a:r>
              <a:rPr lang="it-IT" sz="900"/>
              <a:t>O</a:t>
            </a:r>
            <a:r>
              <a:rPr lang="it-IT" sz="900" baseline="-25000"/>
              <a:t>3</a:t>
            </a:r>
          </a:p>
          <a:p>
            <a:pPr algn="ctr"/>
            <a:r>
              <a:rPr lang="en-AU" sz="900"/>
              <a:t>Ceramic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C12CB-DC53-122D-D3ED-5CF90ADB6610}"/>
              </a:ext>
            </a:extLst>
          </p:cNvPr>
          <p:cNvSpPr txBox="1"/>
          <p:nvPr/>
        </p:nvSpPr>
        <p:spPr>
          <a:xfrm>
            <a:off x="234623" y="1902291"/>
            <a:ext cx="16626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dirty="0"/>
              <a:t>Sample from Konoshima</a:t>
            </a:r>
          </a:p>
        </p:txBody>
      </p:sp>
    </p:spTree>
    <p:extLst>
      <p:ext uri="{BB962C8B-B14F-4D97-AF65-F5344CB8AC3E}">
        <p14:creationId xmlns:p14="http://schemas.microsoft.com/office/powerpoint/2010/main" val="263666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24" y="44277"/>
            <a:ext cx="7961569" cy="4392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Montserrat" pitchFamily="2" charset="77"/>
              </a:rPr>
              <a:t>Test 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9B18A-EA62-ED60-7EC7-E713C8CF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826" y="967973"/>
            <a:ext cx="2890648" cy="1942154"/>
          </a:xfrm>
          <a:prstGeom prst="rect">
            <a:avLst/>
          </a:prstGeom>
        </p:spPr>
      </p:pic>
      <p:pic>
        <p:nvPicPr>
          <p:cNvPr id="4" name="image1.png">
            <a:extLst>
              <a:ext uri="{FF2B5EF4-FFF2-40B4-BE49-F238E27FC236}">
                <a16:creationId xmlns:a16="http://schemas.microsoft.com/office/drawing/2014/main" id="{8F7D826F-2AC0-FBCF-94A1-17DBBDD4321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504722" y="3015982"/>
            <a:ext cx="3430271" cy="1349127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4C19A-FD52-32EE-D78A-621946513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828" y="1063512"/>
            <a:ext cx="2626614" cy="1751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37B2BD-6BE6-E0AE-A1EE-002280663A30}"/>
              </a:ext>
            </a:extLst>
          </p:cNvPr>
          <p:cNvSpPr txBox="1"/>
          <p:nvPr/>
        </p:nvSpPr>
        <p:spPr>
          <a:xfrm>
            <a:off x="358827" y="492786"/>
            <a:ext cx="842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An oscillator cavity has been set up for Tm:Lu</a:t>
            </a:r>
            <a:r>
              <a:rPr lang="en-IT" baseline="-25000" dirty="0"/>
              <a:t>2</a:t>
            </a:r>
            <a:r>
              <a:rPr lang="en-IT" dirty="0"/>
              <a:t>O</a:t>
            </a:r>
            <a:r>
              <a:rPr lang="en-IT" baseline="-25000" dirty="0"/>
              <a:t>3</a:t>
            </a:r>
            <a:r>
              <a:rPr lang="en-IT" dirty="0"/>
              <a:t> gain material characterization  </a:t>
            </a:r>
          </a:p>
        </p:txBody>
      </p:sp>
      <p:pic>
        <p:nvPicPr>
          <p:cNvPr id="5" name="image6.png">
            <a:extLst>
              <a:ext uri="{FF2B5EF4-FFF2-40B4-BE49-F238E27FC236}">
                <a16:creationId xmlns:a16="http://schemas.microsoft.com/office/drawing/2014/main" id="{068A0DC6-E51B-4015-D223-6AD5AD3ACE6E}"/>
              </a:ext>
            </a:extLst>
          </p:cNvPr>
          <p:cNvPicPr/>
          <p:nvPr/>
        </p:nvPicPr>
        <p:blipFill rotWithShape="1">
          <a:blip r:embed="rId6"/>
          <a:srcRect b="16143"/>
          <a:stretch/>
        </p:blipFill>
        <p:spPr>
          <a:xfrm>
            <a:off x="281263" y="2893093"/>
            <a:ext cx="3430270" cy="1653386"/>
          </a:xfrm>
          <a:prstGeom prst="rect">
            <a:avLst/>
          </a:prstGeom>
          <a:ln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89735-D4E5-BDAA-0521-2DAAE9A760E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381843" y="3472590"/>
            <a:ext cx="975953" cy="104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44EF1F-23D5-AF4A-29FC-9A114C4D72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7" y="3811927"/>
            <a:ext cx="1522323" cy="5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84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338" y="32359"/>
            <a:ext cx="7961569" cy="43924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Montserrat" pitchFamily="2" charset="77"/>
              </a:rPr>
              <a:t>Fundamentals for high efficiency?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7B2BD-6BE6-E0AE-A1EE-002280663A30}"/>
              </a:ext>
            </a:extLst>
          </p:cNvPr>
          <p:cNvSpPr txBox="1"/>
          <p:nvPr/>
        </p:nvSpPr>
        <p:spPr>
          <a:xfrm>
            <a:off x="358827" y="492786"/>
            <a:ext cx="863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Accurate characterizaton of absorbed pump energy to measure quantum efficiency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BBF07-80D6-3B34-59AE-1FCC18789C5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8827" y="1515840"/>
            <a:ext cx="3841560" cy="24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1EAD7A-1E10-D1B5-DCDB-92D1C93E6FB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68270" y="1489020"/>
            <a:ext cx="3518430" cy="2549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7A0A3D-3F20-7713-660D-A403AF32005F}"/>
              </a:ext>
            </a:extLst>
          </p:cNvPr>
          <p:cNvSpPr txBox="1"/>
          <p:nvPr/>
        </p:nvSpPr>
        <p:spPr>
          <a:xfrm>
            <a:off x="365760" y="731880"/>
            <a:ext cx="5816520" cy="36467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en-US" sz="180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Noto Sans CJK SC" pitchFamily="2"/>
                <a:cs typeface="FreeSans" pitchFamily="2"/>
              </a:rPr>
              <a:t>Measures for two different temperatures of 13 and 23°C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5AC05-0DBF-734B-AEB0-82BC4D2F3A2B}"/>
              </a:ext>
            </a:extLst>
          </p:cNvPr>
          <p:cNvSpPr txBox="1"/>
          <p:nvPr/>
        </p:nvSpPr>
        <p:spPr>
          <a:xfrm>
            <a:off x="528356" y="4121494"/>
            <a:ext cx="670313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T" sz="1400" b="1" dirty="0"/>
              <a:t>Preliminary: quantum efficiency close to 2 </a:t>
            </a:r>
            <a:r>
              <a:rPr lang="en-IT" sz="1400" dirty="0"/>
              <a:t>: </a:t>
            </a:r>
            <a:r>
              <a:rPr lang="en-IT" sz="1400" b="1" u="sng" dirty="0"/>
              <a:t>Evidence of full cross relaxation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3C73D-59CA-290A-04F1-23789C2872B4}"/>
              </a:ext>
            </a:extLst>
          </p:cNvPr>
          <p:cNvSpPr txBox="1"/>
          <p:nvPr/>
        </p:nvSpPr>
        <p:spPr>
          <a:xfrm>
            <a:off x="5997589" y="3204517"/>
            <a:ext cx="199279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IT" sz="1400" dirty="0"/>
              <a:t>Slope efficiency ≈ 75%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004504-980D-5C70-5238-773C74951081}"/>
              </a:ext>
            </a:extLst>
          </p:cNvPr>
          <p:cNvSpPr txBox="1"/>
          <p:nvPr/>
        </p:nvSpPr>
        <p:spPr>
          <a:xfrm>
            <a:off x="1420010" y="112532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Quantum efficiency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EDED-7C31-58ED-F7A0-DE6A3AB1133D}"/>
              </a:ext>
            </a:extLst>
          </p:cNvPr>
          <p:cNvSpPr txBox="1"/>
          <p:nvPr/>
        </p:nvSpPr>
        <p:spPr>
          <a:xfrm>
            <a:off x="5862917" y="113991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Slope efficiency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3240ED-49E1-F420-7C26-DF050505AE7B}"/>
              </a:ext>
            </a:extLst>
          </p:cNvPr>
          <p:cNvSpPr txBox="1"/>
          <p:nvPr/>
        </p:nvSpPr>
        <p:spPr>
          <a:xfrm>
            <a:off x="865915" y="2896740"/>
            <a:ext cx="21031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T" sz="1400" dirty="0"/>
              <a:t>Quantum efficiency ≈ 2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54BA5-FEC8-66A0-2B15-7BB673C97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830" y="2022110"/>
            <a:ext cx="1604707" cy="106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8C3EC-FF3A-23BE-28E9-4A140527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342" y="3941259"/>
            <a:ext cx="1681195" cy="74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282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388" y="97286"/>
            <a:ext cx="7573224" cy="43924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Montserrat" pitchFamily="2" charset="77"/>
              </a:rPr>
              <a:t>Higher WPE: In-band pumping for low </a:t>
            </a:r>
            <a:r>
              <a:rPr lang="en-US" sz="2400" b="1" i="1" dirty="0">
                <a:latin typeface="Montserrat" pitchFamily="2" charset="77"/>
              </a:rPr>
              <a:t>QD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2EA2A-EC18-3618-3D7B-23A125EB0A96}"/>
              </a:ext>
            </a:extLst>
          </p:cNvPr>
          <p:cNvSpPr txBox="1"/>
          <p:nvPr/>
        </p:nvSpPr>
        <p:spPr>
          <a:xfrm>
            <a:off x="1704649" y="4564944"/>
            <a:ext cx="5774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>
                <a:solidFill>
                  <a:srgbClr val="00B050"/>
                </a:solidFill>
              </a:rPr>
              <a:t>New path for intra-band pumping and </a:t>
            </a:r>
            <a:r>
              <a:rPr lang="en-IT" sz="1100" b="1" i="1" dirty="0">
                <a:solidFill>
                  <a:srgbClr val="00B050"/>
                </a:solidFill>
              </a:rPr>
              <a:t>smaller</a:t>
            </a:r>
            <a:r>
              <a:rPr lang="en-IT" sz="1100" b="1" dirty="0">
                <a:solidFill>
                  <a:srgbClr val="00B050"/>
                </a:solidFill>
              </a:rPr>
              <a:t> quantum defect: step change in WPE?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A6FDB-E6D3-85D8-9573-DCFBC417C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106" y="883683"/>
            <a:ext cx="3172264" cy="3285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BCFAD3-51D9-C695-8C9D-81DA3D623F5D}"/>
              </a:ext>
            </a:extLst>
          </p:cNvPr>
          <p:cNvSpPr txBox="1"/>
          <p:nvPr/>
        </p:nvSpPr>
        <p:spPr>
          <a:xfrm>
            <a:off x="291549" y="799349"/>
            <a:ext cx="23419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Thulium based gain medium can also be pumped with in-band absorption with virtually marginal quantum defect:</a:t>
            </a:r>
          </a:p>
          <a:p>
            <a:r>
              <a:rPr lang="en-GB" sz="1400" dirty="0"/>
              <a:t>H</a:t>
            </a:r>
            <a:r>
              <a:rPr lang="en-IT" sz="1400" dirty="0"/>
              <a:t>igh efficiency and lower heat deposition.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503962-552E-BA1F-9EEB-0CE1B905FBF6}"/>
              </a:ext>
            </a:extLst>
          </p:cNvPr>
          <p:cNvSpPr txBox="1"/>
          <p:nvPr/>
        </p:nvSpPr>
        <p:spPr>
          <a:xfrm>
            <a:off x="6160154" y="3850692"/>
            <a:ext cx="278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M. Lenski et al.,  Opt. Express </a:t>
            </a:r>
            <a:r>
              <a:rPr lang="en-GB" sz="1400" b="1" dirty="0"/>
              <a:t>30</a:t>
            </a:r>
            <a:r>
              <a:rPr lang="en-GB" sz="1400" dirty="0"/>
              <a:t>, 44270-44282 (2022) </a:t>
            </a:r>
            <a:endParaRPr lang="en-IT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3F17A2-44AB-548A-56B0-380BCF849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601" y="1336301"/>
            <a:ext cx="3034748" cy="1722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699FFD-6F96-C5AD-0ADF-B1C9A2881E0B}"/>
              </a:ext>
            </a:extLst>
          </p:cNvPr>
          <p:cNvSpPr txBox="1"/>
          <p:nvPr/>
        </p:nvSpPr>
        <p:spPr>
          <a:xfrm>
            <a:off x="6062601" y="3058349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&gt;80% slope efficiency demonstrated in fibers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EA1FA-454B-EEE3-7566-BB7B88C79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1" y="2646535"/>
            <a:ext cx="3074128" cy="1613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EB641-80FC-A1CD-A77A-32E202267BF3}"/>
              </a:ext>
            </a:extLst>
          </p:cNvPr>
          <p:cNvSpPr txBox="1"/>
          <p:nvPr/>
        </p:nvSpPr>
        <p:spPr>
          <a:xfrm>
            <a:off x="7114311" y="651943"/>
            <a:ext cx="1691489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dirty="0"/>
              <a:t>W</a:t>
            </a:r>
            <a:r>
              <a:rPr lang="en-IT" sz="1050" dirty="0"/>
              <a:t>PE: wall plug efficiency</a:t>
            </a:r>
          </a:p>
          <a:p>
            <a:r>
              <a:rPr lang="en-IT" sz="1050" dirty="0"/>
              <a:t>QD: Quantum Defect</a:t>
            </a:r>
          </a:p>
        </p:txBody>
      </p:sp>
    </p:spTree>
    <p:extLst>
      <p:ext uri="{BB962C8B-B14F-4D97-AF65-F5344CB8AC3E}">
        <p14:creationId xmlns:p14="http://schemas.microsoft.com/office/powerpoint/2010/main" val="38518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049" y="97286"/>
            <a:ext cx="7573224" cy="439241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Montserrat" pitchFamily="2" charset="77"/>
              </a:rPr>
              <a:t>In-band pumping of Tm:Lu</a:t>
            </a:r>
            <a:r>
              <a:rPr lang="en-US" sz="2000" b="1" baseline="-25000" dirty="0">
                <a:latin typeface="Montserrat" pitchFamily="2" charset="77"/>
              </a:rPr>
              <a:t>2</a:t>
            </a:r>
            <a:r>
              <a:rPr lang="en-US" sz="2000" b="1" dirty="0">
                <a:latin typeface="Montserrat" pitchFamily="2" charset="77"/>
              </a:rPr>
              <a:t>O</a:t>
            </a:r>
            <a:r>
              <a:rPr lang="en-US" sz="2000" b="1" baseline="-25000" dirty="0">
                <a:latin typeface="Montserrat" pitchFamily="2" charset="77"/>
              </a:rPr>
              <a:t>3</a:t>
            </a:r>
            <a:endParaRPr lang="en-US" sz="2000" b="1" i="1" baseline="-25000" dirty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44E6D-1736-CB8C-3731-12F19E4A0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" t="472" r="3337"/>
          <a:stretch/>
        </p:blipFill>
        <p:spPr>
          <a:xfrm>
            <a:off x="1514781" y="1246985"/>
            <a:ext cx="3813785" cy="2607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DA7886-BA8C-701B-E817-9263DD62B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877" y="3254856"/>
            <a:ext cx="1239345" cy="636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70430A-BA82-9933-B6B2-C0B2C1C1C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222" y="3308958"/>
            <a:ext cx="1197005" cy="582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66ECA5-EA06-FEC2-BFB8-511C58BD2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41155"/>
            <a:ext cx="1249454" cy="2019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BB946-3E55-7BFD-CEFA-EF8D5135D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845" y="1471940"/>
            <a:ext cx="3764191" cy="1630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E2092B-3E93-3DE1-8D0B-8B7C502E5A38}"/>
              </a:ext>
            </a:extLst>
          </p:cNvPr>
          <p:cNvSpPr txBox="1"/>
          <p:nvPr/>
        </p:nvSpPr>
        <p:spPr>
          <a:xfrm>
            <a:off x="5537132" y="95640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“1600 nm” Er/Yb pump laser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9214D-1EDA-8FD7-2562-57863C353782}"/>
              </a:ext>
            </a:extLst>
          </p:cNvPr>
          <p:cNvSpPr txBox="1"/>
          <p:nvPr/>
        </p:nvSpPr>
        <p:spPr>
          <a:xfrm>
            <a:off x="2470130" y="3891429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796 nm pumping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A2710A-1E5E-6EBD-F6A4-DD6A8C0E8D9B}"/>
              </a:ext>
            </a:extLst>
          </p:cNvPr>
          <p:cNvSpPr txBox="1"/>
          <p:nvPr/>
        </p:nvSpPr>
        <p:spPr>
          <a:xfrm>
            <a:off x="4260827" y="3891429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1620 nm pumping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6BB6F7-DC54-16A9-4A96-A830C4FCA06E}"/>
              </a:ext>
            </a:extLst>
          </p:cNvPr>
          <p:cNvCxnSpPr/>
          <p:nvPr/>
        </p:nvCxnSpPr>
        <p:spPr>
          <a:xfrm flipH="1" flipV="1">
            <a:off x="2544792" y="3171439"/>
            <a:ext cx="474453" cy="6830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77B60AF-9C3F-A688-D7D9-6B6D531B6BA9}"/>
              </a:ext>
            </a:extLst>
          </p:cNvPr>
          <p:cNvCxnSpPr/>
          <p:nvPr/>
        </p:nvCxnSpPr>
        <p:spPr>
          <a:xfrm flipH="1" flipV="1">
            <a:off x="4108387" y="3189911"/>
            <a:ext cx="474453" cy="6830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AB24ADB-D7DA-3913-AE55-7E29370AFDCF}"/>
              </a:ext>
            </a:extLst>
          </p:cNvPr>
          <p:cNvSpPr txBox="1"/>
          <p:nvPr/>
        </p:nvSpPr>
        <p:spPr>
          <a:xfrm>
            <a:off x="4275248" y="4102605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Max QE: 78.4%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D5A2D-B8F8-44E6-4B80-0A9616B94878}"/>
              </a:ext>
            </a:extLst>
          </p:cNvPr>
          <p:cNvSpPr txBox="1"/>
          <p:nvPr/>
        </p:nvSpPr>
        <p:spPr>
          <a:xfrm>
            <a:off x="1232365" y="4107840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Max QE: 38.54%</a:t>
            </a:r>
          </a:p>
          <a:p>
            <a:r>
              <a:rPr lang="en-GB" sz="1200" dirty="0"/>
              <a:t>With cross relaxation up to 77.09%</a:t>
            </a:r>
          </a:p>
        </p:txBody>
      </p:sp>
    </p:spTree>
    <p:extLst>
      <p:ext uri="{BB962C8B-B14F-4D97-AF65-F5344CB8AC3E}">
        <p14:creationId xmlns:p14="http://schemas.microsoft.com/office/powerpoint/2010/main" val="10317672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049" y="97286"/>
            <a:ext cx="7573224" cy="439241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Montserrat" pitchFamily="2" charset="77"/>
              </a:rPr>
              <a:t>In-band pumping of Tm:Lu</a:t>
            </a:r>
            <a:r>
              <a:rPr lang="en-US" sz="2000" b="1" baseline="-25000" dirty="0">
                <a:latin typeface="Montserrat" pitchFamily="2" charset="77"/>
              </a:rPr>
              <a:t>2</a:t>
            </a:r>
            <a:r>
              <a:rPr lang="en-US" sz="2000" b="1" dirty="0">
                <a:latin typeface="Montserrat" pitchFamily="2" charset="77"/>
              </a:rPr>
              <a:t>O</a:t>
            </a:r>
            <a:r>
              <a:rPr lang="en-US" sz="2000" b="1" baseline="-25000" dirty="0">
                <a:latin typeface="Montserrat" pitchFamily="2" charset="77"/>
              </a:rPr>
              <a:t>3</a:t>
            </a:r>
            <a:endParaRPr lang="en-US" sz="2000" b="1" i="1" baseline="-25000" dirty="0">
              <a:latin typeface="Montserrat" pitchFamily="2" charset="77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3A55BF-AE9F-AAC1-F5C8-A5BA7E48B061}"/>
              </a:ext>
            </a:extLst>
          </p:cNvPr>
          <p:cNvGrpSpPr/>
          <p:nvPr/>
        </p:nvGrpSpPr>
        <p:grpSpPr>
          <a:xfrm>
            <a:off x="457905" y="768184"/>
            <a:ext cx="2744957" cy="1791708"/>
            <a:chOff x="236457" y="780042"/>
            <a:chExt cx="2744957" cy="17917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E6A0EC-04F4-9F46-2AE0-28744335DD0C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236457" y="780042"/>
              <a:ext cx="2744957" cy="1791708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F1B5A87-B6C1-6694-DB86-4044DD03C694}"/>
                </a:ext>
              </a:extLst>
            </p:cNvPr>
            <p:cNvCxnSpPr/>
            <p:nvPr/>
          </p:nvCxnSpPr>
          <p:spPr>
            <a:xfrm>
              <a:off x="822419" y="1774693"/>
              <a:ext cx="0" cy="4544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E00A39-FB18-A107-CD4E-6B8E092A7B36}"/>
                </a:ext>
              </a:extLst>
            </p:cNvPr>
            <p:cNvSpPr txBox="1"/>
            <p:nvPr/>
          </p:nvSpPr>
          <p:spPr>
            <a:xfrm>
              <a:off x="638456" y="1591257"/>
              <a:ext cx="45998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00" b="1" dirty="0"/>
                <a:t>1605 nm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7602A3E-0651-E0A5-8817-87DE5DFA2811}"/>
                </a:ext>
              </a:extLst>
            </p:cNvPr>
            <p:cNvCxnSpPr>
              <a:cxnSpLocks/>
            </p:cNvCxnSpPr>
            <p:nvPr/>
          </p:nvCxnSpPr>
          <p:spPr>
            <a:xfrm>
              <a:off x="1130826" y="1358073"/>
              <a:ext cx="0" cy="481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16E61-88F3-B815-73A8-3D73BE2A6E39}"/>
                </a:ext>
              </a:extLst>
            </p:cNvPr>
            <p:cNvSpPr txBox="1"/>
            <p:nvPr/>
          </p:nvSpPr>
          <p:spPr>
            <a:xfrm>
              <a:off x="900834" y="1202180"/>
              <a:ext cx="45998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00" b="1" dirty="0"/>
                <a:t>1620 nm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9964C45-365B-1668-E6C3-BF417097338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36457" y="2791550"/>
            <a:ext cx="1579385" cy="1029472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6544B1-1A48-D7D5-EC87-9D3E2F063C3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045228" y="2791551"/>
            <a:ext cx="1536526" cy="1029472"/>
          </a:xfrm>
          <a:prstGeom prst="rect">
            <a:avLst/>
          </a:prstGeom>
          <a:ln w="0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D2607A-F591-A4DB-1D75-A02429A5DCA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195407" y="618482"/>
            <a:ext cx="4292640" cy="2743200"/>
          </a:xfrm>
          <a:prstGeom prst="rect">
            <a:avLst/>
          </a:prstGeom>
          <a:ln w="0"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6AD119-1175-F42D-560F-BEF2E7B72B7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582407" y="3501706"/>
            <a:ext cx="3905640" cy="1284480"/>
          </a:xfrm>
          <a:prstGeom prst="rect">
            <a:avLst/>
          </a:prstGeom>
          <a:ln w="0"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FE81144-256E-7E0B-17FC-6BA68CCC0322}"/>
              </a:ext>
            </a:extLst>
          </p:cNvPr>
          <p:cNvSpPr txBox="1"/>
          <p:nvPr/>
        </p:nvSpPr>
        <p:spPr>
          <a:xfrm>
            <a:off x="51160" y="3971214"/>
            <a:ext cx="453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Latest: </a:t>
            </a:r>
            <a:r>
              <a:rPr lang="en-GB" sz="1200" b="1" dirty="0"/>
              <a:t>lasing achieved </a:t>
            </a:r>
            <a:r>
              <a:rPr lang="en-GB" sz="1200" dirty="0"/>
              <a:t>at 2.065 µm @ 1620 nm pumping.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Measured slope efficiency still limited (≈8%)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B5DD0-CAB6-473D-65B5-A585658B50A3}"/>
              </a:ext>
            </a:extLst>
          </p:cNvPr>
          <p:cNvSpPr txBox="1"/>
          <p:nvPr/>
        </p:nvSpPr>
        <p:spPr>
          <a:xfrm>
            <a:off x="909357" y="3360926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a=170 m</a:t>
            </a:r>
            <a:r>
              <a:rPr lang="en-GB" sz="1050" baseline="30000" dirty="0"/>
              <a:t>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6DF13-5DAD-2A93-9C42-AB1ABF7CA778}"/>
              </a:ext>
            </a:extLst>
          </p:cNvPr>
          <p:cNvSpPr txBox="1"/>
          <p:nvPr/>
        </p:nvSpPr>
        <p:spPr>
          <a:xfrm>
            <a:off x="2771632" y="3335096"/>
            <a:ext cx="7938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a=243 m</a:t>
            </a:r>
            <a:r>
              <a:rPr lang="en-GB" sz="105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7066915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16" y="-13274"/>
            <a:ext cx="7156764" cy="599779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Montserrat" pitchFamily="2" charset="77"/>
              </a:rPr>
              <a:t>kHz laser development at ILIL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50866" y="3299867"/>
            <a:ext cx="97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1≈J, 1kHz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1187" y="618878"/>
            <a:ext cx="6599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/>
              <a:t>A kW-kHz CPA laser development with direct diode pumping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6563" y="4545779"/>
            <a:ext cx="6181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Main development effort in amplifier modules: ELI</a:t>
            </a:r>
            <a:r>
              <a:rPr lang="en-US" sz="1400" baseline="-25000" dirty="0"/>
              <a:t>IT</a:t>
            </a:r>
            <a:r>
              <a:rPr lang="en-US" sz="1400" dirty="0"/>
              <a:t>/APOLLO project (CNR)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20DBCB7-B1F7-C4EE-676C-6A34E6E3AAA4}"/>
              </a:ext>
            </a:extLst>
          </p:cNvPr>
          <p:cNvCxnSpPr>
            <a:cxnSpLocks/>
          </p:cNvCxnSpPr>
          <p:nvPr/>
        </p:nvCxnSpPr>
        <p:spPr>
          <a:xfrm flipV="1">
            <a:off x="3128811" y="1707654"/>
            <a:ext cx="1368152" cy="1342025"/>
          </a:xfrm>
          <a:prstGeom prst="bentConnector3">
            <a:avLst/>
          </a:prstGeom>
          <a:ln w="28575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5D7CC2B-317C-C674-D0B2-16A9A9423AB3}"/>
              </a:ext>
            </a:extLst>
          </p:cNvPr>
          <p:cNvSpPr txBox="1"/>
          <p:nvPr/>
        </p:nvSpPr>
        <p:spPr>
          <a:xfrm>
            <a:off x="7184571" y="4667794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9FC7C-14D9-FD72-5509-467837BCB9DA}"/>
              </a:ext>
            </a:extLst>
          </p:cNvPr>
          <p:cNvSpPr txBox="1"/>
          <p:nvPr/>
        </p:nvSpPr>
        <p:spPr>
          <a:xfrm>
            <a:off x="-15758" y="998496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kHz, mJ, mid-IR, fs front-end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18AE6-5367-487C-2617-F265717611A8}"/>
              </a:ext>
            </a:extLst>
          </p:cNvPr>
          <p:cNvSpPr txBox="1"/>
          <p:nvPr/>
        </p:nvSpPr>
        <p:spPr>
          <a:xfrm>
            <a:off x="536523" y="2607754"/>
            <a:ext cx="65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/>
              <a:t>Ti:Sa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237EDC-0AC8-2271-B56C-483E834FDFEB}"/>
              </a:ext>
            </a:extLst>
          </p:cNvPr>
          <p:cNvGrpSpPr/>
          <p:nvPr/>
        </p:nvGrpSpPr>
        <p:grpSpPr>
          <a:xfrm>
            <a:off x="28816" y="1332773"/>
            <a:ext cx="7768621" cy="3283200"/>
            <a:chOff x="94132" y="1245685"/>
            <a:chExt cx="8227089" cy="3283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32" y="1245685"/>
              <a:ext cx="8227089" cy="3283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E2584D-F789-B1EB-E87D-B3395868B46B}"/>
                </a:ext>
              </a:extLst>
            </p:cNvPr>
            <p:cNvSpPr txBox="1"/>
            <p:nvPr/>
          </p:nvSpPr>
          <p:spPr>
            <a:xfrm>
              <a:off x="7315512" y="3184905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id="{AB96DAB6-8C90-FDFF-0851-3874EDDF64E6}"/>
              </a:ext>
            </a:extLst>
          </p:cNvPr>
          <p:cNvSpPr/>
          <p:nvPr/>
        </p:nvSpPr>
        <p:spPr>
          <a:xfrm>
            <a:off x="32467" y="1419622"/>
            <a:ext cx="3106688" cy="2376264"/>
          </a:xfrm>
          <a:prstGeom prst="snip1Rect">
            <a:avLst>
              <a:gd name="adj" fmla="val 340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478F1-794F-0CF2-3555-C3D826E3B8D3}"/>
              </a:ext>
            </a:extLst>
          </p:cNvPr>
          <p:cNvSpPr txBox="1"/>
          <p:nvPr/>
        </p:nvSpPr>
        <p:spPr>
          <a:xfrm>
            <a:off x="7184571" y="1049574"/>
            <a:ext cx="1583534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800" dirty="0"/>
              <a:t>3 amplification stages, each based on a 2 active</a:t>
            </a:r>
          </a:p>
          <a:p>
            <a:r>
              <a:rPr lang="en-GB" sz="800" dirty="0"/>
              <a:t>media </a:t>
            </a:r>
            <a:r>
              <a:rPr lang="en-GB" sz="800" dirty="0" err="1"/>
              <a:t>multipass</a:t>
            </a:r>
            <a:r>
              <a:rPr lang="en-GB" sz="800" dirty="0"/>
              <a:t> scheme. </a:t>
            </a:r>
          </a:p>
          <a:p>
            <a:r>
              <a:rPr lang="en-GB" sz="800" dirty="0"/>
              <a:t>Active mirror config,</a:t>
            </a:r>
          </a:p>
          <a:p>
            <a:r>
              <a:rPr lang="en-GB" sz="800" dirty="0"/>
              <a:t>with cooling carried out </a:t>
            </a:r>
          </a:p>
          <a:p>
            <a:r>
              <a:rPr lang="en-GB" sz="800" dirty="0"/>
              <a:t>on both sides</a:t>
            </a:r>
          </a:p>
          <a:p>
            <a:r>
              <a:rPr lang="en-GB" sz="800" dirty="0"/>
              <a:t>Selected doping: 4% at</a:t>
            </a:r>
          </a:p>
          <a:p>
            <a:r>
              <a:rPr lang="en-GB" sz="800" dirty="0"/>
              <a:t>Pulse energy (goals/expected):</a:t>
            </a:r>
          </a:p>
          <a:p>
            <a:r>
              <a:rPr lang="en-GB" sz="800" dirty="0"/>
              <a:t>&gt;1mJ seeding the 1st amp</a:t>
            </a:r>
          </a:p>
          <a:p>
            <a:r>
              <a:rPr lang="en-GB" sz="800" dirty="0"/>
              <a:t>~8 mJ seeding 2nd amp</a:t>
            </a:r>
          </a:p>
          <a:p>
            <a:r>
              <a:rPr lang="en-GB" sz="800" dirty="0"/>
              <a:t>&gt;50mJ seeding the 3rd amp</a:t>
            </a:r>
          </a:p>
          <a:p>
            <a:r>
              <a:rPr lang="en-GB" sz="800" dirty="0"/>
              <a:t>&gt;500mJ from 3rd amp</a:t>
            </a:r>
          </a:p>
        </p:txBody>
      </p:sp>
    </p:spTree>
    <p:extLst>
      <p:ext uri="{BB962C8B-B14F-4D97-AF65-F5344CB8AC3E}">
        <p14:creationId xmlns:p14="http://schemas.microsoft.com/office/powerpoint/2010/main" val="3419569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5"/>
          <p:cNvSpPr>
            <a:spLocks noGrp="1"/>
          </p:cNvSpPr>
          <p:nvPr>
            <p:ph type="title"/>
          </p:nvPr>
        </p:nvSpPr>
        <p:spPr>
          <a:xfrm>
            <a:off x="516835" y="94060"/>
            <a:ext cx="8110330" cy="59531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MATERIAL DAMAGE LIMITS AMPLIFICATION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850374" y="2733682"/>
            <a:ext cx="202406" cy="27027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356497" y="2571757"/>
            <a:ext cx="323850" cy="59412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198394" y="2463410"/>
            <a:ext cx="527447" cy="810815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696641" y="2842029"/>
            <a:ext cx="228600" cy="5357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</p:txBody>
      </p:sp>
      <p:sp>
        <p:nvSpPr>
          <p:cNvPr id="6" name="Trapezio 5"/>
          <p:cNvSpPr/>
          <p:nvPr/>
        </p:nvSpPr>
        <p:spPr>
          <a:xfrm rot="16200000">
            <a:off x="2252095" y="2406849"/>
            <a:ext cx="270272" cy="923925"/>
          </a:xfrm>
          <a:prstGeom prst="trapezoid">
            <a:avLst>
              <a:gd name="adj" fmla="val 45248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</p:txBody>
      </p:sp>
      <p:sp>
        <p:nvSpPr>
          <p:cNvPr id="17" name="Trapezio 16"/>
          <p:cNvSpPr/>
          <p:nvPr/>
        </p:nvSpPr>
        <p:spPr>
          <a:xfrm rot="16200000">
            <a:off x="3411169" y="2220516"/>
            <a:ext cx="594122" cy="1296591"/>
          </a:xfrm>
          <a:prstGeom prst="trapezoid">
            <a:avLst>
              <a:gd name="adj" fmla="val 28068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</p:txBody>
      </p:sp>
      <p:sp>
        <p:nvSpPr>
          <p:cNvPr id="18" name="Trapezio 17"/>
          <p:cNvSpPr/>
          <p:nvPr/>
        </p:nvSpPr>
        <p:spPr>
          <a:xfrm rot="16200000">
            <a:off x="5031015" y="2112771"/>
            <a:ext cx="810815" cy="1512094"/>
          </a:xfrm>
          <a:prstGeom prst="trapezoid">
            <a:avLst>
              <a:gd name="adj" fmla="val 13369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</p:txBody>
      </p:sp>
      <p:sp>
        <p:nvSpPr>
          <p:cNvPr id="71690" name="CasellaDiTesto 8"/>
          <p:cNvSpPr txBox="1">
            <a:spLocks noChangeArrowheads="1"/>
          </p:cNvSpPr>
          <p:nvPr/>
        </p:nvSpPr>
        <p:spPr bwMode="auto">
          <a:xfrm>
            <a:off x="259473" y="809122"/>
            <a:ext cx="8625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5800" eaLnBrk="1" hangingPunct="1"/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avoid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damage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optics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gain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materials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due to the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growing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electric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field, laser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intensity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must be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distributed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over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progressively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larger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diameters</a:t>
            </a:r>
            <a:endParaRPr lang="it-IT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691" name="CasellaDiTesto 15"/>
          <p:cNvSpPr txBox="1">
            <a:spLocks noChangeArrowheads="1"/>
          </p:cNvSpPr>
          <p:nvPr/>
        </p:nvSpPr>
        <p:spPr bwMode="auto">
          <a:xfrm>
            <a:off x="1331119" y="2356247"/>
            <a:ext cx="90601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it-IT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Oscillator</a:t>
            </a:r>
            <a:endParaRPr lang="it-IT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692" name="CasellaDiTesto 18"/>
          <p:cNvSpPr txBox="1">
            <a:spLocks noChangeArrowheads="1"/>
          </p:cNvSpPr>
          <p:nvPr/>
        </p:nvSpPr>
        <p:spPr bwMode="auto">
          <a:xfrm>
            <a:off x="1980010" y="3274219"/>
            <a:ext cx="9637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it-IT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Telescope</a:t>
            </a:r>
            <a:endParaRPr lang="it-IT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693" name="CasellaDiTesto 19"/>
          <p:cNvSpPr txBox="1">
            <a:spLocks noChangeArrowheads="1"/>
          </p:cNvSpPr>
          <p:nvPr/>
        </p:nvSpPr>
        <p:spPr bwMode="auto">
          <a:xfrm>
            <a:off x="2465785" y="2356247"/>
            <a:ext cx="121385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1° </a:t>
            </a:r>
            <a:r>
              <a:rPr lang="it-IT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Amplifier</a:t>
            </a: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1694" name="CasellaDiTesto 23"/>
          <p:cNvSpPr txBox="1">
            <a:spLocks noChangeArrowheads="1"/>
          </p:cNvSpPr>
          <p:nvPr/>
        </p:nvSpPr>
        <p:spPr bwMode="auto">
          <a:xfrm>
            <a:off x="3221832" y="3274219"/>
            <a:ext cx="9637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it-IT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Telescope</a:t>
            </a:r>
            <a:endParaRPr lang="it-IT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695" name="CasellaDiTesto 24"/>
          <p:cNvSpPr txBox="1">
            <a:spLocks noChangeArrowheads="1"/>
          </p:cNvSpPr>
          <p:nvPr/>
        </p:nvSpPr>
        <p:spPr bwMode="auto">
          <a:xfrm>
            <a:off x="5112547" y="3381375"/>
            <a:ext cx="9637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it-IT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Telescope</a:t>
            </a:r>
            <a:endParaRPr lang="it-IT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696" name="CasellaDiTesto 25"/>
          <p:cNvSpPr txBox="1">
            <a:spLocks noChangeArrowheads="1"/>
          </p:cNvSpPr>
          <p:nvPr/>
        </p:nvSpPr>
        <p:spPr bwMode="auto">
          <a:xfrm>
            <a:off x="3762375" y="2085975"/>
            <a:ext cx="12137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2° </a:t>
            </a:r>
            <a:r>
              <a:rPr lang="it-IT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Amplifier</a:t>
            </a: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1697" name="CasellaDiTesto 26"/>
          <p:cNvSpPr txBox="1">
            <a:spLocks noChangeArrowheads="1"/>
          </p:cNvSpPr>
          <p:nvPr/>
        </p:nvSpPr>
        <p:spPr bwMode="auto">
          <a:xfrm>
            <a:off x="5706666" y="2031206"/>
            <a:ext cx="121385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3° </a:t>
            </a:r>
            <a:r>
              <a:rPr lang="it-IT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Amplifier</a:t>
            </a:r>
            <a:r>
              <a:rPr lang="it-IT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8" name="Trapezio 27"/>
          <p:cNvSpPr/>
          <p:nvPr/>
        </p:nvSpPr>
        <p:spPr>
          <a:xfrm rot="16200000">
            <a:off x="6624070" y="2355658"/>
            <a:ext cx="1241822" cy="1026319"/>
          </a:xfrm>
          <a:prstGeom prst="trapezoid">
            <a:avLst>
              <a:gd name="adj" fmla="val 20884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>
              <a:solidFill>
                <a:schemeClr val="tx1">
                  <a:lumMod val="75000"/>
                  <a:lumOff val="25000"/>
                </a:schemeClr>
              </a:solidFill>
              <a:latin typeface="Corbe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96644" y="4238664"/>
            <a:ext cx="60965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Consequence? “Gigantism” of high power, high energy lasers </a:t>
            </a:r>
            <a:r>
              <a:rPr lang="mr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endParaRPr lang="en-GB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6" grpId="0" animBg="1"/>
      <p:bldP spid="17" grpId="0" animBg="1"/>
      <p:bldP spid="18" grpId="0" animBg="1"/>
      <p:bldP spid="71692" grpId="0"/>
      <p:bldP spid="71693" grpId="0"/>
      <p:bldP spid="71694" grpId="0"/>
      <p:bldP spid="71695" grpId="0"/>
      <p:bldP spid="71696" grpId="0"/>
      <p:bldP spid="71697" grpId="0"/>
      <p:bldP spid="28" grpId="0" animBg="1"/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16" y="-13274"/>
            <a:ext cx="7156764" cy="59977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Montserrat" pitchFamily="2" charset="77"/>
              </a:rPr>
              <a:t>kHz front-end: operational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7737" y="435580"/>
            <a:ext cx="334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Specs of front end @ 2µm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D7CC2B-317C-C674-D0B2-16A9A9423AB3}"/>
              </a:ext>
            </a:extLst>
          </p:cNvPr>
          <p:cNvSpPr txBox="1"/>
          <p:nvPr/>
        </p:nvSpPr>
        <p:spPr>
          <a:xfrm>
            <a:off x="7184571" y="4667794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9FC7C-14D9-FD72-5509-467837BCB9DA}"/>
              </a:ext>
            </a:extLst>
          </p:cNvPr>
          <p:cNvSpPr txBox="1"/>
          <p:nvPr/>
        </p:nvSpPr>
        <p:spPr>
          <a:xfrm>
            <a:off x="211788" y="1609451"/>
            <a:ext cx="2891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kHz, mJ, mid-IR, fs front-end:</a:t>
            </a:r>
          </a:p>
          <a:p>
            <a:r>
              <a:rPr lang="en-IT" sz="1400" dirty="0"/>
              <a:t>Ti:Sa (20 mJ, 30 fs) pumped OPA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7743CD-B94D-0355-91D3-E49A35E827C7}"/>
              </a:ext>
            </a:extLst>
          </p:cNvPr>
          <p:cNvCxnSpPr>
            <a:cxnSpLocks/>
          </p:cNvCxnSpPr>
          <p:nvPr/>
        </p:nvCxnSpPr>
        <p:spPr>
          <a:xfrm>
            <a:off x="3102900" y="2875001"/>
            <a:ext cx="221724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968547F-1A76-4B4F-72E5-A95AFB3A0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17" r="2087" b="9631"/>
          <a:stretch/>
        </p:blipFill>
        <p:spPr>
          <a:xfrm>
            <a:off x="5586153" y="2469043"/>
            <a:ext cx="781396" cy="723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1402AB-76BE-10E0-511F-CCC3E8F73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61" y="2307628"/>
            <a:ext cx="2582566" cy="1086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6AC573-D97F-8AA1-8CC8-22F4B20BD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11" y="3393629"/>
            <a:ext cx="889001" cy="90419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0B70739-D0C9-4961-69DC-F316A376461C}"/>
              </a:ext>
            </a:extLst>
          </p:cNvPr>
          <p:cNvGrpSpPr/>
          <p:nvPr/>
        </p:nvGrpSpPr>
        <p:grpSpPr>
          <a:xfrm>
            <a:off x="6687021" y="770918"/>
            <a:ext cx="2389827" cy="1923848"/>
            <a:chOff x="6533140" y="800195"/>
            <a:chExt cx="2171543" cy="1800078"/>
          </a:xfrm>
        </p:grpSpPr>
        <p:pic>
          <p:nvPicPr>
            <p:cNvPr id="20" name="Picture 19" descr="A graph of a curve&#10;&#10;Description automatically generated with medium confidence">
              <a:extLst>
                <a:ext uri="{FF2B5EF4-FFF2-40B4-BE49-F238E27FC236}">
                  <a16:creationId xmlns:a16="http://schemas.microsoft.com/office/drawing/2014/main" id="{374066FA-2AE5-95EA-2BF9-A0F8BA972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3140" y="971616"/>
              <a:ext cx="2171543" cy="16286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CDC686-0524-75B2-3750-EA2516F118BD}"/>
                </a:ext>
              </a:extLst>
            </p:cNvPr>
            <p:cNvSpPr txBox="1"/>
            <p:nvPr/>
          </p:nvSpPr>
          <p:spPr>
            <a:xfrm>
              <a:off x="6645507" y="800195"/>
              <a:ext cx="1625842" cy="259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/>
                <a:t>Pulse duration: &lt;60 fs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25176A-AD72-8A77-65DE-FF50ED87C323}"/>
              </a:ext>
            </a:extLst>
          </p:cNvPr>
          <p:cNvGrpSpPr/>
          <p:nvPr/>
        </p:nvGrpSpPr>
        <p:grpSpPr>
          <a:xfrm>
            <a:off x="2978430" y="3106697"/>
            <a:ext cx="2301831" cy="1622978"/>
            <a:chOff x="3102900" y="3106697"/>
            <a:chExt cx="2301831" cy="1622978"/>
          </a:xfrm>
        </p:grpSpPr>
        <p:pic>
          <p:nvPicPr>
            <p:cNvPr id="17" name="Picture 16" descr="A blue line with black border&#10;&#10;Description automatically generated">
              <a:extLst>
                <a:ext uri="{FF2B5EF4-FFF2-40B4-BE49-F238E27FC236}">
                  <a16:creationId xmlns:a16="http://schemas.microsoft.com/office/drawing/2014/main" id="{D38EA968-A191-A963-2BBC-3D6AEF79B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2900" y="3195121"/>
              <a:ext cx="2301831" cy="153455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E09C60-FB39-D73E-93BA-EA20F53DEFAA}"/>
                </a:ext>
              </a:extLst>
            </p:cNvPr>
            <p:cNvSpPr txBox="1"/>
            <p:nvPr/>
          </p:nvSpPr>
          <p:spPr>
            <a:xfrm>
              <a:off x="3865142" y="3106697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/>
                <a:t>Spectrum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32F487-2996-02DC-685B-D39A53C193EC}"/>
              </a:ext>
            </a:extLst>
          </p:cNvPr>
          <p:cNvGrpSpPr/>
          <p:nvPr/>
        </p:nvGrpSpPr>
        <p:grpSpPr>
          <a:xfrm>
            <a:off x="6766871" y="2892640"/>
            <a:ext cx="2301832" cy="1740120"/>
            <a:chOff x="6703243" y="2871084"/>
            <a:chExt cx="2301832" cy="1740120"/>
          </a:xfrm>
        </p:grpSpPr>
        <p:pic>
          <p:nvPicPr>
            <p:cNvPr id="21" name="Picture 20" descr="A graph with a line&#10;&#10;Description automatically generated">
              <a:extLst>
                <a:ext uri="{FF2B5EF4-FFF2-40B4-BE49-F238E27FC236}">
                  <a16:creationId xmlns:a16="http://schemas.microsoft.com/office/drawing/2014/main" id="{86786D23-8F65-2F80-D24D-7912B79D5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243" y="3076649"/>
              <a:ext cx="2301832" cy="153455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CD9A7A-95EF-A8F9-F5A7-7755E8EE0213}"/>
                </a:ext>
              </a:extLst>
            </p:cNvPr>
            <p:cNvSpPr txBox="1"/>
            <p:nvPr/>
          </p:nvSpPr>
          <p:spPr>
            <a:xfrm>
              <a:off x="6973468" y="2871084"/>
              <a:ext cx="1770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/>
                <a:t>Pulse Energy &gt;1.8 mJ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A0F278-2F26-99EB-AB05-084F60BEC52F}"/>
              </a:ext>
            </a:extLst>
          </p:cNvPr>
          <p:cNvGrpSpPr/>
          <p:nvPr/>
        </p:nvGrpSpPr>
        <p:grpSpPr>
          <a:xfrm>
            <a:off x="3056714" y="810215"/>
            <a:ext cx="2301831" cy="1809215"/>
            <a:chOff x="3151318" y="848875"/>
            <a:chExt cx="2301831" cy="18092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600288-0E4F-D03B-A036-B5A878EA4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318" y="931717"/>
              <a:ext cx="2301831" cy="172637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C189A5-E60D-391A-BDF9-F7F395E3244F}"/>
                </a:ext>
              </a:extLst>
            </p:cNvPr>
            <p:cNvSpPr txBox="1"/>
            <p:nvPr/>
          </p:nvSpPr>
          <p:spPr>
            <a:xfrm>
              <a:off x="3868597" y="848875"/>
              <a:ext cx="1124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/>
                <a:t>Beam Profile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0424539-0FBC-3B59-A393-0519CD4A9E3E}"/>
              </a:ext>
            </a:extLst>
          </p:cNvPr>
          <p:cNvSpPr txBox="1"/>
          <p:nvPr/>
        </p:nvSpPr>
        <p:spPr>
          <a:xfrm>
            <a:off x="5043814" y="3681880"/>
            <a:ext cx="16594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Center wavelength: 2025 nm</a:t>
            </a:r>
          </a:p>
          <a:p>
            <a:r>
              <a:rPr lang="en-US" sz="900" dirty="0"/>
              <a:t>Spectrum FWHM: 182 nm</a:t>
            </a:r>
          </a:p>
          <a:p>
            <a:r>
              <a:rPr lang="en-US" sz="900" dirty="0"/>
              <a:t>FTL pulse duration:  33 fs</a:t>
            </a:r>
          </a:p>
        </p:txBody>
      </p:sp>
    </p:spTree>
    <p:extLst>
      <p:ext uri="{BB962C8B-B14F-4D97-AF65-F5344CB8AC3E}">
        <p14:creationId xmlns:p14="http://schemas.microsoft.com/office/powerpoint/2010/main" val="41090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0" y="1340243"/>
            <a:ext cx="2277006" cy="2277006"/>
            <a:chOff x="24444" y="1595624"/>
            <a:chExt cx="3022600" cy="3022600"/>
          </a:xfrm>
        </p:grpSpPr>
        <p:sp>
          <p:nvSpPr>
            <p:cNvPr id="34" name="Oval 33"/>
            <p:cNvSpPr/>
            <p:nvPr/>
          </p:nvSpPr>
          <p:spPr>
            <a:xfrm>
              <a:off x="24444" y="1595624"/>
              <a:ext cx="3022600" cy="3022600"/>
            </a:xfrm>
            <a:prstGeom prst="ellipse">
              <a:avLst/>
            </a:prstGeom>
            <a:effectLst>
              <a:glow rad="127000">
                <a:srgbClr val="92D050"/>
              </a:glow>
            </a:effectLst>
            <a:scene3d>
              <a:camera prst="orthographicFront">
                <a:rot lat="0" lon="7800000" rev="0"/>
              </a:camera>
              <a:lightRig rig="brightRoom" dir="t"/>
            </a:scene3d>
            <a:sp3d extrusionH="190500" prstMaterial="translucentPowder">
              <a:bevelT w="228600" h="0" prst="coolSlan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154744" y="2725924"/>
              <a:ext cx="762000" cy="762000"/>
            </a:xfrm>
            <a:prstGeom prst="ellipse">
              <a:avLst/>
            </a:prstGeom>
            <a:solidFill>
              <a:srgbClr val="92D050"/>
            </a:solidFill>
            <a:effectLst>
              <a:glow>
                <a:schemeClr val="tx2"/>
              </a:glow>
            </a:effectLst>
            <a:scene3d>
              <a:camera prst="orthographicFront">
                <a:rot lat="0" lon="7800000" rev="0"/>
              </a:camera>
              <a:lightRig rig="twoPt" dir="t"/>
            </a:scene3d>
            <a:sp3d extrusionH="209550" prstMaterial="translucentPowder">
              <a:bevelT w="228600" h="0" prst="coolSlan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460" y="95400"/>
            <a:ext cx="7961569" cy="43924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Montserrat" pitchFamily="2" charset="77"/>
              </a:rPr>
              <a:t>Gain medium design and pumping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13700" y="529571"/>
            <a:ext cx="60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/>
              <a:t>Side/edge pumped thin disk active mirror configuration [1,2] </a:t>
            </a:r>
          </a:p>
        </p:txBody>
      </p:sp>
      <p:sp>
        <p:nvSpPr>
          <p:cNvPr id="25" name="Google Shape;247;p24"/>
          <p:cNvSpPr txBox="1"/>
          <p:nvPr/>
        </p:nvSpPr>
        <p:spPr>
          <a:xfrm>
            <a:off x="736059" y="3074838"/>
            <a:ext cx="1050746" cy="30773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Undoped</a:t>
            </a: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48;p24"/>
          <p:cNvSpPr txBox="1"/>
          <p:nvPr/>
        </p:nvSpPr>
        <p:spPr>
          <a:xfrm>
            <a:off x="959724" y="1795741"/>
            <a:ext cx="77310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Doped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30;p26"/>
          <p:cNvSpPr txBox="1"/>
          <p:nvPr/>
        </p:nvSpPr>
        <p:spPr>
          <a:xfrm>
            <a:off x="211093" y="3649261"/>
            <a:ext cx="7500440" cy="35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0875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Diodes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power: &gt;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2kW</a:t>
            </a:r>
            <a:r>
              <a:rPr lang="it-IT" sz="1600" dirty="0">
                <a:sym typeface="Arial"/>
              </a:rPr>
              <a:t>,  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Diodes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energy (1ms): 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1.95 </a:t>
            </a:r>
            <a:r>
              <a:rPr lang="it-IT" sz="12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it-IT" sz="1600" dirty="0">
                <a:sym typeface="Arial"/>
              </a:rPr>
              <a:t>, 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 bar power: </a:t>
            </a:r>
            <a:r>
              <a:rPr lang="it-IT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19.4 </a:t>
            </a:r>
            <a:r>
              <a:rPr lang="it-IT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it-IT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/mm =&gt; </a:t>
            </a:r>
            <a:r>
              <a:rPr lang="it-IT" sz="1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it-IT" sz="12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it-IT" sz="1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output</a:t>
            </a:r>
            <a:endParaRPr sz="1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5082" y="924858"/>
            <a:ext cx="2218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Geometry</a:t>
            </a:r>
          </a:p>
        </p:txBody>
      </p:sp>
      <p:pic>
        <p:nvPicPr>
          <p:cNvPr id="38" name="Google Shape;301;p9"/>
          <p:cNvPicPr preferRelativeResize="0"/>
          <p:nvPr/>
        </p:nvPicPr>
        <p:blipFill rotWithShape="1">
          <a:blip r:embed="rId3">
            <a:alphaModFix/>
          </a:blip>
          <a:srcRect r="53574"/>
          <a:stretch/>
        </p:blipFill>
        <p:spPr>
          <a:xfrm>
            <a:off x="6316242" y="1351749"/>
            <a:ext cx="2213253" cy="206411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/>
          <p:cNvSpPr txBox="1"/>
          <p:nvPr/>
        </p:nvSpPr>
        <p:spPr>
          <a:xfrm>
            <a:off x="6233476" y="1010555"/>
            <a:ext cx="2218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Thermal load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29E62-4DD6-C6BF-47E8-71BBD7280FC3}"/>
              </a:ext>
            </a:extLst>
          </p:cNvPr>
          <p:cNvSpPr txBox="1"/>
          <p:nvPr/>
        </p:nvSpPr>
        <p:spPr>
          <a:xfrm>
            <a:off x="2574448" y="935673"/>
            <a:ext cx="22185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Edge diode pumping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" y="4300233"/>
            <a:ext cx="736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800"/>
              <a:t>[1] J. </a:t>
            </a:r>
            <a:r>
              <a:rPr lang="en-US" sz="800" err="1"/>
              <a:t>Vetrovec</a:t>
            </a:r>
            <a:r>
              <a:rPr lang="en-US" sz="800"/>
              <a:t>, et al., “Wide-Bandwidth Ceramic Tm:Lu2O3 Amplifier”, Proc. SPIE 9834, 983407 (2016); </a:t>
            </a:r>
            <a:r>
              <a:rPr lang="en-GB" sz="800">
                <a:hlinkClick r:id="rId4" tooltip="Persistent link using digital object identifier"/>
              </a:rPr>
              <a:t>https://doi.org/</a:t>
            </a:r>
            <a:r>
              <a:rPr lang="en-US" sz="800">
                <a:hlinkClick r:id="rId4" tooltip="Persistent link using digital object identifier"/>
              </a:rPr>
              <a:t>10.1117/12.2224411</a:t>
            </a:r>
            <a:endParaRPr lang="it-IT" sz="800"/>
          </a:p>
          <a:p>
            <a:pPr lvl="0" fontAlgn="base"/>
            <a:r>
              <a:rPr lang="en-US" sz="800"/>
              <a:t>[2] J. </a:t>
            </a:r>
            <a:r>
              <a:rPr lang="en-US" sz="800" err="1"/>
              <a:t>Vetrovec</a:t>
            </a:r>
            <a:r>
              <a:rPr lang="en-US" sz="800"/>
              <a:t>, et al., “2-micron lasing in Tm:Lu2O3 </a:t>
            </a:r>
            <a:r>
              <a:rPr lang="en-US" sz="800" err="1"/>
              <a:t>ceramic:initial</a:t>
            </a:r>
            <a:r>
              <a:rPr lang="en-US" sz="800"/>
              <a:t> operation”, Proc. SPIE 10511, 1051103 (2018); </a:t>
            </a:r>
            <a:r>
              <a:rPr lang="en-GB" sz="800">
                <a:hlinkClick r:id="rId5" tooltip="Persistent link using digital object identifier"/>
              </a:rPr>
              <a:t>https://doi.org/</a:t>
            </a:r>
            <a:r>
              <a:rPr lang="en-US" sz="800">
                <a:hlinkClick r:id="rId5" tooltip="Persistent link using digital object identifier"/>
              </a:rPr>
              <a:t>10.1117/12.2291380</a:t>
            </a:r>
            <a:endParaRPr lang="en-US" sz="800"/>
          </a:p>
          <a:p>
            <a:r>
              <a:rPr lang="en-US" sz="800"/>
              <a:t>[3] </a:t>
            </a:r>
            <a:r>
              <a:rPr lang="en-GB" sz="800"/>
              <a:t>D. </a:t>
            </a:r>
            <a:r>
              <a:rPr lang="en-GB" sz="800" err="1"/>
              <a:t>Palla</a:t>
            </a:r>
            <a:r>
              <a:rPr lang="en-GB" sz="800"/>
              <a:t>, L. </a:t>
            </a:r>
            <a:r>
              <a:rPr lang="en-GB" sz="800" err="1"/>
              <a:t>Labate</a:t>
            </a:r>
            <a:r>
              <a:rPr lang="en-GB" sz="800"/>
              <a:t>, F. </a:t>
            </a:r>
            <a:r>
              <a:rPr lang="en-GB" sz="800" err="1"/>
              <a:t>Baffigi</a:t>
            </a:r>
            <a:r>
              <a:rPr lang="en-GB" sz="800"/>
              <a:t>, G. </a:t>
            </a:r>
            <a:r>
              <a:rPr lang="en-GB" sz="800" err="1"/>
              <a:t>Cellamare</a:t>
            </a:r>
            <a:r>
              <a:rPr lang="en-GB" sz="800"/>
              <a:t>, L.A. Gizzi, Optics &amp; Laser Technology, </a:t>
            </a:r>
            <a:r>
              <a:rPr lang="en-GB" sz="800" b="1"/>
              <a:t>156</a:t>
            </a:r>
            <a:r>
              <a:rPr lang="en-GB" sz="800"/>
              <a:t>, 108524 (2022), </a:t>
            </a:r>
            <a:r>
              <a:rPr lang="en-GB" sz="800">
                <a:hlinkClick r:id="rId6" tooltip="Persistent link using digital object identifier"/>
              </a:rPr>
              <a:t>https://doi.org/10.1016/j.optlastec.2022.108524</a:t>
            </a:r>
            <a:endParaRPr lang="en-GB" sz="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7884BA-3B08-F086-31A4-D7218749A1E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137600" y="1325714"/>
            <a:ext cx="2738208" cy="2469651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13EAAB-144F-CA6A-1AE8-DA77BA6E4C7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912245" y="2053418"/>
            <a:ext cx="1246005" cy="812672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4E68DA-2EF8-3D06-733F-961831BC1D48}"/>
              </a:ext>
            </a:extLst>
          </p:cNvPr>
          <p:cNvSpPr txBox="1"/>
          <p:nvPr/>
        </p:nvSpPr>
        <p:spPr>
          <a:xfrm>
            <a:off x="1977895" y="4004344"/>
            <a:ext cx="4780512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Now finalizing technical design and starting construction and tests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C3D66-CF91-A768-CE03-65899D865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3049" y="3559226"/>
            <a:ext cx="1219604" cy="114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9" grpId="0" animBg="1"/>
      <p:bldP spid="8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olo 1"/>
          <p:cNvSpPr>
            <a:spLocks noGrp="1"/>
          </p:cNvSpPr>
          <p:nvPr>
            <p:ph type="title"/>
          </p:nvPr>
        </p:nvSpPr>
        <p:spPr>
          <a:xfrm>
            <a:off x="79969" y="377997"/>
            <a:ext cx="8984062" cy="422649"/>
          </a:xfrm>
        </p:spPr>
        <p:txBody>
          <a:bodyPr vert="horz" wrap="square" lIns="27000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it-IT" sz="3200" b="1" dirty="0" err="1">
                <a:latin typeface="Century Gothic" charset="0"/>
              </a:rPr>
              <a:t>Summary</a:t>
            </a:r>
            <a:r>
              <a:rPr lang="it-IT" sz="3200" b="1" dirty="0">
                <a:latin typeface="Century Gothic" charset="0"/>
              </a:rPr>
              <a:t> </a:t>
            </a:r>
            <a:r>
              <a:rPr lang="it-IT" sz="3200" b="1" dirty="0" err="1">
                <a:latin typeface="Century Gothic" charset="0"/>
              </a:rPr>
              <a:t>considerations</a:t>
            </a:r>
            <a:r>
              <a:rPr lang="it-IT" sz="3200" b="1" dirty="0">
                <a:latin typeface="Century Gothic" charset="0"/>
              </a:rPr>
              <a:t> on </a:t>
            </a:r>
            <a:r>
              <a:rPr lang="it-IT" sz="3200" b="1" dirty="0" err="1">
                <a:latin typeface="Century Gothic" charset="0"/>
              </a:rPr>
              <a:t>lasers</a:t>
            </a:r>
            <a:r>
              <a:rPr lang="it-IT" sz="3200" b="1" dirty="0">
                <a:latin typeface="Century Gothic" charset="0"/>
              </a:rPr>
              <a:t> for LPA</a:t>
            </a:r>
            <a:endParaRPr lang="it-IT" sz="2800" b="1" dirty="0">
              <a:latin typeface="Century Gothic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93486" y="876734"/>
            <a:ext cx="9050513" cy="3390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eaLnBrk="1" hangingPunct="1">
              <a:lnSpc>
                <a:spcPct val="130000"/>
              </a:lnSpc>
              <a:spcBef>
                <a:spcPts val="150"/>
              </a:spcBef>
              <a:spcAft>
                <a:spcPts val="450"/>
              </a:spcAft>
              <a:buFont typeface="Arial"/>
              <a:buChar char="•"/>
            </a:pPr>
            <a:r>
              <a:rPr lang="en-GB" sz="2000" b="1" dirty="0">
                <a:latin typeface="+mj-lt"/>
                <a:cs typeface="Abadi MT Condensed Light"/>
              </a:rPr>
              <a:t>CPA laser technology is mature for LPA studies;</a:t>
            </a:r>
          </a:p>
          <a:p>
            <a:pPr marL="671513" lvl="1" indent="-214313" eaLnBrk="1" hangingPunct="1">
              <a:lnSpc>
                <a:spcPct val="130000"/>
              </a:lnSpc>
              <a:spcBef>
                <a:spcPts val="150"/>
              </a:spcBef>
              <a:spcAft>
                <a:spcPts val="450"/>
              </a:spcAft>
              <a:buFont typeface="Arial"/>
              <a:buChar char="•"/>
            </a:pPr>
            <a:r>
              <a:rPr lang="en-GB" sz="2000" b="1" dirty="0">
                <a:latin typeface="+mj-lt"/>
                <a:cs typeface="Abadi MT Condensed Light"/>
              </a:rPr>
              <a:t>Scientific lasers are being optimized;</a:t>
            </a:r>
          </a:p>
          <a:p>
            <a:pPr marL="671513" lvl="1" indent="-214313" eaLnBrk="1" hangingPunct="1">
              <a:lnSpc>
                <a:spcPct val="130000"/>
              </a:lnSpc>
              <a:spcBef>
                <a:spcPts val="150"/>
              </a:spcBef>
              <a:spcAft>
                <a:spcPts val="450"/>
              </a:spcAft>
              <a:buFont typeface="Arial"/>
              <a:buChar char="•"/>
            </a:pPr>
            <a:r>
              <a:rPr lang="en-GB" sz="2000" b="1" dirty="0">
                <a:latin typeface="+mj-lt"/>
                <a:cs typeface="Abadi MT Condensed Light"/>
              </a:rPr>
              <a:t>Suitable for high quality plasma acceleration (FEL);</a:t>
            </a:r>
          </a:p>
          <a:p>
            <a:pPr marL="214313" indent="-214313" eaLnBrk="1" hangingPunct="1">
              <a:lnSpc>
                <a:spcPct val="130000"/>
              </a:lnSpc>
              <a:spcBef>
                <a:spcPts val="150"/>
              </a:spcBef>
              <a:spcAft>
                <a:spcPts val="450"/>
              </a:spcAft>
              <a:buFont typeface="Arial"/>
              <a:buChar char="•"/>
            </a:pPr>
            <a:r>
              <a:rPr lang="en-GB" sz="2000" b="1" dirty="0">
                <a:latin typeface="+mj-lt"/>
                <a:cs typeface="Abadi MT Condensed Light"/>
              </a:rPr>
              <a:t>Limited scaling (thermal, </a:t>
            </a:r>
            <a:r>
              <a:rPr lang="en-GB" sz="2000" b="1" dirty="0" err="1">
                <a:latin typeface="+mj-lt"/>
                <a:cs typeface="Abadi MT Condensed Light"/>
              </a:rPr>
              <a:t>wpe</a:t>
            </a:r>
            <a:r>
              <a:rPr lang="en-GB" sz="2000" b="1" dirty="0">
                <a:latin typeface="+mj-lt"/>
                <a:cs typeface="Abadi MT Condensed Light"/>
              </a:rPr>
              <a:t>) for HEP accelerator drivers;</a:t>
            </a:r>
          </a:p>
          <a:p>
            <a:pPr marL="214313" indent="-214313" eaLnBrk="1" hangingPunct="1">
              <a:lnSpc>
                <a:spcPct val="130000"/>
              </a:lnSpc>
              <a:spcBef>
                <a:spcPts val="150"/>
              </a:spcBef>
              <a:spcAft>
                <a:spcPts val="450"/>
              </a:spcAft>
              <a:buFont typeface="Arial"/>
              <a:buChar char="•"/>
            </a:pPr>
            <a:r>
              <a:rPr lang="en-GB" sz="2000" b="1" dirty="0">
                <a:latin typeface="+mj-lt"/>
                <a:cs typeface="Abadi MT Condensed Light"/>
              </a:rPr>
              <a:t>New laser technology is needed for high WPE and &gt;kW average power;</a:t>
            </a:r>
          </a:p>
          <a:p>
            <a:pPr marL="214313" indent="-214313" eaLnBrk="1" hangingPunct="1">
              <a:lnSpc>
                <a:spcPct val="130000"/>
              </a:lnSpc>
              <a:spcBef>
                <a:spcPts val="150"/>
              </a:spcBef>
              <a:spcAft>
                <a:spcPts val="450"/>
              </a:spcAft>
              <a:buFont typeface="Arial"/>
              <a:buChar char="•"/>
            </a:pPr>
            <a:r>
              <a:rPr lang="en-GB" sz="2000" b="1" dirty="0">
                <a:latin typeface="+mj-lt"/>
                <a:cs typeface="Abadi MT Condensed Light"/>
              </a:rPr>
              <a:t>Efficient diode pumping is replacing flashlamps;</a:t>
            </a:r>
          </a:p>
          <a:p>
            <a:pPr marL="214313" indent="-214313" eaLnBrk="1" hangingPunct="1">
              <a:lnSpc>
                <a:spcPct val="130000"/>
              </a:lnSpc>
              <a:spcBef>
                <a:spcPts val="150"/>
              </a:spcBef>
              <a:spcAft>
                <a:spcPts val="450"/>
              </a:spcAft>
              <a:buFont typeface="Arial"/>
              <a:buChar char="•"/>
            </a:pPr>
            <a:r>
              <a:rPr lang="en-GB" sz="2000" b="1" dirty="0">
                <a:latin typeface="+mj-lt"/>
                <a:cs typeface="Abadi MT Condensed Light"/>
              </a:rPr>
              <a:t>Suitable schemes and materials are emerging and under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906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5"/>
          <p:cNvSpPr>
            <a:spLocks noGrp="1"/>
          </p:cNvSpPr>
          <p:nvPr>
            <p:ph type="title"/>
          </p:nvPr>
        </p:nvSpPr>
        <p:spPr>
          <a:xfrm>
            <a:off x="387926" y="141994"/>
            <a:ext cx="8368148" cy="75452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Conventional high power (high energy) lasers have huge size</a:t>
            </a:r>
          </a:p>
        </p:txBody>
      </p:sp>
      <p:pic>
        <p:nvPicPr>
          <p:cNvPr id="7270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92" y="1317495"/>
            <a:ext cx="4157663" cy="31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1031743"/>
            <a:ext cx="26765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Box 14"/>
          <p:cNvSpPr txBox="1">
            <a:spLocks noChangeArrowheads="1"/>
          </p:cNvSpPr>
          <p:nvPr/>
        </p:nvSpPr>
        <p:spPr bwMode="auto">
          <a:xfrm>
            <a:off x="978960" y="3015168"/>
            <a:ext cx="140294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685800" eaLnBrk="1" hangingPunct="1"/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Lawerence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Livermore National Lab. California, USA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84254" y="4635507"/>
            <a:ext cx="8614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Alternative </a:t>
            </a:r>
            <a:r>
              <a:rPr lang="it-IT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approach</a:t>
            </a:r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laser-</a:t>
            </a:r>
            <a:r>
              <a:rPr lang="it-IT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matter</a:t>
            </a:r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interaction</a:t>
            </a:r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 High power </a:t>
            </a:r>
            <a:r>
              <a:rPr lang="it-IT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</a:t>
            </a:r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low energy per </a:t>
            </a:r>
            <a:r>
              <a:rPr lang="it-IT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pulse</a:t>
            </a:r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it-IT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ultrashort</a:t>
            </a:r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pulse</a:t>
            </a:r>
            <a:r>
              <a:rPr lang="it-IT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duration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5D70C-4F38-9C54-C839-5313B974F3EC}"/>
              </a:ext>
            </a:extLst>
          </p:cNvPr>
          <p:cNvSpPr txBox="1"/>
          <p:nvPr/>
        </p:nvSpPr>
        <p:spPr>
          <a:xfrm>
            <a:off x="6961188" y="1997527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Pulse duration:</a:t>
            </a:r>
          </a:p>
          <a:p>
            <a:r>
              <a:rPr lang="en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F15B3-394D-707C-8B75-0C6F401AC760}"/>
              </a:ext>
            </a:extLst>
          </p:cNvPr>
          <p:cNvSpPr txBox="1"/>
          <p:nvPr/>
        </p:nvSpPr>
        <p:spPr>
          <a:xfrm>
            <a:off x="6961730" y="1447022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Pulse energy:</a:t>
            </a:r>
          </a:p>
          <a:p>
            <a:r>
              <a:rPr lang="en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MJ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B2565-3FE2-5DFF-21D1-0DE15F848CD7}"/>
              </a:ext>
            </a:extLst>
          </p:cNvPr>
          <p:cNvSpPr txBox="1"/>
          <p:nvPr/>
        </p:nvSpPr>
        <p:spPr>
          <a:xfrm>
            <a:off x="6926593" y="2606084"/>
            <a:ext cx="12394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Peak power:</a:t>
            </a:r>
          </a:p>
          <a:p>
            <a:r>
              <a:rPr lang="en-I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≈500 TW</a:t>
            </a:r>
          </a:p>
          <a:p>
            <a:endParaRPr lang="en-IT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F3D1C4-4F58-F0B3-9D52-62F493F1048F}"/>
              </a:ext>
            </a:extLst>
          </p:cNvPr>
          <p:cNvCxnSpPr/>
          <p:nvPr/>
        </p:nvCxnSpPr>
        <p:spPr>
          <a:xfrm flipH="1">
            <a:off x="3766930" y="3015168"/>
            <a:ext cx="606287" cy="543041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FDC3783-DF34-094F-B5D5-77B7B19808D4}"/>
              </a:ext>
            </a:extLst>
          </p:cNvPr>
          <p:cNvSpPr txBox="1"/>
          <p:nvPr/>
        </p:nvSpPr>
        <p:spPr>
          <a:xfrm>
            <a:off x="3539918" y="88792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Fusion ignition scale laser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0D762C-A86C-B3FE-18B1-3A2017DC2152}"/>
              </a:ext>
            </a:extLst>
          </p:cNvPr>
          <p:cNvGrpSpPr/>
          <p:nvPr/>
        </p:nvGrpSpPr>
        <p:grpSpPr>
          <a:xfrm>
            <a:off x="6850072" y="3344747"/>
            <a:ext cx="2153571" cy="1206000"/>
            <a:chOff x="6850072" y="3344747"/>
            <a:chExt cx="2153571" cy="1206000"/>
          </a:xfrm>
        </p:grpSpPr>
        <p:pic>
          <p:nvPicPr>
            <p:cNvPr id="4098" name="Picture 2" descr="Lawrence Livermore National Laboratory's National Ignition Facility  achieves fusion ignition | University of California">
              <a:extLst>
                <a:ext uri="{FF2B5EF4-FFF2-40B4-BE49-F238E27FC236}">
                  <a16:creationId xmlns:a16="http://schemas.microsoft.com/office/drawing/2014/main" id="{FC483E80-8343-481E-59E3-9C980E8D9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072" y="3344747"/>
              <a:ext cx="2153571" cy="1206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C48C2C-3555-24F1-67AB-1EC61D63ECE8}"/>
                </a:ext>
              </a:extLst>
            </p:cNvPr>
            <p:cNvSpPr txBox="1"/>
            <p:nvPr/>
          </p:nvSpPr>
          <p:spPr>
            <a:xfrm>
              <a:off x="6913006" y="3379636"/>
              <a:ext cx="197041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7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Ignition of inertial fusion achieved, Dec.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10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O CNR template 16-9" id="{AC5319F8-D312-B945-A35E-169CF3531D63}" vid="{D7AB5B03-63B5-F34E-BD81-1B2C10121A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5236</TotalTime>
  <Words>6243</Words>
  <Application>Microsoft Macintosh PowerPoint</Application>
  <PresentationFormat>On-screen Show (16:9)</PresentationFormat>
  <Paragraphs>771</Paragraphs>
  <Slides>82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8" baseType="lpstr">
      <vt:lpstr>Times</vt:lpstr>
      <vt:lpstr>Century Gothic</vt:lpstr>
      <vt:lpstr>Corbel</vt:lpstr>
      <vt:lpstr>Calibri</vt:lpstr>
      <vt:lpstr>Wingdings</vt:lpstr>
      <vt:lpstr>Cambria</vt:lpstr>
      <vt:lpstr>Trebuchet MS</vt:lpstr>
      <vt:lpstr>微软雅黑</vt:lpstr>
      <vt:lpstr>Hiragino Kaku Gothic Std W8</vt:lpstr>
      <vt:lpstr>Montserrat</vt:lpstr>
      <vt:lpstr>Abadi MT Condensed Light</vt:lpstr>
      <vt:lpstr>Times New Roman</vt:lpstr>
      <vt:lpstr>ＭＳ Ｐゴシック</vt:lpstr>
      <vt:lpstr>Arial</vt:lpstr>
      <vt:lpstr>Arial Narrow</vt:lpstr>
      <vt:lpstr>Tema di Office</vt:lpstr>
      <vt:lpstr>Introduction to High Power Lasers</vt:lpstr>
      <vt:lpstr>The Intense Laser Irradiation Laboratory (ILIL)</vt:lpstr>
      <vt:lpstr>Grand challenges of laser-plasma science</vt:lpstr>
      <vt:lpstr>Contents</vt:lpstr>
      <vt:lpstr>High power lasers</vt:lpstr>
      <vt:lpstr>Main principles of a laser</vt:lpstr>
      <vt:lpstr>The origin of lasers in the lab</vt:lpstr>
      <vt:lpstr>MATERIAL DAMAGE LIMITS AMPLIFICATION</vt:lpstr>
      <vt:lpstr>Conventional high power (high energy) lasers have huge size</vt:lpstr>
      <vt:lpstr>Short pulse, ultraintense lasers</vt:lpstr>
      <vt:lpstr>ORIGINAL PAPER</vt:lpstr>
      <vt:lpstr>INSPIRATION from other field</vt:lpstr>
      <vt:lpstr>Chirped Pulse Amplification</vt:lpstr>
      <vt:lpstr>Chirped Pulse Amplification  ANIMATION</vt:lpstr>
      <vt:lpstr>The original CPA EXPERIMENT</vt:lpstr>
      <vt:lpstr>PULSE DURATION AND Bandwidth</vt:lpstr>
      <vt:lpstr>VIA UNCERTAINTY PRINCIPLE</vt:lpstr>
      <vt:lpstr>WAVELENGTH-WISE</vt:lpstr>
      <vt:lpstr>Amplifying lasing media</vt:lpstr>
      <vt:lpstr>Key parameters of lasing media</vt:lpstr>
      <vt:lpstr>Key GAIN MATERIAL: Titanium doped  Sapphire</vt:lpstr>
      <vt:lpstr>ALTERNATIVE APPROACH</vt:lpstr>
      <vt:lpstr>Ultraintense lasers: overview</vt:lpstr>
      <vt:lpstr>High intensity lasers: evolution</vt:lpstr>
      <vt:lpstr>ULTRAINTENSE LASERS</vt:lpstr>
      <vt:lpstr>PowerPoint Presentation</vt:lpstr>
      <vt:lpstr>AVAILABLE INDUSTRIAL SYSTEMS</vt:lpstr>
      <vt:lpstr>Many PW-CLASS lasers worldwide</vt:lpstr>
      <vt:lpstr>EXTREME LIGHT INFRASTRUCTURE(s)</vt:lpstr>
      <vt:lpstr>From laser pulse amplification and compression to interaction with plasma</vt:lpstr>
      <vt:lpstr>Relevant blocks of a laser driver</vt:lpstr>
      <vt:lpstr>LWFA: laser power and quality control</vt:lpstr>
      <vt:lpstr>From laser pulse amplification and compression to plasma irradiation</vt:lpstr>
      <vt:lpstr>FOCAL SPOT BEAM QUALITY</vt:lpstr>
      <vt:lpstr>Borrowing Astronomy Adaptive Technology</vt:lpstr>
      <vt:lpstr>ADAPTIVE  OPTICS for high power lasers </vt:lpstr>
      <vt:lpstr>From laser pulse amplification and compression to plasma irradiation</vt:lpstr>
      <vt:lpstr>Temporal features: contrast</vt:lpstr>
      <vt:lpstr>Laser contrast: sub-ps time scale</vt:lpstr>
      <vt:lpstr>TEMPORAL Contrast enhancement</vt:lpstr>
      <vt:lpstr>ACCESSIBLE Laser specs on plasma</vt:lpstr>
      <vt:lpstr>PowerPoint Presentation</vt:lpstr>
      <vt:lpstr>OPEN ISSUES OF Laser Plasma Acceleration</vt:lpstr>
      <vt:lpstr>From laser pulse amplification and compression to plasma irradiation</vt:lpstr>
      <vt:lpstr>The Resonant Multi-Pulse Ionization Injection</vt:lpstr>
      <vt:lpstr>MULTI-PULSE LASER GENERATION</vt:lpstr>
      <vt:lpstr>NEXT STEP: STAGING OF ACCELERATING SECTIONS</vt:lpstr>
      <vt:lpstr>Scaling lasers drivers to large accelerator systems</vt:lpstr>
      <vt:lpstr>PowerPoint Presentation</vt:lpstr>
      <vt:lpstr>Average power</vt:lpstr>
      <vt:lpstr>Relevant blocks of a laser driver</vt:lpstr>
      <vt:lpstr>CHANGE OF OPTICAL PUMPING TECHNOLOGY</vt:lpstr>
      <vt:lpstr>Roadmap on LPA Laser Driver technology</vt:lpstr>
      <vt:lpstr>Scaling lasers drivers to large accelerator systems</vt:lpstr>
      <vt:lpstr>100 Hz, J-scale laser beamline</vt:lpstr>
      <vt:lpstr>HAPLS: Fully diode-pumped reprated PW system</vt:lpstr>
      <vt:lpstr>EuPRAXIA LASER (Ti:Sa)</vt:lpstr>
      <vt:lpstr>EuPRAXIA Laser Driver: pump lasers</vt:lpstr>
      <vt:lpstr>Thermal management</vt:lpstr>
      <vt:lpstr>Underpinning EuPRAXIA-like Laser driver</vt:lpstr>
      <vt:lpstr>Scaling lasers drivers to large accelerator systems</vt:lpstr>
      <vt:lpstr>Efficiency path</vt:lpstr>
      <vt:lpstr>Roadmap on LPA Laser Driver technology</vt:lpstr>
      <vt:lpstr>Several options under development</vt:lpstr>
      <vt:lpstr>PowerPoint Presentation</vt:lpstr>
      <vt:lpstr>Coherent Combination</vt:lpstr>
      <vt:lpstr>kHz laser driver development for LPA</vt:lpstr>
      <vt:lpstr>Thulium based laser gain materials</vt:lpstr>
      <vt:lpstr>Recent advances with Tm:YLF</vt:lpstr>
      <vt:lpstr>Recent advances with Tm:YLF</vt:lpstr>
      <vt:lpstr>Laser grade ceramic option</vt:lpstr>
      <vt:lpstr>Ceramic option: Tm in sesquioxide host</vt:lpstr>
      <vt:lpstr>Ceramic option: Tm Lu2O3</vt:lpstr>
      <vt:lpstr>Test platform</vt:lpstr>
      <vt:lpstr>Fundamentals for high efficiency?</vt:lpstr>
      <vt:lpstr>Higher WPE: In-band pumping for low QD</vt:lpstr>
      <vt:lpstr>In-band pumping of Tm:Lu2O3</vt:lpstr>
      <vt:lpstr>In-band pumping of Tm:Lu2O3</vt:lpstr>
      <vt:lpstr>kHz laser development at ILIL</vt:lpstr>
      <vt:lpstr>kHz front-end: operational</vt:lpstr>
      <vt:lpstr>Gain medium design and pumping</vt:lpstr>
      <vt:lpstr>Summary considerations on lasers for LPA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Laura Benassi</dc:creator>
  <cp:keywords/>
  <dc:description/>
  <cp:lastModifiedBy>Leo Gizzi</cp:lastModifiedBy>
  <cp:revision>354</cp:revision>
  <dcterms:created xsi:type="dcterms:W3CDTF">2021-06-16T15:17:32Z</dcterms:created>
  <dcterms:modified xsi:type="dcterms:W3CDTF">2024-04-21T19:44:51Z</dcterms:modified>
  <cp:category/>
</cp:coreProperties>
</file>