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7" r:id="rId7"/>
    <p:sldId id="264" r:id="rId8"/>
    <p:sldId id="270" r:id="rId9"/>
    <p:sldId id="272" r:id="rId10"/>
    <p:sldId id="273" r:id="rId11"/>
    <p:sldId id="265" r:id="rId12"/>
    <p:sldId id="269" r:id="rId13"/>
    <p:sldId id="261" r:id="rId14"/>
    <p:sldId id="263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5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5E373-71CE-FC50-7B47-8DF9D164E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2A9C88-41F3-E98F-EA90-A2053E1E7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864421-AE31-2227-87A8-8DE71CD8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8B8738-3A09-5429-D3C2-D5C45EA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163CF3-91AC-C90E-B7CA-23CA3DFF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41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1C123C-016E-86D6-5B72-98EF126C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723597-9A14-BCB6-AF4C-0A9435862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AA7A2-C24D-2FB0-7261-28DE0C88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3DCA40-E170-80B8-20EF-055659613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ECE0FD-8E6C-1A62-B93D-91C8D6C6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71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A5EB1C-6290-910D-6EDF-2620E1C20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CED96D-EBE0-450F-DDC6-633C47C4F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E11463-9590-F54B-0348-5A38460E2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C87251-E702-6265-6D4B-36D55D7D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E11AF2-BF4B-D719-6444-81610003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2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41A83-7E81-96FB-8C4C-6CA9A643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64A52C-677A-2C0E-F336-BC3EB38D2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08E9FE-E90F-0E56-D135-554F32C7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4CF46D-43A4-156A-2194-A0A49DA2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D022406-94A2-549E-FFE9-05B9F933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7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8C9E1-715E-339B-C239-AD1138B1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4B24A88-7461-8C20-0FF0-2F66D38A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FD4377-1AB8-034A-7B9E-7EE563FA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09F241-0FDA-F038-3F39-9A7B6172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F2C0AC-61D2-8265-79D9-E22C20CF5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209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D570B-E069-D574-5B72-E28E0E7CE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5AC5EA-7025-9659-1348-794806181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989D0-4D99-71CC-9488-0DEEA643D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5E9943-30DC-D629-5991-76F35849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7311DB6-27F3-2F87-0A0F-08011BC8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BB66C-7515-BBB1-CDAA-2088A8B3F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508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30BC4C-5D13-C3EA-E4C2-39E6F5E84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65398-A67A-121A-7BA9-8E0347CEA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745E137-892A-27E6-FA07-5A987292A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DF84803-78A8-B170-2075-3C95316F3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544A85-C679-DB3D-D10D-1EAB4DD838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F1F1FCC-3F05-733D-2C39-482106DB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42BA0D-6176-B808-C132-92E9E7D4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457A23-BA7C-9C2D-36D1-72D90BE59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115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FFA604-F467-B462-77A4-FA091102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DF18418-3B04-B785-87D7-A1F9DBB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F7D3492-9B06-D175-2D28-67E743B55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9F28BB5-CEFF-A634-F722-E7797D7C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5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7C875C-8DD5-A899-B757-6180EDF4D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A43A883-6211-A750-354B-6EB74DBE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46E8E33-B89B-CA33-1B93-0BA543B1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45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47099-4C57-00F7-9D3E-2F33C57D7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295BD2-8AAF-11A2-FB6A-E02F3ECDB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689FA4-19CA-47E6-DD4B-89E6FFE8D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3760AF-2D55-5774-A589-D37341E0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F01FBD-541C-79AD-AEB3-F063203B6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32B6F1-B2D9-8F5C-0D61-D2B0C9F5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30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9A9DBF-1BA6-EBC7-E65E-F28A92607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F18F399-C997-8605-D2FA-DD5420A76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D198699-FE5E-32EB-F9E9-5C1AF84FE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964759-3848-05CA-5D2F-EEAE8A50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A35DC8-7EB2-7261-199C-CA3519A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B01C2-5564-BE2C-8E20-519F41CA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07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BBBC48F-C584-32EB-FEAF-E5BD440B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289FD6-6DE9-37F0-06C5-1ED5F4B5D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39ECCE-FC58-F03F-11F7-49D979036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244ED-C9AC-411C-8372-8EC23AEACE9B}" type="datetimeFigureOut">
              <a:rPr lang="it-IT" smtClean="0"/>
              <a:t>07/12/2023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AC4E3A-964E-73C7-45B3-26544D4FF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8E1953-59D9-503D-D332-6D279F721C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F6C93-8572-40B9-833C-1FB7947E5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13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christopherpoole/CADMesh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gdml.web.cern.ch/GDM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B08B9A-2973-97C1-36D7-0620F8924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4487" y="2453379"/>
            <a:ext cx="9144000" cy="1446817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Radiation</a:t>
            </a:r>
            <a:r>
              <a:rPr lang="it-IT" dirty="0"/>
              <a:t> Field </a:t>
            </a:r>
            <a:r>
              <a:rPr lang="it-IT" dirty="0" err="1"/>
              <a:t>Simulation</a:t>
            </a:r>
            <a:br>
              <a:rPr lang="it-IT" dirty="0"/>
            </a:br>
            <a:r>
              <a:rPr lang="it-IT" dirty="0"/>
              <a:t> in GIF ++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7CBDA7D-2040-08FA-AA79-AE47BFD56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476" y="3653324"/>
            <a:ext cx="9144000" cy="1961373"/>
          </a:xfrm>
        </p:spPr>
        <p:txBody>
          <a:bodyPr>
            <a:noAutofit/>
          </a:bodyPr>
          <a:lstStyle/>
          <a:p>
            <a:endParaRPr lang="it-IT" sz="1700" dirty="0"/>
          </a:p>
          <a:p>
            <a:r>
              <a:rPr lang="it-IT" sz="1700" dirty="0"/>
              <a:t>Nicola Ferrara, INFN and Politecnico of Bari </a:t>
            </a:r>
          </a:p>
          <a:p>
            <a:r>
              <a:rPr lang="it-IT" sz="1700" dirty="0"/>
              <a:t>Gabriella Pugliese INFN and Politecnico of Bari</a:t>
            </a:r>
          </a:p>
          <a:p>
            <a:r>
              <a:rPr lang="it-IT" sz="1700" dirty="0"/>
              <a:t>Giuseppe Iaselli, INFN and Politecnico of Bari </a:t>
            </a:r>
          </a:p>
          <a:p>
            <a:r>
              <a:rPr lang="it-IT" sz="1700" dirty="0" err="1"/>
              <a:t>Dayron</a:t>
            </a:r>
            <a:r>
              <a:rPr lang="it-IT" sz="1700" dirty="0"/>
              <a:t> Ramos, INFN and </a:t>
            </a:r>
            <a:r>
              <a:rPr lang="it-IT" sz="1700" dirty="0" err="1"/>
              <a:t>Polytecnic</a:t>
            </a:r>
            <a:r>
              <a:rPr lang="it-IT" sz="1700" dirty="0"/>
              <a:t> of Bari</a:t>
            </a:r>
          </a:p>
          <a:p>
            <a:r>
              <a:rPr lang="it-IT" sz="1700" dirty="0"/>
              <a:t> </a:t>
            </a:r>
          </a:p>
          <a:p>
            <a:endParaRPr lang="it-IT" sz="1700" dirty="0"/>
          </a:p>
        </p:txBody>
      </p:sp>
      <p:pic>
        <p:nvPicPr>
          <p:cNvPr id="5" name="Immagine 4" descr="Immagine che contiene Elementi grafici, Carattere, logo, giallo&#10;&#10;Descrizione generata automaticamente">
            <a:extLst>
              <a:ext uri="{FF2B5EF4-FFF2-40B4-BE49-F238E27FC236}">
                <a16:creationId xmlns:a16="http://schemas.microsoft.com/office/drawing/2014/main" id="{AEC835F3-42C2-5277-68B7-538EC47311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3" t="5944" r="3087"/>
          <a:stretch/>
        </p:blipFill>
        <p:spPr>
          <a:xfrm>
            <a:off x="801656" y="5238945"/>
            <a:ext cx="2190750" cy="1281112"/>
          </a:xfrm>
          <a:prstGeom prst="rect">
            <a:avLst/>
          </a:prstGeom>
        </p:spPr>
      </p:pic>
      <p:pic>
        <p:nvPicPr>
          <p:cNvPr id="7" name="Immagine 6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D9BA7A7E-E1C1-27BA-757D-34B7BB9C02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212" y="600075"/>
            <a:ext cx="2657475" cy="1714500"/>
          </a:xfrm>
          <a:prstGeom prst="rect">
            <a:avLst/>
          </a:prstGeom>
        </p:spPr>
      </p:pic>
      <p:pic>
        <p:nvPicPr>
          <p:cNvPr id="9" name="Immagine 8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EB29017C-D54F-05DA-774F-A3830DA7A0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5" y="600075"/>
            <a:ext cx="3390900" cy="1352550"/>
          </a:xfrm>
          <a:prstGeom prst="rect">
            <a:avLst/>
          </a:prstGeom>
        </p:spPr>
      </p:pic>
      <p:pic>
        <p:nvPicPr>
          <p:cNvPr id="6" name="Immagine 5" descr="Immagine che contiene testo, Elementi grafici, grafica, Carattere&#10;&#10;Descrizione generata automaticamente">
            <a:extLst>
              <a:ext uri="{FF2B5EF4-FFF2-40B4-BE49-F238E27FC236}">
                <a16:creationId xmlns:a16="http://schemas.microsoft.com/office/drawing/2014/main" id="{F999C5A5-AAB8-DA63-0746-B524820F3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9044" y="4400950"/>
            <a:ext cx="2025602" cy="203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05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830" y="2766218"/>
            <a:ext cx="1886339" cy="1325563"/>
          </a:xfrm>
        </p:spPr>
        <p:txBody>
          <a:bodyPr/>
          <a:lstStyle/>
          <a:p>
            <a:pPr algn="ctr"/>
            <a:r>
              <a:rPr lang="it-IT" dirty="0"/>
              <a:t>Backup </a:t>
            </a:r>
          </a:p>
        </p:txBody>
      </p:sp>
    </p:spTree>
    <p:extLst>
      <p:ext uri="{BB962C8B-B14F-4D97-AF65-F5344CB8AC3E}">
        <p14:creationId xmlns:p14="http://schemas.microsoft.com/office/powerpoint/2010/main" val="3210688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calculation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984378" y="1825625"/>
                <a:ext cx="9559213" cy="4351338"/>
              </a:xfrm>
            </p:spPr>
            <p:txBody>
              <a:bodyPr>
                <a:normAutofit lnSpcReduction="10000"/>
              </a:bodyPr>
              <a:lstStyle/>
              <a:p>
                <a:endParaRPr lang="it-IT" dirty="0"/>
              </a:p>
              <a:p>
                <a:pPr marL="0" indent="0">
                  <a:buNone/>
                </a:pPr>
                <a:r>
                  <a:rPr lang="it-IT" dirty="0" err="1"/>
                  <a:t>Simulation</a:t>
                </a:r>
                <a:r>
                  <a:rPr lang="it-IT" dirty="0"/>
                  <a:t> with probe: 5*10</a:t>
                </a:r>
                <a:r>
                  <a:rPr lang="it-IT" baseline="30000" dirty="0"/>
                  <a:t>-12</a:t>
                </a:r>
                <a:r>
                  <a:rPr lang="it-IT" dirty="0"/>
                  <a:t> </a:t>
                </a:r>
                <a:r>
                  <a:rPr lang="it-IT" dirty="0" err="1"/>
                  <a:t>Gy</a:t>
                </a: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r>
                  <a:rPr lang="it-IT" dirty="0" err="1"/>
                  <a:t>Calculation</a:t>
                </a:r>
                <a:r>
                  <a:rPr lang="it-IT" dirty="0"/>
                  <a:t> of time:</a:t>
                </a:r>
              </a:p>
              <a:p>
                <a:pPr marL="0" indent="0">
                  <a:buNone/>
                </a:pPr>
                <a:r>
                  <a:rPr lang="it-IT" dirty="0"/>
                  <a:t>2*10</a:t>
                </a:r>
                <a:r>
                  <a:rPr lang="it-IT" baseline="30000" dirty="0"/>
                  <a:t>6</a:t>
                </a:r>
                <a:r>
                  <a:rPr lang="it-IT" dirty="0"/>
                  <a:t> gamma </a:t>
                </a:r>
                <a:r>
                  <a:rPr lang="it-IT" dirty="0" err="1"/>
                  <a:t>correspond</a:t>
                </a:r>
                <a:r>
                  <a:rPr lang="it-IT" dirty="0"/>
                  <a:t>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2∗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𝑔𝑎𝑚𝑚𝑎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11∗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𝐵𝑞</m:t>
                        </m:r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=0,18∗</m:t>
                    </m:r>
                    <m:sSup>
                      <m:sSup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it-IT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r>
                  <a:rPr lang="it-IT" dirty="0" err="1"/>
                  <a:t>Calculation</a:t>
                </a:r>
                <a:r>
                  <a:rPr lang="it-IT" dirty="0"/>
                  <a:t> of Rate Dose:</a:t>
                </a:r>
              </a:p>
              <a:p>
                <a:pPr marL="0" indent="0">
                  <a:buNone/>
                </a:pPr>
                <a:r>
                  <a:rPr lang="it-IT" dirty="0"/>
                  <a:t>Rate Dose: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5∗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−12 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0,18∗</m:t>
                        </m:r>
                        <m:sSup>
                          <m:sSup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−6</m:t>
                            </m:r>
                          </m:sup>
                        </m:s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b="0" i="1" smtClean="0">
                        <a:latin typeface="Cambria Math" panose="02040503050406030204" pitchFamily="18" charset="0"/>
                      </a:rPr>
                      <m:t>=28∗</m:t>
                    </m:r>
                    <m:sSup>
                      <m:sSup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  <m:r>
                      <a:rPr lang="it-IT" b="0" i="1" smtClean="0">
                        <a:latin typeface="Cambria Math" panose="02040503050406030204" pitchFamily="18" charset="0"/>
                      </a:rPr>
                      <m:t>𝐺𝑦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=100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𝑚𝐺𝑦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 xmlns=""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984378" y="1825625"/>
                <a:ext cx="9559213" cy="4351338"/>
              </a:xfrm>
              <a:blipFill>
                <a:blip r:embed="rId2"/>
                <a:stretch>
                  <a:fillRect l="-127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92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47"/>
            <a:ext cx="6299718" cy="1325563"/>
          </a:xfrm>
        </p:spPr>
        <p:txBody>
          <a:bodyPr/>
          <a:lstStyle/>
          <a:p>
            <a:r>
              <a:rPr lang="it-IT" dirty="0"/>
              <a:t>Dose </a:t>
            </a:r>
            <a:r>
              <a:rPr lang="it-IT" dirty="0" err="1"/>
              <a:t>comparison</a:t>
            </a:r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838200" y="2608632"/>
                <a:ext cx="3979508" cy="19687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it-IT" dirty="0"/>
                  <a:t>New Rate Dose 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it-IT" b="0" dirty="0"/>
              </a:p>
              <a:p>
                <a:pPr marL="0" indent="0">
                  <a:buNone/>
                </a:pPr>
                <a:r>
                  <a:rPr lang="it-IT" dirty="0"/>
                  <a:t>Rate Dose </a:t>
                </a:r>
                <a:r>
                  <a:rPr lang="it-IT" dirty="0" err="1"/>
                  <a:t>U</a:t>
                </a:r>
                <a:r>
                  <a:rPr lang="it-IT" baseline="-25000" dirty="0" err="1"/>
                  <a:t>c</a:t>
                </a:r>
                <a:r>
                  <a:rPr lang="it-IT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55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𝑚𝐺𝑦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  <a:p>
                <a:pPr marL="0" indent="0">
                  <a:buNone/>
                </a:pPr>
                <a:endParaRPr lang="it-IT" dirty="0"/>
              </a:p>
            </p:txBody>
          </p:sp>
        </mc:Choice>
        <mc:Fallback>
          <p:sp>
            <p:nvSpPr>
              <p:cNvPr id="5" name="Segnaposto contenuto 4">
                <a:extLst>
                  <a:ext uri="{FF2B5EF4-FFF2-40B4-BE49-F238E27FC236}">
                    <a16:creationId xmlns:a16="http://schemas.microsoft.com/office/drawing/2014/main" id="{C40572F2-12BA-691D-B3DE-5A0CECEBFE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8200" y="2608632"/>
                <a:ext cx="3979508" cy="1968760"/>
              </a:xfrm>
              <a:blipFill>
                <a:blip r:embed="rId2"/>
                <a:stretch>
                  <a:fillRect l="-3221" t="-61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magine 3" descr="Immagine che contiene testo, diagramma, linea, Diagramma&#10;&#10;Descrizione generata automaticamente">
            <a:extLst>
              <a:ext uri="{FF2B5EF4-FFF2-40B4-BE49-F238E27FC236}">
                <a16:creationId xmlns:a16="http://schemas.microsoft.com/office/drawing/2014/main" id="{9A9574C5-CB2D-C923-F572-80526F04D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706" y="1959429"/>
            <a:ext cx="7223156" cy="333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53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DCB8F3-EE18-2390-77BA-C0C25D385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method: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421BE0-7474-9EBE-A7BC-BA128031D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Tried to tessellate with </a:t>
            </a:r>
            <a:r>
              <a:rPr lang="en-US" dirty="0">
                <a:hlinkClick r:id="rId2"/>
              </a:rPr>
              <a:t>https://github.com/christopherpoole/CADMesh</a:t>
            </a:r>
            <a:r>
              <a:rPr lang="en-US" dirty="0"/>
              <a:t> every sub-volumes setting a scale for the mesh.</a:t>
            </a:r>
          </a:p>
        </p:txBody>
      </p:sp>
    </p:spTree>
    <p:extLst>
      <p:ext uri="{BB962C8B-B14F-4D97-AF65-F5344CB8AC3E}">
        <p14:creationId xmlns:p14="http://schemas.microsoft.com/office/powerpoint/2010/main" val="2793545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CD5033-F7E5-869B-DF8D-32207FC83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Not </a:t>
            </a:r>
            <a:r>
              <a:rPr lang="it-IT" dirty="0" err="1"/>
              <a:t>upgraded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111A42-FE5B-CC3F-5175-C90963948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00" y="1820914"/>
            <a:ext cx="3604773" cy="4281305"/>
          </a:xfrm>
        </p:spPr>
        <p:txBody>
          <a:bodyPr>
            <a:normAutofit fontScale="92500" lnSpcReduction="20000"/>
          </a:bodyPr>
          <a:lstStyle/>
          <a:p>
            <a:endParaRPr lang="it-IT" dirty="0"/>
          </a:p>
          <a:p>
            <a:pPr marL="457200" indent="-457200">
              <a:buAutoNum type="alphaLcParenR"/>
            </a:pPr>
            <a:r>
              <a:rPr lang="it-IT" dirty="0"/>
              <a:t>COLZ </a:t>
            </a:r>
            <a:r>
              <a:rPr lang="it-IT" dirty="0" err="1"/>
              <a:t>flux</a:t>
            </a:r>
            <a:r>
              <a:rPr lang="it-IT" dirty="0"/>
              <a:t> of gamma for a volume </a:t>
            </a:r>
            <a:r>
              <a:rPr lang="it-IT" dirty="0" err="1"/>
              <a:t>divided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cubes</a:t>
            </a:r>
            <a:r>
              <a:rPr lang="it-IT" dirty="0"/>
              <a:t> of 10 cm</a:t>
            </a:r>
          </a:p>
          <a:p>
            <a:pPr marL="457200" indent="-457200">
              <a:buAutoNum type="alphaLcParenR"/>
            </a:pPr>
            <a:r>
              <a:rPr lang="it-IT" dirty="0"/>
              <a:t>COLZ dose </a:t>
            </a:r>
            <a:r>
              <a:rPr lang="it-IT" dirty="0" err="1"/>
              <a:t>deposit</a:t>
            </a:r>
            <a:r>
              <a:rPr lang="it-IT" dirty="0"/>
              <a:t> of gamma for a volume divide </a:t>
            </a:r>
            <a:r>
              <a:rPr lang="it-IT" dirty="0" err="1"/>
              <a:t>into</a:t>
            </a:r>
            <a:r>
              <a:rPr lang="it-IT" dirty="0"/>
              <a:t> </a:t>
            </a:r>
            <a:r>
              <a:rPr lang="it-IT" dirty="0" err="1"/>
              <a:t>cubes</a:t>
            </a:r>
            <a:r>
              <a:rPr lang="it-IT" dirty="0"/>
              <a:t> of 10 cm</a:t>
            </a:r>
          </a:p>
          <a:p>
            <a:pPr marL="457200" indent="-457200">
              <a:buAutoNum type="alphaLcParenR"/>
            </a:pPr>
            <a:endParaRPr lang="it-IT" dirty="0"/>
          </a:p>
          <a:p>
            <a:pPr marL="457200" indent="-457200">
              <a:buAutoNum type="alphaLcParenR"/>
            </a:pPr>
            <a:endParaRPr lang="it-IT" dirty="0"/>
          </a:p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8D194AC-E55E-697C-6157-0A3773B58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14000" y="3175732"/>
            <a:ext cx="742235" cy="355028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a</a:t>
            </a:r>
          </a:p>
        </p:txBody>
      </p:sp>
      <p:pic>
        <p:nvPicPr>
          <p:cNvPr id="10" name="Segnaposto contenuto 9" descr="Immagine che contiene testo, schermata, Policromia, Diagramma&#10;&#10;Descrizione generata automaticamente">
            <a:extLst>
              <a:ext uri="{FF2B5EF4-FFF2-40B4-BE49-F238E27FC236}">
                <a16:creationId xmlns:a16="http://schemas.microsoft.com/office/drawing/2014/main" id="{417669F0-A749-C91F-832D-BC357C7D4BB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463" y="55830"/>
            <a:ext cx="6335353" cy="3194101"/>
          </a:xfrm>
        </p:spPr>
      </p:pic>
      <p:pic>
        <p:nvPicPr>
          <p:cNvPr id="12" name="Immagine 11" descr="Immagine che contiene testo, schermata, Policromia, Blu elettrico&#10;&#10;Descrizione generata automaticamente">
            <a:extLst>
              <a:ext uri="{FF2B5EF4-FFF2-40B4-BE49-F238E27FC236}">
                <a16:creationId xmlns:a16="http://schemas.microsoft.com/office/drawing/2014/main" id="{C864EF4D-B0A1-DC71-0C08-50BBA16D85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330" y="3480624"/>
            <a:ext cx="6335486" cy="3194168"/>
          </a:xfrm>
          <a:prstGeom prst="rect">
            <a:avLst/>
          </a:prstGeom>
        </p:spPr>
      </p:pic>
      <p:sp>
        <p:nvSpPr>
          <p:cNvPr id="13" name="Segnaposto testo 4">
            <a:extLst>
              <a:ext uri="{FF2B5EF4-FFF2-40B4-BE49-F238E27FC236}">
                <a16:creationId xmlns:a16="http://schemas.microsoft.com/office/drawing/2014/main" id="{5770EE04-5122-555F-4A9F-1075EB1DB858}"/>
              </a:ext>
            </a:extLst>
          </p:cNvPr>
          <p:cNvSpPr txBox="1">
            <a:spLocks/>
          </p:cNvSpPr>
          <p:nvPr/>
        </p:nvSpPr>
        <p:spPr>
          <a:xfrm>
            <a:off x="4714000" y="6444032"/>
            <a:ext cx="742235" cy="3581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00678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4414"/>
            <a:ext cx="10515600" cy="178091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Geant4 GIF++ simulation code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Source:  Pfeiffer Dorothea Software developed in GEANT4-10.0 to simulate GIF++ radiation background [ref]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0686"/>
            <a:ext cx="10813775" cy="440181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Software upgrade in the framework of the new DRD1 «collaboration».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ym typeface="Wingdings" pitchFamily="2" charset="2"/>
              </a:rPr>
              <a:t>Main steps: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ym typeface="Wingdings" pitchFamily="2" charset="2"/>
              </a:rPr>
              <a:t>Transition from GEANT4-10.0 to GEANT4-11.0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Description of the new bunker geometry  </a:t>
            </a:r>
          </a:p>
          <a:p>
            <a:pPr marL="0" indent="0">
              <a:buNone/>
            </a:pPr>
            <a:r>
              <a:rPr lang="en-US" sz="2000" dirty="0"/>
              <a:t>[ref] https://gif-irrad.web.cern.ch/documents/1-s2.0-S0168900217306113-main.pdf</a:t>
            </a:r>
          </a:p>
        </p:txBody>
      </p:sp>
      <p:pic>
        <p:nvPicPr>
          <p:cNvPr id="6" name="Immagine 5" descr="Immagine che contiene schermata, Modellazione 3D, schizzo&#10;&#10;Descrizione generata automaticamente">
            <a:extLst>
              <a:ext uri="{FF2B5EF4-FFF2-40B4-BE49-F238E27FC236}">
                <a16:creationId xmlns:a16="http://schemas.microsoft.com/office/drawing/2014/main" id="{95610012-0825-31FA-5509-3F4E191DDE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933" y="4465695"/>
            <a:ext cx="3588134" cy="202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8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E03FE-0F44-EBFC-5A61-FCFB2778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031" y="133482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Transition from GEANT4-10.0 to GEANT4-10.7 (1) 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D63646-EA2F-F4CB-88F8-A8C960F58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633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New GEANT4 version: geant4-10-07-patch-03 [MT]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Change of one class in the GIF++ project ()</a:t>
            </a:r>
          </a:p>
          <a:p>
            <a:pPr marL="0" indent="0">
              <a:buNone/>
            </a:pP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  </a:t>
            </a:r>
            <a:r>
              <a:rPr lang="en-US" sz="2400" b="1" dirty="0">
                <a:solidFill>
                  <a:srgbClr val="0070C0"/>
                </a:solidFill>
              </a:rPr>
              <a:t>Issue: </a:t>
            </a:r>
            <a:r>
              <a:rPr lang="en-US" sz="2400" dirty="0"/>
              <a:t>in class GIF++</a:t>
            </a:r>
            <a:r>
              <a:rPr lang="en-US" sz="2400" dirty="0" err="1"/>
              <a:t>UserScoreWriter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/>
              <a:t>   the typedef </a:t>
            </a:r>
            <a:r>
              <a:rPr lang="en-US" sz="2400" dirty="0" err="1">
                <a:solidFill>
                  <a:srgbClr val="FF0000"/>
                </a:solidFill>
              </a:rPr>
              <a:t>MeshScoreMap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becomes defined in G4VScoringMesh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   Solutions: </a:t>
            </a:r>
            <a:r>
              <a:rPr lang="en-US" sz="2400" dirty="0"/>
              <a:t>Geant4 upgrades to G4VScoringMesh::</a:t>
            </a:r>
            <a:r>
              <a:rPr lang="en-US" sz="2400" dirty="0" err="1"/>
              <a:t>MeshScoreMap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977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7D7064-4415-0AB5-350A-8630530F1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9951"/>
            <a:ext cx="10515600" cy="132556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Other Changes: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89426C-0A93-A9D4-DEB3-29576847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0016"/>
            <a:ext cx="10515600" cy="45035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MeshScoreMap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fSMap</a:t>
            </a:r>
            <a:r>
              <a:rPr lang="it-IT" dirty="0">
                <a:solidFill>
                  <a:srgbClr val="FF0000"/>
                </a:solidFill>
              </a:rPr>
              <a:t> = </a:t>
            </a:r>
            <a:r>
              <a:rPr lang="it-IT" dirty="0" err="1">
                <a:solidFill>
                  <a:srgbClr val="FF0000"/>
                </a:solidFill>
              </a:rPr>
              <a:t>fScoringMesh</a:t>
            </a:r>
            <a:r>
              <a:rPr lang="it-IT" dirty="0">
                <a:solidFill>
                  <a:srgbClr val="FF0000"/>
                </a:solidFill>
              </a:rPr>
              <a:t>-&gt;</a:t>
            </a:r>
            <a:r>
              <a:rPr lang="it-IT" dirty="0" err="1">
                <a:solidFill>
                  <a:srgbClr val="FF0000"/>
                </a:solidFill>
              </a:rPr>
              <a:t>GetScoreMap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/>
              <a:t>G4VScoringMesh::</a:t>
            </a:r>
            <a:r>
              <a:rPr lang="it-IT" dirty="0" err="1"/>
              <a:t>MeshScoreMap</a:t>
            </a:r>
            <a:r>
              <a:rPr lang="it-IT" dirty="0"/>
              <a:t> </a:t>
            </a:r>
            <a:r>
              <a:rPr lang="it-IT" dirty="0" err="1"/>
              <a:t>fSMap</a:t>
            </a:r>
            <a:r>
              <a:rPr lang="it-IT" dirty="0"/>
              <a:t> = </a:t>
            </a:r>
            <a:r>
              <a:rPr lang="it-IT" dirty="0" err="1"/>
              <a:t>fScoringMesh</a:t>
            </a:r>
            <a:r>
              <a:rPr lang="it-IT" dirty="0"/>
              <a:t>-&gt;</a:t>
            </a:r>
            <a:r>
              <a:rPr lang="it-IT" dirty="0" err="1"/>
              <a:t>GetScoreMap</a:t>
            </a:r>
            <a:r>
              <a:rPr lang="it-IT" dirty="0"/>
              <a:t>();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>
                <a:solidFill>
                  <a:srgbClr val="FF0000"/>
                </a:solidFill>
              </a:rPr>
              <a:t>std</a:t>
            </a:r>
            <a:r>
              <a:rPr lang="it-IT" dirty="0">
                <a:solidFill>
                  <a:srgbClr val="FF0000"/>
                </a:solidFill>
              </a:rPr>
              <a:t>::</a:t>
            </a:r>
            <a:r>
              <a:rPr lang="it-IT" dirty="0" err="1">
                <a:solidFill>
                  <a:srgbClr val="FF0000"/>
                </a:solidFill>
              </a:rPr>
              <a:t>map</a:t>
            </a:r>
            <a:r>
              <a:rPr lang="it-IT" dirty="0">
                <a:solidFill>
                  <a:srgbClr val="FF0000"/>
                </a:solidFill>
              </a:rPr>
              <a:t>&lt;G4int, G4double*&gt; * score = </a:t>
            </a:r>
            <a:r>
              <a:rPr lang="it-IT" dirty="0" err="1">
                <a:solidFill>
                  <a:srgbClr val="FF0000"/>
                </a:solidFill>
              </a:rPr>
              <a:t>msMapItr</a:t>
            </a:r>
            <a:r>
              <a:rPr lang="it-IT" dirty="0">
                <a:solidFill>
                  <a:srgbClr val="FF0000"/>
                </a:solidFill>
              </a:rPr>
              <a:t>-&gt;second-&gt;</a:t>
            </a:r>
            <a:r>
              <a:rPr lang="it-IT" dirty="0" err="1">
                <a:solidFill>
                  <a:srgbClr val="FF0000"/>
                </a:solidFill>
              </a:rPr>
              <a:t>GetMap</a:t>
            </a:r>
            <a:r>
              <a:rPr lang="it-IT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 &amp;score = *(</a:t>
            </a:r>
            <a:r>
              <a:rPr lang="it-IT" dirty="0" err="1"/>
              <a:t>msMapItr</a:t>
            </a:r>
            <a:r>
              <a:rPr lang="it-IT" dirty="0"/>
              <a:t>-&gt;second-&gt;</a:t>
            </a:r>
            <a:r>
              <a:rPr lang="it-IT" dirty="0" err="1"/>
              <a:t>GetMap</a:t>
            </a:r>
            <a:r>
              <a:rPr lang="it-IT" dirty="0"/>
              <a:t>());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std::map&lt;G4int, G4double*&gt;::iterator value = score-&gt;find(</a:t>
            </a:r>
            <a:r>
              <a:rPr lang="en-US" dirty="0" err="1">
                <a:solidFill>
                  <a:srgbClr val="FF0000"/>
                </a:solidFill>
              </a:rPr>
              <a:t>idx</a:t>
            </a:r>
            <a:r>
              <a:rPr lang="en-US" dirty="0">
                <a:solidFill>
                  <a:srgbClr val="FF0000"/>
                </a:solidFill>
              </a:rPr>
              <a:t>);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dirty="0" err="1"/>
              <a:t>std</a:t>
            </a:r>
            <a:r>
              <a:rPr lang="it-IT" dirty="0"/>
              <a:t>::</a:t>
            </a:r>
            <a:r>
              <a:rPr lang="it-IT" dirty="0" err="1"/>
              <a:t>map</a:t>
            </a:r>
            <a:r>
              <a:rPr lang="it-IT" dirty="0"/>
              <a:t>&lt;G4int, G4StatDouble *&gt;::iterator </a:t>
            </a:r>
            <a:r>
              <a:rPr lang="it-IT" dirty="0" err="1"/>
              <a:t>value</a:t>
            </a:r>
            <a:r>
              <a:rPr lang="it-IT" dirty="0"/>
              <a:t> = </a:t>
            </a:r>
            <a:r>
              <a:rPr lang="it-IT" dirty="0" err="1"/>
              <a:t>score.find</a:t>
            </a:r>
            <a:r>
              <a:rPr lang="it-IT" dirty="0"/>
              <a:t>(</a:t>
            </a:r>
            <a:r>
              <a:rPr lang="it-IT" dirty="0" err="1"/>
              <a:t>idx</a:t>
            </a:r>
            <a:r>
              <a:rPr lang="it-IT" dirty="0"/>
              <a:t>);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7256E33B-727E-80FF-3E39-57ABC5095DDF}"/>
              </a:ext>
            </a:extLst>
          </p:cNvPr>
          <p:cNvSpPr txBox="1">
            <a:spLocks/>
          </p:cNvSpPr>
          <p:nvPr/>
        </p:nvSpPr>
        <p:spPr>
          <a:xfrm>
            <a:off x="709804" y="1244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Transition from GEANT4-10.0 to GEANT4-10.7  (2)</a:t>
            </a:r>
          </a:p>
        </p:txBody>
      </p:sp>
    </p:spTree>
    <p:extLst>
      <p:ext uri="{BB962C8B-B14F-4D97-AF65-F5344CB8AC3E}">
        <p14:creationId xmlns:p14="http://schemas.microsoft.com/office/powerpoint/2010/main" val="352452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CB05A1-44D4-918D-105D-C0D10F377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150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0070C0"/>
                </a:solidFill>
              </a:rPr>
              <a:t>GIF++ geometry UPDATE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625F0-7E9B-5181-5C2E-9569F2FD4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563" y="1819469"/>
            <a:ext cx="5478625" cy="4683967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/>
              <a:t>STEP file was opened with an open source </a:t>
            </a:r>
            <a:r>
              <a:rPr lang="en-US" dirty="0" err="1"/>
              <a:t>FreeCAD</a:t>
            </a:r>
            <a:r>
              <a:rPr lang="en-US" dirty="0"/>
              <a:t> to obtain the layout of the bunker</a:t>
            </a:r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/>
              <a:t>A new file GDML with </a:t>
            </a:r>
            <a:r>
              <a:rPr lang="en-US" dirty="0" err="1"/>
              <a:t>FreeCAD</a:t>
            </a:r>
            <a:r>
              <a:rPr lang="en-US" dirty="0"/>
              <a:t> was created and the geometry was described using a box model.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sz="2200" dirty="0"/>
              <a:t>Note: The format of the GDML file is not compatible with the one used by GEANT </a:t>
            </a:r>
            <a:r>
              <a:rPr lang="en-US" sz="2200" dirty="0">
                <a:hlinkClick r:id="rId2"/>
              </a:rPr>
              <a:t>https://gdml.web.cern.ch/GDML/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Some manipulation needed to solve the issue 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Immagine 3" descr="Immagine che contiene testo, schermata, diagramma, software&#10;&#10;Descrizione generata automaticamente">
            <a:extLst>
              <a:ext uri="{FF2B5EF4-FFF2-40B4-BE49-F238E27FC236}">
                <a16:creationId xmlns:a16="http://schemas.microsoft.com/office/drawing/2014/main" id="{E850CC26-C74F-D20F-BA1B-FC980FD25D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395" y="1819469"/>
            <a:ext cx="5337110" cy="283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38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6E6E78-A03F-D482-A7CA-1CB636C1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12068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Upgrade geometry: layout </a:t>
            </a:r>
          </a:p>
        </p:txBody>
      </p:sp>
      <p:pic>
        <p:nvPicPr>
          <p:cNvPr id="5" name="Immagine 4" descr="Immagine che contiene diagramma, design&#10;&#10;Descrizione generata automaticamente">
            <a:extLst>
              <a:ext uri="{FF2B5EF4-FFF2-40B4-BE49-F238E27FC236}">
                <a16:creationId xmlns:a16="http://schemas.microsoft.com/office/drawing/2014/main" id="{AD352174-7F1A-52CD-9337-D2363E8B9F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1"/>
          <a:stretch/>
        </p:blipFill>
        <p:spPr>
          <a:xfrm>
            <a:off x="6096000" y="3702779"/>
            <a:ext cx="5904591" cy="2781996"/>
          </a:xfrm>
          <a:prstGeom prst="rect">
            <a:avLst/>
          </a:prstGeom>
        </p:spPr>
      </p:pic>
      <p:pic>
        <p:nvPicPr>
          <p:cNvPr id="6" name="Immagine 5" descr="Immagine che contiene diagramma, linea, Piano, Disegno tecnico&#10;&#10;Descrizione generata automaticamente">
            <a:extLst>
              <a:ext uri="{FF2B5EF4-FFF2-40B4-BE49-F238E27FC236}">
                <a16:creationId xmlns:a16="http://schemas.microsoft.com/office/drawing/2014/main" id="{2C26B7F4-9744-436A-C845-9815200F6B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" y="1446245"/>
            <a:ext cx="5519738" cy="3472594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CB6714-3F46-FBA5-A9E5-67740FA18720}"/>
              </a:ext>
            </a:extLst>
          </p:cNvPr>
          <p:cNvSpPr txBox="1"/>
          <p:nvPr/>
        </p:nvSpPr>
        <p:spPr>
          <a:xfrm>
            <a:off x="3555644" y="1650057"/>
            <a:ext cx="205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CAD Gif++ layout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CFDB662-47C9-5851-B101-42149FACB64F}"/>
              </a:ext>
            </a:extLst>
          </p:cNvPr>
          <p:cNvSpPr txBox="1"/>
          <p:nvPr/>
        </p:nvSpPr>
        <p:spPr>
          <a:xfrm>
            <a:off x="9687198" y="3244334"/>
            <a:ext cx="2059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GEANT </a:t>
            </a:r>
            <a:r>
              <a:rPr lang="en-GB" dirty="0" err="1">
                <a:solidFill>
                  <a:srgbClr val="0070C0"/>
                </a:solidFill>
              </a:rPr>
              <a:t>gdml</a:t>
            </a:r>
            <a:r>
              <a:rPr lang="en-GB" dirty="0">
                <a:solidFill>
                  <a:srgbClr val="0070C0"/>
                </a:solidFill>
              </a:rPr>
              <a:t> layout </a:t>
            </a:r>
          </a:p>
        </p:txBody>
      </p:sp>
    </p:spTree>
    <p:extLst>
      <p:ext uri="{BB962C8B-B14F-4D97-AF65-F5344CB8AC3E}">
        <p14:creationId xmlns:p14="http://schemas.microsoft.com/office/powerpoint/2010/main" val="545092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6E6E78-A03F-D482-A7CA-1CB636C1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35" y="331627"/>
            <a:ext cx="5030755" cy="9042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Preliminary Results</a:t>
            </a:r>
          </a:p>
        </p:txBody>
      </p:sp>
      <p:pic>
        <p:nvPicPr>
          <p:cNvPr id="7" name="Immagine 6" descr="Immagine che contiene testo, diagramma, Diagramma, schermata&#10;&#10;Descrizione generata automaticamente">
            <a:extLst>
              <a:ext uri="{FF2B5EF4-FFF2-40B4-BE49-F238E27FC236}">
                <a16:creationId xmlns:a16="http://schemas.microsoft.com/office/drawing/2014/main" id="{B4DA073C-3E65-0A4E-BCB7-2CB3660F9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37" y="3226491"/>
            <a:ext cx="6667722" cy="3299882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54C4A079-145E-3E42-2E5D-8E34FF166FB9}"/>
              </a:ext>
            </a:extLst>
          </p:cNvPr>
          <p:cNvSpPr/>
          <p:nvPr/>
        </p:nvSpPr>
        <p:spPr>
          <a:xfrm>
            <a:off x="7219032" y="5543999"/>
            <a:ext cx="683997" cy="9034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F456657-87DD-DDBA-9D0B-025C354503DD}"/>
              </a:ext>
            </a:extLst>
          </p:cNvPr>
          <p:cNvSpPr txBox="1"/>
          <p:nvPr/>
        </p:nvSpPr>
        <p:spPr>
          <a:xfrm>
            <a:off x="840635" y="1300088"/>
            <a:ext cx="3059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Simulated gamma: 2 10</a:t>
            </a:r>
            <a:r>
              <a:rPr lang="en-US" baseline="30000" dirty="0"/>
              <a:t>6</a:t>
            </a:r>
            <a:endParaRPr lang="en-US" dirty="0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E644CA3-FFF1-C362-63B2-800A150B0E12}"/>
              </a:ext>
            </a:extLst>
          </p:cNvPr>
          <p:cNvSpPr txBox="1"/>
          <p:nvPr/>
        </p:nvSpPr>
        <p:spPr>
          <a:xfrm>
            <a:off x="557607" y="2792968"/>
            <a:ext cx="33426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Flux</a:t>
            </a:r>
            <a:r>
              <a:rPr lang="it-IT" dirty="0"/>
              <a:t> in the range 600-662 </a:t>
            </a:r>
            <a:r>
              <a:rPr lang="it-IT" dirty="0" err="1"/>
              <a:t>keV</a:t>
            </a:r>
            <a:endParaRPr lang="en-GB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ED0C85D3-E18C-CF38-DD4E-7A62CCC58F3A}"/>
              </a:ext>
            </a:extLst>
          </p:cNvPr>
          <p:cNvSpPr txBox="1"/>
          <p:nvPr/>
        </p:nvSpPr>
        <p:spPr>
          <a:xfrm>
            <a:off x="8945792" y="3387012"/>
            <a:ext cx="3059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Flux</a:t>
            </a:r>
            <a:r>
              <a:rPr lang="it-IT" dirty="0"/>
              <a:t> in the range 0-100 </a:t>
            </a:r>
            <a:r>
              <a:rPr lang="it-IT" dirty="0" err="1"/>
              <a:t>keV</a:t>
            </a:r>
            <a:endParaRPr lang="en-GB" dirty="0"/>
          </a:p>
        </p:txBody>
      </p:sp>
      <p:pic>
        <p:nvPicPr>
          <p:cNvPr id="13" name="Immagine 12" descr="Immagine che contiene testo, schermata, linea, diagramma&#10;&#10;Descrizione generata automaticamente">
            <a:extLst>
              <a:ext uri="{FF2B5EF4-FFF2-40B4-BE49-F238E27FC236}">
                <a16:creationId xmlns:a16="http://schemas.microsoft.com/office/drawing/2014/main" id="{D793FF4F-2D30-98B3-4A5C-DD46475E4F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436" y="410548"/>
            <a:ext cx="5270753" cy="281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29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Next steps 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40572F2-12BA-691D-B3DE-5A0CECEBF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8294" y="1690689"/>
            <a:ext cx="4027484" cy="48021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Start simulate filters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Simulation of different detectors installed inside the GIF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Validation of the simulation by comparing the estimated dose with some measurements done in several points inside the bunker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Immagine 3" descr="Immagine che contiene diagramma, linea, Piano, Disegno tecnico&#10;&#10;Descrizione generata automaticamente">
            <a:extLst>
              <a:ext uri="{FF2B5EF4-FFF2-40B4-BE49-F238E27FC236}">
                <a16:creationId xmlns:a16="http://schemas.microsoft.com/office/drawing/2014/main" id="{942B15A8-C65A-E287-FD2C-F3BE745C2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803" y="3127222"/>
            <a:ext cx="4736241" cy="2979678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593A41C9-682E-D86C-5AD0-837237D84649}"/>
              </a:ext>
            </a:extLst>
          </p:cNvPr>
          <p:cNvSpPr/>
          <p:nvPr/>
        </p:nvSpPr>
        <p:spPr>
          <a:xfrm>
            <a:off x="7996335" y="4427317"/>
            <a:ext cx="109660" cy="10736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Immagine che contiene schizzo, design&#10;&#10;Descrizione generata automaticamente">
            <a:extLst>
              <a:ext uri="{FF2B5EF4-FFF2-40B4-BE49-F238E27FC236}">
                <a16:creationId xmlns:a16="http://schemas.microsoft.com/office/drawing/2014/main" id="{18542F1D-C555-4D46-450B-72F51634F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705" y="786196"/>
            <a:ext cx="2558966" cy="1622759"/>
          </a:xfrm>
          <a:prstGeom prst="rect">
            <a:avLst/>
          </a:prstGeom>
        </p:spPr>
      </p:pic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71E8A58D-6DE5-393C-9295-38EF7CD5F5E7}"/>
              </a:ext>
            </a:extLst>
          </p:cNvPr>
          <p:cNvCxnSpPr>
            <a:cxnSpLocks/>
          </p:cNvCxnSpPr>
          <p:nvPr/>
        </p:nvCxnSpPr>
        <p:spPr>
          <a:xfrm flipH="1">
            <a:off x="8105995" y="2430683"/>
            <a:ext cx="422185" cy="1919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25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4417D-E6B3-E4BD-728F-54AA6A92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solidFill>
                  <a:schemeClr val="accent1">
                    <a:lumMod val="75000"/>
                  </a:schemeClr>
                </a:solidFill>
              </a:rPr>
              <a:t>Conclusion</a:t>
            </a:r>
            <a:r>
              <a:rPr lang="it-IT" dirty="0"/>
              <a:t> 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DA874642-6727-6CF6-3C97-CA6BDB427902}"/>
              </a:ext>
            </a:extLst>
          </p:cNvPr>
          <p:cNvSpPr txBox="1">
            <a:spLocks/>
          </p:cNvSpPr>
          <p:nvPr/>
        </p:nvSpPr>
        <p:spPr>
          <a:xfrm>
            <a:off x="2161620" y="3297512"/>
            <a:ext cx="7868760" cy="882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A first </a:t>
            </a:r>
            <a:r>
              <a:rPr lang="it-IT" dirty="0" err="1"/>
              <a:t>simulation</a:t>
            </a:r>
            <a:r>
              <a:rPr lang="it-IT" dirty="0"/>
              <a:t> of the bunker </a:t>
            </a:r>
            <a:r>
              <a:rPr lang="it-IT" dirty="0" err="1"/>
              <a:t>succesfully</a:t>
            </a:r>
            <a:r>
              <a:rPr lang="it-IT" dirty="0"/>
              <a:t> </a:t>
            </a:r>
            <a:r>
              <a:rPr lang="it-IT" dirty="0" err="1"/>
              <a:t>done</a:t>
            </a:r>
            <a:r>
              <a:rPr lang="it-IT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79286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517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Wingdings</vt:lpstr>
      <vt:lpstr>Tema di Office</vt:lpstr>
      <vt:lpstr>Radiation Field Simulation  in GIF ++</vt:lpstr>
      <vt:lpstr>Geant4 GIF++ simulation code  Source:  Pfeiffer Dorothea Software developed in GEANT4-10.0 to simulate GIF++ radiation background [ref]</vt:lpstr>
      <vt:lpstr>Transition from GEANT4-10.0 to GEANT4-10.7 (1)  </vt:lpstr>
      <vt:lpstr>Other Changes: </vt:lpstr>
      <vt:lpstr>GIF++ geometry UPDATE</vt:lpstr>
      <vt:lpstr>Upgrade geometry: layout </vt:lpstr>
      <vt:lpstr>Preliminary Results</vt:lpstr>
      <vt:lpstr>Next steps </vt:lpstr>
      <vt:lpstr>Conclusion </vt:lpstr>
      <vt:lpstr>Backup </vt:lpstr>
      <vt:lpstr>Dose calculation</vt:lpstr>
      <vt:lpstr>Dose comparison</vt:lpstr>
      <vt:lpstr>Other method: </vt:lpstr>
      <vt:lpstr>Not upgraded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GIF ++ code UPGRADE</dc:title>
  <dc:creator>FERRARA NICOLA</dc:creator>
  <cp:lastModifiedBy>Nicola Ferrara</cp:lastModifiedBy>
  <cp:revision>48</cp:revision>
  <dcterms:created xsi:type="dcterms:W3CDTF">2023-06-21T09:08:53Z</dcterms:created>
  <dcterms:modified xsi:type="dcterms:W3CDTF">2023-12-07T12:11:08Z</dcterms:modified>
</cp:coreProperties>
</file>