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09" r:id="rId2"/>
    <p:sldId id="368" r:id="rId3"/>
    <p:sldId id="267" r:id="rId4"/>
    <p:sldId id="400" r:id="rId5"/>
    <p:sldId id="362" r:id="rId6"/>
    <p:sldId id="377" r:id="rId7"/>
    <p:sldId id="378" r:id="rId8"/>
    <p:sldId id="394" r:id="rId9"/>
    <p:sldId id="379" r:id="rId10"/>
    <p:sldId id="383" r:id="rId11"/>
    <p:sldId id="407" r:id="rId12"/>
    <p:sldId id="380" r:id="rId13"/>
    <p:sldId id="396" r:id="rId14"/>
    <p:sldId id="397" r:id="rId15"/>
    <p:sldId id="387" r:id="rId16"/>
    <p:sldId id="406" r:id="rId17"/>
    <p:sldId id="371" r:id="rId18"/>
    <p:sldId id="392" r:id="rId19"/>
    <p:sldId id="401" r:id="rId20"/>
    <p:sldId id="398" r:id="rId21"/>
    <p:sldId id="399" r:id="rId22"/>
    <p:sldId id="372" r:id="rId23"/>
    <p:sldId id="367" r:id="rId24"/>
    <p:sldId id="363" r:id="rId25"/>
    <p:sldId id="35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DD7EF"/>
    <a:srgbClr val="88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/>
    <p:restoredTop sz="94640"/>
  </p:normalViewPr>
  <p:slideViewPr>
    <p:cSldViewPr>
      <p:cViewPr>
        <p:scale>
          <a:sx n="85" d="100"/>
          <a:sy n="85" d="100"/>
        </p:scale>
        <p:origin x="1344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97B52F-A402-C54E-8AFA-4B16C5448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E434A6-678F-2949-AAE1-3D3D6BDAE6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465119A-E704-3141-B439-1BC298C386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1982784-4493-F047-BA0E-B02913157A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B4CEAC3-BE53-9D41-A696-C908140A59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FE8331F-400B-944C-AC0C-2132A62C8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2E93E23-2FD6-7140-B0F1-0E43B97A4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080D5-01B9-F340-A15C-806CE3BFE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1D6BB-D510-F746-8706-F2CB77EF1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DD2FD-FA20-CA44-9039-ECC667668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424A-99AF-8942-B685-5DA70F248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ED354-1CBB-7D40-BDEC-6DFBC7D57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6DE7D-C28F-DE4C-84A8-B424270F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D43B46-8CC5-674D-8C3B-07839485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2FA9-939B-2A4D-9EFE-0A53F65F0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994B67-9980-AA47-B59B-BB477748E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E1ED1-2500-7C46-A45E-7E5079699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55127-94E8-4049-BAB5-AB723C049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9896-E3CA-4746-A979-E824550AB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0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BCB1B-BA3C-5746-8134-BD6920285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47BB1-FD56-AE4E-8B9A-57C600101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790DA-0E6C-D949-A489-FDDBEBE03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811E-B62B-AC41-9CA4-4CB649A4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2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4CE2D-61C4-B441-BB4A-DBEEBF734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CA23F-B7BC-3B41-9281-1A3EFBF18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9EE37-449D-1748-824C-4D6164F6B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2FCB-81E9-7947-AF5B-3392BEAFD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2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4FDBA-10F2-7D48-B851-8E8AA51B7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AF954-4589-654B-BE01-A66A0D23F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57A11-E385-9E47-9DE5-BB47FDF04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7443-5DB0-B047-8A83-101544D31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3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E3DAE2-4E53-FA4D-8047-17778A0D4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7E15FD-B144-264E-9F6E-9294E3B8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1E85F1-4189-FE44-B3D4-1332B0FF8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CBC5-CB45-AA4E-AAAF-987A67CDB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510D12-3BF0-C14F-97BD-9D7B9A47A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76BF15-2928-0F40-9698-946DA49C5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8ADF1C-1193-5B4C-B8E0-899B8AEE4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6CC0-16EF-AD48-AC09-C9C9F88CD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7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A71F1F-17F4-7746-95B8-5E6F6472A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68B69-11E9-E84B-BB55-085C6E2F8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E5142E-2368-A046-ADA2-DBA1AD73F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E115-E9B3-C249-9D62-EB1084E17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7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F0F98-1468-0745-A255-D171D54F6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9B502-ACF7-DD4A-9E77-D670F8E63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9B668-8B39-B54D-B038-7072CD69A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9308-2CED-514B-96E8-DDDB52632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D2223-B1C8-5B40-BE2F-5E3534DCC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0AC46-F1B4-9D42-BC28-E55A99987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C7B8E-C714-D847-A725-7E9DCAF4C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1908-D181-D64B-BEBA-91E2862A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2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6FB506-80AC-194C-A5C3-0371AADC9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26DEE9-95C4-734F-9B44-86D2F1922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214141-4ED4-4F4A-A645-12634B5036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9577F5-6F06-C54F-89DB-A783325C05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62A7FC-97CF-084F-A5D6-26C5CA3A93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408C4E5-BCCC-2C4A-A1B0-69D8BD56D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9DB81-6206-54D5-6165-4717058A49A0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  <p:pic>
        <p:nvPicPr>
          <p:cNvPr id="5" name="Picture 4" descr="A blue and white background with flags and text&#10;&#10;Description automatically generated">
            <a:extLst>
              <a:ext uri="{FF2B5EF4-FFF2-40B4-BE49-F238E27FC236}">
                <a16:creationId xmlns:a16="http://schemas.microsoft.com/office/drawing/2014/main" id="{940E4AE1-CF5A-0264-CC8B-FF43D572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8240"/>
          </a:xfrm>
          <a:prstGeom prst="rect">
            <a:avLst/>
          </a:prstGeom>
        </p:spPr>
      </p:pic>
      <p:pic>
        <p:nvPicPr>
          <p:cNvPr id="6" name="Picture 4" descr="Risultati immagini per infn frascati logo nuovo">
            <a:extLst>
              <a:ext uri="{FF2B5EF4-FFF2-40B4-BE49-F238E27FC236}">
                <a16:creationId xmlns:a16="http://schemas.microsoft.com/office/drawing/2014/main" id="{EEA006A8-693A-10DC-4921-D6836D11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68" y="5183774"/>
            <a:ext cx="1981200" cy="10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02E714-8288-CBF2-4068-F5007B26363E}"/>
              </a:ext>
            </a:extLst>
          </p:cNvPr>
          <p:cNvSpPr txBox="1"/>
          <p:nvPr/>
        </p:nvSpPr>
        <p:spPr>
          <a:xfrm>
            <a:off x="2514600" y="3971988"/>
            <a:ext cx="4953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Andrea Ghigo on </a:t>
            </a:r>
            <a:r>
              <a:rPr lang="it-IT" sz="2000" b="1" dirty="0" err="1">
                <a:solidFill>
                  <a:schemeClr val="bg1"/>
                </a:solidFill>
              </a:rPr>
              <a:t>behalf</a:t>
            </a:r>
            <a:r>
              <a:rPr lang="it-IT" sz="2000" b="1" dirty="0">
                <a:solidFill>
                  <a:schemeClr val="bg1"/>
                </a:solidFill>
              </a:rPr>
              <a:t> of </a:t>
            </a:r>
          </a:p>
          <a:p>
            <a:pPr algn="ctr"/>
            <a:r>
              <a:rPr lang="it-IT" sz="2000" b="1" dirty="0" err="1">
                <a:solidFill>
                  <a:schemeClr val="bg1"/>
                </a:solidFill>
              </a:rPr>
              <a:t>EuPRAXIA@SPARC-LAB</a:t>
            </a:r>
            <a:r>
              <a:rPr lang="it-IT" sz="2000" b="1" dirty="0">
                <a:solidFill>
                  <a:schemeClr val="bg1"/>
                </a:solidFill>
              </a:rPr>
              <a:t> 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F2C6-E521-3B4F-2D62-6C264A90AD32}"/>
              </a:ext>
            </a:extLst>
          </p:cNvPr>
          <p:cNvSpPr txBox="1"/>
          <p:nvPr/>
        </p:nvSpPr>
        <p:spPr>
          <a:xfrm>
            <a:off x="248794" y="178294"/>
            <a:ext cx="864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1st Cost &amp; Schedule Review Meeting     	</a:t>
            </a:r>
            <a:r>
              <a:rPr lang="it-IT" sz="2000" dirty="0">
                <a:solidFill>
                  <a:srgbClr val="FFFF00"/>
                </a:solidFill>
              </a:rPr>
              <a:t>Frascati 11 Dicembre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AC56B-7CA3-56C8-FE10-3B73D94F11A0}"/>
              </a:ext>
            </a:extLst>
          </p:cNvPr>
          <p:cNvSpPr txBox="1"/>
          <p:nvPr/>
        </p:nvSpPr>
        <p:spPr>
          <a:xfrm>
            <a:off x="1192924" y="2527756"/>
            <a:ext cx="7597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+mj-lt"/>
              </a:rPr>
              <a:t>Status </a:t>
            </a:r>
            <a:r>
              <a:rPr lang="en-GB" sz="3600" b="1" dirty="0" err="1">
                <a:solidFill>
                  <a:srgbClr val="FFFF00"/>
                </a:solidFill>
                <a:latin typeface="+mj-lt"/>
              </a:rPr>
              <a:t>EuPRAXIA@Sparc_LAB</a:t>
            </a:r>
            <a:r>
              <a:rPr lang="en-GB" sz="3600" b="1" dirty="0">
                <a:solidFill>
                  <a:srgbClr val="FFFF00"/>
                </a:solidFill>
                <a:latin typeface="+mj-lt"/>
              </a:rPr>
              <a:t> Technical Design Report</a:t>
            </a:r>
            <a:endParaRPr lang="en-IT" sz="3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776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971800" y="153142"/>
            <a:ext cx="369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X-Band RF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module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C7A12-D2B4-D7B9-CD7F-39E046472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79" t="2059" r="17683" b="3153"/>
          <a:stretch/>
        </p:blipFill>
        <p:spPr>
          <a:xfrm>
            <a:off x="838200" y="901457"/>
            <a:ext cx="7730116" cy="5393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DE103B-5B27-1569-5B61-085A1FEDDDC3}"/>
              </a:ext>
            </a:extLst>
          </p:cNvPr>
          <p:cNvSpPr txBox="1"/>
          <p:nvPr/>
        </p:nvSpPr>
        <p:spPr>
          <a:xfrm>
            <a:off x="3862455" y="1491424"/>
            <a:ext cx="3878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000" b="1" dirty="0"/>
              <a:t>CANON 25 MW Klystron</a:t>
            </a:r>
          </a:p>
          <a:p>
            <a:pPr algn="ctr"/>
            <a:r>
              <a:rPr lang="en-IT" sz="2000" b="1" dirty="0"/>
              <a:t>SCANDINOVA K300 Modulator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1D136-0B4C-493C-14BF-65E17473AEAD}"/>
              </a:ext>
            </a:extLst>
          </p:cNvPr>
          <p:cNvSpPr txBox="1"/>
          <p:nvPr/>
        </p:nvSpPr>
        <p:spPr>
          <a:xfrm>
            <a:off x="1295400" y="4876800"/>
            <a:ext cx="491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000" b="1" dirty="0"/>
              <a:t>BOC Pulse Compressor +</a:t>
            </a:r>
          </a:p>
          <a:p>
            <a:pPr algn="ctr"/>
            <a:r>
              <a:rPr lang="en-IT" sz="2000" b="1" dirty="0"/>
              <a:t>2 x 90cm X-</a:t>
            </a:r>
            <a:r>
              <a:rPr lang="en-GB" sz="2000" b="1" dirty="0"/>
              <a:t>b</a:t>
            </a:r>
            <a:r>
              <a:rPr lang="en-IT" sz="2000" b="1" dirty="0"/>
              <a:t>and Accelerating Sections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6D453-6DE5-C76E-D48C-DD60FA9ED97A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82169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9DB81-6206-54D5-6165-4717058A49A0}"/>
              </a:ext>
            </a:extLst>
          </p:cNvPr>
          <p:cNvSpPr txBox="1"/>
          <p:nvPr/>
        </p:nvSpPr>
        <p:spPr>
          <a:xfrm>
            <a:off x="-180178" y="6443246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D0AFC-2DBD-34D3-2772-830CBC8CB11C}"/>
              </a:ext>
            </a:extLst>
          </p:cNvPr>
          <p:cNvSpPr/>
          <p:nvPr/>
        </p:nvSpPr>
        <p:spPr>
          <a:xfrm>
            <a:off x="771925" y="130773"/>
            <a:ext cx="787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 section - Plasma sources for </a:t>
            </a:r>
            <a:r>
              <a:rPr kumimoji="0" lang="it-IT" sz="280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EuPRAXIA</a:t>
            </a:r>
            <a:endParaRPr kumimoji="0" lang="it-IT" sz="28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F7B687-4D54-857F-0C87-D4457DCCA1D9}"/>
              </a:ext>
            </a:extLst>
          </p:cNvPr>
          <p:cNvGrpSpPr/>
          <p:nvPr/>
        </p:nvGrpSpPr>
        <p:grpSpPr>
          <a:xfrm>
            <a:off x="-850935" y="754990"/>
            <a:ext cx="5483598" cy="5645810"/>
            <a:chOff x="6589917" y="837718"/>
            <a:chExt cx="5483598" cy="5645810"/>
          </a:xfrm>
        </p:grpSpPr>
        <p:pic>
          <p:nvPicPr>
            <p:cNvPr id="7" name="Segnaposto contenuto 5" descr="Immagine che contiene microonde, interni, forno, viola&#10;&#10;Descrizione generata automaticamente">
              <a:extLst>
                <a:ext uri="{FF2B5EF4-FFF2-40B4-BE49-F238E27FC236}">
                  <a16:creationId xmlns:a16="http://schemas.microsoft.com/office/drawing/2014/main" id="{0C07B65A-D4D6-FE41-278B-A3D8062B1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37" b="42131"/>
            <a:stretch/>
          </p:blipFill>
          <p:spPr>
            <a:xfrm>
              <a:off x="7605041" y="2368728"/>
              <a:ext cx="3913040" cy="145853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085100-6741-5C91-4A4E-7DCDF0694702}"/>
                </a:ext>
              </a:extLst>
            </p:cNvPr>
            <p:cNvGrpSpPr/>
            <p:nvPr/>
          </p:nvGrpSpPr>
          <p:grpSpPr>
            <a:xfrm>
              <a:off x="7742527" y="3847731"/>
              <a:ext cx="4308291" cy="2635797"/>
              <a:chOff x="7742527" y="3847731"/>
              <a:chExt cx="4308291" cy="263579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8F51DB-34BA-3CAA-A0D9-4365B4ADCBD4}"/>
                  </a:ext>
                </a:extLst>
              </p:cNvPr>
              <p:cNvSpPr/>
              <p:nvPr/>
            </p:nvSpPr>
            <p:spPr>
              <a:xfrm>
                <a:off x="7759377" y="5739158"/>
                <a:ext cx="1331338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HV generator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B787596-1EB8-3901-EEBB-5DD144DAB5B7}"/>
                  </a:ext>
                </a:extLst>
              </p:cNvPr>
              <p:cNvCxnSpPr/>
              <p:nvPr/>
            </p:nvCxnSpPr>
            <p:spPr>
              <a:xfrm flipV="1">
                <a:off x="8458814" y="5140292"/>
                <a:ext cx="0" cy="584775"/>
              </a:xfrm>
              <a:prstGeom prst="straightConnector1">
                <a:avLst/>
              </a:prstGeom>
              <a:ln w="444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499370-D708-38D7-2EE6-F3491561E796}"/>
                  </a:ext>
                </a:extLst>
              </p:cNvPr>
              <p:cNvSpPr/>
              <p:nvPr/>
            </p:nvSpPr>
            <p:spPr>
              <a:xfrm>
                <a:off x="9208506" y="4520108"/>
                <a:ext cx="1233073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HV pulser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 current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B43822-09E8-97C9-64C7-9C55FB0D462D}"/>
                  </a:ext>
                </a:extLst>
              </p:cNvPr>
              <p:cNvSpPr/>
              <p:nvPr/>
            </p:nvSpPr>
            <p:spPr>
              <a:xfrm>
                <a:off x="7803940" y="4527153"/>
                <a:ext cx="1253512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HV pulser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 current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94E0633-CA51-4DBD-61A9-3B0D721C4D90}"/>
                  </a:ext>
                </a:extLst>
              </p:cNvPr>
              <p:cNvSpPr/>
              <p:nvPr/>
            </p:nvSpPr>
            <p:spPr>
              <a:xfrm>
                <a:off x="10906227" y="4778134"/>
                <a:ext cx="1036540" cy="5847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Delay generator</a:t>
                </a:r>
              </a:p>
            </p:txBody>
          </p:sp>
          <p:cxnSp>
            <p:nvCxnSpPr>
              <p:cNvPr id="14" name="Elbow Connector 13">
                <a:extLst>
                  <a:ext uri="{FF2B5EF4-FFF2-40B4-BE49-F238E27FC236}">
                    <a16:creationId xmlns:a16="http://schemas.microsoft.com/office/drawing/2014/main" id="{BB2D84CE-EC10-D8F5-D94C-E18A565C76E0}"/>
                  </a:ext>
                </a:extLst>
              </p:cNvPr>
              <p:cNvCxnSpPr>
                <a:endCxn id="12" idx="1"/>
              </p:cNvCxnSpPr>
              <p:nvPr/>
            </p:nvCxnSpPr>
            <p:spPr>
              <a:xfrm rot="10800000">
                <a:off x="7803940" y="4819541"/>
                <a:ext cx="3009020" cy="460944"/>
              </a:xfrm>
              <a:prstGeom prst="bentConnector3">
                <a:avLst>
                  <a:gd name="adj1" fmla="val 107597"/>
                </a:avLst>
              </a:prstGeom>
              <a:ln w="1270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>
                <a:extLst>
                  <a:ext uri="{FF2B5EF4-FFF2-40B4-BE49-F238E27FC236}">
                    <a16:creationId xmlns:a16="http://schemas.microsoft.com/office/drawing/2014/main" id="{2B2A4F54-1DE2-48F6-8BD2-8420897CD4DD}"/>
                  </a:ext>
                </a:extLst>
              </p:cNvPr>
              <p:cNvCxnSpPr>
                <a:stCxn id="13" idx="3"/>
                <a:endCxn id="11" idx="3"/>
              </p:cNvCxnSpPr>
              <p:nvPr/>
            </p:nvCxnSpPr>
            <p:spPr>
              <a:xfrm flipH="1" flipV="1">
                <a:off x="10441579" y="4812496"/>
                <a:ext cx="1501188" cy="258026"/>
              </a:xfrm>
              <a:prstGeom prst="bentConnector5">
                <a:avLst>
                  <a:gd name="adj1" fmla="val -15228"/>
                  <a:gd name="adj2" fmla="val -201913"/>
                  <a:gd name="adj3" fmla="val 84524"/>
                </a:avLst>
              </a:prstGeom>
              <a:ln w="1270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19FDAE-011B-6B03-2614-7550FE4295AD}"/>
                  </a:ext>
                </a:extLst>
              </p:cNvPr>
              <p:cNvSpPr/>
              <p:nvPr/>
            </p:nvSpPr>
            <p:spPr>
              <a:xfrm>
                <a:off x="7742527" y="6144974"/>
                <a:ext cx="243566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Voltage/current control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358056-5968-E3D3-5954-AA9C4FC3C3B9}"/>
                  </a:ext>
                </a:extLst>
              </p:cNvPr>
              <p:cNvSpPr/>
              <p:nvPr/>
            </p:nvSpPr>
            <p:spPr>
              <a:xfrm>
                <a:off x="10875496" y="5371069"/>
                <a:ext cx="117532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Discharge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trigger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control</a:t>
                </a: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658559-44DC-9CBA-D878-2CFB29E3A0BE}"/>
                  </a:ext>
                </a:extLst>
              </p:cNvPr>
              <p:cNvSpPr/>
              <p:nvPr/>
            </p:nvSpPr>
            <p:spPr>
              <a:xfrm>
                <a:off x="9242631" y="5725067"/>
                <a:ext cx="1331338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HV generator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7111EEF-65B9-2FB1-9A27-403858403D07}"/>
                  </a:ext>
                </a:extLst>
              </p:cNvPr>
              <p:cNvCxnSpPr/>
              <p:nvPr/>
            </p:nvCxnSpPr>
            <p:spPr>
              <a:xfrm flipV="1">
                <a:off x="9908300" y="5104883"/>
                <a:ext cx="0" cy="584775"/>
              </a:xfrm>
              <a:prstGeom prst="straightConnector1">
                <a:avLst/>
              </a:prstGeom>
              <a:ln w="444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Up Arrow 19">
                <a:extLst>
                  <a:ext uri="{FF2B5EF4-FFF2-40B4-BE49-F238E27FC236}">
                    <a16:creationId xmlns:a16="http://schemas.microsoft.com/office/drawing/2014/main" id="{DF810103-4A1F-670E-80F4-304E9B1B3A34}"/>
                  </a:ext>
                </a:extLst>
              </p:cNvPr>
              <p:cNvSpPr/>
              <p:nvPr/>
            </p:nvSpPr>
            <p:spPr>
              <a:xfrm>
                <a:off x="8458814" y="3864712"/>
                <a:ext cx="304975" cy="6254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Up Arrow 20">
                <a:extLst>
                  <a:ext uri="{FF2B5EF4-FFF2-40B4-BE49-F238E27FC236}">
                    <a16:creationId xmlns:a16="http://schemas.microsoft.com/office/drawing/2014/main" id="{5BF0537B-6A5D-6DA0-932C-3CEDAB09AE4C}"/>
                  </a:ext>
                </a:extLst>
              </p:cNvPr>
              <p:cNvSpPr/>
              <p:nvPr/>
            </p:nvSpPr>
            <p:spPr>
              <a:xfrm>
                <a:off x="10025706" y="3847731"/>
                <a:ext cx="304975" cy="6254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CFA31-7664-3000-8048-B497DD298314}"/>
                </a:ext>
              </a:extLst>
            </p:cNvPr>
            <p:cNvSpPr/>
            <p:nvPr/>
          </p:nvSpPr>
          <p:spPr>
            <a:xfrm>
              <a:off x="6589917" y="837718"/>
              <a:ext cx="548359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</a:rPr>
                <a:t>Plasma sources larger than 40 cm (m-scale) with HV pulses less tahn 10 kV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</a:rPr>
                <a:t>Longitudinal density modulation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1.5 GV/m  m-scale capillary - density 10</a:t>
              </a:r>
              <a:r>
                <a:rPr lang="en-US" baseline="30000" dirty="0">
                  <a:solidFill>
                    <a:schemeClr val="bg1"/>
                  </a:solidFill>
                </a:rPr>
                <a:t>16</a:t>
              </a:r>
              <a:r>
                <a:rPr lang="en-US" dirty="0">
                  <a:solidFill>
                    <a:schemeClr val="bg1"/>
                  </a:solidFill>
                </a:rPr>
                <a:t> cm-3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6C42DF-D890-544E-9878-BDF02D60CB3C}"/>
              </a:ext>
            </a:extLst>
          </p:cNvPr>
          <p:cNvGrpSpPr/>
          <p:nvPr/>
        </p:nvGrpSpPr>
        <p:grpSpPr>
          <a:xfrm>
            <a:off x="4880087" y="1793080"/>
            <a:ext cx="4305186" cy="1534850"/>
            <a:chOff x="2765870" y="730797"/>
            <a:chExt cx="4305186" cy="153485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F58B4E0-2BAA-4FB9-F059-9C6E4491580E}"/>
                </a:ext>
              </a:extLst>
            </p:cNvPr>
            <p:cNvGrpSpPr/>
            <p:nvPr/>
          </p:nvGrpSpPr>
          <p:grpSpPr>
            <a:xfrm>
              <a:off x="2765870" y="730797"/>
              <a:ext cx="4305186" cy="1534850"/>
              <a:chOff x="60955" y="606341"/>
              <a:chExt cx="9489348" cy="413078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802399B-477E-A976-C12C-693BB951A1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2" t="10472" r="5981" b="17604"/>
              <a:stretch/>
            </p:blipFill>
            <p:spPr>
              <a:xfrm>
                <a:off x="60955" y="606341"/>
                <a:ext cx="9489348" cy="3733028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BC94B8B-67B7-6665-4E1B-A4B7598BECC5}"/>
                  </a:ext>
                </a:extLst>
              </p:cNvPr>
              <p:cNvGrpSpPr/>
              <p:nvPr/>
            </p:nvGrpSpPr>
            <p:grpSpPr>
              <a:xfrm>
                <a:off x="4842734" y="3917462"/>
                <a:ext cx="4408862" cy="819664"/>
                <a:chOff x="4842734" y="3917462"/>
                <a:chExt cx="4408862" cy="81966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AEAF5A3-9608-8977-DE83-43BD3C7CC4C7}"/>
                    </a:ext>
                  </a:extLst>
                </p:cNvPr>
                <p:cNvGrpSpPr/>
                <p:nvPr/>
              </p:nvGrpSpPr>
              <p:grpSpPr>
                <a:xfrm>
                  <a:off x="4842734" y="3917462"/>
                  <a:ext cx="4408862" cy="819664"/>
                  <a:chOff x="443868" y="3924638"/>
                  <a:chExt cx="4408862" cy="819664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2C7F6717-E9DB-9AE9-37B8-A0EF1716B2C8}"/>
                      </a:ext>
                    </a:extLst>
                  </p:cNvPr>
                  <p:cNvGrpSpPr/>
                  <p:nvPr/>
                </p:nvGrpSpPr>
                <p:grpSpPr>
                  <a:xfrm>
                    <a:off x="443868" y="3924638"/>
                    <a:ext cx="4408862" cy="819664"/>
                    <a:chOff x="487680" y="4786184"/>
                    <a:chExt cx="4408862" cy="819664"/>
                  </a:xfrm>
                </p:grpSpPr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F2D0E5F9-44CA-BB4C-A426-076E8DB0EF8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73724" y="5041557"/>
                      <a:ext cx="0" cy="308918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162D62BD-514A-F473-1573-6AFD77536F6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764340" y="4786184"/>
                      <a:ext cx="3573" cy="81966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C72F1B0-DB2E-7A85-EA24-D7A766EDF3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64340" y="5196016"/>
                      <a:ext cx="2132202" cy="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CE2C13F6-9C70-FF5F-5CAE-9AA3C31D56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7680" y="5196016"/>
                      <a:ext cx="2186044" cy="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08C47784-00CE-1466-130E-E08761947FED}"/>
                      </a:ext>
                    </a:extLst>
                  </p:cNvPr>
                  <p:cNvCxnSpPr/>
                  <p:nvPr/>
                </p:nvCxnSpPr>
                <p:spPr>
                  <a:xfrm>
                    <a:off x="4852730" y="3992462"/>
                    <a:ext cx="0" cy="34200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73340D08-1223-655C-F062-8D6676BD2BAA}"/>
                    </a:ext>
                  </a:extLst>
                </p:cNvPr>
                <p:cNvCxnSpPr/>
                <p:nvPr/>
              </p:nvCxnSpPr>
              <p:spPr>
                <a:xfrm flipV="1">
                  <a:off x="6778659" y="3949159"/>
                  <a:ext cx="590856" cy="628740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74F4A27-5393-C1EE-026E-ABD91B43642B}"/>
                  </a:ext>
                </a:extLst>
              </p:cNvPr>
              <p:cNvGrpSpPr/>
              <p:nvPr/>
            </p:nvGrpSpPr>
            <p:grpSpPr>
              <a:xfrm>
                <a:off x="448651" y="3917462"/>
                <a:ext cx="4408862" cy="819664"/>
                <a:chOff x="448651" y="3917462"/>
                <a:chExt cx="4408862" cy="81966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626740AB-BA63-C15F-31A6-0945E270965D}"/>
                    </a:ext>
                  </a:extLst>
                </p:cNvPr>
                <p:cNvGrpSpPr/>
                <p:nvPr/>
              </p:nvGrpSpPr>
              <p:grpSpPr>
                <a:xfrm rot="10800000">
                  <a:off x="448651" y="3917462"/>
                  <a:ext cx="4408862" cy="819664"/>
                  <a:chOff x="443868" y="3924638"/>
                  <a:chExt cx="4408862" cy="819664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67CC4EFC-61B1-7AF1-78A1-1ECB92582692}"/>
                      </a:ext>
                    </a:extLst>
                  </p:cNvPr>
                  <p:cNvGrpSpPr/>
                  <p:nvPr/>
                </p:nvGrpSpPr>
                <p:grpSpPr>
                  <a:xfrm>
                    <a:off x="443868" y="3924638"/>
                    <a:ext cx="4408862" cy="819664"/>
                    <a:chOff x="487680" y="4786184"/>
                    <a:chExt cx="4408862" cy="819664"/>
                  </a:xfrm>
                </p:grpSpPr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F88EC9A4-6AF0-84D7-22FF-0C10E5A428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73724" y="5041557"/>
                      <a:ext cx="0" cy="308918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8FE6BF6B-B78B-3653-C8F2-6A64EA1CA8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764340" y="4786184"/>
                      <a:ext cx="3573" cy="81966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A97E92C-32D7-1C61-E260-A059FCF045B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64340" y="5196016"/>
                      <a:ext cx="2132202" cy="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3DDE5B04-0C22-0268-D537-7CDE79CDED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7680" y="5196016"/>
                      <a:ext cx="2186044" cy="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CA9BDC1C-A84B-5991-57A0-32ABC65E556A}"/>
                      </a:ext>
                    </a:extLst>
                  </p:cNvPr>
                  <p:cNvCxnSpPr/>
                  <p:nvPr/>
                </p:nvCxnSpPr>
                <p:spPr>
                  <a:xfrm>
                    <a:off x="451257" y="4334470"/>
                    <a:ext cx="0" cy="34200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C88E361A-D6EA-345E-520C-104B19805694}"/>
                    </a:ext>
                  </a:extLst>
                </p:cNvPr>
                <p:cNvCxnSpPr/>
                <p:nvPr/>
              </p:nvCxnSpPr>
              <p:spPr>
                <a:xfrm flipV="1">
                  <a:off x="2339498" y="3949159"/>
                  <a:ext cx="590856" cy="628740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52A300E-F55E-8389-5DC1-B8AB4EDC8D22}"/>
                    </a:ext>
                  </a:extLst>
                </p:cNvPr>
                <p:cNvCxnSpPr/>
                <p:nvPr/>
              </p:nvCxnSpPr>
              <p:spPr>
                <a:xfrm>
                  <a:off x="456271" y="3985286"/>
                  <a:ext cx="0" cy="34200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DFCD225-D8CA-45B7-04DE-BD5274F369B1}"/>
                </a:ext>
              </a:extLst>
            </p:cNvPr>
            <p:cNvSpPr/>
            <p:nvPr/>
          </p:nvSpPr>
          <p:spPr>
            <a:xfrm>
              <a:off x="6139518" y="1827268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kV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A8AA13-5023-7C36-9E60-D9B8AAAEFE71}"/>
                </a:ext>
              </a:extLst>
            </p:cNvPr>
            <p:cNvSpPr/>
            <p:nvPr/>
          </p:nvSpPr>
          <p:spPr>
            <a:xfrm>
              <a:off x="3099348" y="1829128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kV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4A5A8107-D6C5-C273-EEB5-452F93037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46" y="3369764"/>
            <a:ext cx="4263988" cy="158816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9E8F61D-120E-C623-7023-F02915BE2066}"/>
              </a:ext>
            </a:extLst>
          </p:cNvPr>
          <p:cNvSpPr/>
          <p:nvPr/>
        </p:nvSpPr>
        <p:spPr>
          <a:xfrm>
            <a:off x="452047" y="3053867"/>
            <a:ext cx="279244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endParaRPr kumimoji="0" lang="it-IT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4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AED7E-87E4-F473-8F9E-F24B11764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9" y="1371600"/>
            <a:ext cx="8960061" cy="4823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A5F0B-236F-FA15-86C9-9BAE2E9FFE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26" t="29121" r="3363" b="52649"/>
          <a:stretch/>
        </p:blipFill>
        <p:spPr>
          <a:xfrm>
            <a:off x="2514601" y="2882780"/>
            <a:ext cx="6537430" cy="762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F4DE10-3028-8426-9345-75A03C1A2006}"/>
              </a:ext>
            </a:extLst>
          </p:cNvPr>
          <p:cNvSpPr txBox="1"/>
          <p:nvPr/>
        </p:nvSpPr>
        <p:spPr>
          <a:xfrm>
            <a:off x="2971800" y="5289796"/>
            <a:ext cx="608692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T" sz="2000" b="1" dirty="0"/>
              <a:t>ARIA: 5 undulator modules + dispersive section </a:t>
            </a:r>
          </a:p>
        </p:txBody>
      </p:sp>
      <p:sp>
        <p:nvSpPr>
          <p:cNvPr id="12" name="Rettangolo 1">
            <a:extLst>
              <a:ext uri="{FF2B5EF4-FFF2-40B4-BE49-F238E27FC236}">
                <a16:creationId xmlns:a16="http://schemas.microsoft.com/office/drawing/2014/main" id="{AF4EAFBE-CE4D-E972-FB65-56B1C0677740}"/>
              </a:ext>
            </a:extLst>
          </p:cNvPr>
          <p:cNvSpPr/>
          <p:nvPr/>
        </p:nvSpPr>
        <p:spPr>
          <a:xfrm>
            <a:off x="1639583" y="400244"/>
            <a:ext cx="5964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AQUA and ARIA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lines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DBD2A-4D76-DC56-CFFB-C1499D23EBB7}"/>
              </a:ext>
            </a:extLst>
          </p:cNvPr>
          <p:cNvSpPr txBox="1"/>
          <p:nvPr/>
        </p:nvSpPr>
        <p:spPr>
          <a:xfrm>
            <a:off x="2621016" y="2362200"/>
            <a:ext cx="6324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T" sz="2000" b="1" dirty="0"/>
              <a:t>AQUA: 10 APPLE-X Undulator Modules 2m long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9C40B-3A7D-A127-A32A-E14DCB562609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27911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304431" y="206790"/>
            <a:ext cx="4967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AQUA APPLE-X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6969C6-C6C7-41E5-C4BB-A99327BAB8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22"/>
          <a:stretch/>
        </p:blipFill>
        <p:spPr>
          <a:xfrm>
            <a:off x="56767" y="1787005"/>
            <a:ext cx="8992729" cy="4612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5CD497-DC83-153A-B2DC-87C6B55AA6FA}"/>
              </a:ext>
            </a:extLst>
          </p:cNvPr>
          <p:cNvSpPr txBox="1"/>
          <p:nvPr/>
        </p:nvSpPr>
        <p:spPr>
          <a:xfrm>
            <a:off x="338505" y="968514"/>
            <a:ext cx="8713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Quadrupole-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corrector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magnet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;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Cavity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Beam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Position Monitor;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view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screen and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pumping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unit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have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been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inserted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between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each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Yu Gothic UI Light" panose="020B0300000000000000" pitchFamily="34" charset="-128"/>
              </a:rPr>
              <a:t>module</a:t>
            </a:r>
            <a:endParaRPr lang="it-IT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4A4A9-9286-E921-FE89-38F7A3DA4AFB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133994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ndoor, blue, different&#10;&#10;Description automatically generated">
            <a:extLst>
              <a:ext uri="{FF2B5EF4-FFF2-40B4-BE49-F238E27FC236}">
                <a16:creationId xmlns:a16="http://schemas.microsoft.com/office/drawing/2014/main" id="{82243EEC-33E2-2F5E-0922-6F7A9B2B9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64" t="1" r="18311" b="53821"/>
          <a:stretch/>
        </p:blipFill>
        <p:spPr>
          <a:xfrm>
            <a:off x="22803" y="2125073"/>
            <a:ext cx="9044997" cy="3048000"/>
          </a:xfrm>
          <a:prstGeom prst="rect">
            <a:avLst/>
          </a:prstGeom>
        </p:spPr>
      </p:pic>
      <p:sp>
        <p:nvSpPr>
          <p:cNvPr id="8" name="Rettangolo 1">
            <a:extLst>
              <a:ext uri="{FF2B5EF4-FFF2-40B4-BE49-F238E27FC236}">
                <a16:creationId xmlns:a16="http://schemas.microsoft.com/office/drawing/2014/main" id="{117C3737-16F5-69D2-EEF0-18952F4CDAA8}"/>
              </a:ext>
            </a:extLst>
          </p:cNvPr>
          <p:cNvSpPr/>
          <p:nvPr/>
        </p:nvSpPr>
        <p:spPr>
          <a:xfrm>
            <a:off x="1981200" y="456813"/>
            <a:ext cx="55013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ARIA Planar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Module 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with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quads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&amp;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diagnostics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68A7C-8E83-BDCA-F267-6F9294B0517F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52469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4FDE5-14F3-3AEE-92AA-F8BA8FE8C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442"/>
          <a:stretch/>
        </p:blipFill>
        <p:spPr>
          <a:xfrm>
            <a:off x="76199" y="858474"/>
            <a:ext cx="9124722" cy="4055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EF902-78E8-CBC9-13A8-79C92A73828D}"/>
              </a:ext>
            </a:extLst>
          </p:cNvPr>
          <p:cNvSpPr txBox="1"/>
          <p:nvPr/>
        </p:nvSpPr>
        <p:spPr>
          <a:xfrm>
            <a:off x="3156431" y="195203"/>
            <a:ext cx="2795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b="1" dirty="0">
                <a:solidFill>
                  <a:srgbClr val="FFFF00"/>
                </a:solidFill>
              </a:rPr>
              <a:t>FEL Users area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C5254-F235-1A6B-B617-B794C4629F9D}"/>
              </a:ext>
            </a:extLst>
          </p:cNvPr>
          <p:cNvSpPr txBox="1">
            <a:spLocks/>
          </p:cNvSpPr>
          <p:nvPr/>
        </p:nvSpPr>
        <p:spPr>
          <a:xfrm>
            <a:off x="3581400" y="4323313"/>
            <a:ext cx="3907116" cy="2022352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/>
              <a:t>Diagnostic:</a:t>
            </a:r>
          </a:p>
          <a:p>
            <a:pPr lvl="1"/>
            <a:r>
              <a:rPr lang="en-US" sz="1500" dirty="0"/>
              <a:t>Beam position monitors</a:t>
            </a:r>
          </a:p>
          <a:p>
            <a:pPr lvl="1"/>
            <a:r>
              <a:rPr lang="en-US" sz="1500" dirty="0"/>
              <a:t>Intensity monitors</a:t>
            </a:r>
          </a:p>
          <a:p>
            <a:pPr lvl="1"/>
            <a:r>
              <a:rPr lang="en-US" sz="1500" dirty="0"/>
              <a:t>Spectrometer</a:t>
            </a:r>
          </a:p>
          <a:p>
            <a:pPr lvl="1"/>
            <a:r>
              <a:rPr lang="en-US" sz="1500" dirty="0"/>
              <a:t>Transverse dimension</a:t>
            </a:r>
          </a:p>
          <a:p>
            <a:pPr lvl="1"/>
            <a:r>
              <a:rPr lang="en-US" sz="1500" dirty="0"/>
              <a:t>Longitudinal dimension &amp; time arrival</a:t>
            </a:r>
          </a:p>
          <a:p>
            <a:pPr lvl="1"/>
            <a:r>
              <a:rPr lang="en-US" sz="1500" dirty="0"/>
              <a:t>Wavefront measurement</a:t>
            </a:r>
          </a:p>
          <a:p>
            <a:pPr lvl="1"/>
            <a:r>
              <a:rPr lang="en-US" sz="1500" dirty="0"/>
              <a:t>Polarization measurement</a:t>
            </a:r>
          </a:p>
          <a:p>
            <a:pPr lvl="1"/>
            <a:r>
              <a:rPr lang="en-US" sz="1500" dirty="0"/>
              <a:t>Coherence measurement</a:t>
            </a:r>
          </a:p>
          <a:p>
            <a:pPr lvl="1"/>
            <a:endParaRPr lang="en-US" sz="15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E190EF-4D3E-DD35-1917-DE0CAD0E1F37}"/>
              </a:ext>
            </a:extLst>
          </p:cNvPr>
          <p:cNvSpPr txBox="1">
            <a:spLocks/>
          </p:cNvSpPr>
          <p:nvPr/>
        </p:nvSpPr>
        <p:spPr bwMode="auto">
          <a:xfrm>
            <a:off x="76200" y="3886200"/>
            <a:ext cx="2830000" cy="1867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sz="1800" kern="0" dirty="0"/>
              <a:t>Beam lines:</a:t>
            </a:r>
          </a:p>
          <a:p>
            <a:pPr lvl="1" algn="l"/>
            <a:r>
              <a:rPr lang="en-US" sz="1350" kern="0" dirty="0"/>
              <a:t>Defining apertures</a:t>
            </a:r>
          </a:p>
          <a:p>
            <a:pPr lvl="1" algn="l"/>
            <a:r>
              <a:rPr lang="en-US" sz="1350" kern="0" dirty="0"/>
              <a:t>Mirror and focusing</a:t>
            </a:r>
          </a:p>
          <a:p>
            <a:pPr lvl="1" algn="l"/>
            <a:r>
              <a:rPr lang="en-US" sz="1350" kern="0" dirty="0"/>
              <a:t>Filter and attenuators</a:t>
            </a:r>
          </a:p>
          <a:p>
            <a:pPr lvl="1" algn="l"/>
            <a:r>
              <a:rPr lang="en-US" sz="1350" kern="0" dirty="0"/>
              <a:t>Monochromator</a:t>
            </a:r>
          </a:p>
          <a:p>
            <a:pPr lvl="1" algn="l"/>
            <a:r>
              <a:rPr lang="en-US" sz="1350" kern="0" dirty="0"/>
              <a:t>Split &amp; 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F5D82-2198-FE2D-0228-FB178E45E99D}"/>
              </a:ext>
            </a:extLst>
          </p:cNvPr>
          <p:cNvSpPr txBox="1"/>
          <p:nvPr/>
        </p:nvSpPr>
        <p:spPr>
          <a:xfrm>
            <a:off x="3581400" y="1095219"/>
            <a:ext cx="556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</a:t>
            </a:r>
            <a:r>
              <a:rPr lang="en-IT" sz="2000" dirty="0"/>
              <a:t>e have to select the beam line components</a:t>
            </a:r>
          </a:p>
          <a:p>
            <a:r>
              <a:rPr lang="it-IT" sz="2000" dirty="0" err="1"/>
              <a:t>according</a:t>
            </a:r>
            <a:r>
              <a:rPr lang="it-IT" sz="2000" dirty="0"/>
              <a:t> to the </a:t>
            </a:r>
            <a:r>
              <a:rPr lang="it-IT" sz="2000" dirty="0" err="1"/>
              <a:t>needs</a:t>
            </a:r>
            <a:r>
              <a:rPr lang="it-IT" sz="2000" dirty="0"/>
              <a:t> </a:t>
            </a:r>
            <a:r>
              <a:rPr lang="en-IT" sz="2000" dirty="0"/>
              <a:t>of the user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7118F-37E3-FB6E-B204-80693B5EA1C9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79748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9DB81-6206-54D5-6165-4717058A49A0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2C2A50-DDB4-918E-6BED-6B3FAB2B7EEC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914400"/>
          <a:ext cx="7391400" cy="533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45">
                  <a:extLst>
                    <a:ext uri="{9D8B030D-6E8A-4147-A177-3AD203B41FA5}">
                      <a16:colId xmlns:a16="http://schemas.microsoft.com/office/drawing/2014/main" val="78947759"/>
                    </a:ext>
                  </a:extLst>
                </a:gridCol>
                <a:gridCol w="3981614">
                  <a:extLst>
                    <a:ext uri="{9D8B030D-6E8A-4147-A177-3AD203B41FA5}">
                      <a16:colId xmlns:a16="http://schemas.microsoft.com/office/drawing/2014/main" val="2787056811"/>
                    </a:ext>
                  </a:extLst>
                </a:gridCol>
                <a:gridCol w="3155641">
                  <a:extLst>
                    <a:ext uri="{9D8B030D-6E8A-4147-A177-3AD203B41FA5}">
                      <a16:colId xmlns:a16="http://schemas.microsoft.com/office/drawing/2014/main" val="522091852"/>
                    </a:ext>
                  </a:extLst>
                </a:gridCol>
              </a:tblGrid>
              <a:tr h="356299">
                <a:tc>
                  <a:txBody>
                    <a:bodyPr/>
                    <a:lstStyle/>
                    <a:p>
                      <a:pPr algn="ctr" fontAlgn="b"/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Chapter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Reference person/people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988747388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executive summary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ferrario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3017950388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2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eupraxia in the european context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assmann/ferrario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3419483240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3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eupraxia@sparc_lab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ferrario/ghigo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3482517310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4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scientific case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stellato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2518076169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5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experience with the LNF test facilities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pompili/cardelli/biagioni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2660416816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6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beam physics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vaccarezza/giannessi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2038296244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7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machine layout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ghigo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986047883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8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photoinjector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chiadroni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2836870133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X-band linac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alesini/gallo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3570809197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10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plasma accelerating module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pompili/biagioni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309919012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11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Free Electron Laser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giannessi/petralia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2578525949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12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photon beam lines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villa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841401307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13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experimental endstations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stellato/villa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904267703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14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electron and photon diagnostics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cianchi/villa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385884840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15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laser systems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anania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759822573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16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timing and synchronisation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bellaveglia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3746540230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17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control system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pioli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401604172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18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vacuum system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liedl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774371749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19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magnets and power supply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sabbatini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71917175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20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machine protection system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pioli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237399576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21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civil infrastructures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rotundo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26987747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22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radiation safety and beam dump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esposito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1202235667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23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integration, implementation and commissioning strategy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del franco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669922497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24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system engeneering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cioeta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2857696747"/>
                  </a:ext>
                </a:extLst>
              </a:tr>
              <a:tr h="199108">
                <a:tc>
                  <a:txBody>
                    <a:bodyPr/>
                    <a:lstStyle/>
                    <a:p>
                      <a:pPr algn="r" fontAlgn="b"/>
                      <a:r>
                        <a:rPr lang="en-IT" sz="1200" u="none" strike="noStrike">
                          <a:effectLst/>
                        </a:rPr>
                        <a:t>25</a:t>
                      </a:r>
                      <a:endParaRPr lang="en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project costs , timeline and management structure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falone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9" marR="6669" marT="6669" marB="0" anchor="b"/>
                </a:tc>
                <a:extLst>
                  <a:ext uri="{0D108BD9-81ED-4DB2-BD59-A6C34878D82A}">
                    <a16:rowId xmlns:a16="http://schemas.microsoft.com/office/drawing/2014/main" val="640052931"/>
                  </a:ext>
                </a:extLst>
              </a:tr>
            </a:tbl>
          </a:graphicData>
        </a:graphic>
      </p:graphicFrame>
      <p:pic>
        <p:nvPicPr>
          <p:cNvPr id="4" name="Immagine 7">
            <a:extLst>
              <a:ext uri="{FF2B5EF4-FFF2-40B4-BE49-F238E27FC236}">
                <a16:creationId xmlns:a16="http://schemas.microsoft.com/office/drawing/2014/main" id="{126563D7-3CE7-D35E-5000-4F6A67C3E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09" y="140614"/>
            <a:ext cx="1814050" cy="91662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5" name="Picture 4" descr="Risultati immagini per infn frascati logo nuovo">
            <a:extLst>
              <a:ext uri="{FF2B5EF4-FFF2-40B4-BE49-F238E27FC236}">
                <a16:creationId xmlns:a16="http://schemas.microsoft.com/office/drawing/2014/main" id="{5243AD6C-5315-B901-02BD-737D64AF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1814049" cy="10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C69F95B-434E-F8EC-EB3C-7C46E994D142}"/>
              </a:ext>
            </a:extLst>
          </p:cNvPr>
          <p:cNvSpPr txBox="1">
            <a:spLocks/>
          </p:cNvSpPr>
          <p:nvPr/>
        </p:nvSpPr>
        <p:spPr bwMode="auto">
          <a:xfrm>
            <a:off x="1163942" y="-228600"/>
            <a:ext cx="6975158" cy="200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it-IT" sz="2800" b="1" kern="0" dirty="0">
                <a:solidFill>
                  <a:srgbClr val="FFFF00"/>
                </a:solidFill>
              </a:rPr>
              <a:t>TDR </a:t>
            </a:r>
            <a:r>
              <a:rPr lang="it-IT" sz="2800" b="1" kern="0" dirty="0" err="1">
                <a:solidFill>
                  <a:srgbClr val="FFFF00"/>
                </a:solidFill>
              </a:rPr>
              <a:t>Structure</a:t>
            </a:r>
            <a:br>
              <a:rPr lang="it-IT" sz="2800" b="1" kern="0" dirty="0">
                <a:solidFill>
                  <a:srgbClr val="FFFF00"/>
                </a:solidFill>
              </a:rPr>
            </a:br>
            <a:endParaRPr lang="it-IT" sz="28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1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865454" y="153142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Building rendering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high angle view of a town&#10;&#10;Description automatically generated with low confidence">
            <a:extLst>
              <a:ext uri="{FF2B5EF4-FFF2-40B4-BE49-F238E27FC236}">
                <a16:creationId xmlns:a16="http://schemas.microsoft.com/office/drawing/2014/main" id="{DBC68E90-B456-3482-DAFB-596FAA9FF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" y="910912"/>
            <a:ext cx="4717200" cy="2668281"/>
          </a:xfrm>
          <a:custGeom>
            <a:avLst/>
            <a:gdLst>
              <a:gd name="connsiteX0" fmla="*/ 0 w 4717200"/>
              <a:gd name="connsiteY0" fmla="*/ 0 h 2668281"/>
              <a:gd name="connsiteX1" fmla="*/ 589650 w 4717200"/>
              <a:gd name="connsiteY1" fmla="*/ 0 h 2668281"/>
              <a:gd name="connsiteX2" fmla="*/ 1179300 w 4717200"/>
              <a:gd name="connsiteY2" fmla="*/ 0 h 2668281"/>
              <a:gd name="connsiteX3" fmla="*/ 1721778 w 4717200"/>
              <a:gd name="connsiteY3" fmla="*/ 0 h 2668281"/>
              <a:gd name="connsiteX4" fmla="*/ 2217084 w 4717200"/>
              <a:gd name="connsiteY4" fmla="*/ 0 h 2668281"/>
              <a:gd name="connsiteX5" fmla="*/ 2665218 w 4717200"/>
              <a:gd name="connsiteY5" fmla="*/ 0 h 2668281"/>
              <a:gd name="connsiteX6" fmla="*/ 3254868 w 4717200"/>
              <a:gd name="connsiteY6" fmla="*/ 0 h 2668281"/>
              <a:gd name="connsiteX7" fmla="*/ 3750174 w 4717200"/>
              <a:gd name="connsiteY7" fmla="*/ 0 h 2668281"/>
              <a:gd name="connsiteX8" fmla="*/ 4717200 w 4717200"/>
              <a:gd name="connsiteY8" fmla="*/ 0 h 2668281"/>
              <a:gd name="connsiteX9" fmla="*/ 4717200 w 4717200"/>
              <a:gd name="connsiteY9" fmla="*/ 480291 h 2668281"/>
              <a:gd name="connsiteX10" fmla="*/ 4717200 w 4717200"/>
              <a:gd name="connsiteY10" fmla="*/ 987264 h 2668281"/>
              <a:gd name="connsiteX11" fmla="*/ 4717200 w 4717200"/>
              <a:gd name="connsiteY11" fmla="*/ 1440872 h 2668281"/>
              <a:gd name="connsiteX12" fmla="*/ 4717200 w 4717200"/>
              <a:gd name="connsiteY12" fmla="*/ 1894480 h 2668281"/>
              <a:gd name="connsiteX13" fmla="*/ 4717200 w 4717200"/>
              <a:gd name="connsiteY13" fmla="*/ 2668281 h 2668281"/>
              <a:gd name="connsiteX14" fmla="*/ 4080378 w 4717200"/>
              <a:gd name="connsiteY14" fmla="*/ 2668281 h 2668281"/>
              <a:gd name="connsiteX15" fmla="*/ 3537900 w 4717200"/>
              <a:gd name="connsiteY15" fmla="*/ 2668281 h 2668281"/>
              <a:gd name="connsiteX16" fmla="*/ 2995422 w 4717200"/>
              <a:gd name="connsiteY16" fmla="*/ 2668281 h 2668281"/>
              <a:gd name="connsiteX17" fmla="*/ 2405772 w 4717200"/>
              <a:gd name="connsiteY17" fmla="*/ 2668281 h 2668281"/>
              <a:gd name="connsiteX18" fmla="*/ 1768950 w 4717200"/>
              <a:gd name="connsiteY18" fmla="*/ 2668281 h 2668281"/>
              <a:gd name="connsiteX19" fmla="*/ 1320816 w 4717200"/>
              <a:gd name="connsiteY19" fmla="*/ 2668281 h 2668281"/>
              <a:gd name="connsiteX20" fmla="*/ 731166 w 4717200"/>
              <a:gd name="connsiteY20" fmla="*/ 2668281 h 2668281"/>
              <a:gd name="connsiteX21" fmla="*/ 0 w 4717200"/>
              <a:gd name="connsiteY21" fmla="*/ 2668281 h 2668281"/>
              <a:gd name="connsiteX22" fmla="*/ 0 w 4717200"/>
              <a:gd name="connsiteY22" fmla="*/ 2214673 h 2668281"/>
              <a:gd name="connsiteX23" fmla="*/ 0 w 4717200"/>
              <a:gd name="connsiteY23" fmla="*/ 1627651 h 2668281"/>
              <a:gd name="connsiteX24" fmla="*/ 0 w 4717200"/>
              <a:gd name="connsiteY24" fmla="*/ 1093995 h 2668281"/>
              <a:gd name="connsiteX25" fmla="*/ 0 w 4717200"/>
              <a:gd name="connsiteY25" fmla="*/ 533656 h 2668281"/>
              <a:gd name="connsiteX26" fmla="*/ 0 w 4717200"/>
              <a:gd name="connsiteY26" fmla="*/ 0 h 266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17200" h="2668281" fill="none" extrusionOk="0">
                <a:moveTo>
                  <a:pt x="0" y="0"/>
                </a:moveTo>
                <a:cubicBezTo>
                  <a:pt x="216792" y="-1425"/>
                  <a:pt x="335855" y="39202"/>
                  <a:pt x="589650" y="0"/>
                </a:cubicBezTo>
                <a:cubicBezTo>
                  <a:pt x="843445" y="-39202"/>
                  <a:pt x="993327" y="20329"/>
                  <a:pt x="1179300" y="0"/>
                </a:cubicBezTo>
                <a:cubicBezTo>
                  <a:pt x="1365273" y="-20329"/>
                  <a:pt x="1490429" y="5234"/>
                  <a:pt x="1721778" y="0"/>
                </a:cubicBezTo>
                <a:cubicBezTo>
                  <a:pt x="1953127" y="-5234"/>
                  <a:pt x="1982858" y="29470"/>
                  <a:pt x="2217084" y="0"/>
                </a:cubicBezTo>
                <a:cubicBezTo>
                  <a:pt x="2451310" y="-29470"/>
                  <a:pt x="2493814" y="6521"/>
                  <a:pt x="2665218" y="0"/>
                </a:cubicBezTo>
                <a:cubicBezTo>
                  <a:pt x="2836622" y="-6521"/>
                  <a:pt x="3077255" y="52917"/>
                  <a:pt x="3254868" y="0"/>
                </a:cubicBezTo>
                <a:cubicBezTo>
                  <a:pt x="3432481" y="-52917"/>
                  <a:pt x="3564262" y="34007"/>
                  <a:pt x="3750174" y="0"/>
                </a:cubicBezTo>
                <a:cubicBezTo>
                  <a:pt x="3936086" y="-34007"/>
                  <a:pt x="4483062" y="30234"/>
                  <a:pt x="4717200" y="0"/>
                </a:cubicBezTo>
                <a:cubicBezTo>
                  <a:pt x="4757654" y="182704"/>
                  <a:pt x="4707554" y="325227"/>
                  <a:pt x="4717200" y="480291"/>
                </a:cubicBezTo>
                <a:cubicBezTo>
                  <a:pt x="4726846" y="635355"/>
                  <a:pt x="4683945" y="805249"/>
                  <a:pt x="4717200" y="987264"/>
                </a:cubicBezTo>
                <a:cubicBezTo>
                  <a:pt x="4750455" y="1169279"/>
                  <a:pt x="4668591" y="1252802"/>
                  <a:pt x="4717200" y="1440872"/>
                </a:cubicBezTo>
                <a:cubicBezTo>
                  <a:pt x="4765809" y="1628942"/>
                  <a:pt x="4666684" y="1724392"/>
                  <a:pt x="4717200" y="1894480"/>
                </a:cubicBezTo>
                <a:cubicBezTo>
                  <a:pt x="4767716" y="2064568"/>
                  <a:pt x="4679507" y="2304347"/>
                  <a:pt x="4717200" y="2668281"/>
                </a:cubicBezTo>
                <a:cubicBezTo>
                  <a:pt x="4568033" y="2670226"/>
                  <a:pt x="4244554" y="2654034"/>
                  <a:pt x="4080378" y="2668281"/>
                </a:cubicBezTo>
                <a:cubicBezTo>
                  <a:pt x="3916202" y="2682528"/>
                  <a:pt x="3756568" y="2621062"/>
                  <a:pt x="3537900" y="2668281"/>
                </a:cubicBezTo>
                <a:cubicBezTo>
                  <a:pt x="3319232" y="2715500"/>
                  <a:pt x="3241696" y="2641487"/>
                  <a:pt x="2995422" y="2668281"/>
                </a:cubicBezTo>
                <a:cubicBezTo>
                  <a:pt x="2749148" y="2695075"/>
                  <a:pt x="2554493" y="2615112"/>
                  <a:pt x="2405772" y="2668281"/>
                </a:cubicBezTo>
                <a:cubicBezTo>
                  <a:pt x="2257051" y="2721450"/>
                  <a:pt x="1939897" y="2611771"/>
                  <a:pt x="1768950" y="2668281"/>
                </a:cubicBezTo>
                <a:cubicBezTo>
                  <a:pt x="1598003" y="2724791"/>
                  <a:pt x="1493631" y="2635972"/>
                  <a:pt x="1320816" y="2668281"/>
                </a:cubicBezTo>
                <a:cubicBezTo>
                  <a:pt x="1148001" y="2700590"/>
                  <a:pt x="967625" y="2605668"/>
                  <a:pt x="731166" y="2668281"/>
                </a:cubicBezTo>
                <a:cubicBezTo>
                  <a:pt x="494707" y="2730894"/>
                  <a:pt x="336957" y="2638027"/>
                  <a:pt x="0" y="2668281"/>
                </a:cubicBezTo>
                <a:cubicBezTo>
                  <a:pt x="-4452" y="2448704"/>
                  <a:pt x="31277" y="2428830"/>
                  <a:pt x="0" y="2214673"/>
                </a:cubicBezTo>
                <a:cubicBezTo>
                  <a:pt x="-31277" y="2000516"/>
                  <a:pt x="16830" y="1815846"/>
                  <a:pt x="0" y="1627651"/>
                </a:cubicBezTo>
                <a:cubicBezTo>
                  <a:pt x="-16830" y="1439456"/>
                  <a:pt x="62921" y="1296256"/>
                  <a:pt x="0" y="1093995"/>
                </a:cubicBezTo>
                <a:cubicBezTo>
                  <a:pt x="-62921" y="891734"/>
                  <a:pt x="22294" y="650235"/>
                  <a:pt x="0" y="533656"/>
                </a:cubicBezTo>
                <a:cubicBezTo>
                  <a:pt x="-22294" y="417077"/>
                  <a:pt x="28550" y="203782"/>
                  <a:pt x="0" y="0"/>
                </a:cubicBezTo>
                <a:close/>
              </a:path>
              <a:path w="4717200" h="2668281" stroke="0" extrusionOk="0">
                <a:moveTo>
                  <a:pt x="0" y="0"/>
                </a:moveTo>
                <a:cubicBezTo>
                  <a:pt x="250590" y="-52176"/>
                  <a:pt x="327758" y="37144"/>
                  <a:pt x="589650" y="0"/>
                </a:cubicBezTo>
                <a:cubicBezTo>
                  <a:pt x="851542" y="-37144"/>
                  <a:pt x="1068005" y="47149"/>
                  <a:pt x="1273644" y="0"/>
                </a:cubicBezTo>
                <a:cubicBezTo>
                  <a:pt x="1479283" y="-47149"/>
                  <a:pt x="1602269" y="14346"/>
                  <a:pt x="1721778" y="0"/>
                </a:cubicBezTo>
                <a:cubicBezTo>
                  <a:pt x="1841287" y="-14346"/>
                  <a:pt x="2069034" y="34002"/>
                  <a:pt x="2264256" y="0"/>
                </a:cubicBezTo>
                <a:cubicBezTo>
                  <a:pt x="2459478" y="-34002"/>
                  <a:pt x="2720657" y="3140"/>
                  <a:pt x="2901078" y="0"/>
                </a:cubicBezTo>
                <a:cubicBezTo>
                  <a:pt x="3081499" y="-3140"/>
                  <a:pt x="3360761" y="1988"/>
                  <a:pt x="3585072" y="0"/>
                </a:cubicBezTo>
                <a:cubicBezTo>
                  <a:pt x="3809383" y="-1988"/>
                  <a:pt x="4469973" y="31179"/>
                  <a:pt x="4717200" y="0"/>
                </a:cubicBezTo>
                <a:cubicBezTo>
                  <a:pt x="4761672" y="178942"/>
                  <a:pt x="4687090" y="349895"/>
                  <a:pt x="4717200" y="480291"/>
                </a:cubicBezTo>
                <a:cubicBezTo>
                  <a:pt x="4747310" y="610687"/>
                  <a:pt x="4703342" y="747440"/>
                  <a:pt x="4717200" y="933898"/>
                </a:cubicBezTo>
                <a:cubicBezTo>
                  <a:pt x="4731058" y="1120356"/>
                  <a:pt x="4659000" y="1301116"/>
                  <a:pt x="4717200" y="1440872"/>
                </a:cubicBezTo>
                <a:cubicBezTo>
                  <a:pt x="4775400" y="1580628"/>
                  <a:pt x="4660033" y="1797920"/>
                  <a:pt x="4717200" y="1947845"/>
                </a:cubicBezTo>
                <a:cubicBezTo>
                  <a:pt x="4774367" y="2097770"/>
                  <a:pt x="4656481" y="2327648"/>
                  <a:pt x="4717200" y="2668281"/>
                </a:cubicBezTo>
                <a:cubicBezTo>
                  <a:pt x="4532467" y="2686294"/>
                  <a:pt x="4277329" y="2623686"/>
                  <a:pt x="4033206" y="2668281"/>
                </a:cubicBezTo>
                <a:cubicBezTo>
                  <a:pt x="3789083" y="2712876"/>
                  <a:pt x="3678116" y="2656598"/>
                  <a:pt x="3490728" y="2668281"/>
                </a:cubicBezTo>
                <a:cubicBezTo>
                  <a:pt x="3303340" y="2679964"/>
                  <a:pt x="3195750" y="2647718"/>
                  <a:pt x="2901078" y="2668281"/>
                </a:cubicBezTo>
                <a:cubicBezTo>
                  <a:pt x="2606406" y="2688844"/>
                  <a:pt x="2522059" y="2614626"/>
                  <a:pt x="2405772" y="2668281"/>
                </a:cubicBezTo>
                <a:cubicBezTo>
                  <a:pt x="2289485" y="2721936"/>
                  <a:pt x="2037854" y="2658052"/>
                  <a:pt x="1721778" y="2668281"/>
                </a:cubicBezTo>
                <a:cubicBezTo>
                  <a:pt x="1405702" y="2678510"/>
                  <a:pt x="1267859" y="2661480"/>
                  <a:pt x="1084956" y="2668281"/>
                </a:cubicBezTo>
                <a:cubicBezTo>
                  <a:pt x="902053" y="2675082"/>
                  <a:pt x="663100" y="2618987"/>
                  <a:pt x="542478" y="2668281"/>
                </a:cubicBezTo>
                <a:cubicBezTo>
                  <a:pt x="421856" y="2717575"/>
                  <a:pt x="145191" y="2632433"/>
                  <a:pt x="0" y="2668281"/>
                </a:cubicBezTo>
                <a:cubicBezTo>
                  <a:pt x="-34477" y="2559300"/>
                  <a:pt x="21871" y="2396301"/>
                  <a:pt x="0" y="2214673"/>
                </a:cubicBezTo>
                <a:cubicBezTo>
                  <a:pt x="-21871" y="2033045"/>
                  <a:pt x="30575" y="1798297"/>
                  <a:pt x="0" y="1681017"/>
                </a:cubicBezTo>
                <a:cubicBezTo>
                  <a:pt x="-30575" y="1563737"/>
                  <a:pt x="10076" y="1281822"/>
                  <a:pt x="0" y="1147361"/>
                </a:cubicBezTo>
                <a:cubicBezTo>
                  <a:pt x="-10076" y="1012900"/>
                  <a:pt x="59965" y="822211"/>
                  <a:pt x="0" y="640387"/>
                </a:cubicBezTo>
                <a:cubicBezTo>
                  <a:pt x="-59965" y="458563"/>
                  <a:pt x="31924" y="224781"/>
                  <a:pt x="0" y="0"/>
                </a:cubicBezTo>
                <a:close/>
              </a:path>
            </a:pathLst>
          </a:custGeom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817117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Picture 10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E4DFD23A-89DE-17F0-2407-EADC7C79F9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85"/>
          <a:stretch/>
        </p:blipFill>
        <p:spPr>
          <a:xfrm>
            <a:off x="4817778" y="910912"/>
            <a:ext cx="4294076" cy="2668281"/>
          </a:xfrm>
          <a:custGeom>
            <a:avLst/>
            <a:gdLst>
              <a:gd name="connsiteX0" fmla="*/ 0 w 4294076"/>
              <a:gd name="connsiteY0" fmla="*/ 0 h 2668281"/>
              <a:gd name="connsiteX1" fmla="*/ 536760 w 4294076"/>
              <a:gd name="connsiteY1" fmla="*/ 0 h 2668281"/>
              <a:gd name="connsiteX2" fmla="*/ 1073519 w 4294076"/>
              <a:gd name="connsiteY2" fmla="*/ 0 h 2668281"/>
              <a:gd name="connsiteX3" fmla="*/ 1610279 w 4294076"/>
              <a:gd name="connsiteY3" fmla="*/ 0 h 2668281"/>
              <a:gd name="connsiteX4" fmla="*/ 2189979 w 4294076"/>
              <a:gd name="connsiteY4" fmla="*/ 0 h 2668281"/>
              <a:gd name="connsiteX5" fmla="*/ 2683798 w 4294076"/>
              <a:gd name="connsiteY5" fmla="*/ 0 h 2668281"/>
              <a:gd name="connsiteX6" fmla="*/ 3263498 w 4294076"/>
              <a:gd name="connsiteY6" fmla="*/ 0 h 2668281"/>
              <a:gd name="connsiteX7" fmla="*/ 4294076 w 4294076"/>
              <a:gd name="connsiteY7" fmla="*/ 0 h 2668281"/>
              <a:gd name="connsiteX8" fmla="*/ 4294076 w 4294076"/>
              <a:gd name="connsiteY8" fmla="*/ 560339 h 2668281"/>
              <a:gd name="connsiteX9" fmla="*/ 4294076 w 4294076"/>
              <a:gd name="connsiteY9" fmla="*/ 1013947 h 2668281"/>
              <a:gd name="connsiteX10" fmla="*/ 4294076 w 4294076"/>
              <a:gd name="connsiteY10" fmla="*/ 1520920 h 2668281"/>
              <a:gd name="connsiteX11" fmla="*/ 4294076 w 4294076"/>
              <a:gd name="connsiteY11" fmla="*/ 2081259 h 2668281"/>
              <a:gd name="connsiteX12" fmla="*/ 4294076 w 4294076"/>
              <a:gd name="connsiteY12" fmla="*/ 2668281 h 2668281"/>
              <a:gd name="connsiteX13" fmla="*/ 3886139 w 4294076"/>
              <a:gd name="connsiteY13" fmla="*/ 2668281 h 2668281"/>
              <a:gd name="connsiteX14" fmla="*/ 3435261 w 4294076"/>
              <a:gd name="connsiteY14" fmla="*/ 2668281 h 2668281"/>
              <a:gd name="connsiteX15" fmla="*/ 2941442 w 4294076"/>
              <a:gd name="connsiteY15" fmla="*/ 2668281 h 2668281"/>
              <a:gd name="connsiteX16" fmla="*/ 2490564 w 4294076"/>
              <a:gd name="connsiteY16" fmla="*/ 2668281 h 2668281"/>
              <a:gd name="connsiteX17" fmla="*/ 1910864 w 4294076"/>
              <a:gd name="connsiteY17" fmla="*/ 2668281 h 2668281"/>
              <a:gd name="connsiteX18" fmla="*/ 1417045 w 4294076"/>
              <a:gd name="connsiteY18" fmla="*/ 2668281 h 2668281"/>
              <a:gd name="connsiteX19" fmla="*/ 1009108 w 4294076"/>
              <a:gd name="connsiteY19" fmla="*/ 2668281 h 2668281"/>
              <a:gd name="connsiteX20" fmla="*/ 601171 w 4294076"/>
              <a:gd name="connsiteY20" fmla="*/ 2668281 h 2668281"/>
              <a:gd name="connsiteX21" fmla="*/ 0 w 4294076"/>
              <a:gd name="connsiteY21" fmla="*/ 2668281 h 2668281"/>
              <a:gd name="connsiteX22" fmla="*/ 0 w 4294076"/>
              <a:gd name="connsiteY22" fmla="*/ 2081259 h 2668281"/>
              <a:gd name="connsiteX23" fmla="*/ 0 w 4294076"/>
              <a:gd name="connsiteY23" fmla="*/ 1494237 h 2668281"/>
              <a:gd name="connsiteX24" fmla="*/ 0 w 4294076"/>
              <a:gd name="connsiteY24" fmla="*/ 960581 h 2668281"/>
              <a:gd name="connsiteX25" fmla="*/ 0 w 4294076"/>
              <a:gd name="connsiteY25" fmla="*/ 0 h 266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94076" h="2668281" fill="none" extrusionOk="0">
                <a:moveTo>
                  <a:pt x="0" y="0"/>
                </a:moveTo>
                <a:cubicBezTo>
                  <a:pt x="186118" y="-18538"/>
                  <a:pt x="285274" y="63369"/>
                  <a:pt x="536760" y="0"/>
                </a:cubicBezTo>
                <a:cubicBezTo>
                  <a:pt x="788246" y="-63369"/>
                  <a:pt x="912736" y="45340"/>
                  <a:pt x="1073519" y="0"/>
                </a:cubicBezTo>
                <a:cubicBezTo>
                  <a:pt x="1234302" y="-45340"/>
                  <a:pt x="1481079" y="41062"/>
                  <a:pt x="1610279" y="0"/>
                </a:cubicBezTo>
                <a:cubicBezTo>
                  <a:pt x="1739479" y="-41062"/>
                  <a:pt x="1943383" y="37497"/>
                  <a:pt x="2189979" y="0"/>
                </a:cubicBezTo>
                <a:cubicBezTo>
                  <a:pt x="2436575" y="-37497"/>
                  <a:pt x="2548370" y="56273"/>
                  <a:pt x="2683798" y="0"/>
                </a:cubicBezTo>
                <a:cubicBezTo>
                  <a:pt x="2819226" y="-56273"/>
                  <a:pt x="3053624" y="12588"/>
                  <a:pt x="3263498" y="0"/>
                </a:cubicBezTo>
                <a:cubicBezTo>
                  <a:pt x="3473372" y="-12588"/>
                  <a:pt x="3905917" y="100320"/>
                  <a:pt x="4294076" y="0"/>
                </a:cubicBezTo>
                <a:cubicBezTo>
                  <a:pt x="4305539" y="200127"/>
                  <a:pt x="4270699" y="386192"/>
                  <a:pt x="4294076" y="560339"/>
                </a:cubicBezTo>
                <a:cubicBezTo>
                  <a:pt x="4317453" y="734486"/>
                  <a:pt x="4242546" y="873024"/>
                  <a:pt x="4294076" y="1013947"/>
                </a:cubicBezTo>
                <a:cubicBezTo>
                  <a:pt x="4345606" y="1154870"/>
                  <a:pt x="4292285" y="1394712"/>
                  <a:pt x="4294076" y="1520920"/>
                </a:cubicBezTo>
                <a:cubicBezTo>
                  <a:pt x="4295867" y="1647128"/>
                  <a:pt x="4276257" y="1939963"/>
                  <a:pt x="4294076" y="2081259"/>
                </a:cubicBezTo>
                <a:cubicBezTo>
                  <a:pt x="4311895" y="2222555"/>
                  <a:pt x="4237208" y="2483401"/>
                  <a:pt x="4294076" y="2668281"/>
                </a:cubicBezTo>
                <a:cubicBezTo>
                  <a:pt x="4184341" y="2674609"/>
                  <a:pt x="3988607" y="2665803"/>
                  <a:pt x="3886139" y="2668281"/>
                </a:cubicBezTo>
                <a:cubicBezTo>
                  <a:pt x="3783671" y="2670759"/>
                  <a:pt x="3529316" y="2645669"/>
                  <a:pt x="3435261" y="2668281"/>
                </a:cubicBezTo>
                <a:cubicBezTo>
                  <a:pt x="3341206" y="2690893"/>
                  <a:pt x="3145126" y="2666217"/>
                  <a:pt x="2941442" y="2668281"/>
                </a:cubicBezTo>
                <a:cubicBezTo>
                  <a:pt x="2737758" y="2670345"/>
                  <a:pt x="2668345" y="2651176"/>
                  <a:pt x="2490564" y="2668281"/>
                </a:cubicBezTo>
                <a:cubicBezTo>
                  <a:pt x="2312783" y="2685386"/>
                  <a:pt x="2106696" y="2652248"/>
                  <a:pt x="1910864" y="2668281"/>
                </a:cubicBezTo>
                <a:cubicBezTo>
                  <a:pt x="1715032" y="2684314"/>
                  <a:pt x="1573272" y="2619652"/>
                  <a:pt x="1417045" y="2668281"/>
                </a:cubicBezTo>
                <a:cubicBezTo>
                  <a:pt x="1260818" y="2716910"/>
                  <a:pt x="1175487" y="2621667"/>
                  <a:pt x="1009108" y="2668281"/>
                </a:cubicBezTo>
                <a:cubicBezTo>
                  <a:pt x="842729" y="2714895"/>
                  <a:pt x="723422" y="2645607"/>
                  <a:pt x="601171" y="2668281"/>
                </a:cubicBezTo>
                <a:cubicBezTo>
                  <a:pt x="478920" y="2690955"/>
                  <a:pt x="194590" y="2598018"/>
                  <a:pt x="0" y="2668281"/>
                </a:cubicBezTo>
                <a:cubicBezTo>
                  <a:pt x="-36610" y="2481786"/>
                  <a:pt x="39802" y="2331526"/>
                  <a:pt x="0" y="2081259"/>
                </a:cubicBezTo>
                <a:cubicBezTo>
                  <a:pt x="-39802" y="1830992"/>
                  <a:pt x="25376" y="1639943"/>
                  <a:pt x="0" y="1494237"/>
                </a:cubicBezTo>
                <a:cubicBezTo>
                  <a:pt x="-25376" y="1348531"/>
                  <a:pt x="24832" y="1135469"/>
                  <a:pt x="0" y="960581"/>
                </a:cubicBezTo>
                <a:cubicBezTo>
                  <a:pt x="-24832" y="785693"/>
                  <a:pt x="23649" y="389046"/>
                  <a:pt x="0" y="0"/>
                </a:cubicBezTo>
                <a:close/>
              </a:path>
              <a:path w="4294076" h="2668281" stroke="0" extrusionOk="0">
                <a:moveTo>
                  <a:pt x="0" y="0"/>
                </a:moveTo>
                <a:cubicBezTo>
                  <a:pt x="147260" y="-17191"/>
                  <a:pt x="415187" y="37041"/>
                  <a:pt x="579700" y="0"/>
                </a:cubicBezTo>
                <a:cubicBezTo>
                  <a:pt x="744213" y="-37041"/>
                  <a:pt x="810235" y="41051"/>
                  <a:pt x="987637" y="0"/>
                </a:cubicBezTo>
                <a:cubicBezTo>
                  <a:pt x="1165039" y="-41051"/>
                  <a:pt x="1311673" y="27483"/>
                  <a:pt x="1524397" y="0"/>
                </a:cubicBezTo>
                <a:cubicBezTo>
                  <a:pt x="1737121" y="-27483"/>
                  <a:pt x="1746244" y="558"/>
                  <a:pt x="1932334" y="0"/>
                </a:cubicBezTo>
                <a:cubicBezTo>
                  <a:pt x="2118424" y="-558"/>
                  <a:pt x="2255246" y="61792"/>
                  <a:pt x="2512034" y="0"/>
                </a:cubicBezTo>
                <a:cubicBezTo>
                  <a:pt x="2768822" y="-61792"/>
                  <a:pt x="2815274" y="43104"/>
                  <a:pt x="2962912" y="0"/>
                </a:cubicBezTo>
                <a:cubicBezTo>
                  <a:pt x="3110550" y="-43104"/>
                  <a:pt x="3322481" y="34133"/>
                  <a:pt x="3542613" y="0"/>
                </a:cubicBezTo>
                <a:cubicBezTo>
                  <a:pt x="3762745" y="-34133"/>
                  <a:pt x="4109533" y="68907"/>
                  <a:pt x="4294076" y="0"/>
                </a:cubicBezTo>
                <a:cubicBezTo>
                  <a:pt x="4354715" y="249598"/>
                  <a:pt x="4251580" y="414426"/>
                  <a:pt x="4294076" y="533656"/>
                </a:cubicBezTo>
                <a:cubicBezTo>
                  <a:pt x="4336572" y="652886"/>
                  <a:pt x="4274373" y="858254"/>
                  <a:pt x="4294076" y="1067312"/>
                </a:cubicBezTo>
                <a:cubicBezTo>
                  <a:pt x="4313779" y="1276370"/>
                  <a:pt x="4257118" y="1365391"/>
                  <a:pt x="4294076" y="1520920"/>
                </a:cubicBezTo>
                <a:cubicBezTo>
                  <a:pt x="4331034" y="1676449"/>
                  <a:pt x="4243030" y="1846467"/>
                  <a:pt x="4294076" y="2054576"/>
                </a:cubicBezTo>
                <a:cubicBezTo>
                  <a:pt x="4345122" y="2262685"/>
                  <a:pt x="4251878" y="2386021"/>
                  <a:pt x="4294076" y="2668281"/>
                </a:cubicBezTo>
                <a:cubicBezTo>
                  <a:pt x="4162637" y="2685622"/>
                  <a:pt x="3796958" y="2619077"/>
                  <a:pt x="3671435" y="2668281"/>
                </a:cubicBezTo>
                <a:cubicBezTo>
                  <a:pt x="3545912" y="2717485"/>
                  <a:pt x="3364503" y="2632410"/>
                  <a:pt x="3263498" y="2668281"/>
                </a:cubicBezTo>
                <a:cubicBezTo>
                  <a:pt x="3162493" y="2704152"/>
                  <a:pt x="3005488" y="2654504"/>
                  <a:pt x="2769679" y="2668281"/>
                </a:cubicBezTo>
                <a:cubicBezTo>
                  <a:pt x="2533870" y="2682058"/>
                  <a:pt x="2457440" y="2621845"/>
                  <a:pt x="2147038" y="2668281"/>
                </a:cubicBezTo>
                <a:cubicBezTo>
                  <a:pt x="1836636" y="2714717"/>
                  <a:pt x="1905368" y="2620218"/>
                  <a:pt x="1739101" y="2668281"/>
                </a:cubicBezTo>
                <a:cubicBezTo>
                  <a:pt x="1572834" y="2716344"/>
                  <a:pt x="1351523" y="2631863"/>
                  <a:pt x="1245282" y="2668281"/>
                </a:cubicBezTo>
                <a:cubicBezTo>
                  <a:pt x="1139041" y="2704699"/>
                  <a:pt x="840272" y="2665231"/>
                  <a:pt x="708523" y="2668281"/>
                </a:cubicBezTo>
                <a:cubicBezTo>
                  <a:pt x="576774" y="2671331"/>
                  <a:pt x="277814" y="2608677"/>
                  <a:pt x="0" y="2668281"/>
                </a:cubicBezTo>
                <a:cubicBezTo>
                  <a:pt x="-3917" y="2474445"/>
                  <a:pt x="22182" y="2379006"/>
                  <a:pt x="0" y="2107942"/>
                </a:cubicBezTo>
                <a:cubicBezTo>
                  <a:pt x="-22182" y="1836878"/>
                  <a:pt x="34390" y="1792331"/>
                  <a:pt x="0" y="1600969"/>
                </a:cubicBezTo>
                <a:cubicBezTo>
                  <a:pt x="-34390" y="1409607"/>
                  <a:pt x="9862" y="1274555"/>
                  <a:pt x="0" y="1013947"/>
                </a:cubicBezTo>
                <a:cubicBezTo>
                  <a:pt x="-9862" y="753339"/>
                  <a:pt x="58174" y="645120"/>
                  <a:pt x="0" y="506973"/>
                </a:cubicBezTo>
                <a:cubicBezTo>
                  <a:pt x="-58174" y="368826"/>
                  <a:pt x="49137" y="132831"/>
                  <a:pt x="0" y="0"/>
                </a:cubicBezTo>
                <a:close/>
              </a:path>
            </a:pathLst>
          </a:custGeom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4935589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Picture 12" descr="A picture containing mountain, outdoor, road, city&#10;&#10;Description automatically generated">
            <a:extLst>
              <a:ext uri="{FF2B5EF4-FFF2-40B4-BE49-F238E27FC236}">
                <a16:creationId xmlns:a16="http://schemas.microsoft.com/office/drawing/2014/main" id="{34419A47-10A4-2862-5FDF-40BA8D28BC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71" t="-568" r="3908" b="568"/>
          <a:stretch/>
        </p:blipFill>
        <p:spPr>
          <a:xfrm>
            <a:off x="4817777" y="3738506"/>
            <a:ext cx="4263363" cy="2722746"/>
          </a:xfrm>
          <a:custGeom>
            <a:avLst/>
            <a:gdLst>
              <a:gd name="connsiteX0" fmla="*/ 0 w 4263363"/>
              <a:gd name="connsiteY0" fmla="*/ 0 h 2722746"/>
              <a:gd name="connsiteX1" fmla="*/ 532920 w 4263363"/>
              <a:gd name="connsiteY1" fmla="*/ 0 h 2722746"/>
              <a:gd name="connsiteX2" fmla="*/ 937940 w 4263363"/>
              <a:gd name="connsiteY2" fmla="*/ 0 h 2722746"/>
              <a:gd name="connsiteX3" fmla="*/ 1556127 w 4263363"/>
              <a:gd name="connsiteY3" fmla="*/ 0 h 2722746"/>
              <a:gd name="connsiteX4" fmla="*/ 2131682 w 4263363"/>
              <a:gd name="connsiteY4" fmla="*/ 0 h 2722746"/>
              <a:gd name="connsiteX5" fmla="*/ 2664602 w 4263363"/>
              <a:gd name="connsiteY5" fmla="*/ 0 h 2722746"/>
              <a:gd name="connsiteX6" fmla="*/ 3197522 w 4263363"/>
              <a:gd name="connsiteY6" fmla="*/ 0 h 2722746"/>
              <a:gd name="connsiteX7" fmla="*/ 3773076 w 4263363"/>
              <a:gd name="connsiteY7" fmla="*/ 0 h 2722746"/>
              <a:gd name="connsiteX8" fmla="*/ 4263363 w 4263363"/>
              <a:gd name="connsiteY8" fmla="*/ 0 h 2722746"/>
              <a:gd name="connsiteX9" fmla="*/ 4263363 w 4263363"/>
              <a:gd name="connsiteY9" fmla="*/ 462867 h 2722746"/>
              <a:gd name="connsiteX10" fmla="*/ 4263363 w 4263363"/>
              <a:gd name="connsiteY10" fmla="*/ 1007416 h 2722746"/>
              <a:gd name="connsiteX11" fmla="*/ 4263363 w 4263363"/>
              <a:gd name="connsiteY11" fmla="*/ 1497510 h 2722746"/>
              <a:gd name="connsiteX12" fmla="*/ 4263363 w 4263363"/>
              <a:gd name="connsiteY12" fmla="*/ 2014832 h 2722746"/>
              <a:gd name="connsiteX13" fmla="*/ 4263363 w 4263363"/>
              <a:gd name="connsiteY13" fmla="*/ 2722746 h 2722746"/>
              <a:gd name="connsiteX14" fmla="*/ 3773076 w 4263363"/>
              <a:gd name="connsiteY14" fmla="*/ 2722746 h 2722746"/>
              <a:gd name="connsiteX15" fmla="*/ 3368057 w 4263363"/>
              <a:gd name="connsiteY15" fmla="*/ 2722746 h 2722746"/>
              <a:gd name="connsiteX16" fmla="*/ 2792503 w 4263363"/>
              <a:gd name="connsiteY16" fmla="*/ 2722746 h 2722746"/>
              <a:gd name="connsiteX17" fmla="*/ 2387483 w 4263363"/>
              <a:gd name="connsiteY17" fmla="*/ 2722746 h 2722746"/>
              <a:gd name="connsiteX18" fmla="*/ 1897197 w 4263363"/>
              <a:gd name="connsiteY18" fmla="*/ 2722746 h 2722746"/>
              <a:gd name="connsiteX19" fmla="*/ 1321643 w 4263363"/>
              <a:gd name="connsiteY19" fmla="*/ 2722746 h 2722746"/>
              <a:gd name="connsiteX20" fmla="*/ 703455 w 4263363"/>
              <a:gd name="connsiteY20" fmla="*/ 2722746 h 2722746"/>
              <a:gd name="connsiteX21" fmla="*/ 0 w 4263363"/>
              <a:gd name="connsiteY21" fmla="*/ 2722746 h 2722746"/>
              <a:gd name="connsiteX22" fmla="*/ 0 w 4263363"/>
              <a:gd name="connsiteY22" fmla="*/ 2178197 h 2722746"/>
              <a:gd name="connsiteX23" fmla="*/ 0 w 4263363"/>
              <a:gd name="connsiteY23" fmla="*/ 1715330 h 2722746"/>
              <a:gd name="connsiteX24" fmla="*/ 0 w 4263363"/>
              <a:gd name="connsiteY24" fmla="*/ 1225236 h 2722746"/>
              <a:gd name="connsiteX25" fmla="*/ 0 w 4263363"/>
              <a:gd name="connsiteY25" fmla="*/ 735141 h 2722746"/>
              <a:gd name="connsiteX26" fmla="*/ 0 w 4263363"/>
              <a:gd name="connsiteY26" fmla="*/ 0 h 272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63363" h="2722746" fill="none" extrusionOk="0">
                <a:moveTo>
                  <a:pt x="0" y="0"/>
                </a:moveTo>
                <a:cubicBezTo>
                  <a:pt x="156388" y="-31059"/>
                  <a:pt x="361445" y="29001"/>
                  <a:pt x="532920" y="0"/>
                </a:cubicBezTo>
                <a:cubicBezTo>
                  <a:pt x="704395" y="-29001"/>
                  <a:pt x="818103" y="48331"/>
                  <a:pt x="937940" y="0"/>
                </a:cubicBezTo>
                <a:cubicBezTo>
                  <a:pt x="1057777" y="-48331"/>
                  <a:pt x="1272481" y="37045"/>
                  <a:pt x="1556127" y="0"/>
                </a:cubicBezTo>
                <a:cubicBezTo>
                  <a:pt x="1839773" y="-37045"/>
                  <a:pt x="1867584" y="48035"/>
                  <a:pt x="2131682" y="0"/>
                </a:cubicBezTo>
                <a:cubicBezTo>
                  <a:pt x="2395780" y="-48035"/>
                  <a:pt x="2518738" y="41868"/>
                  <a:pt x="2664602" y="0"/>
                </a:cubicBezTo>
                <a:cubicBezTo>
                  <a:pt x="2810466" y="-41868"/>
                  <a:pt x="2968646" y="28014"/>
                  <a:pt x="3197522" y="0"/>
                </a:cubicBezTo>
                <a:cubicBezTo>
                  <a:pt x="3426398" y="-28014"/>
                  <a:pt x="3607618" y="15604"/>
                  <a:pt x="3773076" y="0"/>
                </a:cubicBezTo>
                <a:cubicBezTo>
                  <a:pt x="3938534" y="-15604"/>
                  <a:pt x="4097651" y="45662"/>
                  <a:pt x="4263363" y="0"/>
                </a:cubicBezTo>
                <a:cubicBezTo>
                  <a:pt x="4285283" y="109428"/>
                  <a:pt x="4244918" y="339462"/>
                  <a:pt x="4263363" y="462867"/>
                </a:cubicBezTo>
                <a:cubicBezTo>
                  <a:pt x="4281808" y="586272"/>
                  <a:pt x="4263130" y="773503"/>
                  <a:pt x="4263363" y="1007416"/>
                </a:cubicBezTo>
                <a:cubicBezTo>
                  <a:pt x="4263596" y="1241329"/>
                  <a:pt x="4245714" y="1255039"/>
                  <a:pt x="4263363" y="1497510"/>
                </a:cubicBezTo>
                <a:cubicBezTo>
                  <a:pt x="4281012" y="1739981"/>
                  <a:pt x="4257569" y="1868989"/>
                  <a:pt x="4263363" y="2014832"/>
                </a:cubicBezTo>
                <a:cubicBezTo>
                  <a:pt x="4269157" y="2160675"/>
                  <a:pt x="4246540" y="2429692"/>
                  <a:pt x="4263363" y="2722746"/>
                </a:cubicBezTo>
                <a:cubicBezTo>
                  <a:pt x="4135647" y="2780065"/>
                  <a:pt x="3911218" y="2713015"/>
                  <a:pt x="3773076" y="2722746"/>
                </a:cubicBezTo>
                <a:cubicBezTo>
                  <a:pt x="3634934" y="2732477"/>
                  <a:pt x="3522662" y="2682082"/>
                  <a:pt x="3368057" y="2722746"/>
                </a:cubicBezTo>
                <a:cubicBezTo>
                  <a:pt x="3213452" y="2763410"/>
                  <a:pt x="2938995" y="2685771"/>
                  <a:pt x="2792503" y="2722746"/>
                </a:cubicBezTo>
                <a:cubicBezTo>
                  <a:pt x="2646011" y="2759721"/>
                  <a:pt x="2499953" y="2697480"/>
                  <a:pt x="2387483" y="2722746"/>
                </a:cubicBezTo>
                <a:cubicBezTo>
                  <a:pt x="2275013" y="2748012"/>
                  <a:pt x="2050100" y="2687258"/>
                  <a:pt x="1897197" y="2722746"/>
                </a:cubicBezTo>
                <a:cubicBezTo>
                  <a:pt x="1744294" y="2758234"/>
                  <a:pt x="1593040" y="2658861"/>
                  <a:pt x="1321643" y="2722746"/>
                </a:cubicBezTo>
                <a:cubicBezTo>
                  <a:pt x="1050246" y="2786631"/>
                  <a:pt x="901964" y="2671418"/>
                  <a:pt x="703455" y="2722746"/>
                </a:cubicBezTo>
                <a:cubicBezTo>
                  <a:pt x="504946" y="2774074"/>
                  <a:pt x="269033" y="2705254"/>
                  <a:pt x="0" y="2722746"/>
                </a:cubicBezTo>
                <a:cubicBezTo>
                  <a:pt x="-53854" y="2546168"/>
                  <a:pt x="23198" y="2335531"/>
                  <a:pt x="0" y="2178197"/>
                </a:cubicBezTo>
                <a:cubicBezTo>
                  <a:pt x="-23198" y="2020863"/>
                  <a:pt x="14128" y="1910529"/>
                  <a:pt x="0" y="1715330"/>
                </a:cubicBezTo>
                <a:cubicBezTo>
                  <a:pt x="-14128" y="1520131"/>
                  <a:pt x="28409" y="1338472"/>
                  <a:pt x="0" y="1225236"/>
                </a:cubicBezTo>
                <a:cubicBezTo>
                  <a:pt x="-28409" y="1112000"/>
                  <a:pt x="225" y="851907"/>
                  <a:pt x="0" y="735141"/>
                </a:cubicBezTo>
                <a:cubicBezTo>
                  <a:pt x="-225" y="618376"/>
                  <a:pt x="47905" y="337725"/>
                  <a:pt x="0" y="0"/>
                </a:cubicBezTo>
                <a:close/>
              </a:path>
              <a:path w="4263363" h="2722746" stroke="0" extrusionOk="0">
                <a:moveTo>
                  <a:pt x="0" y="0"/>
                </a:moveTo>
                <a:cubicBezTo>
                  <a:pt x="115635" y="-51834"/>
                  <a:pt x="292567" y="63138"/>
                  <a:pt x="532920" y="0"/>
                </a:cubicBezTo>
                <a:cubicBezTo>
                  <a:pt x="773273" y="-63138"/>
                  <a:pt x="831077" y="14238"/>
                  <a:pt x="1065841" y="0"/>
                </a:cubicBezTo>
                <a:cubicBezTo>
                  <a:pt x="1300605" y="-14238"/>
                  <a:pt x="1420150" y="41579"/>
                  <a:pt x="1598761" y="0"/>
                </a:cubicBezTo>
                <a:cubicBezTo>
                  <a:pt x="1777372" y="-41579"/>
                  <a:pt x="1882819" y="31213"/>
                  <a:pt x="2003781" y="0"/>
                </a:cubicBezTo>
                <a:cubicBezTo>
                  <a:pt x="2124743" y="-31213"/>
                  <a:pt x="2453144" y="15564"/>
                  <a:pt x="2579335" y="0"/>
                </a:cubicBezTo>
                <a:cubicBezTo>
                  <a:pt x="2705526" y="-15564"/>
                  <a:pt x="2961877" y="26930"/>
                  <a:pt x="3112255" y="0"/>
                </a:cubicBezTo>
                <a:cubicBezTo>
                  <a:pt x="3262633" y="-26930"/>
                  <a:pt x="3479401" y="58412"/>
                  <a:pt x="3645175" y="0"/>
                </a:cubicBezTo>
                <a:cubicBezTo>
                  <a:pt x="3810949" y="-58412"/>
                  <a:pt x="4001453" y="10628"/>
                  <a:pt x="4263363" y="0"/>
                </a:cubicBezTo>
                <a:cubicBezTo>
                  <a:pt x="4292260" y="192544"/>
                  <a:pt x="4237380" y="386441"/>
                  <a:pt x="4263363" y="517322"/>
                </a:cubicBezTo>
                <a:cubicBezTo>
                  <a:pt x="4289346" y="648203"/>
                  <a:pt x="4242178" y="767320"/>
                  <a:pt x="4263363" y="980189"/>
                </a:cubicBezTo>
                <a:cubicBezTo>
                  <a:pt x="4284548" y="1193058"/>
                  <a:pt x="4239884" y="1291270"/>
                  <a:pt x="4263363" y="1443055"/>
                </a:cubicBezTo>
                <a:cubicBezTo>
                  <a:pt x="4286842" y="1594840"/>
                  <a:pt x="4216514" y="1762594"/>
                  <a:pt x="4263363" y="1933150"/>
                </a:cubicBezTo>
                <a:cubicBezTo>
                  <a:pt x="4310212" y="2103707"/>
                  <a:pt x="4186453" y="2458372"/>
                  <a:pt x="4263363" y="2722746"/>
                </a:cubicBezTo>
                <a:cubicBezTo>
                  <a:pt x="4080724" y="2731347"/>
                  <a:pt x="3887337" y="2698515"/>
                  <a:pt x="3687809" y="2722746"/>
                </a:cubicBezTo>
                <a:cubicBezTo>
                  <a:pt x="3488281" y="2746977"/>
                  <a:pt x="3289646" y="2718430"/>
                  <a:pt x="3069621" y="2722746"/>
                </a:cubicBezTo>
                <a:cubicBezTo>
                  <a:pt x="2849596" y="2727062"/>
                  <a:pt x="2799528" y="2674557"/>
                  <a:pt x="2579335" y="2722746"/>
                </a:cubicBezTo>
                <a:cubicBezTo>
                  <a:pt x="2359142" y="2770935"/>
                  <a:pt x="2345362" y="2678493"/>
                  <a:pt x="2131682" y="2722746"/>
                </a:cubicBezTo>
                <a:cubicBezTo>
                  <a:pt x="1918002" y="2766999"/>
                  <a:pt x="1829376" y="2686426"/>
                  <a:pt x="1556127" y="2722746"/>
                </a:cubicBezTo>
                <a:cubicBezTo>
                  <a:pt x="1282879" y="2759066"/>
                  <a:pt x="1155099" y="2701527"/>
                  <a:pt x="937940" y="2722746"/>
                </a:cubicBezTo>
                <a:cubicBezTo>
                  <a:pt x="720781" y="2743965"/>
                  <a:pt x="325439" y="2639572"/>
                  <a:pt x="0" y="2722746"/>
                </a:cubicBezTo>
                <a:cubicBezTo>
                  <a:pt x="-8023" y="2466881"/>
                  <a:pt x="2930" y="2417551"/>
                  <a:pt x="0" y="2178197"/>
                </a:cubicBezTo>
                <a:cubicBezTo>
                  <a:pt x="-2930" y="1938843"/>
                  <a:pt x="3312" y="1882635"/>
                  <a:pt x="0" y="1633648"/>
                </a:cubicBezTo>
                <a:cubicBezTo>
                  <a:pt x="-3312" y="1384661"/>
                  <a:pt x="21361" y="1376902"/>
                  <a:pt x="0" y="1170781"/>
                </a:cubicBezTo>
                <a:cubicBezTo>
                  <a:pt x="-21361" y="964660"/>
                  <a:pt x="30581" y="735572"/>
                  <a:pt x="0" y="599004"/>
                </a:cubicBezTo>
                <a:cubicBezTo>
                  <a:pt x="-30581" y="462436"/>
                  <a:pt x="10191" y="284625"/>
                  <a:pt x="0" y="0"/>
                </a:cubicBezTo>
                <a:close/>
              </a:path>
            </a:pathLst>
          </a:custGeom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736243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0D9B1D61-525F-D96B-3E52-6323EF84C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37" y="3738506"/>
            <a:ext cx="4717200" cy="2722746"/>
          </a:xfrm>
          <a:custGeom>
            <a:avLst/>
            <a:gdLst>
              <a:gd name="connsiteX0" fmla="*/ 0 w 4717200"/>
              <a:gd name="connsiteY0" fmla="*/ 0 h 2722746"/>
              <a:gd name="connsiteX1" fmla="*/ 448134 w 4717200"/>
              <a:gd name="connsiteY1" fmla="*/ 0 h 2722746"/>
              <a:gd name="connsiteX2" fmla="*/ 1132128 w 4717200"/>
              <a:gd name="connsiteY2" fmla="*/ 0 h 2722746"/>
              <a:gd name="connsiteX3" fmla="*/ 1816122 w 4717200"/>
              <a:gd name="connsiteY3" fmla="*/ 0 h 2722746"/>
              <a:gd name="connsiteX4" fmla="*/ 2500116 w 4717200"/>
              <a:gd name="connsiteY4" fmla="*/ 0 h 2722746"/>
              <a:gd name="connsiteX5" fmla="*/ 3042594 w 4717200"/>
              <a:gd name="connsiteY5" fmla="*/ 0 h 2722746"/>
              <a:gd name="connsiteX6" fmla="*/ 3537900 w 4717200"/>
              <a:gd name="connsiteY6" fmla="*/ 0 h 2722746"/>
              <a:gd name="connsiteX7" fmla="*/ 4033206 w 4717200"/>
              <a:gd name="connsiteY7" fmla="*/ 0 h 2722746"/>
              <a:gd name="connsiteX8" fmla="*/ 4717200 w 4717200"/>
              <a:gd name="connsiteY8" fmla="*/ 0 h 2722746"/>
              <a:gd name="connsiteX9" fmla="*/ 4717200 w 4717200"/>
              <a:gd name="connsiteY9" fmla="*/ 571777 h 2722746"/>
              <a:gd name="connsiteX10" fmla="*/ 4717200 w 4717200"/>
              <a:gd name="connsiteY10" fmla="*/ 1116326 h 2722746"/>
              <a:gd name="connsiteX11" fmla="*/ 4717200 w 4717200"/>
              <a:gd name="connsiteY11" fmla="*/ 1688103 h 2722746"/>
              <a:gd name="connsiteX12" fmla="*/ 4717200 w 4717200"/>
              <a:gd name="connsiteY12" fmla="*/ 2150969 h 2722746"/>
              <a:gd name="connsiteX13" fmla="*/ 4717200 w 4717200"/>
              <a:gd name="connsiteY13" fmla="*/ 2722746 h 2722746"/>
              <a:gd name="connsiteX14" fmla="*/ 4269066 w 4717200"/>
              <a:gd name="connsiteY14" fmla="*/ 2722746 h 2722746"/>
              <a:gd name="connsiteX15" fmla="*/ 3632244 w 4717200"/>
              <a:gd name="connsiteY15" fmla="*/ 2722746 h 2722746"/>
              <a:gd name="connsiteX16" fmla="*/ 3184110 w 4717200"/>
              <a:gd name="connsiteY16" fmla="*/ 2722746 h 2722746"/>
              <a:gd name="connsiteX17" fmla="*/ 2641632 w 4717200"/>
              <a:gd name="connsiteY17" fmla="*/ 2722746 h 2722746"/>
              <a:gd name="connsiteX18" fmla="*/ 2004810 w 4717200"/>
              <a:gd name="connsiteY18" fmla="*/ 2722746 h 2722746"/>
              <a:gd name="connsiteX19" fmla="*/ 1556676 w 4717200"/>
              <a:gd name="connsiteY19" fmla="*/ 2722746 h 2722746"/>
              <a:gd name="connsiteX20" fmla="*/ 872682 w 4717200"/>
              <a:gd name="connsiteY20" fmla="*/ 2722746 h 2722746"/>
              <a:gd name="connsiteX21" fmla="*/ 0 w 4717200"/>
              <a:gd name="connsiteY21" fmla="*/ 2722746 h 2722746"/>
              <a:gd name="connsiteX22" fmla="*/ 0 w 4717200"/>
              <a:gd name="connsiteY22" fmla="*/ 2150969 h 2722746"/>
              <a:gd name="connsiteX23" fmla="*/ 0 w 4717200"/>
              <a:gd name="connsiteY23" fmla="*/ 1633648 h 2722746"/>
              <a:gd name="connsiteX24" fmla="*/ 0 w 4717200"/>
              <a:gd name="connsiteY24" fmla="*/ 1089098 h 2722746"/>
              <a:gd name="connsiteX25" fmla="*/ 0 w 4717200"/>
              <a:gd name="connsiteY25" fmla="*/ 490094 h 2722746"/>
              <a:gd name="connsiteX26" fmla="*/ 0 w 4717200"/>
              <a:gd name="connsiteY26" fmla="*/ 0 h 272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17200" h="2722746" fill="none" extrusionOk="0">
                <a:moveTo>
                  <a:pt x="0" y="0"/>
                </a:moveTo>
                <a:cubicBezTo>
                  <a:pt x="198782" y="-35652"/>
                  <a:pt x="266319" y="45401"/>
                  <a:pt x="448134" y="0"/>
                </a:cubicBezTo>
                <a:cubicBezTo>
                  <a:pt x="629949" y="-45401"/>
                  <a:pt x="833606" y="55137"/>
                  <a:pt x="1132128" y="0"/>
                </a:cubicBezTo>
                <a:cubicBezTo>
                  <a:pt x="1430650" y="-55137"/>
                  <a:pt x="1570898" y="43863"/>
                  <a:pt x="1816122" y="0"/>
                </a:cubicBezTo>
                <a:cubicBezTo>
                  <a:pt x="2061346" y="-43863"/>
                  <a:pt x="2166123" y="27715"/>
                  <a:pt x="2500116" y="0"/>
                </a:cubicBezTo>
                <a:cubicBezTo>
                  <a:pt x="2834109" y="-27715"/>
                  <a:pt x="2812963" y="15325"/>
                  <a:pt x="3042594" y="0"/>
                </a:cubicBezTo>
                <a:cubicBezTo>
                  <a:pt x="3272225" y="-15325"/>
                  <a:pt x="3324940" y="28953"/>
                  <a:pt x="3537900" y="0"/>
                </a:cubicBezTo>
                <a:cubicBezTo>
                  <a:pt x="3750860" y="-28953"/>
                  <a:pt x="3850184" y="10732"/>
                  <a:pt x="4033206" y="0"/>
                </a:cubicBezTo>
                <a:cubicBezTo>
                  <a:pt x="4216228" y="-10732"/>
                  <a:pt x="4538859" y="42735"/>
                  <a:pt x="4717200" y="0"/>
                </a:cubicBezTo>
                <a:cubicBezTo>
                  <a:pt x="4717709" y="215361"/>
                  <a:pt x="4666831" y="439335"/>
                  <a:pt x="4717200" y="571777"/>
                </a:cubicBezTo>
                <a:cubicBezTo>
                  <a:pt x="4767569" y="704219"/>
                  <a:pt x="4666148" y="899208"/>
                  <a:pt x="4717200" y="1116326"/>
                </a:cubicBezTo>
                <a:cubicBezTo>
                  <a:pt x="4768252" y="1333444"/>
                  <a:pt x="4684453" y="1410158"/>
                  <a:pt x="4717200" y="1688103"/>
                </a:cubicBezTo>
                <a:cubicBezTo>
                  <a:pt x="4749947" y="1966048"/>
                  <a:pt x="4701545" y="1974843"/>
                  <a:pt x="4717200" y="2150969"/>
                </a:cubicBezTo>
                <a:cubicBezTo>
                  <a:pt x="4732855" y="2327095"/>
                  <a:pt x="4686837" y="2500528"/>
                  <a:pt x="4717200" y="2722746"/>
                </a:cubicBezTo>
                <a:cubicBezTo>
                  <a:pt x="4586046" y="2723594"/>
                  <a:pt x="4458161" y="2706168"/>
                  <a:pt x="4269066" y="2722746"/>
                </a:cubicBezTo>
                <a:cubicBezTo>
                  <a:pt x="4079971" y="2739324"/>
                  <a:pt x="3892074" y="2705688"/>
                  <a:pt x="3632244" y="2722746"/>
                </a:cubicBezTo>
                <a:cubicBezTo>
                  <a:pt x="3372414" y="2739804"/>
                  <a:pt x="3404759" y="2695872"/>
                  <a:pt x="3184110" y="2722746"/>
                </a:cubicBezTo>
                <a:cubicBezTo>
                  <a:pt x="2963461" y="2749620"/>
                  <a:pt x="2847974" y="2682328"/>
                  <a:pt x="2641632" y="2722746"/>
                </a:cubicBezTo>
                <a:cubicBezTo>
                  <a:pt x="2435290" y="2763164"/>
                  <a:pt x="2192899" y="2709368"/>
                  <a:pt x="2004810" y="2722746"/>
                </a:cubicBezTo>
                <a:cubicBezTo>
                  <a:pt x="1816721" y="2736124"/>
                  <a:pt x="1739016" y="2710318"/>
                  <a:pt x="1556676" y="2722746"/>
                </a:cubicBezTo>
                <a:cubicBezTo>
                  <a:pt x="1374336" y="2735174"/>
                  <a:pt x="1036664" y="2702241"/>
                  <a:pt x="872682" y="2722746"/>
                </a:cubicBezTo>
                <a:cubicBezTo>
                  <a:pt x="708700" y="2743251"/>
                  <a:pt x="256514" y="2625555"/>
                  <a:pt x="0" y="2722746"/>
                </a:cubicBezTo>
                <a:cubicBezTo>
                  <a:pt x="-47654" y="2574899"/>
                  <a:pt x="23150" y="2393153"/>
                  <a:pt x="0" y="2150969"/>
                </a:cubicBezTo>
                <a:cubicBezTo>
                  <a:pt x="-23150" y="1908785"/>
                  <a:pt x="29211" y="1775801"/>
                  <a:pt x="0" y="1633648"/>
                </a:cubicBezTo>
                <a:cubicBezTo>
                  <a:pt x="-29211" y="1491495"/>
                  <a:pt x="8406" y="1314428"/>
                  <a:pt x="0" y="1089098"/>
                </a:cubicBezTo>
                <a:cubicBezTo>
                  <a:pt x="-8406" y="863768"/>
                  <a:pt x="51731" y="649865"/>
                  <a:pt x="0" y="490094"/>
                </a:cubicBezTo>
                <a:cubicBezTo>
                  <a:pt x="-51731" y="330323"/>
                  <a:pt x="45253" y="160416"/>
                  <a:pt x="0" y="0"/>
                </a:cubicBezTo>
                <a:close/>
              </a:path>
              <a:path w="4717200" h="2722746" stroke="0" extrusionOk="0">
                <a:moveTo>
                  <a:pt x="0" y="0"/>
                </a:moveTo>
                <a:cubicBezTo>
                  <a:pt x="226068" y="-46187"/>
                  <a:pt x="273102" y="33201"/>
                  <a:pt x="495306" y="0"/>
                </a:cubicBezTo>
                <a:cubicBezTo>
                  <a:pt x="717510" y="-33201"/>
                  <a:pt x="893263" y="16758"/>
                  <a:pt x="1037784" y="0"/>
                </a:cubicBezTo>
                <a:cubicBezTo>
                  <a:pt x="1182305" y="-16758"/>
                  <a:pt x="1451998" y="15534"/>
                  <a:pt x="1580262" y="0"/>
                </a:cubicBezTo>
                <a:cubicBezTo>
                  <a:pt x="1708526" y="-15534"/>
                  <a:pt x="1868891" y="37666"/>
                  <a:pt x="2122740" y="0"/>
                </a:cubicBezTo>
                <a:cubicBezTo>
                  <a:pt x="2376589" y="-37666"/>
                  <a:pt x="2594608" y="28898"/>
                  <a:pt x="2759562" y="0"/>
                </a:cubicBezTo>
                <a:cubicBezTo>
                  <a:pt x="2924516" y="-28898"/>
                  <a:pt x="3263099" y="25468"/>
                  <a:pt x="3443556" y="0"/>
                </a:cubicBezTo>
                <a:cubicBezTo>
                  <a:pt x="3624013" y="-25468"/>
                  <a:pt x="3689742" y="32991"/>
                  <a:pt x="3891690" y="0"/>
                </a:cubicBezTo>
                <a:cubicBezTo>
                  <a:pt x="4093638" y="-32991"/>
                  <a:pt x="4438241" y="77174"/>
                  <a:pt x="4717200" y="0"/>
                </a:cubicBezTo>
                <a:cubicBezTo>
                  <a:pt x="4724356" y="142861"/>
                  <a:pt x="4682393" y="387339"/>
                  <a:pt x="4717200" y="544549"/>
                </a:cubicBezTo>
                <a:cubicBezTo>
                  <a:pt x="4752007" y="701759"/>
                  <a:pt x="4698196" y="962736"/>
                  <a:pt x="4717200" y="1089098"/>
                </a:cubicBezTo>
                <a:cubicBezTo>
                  <a:pt x="4736204" y="1215460"/>
                  <a:pt x="4677672" y="1397623"/>
                  <a:pt x="4717200" y="1551965"/>
                </a:cubicBezTo>
                <a:cubicBezTo>
                  <a:pt x="4756728" y="1706307"/>
                  <a:pt x="4694459" y="1915969"/>
                  <a:pt x="4717200" y="2150969"/>
                </a:cubicBezTo>
                <a:cubicBezTo>
                  <a:pt x="4739941" y="2385969"/>
                  <a:pt x="4688303" y="2548464"/>
                  <a:pt x="4717200" y="2722746"/>
                </a:cubicBezTo>
                <a:cubicBezTo>
                  <a:pt x="4542710" y="2737568"/>
                  <a:pt x="4378194" y="2670579"/>
                  <a:pt x="4221894" y="2722746"/>
                </a:cubicBezTo>
                <a:cubicBezTo>
                  <a:pt x="4065594" y="2774913"/>
                  <a:pt x="3926001" y="2715618"/>
                  <a:pt x="3632244" y="2722746"/>
                </a:cubicBezTo>
                <a:cubicBezTo>
                  <a:pt x="3338487" y="2729874"/>
                  <a:pt x="3187873" y="2694349"/>
                  <a:pt x="3042594" y="2722746"/>
                </a:cubicBezTo>
                <a:cubicBezTo>
                  <a:pt x="2897315" y="2751143"/>
                  <a:pt x="2808673" y="2669475"/>
                  <a:pt x="2594460" y="2722746"/>
                </a:cubicBezTo>
                <a:cubicBezTo>
                  <a:pt x="2380247" y="2776017"/>
                  <a:pt x="2204387" y="2686607"/>
                  <a:pt x="1910466" y="2722746"/>
                </a:cubicBezTo>
                <a:cubicBezTo>
                  <a:pt x="1616545" y="2758885"/>
                  <a:pt x="1467981" y="2669274"/>
                  <a:pt x="1320816" y="2722746"/>
                </a:cubicBezTo>
                <a:cubicBezTo>
                  <a:pt x="1173651" y="2776218"/>
                  <a:pt x="1038843" y="2680453"/>
                  <a:pt x="872682" y="2722746"/>
                </a:cubicBezTo>
                <a:cubicBezTo>
                  <a:pt x="706521" y="2765039"/>
                  <a:pt x="268327" y="2651654"/>
                  <a:pt x="0" y="2722746"/>
                </a:cubicBezTo>
                <a:cubicBezTo>
                  <a:pt x="-56371" y="2575508"/>
                  <a:pt x="38378" y="2411025"/>
                  <a:pt x="0" y="2178197"/>
                </a:cubicBezTo>
                <a:cubicBezTo>
                  <a:pt x="-38378" y="1945369"/>
                  <a:pt x="52375" y="1840756"/>
                  <a:pt x="0" y="1579193"/>
                </a:cubicBezTo>
                <a:cubicBezTo>
                  <a:pt x="-52375" y="1317630"/>
                  <a:pt x="42837" y="1227983"/>
                  <a:pt x="0" y="1116326"/>
                </a:cubicBezTo>
                <a:cubicBezTo>
                  <a:pt x="-42837" y="1004669"/>
                  <a:pt x="34822" y="743906"/>
                  <a:pt x="0" y="544549"/>
                </a:cubicBezTo>
                <a:cubicBezTo>
                  <a:pt x="-34822" y="345192"/>
                  <a:pt x="53235" y="172394"/>
                  <a:pt x="0" y="0"/>
                </a:cubicBezTo>
                <a:close/>
              </a:path>
            </a:pathLst>
          </a:custGeom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552203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5DA3962F-8E01-BC0D-A1E0-84F05F096CB3}"/>
              </a:ext>
            </a:extLst>
          </p:cNvPr>
          <p:cNvSpPr txBox="1"/>
          <p:nvPr/>
        </p:nvSpPr>
        <p:spPr>
          <a:xfrm>
            <a:off x="228600" y="1005551"/>
            <a:ext cx="5149813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0000"/>
                </a:solidFill>
                <a:latin typeface="+mj-lt"/>
                <a:sym typeface="Helvetica Neue"/>
              </a:rPr>
              <a:t>Courtesy MYTHOS cons., </a:t>
            </a:r>
            <a:r>
              <a:rPr lang="en-US" sz="1400" i="1" dirty="0" err="1">
                <a:solidFill>
                  <a:srgbClr val="FF0000"/>
                </a:solidFill>
                <a:latin typeface="+mj-lt"/>
              </a:rPr>
              <a:t>S.Incremona</a:t>
            </a:r>
            <a:r>
              <a:rPr lang="en-US" sz="1400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1400" i="1" dirty="0" err="1">
                <a:solidFill>
                  <a:srgbClr val="FF0000"/>
                </a:solidFill>
                <a:latin typeface="+mj-lt"/>
              </a:rPr>
              <a:t>U.Rotundo</a:t>
            </a:r>
            <a:r>
              <a:rPr lang="en-US" sz="1400" i="1" dirty="0">
                <a:solidFill>
                  <a:srgbClr val="FF0000"/>
                </a:solidFill>
                <a:latin typeface="+mj-lt"/>
              </a:rPr>
              <a:t>, </a:t>
            </a:r>
            <a:endParaRPr lang="en-US" sz="1400" i="1" dirty="0">
              <a:solidFill>
                <a:srgbClr val="FF0000"/>
              </a:solidFill>
              <a:latin typeface="+mj-lt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CDF6DF-04D9-1EFE-DCF0-29F27E5714C7}"/>
              </a:ext>
            </a:extLst>
          </p:cNvPr>
          <p:cNvSpPr txBox="1"/>
          <p:nvPr/>
        </p:nvSpPr>
        <p:spPr>
          <a:xfrm>
            <a:off x="0" y="6519447"/>
            <a:ext cx="925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EuPRAXIA</a:t>
            </a:r>
            <a:r>
              <a:rPr lang="it-IT" sz="1400" dirty="0">
                <a:solidFill>
                  <a:schemeClr val="bg1"/>
                </a:solidFill>
              </a:rPr>
              <a:t> TDR Review Committee	 </a:t>
            </a:r>
            <a:r>
              <a:rPr lang="it-IT" sz="1400" dirty="0" err="1">
                <a:solidFill>
                  <a:schemeClr val="bg1"/>
                </a:solidFill>
              </a:rPr>
              <a:t>A.Ghigo</a:t>
            </a:r>
            <a:r>
              <a:rPr lang="it-IT" sz="1400" dirty="0">
                <a:solidFill>
                  <a:schemeClr val="bg1"/>
                </a:solidFill>
              </a:rPr>
              <a:t> 		Frascati 30/11-2/12 2022</a:t>
            </a:r>
          </a:p>
        </p:txBody>
      </p:sp>
    </p:spTree>
    <p:extLst>
      <p:ext uri="{BB962C8B-B14F-4D97-AF65-F5344CB8AC3E}">
        <p14:creationId xmlns:p14="http://schemas.microsoft.com/office/powerpoint/2010/main" val="366925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62C3ADA-B0E7-733B-0264-BD5CAEB5145F}"/>
              </a:ext>
            </a:extLst>
          </p:cNvPr>
          <p:cNvSpPr txBox="1"/>
          <p:nvPr/>
        </p:nvSpPr>
        <p:spPr>
          <a:xfrm>
            <a:off x="641194" y="1608961"/>
            <a:ext cx="7861611" cy="4116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21431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Final Draft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has been validate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  <a:latin typeface="+mn-lt"/>
              </a:rPr>
              <a:t>The «Conferenza dei Servizi» </a:t>
            </a:r>
            <a:r>
              <a:rPr lang="it-IT" sz="24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Permitting</a:t>
            </a:r>
            <a:r>
              <a:rPr lang="it-IT" sz="2400" dirty="0">
                <a:solidFill>
                  <a:srgbClr val="FFFF00"/>
                </a:solidFill>
                <a:latin typeface="+mn-lt"/>
              </a:rPr>
              <a:t> authority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committee</a:t>
            </a:r>
            <a:r>
              <a:rPr lang="it-IT" sz="2400" dirty="0">
                <a:solidFill>
                  <a:srgbClr val="FFFF00"/>
                </a:solidFill>
                <a:latin typeface="+mn-lt"/>
              </a:rPr>
              <a:t>)</a:t>
            </a:r>
            <a:r>
              <a:rPr lang="it-I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has given construction permission.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21431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Mythos Consortium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the external designer, started the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executive design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final step to start the tender for the construction</a:t>
            </a:r>
          </a:p>
          <a:p>
            <a:pPr marL="21431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bid for the executive project review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from an external firm started</a:t>
            </a:r>
          </a:p>
          <a:p>
            <a:pPr marL="21431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Cost updated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has been presented at INFN management level (GE).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9D0531-05B8-F820-6ADD-4DB0BCC7C16F}"/>
              </a:ext>
            </a:extLst>
          </p:cNvPr>
          <p:cNvSpPr txBox="1"/>
          <p:nvPr/>
        </p:nvSpPr>
        <p:spPr>
          <a:xfrm>
            <a:off x="401748" y="848911"/>
            <a:ext cx="8853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  <a:sym typeface="Helvetica Neue"/>
              </a:rPr>
              <a:t>Progress in the design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finalization </a:t>
            </a:r>
            <a:r>
              <a:rPr lang="en-US" sz="2400" dirty="0">
                <a:solidFill>
                  <a:schemeClr val="bg1"/>
                </a:solidFill>
                <a:latin typeface="+mj-lt"/>
                <a:sym typeface="Helvetica Neue"/>
              </a:rPr>
              <a:t>and authorization process: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50FDC-1D4D-3C7F-F537-C297ADDD5557}"/>
              </a:ext>
            </a:extLst>
          </p:cNvPr>
          <p:cNvSpPr txBox="1"/>
          <p:nvPr/>
        </p:nvSpPr>
        <p:spPr>
          <a:xfrm>
            <a:off x="5137490" y="5937794"/>
            <a:ext cx="384177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bg1"/>
                </a:solidFill>
                <a:latin typeface="+mj-lt"/>
                <a:sym typeface="Helvetica Neue"/>
              </a:rPr>
              <a:t>Courtesy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S.Incremona</a:t>
            </a:r>
            <a:r>
              <a:rPr lang="en-US" sz="180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U.Rotundo</a:t>
            </a:r>
            <a:endParaRPr lang="en-US" sz="18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072B4-E59D-070A-BB05-1130F24F2ED9}"/>
              </a:ext>
            </a:extLst>
          </p:cNvPr>
          <p:cNvSpPr txBox="1"/>
          <p:nvPr/>
        </p:nvSpPr>
        <p:spPr>
          <a:xfrm>
            <a:off x="0" y="6519447"/>
            <a:ext cx="925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EuPRAXIA</a:t>
            </a:r>
            <a:r>
              <a:rPr lang="it-IT" sz="1400" dirty="0">
                <a:solidFill>
                  <a:schemeClr val="bg1"/>
                </a:solidFill>
              </a:rPr>
              <a:t> TDR Review Committee	 </a:t>
            </a:r>
            <a:r>
              <a:rPr lang="it-IT" sz="1400" dirty="0" err="1">
                <a:solidFill>
                  <a:schemeClr val="bg1"/>
                </a:solidFill>
              </a:rPr>
              <a:t>A.Ghigo</a:t>
            </a:r>
            <a:r>
              <a:rPr lang="it-IT" sz="1400" dirty="0">
                <a:solidFill>
                  <a:schemeClr val="bg1"/>
                </a:solidFill>
              </a:rPr>
              <a:t> 		Frascati 30/11-2/12 2022</a:t>
            </a:r>
          </a:p>
        </p:txBody>
      </p:sp>
      <p:sp>
        <p:nvSpPr>
          <p:cNvPr id="17" name="CasellaDiTesto 5">
            <a:extLst>
              <a:ext uri="{FF2B5EF4-FFF2-40B4-BE49-F238E27FC236}">
                <a16:creationId xmlns:a16="http://schemas.microsoft.com/office/drawing/2014/main" id="{A2F7AFEE-709F-1F2E-59C3-181C35BEBD56}"/>
              </a:ext>
            </a:extLst>
          </p:cNvPr>
          <p:cNvSpPr txBox="1"/>
          <p:nvPr/>
        </p:nvSpPr>
        <p:spPr>
          <a:xfrm>
            <a:off x="2394290" y="172538"/>
            <a:ext cx="54864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2">
              <a:buClr>
                <a:schemeClr val="accent3"/>
              </a:buCl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Helvetica Neue"/>
              </a:rPr>
              <a:t>  Infrastructure Status </a:t>
            </a:r>
          </a:p>
        </p:txBody>
      </p:sp>
    </p:spTree>
    <p:extLst>
      <p:ext uri="{BB962C8B-B14F-4D97-AF65-F5344CB8AC3E}">
        <p14:creationId xmlns:p14="http://schemas.microsoft.com/office/powerpoint/2010/main" val="15370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print of a train station&#10;&#10;Description automatically generated">
            <a:extLst>
              <a:ext uri="{FF2B5EF4-FFF2-40B4-BE49-F238E27FC236}">
                <a16:creationId xmlns:a16="http://schemas.microsoft.com/office/drawing/2014/main" id="{34A81004-3A37-399A-0284-B6385A50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" y="1941601"/>
            <a:ext cx="9067800" cy="3578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39DB81-6206-54D5-6165-4717058A49A0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56E4AF02-5DBB-043D-0902-CFD099625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38" y="135532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5" name="Picture 4" descr="Risultati immagini per infn frascati logo nuovo">
            <a:extLst>
              <a:ext uri="{FF2B5EF4-FFF2-40B4-BE49-F238E27FC236}">
                <a16:creationId xmlns:a16="http://schemas.microsoft.com/office/drawing/2014/main" id="{519E4C67-117D-D5A2-C501-21B93C60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" y="140738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EF1D0D-AADD-54E3-3355-D458368EC6AA}"/>
              </a:ext>
            </a:extLst>
          </p:cNvPr>
          <p:cNvSpPr txBox="1"/>
          <p:nvPr/>
        </p:nvSpPr>
        <p:spPr>
          <a:xfrm>
            <a:off x="838200" y="1107015"/>
            <a:ext cx="718143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2">
              <a:buClr>
                <a:schemeClr val="accent3"/>
              </a:buCl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Helvetica Neue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+mj-lt"/>
                <a:sym typeface="Helvetica Neue"/>
              </a:rPr>
              <a:t>Equipments</a:t>
            </a:r>
            <a:r>
              <a:rPr lang="en-US" sz="2800" b="1" dirty="0">
                <a:solidFill>
                  <a:srgbClr val="FFFF00"/>
                </a:solidFill>
                <a:latin typeface="+mj-lt"/>
                <a:sym typeface="Helvetica Neue"/>
              </a:rPr>
              <a:t> &amp; Building CAD integration</a:t>
            </a:r>
          </a:p>
        </p:txBody>
      </p:sp>
    </p:spTree>
    <p:extLst>
      <p:ext uri="{BB962C8B-B14F-4D97-AF65-F5344CB8AC3E}">
        <p14:creationId xmlns:p14="http://schemas.microsoft.com/office/powerpoint/2010/main" val="191149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>
            <a:extLst>
              <a:ext uri="{FF2B5EF4-FFF2-40B4-BE49-F238E27FC236}">
                <a16:creationId xmlns:a16="http://schemas.microsoft.com/office/drawing/2014/main" id="{0E9702B3-9DB2-A583-0A01-EA69F3D9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09" y="140614"/>
            <a:ext cx="1814050" cy="91662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DB3878D4-914A-5BF6-C220-6FFBA238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1814049" cy="10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73E45-A0D7-17E8-C9CE-6FE03EDBA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371600"/>
            <a:ext cx="9255562" cy="498249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90E851E-B06D-305D-1461-092376C6BFD4}"/>
              </a:ext>
            </a:extLst>
          </p:cNvPr>
          <p:cNvSpPr txBox="1">
            <a:spLocks/>
          </p:cNvSpPr>
          <p:nvPr/>
        </p:nvSpPr>
        <p:spPr bwMode="auto">
          <a:xfrm>
            <a:off x="1163942" y="-228600"/>
            <a:ext cx="6975158" cy="200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it-IT" sz="2800" b="1" kern="0" dirty="0" err="1">
                <a:solidFill>
                  <a:srgbClr val="FFFF00"/>
                </a:solidFill>
              </a:rPr>
              <a:t>EuPRAXIA@SPARC-LAB</a:t>
            </a:r>
            <a:r>
              <a:rPr lang="it-IT" sz="2800" b="1" kern="0" dirty="0">
                <a:solidFill>
                  <a:srgbClr val="FFFF00"/>
                </a:solidFill>
              </a:rPr>
              <a:t>:</a:t>
            </a:r>
            <a:br>
              <a:rPr lang="it-IT" sz="2800" b="1" kern="0" dirty="0">
                <a:solidFill>
                  <a:srgbClr val="FFFF00"/>
                </a:solidFill>
              </a:rPr>
            </a:br>
            <a:r>
              <a:rPr lang="it-IT" sz="2800" b="1" kern="0" dirty="0">
                <a:solidFill>
                  <a:srgbClr val="FFFF00"/>
                </a:solidFill>
              </a:rPr>
              <a:t>Machine and Building Layout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2DF8D-A2B4-C5F5-5275-8CBF0741ABF6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87486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of a train station&#10;&#10;Description automatically generated">
            <a:extLst>
              <a:ext uri="{FF2B5EF4-FFF2-40B4-BE49-F238E27FC236}">
                <a16:creationId xmlns:a16="http://schemas.microsoft.com/office/drawing/2014/main" id="{3A856C05-4E77-662A-B72F-4890C3DEF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44" t="15053" b="4364"/>
          <a:stretch/>
        </p:blipFill>
        <p:spPr>
          <a:xfrm>
            <a:off x="681878" y="867497"/>
            <a:ext cx="8077200" cy="5533304"/>
          </a:xfrm>
          <a:prstGeom prst="rect">
            <a:avLst/>
          </a:prstGeom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id="{B98822C7-C2E1-984C-C4B5-E0D0BA913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38" y="135532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6" name="Picture 5" descr="Risultati immagini per infn frascati logo nuovo">
            <a:extLst>
              <a:ext uri="{FF2B5EF4-FFF2-40B4-BE49-F238E27FC236}">
                <a16:creationId xmlns:a16="http://schemas.microsoft.com/office/drawing/2014/main" id="{450F81C0-C328-94E4-96B4-E5765894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" y="104722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5">
            <a:extLst>
              <a:ext uri="{FF2B5EF4-FFF2-40B4-BE49-F238E27FC236}">
                <a16:creationId xmlns:a16="http://schemas.microsoft.com/office/drawing/2014/main" id="{A014AEE1-A39E-82C3-B304-BA7A08FED827}"/>
              </a:ext>
            </a:extLst>
          </p:cNvPr>
          <p:cNvSpPr txBox="1"/>
          <p:nvPr/>
        </p:nvSpPr>
        <p:spPr>
          <a:xfrm>
            <a:off x="2209800" y="205761"/>
            <a:ext cx="635066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2">
              <a:buClr>
                <a:schemeClr val="accent3"/>
              </a:buCl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Helvetica Neue"/>
              </a:rPr>
              <a:t>Accelerator &amp; lasers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E082B-3CEC-4786-1C96-BBE1006A7382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51257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of a train station&#10;&#10;Description automatically generated">
            <a:extLst>
              <a:ext uri="{FF2B5EF4-FFF2-40B4-BE49-F238E27FC236}">
                <a16:creationId xmlns:a16="http://schemas.microsoft.com/office/drawing/2014/main" id="{EDE66BA4-F382-327F-3BFD-36C4B9EFC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16"/>
          <a:stretch/>
        </p:blipFill>
        <p:spPr>
          <a:xfrm>
            <a:off x="0" y="1143000"/>
            <a:ext cx="9117722" cy="5257800"/>
          </a:xfrm>
          <a:prstGeom prst="rect">
            <a:avLst/>
          </a:prstGeom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id="{474C9EA5-0A9A-166A-ECE4-FAD666C4C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71" y="125361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6" name="Picture 5" descr="Risultati immagini per infn frascati logo nuovo">
            <a:extLst>
              <a:ext uri="{FF2B5EF4-FFF2-40B4-BE49-F238E27FC236}">
                <a16:creationId xmlns:a16="http://schemas.microsoft.com/office/drawing/2014/main" id="{8791DC7B-4BF1-1B48-967C-577D8C40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3" y="94551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5">
            <a:extLst>
              <a:ext uri="{FF2B5EF4-FFF2-40B4-BE49-F238E27FC236}">
                <a16:creationId xmlns:a16="http://schemas.microsoft.com/office/drawing/2014/main" id="{D6C93773-7EC8-AC04-7863-76BC8E3D5222}"/>
              </a:ext>
            </a:extLst>
          </p:cNvPr>
          <p:cNvSpPr txBox="1"/>
          <p:nvPr/>
        </p:nvSpPr>
        <p:spPr>
          <a:xfrm>
            <a:off x="2362200" y="270083"/>
            <a:ext cx="635066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2">
              <a:buClr>
                <a:schemeClr val="accent3"/>
              </a:buClr>
            </a:pPr>
            <a:r>
              <a:rPr lang="en-US" sz="2800" b="1" dirty="0">
                <a:solidFill>
                  <a:srgbClr val="FFFF00"/>
                </a:solidFill>
                <a:latin typeface="+mj-lt"/>
                <a:sym typeface="Helvetica Neue"/>
              </a:rPr>
              <a:t>Undulators &amp; users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EE1C6-CA69-2DC8-0142-7AD2768E3682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71365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C31804C-AADE-E0A4-0D23-88D07A062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47" y="920247"/>
            <a:ext cx="8868553" cy="2889753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A34FCDFE-034A-C32A-D38E-3D0103C5A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07" y="3856778"/>
            <a:ext cx="2719193" cy="2429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BB9762-6265-9584-42C0-B8BBCD71730B}"/>
              </a:ext>
            </a:extLst>
          </p:cNvPr>
          <p:cNvSpPr txBox="1"/>
          <p:nvPr/>
        </p:nvSpPr>
        <p:spPr>
          <a:xfrm>
            <a:off x="990600" y="5810927"/>
            <a:ext cx="5793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chemeClr val="bg1"/>
                </a:solidFill>
                <a:latin typeface="+mj-lt"/>
                <a:sym typeface="Helvetica Neue"/>
              </a:rPr>
              <a:t>Courtesy </a:t>
            </a:r>
            <a:r>
              <a:rPr lang="en-US" sz="1400" i="1" dirty="0" err="1">
                <a:solidFill>
                  <a:schemeClr val="bg1"/>
                </a:solidFill>
                <a:latin typeface="+mj-lt"/>
              </a:rPr>
              <a:t>S.Incremona</a:t>
            </a:r>
            <a:r>
              <a:rPr lang="en-US" sz="140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+mj-lt"/>
              </a:rPr>
              <a:t>U.Rotundo</a:t>
            </a:r>
            <a:r>
              <a:rPr lang="en-US" sz="1400" i="1" dirty="0">
                <a:solidFill>
                  <a:schemeClr val="bg1"/>
                </a:solidFill>
                <a:latin typeface="+mj-lt"/>
              </a:rPr>
              <a:t> and  MYTHOS company</a:t>
            </a:r>
            <a:endParaRPr lang="en-US" sz="1400" i="1" dirty="0">
              <a:solidFill>
                <a:schemeClr val="bg1"/>
              </a:solidFill>
              <a:latin typeface="+mj-lt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C09F8-883A-7583-52ED-A2561B2FFC96}"/>
              </a:ext>
            </a:extLst>
          </p:cNvPr>
          <p:cNvSpPr txBox="1"/>
          <p:nvPr/>
        </p:nvSpPr>
        <p:spPr>
          <a:xfrm>
            <a:off x="334027" y="4343400"/>
            <a:ext cx="5562600" cy="1374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The final version of the definitive project took place after several iterations with the consortium of designers and revisions by our technical division</a:t>
            </a:r>
            <a:endParaRPr lang="en-IT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35B21-65D4-A650-328D-B915EDE1DEC2}"/>
              </a:ext>
            </a:extLst>
          </p:cNvPr>
          <p:cNvSpPr txBox="1"/>
          <p:nvPr/>
        </p:nvSpPr>
        <p:spPr>
          <a:xfrm>
            <a:off x="1540135" y="233822"/>
            <a:ext cx="64581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FFFF00"/>
                </a:solidFill>
                <a:latin typeface="+mj-lt"/>
              </a:rPr>
              <a:t>Drawing of the </a:t>
            </a:r>
            <a:r>
              <a:rPr lang="en-US" sz="2800" b="1" kern="0" dirty="0" err="1">
                <a:solidFill>
                  <a:srgbClr val="FFFF00"/>
                </a:solidFill>
                <a:latin typeface="+mj-lt"/>
              </a:rPr>
              <a:t>linac</a:t>
            </a:r>
            <a:r>
              <a:rPr lang="en-US" sz="2800" b="1" kern="0" dirty="0">
                <a:solidFill>
                  <a:srgbClr val="FFFF00"/>
                </a:solidFill>
                <a:latin typeface="+mj-lt"/>
              </a:rPr>
              <a:t> tunnel section</a:t>
            </a:r>
          </a:p>
          <a:p>
            <a:endParaRPr lang="en-IT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4E586-2018-3974-29B9-484E073B812B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415449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1756908" y="142248"/>
            <a:ext cx="6207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 building: </a:t>
            </a:r>
            <a:r>
              <a:rPr lang="en-GB" sz="2800" b="1" dirty="0" err="1">
                <a:solidFill>
                  <a:srgbClr val="FFFF00"/>
                </a:solidFill>
              </a:rPr>
              <a:t>Linac</a:t>
            </a:r>
            <a:r>
              <a:rPr lang="en-GB" sz="2800" b="1" dirty="0">
                <a:solidFill>
                  <a:srgbClr val="FFFF00"/>
                </a:solidFill>
              </a:rPr>
              <a:t> &amp; undulator 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are</a:t>
            </a:r>
            <a:r>
              <a:rPr lang="it-IT" sz="2800" b="1" dirty="0" err="1">
                <a:solidFill>
                  <a:srgbClr val="FFFF00"/>
                </a:solidFill>
                <a:latin typeface="+mj-lt"/>
              </a:rPr>
              <a:t>as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A picture containing text, screenshot, device&#10;&#10;Description automatically generated">
            <a:extLst>
              <a:ext uri="{FF2B5EF4-FFF2-40B4-BE49-F238E27FC236}">
                <a16:creationId xmlns:a16="http://schemas.microsoft.com/office/drawing/2014/main" id="{FE451E93-4EE4-E512-10EC-7B43DE7D0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74"/>
          <a:stretch/>
        </p:blipFill>
        <p:spPr>
          <a:xfrm>
            <a:off x="-36663" y="3908513"/>
            <a:ext cx="9144000" cy="2593989"/>
          </a:xfrm>
          <a:prstGeom prst="rect">
            <a:avLst/>
          </a:prstGeom>
        </p:spPr>
      </p:pic>
      <p:pic>
        <p:nvPicPr>
          <p:cNvPr id="4" name="Picture 3" descr="A model of a ship&#10;&#10;Description automatically generated with low confidence">
            <a:extLst>
              <a:ext uri="{FF2B5EF4-FFF2-40B4-BE49-F238E27FC236}">
                <a16:creationId xmlns:a16="http://schemas.microsoft.com/office/drawing/2014/main" id="{2F1737D6-4E0C-E9E8-EB89-F6814C09D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759285"/>
            <a:ext cx="4737411" cy="3094791"/>
          </a:xfrm>
          <a:prstGeom prst="rect">
            <a:avLst/>
          </a:prstGeom>
        </p:spPr>
      </p:pic>
      <p:pic>
        <p:nvPicPr>
          <p:cNvPr id="5" name="Picture 4" descr="Risultati immagini per infn frascati logo nuovo">
            <a:extLst>
              <a:ext uri="{FF2B5EF4-FFF2-40B4-BE49-F238E27FC236}">
                <a16:creationId xmlns:a16="http://schemas.microsoft.com/office/drawing/2014/main" id="{F3FCE11D-7898-BA5E-406C-9ABE00BE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203C2-D43F-FEB8-B35D-5996AD3FF1D3}"/>
              </a:ext>
            </a:extLst>
          </p:cNvPr>
          <p:cNvSpPr txBox="1"/>
          <p:nvPr/>
        </p:nvSpPr>
        <p:spPr>
          <a:xfrm>
            <a:off x="304800" y="3306226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>
                <a:solidFill>
                  <a:schemeClr val="bg1"/>
                </a:solidFill>
              </a:rPr>
              <a:t>Linac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B3CCA-8A7D-B40D-576D-974258F9AC38}"/>
              </a:ext>
            </a:extLst>
          </p:cNvPr>
          <p:cNvSpPr txBox="1"/>
          <p:nvPr/>
        </p:nvSpPr>
        <p:spPr>
          <a:xfrm>
            <a:off x="2057400" y="1306883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>
                <a:solidFill>
                  <a:schemeClr val="bg1"/>
                </a:solidFill>
              </a:rPr>
              <a:t>Undulator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63C4E-F3FB-C10C-1229-C17AA2BEA5DB}"/>
              </a:ext>
            </a:extLst>
          </p:cNvPr>
          <p:cNvSpPr txBox="1"/>
          <p:nvPr/>
        </p:nvSpPr>
        <p:spPr>
          <a:xfrm>
            <a:off x="261748" y="2034737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dirty="0">
                <a:solidFill>
                  <a:schemeClr val="bg1"/>
                </a:solidFill>
              </a:rPr>
              <a:t>Building drawing of final draft </a:t>
            </a:r>
          </a:p>
          <a:p>
            <a:r>
              <a:rPr lang="en-IT" sz="2000" dirty="0">
                <a:solidFill>
                  <a:schemeClr val="bg1"/>
                </a:solidFill>
              </a:rPr>
              <a:t>with air cooling 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57DC1-B7C8-E22B-7D57-7989B5AFCE28}"/>
              </a:ext>
            </a:extLst>
          </p:cNvPr>
          <p:cNvSpPr txBox="1"/>
          <p:nvPr/>
        </p:nvSpPr>
        <p:spPr>
          <a:xfrm>
            <a:off x="968212" y="4114731"/>
            <a:ext cx="5793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>
                <a:latin typeface="+mj-lt"/>
              </a:rPr>
              <a:t>S.Incremona</a:t>
            </a:r>
            <a:r>
              <a:rPr lang="en-US" sz="1400" i="1" dirty="0">
                <a:latin typeface="+mj-lt"/>
              </a:rPr>
              <a:t>, </a:t>
            </a:r>
            <a:r>
              <a:rPr lang="en-US" sz="1400" i="1" dirty="0" err="1">
                <a:latin typeface="+mj-lt"/>
              </a:rPr>
              <a:t>S.Cantarella</a:t>
            </a:r>
            <a:endParaRPr lang="en-US" sz="1400" i="1" dirty="0">
              <a:latin typeface="+mj-lt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BBB91-1C19-AE9D-29A1-C85465960A32}"/>
              </a:ext>
            </a:extLst>
          </p:cNvPr>
          <p:cNvSpPr txBox="1"/>
          <p:nvPr/>
        </p:nvSpPr>
        <p:spPr>
          <a:xfrm>
            <a:off x="-180178" y="6449226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59363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0BFA1429-52B5-CD91-86E0-617205FA2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30271"/>
            <a:ext cx="9144000" cy="6464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FBF781-735D-39AD-4067-8B08B25BB966}"/>
              </a:ext>
            </a:extLst>
          </p:cNvPr>
          <p:cNvSpPr txBox="1"/>
          <p:nvPr/>
        </p:nvSpPr>
        <p:spPr>
          <a:xfrm>
            <a:off x="7772400" y="3109986"/>
            <a:ext cx="93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/>
              <a:t>F.Cioeta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0FAC9-685A-EBCF-EF19-33C1478FA50A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146564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42100-FE00-4269-8109-DFD503E73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947898"/>
            <a:ext cx="6364605" cy="962204"/>
          </a:xfrm>
        </p:spPr>
        <p:txBody>
          <a:bodyPr>
            <a:normAutofit/>
          </a:bodyPr>
          <a:lstStyle/>
          <a:p>
            <a:r>
              <a:rPr lang="it-IT" sz="36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Thanks</a:t>
            </a:r>
            <a:r>
              <a:rPr lang="it-IT" sz="36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 for the </a:t>
            </a:r>
            <a:r>
              <a:rPr lang="it-IT" sz="36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attention</a:t>
            </a:r>
            <a:endParaRPr lang="it-IT" sz="3600" b="1" dirty="0">
              <a:solidFill>
                <a:srgbClr val="FFFF00"/>
              </a:solidFill>
              <a:ea typeface="Yu Gothic UI Light" panose="020B0300000000000000" pitchFamily="34" charset="-128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32D57F15-B576-884E-914D-BBD30A65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0614"/>
            <a:ext cx="2224660" cy="112410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9" name="Picture 4" descr="Risultati immagini per infn frascati logo nuovo">
            <a:extLst>
              <a:ext uri="{FF2B5EF4-FFF2-40B4-BE49-F238E27FC236}">
                <a16:creationId xmlns:a16="http://schemas.microsoft.com/office/drawing/2014/main" id="{E5687D1E-7B9A-CD46-9226-7127A323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1921416" cy="10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6CAC37-C241-B755-2DBE-21DF436E8FFB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35766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A25E8A-ADFF-004F-ADA0-4B515D3C6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24262"/>
          <a:stretch/>
        </p:blipFill>
        <p:spPr>
          <a:xfrm>
            <a:off x="-152400" y="2216000"/>
            <a:ext cx="9443612" cy="280680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529603-3339-034D-9EA9-89161A751E88}"/>
              </a:ext>
            </a:extLst>
          </p:cNvPr>
          <p:cNvSpPr txBox="1"/>
          <p:nvPr/>
        </p:nvSpPr>
        <p:spPr>
          <a:xfrm>
            <a:off x="6305426" y="926068"/>
            <a:ext cx="27837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Laser &amp; </a:t>
            </a:r>
            <a:r>
              <a:rPr lang="it-IT" dirty="0" err="1">
                <a:solidFill>
                  <a:srgbClr val="FFFF00"/>
                </a:solidFill>
              </a:rPr>
              <a:t>THz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clean</a:t>
            </a:r>
            <a:r>
              <a:rPr lang="it-IT" dirty="0">
                <a:solidFill>
                  <a:srgbClr val="FFFF00"/>
                </a:solidFill>
              </a:rPr>
              <a:t> rooms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6AD1B-8392-C64E-841E-E04C1168516B}"/>
              </a:ext>
            </a:extLst>
          </p:cNvPr>
          <p:cNvSpPr txBox="1"/>
          <p:nvPr/>
        </p:nvSpPr>
        <p:spPr>
          <a:xfrm>
            <a:off x="3505200" y="1383268"/>
            <a:ext cx="29418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Particle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experimental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halls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DCB71-5834-E840-92A0-AC4E7DA6D962}"/>
              </a:ext>
            </a:extLst>
          </p:cNvPr>
          <p:cNvSpPr txBox="1"/>
          <p:nvPr/>
        </p:nvSpPr>
        <p:spPr>
          <a:xfrm>
            <a:off x="55896" y="1580132"/>
            <a:ext cx="33009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Photon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user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experimental</a:t>
            </a:r>
            <a:r>
              <a:rPr lang="it-IT" dirty="0">
                <a:solidFill>
                  <a:srgbClr val="FFFF00"/>
                </a:solidFill>
              </a:rPr>
              <a:t> hall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E5D2B-BFD3-F54D-840D-A9C2D6C6811A}"/>
              </a:ext>
            </a:extLst>
          </p:cNvPr>
          <p:cNvSpPr txBox="1"/>
          <p:nvPr/>
        </p:nvSpPr>
        <p:spPr>
          <a:xfrm>
            <a:off x="3533775" y="5821710"/>
            <a:ext cx="2044149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Accelerator tunnel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D1A8A-F0CF-7246-8ECE-66D511A44EA3}"/>
              </a:ext>
            </a:extLst>
          </p:cNvPr>
          <p:cNvSpPr txBox="1"/>
          <p:nvPr/>
        </p:nvSpPr>
        <p:spPr>
          <a:xfrm>
            <a:off x="1584404" y="5237591"/>
            <a:ext cx="199285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Undulators</a:t>
            </a:r>
            <a:r>
              <a:rPr lang="it-IT" dirty="0">
                <a:solidFill>
                  <a:srgbClr val="FFFF00"/>
                </a:solidFill>
              </a:rPr>
              <a:t> tunnel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CAC81E-5FA5-564E-B9C6-1852510F1ADC}"/>
              </a:ext>
            </a:extLst>
          </p:cNvPr>
          <p:cNvSpPr txBox="1"/>
          <p:nvPr/>
        </p:nvSpPr>
        <p:spPr>
          <a:xfrm>
            <a:off x="5893979" y="5715000"/>
            <a:ext cx="24929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Klystron&amp;modulators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  <a:p>
            <a:r>
              <a:rPr lang="it-IT" dirty="0" err="1">
                <a:solidFill>
                  <a:srgbClr val="FFFF00"/>
                </a:solidFill>
              </a:rPr>
              <a:t>Power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supplies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gallery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058FCC-1CE9-134A-B8AC-3E64937D6285}"/>
              </a:ext>
            </a:extLst>
          </p:cNvPr>
          <p:cNvCxnSpPr>
            <a:cxnSpLocks/>
          </p:cNvCxnSpPr>
          <p:nvPr/>
        </p:nvCxnSpPr>
        <p:spPr>
          <a:xfrm flipH="1">
            <a:off x="6475606" y="1425858"/>
            <a:ext cx="1116760" cy="17745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9BCFC0-D433-8347-BFC6-77EF0882DFE3}"/>
              </a:ext>
            </a:extLst>
          </p:cNvPr>
          <p:cNvCxnSpPr>
            <a:cxnSpLocks/>
          </p:cNvCxnSpPr>
          <p:nvPr/>
        </p:nvCxnSpPr>
        <p:spPr>
          <a:xfrm flipH="1">
            <a:off x="4608743" y="1764798"/>
            <a:ext cx="602660" cy="12770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535B4A-AC14-8040-ABCC-C4014DA62BC3}"/>
              </a:ext>
            </a:extLst>
          </p:cNvPr>
          <p:cNvCxnSpPr>
            <a:cxnSpLocks/>
          </p:cNvCxnSpPr>
          <p:nvPr/>
        </p:nvCxnSpPr>
        <p:spPr>
          <a:xfrm flipH="1">
            <a:off x="1762126" y="2079215"/>
            <a:ext cx="447674" cy="15783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9AD43D-76F2-4D44-9DD1-169A1C07BDAE}"/>
              </a:ext>
            </a:extLst>
          </p:cNvPr>
          <p:cNvCxnSpPr>
            <a:cxnSpLocks/>
          </p:cNvCxnSpPr>
          <p:nvPr/>
        </p:nvCxnSpPr>
        <p:spPr>
          <a:xfrm flipV="1">
            <a:off x="3533775" y="4029075"/>
            <a:ext cx="504825" cy="11824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EA083A-31DD-7E43-9B4A-F10159BD3A37}"/>
              </a:ext>
            </a:extLst>
          </p:cNvPr>
          <p:cNvCxnSpPr>
            <a:cxnSpLocks/>
          </p:cNvCxnSpPr>
          <p:nvPr/>
        </p:nvCxnSpPr>
        <p:spPr>
          <a:xfrm flipV="1">
            <a:off x="4748095" y="3861143"/>
            <a:ext cx="992464" cy="19605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12214E-BCAC-EF4B-BA35-544DF26A18A2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6603474" y="4369372"/>
            <a:ext cx="537000" cy="13456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7C20F7-82F9-3E47-A0E2-CC1782CFF16D}"/>
              </a:ext>
            </a:extLst>
          </p:cNvPr>
          <p:cNvSpPr txBox="1"/>
          <p:nvPr/>
        </p:nvSpPr>
        <p:spPr>
          <a:xfrm>
            <a:off x="7592366" y="5153262"/>
            <a:ext cx="151836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Plant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gallery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C7186E-C0DB-0445-A310-4965D89D161D}"/>
              </a:ext>
            </a:extLst>
          </p:cNvPr>
          <p:cNvCxnSpPr>
            <a:cxnSpLocks/>
          </p:cNvCxnSpPr>
          <p:nvPr/>
        </p:nvCxnSpPr>
        <p:spPr>
          <a:xfrm flipH="1" flipV="1">
            <a:off x="8097528" y="4575911"/>
            <a:ext cx="289441" cy="5796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8A5AD5-EF86-DC4C-AE70-1200C04DC6CB}"/>
              </a:ext>
            </a:extLst>
          </p:cNvPr>
          <p:cNvSpPr txBox="1"/>
          <p:nvPr/>
        </p:nvSpPr>
        <p:spPr>
          <a:xfrm>
            <a:off x="1811240" y="134406"/>
            <a:ext cx="68661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Functional description of the areas</a:t>
            </a:r>
            <a:endParaRPr lang="it-IT" sz="2800" b="1" dirty="0">
              <a:solidFill>
                <a:srgbClr val="FFFF00"/>
              </a:solidFill>
            </a:endParaRPr>
          </a:p>
        </p:txBody>
      </p:sp>
      <p:pic>
        <p:nvPicPr>
          <p:cNvPr id="20" name="Immagine 2">
            <a:extLst>
              <a:ext uri="{FF2B5EF4-FFF2-40B4-BE49-F238E27FC236}">
                <a16:creationId xmlns:a16="http://schemas.microsoft.com/office/drawing/2014/main" id="{DD705725-78E9-3C4B-D15A-5DB2ED3D2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57233" cy="685800"/>
          </a:xfrm>
          <a:prstGeom prst="rect">
            <a:avLst/>
          </a:prstGeom>
          <a:noFill/>
          <a:effectLst/>
        </p:spPr>
      </p:pic>
      <p:pic>
        <p:nvPicPr>
          <p:cNvPr id="21" name="Picture 4" descr="Risultati immagini per infn frascati logo nuovo">
            <a:extLst>
              <a:ext uri="{FF2B5EF4-FFF2-40B4-BE49-F238E27FC236}">
                <a16:creationId xmlns:a16="http://schemas.microsoft.com/office/drawing/2014/main" id="{49D6D204-794D-C58B-7BB9-A3936B46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" y="35787"/>
            <a:ext cx="1512849" cy="8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545976-0D34-38C8-3579-B2944B6F000D}"/>
              </a:ext>
            </a:extLst>
          </p:cNvPr>
          <p:cNvSpPr txBox="1"/>
          <p:nvPr/>
        </p:nvSpPr>
        <p:spPr>
          <a:xfrm>
            <a:off x="-180178" y="6443246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160091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diagram of a working point&#10;&#10;Description automatically generated">
            <a:extLst>
              <a:ext uri="{FF2B5EF4-FFF2-40B4-BE49-F238E27FC236}">
                <a16:creationId xmlns:a16="http://schemas.microsoft.com/office/drawing/2014/main" id="{008EFF3E-4D89-E9CD-2974-3C872F06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0476" cy="5410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40472AD-1547-9BF1-DC29-D18A5576942A}"/>
              </a:ext>
            </a:extLst>
          </p:cNvPr>
          <p:cNvSpPr txBox="1"/>
          <p:nvPr/>
        </p:nvSpPr>
        <p:spPr>
          <a:xfrm>
            <a:off x="6781800" y="6324600"/>
            <a:ext cx="225202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</a:t>
            </a:r>
            <a:r>
              <a:rPr lang="en-IT" sz="1400" dirty="0">
                <a:solidFill>
                  <a:schemeClr val="bg1"/>
                </a:solidFill>
              </a:rPr>
              <a:t>ourtesy of C.Vaccarezza</a:t>
            </a:r>
          </a:p>
        </p:txBody>
      </p:sp>
      <p:pic>
        <p:nvPicPr>
          <p:cNvPr id="37" name="Immagine 2">
            <a:extLst>
              <a:ext uri="{FF2B5EF4-FFF2-40B4-BE49-F238E27FC236}">
                <a16:creationId xmlns:a16="http://schemas.microsoft.com/office/drawing/2014/main" id="{AADAED31-A17C-230D-91D7-6C8318E1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38" name="Rettangolo 1">
            <a:extLst>
              <a:ext uri="{FF2B5EF4-FFF2-40B4-BE49-F238E27FC236}">
                <a16:creationId xmlns:a16="http://schemas.microsoft.com/office/drawing/2014/main" id="{5D65D7DF-98AE-5230-AA2B-F2B2FD7B5A5E}"/>
              </a:ext>
            </a:extLst>
          </p:cNvPr>
          <p:cNvSpPr/>
          <p:nvPr/>
        </p:nvSpPr>
        <p:spPr>
          <a:xfrm>
            <a:off x="1951344" y="153142"/>
            <a:ext cx="531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Starting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from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Beam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Dynamics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9" name="Picture 4" descr="Risultati immagini per infn frascati logo nuovo">
            <a:extLst>
              <a:ext uri="{FF2B5EF4-FFF2-40B4-BE49-F238E27FC236}">
                <a16:creationId xmlns:a16="http://schemas.microsoft.com/office/drawing/2014/main" id="{07CE88BD-6795-460F-ADDE-0458207B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3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667000" y="153235"/>
            <a:ext cx="4019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Linac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,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and 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user area layout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A669D-968B-90BE-1B50-CDE7202F9D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5" t="20576" r="-13595" b="23670"/>
          <a:stretch/>
        </p:blipFill>
        <p:spPr>
          <a:xfrm>
            <a:off x="0" y="1579962"/>
            <a:ext cx="10534432" cy="2919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68FF4-4973-E5BC-92AB-BD44B5BFCFDF}"/>
              </a:ext>
            </a:extLst>
          </p:cNvPr>
          <p:cNvSpPr txBox="1"/>
          <p:nvPr/>
        </p:nvSpPr>
        <p:spPr>
          <a:xfrm>
            <a:off x="647700" y="4811811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The components studied so far for the </a:t>
            </a:r>
            <a:r>
              <a:rPr lang="en-GB" sz="2000" dirty="0" err="1">
                <a:solidFill>
                  <a:schemeClr val="bg1"/>
                </a:solidFill>
              </a:rPr>
              <a:t>EuPRAXIA</a:t>
            </a:r>
            <a:r>
              <a:rPr lang="en-GB" sz="2000" dirty="0">
                <a:solidFill>
                  <a:schemeClr val="bg1"/>
                </a:solidFill>
              </a:rPr>
              <a:t> complex are: </a:t>
            </a:r>
          </a:p>
          <a:p>
            <a:pPr algn="just"/>
            <a:r>
              <a:rPr lang="en-GB" sz="2000" dirty="0">
                <a:solidFill>
                  <a:schemeClr val="bg1"/>
                </a:solidFill>
              </a:rPr>
              <a:t>the injector, the RF </a:t>
            </a:r>
            <a:r>
              <a:rPr lang="en-GB" sz="2000" dirty="0" err="1">
                <a:solidFill>
                  <a:schemeClr val="bg1"/>
                </a:solidFill>
              </a:rPr>
              <a:t>linac</a:t>
            </a:r>
            <a:r>
              <a:rPr lang="en-GB" sz="2000" dirty="0">
                <a:solidFill>
                  <a:schemeClr val="bg1"/>
                </a:solidFill>
              </a:rPr>
              <a:t>, the plasma acceleration module, </a:t>
            </a:r>
          </a:p>
          <a:p>
            <a:pPr algn="just"/>
            <a:r>
              <a:rPr lang="en-GB" sz="2000" dirty="0">
                <a:solidFill>
                  <a:schemeClr val="bg1"/>
                </a:solidFill>
              </a:rPr>
              <a:t>two undulator lines, two optical lines and two experimental stations</a:t>
            </a:r>
            <a:endParaRPr lang="en-IT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EEB90-A8F8-9535-7774-267BAA3CD30B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40870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834889" y="261117"/>
            <a:ext cx="340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Injector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2D layout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A84036-688A-F469-791B-BFC12FD34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" y="1219200"/>
            <a:ext cx="8917670" cy="4800600"/>
          </a:xfrm>
          <a:prstGeom prst="rect">
            <a:avLst/>
          </a:prstGeom>
        </p:spPr>
      </p:pic>
      <p:sp>
        <p:nvSpPr>
          <p:cNvPr id="12" name="Rettangolo 1">
            <a:extLst>
              <a:ext uri="{FF2B5EF4-FFF2-40B4-BE49-F238E27FC236}">
                <a16:creationId xmlns:a16="http://schemas.microsoft.com/office/drawing/2014/main" id="{0ECB5965-F3B5-76B2-333B-7B9A0C605850}"/>
              </a:ext>
            </a:extLst>
          </p:cNvPr>
          <p:cNvSpPr/>
          <p:nvPr/>
        </p:nvSpPr>
        <p:spPr>
          <a:xfrm>
            <a:off x="762000" y="2893380"/>
            <a:ext cx="5562600" cy="70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Gun + 4 RF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S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-Band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accelerating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structure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: </a:t>
            </a:r>
          </a:p>
          <a:p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the first 3m long, the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other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 2m long </a:t>
            </a:r>
            <a:endParaRPr lang="it-IT" sz="2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DDCFE-7B02-36EE-4A4E-C3E01AA5D50E}"/>
              </a:ext>
            </a:extLst>
          </p:cNvPr>
          <p:cNvSpPr txBox="1"/>
          <p:nvPr/>
        </p:nvSpPr>
        <p:spPr>
          <a:xfrm>
            <a:off x="-180178" y="64101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156394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3505200" y="276519"/>
            <a:ext cx="244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RF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Photogun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588038-2623-E9A1-046D-65E131823F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378" r="58407" b="12565"/>
          <a:stretch/>
        </p:blipFill>
        <p:spPr>
          <a:xfrm>
            <a:off x="1163478" y="837385"/>
            <a:ext cx="6781800" cy="562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A5651A-259C-E0FC-30AE-46D888E83229}"/>
              </a:ext>
            </a:extLst>
          </p:cNvPr>
          <p:cNvSpPr txBox="1"/>
          <p:nvPr/>
        </p:nvSpPr>
        <p:spPr>
          <a:xfrm>
            <a:off x="6356666" y="6135469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E. Di Pasquale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FC463-3841-69D2-7897-E8B09C4E4163}"/>
              </a:ext>
            </a:extLst>
          </p:cNvPr>
          <p:cNvSpPr txBox="1"/>
          <p:nvPr/>
        </p:nvSpPr>
        <p:spPr>
          <a:xfrm>
            <a:off x="3925227" y="5374110"/>
            <a:ext cx="381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b="1" dirty="0">
                <a:latin typeface="+mn-lt"/>
              </a:rPr>
              <a:t>Photogun SPARC type + </a:t>
            </a:r>
          </a:p>
          <a:p>
            <a:pPr algn="ctr"/>
            <a:r>
              <a:rPr lang="en-IT" sz="2000" b="1" dirty="0">
                <a:latin typeface="+mn-lt"/>
              </a:rPr>
              <a:t>X band RF linearizer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7E846-4701-27C6-A479-6BD0EC8BF431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39752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379409" y="343930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Injector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&amp; RF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distribution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E89B4-0FCC-7765-AB84-B0F17FDE9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95400"/>
            <a:ext cx="891767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7134E-D90C-8424-7392-AC4C86D9E544}"/>
              </a:ext>
            </a:extLst>
          </p:cNvPr>
          <p:cNvSpPr txBox="1"/>
          <p:nvPr/>
        </p:nvSpPr>
        <p:spPr>
          <a:xfrm>
            <a:off x="5182148" y="5143856"/>
            <a:ext cx="381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b="1" dirty="0">
                <a:latin typeface="+mn-lt"/>
              </a:rPr>
              <a:t>S-Band Injector RF power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F9122-BCAA-3452-A7AF-4923DF60D2FB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236919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590800" y="236065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X-Band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Linac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2D layout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9C680-E1E7-2DDA-33DE-4A3649409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7" y="1229013"/>
            <a:ext cx="8960061" cy="4823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F2BD36-6AC8-FDE5-3BCF-43246A3A6350}"/>
              </a:ext>
            </a:extLst>
          </p:cNvPr>
          <p:cNvSpPr txBox="1"/>
          <p:nvPr/>
        </p:nvSpPr>
        <p:spPr>
          <a:xfrm>
            <a:off x="1030095" y="4467761"/>
            <a:ext cx="7035566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000" b="1" dirty="0"/>
              <a:t>Low energy linac: 8 X-Band accelerating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/>
              <a:t>Bunch</a:t>
            </a:r>
            <a:r>
              <a:rPr lang="it-IT" sz="2000" b="1" dirty="0"/>
              <a:t> </a:t>
            </a:r>
            <a:r>
              <a:rPr lang="it-IT" sz="2000" b="1" dirty="0" err="1"/>
              <a:t>compressor</a:t>
            </a:r>
            <a:r>
              <a:rPr lang="it-IT" sz="2000" b="1" dirty="0"/>
              <a:t> : </a:t>
            </a:r>
            <a:r>
              <a:rPr lang="it-IT" sz="2000" b="1" dirty="0" err="1"/>
              <a:t>magnetic</a:t>
            </a:r>
            <a:r>
              <a:rPr lang="it-IT" sz="2000" b="1" dirty="0"/>
              <a:t> chicane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High energy </a:t>
            </a:r>
            <a:r>
              <a:rPr lang="it-IT" sz="2000" b="1" dirty="0" err="1"/>
              <a:t>linac</a:t>
            </a:r>
            <a:r>
              <a:rPr lang="it-IT" sz="2000" b="1" dirty="0"/>
              <a:t>: 8 X-Band </a:t>
            </a:r>
            <a:r>
              <a:rPr lang="it-IT" sz="2000" b="1" dirty="0" err="1"/>
              <a:t>accelerating</a:t>
            </a:r>
            <a:r>
              <a:rPr lang="it-IT" sz="2000" b="1" dirty="0"/>
              <a:t> </a:t>
            </a:r>
            <a:r>
              <a:rPr lang="it-IT" sz="2000" b="1" dirty="0" err="1"/>
              <a:t>structures</a:t>
            </a: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Plasma </a:t>
            </a:r>
            <a:r>
              <a:rPr lang="it-IT" sz="2000" b="1" dirty="0" err="1"/>
              <a:t>acceleration</a:t>
            </a:r>
            <a:r>
              <a:rPr lang="it-IT" sz="2000" b="1" dirty="0"/>
              <a:t> </a:t>
            </a:r>
            <a:r>
              <a:rPr lang="it-IT" sz="2000" b="1" dirty="0" err="1"/>
              <a:t>module</a:t>
            </a:r>
            <a:endParaRPr lang="en-IT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A032A-766D-C715-059B-DEABE80E2A5B}"/>
              </a:ext>
            </a:extLst>
          </p:cNvPr>
          <p:cNvSpPr txBox="1"/>
          <p:nvPr/>
        </p:nvSpPr>
        <p:spPr>
          <a:xfrm>
            <a:off x="-180178" y="6459947"/>
            <a:ext cx="950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1st Cost &amp; Schedule Review Meeting   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 		Frascati 11 Dicembre 2023</a:t>
            </a:r>
          </a:p>
        </p:txBody>
      </p:sp>
    </p:spTree>
    <p:extLst>
      <p:ext uri="{BB962C8B-B14F-4D97-AF65-F5344CB8AC3E}">
        <p14:creationId xmlns:p14="http://schemas.microsoft.com/office/powerpoint/2010/main" val="3017983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80127</TotalTime>
  <Words>1129</Words>
  <Application>Microsoft Macintosh PowerPoint</Application>
  <PresentationFormat>On-screen Show (4:3)</PresentationFormat>
  <Paragraphs>210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dei Laboratori Nazionali di Frascati</dc:title>
  <dc:creator>Microsoft Office User</dc:creator>
  <cp:lastModifiedBy>Andrea Ghigo</cp:lastModifiedBy>
  <cp:revision>229</cp:revision>
  <cp:lastPrinted>2021-02-05T10:40:02Z</cp:lastPrinted>
  <dcterms:created xsi:type="dcterms:W3CDTF">2017-05-02T08:21:11Z</dcterms:created>
  <dcterms:modified xsi:type="dcterms:W3CDTF">2023-12-10T18:42:42Z</dcterms:modified>
</cp:coreProperties>
</file>