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144" r:id="rId2"/>
    <p:sldId id="2172" r:id="rId3"/>
    <p:sldId id="2145" r:id="rId4"/>
    <p:sldId id="2147" r:id="rId5"/>
    <p:sldId id="2149" r:id="rId6"/>
    <p:sldId id="2150" r:id="rId7"/>
    <p:sldId id="2155" r:id="rId8"/>
    <p:sldId id="2156" r:id="rId9"/>
    <p:sldId id="2157" r:id="rId10"/>
    <p:sldId id="2179" r:id="rId11"/>
    <p:sldId id="2163" r:id="rId12"/>
    <p:sldId id="2173" r:id="rId13"/>
    <p:sldId id="2164" r:id="rId14"/>
    <p:sldId id="2166" r:id="rId15"/>
    <p:sldId id="2169" r:id="rId16"/>
    <p:sldId id="2180" r:id="rId17"/>
    <p:sldId id="2171" r:id="rId18"/>
    <p:sldId id="2158" r:id="rId19"/>
    <p:sldId id="2174" r:id="rId20"/>
    <p:sldId id="2153" r:id="rId21"/>
    <p:sldId id="2146" r:id="rId22"/>
    <p:sldId id="2177" r:id="rId23"/>
    <p:sldId id="2178" r:id="rId24"/>
    <p:sldId id="217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80"/>
    <p:restoredTop sz="86383"/>
  </p:normalViewPr>
  <p:slideViewPr>
    <p:cSldViewPr snapToGrid="0" snapToObjects="1">
      <p:cViewPr varScale="1">
        <p:scale>
          <a:sx n="104" d="100"/>
          <a:sy n="104" d="100"/>
        </p:scale>
        <p:origin x="1000" y="208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30/06/2024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aMP_zXJXw1S0-AaBuSJuKtYfldtC3-H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chievement.org/achiever/lee-r-berger-ph-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aMP_zXJXw1S0-AaBuSJuKtYfldtC3-H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26393-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252720"/>
            <a:ext cx="4191000" cy="86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 fontScale="90000"/>
          </a:bodyPr>
          <a:lstStyle/>
          <a:p>
            <a:r>
              <a:rPr lang="en-GB" dirty="0"/>
              <a:t>The MUSTAR project: </a:t>
            </a:r>
            <a:br>
              <a:rPr lang="en-GB" dirty="0"/>
            </a:br>
            <a:r>
              <a:rPr lang="en-GB" dirty="0"/>
              <a:t>Muography in COHWHS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r>
              <a:rPr lang="en-GB" dirty="0" err="1">
                <a:solidFill>
                  <a:schemeClr val="bg1"/>
                </a:solidFill>
              </a:rPr>
              <a:t>Assemblea</a:t>
            </a:r>
            <a:r>
              <a:rPr lang="en-GB" dirty="0">
                <a:solidFill>
                  <a:schemeClr val="bg1"/>
                </a:solidFill>
              </a:rPr>
              <a:t> di </a:t>
            </a:r>
            <a:r>
              <a:rPr lang="en-GB" dirty="0" err="1">
                <a:solidFill>
                  <a:schemeClr val="bg1"/>
                </a:solidFill>
              </a:rPr>
              <a:t>Sezione</a:t>
            </a:r>
            <a:r>
              <a:rPr lang="en-GB" dirty="0">
                <a:solidFill>
                  <a:schemeClr val="bg1"/>
                </a:solidFill>
              </a:rPr>
              <a:t> – 4 </a:t>
            </a:r>
            <a:r>
              <a:rPr lang="en-GB" dirty="0" err="1">
                <a:solidFill>
                  <a:schemeClr val="bg1"/>
                </a:solidFill>
              </a:rPr>
              <a:t>Luglio</a:t>
            </a:r>
            <a:r>
              <a:rPr lang="en-GB" dirty="0">
                <a:solidFill>
                  <a:schemeClr val="bg1"/>
                </a:solidFill>
              </a:rPr>
              <a:t> 2024</a:t>
            </a:r>
          </a:p>
        </p:txBody>
      </p:sp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4E65-316D-5CF8-4568-8279DC6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-132789"/>
            <a:ext cx="10913746" cy="967396"/>
          </a:xfrm>
        </p:spPr>
        <p:txBody>
          <a:bodyPr/>
          <a:lstStyle/>
          <a:p>
            <a:r>
              <a:rPr lang="en-GB" dirty="0" err="1"/>
              <a:t>Muography</a:t>
            </a:r>
            <a:r>
              <a:rPr lang="en-GB" dirty="0"/>
              <a:t> and </a:t>
            </a:r>
            <a:r>
              <a:rPr lang="en-GB" dirty="0" err="1"/>
              <a:t>geodating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02EA-5BCB-434E-9180-904E385F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5" y="732651"/>
            <a:ext cx="6832600" cy="589060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Cosmic rays products reaching the soil can produce nuclides </a:t>
            </a:r>
          </a:p>
          <a:p>
            <a:pPr lvl="1"/>
            <a:r>
              <a:rPr lang="en-GB" dirty="0"/>
              <a:t>Spallation of high energy neutrons</a:t>
            </a:r>
          </a:p>
          <a:p>
            <a:pPr lvl="2"/>
            <a:r>
              <a:rPr lang="en-GB" baseline="30000" dirty="0"/>
              <a:t>16</a:t>
            </a:r>
            <a:r>
              <a:rPr lang="en-GB" dirty="0"/>
              <a:t>O(n,4p3n)</a:t>
            </a:r>
            <a:r>
              <a:rPr lang="en-GB" baseline="30000" dirty="0"/>
              <a:t>10</a:t>
            </a:r>
            <a:r>
              <a:rPr lang="en-GB" dirty="0"/>
              <a:t>Be</a:t>
            </a:r>
          </a:p>
          <a:p>
            <a:pPr lvl="2"/>
            <a:r>
              <a:rPr lang="en-GB" baseline="30000" dirty="0"/>
              <a:t>28</a:t>
            </a:r>
            <a:r>
              <a:rPr lang="en-GB" dirty="0"/>
              <a:t>Si(n,p2n)</a:t>
            </a:r>
            <a:r>
              <a:rPr lang="en-GB" baseline="30000" dirty="0"/>
              <a:t>26</a:t>
            </a:r>
            <a:r>
              <a:rPr lang="en-GB" dirty="0"/>
              <a:t>Al</a:t>
            </a:r>
          </a:p>
          <a:p>
            <a:pPr lvl="1"/>
            <a:r>
              <a:rPr lang="en-GB" dirty="0"/>
              <a:t>Slow neutron capture</a:t>
            </a:r>
          </a:p>
          <a:p>
            <a:pPr lvl="1"/>
            <a:r>
              <a:rPr lang="en-GB" dirty="0"/>
              <a:t>Slow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30000" dirty="0"/>
              <a:t>-</a:t>
            </a:r>
            <a:r>
              <a:rPr lang="en-GB" dirty="0"/>
              <a:t> capture</a:t>
            </a:r>
          </a:p>
          <a:p>
            <a:pPr lvl="1"/>
            <a:r>
              <a:rPr lang="en-GB" dirty="0"/>
              <a:t>Fast muon interaction </a:t>
            </a:r>
            <a:r>
              <a:rPr lang="en-GB" dirty="0">
                <a:sym typeface="Wingdings" pitchFamily="2" charset="2"/>
              </a:rPr>
              <a:t> BS – photons  photoneutrons (depth &gt; 20m)</a:t>
            </a:r>
            <a:endParaRPr lang="en-GB" dirty="0"/>
          </a:p>
          <a:p>
            <a:r>
              <a:rPr lang="en-GB" dirty="0"/>
              <a:t>Measuring the relative abundance and the ratio of long-lived nuclides  as </a:t>
            </a:r>
            <a:r>
              <a:rPr lang="en-GB" baseline="30000" dirty="0"/>
              <a:t>10</a:t>
            </a:r>
            <a:r>
              <a:rPr lang="en-GB" dirty="0"/>
              <a:t>Be (1.4 </a:t>
            </a:r>
            <a:r>
              <a:rPr lang="en-GB" dirty="0" err="1"/>
              <a:t>Myears</a:t>
            </a:r>
            <a:r>
              <a:rPr lang="en-GB" dirty="0"/>
              <a:t>) or </a:t>
            </a:r>
            <a:r>
              <a:rPr lang="en-GB" baseline="30000" dirty="0"/>
              <a:t>26</a:t>
            </a:r>
            <a:r>
              <a:rPr lang="en-GB" dirty="0"/>
              <a:t>Al (0.71 </a:t>
            </a:r>
            <a:r>
              <a:rPr lang="en-GB" dirty="0" err="1"/>
              <a:t>Myears</a:t>
            </a:r>
            <a:r>
              <a:rPr lang="en-GB" dirty="0"/>
              <a:t>) is a commonly used technique for </a:t>
            </a:r>
            <a:r>
              <a:rPr lang="en-GB" dirty="0" err="1"/>
              <a:t>geodating</a:t>
            </a:r>
            <a:endParaRPr lang="en-GB" dirty="0"/>
          </a:p>
          <a:p>
            <a:pPr lvl="1"/>
            <a:r>
              <a:rPr lang="en-GB" dirty="0"/>
              <a:t>Experimental measurement of the muon/neutron fluxes (and spectra) at the surface and in cave are needed (together to MC </a:t>
            </a:r>
            <a:r>
              <a:rPr lang="en-GB" dirty="0" err="1"/>
              <a:t>modeling</a:t>
            </a:r>
            <a:r>
              <a:rPr lang="en-GB" dirty="0"/>
              <a:t>) to  extract the dating</a:t>
            </a:r>
          </a:p>
          <a:p>
            <a:r>
              <a:rPr lang="en-GB" dirty="0"/>
              <a:t>Interest of Bologna in this program (new in the INFN)</a:t>
            </a:r>
          </a:p>
          <a:p>
            <a:pPr lvl="1"/>
            <a:r>
              <a:rPr lang="en-GB" dirty="0"/>
              <a:t>Per </a:t>
            </a:r>
            <a:r>
              <a:rPr lang="en-GB" dirty="0" err="1"/>
              <a:t>Grafstrom</a:t>
            </a:r>
            <a:r>
              <a:rPr lang="en-GB" dirty="0"/>
              <a:t> already developed interesting ideas to improve the dating of the fossils area in the COH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C72D9-FA36-C4C6-C776-2250F5E5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1EA1-BE34-CC6A-1995-D637102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2D01-6D29-F102-088C-6301B80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565" y="81097"/>
            <a:ext cx="3816031" cy="373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F9710B-AF4E-26A5-FDF1-AB299456863E}"/>
              </a:ext>
            </a:extLst>
          </p:cNvPr>
          <p:cNvSpPr txBox="1">
            <a:spLocks/>
          </p:cNvSpPr>
          <p:nvPr/>
        </p:nvSpPr>
        <p:spPr>
          <a:xfrm>
            <a:off x="7640450" y="3902977"/>
            <a:ext cx="3491736" cy="278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öhne"/>
                <a:hlinkClick r:id="rId3"/>
              </a:rPr>
              <a:t>Measure initially proposed by Dr. T. </a:t>
            </a:r>
            <a:r>
              <a:rPr lang="en-US" dirty="0" err="1">
                <a:latin typeface="Söhne"/>
                <a:hlinkClick r:id="rId3"/>
              </a:rPr>
              <a:t>Makhubela</a:t>
            </a:r>
            <a:r>
              <a:rPr lang="en-US" dirty="0">
                <a:latin typeface="Söhne"/>
              </a:rPr>
              <a:t>, Geology dpt. of Uni. of Johannesburg</a:t>
            </a:r>
          </a:p>
          <a:p>
            <a:r>
              <a:rPr lang="en-US" dirty="0">
                <a:latin typeface="Söhne"/>
              </a:rPr>
              <a:t>Feasibility using only muon flux measurements on surface and in cave must be studied</a:t>
            </a:r>
          </a:p>
          <a:p>
            <a:r>
              <a:rPr lang="en-US" dirty="0">
                <a:latin typeface="Söhne"/>
              </a:rPr>
              <a:t>Other groups interested </a:t>
            </a:r>
          </a:p>
          <a:p>
            <a:pPr lvl="1"/>
            <a:r>
              <a:rPr lang="en-US" dirty="0">
                <a:latin typeface="Söhne"/>
              </a:rPr>
              <a:t>Univ of Johannesburg</a:t>
            </a:r>
          </a:p>
          <a:p>
            <a:pPr lvl="1"/>
            <a:r>
              <a:rPr lang="en-US" b="1" dirty="0">
                <a:latin typeface="Söhne"/>
              </a:rPr>
              <a:t>INFN Bologna</a:t>
            </a:r>
            <a:r>
              <a:rPr lang="en-US" dirty="0">
                <a:latin typeface="Söhne"/>
              </a:rPr>
              <a:t>, Firenze</a:t>
            </a:r>
          </a:p>
          <a:p>
            <a:pPr lvl="1"/>
            <a:r>
              <a:rPr lang="en-US" dirty="0" err="1">
                <a:latin typeface="Söhne"/>
              </a:rPr>
              <a:t>Ithemba</a:t>
            </a:r>
            <a:r>
              <a:rPr lang="en-US" dirty="0">
                <a:latin typeface="Söhne"/>
              </a:rPr>
              <a:t>/Wits</a:t>
            </a:r>
          </a:p>
          <a:p>
            <a:r>
              <a:rPr lang="en-US" dirty="0">
                <a:latin typeface="Söhne"/>
              </a:rPr>
              <a:t>Precision needed for dating must be assessed and then feasibility studies must be performed</a:t>
            </a:r>
          </a:p>
          <a:p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9103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09BFEC-3A08-627E-220D-005B7C59F2D6}"/>
              </a:ext>
            </a:extLst>
          </p:cNvPr>
          <p:cNvSpPr/>
          <p:nvPr/>
        </p:nvSpPr>
        <p:spPr>
          <a:xfrm>
            <a:off x="66674" y="4639837"/>
            <a:ext cx="6139903" cy="967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30B0-7A4C-F8A3-4AC4-52F3A601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64226"/>
            <a:ext cx="10913746" cy="967396"/>
          </a:xfrm>
        </p:spPr>
        <p:txBody>
          <a:bodyPr>
            <a:normAutofit/>
          </a:bodyPr>
          <a:lstStyle/>
          <a:p>
            <a:r>
              <a:rPr lang="en-GB" dirty="0"/>
              <a:t>Scientific Impact of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4E94-A09A-5A23-142B-61C74D8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33726"/>
            <a:ext cx="5816600" cy="6039095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The Big Bang: The Universe's Origin</a:t>
            </a:r>
          </a:p>
          <a:p>
            <a:pPr lvl="1"/>
            <a:r>
              <a:rPr lang="en-US" dirty="0">
                <a:latin typeface="Söhne"/>
              </a:rPr>
              <a:t>U</a:t>
            </a:r>
            <a:r>
              <a:rPr lang="en-US" b="0" i="0" u="none" strike="noStrike" dirty="0">
                <a:effectLst/>
                <a:latin typeface="Söhne"/>
              </a:rPr>
              <a:t>nderstanding the Big Bang helps scientists explore fundamental questions about the universe's origin, composition, and eventual fate.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Emergence of Humanoids: The Human Big Bang</a:t>
            </a:r>
          </a:p>
          <a:p>
            <a:pPr lvl="1"/>
            <a:r>
              <a:rPr lang="en-US" i="0" u="none" strike="noStrike" dirty="0">
                <a:effectLst/>
                <a:latin typeface="Söhne"/>
              </a:rPr>
              <a:t>Studying </a:t>
            </a:r>
            <a:r>
              <a:rPr lang="en-US" b="0" i="0" u="none" strike="noStrike" dirty="0">
                <a:effectLst/>
                <a:latin typeface="Söhne"/>
              </a:rPr>
              <a:t>the 'human Big Bang' sheds light on human nature, social structures, and the development of civilizations.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Common points </a:t>
            </a:r>
            <a:endParaRPr lang="en-US" b="0" i="0" u="none" strike="noStrike" dirty="0">
              <a:effectLst/>
              <a:latin typeface="Söhne"/>
            </a:endParaRPr>
          </a:p>
          <a:p>
            <a:pPr lvl="1"/>
            <a:r>
              <a:rPr lang="en-US" i="0" u="none" strike="noStrike" dirty="0">
                <a:effectLst/>
                <a:latin typeface="Söhne"/>
              </a:rPr>
              <a:t>Both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0" i="0" u="none" strike="noStrike" dirty="0">
                <a:effectLst/>
                <a:latin typeface="Söhne"/>
              </a:rPr>
              <a:t>events represent critical thresholds that led to vast expansions in complexity and diversity — in the universe at large and within the realm of human ancestry.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Scientific impact </a:t>
            </a:r>
          </a:p>
          <a:p>
            <a:pPr lvl="1"/>
            <a:r>
              <a:rPr lang="en-US" b="0" i="0" u="none" strike="noStrike" dirty="0">
                <a:effectLst/>
                <a:latin typeface="Söhne"/>
              </a:rPr>
              <a:t>Studying these pivotal moments not only enhances our understanding of the cosmos and ourselves but also underscores the interconnectedness of all things in the mosaic of existence.</a:t>
            </a:r>
          </a:p>
          <a:p>
            <a:pPr lvl="1"/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Muon imaging, in its capacity to unveil hidden chambers within the Rising Star cave system, is as revolutionary to </a:t>
            </a:r>
            <a:r>
              <a:rPr lang="en-US" dirty="0">
                <a:solidFill>
                  <a:srgbClr val="002060"/>
                </a:solidFill>
                <a:latin typeface="Söhne"/>
              </a:rPr>
              <a:t>paleontology</a:t>
            </a:r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 as the LHC  it has been for the discovery of the Higgs Boson in particle physics!</a:t>
            </a:r>
          </a:p>
          <a:p>
            <a:pPr marL="457200" lvl="1" indent="0">
              <a:buNone/>
            </a:pPr>
            <a:endParaRPr lang="en-US" b="0" i="0" u="none" strike="noStrike" dirty="0">
              <a:effectLst/>
              <a:latin typeface="Söhne"/>
            </a:endParaRPr>
          </a:p>
          <a:p>
            <a:pPr marL="285750" indent="-285750">
              <a:buFont typeface="+mj-lt"/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Söhne"/>
              </a:rPr>
              <a:t>MU</a:t>
            </a:r>
            <a:r>
              <a:rPr lang="en-US" dirty="0" err="1">
                <a:latin typeface="Söhne"/>
              </a:rPr>
              <a:t>on</a:t>
            </a:r>
            <a:r>
              <a:rPr lang="en-US" dirty="0">
                <a:latin typeface="Söhne"/>
              </a:rPr>
              <a:t> Imaging in the Rising</a:t>
            </a:r>
            <a:r>
              <a:rPr lang="en-US" b="1" dirty="0">
                <a:latin typeface="Söhne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STAR</a:t>
            </a:r>
            <a:r>
              <a:rPr lang="en-US" dirty="0">
                <a:latin typeface="Söhne"/>
              </a:rPr>
              <a:t> cave systems gives a </a:t>
            </a:r>
            <a:r>
              <a:rPr lang="en-US" b="1" dirty="0">
                <a:latin typeface="Söhne"/>
              </a:rPr>
              <a:t>unique </a:t>
            </a:r>
            <a:r>
              <a:rPr lang="en-US" dirty="0">
                <a:latin typeface="Söhne"/>
              </a:rPr>
              <a:t>opportunity to all of this!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5EF11-1E20-0F2A-9B85-7D5FCDD3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4C822-76E7-7A9E-C3EE-4499CE6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2050" name="Picture 2" descr="Recreating Big Bang matter on Earth | CERN">
            <a:extLst>
              <a:ext uri="{FF2B5EF4-FFF2-40B4-BE49-F238E27FC236}">
                <a16:creationId xmlns:a16="http://schemas.microsoft.com/office/drawing/2014/main" id="{5BDFB179-19AD-3C65-C007-31033E69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45" y="1052486"/>
            <a:ext cx="4630103" cy="2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C880E-0CD9-49AF-9DAC-7B7EF14A378B}"/>
              </a:ext>
            </a:extLst>
          </p:cNvPr>
          <p:cNvGrpSpPr/>
          <p:nvPr/>
        </p:nvGrpSpPr>
        <p:grpSpPr>
          <a:xfrm>
            <a:off x="6429644" y="3309423"/>
            <a:ext cx="4531281" cy="3463400"/>
            <a:chOff x="6429644" y="3309423"/>
            <a:chExt cx="4531281" cy="34634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4CF51B-1231-A503-2705-DA1737787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644" y="3309423"/>
              <a:ext cx="4531281" cy="346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E631A2E-DEA5-3501-52EE-F3ACE7937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30" y="4497336"/>
              <a:ext cx="967116" cy="54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17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77E2-CB41-34CF-31B5-2AEC7948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u="none" strike="noStrike" dirty="0">
                <a:effectLst/>
                <a:latin typeface="+mn-lt"/>
              </a:rPr>
              <a:t>Introducing Lee Berger</a:t>
            </a:r>
            <a:br>
              <a:rPr lang="en-US" i="0" u="none" strike="noStrike" dirty="0">
                <a:effectLst/>
                <a:latin typeface="+mn-lt"/>
              </a:rPr>
            </a:br>
            <a:r>
              <a:rPr lang="en-US" i="0" u="none" strike="noStrike" dirty="0">
                <a:effectLst/>
                <a:latin typeface="+mn-lt"/>
              </a:rPr>
              <a:t>Renowned Paleontologist Collaborating in MUSTAR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7EF0-3E2C-A58C-81EF-56CD7521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60" y="1052041"/>
            <a:ext cx="4127137" cy="604659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Lee Berger is a world-famous and prizes-winner palaeontologist </a:t>
            </a:r>
          </a:p>
          <a:p>
            <a:r>
              <a:rPr lang="en-GB" dirty="0"/>
              <a:t>His CV and carrier scientific achievements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Significant Discoveries:</a:t>
            </a:r>
          </a:p>
          <a:p>
            <a:pPr lvl="1"/>
            <a:r>
              <a:rPr lang="en-US" dirty="0"/>
              <a:t>In 2008, he discovered hominid remains later classified as </a:t>
            </a:r>
            <a:r>
              <a:rPr lang="en-US" b="1" dirty="0"/>
              <a:t>Australopithecus sediba</a:t>
            </a:r>
            <a:endParaRPr lang="en-US" dirty="0"/>
          </a:p>
          <a:p>
            <a:pPr marL="1200150" lvl="2" indent="-285750"/>
            <a:r>
              <a:rPr lang="en-US" dirty="0"/>
              <a:t>Transitional stage between </a:t>
            </a:r>
            <a:r>
              <a:rPr lang="en-US" b="1" dirty="0"/>
              <a:t>Australopithecus Africanus</a:t>
            </a:r>
            <a:r>
              <a:rPr lang="en-US" dirty="0"/>
              <a:t> and </a:t>
            </a:r>
            <a:r>
              <a:rPr lang="en-US" b="1" dirty="0"/>
              <a:t>Homo erectus</a:t>
            </a:r>
            <a:endParaRPr lang="en-US" dirty="0"/>
          </a:p>
          <a:p>
            <a:pPr lvl="1"/>
            <a:r>
              <a:rPr lang="en-US" dirty="0"/>
              <a:t>In Autumn 2013, he led an excavation at the </a:t>
            </a:r>
            <a:r>
              <a:rPr lang="en-US" b="1" dirty="0"/>
              <a:t>Rising Star cave complex</a:t>
            </a:r>
            <a:r>
              <a:rPr lang="en-US" dirty="0"/>
              <a:t> in the Cradle of Humankind</a:t>
            </a:r>
          </a:p>
          <a:p>
            <a:pPr marL="1200150" lvl="2" indent="-285750"/>
            <a:r>
              <a:rPr lang="en-US" dirty="0"/>
              <a:t>Recovered more than 1500 hominid fossils, representing 15 or more individuals</a:t>
            </a:r>
          </a:p>
          <a:p>
            <a:pPr marL="1200150" lvl="2" indent="-285750"/>
            <a:r>
              <a:rPr lang="en-US" dirty="0"/>
              <a:t>Fossils belong to an unknown hominid species named </a:t>
            </a:r>
            <a:r>
              <a:rPr lang="en-US" b="1" dirty="0"/>
              <a:t>Homo Naledi</a:t>
            </a:r>
            <a:r>
              <a:rPr lang="en-US" dirty="0"/>
              <a:t> (200-300 </a:t>
            </a:r>
            <a:r>
              <a:rPr lang="en-US" dirty="0" err="1"/>
              <a:t>kY</a:t>
            </a:r>
            <a:r>
              <a:rPr lang="en-US" dirty="0"/>
              <a:t> old), whose characteristics do not fit in the present scheme of human evolution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Recent Appointment:</a:t>
            </a:r>
          </a:p>
          <a:p>
            <a:pPr lvl="1"/>
            <a:r>
              <a:rPr lang="en-US" dirty="0"/>
              <a:t>In March 2023, Berger was appointed </a:t>
            </a:r>
            <a:r>
              <a:rPr lang="en-US" b="1" dirty="0"/>
              <a:t>National Geographic Society Explorer in Residence</a:t>
            </a:r>
            <a:r>
              <a:rPr lang="en-US" dirty="0"/>
              <a:t> and staff member.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495A0-C500-E2D0-19AC-239761AF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F85CD-244F-E926-D4FB-456B628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DA7D8-491E-47D6-0417-6FD5749A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272" y="1052486"/>
            <a:ext cx="2313841" cy="3342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83982-539F-9D60-4840-52222BF1A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51" y="5025888"/>
            <a:ext cx="29845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DCAF2-4887-BDCC-1A65-289ABEB8D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623" y="4058014"/>
            <a:ext cx="1779226" cy="2695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2B99A-4E7E-63B7-F79A-6CB1AFA50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942" y="1166618"/>
            <a:ext cx="3651392" cy="2695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1945FE-DD17-1097-DE35-095C65676FD9}"/>
              </a:ext>
            </a:extLst>
          </p:cNvPr>
          <p:cNvSpPr txBox="1"/>
          <p:nvPr/>
        </p:nvSpPr>
        <p:spPr>
          <a:xfrm>
            <a:off x="8406826" y="5036219"/>
            <a:ext cx="195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etflix</a:t>
            </a:r>
            <a:r>
              <a:rPr lang="en-US" dirty="0">
                <a:solidFill>
                  <a:srgbClr val="FF0000"/>
                </a:solidFill>
              </a:rPr>
              <a:t> Series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7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BBD-972A-1796-616A-64652230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interested groups composition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5B891-0168-FC0E-205E-0451852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49F6-DEED-676E-047E-57DC0B74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C15F55-CD34-F557-A224-2825ED3E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49308"/>
              </p:ext>
            </p:extLst>
          </p:nvPr>
        </p:nvGraphicFramePr>
        <p:xfrm>
          <a:off x="544741" y="1181233"/>
          <a:ext cx="708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86600" imgH="3035300" progId="Excel.Sheet.12">
                  <p:embed/>
                </p:oleObj>
              </mc:Choice>
              <mc:Fallback>
                <p:oleObj name="Worksheet" r:id="rId2" imgW="7086600" imgH="303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41" y="1181233"/>
                        <a:ext cx="70866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4ED1D0-56D9-0AEA-D57B-98A1A92EA23D}"/>
              </a:ext>
            </a:extLst>
          </p:cNvPr>
          <p:cNvSpPr txBox="1">
            <a:spLocks/>
          </p:cNvSpPr>
          <p:nvPr/>
        </p:nvSpPr>
        <p:spPr>
          <a:xfrm>
            <a:off x="219687" y="4493028"/>
            <a:ext cx="11033172" cy="2042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INFN</a:t>
            </a:r>
          </a:p>
          <a:p>
            <a:pPr lvl="1"/>
            <a:r>
              <a:rPr lang="en-GB" dirty="0"/>
              <a:t>Supported by the directors of Bologna, Firenze and LNL: E. </a:t>
            </a:r>
            <a:r>
              <a:rPr lang="en-GB" dirty="0" err="1"/>
              <a:t>Scapparone</a:t>
            </a:r>
            <a:r>
              <a:rPr lang="en-GB" dirty="0"/>
              <a:t>, G. </a:t>
            </a:r>
            <a:r>
              <a:rPr lang="en-GB" dirty="0" err="1"/>
              <a:t>Passaleva</a:t>
            </a:r>
            <a:r>
              <a:rPr lang="en-GB" dirty="0"/>
              <a:t>, F. </a:t>
            </a:r>
            <a:r>
              <a:rPr lang="en-GB" dirty="0" err="1"/>
              <a:t>Azaiez</a:t>
            </a:r>
            <a:endParaRPr lang="en-GB" dirty="0"/>
          </a:p>
          <a:p>
            <a:pPr lvl="1"/>
            <a:r>
              <a:rPr lang="en-GB" dirty="0"/>
              <a:t>Bologna</a:t>
            </a:r>
          </a:p>
          <a:p>
            <a:pPr lvl="2"/>
            <a:r>
              <a:rPr lang="en-GB" dirty="0"/>
              <a:t>MB, B. </a:t>
            </a:r>
            <a:r>
              <a:rPr lang="en-GB" dirty="0" err="1"/>
              <a:t>Giacobbe</a:t>
            </a:r>
            <a:r>
              <a:rPr lang="en-GB" dirty="0"/>
              <a:t>, P. </a:t>
            </a:r>
            <a:r>
              <a:rPr lang="en-GB" dirty="0" err="1"/>
              <a:t>Grafstrom</a:t>
            </a:r>
            <a:r>
              <a:rPr lang="en-GB" dirty="0"/>
              <a:t>, S. </a:t>
            </a:r>
            <a:r>
              <a:rPr lang="en-GB" dirty="0" err="1"/>
              <a:t>Rabaglia</a:t>
            </a:r>
            <a:r>
              <a:rPr lang="en-GB" dirty="0"/>
              <a:t>, M. </a:t>
            </a:r>
            <a:r>
              <a:rPr lang="en-GB" dirty="0" err="1"/>
              <a:t>Sioli</a:t>
            </a:r>
            <a:endParaRPr lang="en-GB" dirty="0"/>
          </a:p>
          <a:p>
            <a:pPr lvl="1"/>
            <a:r>
              <a:rPr lang="en-GB" dirty="0"/>
              <a:t>Firenze</a:t>
            </a:r>
          </a:p>
          <a:p>
            <a:pPr lvl="2"/>
            <a:r>
              <a:rPr lang="en-GB" dirty="0"/>
              <a:t>R. D’Alessandro, L. </a:t>
            </a:r>
            <a:r>
              <a:rPr lang="en-GB" dirty="0" err="1"/>
              <a:t>Bonechi</a:t>
            </a:r>
            <a:r>
              <a:rPr lang="en-GB" dirty="0"/>
              <a:t>, D. </a:t>
            </a:r>
            <a:r>
              <a:rPr lang="en-GB" dirty="0" err="1"/>
              <a:t>Borselli</a:t>
            </a:r>
            <a:r>
              <a:rPr lang="en-GB" dirty="0"/>
              <a:t>, C. </a:t>
            </a:r>
            <a:r>
              <a:rPr lang="en-GB" dirty="0" err="1"/>
              <a:t>Frosin</a:t>
            </a:r>
            <a:endParaRPr lang="en-GB" dirty="0"/>
          </a:p>
          <a:p>
            <a:r>
              <a:rPr lang="en-GB" dirty="0"/>
              <a:t>Big world experts in palaeontology, archaeology and anthropology express a strong interest to participate</a:t>
            </a:r>
          </a:p>
          <a:p>
            <a:pPr lvl="1"/>
            <a:r>
              <a:rPr lang="en-GB" dirty="0"/>
              <a:t>Prof. Lee Berger (NG), Prof. John Hawks (Wisconsin Uni.), Prof. Tracy </a:t>
            </a:r>
            <a:r>
              <a:rPr lang="en-GB" dirty="0" err="1"/>
              <a:t>Kivell</a:t>
            </a:r>
            <a:r>
              <a:rPr lang="en-GB" dirty="0"/>
              <a:t> (MPI) </a:t>
            </a:r>
          </a:p>
          <a:p>
            <a:pPr lvl="1"/>
            <a:r>
              <a:rPr lang="en-GB" dirty="0"/>
              <a:t>Regular meetings started since October 2023</a:t>
            </a:r>
          </a:p>
        </p:txBody>
      </p:sp>
      <p:pic>
        <p:nvPicPr>
          <p:cNvPr id="11" name="Picture 10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F1DFC92D-90F5-81F9-1BAD-00640B27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735" y="1181233"/>
            <a:ext cx="2042573" cy="2042573"/>
          </a:xfrm>
          <a:prstGeom prst="rect">
            <a:avLst/>
          </a:prstGeom>
        </p:spPr>
      </p:pic>
      <p:pic>
        <p:nvPicPr>
          <p:cNvPr id="13" name="Picture 12" descr="A group of men standing in front of a glass case with skeletons&#10;&#10;Description automatically generated">
            <a:extLst>
              <a:ext uri="{FF2B5EF4-FFF2-40B4-BE49-F238E27FC236}">
                <a16:creationId xmlns:a16="http://schemas.microsoft.com/office/drawing/2014/main" id="{EFC895D2-C7F4-D583-ADDF-FA911C98F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20" y="3433221"/>
            <a:ext cx="2991394" cy="2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CC40-425D-2081-1B88-AD6309B5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structure (3Y, 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874A-D8ED-8153-87CA-B08A6ED9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1145360"/>
            <a:ext cx="2181269" cy="54371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BBF97-AB4D-7C25-A533-70FE9FC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500CB-DFB5-8BC9-FD77-7EBBF7AF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 descr="A screenshot of a project management&#10;&#10;Description automatically generated">
            <a:extLst>
              <a:ext uri="{FF2B5EF4-FFF2-40B4-BE49-F238E27FC236}">
                <a16:creationId xmlns:a16="http://schemas.microsoft.com/office/drawing/2014/main" id="{742202DF-5A13-58B0-75F2-B61A6FF9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1096339"/>
            <a:ext cx="7832090" cy="5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9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28B8-EEFD-B241-25BA-5C27F38A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15371"/>
            <a:ext cx="10913746" cy="967396"/>
          </a:xfrm>
        </p:spPr>
        <p:txBody>
          <a:bodyPr/>
          <a:lstStyle/>
          <a:p>
            <a:r>
              <a:rPr lang="en-GB" dirty="0"/>
              <a:t>PoC funded by INFN-ENERGY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087B-031A-8C45-4517-1E239895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98" y="705275"/>
            <a:ext cx="6839147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INFN in-kind</a:t>
            </a:r>
          </a:p>
          <a:p>
            <a:pPr lvl="1"/>
            <a:r>
              <a:rPr lang="en-GB" dirty="0"/>
              <a:t>detector</a:t>
            </a:r>
          </a:p>
          <a:p>
            <a:pPr lvl="1"/>
            <a:endParaRPr lang="en-GB" dirty="0"/>
          </a:p>
          <a:p>
            <a:r>
              <a:rPr lang="en-GB" dirty="0"/>
              <a:t>Infrastructures (15k)</a:t>
            </a:r>
          </a:p>
          <a:p>
            <a:pPr lvl="1"/>
            <a:r>
              <a:rPr lang="en-GB" dirty="0"/>
              <a:t>Detector adapting (5k)</a:t>
            </a:r>
          </a:p>
          <a:p>
            <a:pPr lvl="1"/>
            <a:r>
              <a:rPr lang="en-GB" dirty="0"/>
              <a:t>In-situ (10k) Protective case, UPS, Cabling, Internet  ....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Travel expenses (~20 k)</a:t>
            </a:r>
          </a:p>
          <a:p>
            <a:pPr lvl="1"/>
            <a:r>
              <a:rPr lang="en-GB" dirty="0"/>
              <a:t>2 people for 2 weeks  to start the activity ~ 10 k</a:t>
            </a:r>
          </a:p>
          <a:p>
            <a:pPr lvl="1"/>
            <a:r>
              <a:rPr lang="en-GB" dirty="0"/>
              <a:t>2 people for 2 weeks to close the activity ~ 10 k</a:t>
            </a:r>
          </a:p>
          <a:p>
            <a:pPr lvl="1"/>
            <a:endParaRPr lang="en-GB" dirty="0"/>
          </a:p>
          <a:p>
            <a:r>
              <a:rPr lang="en-GB" dirty="0"/>
              <a:t>Detector transportation + Insurance (~10 k)</a:t>
            </a:r>
          </a:p>
          <a:p>
            <a:endParaRPr lang="en-GB" dirty="0"/>
          </a:p>
          <a:p>
            <a:r>
              <a:rPr lang="en-GB" dirty="0"/>
              <a:t>Dissemination (INFN):  5k</a:t>
            </a:r>
          </a:p>
          <a:p>
            <a:endParaRPr lang="en-GB" dirty="0"/>
          </a:p>
          <a:p>
            <a:r>
              <a:rPr lang="en-GB" b="1" dirty="0"/>
              <a:t>Total ~ 50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14AD-32BE-6B0A-C308-84D0ED69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CB0E-3ED1-3788-D4C3-0B18C87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91A6-027B-7999-705F-A178D2E1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10" y="771216"/>
            <a:ext cx="2664591" cy="266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83B1F-17FB-5477-B6DE-5075866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8" y="3568673"/>
            <a:ext cx="4127500" cy="292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1D83F0-E49D-899B-AB74-54AB52657276}"/>
              </a:ext>
            </a:extLst>
          </p:cNvPr>
          <p:cNvSpPr txBox="1"/>
          <p:nvPr/>
        </p:nvSpPr>
        <p:spPr>
          <a:xfrm>
            <a:off x="8277102" y="4176318"/>
            <a:ext cx="278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custom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3165B-E932-B0E6-6A7C-C67970B2FC26}"/>
              </a:ext>
            </a:extLst>
          </p:cNvPr>
          <p:cNvSpPr txBox="1"/>
          <p:nvPr/>
        </p:nvSpPr>
        <p:spPr>
          <a:xfrm>
            <a:off x="498480" y="6207126"/>
            <a:ext cx="52373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Detector already available for shipment</a:t>
            </a:r>
          </a:p>
        </p:txBody>
      </p:sp>
    </p:spTree>
    <p:extLst>
      <p:ext uri="{BB962C8B-B14F-4D97-AF65-F5344CB8AC3E}">
        <p14:creationId xmlns:p14="http://schemas.microsoft.com/office/powerpoint/2010/main" val="373874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A7CE-CDA9-1D4C-CBE7-3BC66B52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9" y="-95384"/>
            <a:ext cx="10913746" cy="967396"/>
          </a:xfrm>
        </p:spPr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2E49-507D-6C02-6373-C84442581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99" y="752476"/>
            <a:ext cx="9393989" cy="543718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MoU</a:t>
            </a:r>
          </a:p>
          <a:p>
            <a:pPr lvl="1"/>
            <a:r>
              <a:rPr lang="en-GB" dirty="0"/>
              <a:t>Lee R. Berger Foundation and National Geographic</a:t>
            </a:r>
          </a:p>
          <a:p>
            <a:pPr lvl="2"/>
            <a:r>
              <a:rPr lang="en-GB" dirty="0"/>
              <a:t>Draft existing and submitted to INFN administration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ITHEMBA LABS</a:t>
            </a:r>
          </a:p>
          <a:p>
            <a:pPr lvl="2"/>
            <a:r>
              <a:rPr lang="en-GB" dirty="0"/>
              <a:t>Understand whether the existing one should be updated </a:t>
            </a:r>
          </a:p>
          <a:p>
            <a:pPr lvl="2"/>
            <a:endParaRPr lang="en-GB" dirty="0"/>
          </a:p>
          <a:p>
            <a:r>
              <a:rPr lang="en-GB" dirty="0"/>
              <a:t>ERC</a:t>
            </a:r>
          </a:p>
          <a:p>
            <a:pPr lvl="1"/>
            <a:r>
              <a:rPr lang="en-GB" dirty="0"/>
              <a:t>Synergy grant</a:t>
            </a:r>
          </a:p>
          <a:p>
            <a:pPr lvl="2"/>
            <a:r>
              <a:rPr lang="en-GB" dirty="0"/>
              <a:t>Will be published on July 2024</a:t>
            </a:r>
          </a:p>
          <a:p>
            <a:pPr lvl="2"/>
            <a:r>
              <a:rPr lang="en-GB" dirty="0"/>
              <a:t>Deadline November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21855-05E0-548B-922D-615F9C05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5ADBE-E32B-FAE3-CB76-9BB94AF5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8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0B9-385C-6454-69FB-AB969625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6639-7190-CB0A-6870-68EA587A1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816600" cy="5437187"/>
          </a:xfrm>
        </p:spPr>
        <p:txBody>
          <a:bodyPr/>
          <a:lstStyle/>
          <a:p>
            <a:r>
              <a:rPr lang="en-GB" dirty="0"/>
              <a:t>A Google Doc Folder has been setup which contains the proposal plus other relevant documents</a:t>
            </a:r>
          </a:p>
          <a:p>
            <a:pPr lvl="1"/>
            <a:r>
              <a:rPr lang="en-GB" dirty="0"/>
              <a:t>Regularly updated</a:t>
            </a:r>
          </a:p>
          <a:p>
            <a:pPr lvl="1"/>
            <a:endParaRPr lang="en-GB" dirty="0"/>
          </a:p>
          <a:p>
            <a:pPr lvl="1"/>
            <a:r>
              <a:rPr lang="en-GB" dirty="0">
                <a:hlinkClick r:id="rId2"/>
              </a:rPr>
              <a:t>https://drive.google.com/drive/folders/1aMP_zXJXw1S0-AaBuSJuKtYfldtC3-HQ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E26C1-5B6B-D6E2-932D-40396612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25F4-69EC-0662-93BC-3777DDB9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Bruschi - INFN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Bologna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(Italy)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6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5D61A-9AFC-09E6-B87B-9912ACEB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361B-B987-E9B7-A4F7-B3C5480E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INFN-ITHEMBA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9C8A-C63C-F83C-5E63-6E5DF754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8" y="1869909"/>
            <a:ext cx="10913746" cy="4903001"/>
          </a:xfrm>
        </p:spPr>
        <p:txBody>
          <a:bodyPr>
            <a:normAutofit fontScale="92500"/>
          </a:bodyPr>
          <a:lstStyle/>
          <a:p>
            <a:r>
              <a:rPr lang="en-GB" dirty="0"/>
              <a:t>Since September 2022 there is an updated (after the 2013 one) and agreed MoU between INFN and ITHEMBA LABS</a:t>
            </a:r>
          </a:p>
          <a:p>
            <a:r>
              <a:rPr lang="en-GB" dirty="0"/>
              <a:t>Joint research on new topics may be included in this collaboration program after mutual discussion and approval by both Parties, in line with the period of this MoU </a:t>
            </a:r>
          </a:p>
          <a:p>
            <a:r>
              <a:rPr lang="en-GB" dirty="0"/>
              <a:t>The existence of this MoU will make easier the possibility collaboration between the two groups</a:t>
            </a:r>
          </a:p>
          <a:p>
            <a:pPr lvl="2"/>
            <a:r>
              <a:rPr lang="en-GB" dirty="0"/>
              <a:t>possibility to have a space where to store and test the detector before the measurement starts</a:t>
            </a:r>
          </a:p>
          <a:p>
            <a:r>
              <a:rPr lang="en-GB" dirty="0"/>
              <a:t>This project gives a great opportunity to start a fruitful collaboration between the two parts</a:t>
            </a:r>
          </a:p>
          <a:p>
            <a:r>
              <a:rPr lang="en-GB" dirty="0"/>
              <a:t>The part concerning the </a:t>
            </a:r>
            <a:r>
              <a:rPr lang="en-GB" dirty="0" err="1"/>
              <a:t>geodating</a:t>
            </a:r>
            <a:r>
              <a:rPr lang="en-GB" dirty="0"/>
              <a:t> using muons is most likely the most promising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03E7A-C29E-6D9A-B7D3-5F42A2AA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Bruschi - INFN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Bologna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(Italy)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CB66-5966-9831-EEDD-367C768D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53CF2-EF6C-77BF-3032-4CFB9543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92" y="1052486"/>
            <a:ext cx="4675659" cy="8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29C-1CE7-60B4-E71D-CF1A40F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32358"/>
            <a:ext cx="10913746" cy="967396"/>
          </a:xfrm>
        </p:spPr>
        <p:txBody>
          <a:bodyPr/>
          <a:lstStyle/>
          <a:p>
            <a:r>
              <a:rPr lang="en-GB" dirty="0"/>
              <a:t>Cosmic rays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854A-1FC9-DDC4-0F19-C640451F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35038"/>
            <a:ext cx="6832600" cy="576232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Primary cosmic rays</a:t>
            </a:r>
          </a:p>
          <a:p>
            <a:pPr lvl="1"/>
            <a:r>
              <a:rPr lang="en-GB" dirty="0"/>
              <a:t>85% protons</a:t>
            </a:r>
          </a:p>
          <a:p>
            <a:pPr lvl="1"/>
            <a:r>
              <a:rPr lang="en-GB" dirty="0"/>
              <a:t>12%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particles</a:t>
            </a:r>
          </a:p>
          <a:p>
            <a:pPr lvl="1"/>
            <a:r>
              <a:rPr lang="en-GB" dirty="0"/>
              <a:t>3%  heavier particles</a:t>
            </a:r>
          </a:p>
          <a:p>
            <a:r>
              <a:rPr lang="en-GB" dirty="0"/>
              <a:t>At altitudes between 15-20 km they interact in the atmosphere with nuclei initiating electromagnetic or hadronic showers</a:t>
            </a:r>
          </a:p>
          <a:p>
            <a:r>
              <a:rPr lang="en-GB" dirty="0"/>
              <a:t>Secondary cosmic rays can survive enough to reach Earth’s surface</a:t>
            </a:r>
          </a:p>
          <a:p>
            <a:r>
              <a:rPr lang="en-GB" dirty="0"/>
              <a:t>At the sea level, 80% of all the charged particles hitting the ground are MUONS</a:t>
            </a:r>
          </a:p>
          <a:p>
            <a:r>
              <a:rPr lang="en-GB" b="1" dirty="0"/>
              <a:t>Typical flux of vertical muons</a:t>
            </a:r>
            <a:r>
              <a:rPr lang="en-GB" dirty="0"/>
              <a:t>: 1/cm</a:t>
            </a:r>
            <a:r>
              <a:rPr lang="en-GB" baseline="30000" dirty="0"/>
              <a:t>2</a:t>
            </a:r>
            <a:r>
              <a:rPr lang="en-GB" dirty="0"/>
              <a:t>/min</a:t>
            </a:r>
          </a:p>
          <a:p>
            <a:r>
              <a:rPr lang="en-GB" dirty="0"/>
              <a:t>The flux depends on the momentum and the zenith angle 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: 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)~I(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=0) cos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q </a:t>
            </a:r>
            <a:r>
              <a:rPr lang="en-GB" dirty="0"/>
              <a:t>at the sea level for muons momenta ~ 3 GeV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8248C-0F0B-D84E-D4BE-B5BB632A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6C068-86C4-2F27-47BB-307D832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C902-C110-29AC-29B3-005DEE82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00" y="827901"/>
            <a:ext cx="3620357" cy="347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B2FE-2AAA-F1BD-51EF-A6E78DE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88" y="4303102"/>
            <a:ext cx="2918311" cy="246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4AA6B-94DF-CDC6-FA85-B7F148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84" y="160638"/>
            <a:ext cx="2174376" cy="21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6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C438-513B-5984-DB6B-28573D73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Scattering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CBF0-8326-4C73-BF00-3366717E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17601"/>
            <a:ext cx="5663342" cy="5888680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 to MST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Developed in 2003, Muon Scattering Tomography (MST) is a relatively recent technique compared to muography, offering high-precision imaging by exploiting Coulomb scattering of muons.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Utilized in fields requiring the distinction between high-Z (atomic number) and low-Z materials, such as cargo scanning for nuclear material prevention and interrogation of nuclear waste casks.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Working Principle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 is based on the interaction of muons with nuclei. As muons pass close to a nucleus, they experience significant electromagnetic interaction, a concept known for over a century since the experiments of Geiger, Marsden, and Rutherford.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strength of this interaction varies with the electric charge of the nucleus, making it possible to distinguish between different materials based on the root-mean-square deflection of muons.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Applications and Advantages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MST's intrinsic ability to discriminate materials by atomic number makes it invaluable for nuclear waste characterization, security, and material control.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Used in the development of 'muon portals' for cargo scanning and nuclear waste interrogation, enhancing safety and security in crucial sectors.</a:t>
            </a:r>
          </a:p>
          <a:p>
            <a:pPr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F579-F229-D185-0C4B-8A21644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EEED-A10E-40DA-47C1-B91E2B05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42" y="3951288"/>
            <a:ext cx="53975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23E40-B2C2-D93F-421C-3C22F53B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42" y="924560"/>
            <a:ext cx="5210579" cy="268223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F2F3EE-137E-FFDE-3AB4-1B1E9CE1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52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CB9B-6773-5659-065D-2B908A12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413E-9CBE-50F0-A89B-E4F4B8CE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4307840" cy="5720424"/>
          </a:xfrm>
        </p:spPr>
        <p:txBody>
          <a:bodyPr>
            <a:normAutofit fontScale="7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Muons: The Cosmic Messengers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are subatomic particles similar to electrons but heavier.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Originating from cosmic rays that constantly bombard Earth from space.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Penetrating Power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can penetrate through materials like rock, metal, and other dense substances.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ability to pass through objects makes them useful for imaging.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latin typeface="Söhne"/>
              </a:rPr>
              <a:t> </a:t>
            </a:r>
            <a:r>
              <a:rPr lang="en-US" b="1" i="0" u="none" strike="noStrike" dirty="0">
                <a:effectLst/>
                <a:latin typeface="Söhne"/>
              </a:rPr>
              <a:t>Remarkable Lifetime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Despite being unstable, muons have a relatively long lifetime (2.2 microseconds) at rest, allowing them to reach the Earth's surface from the upper atmosphere.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longevity at high speed enable them to travel significant distances (even kilometers!) before decaying, making them excellent probes for imaging.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F000-E356-6FF7-C770-9E6AFAB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EB612-071C-3C27-D447-701AFB86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52486"/>
            <a:ext cx="6270626" cy="223950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2F1A-A389-5F0E-5F76-8582D0F6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ADAE76C-60B7-7293-E1D4-16B7AFBD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937406"/>
            <a:ext cx="3695063" cy="24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C8B-0E79-80A6-63A5-55C6815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623C-AF84-3639-7920-4910DA20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B786-7FF1-970E-DAFA-20B0853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32864-88C8-6205-DB94-917AC78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7FBF-F859-6D1A-B42A-1AB7AA0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1097805"/>
            <a:ext cx="9868988" cy="5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8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B5D-9997-0519-9EB1-3DF85A7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090D-DB2F-11D0-CDB3-57CD76C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78DAE-F7F8-C53F-DC46-DC5E8DF1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1FCF0-2D66-8709-A0BA-D3690E8A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F8DE3-DE35-AD63-9C71-BA42572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293811"/>
            <a:ext cx="10353766" cy="55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2B1-02EC-D45D-0A59-8B2013C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2EB-564B-2F9F-3C99-E20B0A84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1F9C3-E2E6-463E-E673-A505B8B2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106A-CC90-7F67-083C-5FE1D4CC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6C31-6E3F-8CA5-4261-1BD890F4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1" y="1293812"/>
            <a:ext cx="10188440" cy="5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E97368-F3FD-6577-1D41-5647351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1AE5-F3A2-16A1-5357-8455F0B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C930-A043-042B-F282-A2FDB7D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" y="995336"/>
            <a:ext cx="4711701" cy="6030304"/>
          </a:xfrm>
        </p:spPr>
        <p:txBody>
          <a:bodyPr/>
          <a:lstStyle/>
          <a:p>
            <a:r>
              <a:rPr lang="en-GB" dirty="0"/>
              <a:t>Depending on the specific situation, three types of radiographic setup can be used</a:t>
            </a:r>
          </a:p>
          <a:p>
            <a:pPr lvl="1"/>
            <a:r>
              <a:rPr lang="en-GB" dirty="0"/>
              <a:t>to map the overburden of natural or artificial cavities such as caverns or tunnels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search for hidden chambers in pyramids in Egypt and Mexico</a:t>
            </a:r>
          </a:p>
          <a:p>
            <a:pPr lvl="2"/>
            <a:r>
              <a:rPr lang="en-GB" dirty="0"/>
              <a:t>longer data taking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 borehole can be used to host a small sized muon detector with cylindrical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BE8-B561-5A02-0B06-B6DD498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4F5BD-FDDB-BA18-C9B4-81188BD7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46" y="85090"/>
            <a:ext cx="63500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71ECF-311F-BB4A-F798-2E97914F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51" y="1659890"/>
            <a:ext cx="44577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4770-4B83-E068-29E9-9B046E97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99" y="4178300"/>
            <a:ext cx="4711700" cy="2679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3839A8-FA1A-E51F-3AEA-BDCDF9EA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1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F8DD41-490B-F795-3110-EA29FE97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21" y="621297"/>
            <a:ext cx="3700153" cy="1447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B00BD-3C7C-70EB-671B-81026E1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1" y="34620"/>
            <a:ext cx="10913746" cy="967396"/>
          </a:xfrm>
        </p:spPr>
        <p:txBody>
          <a:bodyPr/>
          <a:lstStyle/>
          <a:p>
            <a:r>
              <a:rPr lang="en-GB" dirty="0"/>
              <a:t>Advantages of muography </a:t>
            </a:r>
            <a:r>
              <a:rPr lang="en-GB" dirty="0" err="1"/>
              <a:t>wrt</a:t>
            </a:r>
            <a:r>
              <a:rPr lang="en-GB" dirty="0"/>
              <a:t> other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84E6-58A7-13F7-CC4D-869E2F16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52486"/>
            <a:ext cx="7147011" cy="5720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dirty="0">
                <a:effectLst/>
                <a:latin typeface="Söhne"/>
              </a:rPr>
              <a:t>Conventional Techniques &amp; Their Boundaries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Radar</a:t>
            </a:r>
            <a:r>
              <a:rPr lang="en-US" b="0" i="0" u="none" strike="noStrike" dirty="0">
                <a:effectLst/>
                <a:latin typeface="Söhne"/>
              </a:rPr>
              <a:t>: Effective but </a:t>
            </a:r>
            <a:r>
              <a:rPr lang="en-US" b="1" i="0" u="none" strike="noStrike" dirty="0">
                <a:effectLst/>
                <a:latin typeface="Söhne"/>
              </a:rPr>
              <a:t>limited to a penetration depth of about two meters</a:t>
            </a:r>
            <a:r>
              <a:rPr lang="en-US" b="0" i="0" u="none" strike="noStrike" dirty="0">
                <a:effectLst/>
                <a:latin typeface="Söhne"/>
              </a:rPr>
              <a:t>. Inadequate for imaging thick walls, deep pipelines, or structures buried beyond this depth.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Ultrasound</a:t>
            </a:r>
            <a:r>
              <a:rPr lang="en-US" b="0" i="0" u="none" strike="noStrike" dirty="0">
                <a:effectLst/>
                <a:latin typeface="Söhne"/>
              </a:rPr>
              <a:t>: Offers detailed insights but can be </a:t>
            </a:r>
            <a:r>
              <a:rPr lang="en-US" b="1" i="0" u="none" strike="noStrike" dirty="0">
                <a:effectLst/>
                <a:latin typeface="Söhne"/>
              </a:rPr>
              <a:t>noisy and prone to echoes and self-interference</a:t>
            </a:r>
            <a:r>
              <a:rPr lang="en-US" b="0" i="0" u="none" strike="noStrike" dirty="0">
                <a:effectLst/>
                <a:latin typeface="Söhne"/>
              </a:rPr>
              <a:t>, especially in dense materials, leading to unclear images.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X-rays</a:t>
            </a:r>
            <a:r>
              <a:rPr lang="en-US" b="0" i="0" u="none" strike="noStrike" dirty="0">
                <a:effectLst/>
                <a:latin typeface="Söhne"/>
              </a:rPr>
              <a:t>: Provide crisp, detailed images quickly but pose significant health risks due to radiation exposure. Needs extensive paperwork for safety permits.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dirty="0">
                <a:latin typeface="Söhne"/>
              </a:rPr>
              <a:t>Not suitable for penetrating dense and extended materials</a:t>
            </a:r>
            <a:endParaRPr lang="en-US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0E44-DDF4-4C8D-190F-C6F8DCF7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20DD-D8AB-993C-7010-F083B7B6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FE6-5AE0-572E-2901-EC294AC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21" y="2174702"/>
            <a:ext cx="3642059" cy="45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255A2-0C07-D575-0FB9-ACE6A859EFAD}"/>
              </a:ext>
            </a:extLst>
          </p:cNvPr>
          <p:cNvSpPr txBox="1"/>
          <p:nvPr/>
        </p:nvSpPr>
        <p:spPr>
          <a:xfrm>
            <a:off x="3459088" y="6370122"/>
            <a:ext cx="39651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FROM: IAEA REPORT IAEA-TECDOC-2012</a:t>
            </a:r>
          </a:p>
        </p:txBody>
      </p:sp>
    </p:spTree>
    <p:extLst>
      <p:ext uri="{BB962C8B-B14F-4D97-AF65-F5344CB8AC3E}">
        <p14:creationId xmlns:p14="http://schemas.microsoft.com/office/powerpoint/2010/main" val="222258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F9FB-4A9B-14F0-9FBE-1CA51217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Muography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2173-62F8-BA73-A6E1-FD0C5228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5943270" cy="58986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1955: Proposed by E. P. George to determine the thickness of snow layers on a mountain</a:t>
            </a:r>
          </a:p>
          <a:p>
            <a:r>
              <a:rPr lang="en-GB" dirty="0"/>
              <a:t>Archaeology</a:t>
            </a:r>
          </a:p>
          <a:p>
            <a:pPr lvl="1"/>
            <a:r>
              <a:rPr lang="en-GB" dirty="0"/>
              <a:t>from 1971: Search of unknown burial cavities in the </a:t>
            </a:r>
            <a:r>
              <a:rPr lang="en-GB" dirty="0" err="1"/>
              <a:t>Chephren</a:t>
            </a:r>
            <a:r>
              <a:rPr lang="en-GB" dirty="0"/>
              <a:t> pyramid (L. Alvarez and coll.)</a:t>
            </a:r>
          </a:p>
          <a:p>
            <a:r>
              <a:rPr lang="en-GB" dirty="0"/>
              <a:t>Volcanology (lateral)</a:t>
            </a:r>
          </a:p>
          <a:p>
            <a:pPr lvl="1"/>
            <a:r>
              <a:rPr lang="en-GB" dirty="0"/>
              <a:t>from 2003: Study of the internal structure of volcanoes (Tanaka and coll.)</a:t>
            </a:r>
          </a:p>
          <a:p>
            <a:r>
              <a:rPr lang="en-GB" dirty="0"/>
              <a:t>Civil engineering and underground </a:t>
            </a:r>
          </a:p>
          <a:p>
            <a:pPr lvl="1"/>
            <a:r>
              <a:rPr lang="en-GB" dirty="0"/>
              <a:t>imaging of concrete structures, bridges, monitoring of historical buildings, tunnel boring machines</a:t>
            </a:r>
          </a:p>
          <a:p>
            <a:r>
              <a:rPr lang="en-GB" dirty="0"/>
              <a:t>Industrial</a:t>
            </a:r>
          </a:p>
          <a:p>
            <a:pPr lvl="1"/>
            <a:r>
              <a:rPr lang="en-GB" dirty="0"/>
              <a:t>Process monitoring, Preventive maintenance, production optimization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9C0-B6E5-91A4-42DE-99C7B695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29ABE-CAF8-8EBE-C58E-617281AF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95" y="4725703"/>
            <a:ext cx="5499801" cy="20808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C8BFA-B2C1-01F2-0EB9-8B555970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002ED-5484-AA98-6116-205744B0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21" y="2687848"/>
            <a:ext cx="4077527" cy="1980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48BD-E74C-2C98-4941-60298029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69" y="2035196"/>
            <a:ext cx="3742972" cy="623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C0357-7704-F0B4-6DEA-BDB58C2D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770" y="2420895"/>
            <a:ext cx="2525486" cy="2790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67FA12-48F0-952F-0135-5E94373C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24" y="59385"/>
            <a:ext cx="2201871" cy="18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E0A440-2B0C-480D-B379-09D479C7C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0" y="196135"/>
            <a:ext cx="3267846" cy="15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7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ECF0-F082-45E3-C483-41F8225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6659880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Muon Imaging in the Cradle of Humankind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BAFC-889C-CB88-ABA3-6577C467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117601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Cradle of Humankind UNESCO World Heritage site (COHWHS) is a region rich in karstic dolomite, featuring caves, sinkholes, and subterranean structures.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These formations preserve crucial fossil records, offering insights into human origins and paleoenvironments.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Challenges in Exploration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Traditional methods have limitations in uncovering the full extent of these karstic systems.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Recent surveys have revealed </a:t>
            </a:r>
            <a:r>
              <a:rPr lang="en-US" dirty="0">
                <a:latin typeface="Söhne"/>
              </a:rPr>
              <a:t>hundreds</a:t>
            </a:r>
            <a:r>
              <a:rPr lang="en-US" b="0" i="0" u="none" strike="noStrike" dirty="0">
                <a:effectLst/>
                <a:latin typeface="Söhne"/>
              </a:rPr>
              <a:t> of cave systems and fossil-bearing deposits, indicating a need for more advanced exploration methods.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Potential of Muon Imaging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 Imaging presents a promising solution for discovering and exploring these subterranean spaces.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technique uses naturally occurring muons to create detailed images of the interior of structures, capable of revealing hidden chambers and passages.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7A7A-8E4B-4BBA-6E59-BBD3D6B1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843F3-B7BC-82E1-140A-93DF1055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30116"/>
            <a:ext cx="4158921" cy="19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727211-239F-21A0-7FEE-3B8BE420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122" name="Picture 2" descr="Lee Berger with Homo naledi skull">
            <a:extLst>
              <a:ext uri="{FF2B5EF4-FFF2-40B4-BE49-F238E27FC236}">
                <a16:creationId xmlns:a16="http://schemas.microsoft.com/office/drawing/2014/main" id="{E3068588-E035-8D31-7FA4-4B820C73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2099443"/>
            <a:ext cx="3354848" cy="22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C63A0A-55A3-7401-2731-5F09622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3" y="4423252"/>
            <a:ext cx="4167380" cy="2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307BD4-DEF0-8AED-8026-39249E1C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372225"/>
            <a:ext cx="1558449" cy="2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3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  <a:p>
            <a:r>
              <a:rPr lang="en-GB" dirty="0"/>
              <a:t>Muon tomography to inspect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blocks of fossil bearing breccias</a:t>
            </a:r>
            <a:r>
              <a:rPr lang="en-GB" dirty="0"/>
              <a:t> 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Present imaging used conventional computed tomography or higher energy synchrotron imaging, both of which are expensive modalities and expose fossils to higher doses of radiation which may affect some studies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3547439"/>
            <a:ext cx="4353560" cy="163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E7998-0601-2CBF-2D52-23E7E0D9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7" t="2465" b="-1"/>
          <a:stretch/>
        </p:blipFill>
        <p:spPr>
          <a:xfrm>
            <a:off x="7211210" y="5296575"/>
            <a:ext cx="1900881" cy="142676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5D4BE-12A9-908A-4E30-35308E87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4F3-0E4A-81FA-9BE8-F7D07CF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measurement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C3EB9-F34E-7E82-88CC-371D038C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46310"/>
            <a:ext cx="6832600" cy="5437187"/>
          </a:xfrm>
        </p:spPr>
        <p:txBody>
          <a:bodyPr>
            <a:normAutofit fontScale="92500"/>
          </a:bodyPr>
          <a:lstStyle/>
          <a:p>
            <a:r>
              <a:rPr lang="en-GB" dirty="0"/>
              <a:t>Numbers received by R. d’Alessandro (thanks!)</a:t>
            </a:r>
          </a:p>
          <a:p>
            <a:r>
              <a:rPr lang="en-GB" dirty="0" err="1"/>
              <a:t>Temperino</a:t>
            </a:r>
            <a:r>
              <a:rPr lang="en-GB" dirty="0"/>
              <a:t> mine (Tuscany, Italy)</a:t>
            </a:r>
          </a:p>
          <a:p>
            <a:pPr lvl="1"/>
            <a:r>
              <a:rPr lang="en-GB" b="1" dirty="0"/>
              <a:t>In cave</a:t>
            </a:r>
            <a:r>
              <a:rPr lang="en-GB" dirty="0"/>
              <a:t>, 30-50 m rocky overburden, difficult access, MIMA-like detector (40x40 cm2), 4 weeks for each measurement point.</a:t>
            </a:r>
          </a:p>
          <a:p>
            <a:r>
              <a:rPr lang="en-GB" dirty="0" err="1"/>
              <a:t>Palazzone</a:t>
            </a:r>
            <a:r>
              <a:rPr lang="en-GB" dirty="0"/>
              <a:t> necropolis site (Perugia, Italy)</a:t>
            </a:r>
          </a:p>
          <a:p>
            <a:pPr lvl="1"/>
            <a:r>
              <a:rPr lang="en-GB" b="1" dirty="0"/>
              <a:t>Side</a:t>
            </a:r>
            <a:r>
              <a:rPr lang="en-GB" dirty="0"/>
              <a:t> protected towards the hill</a:t>
            </a:r>
          </a:p>
          <a:p>
            <a:pPr lvl="1"/>
            <a:r>
              <a:rPr lang="en-GB" dirty="0"/>
              <a:t>used MIMA, measurement time 6-8 weeks (more inclined and greater thickness of rock to cross). </a:t>
            </a:r>
          </a:p>
          <a:p>
            <a:r>
              <a:rPr lang="en-GB" dirty="0"/>
              <a:t>Using other types of detector</a:t>
            </a:r>
          </a:p>
          <a:p>
            <a:pPr lvl="1"/>
            <a:r>
              <a:rPr lang="en-GB" dirty="0"/>
              <a:t>MIMONE type (64x64cm2) reduces a factor of 2.5 the measurement time</a:t>
            </a:r>
          </a:p>
          <a:p>
            <a:pPr lvl="1"/>
            <a:r>
              <a:rPr lang="en-GB" dirty="0"/>
              <a:t>BLEMAB type (80x80cm2) reduces a factor of 4 the measurement time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B6FA-CAEB-7B1C-FAA1-C5212C77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799D4-9B03-200E-50FE-B3952BE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ED00D-7D6C-FC37-6309-EC9094D0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44500"/>
            <a:ext cx="38354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A2FD0-D9F2-4923-0A0A-75DE5DA4C396}"/>
              </a:ext>
            </a:extLst>
          </p:cNvPr>
          <p:cNvSpPr txBox="1"/>
          <p:nvPr/>
        </p:nvSpPr>
        <p:spPr>
          <a:xfrm>
            <a:off x="6096000" y="5971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https://www.nature.com/articles/s41598-022-26393-7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6210B-1235-091E-8048-E9990C2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262" y="3553610"/>
            <a:ext cx="3478257" cy="3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97197</TotalTime>
  <Words>2359</Words>
  <Application>Microsoft Macintosh PowerPoint</Application>
  <PresentationFormat>Widescreen</PresentationFormat>
  <Paragraphs>255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Söhne</vt:lpstr>
      <vt:lpstr>Symbol</vt:lpstr>
      <vt:lpstr>Wingdings</vt:lpstr>
      <vt:lpstr>Office Theme</vt:lpstr>
      <vt:lpstr>Worksheet</vt:lpstr>
      <vt:lpstr>The MUSTAR project:  Muography in COHWHS</vt:lpstr>
      <vt:lpstr>Cosmic rays cascades</vt:lpstr>
      <vt:lpstr>The principle of  muography</vt:lpstr>
      <vt:lpstr>Types of Muography</vt:lpstr>
      <vt:lpstr>Advantages of muography wrt other techniques</vt:lpstr>
      <vt:lpstr>Muography applications</vt:lpstr>
      <vt:lpstr>Muon Imaging in the Cradle of Humankind</vt:lpstr>
      <vt:lpstr>Proposed experiments with Muon Imaging in COHWHS</vt:lpstr>
      <vt:lpstr>Typical measurement time </vt:lpstr>
      <vt:lpstr>Muography and geodating</vt:lpstr>
      <vt:lpstr>Scientific Impact of this project</vt:lpstr>
      <vt:lpstr>Introducing Lee Berger Renowned Paleontologist Collaborating in MUSTAR</vt:lpstr>
      <vt:lpstr>Present interested groups composition</vt:lpstr>
      <vt:lpstr>WP structure (3Y, Preliminary)</vt:lpstr>
      <vt:lpstr>PoC funded by INFN-ENERGY</vt:lpstr>
      <vt:lpstr>Next steps</vt:lpstr>
      <vt:lpstr>Useful links</vt:lpstr>
      <vt:lpstr>Backup </vt:lpstr>
      <vt:lpstr>Collaboration INFN-ITHEMBA LABS</vt:lpstr>
      <vt:lpstr>Muon Scattering Tomography</vt:lpstr>
      <vt:lpstr>What are muons?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132</cp:revision>
  <cp:lastPrinted>2023-08-29T09:00:21Z</cp:lastPrinted>
  <dcterms:created xsi:type="dcterms:W3CDTF">2023-07-06T14:31:13Z</dcterms:created>
  <dcterms:modified xsi:type="dcterms:W3CDTF">2024-07-03T21:44:52Z</dcterms:modified>
</cp:coreProperties>
</file>