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5" r:id="rId5"/>
    <p:sldId id="298" r:id="rId6"/>
    <p:sldId id="300" r:id="rId7"/>
    <p:sldId id="299" r:id="rId8"/>
    <p:sldId id="301" r:id="rId9"/>
    <p:sldId id="274" r:id="rId10"/>
    <p:sldId id="280" r:id="rId11"/>
    <p:sldId id="277" r:id="rId12"/>
    <p:sldId id="302" r:id="rId13"/>
    <p:sldId id="303" r:id="rId14"/>
    <p:sldId id="304" r:id="rId15"/>
    <p:sldId id="29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4" d="100"/>
          <a:sy n="84" d="100"/>
        </p:scale>
        <p:origin x="876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apparo\Downloads\Last-richieste-servizi-202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Numero Ricercatori 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Sheet1!$A$1:$A$6</c:f>
              <c:numCache>
                <c:formatCode>m/d/yyyy</c:formatCode>
                <c:ptCount val="6"/>
                <c:pt idx="0">
                  <c:v>43831</c:v>
                </c:pt>
                <c:pt idx="1">
                  <c:v>44197</c:v>
                </c:pt>
                <c:pt idx="2">
                  <c:v>44562</c:v>
                </c:pt>
                <c:pt idx="3">
                  <c:v>44927</c:v>
                </c:pt>
                <c:pt idx="4">
                  <c:v>45292</c:v>
                </c:pt>
                <c:pt idx="5">
                  <c:v>45476</c:v>
                </c:pt>
              </c:numCache>
            </c:numRef>
          </c:xVal>
          <c:yVal>
            <c:numRef>
              <c:f>Sheet1!$B$1:$B$6</c:f>
              <c:numCache>
                <c:formatCode>General</c:formatCode>
                <c:ptCount val="6"/>
                <c:pt idx="0">
                  <c:v>49</c:v>
                </c:pt>
                <c:pt idx="1">
                  <c:v>48</c:v>
                </c:pt>
                <c:pt idx="2">
                  <c:v>51</c:v>
                </c:pt>
                <c:pt idx="3">
                  <c:v>55</c:v>
                </c:pt>
                <c:pt idx="4">
                  <c:v>55</c:v>
                </c:pt>
                <c:pt idx="5">
                  <c:v>53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4B0-4948-9AAC-7601FD55D8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789120"/>
        <c:axId val="72788640"/>
      </c:scatterChart>
      <c:valAx>
        <c:axId val="72789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788640"/>
        <c:crosses val="autoZero"/>
        <c:crossBetween val="midCat"/>
      </c:valAx>
      <c:valAx>
        <c:axId val="72788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7891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Numero Ricercatori 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Sheet1!$A$1:$A$6</c:f>
              <c:numCache>
                <c:formatCode>m/d/yyyy</c:formatCode>
                <c:ptCount val="6"/>
                <c:pt idx="0">
                  <c:v>43831</c:v>
                </c:pt>
                <c:pt idx="1">
                  <c:v>44197</c:v>
                </c:pt>
                <c:pt idx="2">
                  <c:v>44562</c:v>
                </c:pt>
                <c:pt idx="3">
                  <c:v>44927</c:v>
                </c:pt>
                <c:pt idx="4">
                  <c:v>45292</c:v>
                </c:pt>
                <c:pt idx="5">
                  <c:v>45476</c:v>
                </c:pt>
              </c:numCache>
            </c:numRef>
          </c:xVal>
          <c:yVal>
            <c:numRef>
              <c:f>Sheet1!$B$1:$B$6</c:f>
              <c:numCache>
                <c:formatCode>General</c:formatCode>
                <c:ptCount val="6"/>
                <c:pt idx="0">
                  <c:v>49</c:v>
                </c:pt>
                <c:pt idx="1">
                  <c:v>48</c:v>
                </c:pt>
                <c:pt idx="2">
                  <c:v>51</c:v>
                </c:pt>
                <c:pt idx="3">
                  <c:v>55</c:v>
                </c:pt>
                <c:pt idx="4">
                  <c:v>55</c:v>
                </c:pt>
                <c:pt idx="5">
                  <c:v>53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B30-481A-B7AF-A86AFE9641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789120"/>
        <c:axId val="72788640"/>
      </c:scatterChart>
      <c:valAx>
        <c:axId val="72789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788640"/>
        <c:crosses val="autoZero"/>
        <c:crossBetween val="midCat"/>
      </c:valAx>
      <c:valAx>
        <c:axId val="72788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7891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732-4974-A254-64AD2A506E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732-4974-A254-64AD2A506E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732-4974-A254-64AD2A506E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732-4974-A254-64AD2A506E4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732-4974-A254-64AD2A506E4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732-4974-A254-64AD2A506E4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732-4974-A254-64AD2A506E4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732-4974-A254-64AD2A506E4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732-4974-A254-64AD2A506E43}"/>
              </c:ext>
            </c:extLst>
          </c:dPt>
          <c:cat>
            <c:strRef>
              <c:f>Sheet1!$O$2:$O$10</c:f>
              <c:strCache>
                <c:ptCount val="9"/>
                <c:pt idx="0">
                  <c:v>ATLAS</c:v>
                </c:pt>
                <c:pt idx="1">
                  <c:v>DUNE</c:v>
                </c:pt>
                <c:pt idx="2">
                  <c:v>KM3</c:v>
                </c:pt>
                <c:pt idx="3">
                  <c:v>CMS</c:v>
                </c:pt>
                <c:pt idx="4">
                  <c:v>EIC</c:v>
                </c:pt>
                <c:pt idx="5">
                  <c:v>ET VIRGO</c:v>
                </c:pt>
                <c:pt idx="6">
                  <c:v>ALTRI</c:v>
                </c:pt>
                <c:pt idx="7">
                  <c:v>SND@LHC</c:v>
                </c:pt>
                <c:pt idx="8">
                  <c:v>ALICE</c:v>
                </c:pt>
              </c:strCache>
            </c:strRef>
          </c:cat>
          <c:val>
            <c:numRef>
              <c:f>Sheet1!$P$2:$P$10</c:f>
              <c:numCache>
                <c:formatCode>General</c:formatCode>
                <c:ptCount val="9"/>
                <c:pt idx="0">
                  <c:v>16.819571865443425</c:v>
                </c:pt>
                <c:pt idx="1">
                  <c:v>22.629969418960243</c:v>
                </c:pt>
                <c:pt idx="2">
                  <c:v>8.2568807339449553</c:v>
                </c:pt>
                <c:pt idx="3">
                  <c:v>7.0336391437308867</c:v>
                </c:pt>
                <c:pt idx="4">
                  <c:v>6.1162079510703364</c:v>
                </c:pt>
                <c:pt idx="5">
                  <c:v>5.81039755351682</c:v>
                </c:pt>
                <c:pt idx="6">
                  <c:v>26.911314984709477</c:v>
                </c:pt>
                <c:pt idx="7">
                  <c:v>3.669724770642202</c:v>
                </c:pt>
                <c:pt idx="8">
                  <c:v>8.5626911314984699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732-4974-A254-64AD2A506E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5942301947496975E-2"/>
          <c:y val="0.9348690094293769"/>
          <c:w val="0.9"/>
          <c:h val="6.51309905706231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D96F5-FB34-2403-80AB-FA003C3D61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56BCDB-AB9B-EE14-3E3A-6462D1EB80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CA389-BC03-DF52-CDAB-566755173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0A0E-3C1A-4C51-B2FE-18A04F06E536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71799-D3BC-2E75-7FF2-AB08A195E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08079-F513-3E2C-27C5-C6DD53CAA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5D7E6-32A0-4B6E-B18F-079BF52AE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220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64241-FF45-1344-72CF-2D796157A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1E40F7-C663-0E70-1A98-0C28F54B0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A6B18-0B9B-55A1-F556-545DCF047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0A0E-3C1A-4C51-B2FE-18A04F06E536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24E2C-7AD8-E818-4A47-7154EA265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F2342-1E64-0B64-81A4-01F355A1C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5D7E6-32A0-4B6E-B18F-079BF52AE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428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A7C095-4CB9-3A4E-44CF-4C2760635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FD6746-09EC-7D5D-C371-F6141B120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42604-D9D5-D08D-7EC1-7437819DD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0A0E-3C1A-4C51-B2FE-18A04F06E536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A1BE8-2D70-072B-1B67-B938927B8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C4498-1B9A-1342-7149-7B16056FD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5D7E6-32A0-4B6E-B18F-079BF52AE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795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A7924-0FDD-CB6C-7275-0AAE4B60D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D9BA4-8D24-8C7E-E670-92D0990E8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75258F-8C0C-0743-73DD-F396C377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0A0E-3C1A-4C51-B2FE-18A04F06E536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EEB58-02B8-E428-4EA6-B108D2D21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3B8C1-6434-4842-E246-A7B87F1EB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5D7E6-32A0-4B6E-B18F-079BF52AE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214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DE356-DCA6-248A-C79B-87505BEA1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D003F-82D0-87A3-E7DA-943C30C7A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43FD6-19ED-5971-1960-3945C50C0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0A0E-3C1A-4C51-B2FE-18A04F06E536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1E697-9D8E-14C6-3FFD-640D0225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A3859-E96F-0E1E-9F15-C2DC783C3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5D7E6-32A0-4B6E-B18F-079BF52AE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95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5D1C3-570B-C879-8519-319A2EAE3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1A16C-6E4C-318E-FA2F-84A69F085B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172F2B-A054-2981-EAFC-E6B54EE6CC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B9EF6D-A02C-10ED-167D-D5852B987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0A0E-3C1A-4C51-B2FE-18A04F06E536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EF06CF-E9C6-5EB9-2AEA-8D91ED7F0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ED87D4-CFEE-7CC8-C70D-8FBD1ECE9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5D7E6-32A0-4B6E-B18F-079BF52AE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10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F2EEE-6D62-3BDD-B805-E15B60F99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7FC48-0205-0F08-4C1C-57D3A2D05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C4734-C8B9-6511-6CC3-719143B18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2ABFAC-3C28-CA86-FB53-C280738E66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16DEF7-C6C2-00C2-16A7-04188F101F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6E900D-40AF-7275-53F8-644225A7C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0A0E-3C1A-4C51-B2FE-18A04F06E536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C8E0F6-F6A5-E53A-CD7A-C78D2CC62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A7C9D6-12DB-7750-B68B-AE2901AA5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5D7E6-32A0-4B6E-B18F-079BF52AE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381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C06E4-9C2B-45C6-4F62-4B21B10D9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292442-1AB8-E0A3-73DB-72D1B152F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0A0E-3C1A-4C51-B2FE-18A04F06E536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605C06-7363-F3B1-CDF1-95C74475A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B4EFAA-F818-45EE-98B0-9113A0E0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5D7E6-32A0-4B6E-B18F-079BF52AE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840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4E2F9A-17DD-2BE3-990F-24D6BCEB8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0A0E-3C1A-4C51-B2FE-18A04F06E536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886B4C-A114-A38F-3141-0E5048B91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FE8F7-3712-53F5-1853-4C5B4319C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5D7E6-32A0-4B6E-B18F-079BF52AE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707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D67E3-69FC-9C29-C5E1-B2E60DCCB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C7208-135B-BE81-D262-54931D9BD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41D748-81BC-CC78-E94D-248181317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9F2C20-5BD5-6408-C1B6-F9C057415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0A0E-3C1A-4C51-B2FE-18A04F06E536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5577CE-08C2-B569-4299-09F31F899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ACB6BE-B6F3-6222-0240-C818827BD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5D7E6-32A0-4B6E-B18F-079BF52AE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865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80935-ACD4-4D96-713F-8EB1ACF34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E52C00-0DFF-A0A1-FB34-AC464BE123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AF51A-AC8D-9FD9-2075-046763D4BF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7C0FA-9B8C-CD02-C3D3-2174DAFB2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0A0E-3C1A-4C51-B2FE-18A04F06E536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6007A-5FE7-18F8-088B-6FA0D0D0A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929587-B65E-0268-97D5-69CAFD4E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5D7E6-32A0-4B6E-B18F-079BF52AE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8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0F7E34-8D28-437B-6445-FA8B62974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140BBB-D262-126A-78BA-A24BACA3F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89CD6-E9E6-7D6E-729D-C6ADBE3A88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30A0E-3C1A-4C51-B2FE-18A04F06E536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94A08-640D-71F6-56F4-057E1B321A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E87D7-CC67-1EF7-8B6A-49BB38B4A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5D7E6-32A0-4B6E-B18F-079BF52AE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56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322061-85D1-053C-5725-DBBBADEFFFE8}"/>
              </a:ext>
            </a:extLst>
          </p:cNvPr>
          <p:cNvSpPr txBox="1"/>
          <p:nvPr/>
        </p:nvSpPr>
        <p:spPr>
          <a:xfrm>
            <a:off x="4735210" y="3244334"/>
            <a:ext cx="2795958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News dal CD di </a:t>
            </a:r>
            <a:r>
              <a:rPr lang="en-US" dirty="0" err="1">
                <a:solidFill>
                  <a:schemeClr val="bg1"/>
                </a:solidFill>
              </a:rPr>
              <a:t>giugno</a:t>
            </a:r>
            <a:r>
              <a:rPr lang="en-US" dirty="0">
                <a:solidFill>
                  <a:schemeClr val="bg1"/>
                </a:solidFill>
              </a:rPr>
              <a:t>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EAAE74-860B-1CB4-DC48-FCBE0C0F406A}"/>
              </a:ext>
            </a:extLst>
          </p:cNvPr>
          <p:cNvSpPr txBox="1"/>
          <p:nvPr/>
        </p:nvSpPr>
        <p:spPr>
          <a:xfrm>
            <a:off x="9074426" y="655983"/>
            <a:ext cx="20926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Eugenio Scapparone</a:t>
            </a:r>
          </a:p>
          <a:p>
            <a:r>
              <a:rPr lang="en-US" dirty="0">
                <a:solidFill>
                  <a:schemeClr val="bg1"/>
                </a:solidFill>
              </a:rPr>
              <a:t>4 </a:t>
            </a:r>
            <a:r>
              <a:rPr lang="en-US" dirty="0" err="1">
                <a:solidFill>
                  <a:schemeClr val="bg1"/>
                </a:solidFill>
              </a:rPr>
              <a:t>luglio</a:t>
            </a:r>
            <a:r>
              <a:rPr lang="en-US" dirty="0">
                <a:solidFill>
                  <a:schemeClr val="bg1"/>
                </a:solidFill>
              </a:rPr>
              <a:t> , 2024</a:t>
            </a:r>
          </a:p>
        </p:txBody>
      </p:sp>
    </p:spTree>
    <p:extLst>
      <p:ext uri="{BB962C8B-B14F-4D97-AF65-F5344CB8AC3E}">
        <p14:creationId xmlns:p14="http://schemas.microsoft.com/office/powerpoint/2010/main" val="1195725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AF5203D-ECB7-E094-556D-9FEA9F396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7197" y="582930"/>
            <a:ext cx="6687041" cy="614934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B74836B-34BE-D3D8-077A-F7F79BF25637}"/>
              </a:ext>
            </a:extLst>
          </p:cNvPr>
          <p:cNvSpPr txBox="1"/>
          <p:nvPr/>
        </p:nvSpPr>
        <p:spPr>
          <a:xfrm>
            <a:off x="5200650" y="102870"/>
            <a:ext cx="1652375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RICHIESTE 2025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53D298F-D55E-4056-6172-405F0FE0E7E2}"/>
              </a:ext>
            </a:extLst>
          </p:cNvPr>
          <p:cNvSpPr/>
          <p:nvPr/>
        </p:nvSpPr>
        <p:spPr>
          <a:xfrm>
            <a:off x="4183380" y="6320790"/>
            <a:ext cx="1062990" cy="48791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79B8E6-F7E6-2CCE-083A-F7102247FA47}"/>
              </a:ext>
            </a:extLst>
          </p:cNvPr>
          <p:cNvSpPr txBox="1"/>
          <p:nvPr/>
        </p:nvSpPr>
        <p:spPr>
          <a:xfrm>
            <a:off x="9898380" y="5977890"/>
            <a:ext cx="1942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SG/</a:t>
            </a:r>
            <a:r>
              <a:rPr lang="it-IT" dirty="0" err="1">
                <a:solidFill>
                  <a:schemeClr val="bg1"/>
                </a:solidFill>
              </a:rPr>
              <a:t>Labele</a:t>
            </a:r>
            <a:r>
              <a:rPr lang="it-IT" dirty="0">
                <a:solidFill>
                  <a:schemeClr val="bg1"/>
                </a:solidFill>
              </a:rPr>
              <a:t> al limite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135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A5D072F-5AD1-B1B2-67A2-ECD48E8A4E9F}"/>
              </a:ext>
            </a:extLst>
          </p:cNvPr>
          <p:cNvSpPr/>
          <p:nvPr/>
        </p:nvSpPr>
        <p:spPr>
          <a:xfrm>
            <a:off x="1303020" y="5732145"/>
            <a:ext cx="8957310" cy="5829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4516FAD-49DE-4C1F-8F2A-C8C65D5218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3082621"/>
              </p:ext>
            </p:extLst>
          </p:nvPr>
        </p:nvGraphicFramePr>
        <p:xfrm>
          <a:off x="1931670" y="434340"/>
          <a:ext cx="8115300" cy="5749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B7D49F4-0493-499F-F0E1-5B3151EF5051}"/>
              </a:ext>
            </a:extLst>
          </p:cNvPr>
          <p:cNvSpPr txBox="1"/>
          <p:nvPr/>
        </p:nvSpPr>
        <p:spPr>
          <a:xfrm>
            <a:off x="4629150" y="91440"/>
            <a:ext cx="3292761" cy="3693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Il supporto dei servizi (327 Mesi) 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328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36187EE-1CF3-3B7F-99C6-7A87F8C9FD6C}"/>
              </a:ext>
            </a:extLst>
          </p:cNvPr>
          <p:cNvSpPr txBox="1"/>
          <p:nvPr/>
        </p:nvSpPr>
        <p:spPr>
          <a:xfrm>
            <a:off x="5646420" y="217170"/>
            <a:ext cx="1046248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Sicurezze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5E7EAA-726F-4E16-3B11-811A9D20A8C1}"/>
              </a:ext>
            </a:extLst>
          </p:cNvPr>
          <p:cNvSpPr txBox="1"/>
          <p:nvPr/>
        </p:nvSpPr>
        <p:spPr>
          <a:xfrm>
            <a:off x="320040" y="834390"/>
            <a:ext cx="1154796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Istituiti i turni per le GEPS e formate altre 16 persone (Antonioli, Di Ferdinando, Di Gangi, Fioravanti, Fontana, Marcellini,  </a:t>
            </a:r>
          </a:p>
          <a:p>
            <a:r>
              <a:rPr lang="it-IT" dirty="0">
                <a:solidFill>
                  <a:schemeClr val="bg1"/>
                </a:solidFill>
              </a:rPr>
              <a:t>Masi, Negrini, Odorici, </a:t>
            </a:r>
            <a:r>
              <a:rPr lang="it-IT" dirty="0" err="1">
                <a:solidFill>
                  <a:schemeClr val="bg1"/>
                </a:solidFill>
              </a:rPr>
              <a:t>Perazzini</a:t>
            </a:r>
            <a:r>
              <a:rPr lang="it-IT" dirty="0">
                <a:solidFill>
                  <a:schemeClr val="bg1"/>
                </a:solidFill>
              </a:rPr>
              <a:t>, Perrotta, Pozzato, Scapparone, Semeria, Spighi, Tronconi).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Una critica costruttiva: ok per i turni, ma non basta.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«To do» list: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chemeClr val="bg1"/>
                </a:solidFill>
              </a:rPr>
              <a:t>Riscrivere i piani di emergenza di Via Irnerio e BP. Ci stiamo lavorando, prima versione pronta</a:t>
            </a:r>
          </a:p>
          <a:p>
            <a:pPr marL="285750" indent="-285750">
              <a:buFontTx/>
              <a:buChar char="-"/>
            </a:pPr>
            <a:endParaRPr lang="it-IT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chemeClr val="bg1"/>
                </a:solidFill>
              </a:rPr>
              <a:t>Migliorare la sicurezza dei laboratori. Partiamo da quello PNRR km3 (estintori ordinati, sensore fumo </a:t>
            </a:r>
          </a:p>
          <a:p>
            <a:r>
              <a:rPr lang="it-IT" dirty="0">
                <a:solidFill>
                  <a:schemeClr val="bg1"/>
                </a:solidFill>
              </a:rPr>
              <a:t>      nella stanza server con UPS)</a:t>
            </a:r>
          </a:p>
          <a:p>
            <a:pPr marL="285750" indent="-285750">
              <a:buFontTx/>
              <a:buChar char="-"/>
            </a:pPr>
            <a:endParaRPr lang="it-IT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chemeClr val="bg1"/>
                </a:solidFill>
              </a:rPr>
              <a:t>Survey della situazione laboratori (rischi, presenza estintori, etc.)</a:t>
            </a:r>
          </a:p>
          <a:p>
            <a:pPr marL="285750" indent="-285750">
              <a:buFontTx/>
              <a:buChar char="-"/>
            </a:pPr>
            <a:endParaRPr lang="it-IT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chemeClr val="bg1"/>
                </a:solidFill>
              </a:rPr>
              <a:t>Defibrillatori (Uno in BP, piano -1 davanti alla portineria, ma non sempre accessibile; Irnerio ? ) </a:t>
            </a:r>
            <a:r>
              <a:rPr lang="it-IT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it-IT" dirty="0">
                <a:solidFill>
                  <a:schemeClr val="bg1"/>
                </a:solidFill>
                <a:sym typeface="Wingdings" panose="05000000000000000000" pitchFamily="2" charset="2"/>
              </a:rPr>
              <a:t>        stiamo valutando se comprarne due INFN.  Necessario un corso di formazione per saperli usare</a:t>
            </a:r>
          </a:p>
          <a:p>
            <a:endParaRPr lang="it-IT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842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3F982D-95AF-9F1A-B16A-4369AFA30A00}"/>
              </a:ext>
            </a:extLst>
          </p:cNvPr>
          <p:cNvSpPr txBox="1"/>
          <p:nvPr/>
        </p:nvSpPr>
        <p:spPr>
          <a:xfrm>
            <a:off x="513347" y="1222408"/>
            <a:ext cx="11165305" cy="5060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FOE in verifica.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Nominato GDL per strategia quantum (all’estero richiedono strategia nazionale). Presieduto da Calarco. </a:t>
            </a: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Progetti Italia Giappone : sviluppo batterie al Litio con il CNR e </a:t>
            </a:r>
            <a:r>
              <a:rPr lang="it-IT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Kagra</a:t>
            </a: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ET INFN</a:t>
            </a: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ET:  Nell’ambito del G7, 29-30 ottobre c’è stata una riunione satellite a </a:t>
            </a:r>
            <a:r>
              <a:rPr lang="it-IT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Sugoxxxx</a:t>
            </a: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Sardegna: occasione per parlare ai ministri di ET. Commissionato studio sull’impatto ambientale ed economico di ET in Sardegna.</a:t>
            </a: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273550" algn="l"/>
              </a:tabLst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G7 ricerca a Bologna il 9-11 luglio.	</a:t>
            </a: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273550" algn="l"/>
              </a:tabLst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Inaugurazione Tier1</a:t>
            </a: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273550" algn="l"/>
              </a:tabLst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Bando </a:t>
            </a:r>
            <a:r>
              <a:rPr lang="it-IT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EuroHPC</a:t>
            </a: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AI-</a:t>
            </a:r>
            <a:r>
              <a:rPr lang="it-IT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Factory</a:t>
            </a: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entro luglio.</a:t>
            </a: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273550" algn="l"/>
              </a:tabLst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Rinnovo del </a:t>
            </a:r>
            <a:r>
              <a:rPr lang="it-IT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omitato INFN </a:t>
            </a:r>
            <a:r>
              <a:rPr lang="it-IT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</a:t>
            </a: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 science:  </a:t>
            </a:r>
            <a:r>
              <a:rPr lang="it-IT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uttone,  </a:t>
            </a:r>
            <a:r>
              <a:rPr lang="it-IT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isogni,  </a:t>
            </a:r>
            <a:r>
              <a:rPr lang="it-IT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Martelli, P</a:t>
            </a: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upillo,  </a:t>
            </a:r>
            <a:r>
              <a:rPr lang="it-IT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cifoni</a:t>
            </a: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it-IT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pighi Martelli</a:t>
            </a: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273550" algn="l"/>
              </a:tabLst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Inviata </a:t>
            </a:r>
            <a:r>
              <a:rPr lang="it-IT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ettera ad </a:t>
            </a:r>
            <a:r>
              <a:rPr lang="it-IT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Anvur</a:t>
            </a: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la VQR problema GEV02. </a:t>
            </a: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273550" algn="l"/>
              </a:tabLst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Contatti per gli esperimenti doppio beta con il DOE: volontà di ospitare LEGEND ai LNGS e impegno su EIC.</a:t>
            </a: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273550" algn="l"/>
              </a:tabLst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Medaglia INFN a C. Rubbia il 18 ottobre per evento CERN in suo onore.</a:t>
            </a: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273550" algn="l"/>
              </a:tabLst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07E439-26C7-0435-0BA6-D6E78C79D5EB}"/>
              </a:ext>
            </a:extLst>
          </p:cNvPr>
          <p:cNvSpPr txBox="1"/>
          <p:nvPr/>
        </p:nvSpPr>
        <p:spPr>
          <a:xfrm>
            <a:off x="4492082" y="151223"/>
            <a:ext cx="3022305" cy="37555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Comunicazioni del Presidente</a:t>
            </a:r>
          </a:p>
        </p:txBody>
      </p:sp>
    </p:spTree>
    <p:extLst>
      <p:ext uri="{BB962C8B-B14F-4D97-AF65-F5344CB8AC3E}">
        <p14:creationId xmlns:p14="http://schemas.microsoft.com/office/powerpoint/2010/main" val="2285265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B66C43C-AF5D-3B55-1BA8-44EA6E10184F}"/>
              </a:ext>
            </a:extLst>
          </p:cNvPr>
          <p:cNvSpPr txBox="1"/>
          <p:nvPr/>
        </p:nvSpPr>
        <p:spPr>
          <a:xfrm>
            <a:off x="465221" y="551128"/>
            <a:ext cx="11261557" cy="6154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  <a:tabLst>
                <a:tab pos="4273550" algn="l"/>
              </a:tabLst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Vertenza Zucchetti risolta: il CDS ha dato ragione all’INFN.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  <a:tabLst>
                <a:tab pos="4273550" algn="l"/>
              </a:tabLst>
            </a:pPr>
            <a:endParaRPr lang="it-IT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MUR: audizione in commissione cultura </a:t>
            </a:r>
            <a:r>
              <a:rPr lang="it-IT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dellacamere</a:t>
            </a: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il  DDL assegni ricerca. Si andrà avanti in questa direzione.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Adr</a:t>
            </a: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probabilmente prorogati fino a fine anno.</a:t>
            </a: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Proseguono i contatti sul piano Mattei.</a:t>
            </a: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Possibile una legge delega su riforma EPR e Università. In particolare stato giuridico, VQR, etc. Il Ministro crea un GDL per gli interventi normativi. Possibili interventi sul personale (Ric. e Tecnologo).  Proposta di usare fondi privati senza regole pubblico (esempio soldi IBM..).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it-I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Relazione di V. </a:t>
            </a:r>
            <a:r>
              <a:rPr lang="it-IT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Dobon</a:t>
            </a:r>
            <a:r>
              <a:rPr lang="it-IT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sulla fisica di AGATA. </a:t>
            </a: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Relazione di G. Bisoffi su TETI</a:t>
            </a: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273550" algn="l"/>
              </a:tabLst>
            </a:pP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881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B506C44-1A49-197E-4D59-C06C29D27455}"/>
              </a:ext>
            </a:extLst>
          </p:cNvPr>
          <p:cNvSpPr txBox="1"/>
          <p:nvPr/>
        </p:nvSpPr>
        <p:spPr>
          <a:xfrm>
            <a:off x="369346" y="689812"/>
            <a:ext cx="11453308" cy="58583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L’INFN ha adottato un </a:t>
            </a:r>
            <a:r>
              <a:rPr lang="it-IT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</a:t>
            </a:r>
            <a:r>
              <a:rPr lang="it-IT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la gestione delle sicurezze, che copre vari ambiti.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Diverse strutture (circa la metà) hanno fatto la transizione a questo tool gestionale, noi a Bologna abbiamo iniziato ma non abbiamo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Ancora completato questa fase che va ultimata.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@Bo dobbiamo: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coinvolgere i responsabili dei servizi nella valutazione del rischio;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it-IT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coinvolgere i responsabili degli esperimenti nella valutazione del rischio (esempio: lavori in altezza)</a:t>
            </a:r>
            <a:endParaRPr lang="it-IT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it-IT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coinvolgere il medico competente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it-IT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caricare le schede di idoneità, radioprotezione, etc.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it-IT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it-IT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nseire</a:t>
            </a: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 generare) il DVR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273550" algn="l"/>
              </a:tabLst>
            </a:pPr>
            <a:endParaRPr lang="it-IT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8601FE-A493-05D0-1333-0924D10FB2E8}"/>
              </a:ext>
            </a:extLst>
          </p:cNvPr>
          <p:cNvSpPr txBox="1"/>
          <p:nvPr/>
        </p:nvSpPr>
        <p:spPr>
          <a:xfrm>
            <a:off x="4459705" y="314259"/>
            <a:ext cx="3128211" cy="37555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Dalla Vecchia </a:t>
            </a:r>
            <a:r>
              <a:rPr lang="it-IT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</a:t>
            </a: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sicurezze)</a:t>
            </a: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46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8119AA5-F979-D4BF-FCAE-29CAF1AC7543}"/>
              </a:ext>
            </a:extLst>
          </p:cNvPr>
          <p:cNvSpPr txBox="1"/>
          <p:nvPr/>
        </p:nvSpPr>
        <p:spPr>
          <a:xfrm>
            <a:off x="5213684" y="118488"/>
            <a:ext cx="1812758" cy="37555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4273550" algn="l"/>
              </a:tabLst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Amazon (Ricco) </a:t>
            </a:r>
            <a:endParaRPr lang="en-GB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C6D968-EDC3-5C5A-9481-6958809367B3}"/>
              </a:ext>
            </a:extLst>
          </p:cNvPr>
          <p:cNvSpPr txBox="1"/>
          <p:nvPr/>
        </p:nvSpPr>
        <p:spPr>
          <a:xfrm>
            <a:off x="368969" y="1122947"/>
            <a:ext cx="11232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A seguito di alcuni cambi gestionali e di strategia da parte di Amazon, diventeranno possibili gli acquisti da parte INFN. </a:t>
            </a:r>
          </a:p>
          <a:p>
            <a:r>
              <a:rPr lang="it-IT" dirty="0">
                <a:solidFill>
                  <a:schemeClr val="bg1"/>
                </a:solidFill>
              </a:rPr>
              <a:t>In particolare Amazon rinuncia al pagamento anticipato, incompatibile con le regole della PA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292BFC-1CB8-D274-84A2-57B844F15A60}"/>
              </a:ext>
            </a:extLst>
          </p:cNvPr>
          <p:cNvSpPr txBox="1"/>
          <p:nvPr/>
        </p:nvSpPr>
        <p:spPr>
          <a:xfrm>
            <a:off x="320843" y="2005263"/>
            <a:ext cx="110717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Punto importante: si tratta di una procedure con aspetti positivi e aspetti negativi, come sottolineato dal DG.</a:t>
            </a:r>
          </a:p>
          <a:p>
            <a:r>
              <a:rPr lang="it-IT" dirty="0">
                <a:solidFill>
                  <a:schemeClr val="bg1"/>
                </a:solidFill>
              </a:rPr>
              <a:t>Il CD ha dato il via libera ad andare avanti su questa strada (decisione non scontata), ma ovviamente ci saranno delle</a:t>
            </a:r>
          </a:p>
          <a:p>
            <a:r>
              <a:rPr lang="it-IT" dirty="0">
                <a:solidFill>
                  <a:schemeClr val="bg1"/>
                </a:solidFill>
              </a:rPr>
              <a:t>regole da rispettare.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55D5E1-EF15-E801-FF75-5224F1D6FA38}"/>
              </a:ext>
            </a:extLst>
          </p:cNvPr>
          <p:cNvSpPr txBox="1"/>
          <p:nvPr/>
        </p:nvSpPr>
        <p:spPr>
          <a:xfrm>
            <a:off x="272716" y="3080084"/>
            <a:ext cx="1142517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Notevole semplificazione per gli </a:t>
            </a:r>
            <a:r>
              <a:rPr lang="it-IT" dirty="0" err="1">
                <a:solidFill>
                  <a:schemeClr val="bg1"/>
                </a:solidFill>
              </a:rPr>
              <a:t>utentie</a:t>
            </a:r>
            <a:r>
              <a:rPr lang="it-IT" dirty="0">
                <a:solidFill>
                  <a:schemeClr val="bg1"/>
                </a:solidFill>
              </a:rPr>
              <a:t> &amp; notevole complicazione per le amministrazioni (sia locali sia AC)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Le fatture vengono emesse dalla divisione Amazon Lussemburgo: regime fiscale di «reverse </a:t>
            </a:r>
            <a:r>
              <a:rPr lang="it-IT" dirty="0" err="1">
                <a:solidFill>
                  <a:schemeClr val="bg1"/>
                </a:solidFill>
              </a:rPr>
              <a:t>charge</a:t>
            </a:r>
            <a:r>
              <a:rPr lang="it-IT" dirty="0">
                <a:solidFill>
                  <a:schemeClr val="bg1"/>
                </a:solidFill>
              </a:rPr>
              <a:t>». 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Regime simile allo spit d’IVA ma molto più complesso, stabilito da EU. Necessarie varie notifiche (obbligo di trasmissione</a:t>
            </a:r>
          </a:p>
          <a:p>
            <a:r>
              <a:rPr lang="it-IT" dirty="0">
                <a:solidFill>
                  <a:schemeClr val="bg1"/>
                </a:solidFill>
              </a:rPr>
              <a:t>Telematica dei dati delle operazione transfrontaliere, il cosiddetto </a:t>
            </a:r>
            <a:r>
              <a:rPr lang="it-IT" dirty="0" err="1">
                <a:solidFill>
                  <a:schemeClr val="bg1"/>
                </a:solidFill>
              </a:rPr>
              <a:t>esterometro</a:t>
            </a:r>
            <a:r>
              <a:rPr lang="it-IT" dirty="0">
                <a:solidFill>
                  <a:schemeClr val="bg1"/>
                </a:solidFill>
              </a:rPr>
              <a:t>).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A complicare le cose, Amazon non riesce a fare fatturazioni mensili.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BC85F6-5072-4896-BF6E-162D552CFF08}"/>
              </a:ext>
            </a:extLst>
          </p:cNvPr>
          <p:cNvSpPr txBox="1"/>
          <p:nvPr/>
        </p:nvSpPr>
        <p:spPr>
          <a:xfrm>
            <a:off x="336884" y="5759116"/>
            <a:ext cx="7650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Sarà necessario un apposito disciplinare, che stabilisca modi ma anche tempi….  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056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126655-35C2-3E67-67EF-FEDAFCD5940A}"/>
              </a:ext>
            </a:extLst>
          </p:cNvPr>
          <p:cNvSpPr txBox="1"/>
          <p:nvPr/>
        </p:nvSpPr>
        <p:spPr>
          <a:xfrm>
            <a:off x="5107107" y="3429000"/>
            <a:ext cx="1977786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News </a:t>
            </a:r>
            <a:r>
              <a:rPr lang="en-US" err="1">
                <a:solidFill>
                  <a:schemeClr val="bg1"/>
                </a:solidFill>
              </a:rPr>
              <a:t>dalla</a:t>
            </a:r>
            <a:r>
              <a:rPr lang="en-US">
                <a:solidFill>
                  <a:schemeClr val="bg1"/>
                </a:solidFill>
              </a:rPr>
              <a:t> Sezione</a:t>
            </a:r>
          </a:p>
        </p:txBody>
      </p:sp>
    </p:spTree>
    <p:extLst>
      <p:ext uri="{BB962C8B-B14F-4D97-AF65-F5344CB8AC3E}">
        <p14:creationId xmlns:p14="http://schemas.microsoft.com/office/powerpoint/2010/main" val="2094100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57584B-4CA8-AEB9-B7C8-F74A49202E6B}"/>
              </a:ext>
            </a:extLst>
          </p:cNvPr>
          <p:cNvSpPr txBox="1"/>
          <p:nvPr/>
        </p:nvSpPr>
        <p:spPr>
          <a:xfrm>
            <a:off x="863332" y="1597998"/>
            <a:ext cx="835690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Sig.ra L. Mantini (</a:t>
            </a:r>
            <a:r>
              <a:rPr lang="it-IT" dirty="0" err="1">
                <a:solidFill>
                  <a:schemeClr val="bg1"/>
                </a:solidFill>
              </a:rPr>
              <a:t>Coll</a:t>
            </a:r>
            <a:r>
              <a:rPr lang="it-IT" dirty="0">
                <a:solidFill>
                  <a:schemeClr val="bg1"/>
                </a:solidFill>
              </a:rPr>
              <a:t>. </a:t>
            </a:r>
            <a:r>
              <a:rPr lang="it-IT" dirty="0" err="1">
                <a:solidFill>
                  <a:schemeClr val="bg1"/>
                </a:solidFill>
              </a:rPr>
              <a:t>Amm</a:t>
            </a:r>
            <a:r>
              <a:rPr lang="it-IT" dirty="0">
                <a:solidFill>
                  <a:schemeClr val="bg1"/>
                </a:solidFill>
              </a:rPr>
              <a:t>. TD) assunta dal 1 luglio</a:t>
            </a:r>
          </a:p>
          <a:p>
            <a:endParaRPr lang="it-IT" u="sng" dirty="0">
              <a:solidFill>
                <a:schemeClr val="bg1"/>
              </a:solidFill>
            </a:endParaRPr>
          </a:p>
          <a:p>
            <a:endParaRPr lang="it-IT" u="sng" dirty="0">
              <a:solidFill>
                <a:schemeClr val="bg1"/>
              </a:solidFill>
            </a:endParaRPr>
          </a:p>
          <a:p>
            <a:endParaRPr lang="it-IT" u="sng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chemeClr val="bg1"/>
                </a:solidFill>
              </a:rPr>
              <a:t>Concorso per un posto da CTER presso INFN-Bologna, legge 68/99: scade il 10 luglio </a:t>
            </a:r>
          </a:p>
          <a:p>
            <a:pPr marL="285750" indent="-285750">
              <a:buFontTx/>
              <a:buChar char="-"/>
            </a:pPr>
            <a:endParaRPr lang="it-IT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endParaRPr lang="it-IT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chemeClr val="bg1"/>
                </a:solidFill>
              </a:rPr>
              <a:t>Concorso CTER </a:t>
            </a:r>
            <a:r>
              <a:rPr lang="it-IT" dirty="0" err="1">
                <a:solidFill>
                  <a:schemeClr val="bg1"/>
                </a:solidFill>
              </a:rPr>
              <a:t>Labele</a:t>
            </a:r>
            <a:r>
              <a:rPr lang="it-IT" dirty="0">
                <a:solidFill>
                  <a:schemeClr val="bg1"/>
                </a:solidFill>
              </a:rPr>
              <a:t>: richiesto, probabilmente approvato nel CD di luglio</a:t>
            </a:r>
          </a:p>
          <a:p>
            <a:pPr marL="285750" indent="-285750">
              <a:buFontTx/>
              <a:buChar char="-"/>
            </a:pPr>
            <a:endParaRPr lang="it-IT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-    Concorso per due posti CTER STG: </a:t>
            </a:r>
            <a:r>
              <a:rPr lang="it-IT" dirty="0"/>
              <a:t> </a:t>
            </a:r>
            <a:r>
              <a:rPr lang="it-IT" dirty="0">
                <a:solidFill>
                  <a:schemeClr val="bg1"/>
                </a:solidFill>
              </a:rPr>
              <a:t>scadenza oggi</a:t>
            </a:r>
            <a:br>
              <a:rPr lang="it-IT" dirty="0"/>
            </a:br>
            <a:endParaRPr lang="it-IT" u="sng" dirty="0">
              <a:solidFill>
                <a:schemeClr val="bg1"/>
              </a:solidFill>
            </a:endParaRPr>
          </a:p>
          <a:p>
            <a:endParaRPr lang="it-IT" u="sng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D76B63-8E7A-CFF4-065D-75AD9F371116}"/>
              </a:ext>
            </a:extLst>
          </p:cNvPr>
          <p:cNvSpPr txBox="1"/>
          <p:nvPr/>
        </p:nvSpPr>
        <p:spPr>
          <a:xfrm>
            <a:off x="5041784" y="243281"/>
            <a:ext cx="1526123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Stato Concorsi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877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6071AF5-1959-C831-48E5-C49A192FF70A}"/>
              </a:ext>
            </a:extLst>
          </p:cNvPr>
          <p:cNvSpPr txBox="1"/>
          <p:nvPr/>
        </p:nvSpPr>
        <p:spPr>
          <a:xfrm>
            <a:off x="5281826" y="237099"/>
            <a:ext cx="1292277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 Ricercatori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BB2D69-2CB6-9B9F-2971-8DF19E58ECE0}"/>
              </a:ext>
            </a:extLst>
          </p:cNvPr>
          <p:cNvSpPr txBox="1"/>
          <p:nvPr/>
        </p:nvSpPr>
        <p:spPr>
          <a:xfrm>
            <a:off x="224590" y="1090863"/>
            <a:ext cx="120905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Come sapete, nell’INFN,  dopo il pensionamento, i PO di tutte le strutture vanno ad alimentare i concorsi nazionali</a:t>
            </a:r>
          </a:p>
          <a:p>
            <a:r>
              <a:rPr lang="it-IT" dirty="0">
                <a:solidFill>
                  <a:schemeClr val="bg1"/>
                </a:solidFill>
                <a:sym typeface="Wingdings" panose="05000000000000000000" pitchFamily="2" charset="2"/>
              </a:rPr>
              <a:t> il numero di ricercatori non è una numero quantico conservato localmente  ai concorsi nazionali non possiamo sbagliare…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6081DA-7F92-9E83-BFC9-52E620948690}"/>
              </a:ext>
            </a:extLst>
          </p:cNvPr>
          <p:cNvSpPr txBox="1"/>
          <p:nvPr/>
        </p:nvSpPr>
        <p:spPr>
          <a:xfrm>
            <a:off x="68580" y="5109210"/>
            <a:ext cx="928138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Come andiamo ? Insomma…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Aumento di 6 posizioni in 4 anni, ma:</a:t>
            </a:r>
          </a:p>
          <a:p>
            <a:pPr marL="342900" indent="-342900">
              <a:buAutoNum type="alphaLcParenR"/>
            </a:pPr>
            <a:r>
              <a:rPr lang="it-IT" dirty="0">
                <a:solidFill>
                  <a:schemeClr val="bg1"/>
                </a:solidFill>
              </a:rPr>
              <a:t>Due persone da altre strutture (thanks !)</a:t>
            </a:r>
          </a:p>
          <a:p>
            <a:pPr marL="342900" indent="-342900">
              <a:buAutoNum type="alphaLcParenR"/>
            </a:pPr>
            <a:r>
              <a:rPr lang="it-IT" dirty="0">
                <a:solidFill>
                  <a:schemeClr val="bg1"/>
                </a:solidFill>
              </a:rPr>
              <a:t>Due posti ottenuti dalla GE su posizioni di Bologna (forse avrebbero vinto lo stesso)</a:t>
            </a:r>
          </a:p>
          <a:p>
            <a:pPr marL="342900" indent="-342900">
              <a:buAutoNum type="alphaLcParenR"/>
            </a:pPr>
            <a:r>
              <a:rPr lang="it-IT" dirty="0">
                <a:solidFill>
                  <a:schemeClr val="bg1"/>
                </a:solidFill>
              </a:rPr>
              <a:t>Restiamo con due posti «certi» aumentati negli ultimi 4 anni. N.B nel frattempo siamo 53 !</a:t>
            </a:r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3A4E7521-58BD-1D48-EAF8-A790FCF0E224}"/>
              </a:ext>
            </a:extLst>
          </p:cNvPr>
          <p:cNvGraphicFramePr>
            <a:graphicFrameLocks/>
          </p:cNvGraphicFramePr>
          <p:nvPr/>
        </p:nvGraphicFramePr>
        <p:xfrm>
          <a:off x="3810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2940E563-E194-3F9A-DCB5-4872FA7D3C66}"/>
              </a:ext>
            </a:extLst>
          </p:cNvPr>
          <p:cNvSpPr/>
          <p:nvPr/>
        </p:nvSpPr>
        <p:spPr>
          <a:xfrm>
            <a:off x="3160294" y="1977190"/>
            <a:ext cx="5358063" cy="30961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3A4E7521-58BD-1D48-EAF8-A790FCF0E2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5889953"/>
              </p:ext>
            </p:extLst>
          </p:nvPr>
        </p:nvGraphicFramePr>
        <p:xfrm>
          <a:off x="3553325" y="219375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6393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07FD56-CB78-709A-1AE5-A494BF6DC01E}"/>
              </a:ext>
            </a:extLst>
          </p:cNvPr>
          <p:cNvSpPr txBox="1"/>
          <p:nvPr/>
        </p:nvSpPr>
        <p:spPr>
          <a:xfrm>
            <a:off x="365760" y="617220"/>
            <a:ext cx="10619895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Il prossimo concorso da ricercatore sperimentale vede la competizioni di persone di gr 1,2,3 nello stesso bando.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Quindi: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pPr marL="342900" indent="-342900">
              <a:buAutoNum type="arabicParenR"/>
            </a:pPr>
            <a:r>
              <a:rPr lang="it-IT" dirty="0">
                <a:solidFill>
                  <a:schemeClr val="bg1"/>
                </a:solidFill>
              </a:rPr>
              <a:t>Limitare al massimo nei prossimi mesi le missioni degli </a:t>
            </a:r>
            <a:r>
              <a:rPr lang="it-IT" dirty="0" err="1">
                <a:solidFill>
                  <a:schemeClr val="bg1"/>
                </a:solidFill>
              </a:rPr>
              <a:t>Adr</a:t>
            </a:r>
            <a:r>
              <a:rPr lang="it-IT" dirty="0">
                <a:solidFill>
                  <a:schemeClr val="bg1"/>
                </a:solidFill>
              </a:rPr>
              <a:t> che devono studiare 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chemeClr val="bg1"/>
                </a:solidFill>
              </a:rPr>
              <a:t>Mettiamo in piedi un gruppo di docenti che preparano i post doc per l’esame</a:t>
            </a:r>
          </a:p>
          <a:p>
            <a:pPr marL="342900" indent="-342900">
              <a:buAutoNum type="arabicParenR"/>
            </a:pPr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Lezioni mirate, basate sulle precedenti prove scritte.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 err="1">
                <a:solidFill>
                  <a:schemeClr val="bg1"/>
                </a:solidFill>
              </a:rPr>
              <a:t>Astroparticle</a:t>
            </a:r>
            <a:r>
              <a:rPr lang="it-IT" dirty="0">
                <a:solidFill>
                  <a:schemeClr val="bg1"/>
                </a:solidFill>
              </a:rPr>
              <a:t>         </a:t>
            </a:r>
            <a:r>
              <a:rPr lang="it-IT" dirty="0">
                <a:solidFill>
                  <a:schemeClr val="bg1"/>
                </a:solidFill>
                <a:sym typeface="Wingdings" panose="05000000000000000000" pitchFamily="2" charset="2"/>
              </a:rPr>
              <a:t> Selvi (coordinatore)</a:t>
            </a:r>
          </a:p>
          <a:p>
            <a:r>
              <a:rPr lang="it-IT" dirty="0">
                <a:solidFill>
                  <a:schemeClr val="bg1"/>
                </a:solidFill>
                <a:sym typeface="Wingdings" panose="05000000000000000000" pitchFamily="2" charset="2"/>
              </a:rPr>
              <a:t>Statistica                 Sioli</a:t>
            </a:r>
          </a:p>
          <a:p>
            <a:r>
              <a:rPr lang="it-IT" dirty="0">
                <a:solidFill>
                  <a:schemeClr val="bg1"/>
                </a:solidFill>
                <a:sym typeface="Wingdings" panose="05000000000000000000" pitchFamily="2" charset="2"/>
              </a:rPr>
              <a:t>Rivelatori                Nania/Sbarra</a:t>
            </a:r>
          </a:p>
          <a:p>
            <a:r>
              <a:rPr lang="it-IT" dirty="0" err="1">
                <a:solidFill>
                  <a:schemeClr val="bg1"/>
                </a:solidFill>
                <a:sym typeface="Wingdings" panose="05000000000000000000" pitchFamily="2" charset="2"/>
              </a:rPr>
              <a:t>Flavour</a:t>
            </a:r>
            <a:r>
              <a:rPr lang="it-IT" dirty="0">
                <a:solidFill>
                  <a:schemeClr val="bg1"/>
                </a:solidFill>
                <a:sym typeface="Wingdings" panose="05000000000000000000" pitchFamily="2" charset="2"/>
              </a:rPr>
              <a:t>                    Vagnoni</a:t>
            </a:r>
          </a:p>
          <a:p>
            <a:r>
              <a:rPr lang="it-IT" dirty="0">
                <a:solidFill>
                  <a:schemeClr val="bg1"/>
                </a:solidFill>
                <a:sym typeface="Wingdings" panose="05000000000000000000" pitchFamily="2" charset="2"/>
              </a:rPr>
              <a:t>Standard Model    Maltoni</a:t>
            </a:r>
          </a:p>
          <a:p>
            <a:r>
              <a:rPr lang="it-IT" dirty="0">
                <a:solidFill>
                  <a:schemeClr val="bg1"/>
                </a:solidFill>
                <a:sym typeface="Wingdings" panose="05000000000000000000" pitchFamily="2" charset="2"/>
              </a:rPr>
              <a:t>Fisica nucleare      </a:t>
            </a:r>
          </a:p>
          <a:p>
            <a:r>
              <a:rPr lang="it-IT" dirty="0">
                <a:solidFill>
                  <a:schemeClr val="bg1"/>
                </a:solidFill>
                <a:sym typeface="Wingdings" panose="05000000000000000000" pitchFamily="2" charset="2"/>
              </a:rPr>
              <a:t>Higgs/top               </a:t>
            </a:r>
          </a:p>
          <a:p>
            <a:r>
              <a:rPr lang="it-IT" dirty="0">
                <a:solidFill>
                  <a:schemeClr val="bg1"/>
                </a:solidFill>
                <a:sym typeface="Wingdings" panose="05000000000000000000" pitchFamily="2" charset="2"/>
              </a:rPr>
              <a:t>Neutrini                  </a:t>
            </a:r>
          </a:p>
          <a:p>
            <a:r>
              <a:rPr lang="it-IT" dirty="0" err="1">
                <a:solidFill>
                  <a:schemeClr val="bg1"/>
                </a:solidFill>
                <a:sym typeface="Wingdings" panose="05000000000000000000" pitchFamily="2" charset="2"/>
              </a:rPr>
              <a:t>Exotic</a:t>
            </a:r>
            <a:r>
              <a:rPr lang="it-IT" dirty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r>
              <a:rPr lang="it-IT" dirty="0" err="1">
                <a:solidFill>
                  <a:schemeClr val="bg1"/>
                </a:solidFill>
                <a:sym typeface="Wingdings" panose="05000000000000000000" pitchFamily="2" charset="2"/>
              </a:rPr>
              <a:t>particles</a:t>
            </a:r>
            <a:r>
              <a:rPr lang="it-IT" dirty="0">
                <a:solidFill>
                  <a:schemeClr val="bg1"/>
                </a:solidFill>
                <a:sym typeface="Wingdings" panose="05000000000000000000" pitchFamily="2" charset="2"/>
              </a:rPr>
              <a:t>      </a:t>
            </a:r>
          </a:p>
          <a:p>
            <a:r>
              <a:rPr lang="it-IT" dirty="0">
                <a:solidFill>
                  <a:schemeClr val="bg1"/>
                </a:solidFill>
                <a:sym typeface="Wingdings" panose="05000000000000000000" pitchFamily="2" charset="2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85297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DCDCE3040DAF4E96353D06453952AD" ma:contentTypeVersion="8" ma:contentTypeDescription="Create a new document." ma:contentTypeScope="" ma:versionID="7c8d8fb8807760da5d8ec0f069c13954">
  <xsd:schema xmlns:xsd="http://www.w3.org/2001/XMLSchema" xmlns:xs="http://www.w3.org/2001/XMLSchema" xmlns:p="http://schemas.microsoft.com/office/2006/metadata/properties" xmlns:ns3="dd70722f-a9c3-48ae-95f7-00284ec58647" targetNamespace="http://schemas.microsoft.com/office/2006/metadata/properties" ma:root="true" ma:fieldsID="d65dbd385dc82af8b42a1c30e257a2b1" ns3:_="">
    <xsd:import namespace="dd70722f-a9c3-48ae-95f7-00284ec5864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70722f-a9c3-48ae-95f7-00284ec586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32EF3E-9B7E-4327-9B33-B14D0221F068}">
  <ds:schemaRefs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elements/1.1/"/>
    <ds:schemaRef ds:uri="dd70722f-a9c3-48ae-95f7-00284ec58647"/>
  </ds:schemaRefs>
</ds:datastoreItem>
</file>

<file path=customXml/itemProps2.xml><?xml version="1.0" encoding="utf-8"?>
<ds:datastoreItem xmlns:ds="http://schemas.openxmlformats.org/officeDocument/2006/customXml" ds:itemID="{3B2148E2-1809-43EA-BD23-8B2B0E47EE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CF28FC-74D0-405A-B14D-44BE180C10F0}">
  <ds:schemaRefs>
    <ds:schemaRef ds:uri="dd70722f-a9c3-48ae-95f7-00284ec586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5048</TotalTime>
  <Words>1017</Words>
  <Application>Microsoft Office PowerPoint</Application>
  <PresentationFormat>Widescreen</PresentationFormat>
  <Paragraphs>125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Eugenio Scapparone</dc:creator>
  <cp:lastModifiedBy>Eugenio Scapparone</cp:lastModifiedBy>
  <cp:revision>91</cp:revision>
  <dcterms:created xsi:type="dcterms:W3CDTF">2024-01-09T09:39:07Z</dcterms:created>
  <dcterms:modified xsi:type="dcterms:W3CDTF">2024-07-03T16:45:29Z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0x01010099DCDCE3040DAF4E96353D06453952AD</vt:lpwstr>
  </property>
</Properties>
</file>