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89" r:id="rId6"/>
    <p:sldId id="290" r:id="rId7"/>
    <p:sldId id="291" r:id="rId8"/>
    <p:sldId id="293" r:id="rId9"/>
    <p:sldId id="285" r:id="rId10"/>
    <p:sldId id="262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C6C28-9F5D-6D4B-98DD-1D917DBD0015}" type="datetimeFigureOut">
              <a:rPr lang="en-IT" smtClean="0"/>
              <a:t>09/11/23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A717F-53B6-964E-B799-898FAD63EEF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8216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E474-9A0D-7391-F8E9-0D913B0F8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2C0DE-6FC2-1D42-0F43-7268812E4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132C-4C17-F919-ADE5-54A34CF4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772E-8D78-DF4E-8FC2-860581813BBE}" type="datetime1">
              <a:rPr lang="it-IT" smtClean="0"/>
              <a:t>09/11/23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8F2F-A6E1-031B-45FD-AFE68F56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9CDF-ED96-9FBB-533D-09012787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741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0EE9-C8D9-B3E0-FE3B-868A7C98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29040-5476-C757-8FA0-2F5993F83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1506-0D4E-575C-8EDD-7D1B8FE6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2A49-E904-A845-B802-66E7A1CC70BA}" type="datetime1">
              <a:rPr lang="it-IT" smtClean="0"/>
              <a:t>09/11/23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84D0-99CA-9AE2-3FA1-0D202F17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4D2E6-6704-4C7E-9973-9150B8A4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509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C4F42-FFA2-B01F-7548-919875A26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8D8AF-2E7C-DE97-63D4-36EE0F037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3A0F-E362-0DA9-0096-0D32C70C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E330-BA8C-E044-8ADB-43F192C55003}" type="datetime1">
              <a:rPr lang="it-IT" smtClean="0"/>
              <a:t>09/11/23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D666-7B09-D77B-B77E-5F7B5132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1FFBC-C014-B5E0-6431-65E9F15A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8100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842"/>
            <a:ext cx="10971684" cy="39778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05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9F39-8D82-726C-83F2-F771D4ED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272C-8653-2D97-CACB-04521EB5C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8B6D2-F127-0C29-29E7-12E45A8B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53B9-ABDF-5A46-8168-54241FC4E1BE}" type="datetime1">
              <a:rPr lang="it-IT" smtClean="0"/>
              <a:t>09/11/23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6D876-5AF5-AF85-2A07-61C41948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FD96-F8DF-816D-5D4D-440542FA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9391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6391-D2A7-674F-082F-AA013EA4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C357D-25D1-BC0B-C82E-3111A45A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DCD0-4452-9152-239E-8FF6AA17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BE1-1CDD-904C-A1C6-DDE951206951}" type="datetime1">
              <a:rPr lang="it-IT" smtClean="0"/>
              <a:t>09/11/23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01C5-9AEC-55E3-FCF2-47CB3B78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41B12-D68E-AD53-1957-02A700D7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708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EE36-23CC-2286-A24D-FA77C61D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CCBE-749A-11A8-69ED-58C898865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9F373-59D4-F268-2ED8-B89400DCC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69687-50CA-77AA-70B1-62337785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7A07-099D-C349-A55B-2B0684F16947}" type="datetime1">
              <a:rPr lang="it-IT" smtClean="0"/>
              <a:t>09/11/23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64146-D4B1-102B-C3BD-FF9044CD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D4999-0708-9E89-0A44-8148823D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798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06DB-A325-AFD2-A762-2683AFE7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83EB7-1798-2989-0451-06C885BEA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1397B-C3FC-41EF-1C19-31A90D6BB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44939-E67C-3995-B711-46845C2A7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22700-BA15-0A2B-5DEB-C6FE21FD8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C60FF-4CBC-FD29-727B-777D6FDD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E1E7-EF9B-924E-A1BA-E23A2CBFE97D}" type="datetime1">
              <a:rPr lang="it-IT" smtClean="0"/>
              <a:t>09/11/23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B9130-15BB-A67E-5BFA-EE64FB77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9297E-B629-FCB7-5EA0-11E28AA9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2291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16BB-5A96-9E1B-51F7-AE915308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54FCA-64CB-7F5A-FAC6-302D2DA6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D0D7-2A9B-D846-9686-C7205D2C6F9F}" type="datetime1">
              <a:rPr lang="it-IT" smtClean="0"/>
              <a:t>09/11/23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8B48D-98C4-5888-E4CA-8E35689B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E5A6E-3056-71D5-A9F9-9F70C06F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78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36025-A108-0697-B5FE-F09A9247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8DE-A532-BC40-A30F-60C3315F8826}" type="datetime1">
              <a:rPr lang="it-IT" smtClean="0"/>
              <a:t>09/11/23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CA30B-B3DB-0E6F-48E4-02448E18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90C7A-1A93-B63F-745A-E68E1EDF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284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55F0-BCD3-F05E-6B0B-C118910D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76AE-A45A-0C1C-2136-A7056109A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19F4D-EF06-A4EB-C4AF-C9615B97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EA45-845E-CEF1-5583-67399434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874D-156D-C14C-B3A1-A06D84E5A7AB}" type="datetime1">
              <a:rPr lang="it-IT" smtClean="0"/>
              <a:t>09/11/23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24CD0-3D6C-C165-6D4E-B9DDB25E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5F438-41A8-2013-F3E4-4B41C9A7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9925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497B-9EB7-2136-8919-5FB18A97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00763-FFAA-AE55-ED96-6387204FB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F3DD0-B1F3-4959-BC2D-4D1AAD632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45561-6221-EA97-809C-687846FD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0D8F-C2C1-184F-B436-DD138D879EB1}" type="datetime1">
              <a:rPr lang="it-IT" smtClean="0"/>
              <a:t>09/11/23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527FD-26D1-7474-822A-B0915650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A82C8-8438-E85C-ABDB-9350CEDE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380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5F67-97B8-0C00-8822-962E8FCB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03643-5675-A0B8-050C-14C50B459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401C1-43D0-2328-1320-A5FBF00CE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F77E-C8C8-BA4A-BC8D-7E016FB00F6C}" type="datetime1">
              <a:rPr lang="it-IT" smtClean="0"/>
              <a:t>09/11/23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9F01-C636-06F4-5E15-59DA4BFF0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69557-3289-F193-3BA5-F40FA0D58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F1BC-5073-834E-9618-0FE45B1DEDA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8487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9452-287E-DBDC-0B99-0EEA71767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93" y="2325669"/>
            <a:ext cx="9144000" cy="1174267"/>
          </a:xfrm>
        </p:spPr>
        <p:txBody>
          <a:bodyPr/>
          <a:lstStyle/>
          <a:p>
            <a:r>
              <a:rPr lang="en-IT" b="1" dirty="0"/>
              <a:t>MIZAR ASIC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45F77-33C6-E232-AD38-D84DCC727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6993" y="3756671"/>
            <a:ext cx="9144000" cy="1196505"/>
          </a:xfrm>
        </p:spPr>
        <p:txBody>
          <a:bodyPr>
            <a:normAutofit fontScale="47500" lnSpcReduction="20000"/>
          </a:bodyPr>
          <a:lstStyle/>
          <a:p>
            <a:r>
              <a:rPr lang="en-GB" sz="4900" dirty="0">
                <a:effectLst/>
              </a:rPr>
              <a:t>A. Di Salvo, S. </a:t>
            </a:r>
            <a:r>
              <a:rPr lang="en-GB" sz="4900" dirty="0" err="1">
                <a:effectLst/>
              </a:rPr>
              <a:t>Garbolino</a:t>
            </a:r>
            <a:r>
              <a:rPr lang="en-GB" sz="4900" dirty="0">
                <a:effectLst/>
              </a:rPr>
              <a:t>, M. </a:t>
            </a:r>
            <a:r>
              <a:rPr lang="en-GB" sz="4900" dirty="0" err="1">
                <a:effectLst/>
              </a:rPr>
              <a:t>Mignone</a:t>
            </a:r>
            <a:r>
              <a:rPr lang="en-GB" sz="4900" dirty="0">
                <a:effectLst/>
              </a:rPr>
              <a:t>, S. </a:t>
            </a:r>
            <a:r>
              <a:rPr lang="en-GB" sz="4900" dirty="0" err="1">
                <a:effectLst/>
              </a:rPr>
              <a:t>Zugravel</a:t>
            </a:r>
            <a:r>
              <a:rPr lang="en-GB" sz="4900" dirty="0">
                <a:effectLst/>
              </a:rPr>
              <a:t>,</a:t>
            </a:r>
          </a:p>
          <a:p>
            <a:r>
              <a:rPr lang="en-GB" sz="4900" dirty="0">
                <a:effectLst/>
              </a:rPr>
              <a:t>A. </a:t>
            </a:r>
            <a:r>
              <a:rPr lang="en-GB" sz="4900" dirty="0" err="1">
                <a:effectLst/>
              </a:rPr>
              <a:t>Rivetti</a:t>
            </a:r>
            <a:r>
              <a:rPr lang="en-GB" sz="4900" dirty="0">
                <a:effectLst/>
              </a:rPr>
              <a:t>, M. E. </a:t>
            </a:r>
            <a:r>
              <a:rPr lang="en-GB" sz="4900" dirty="0" err="1">
                <a:effectLst/>
              </a:rPr>
              <a:t>Bertaina</a:t>
            </a:r>
            <a:r>
              <a:rPr lang="en-GB" sz="4900" dirty="0">
                <a:effectLst/>
              </a:rPr>
              <a:t>, Antonio Palmieri</a:t>
            </a:r>
          </a:p>
          <a:p>
            <a:r>
              <a:rPr lang="en-IT" sz="4500" dirty="0"/>
              <a:t>(INFN-TO, UNITO, POLITO)</a:t>
            </a: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3DD9E588-44B4-3A9B-906C-607FC057BF15}"/>
              </a:ext>
            </a:extLst>
          </p:cNvPr>
          <p:cNvSpPr txBox="1">
            <a:spLocks/>
          </p:cNvSpPr>
          <p:nvPr/>
        </p:nvSpPr>
        <p:spPr>
          <a:xfrm>
            <a:off x="1999119" y="5257800"/>
            <a:ext cx="8520600" cy="11965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2000" dirty="0"/>
          </a:p>
          <a:p>
            <a:pPr algn="l"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ja" sz="2000" dirty="0"/>
              <a:t>November  11th 2023 34</a:t>
            </a:r>
            <a:r>
              <a:rPr lang="en-US" altLang="ja" sz="2000" baseline="30000" dirty="0"/>
              <a:t>th</a:t>
            </a:r>
            <a:r>
              <a:rPr lang="en-US" altLang="ja" sz="2000" dirty="0"/>
              <a:t> JEM-EUSO Collaboration Meeting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D62D-A849-0039-074C-6B3A70D9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1</a:t>
            </a:fld>
            <a:endParaRPr lang="en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9E079-7D6D-6EFB-7E42-B7B197D2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56" y="318509"/>
            <a:ext cx="3375991" cy="158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BD424-3ACB-CD78-A164-A5B0FE60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8" y="218935"/>
            <a:ext cx="3664226" cy="18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53F5-3D31-F1AC-8B3F-74C265F7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023" y="2655960"/>
            <a:ext cx="3187953" cy="1325563"/>
          </a:xfrm>
        </p:spPr>
        <p:txBody>
          <a:bodyPr/>
          <a:lstStyle/>
          <a:p>
            <a:r>
              <a:rPr lang="en-IT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A8835-A5DE-825C-122C-EA92B4BC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904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1A2F-E97C-023C-1242-0B6827E0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EC52-675C-EDDD-3510-5F9C86FB8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161690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IT" b="1" dirty="0"/>
              <a:t>MIZAR</a:t>
            </a:r>
            <a:r>
              <a:rPr lang="en-IT" dirty="0"/>
              <a:t> = </a:t>
            </a:r>
            <a:r>
              <a:rPr lang="en-IT" b="1" dirty="0"/>
              <a:t>M</a:t>
            </a:r>
            <a:r>
              <a:rPr lang="en-IT" dirty="0"/>
              <a:t>ulti-channel </a:t>
            </a:r>
            <a:r>
              <a:rPr lang="en-IT" b="1" dirty="0"/>
              <a:t>I</a:t>
            </a:r>
            <a:r>
              <a:rPr lang="en-IT" dirty="0"/>
              <a:t>ntegrated </a:t>
            </a:r>
            <a:r>
              <a:rPr lang="en-IT" b="1" dirty="0"/>
              <a:t>Z</a:t>
            </a:r>
            <a:r>
              <a:rPr lang="en-IT" dirty="0"/>
              <a:t>one-sampling </a:t>
            </a:r>
            <a:r>
              <a:rPr lang="en-IT" b="1" dirty="0"/>
              <a:t>A</a:t>
            </a:r>
            <a:r>
              <a:rPr lang="en-IT" dirty="0"/>
              <a:t>nalogue-memory based </a:t>
            </a:r>
            <a:r>
              <a:rPr lang="en-IT" b="1" dirty="0"/>
              <a:t>R</a:t>
            </a:r>
            <a:r>
              <a:rPr lang="en-IT" dirty="0"/>
              <a:t>eadout</a:t>
            </a:r>
          </a:p>
          <a:p>
            <a:r>
              <a:rPr lang="en-IT" dirty="0"/>
              <a:t>MIZAR ASIC in in the final design state</a:t>
            </a:r>
          </a:p>
          <a:p>
            <a:r>
              <a:rPr lang="en-IT" dirty="0"/>
              <a:t>An order has been placed for production of 200 pieces (150 for PBR and 50 for Terzina) through CERN on 65 nm technology TSMC</a:t>
            </a:r>
          </a:p>
          <a:p>
            <a:r>
              <a:rPr lang="en-IT" dirty="0"/>
              <a:t>Production run expected for February 2024</a:t>
            </a:r>
          </a:p>
          <a:p>
            <a:r>
              <a:rPr lang="en-IT" dirty="0"/>
              <a:t>Delivery expected in 12 weeks (May 2024)</a:t>
            </a:r>
          </a:p>
          <a:p>
            <a:r>
              <a:rPr lang="en-IT" dirty="0"/>
              <a:t>June and July 2024 devoted to chip characterization and verification of the requirements at INFN Torino, then distributed to the collaboration.</a:t>
            </a:r>
          </a:p>
          <a:p>
            <a:r>
              <a:rPr lang="en-IT" dirty="0"/>
              <a:t>A second run will be precautionally booked for August 2024 in case of needed fine tuning.</a:t>
            </a:r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6E01A-542C-513B-AC35-32494775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7134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7784-4C83-962B-3AFF-A990E40B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8572D-CA14-2F06-5D84-8C5DD654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7" y="1492454"/>
            <a:ext cx="6718300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01FA8-E731-EFBF-7928-DA677CC64A63}"/>
              </a:ext>
            </a:extLst>
          </p:cNvPr>
          <p:cNvSpPr txBox="1"/>
          <p:nvPr/>
        </p:nvSpPr>
        <p:spPr>
          <a:xfrm>
            <a:off x="7462738" y="136525"/>
            <a:ext cx="42386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Helvetica" pitchFamily="2" charset="0"/>
              </a:rPr>
              <a:t>● Detection of Extensive Air Showers.</a:t>
            </a:r>
          </a:p>
          <a:p>
            <a:r>
              <a:rPr lang="en-GB" dirty="0">
                <a:effectLst/>
                <a:latin typeface="Helvetica" pitchFamily="2" charset="0"/>
              </a:rPr>
              <a:t>● 64-channel ASIC implemented in a </a:t>
            </a:r>
          </a:p>
          <a:p>
            <a:r>
              <a:rPr lang="en-GB" dirty="0">
                <a:effectLst/>
                <a:latin typeface="Helvetica" pitchFamily="2" charset="0"/>
              </a:rPr>
              <a:t>commercial 65 nm CMOS technology.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● High level of configurability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● Segmentation:</a:t>
            </a:r>
          </a:p>
          <a:p>
            <a:r>
              <a:rPr lang="en-GB" dirty="0">
                <a:latin typeface="Helvetica" pitchFamily="2" charset="0"/>
              </a:rPr>
              <a:t>- </a:t>
            </a:r>
            <a:r>
              <a:rPr lang="en-GB" dirty="0">
                <a:effectLst/>
                <a:latin typeface="Helvetica" pitchFamily="2" charset="0"/>
              </a:rPr>
              <a:t>32 cells    (160 ns)</a:t>
            </a:r>
          </a:p>
          <a:p>
            <a:r>
              <a:rPr lang="en-GB" dirty="0">
                <a:latin typeface="Helvetica" pitchFamily="2" charset="0"/>
              </a:rPr>
              <a:t>-</a:t>
            </a:r>
            <a:r>
              <a:rPr lang="en-GB" dirty="0">
                <a:effectLst/>
                <a:latin typeface="Helvetica" pitchFamily="2" charset="0"/>
              </a:rPr>
              <a:t> 64 cells    (320 ns)</a:t>
            </a:r>
          </a:p>
          <a:p>
            <a:r>
              <a:rPr lang="en-GB" dirty="0">
                <a:latin typeface="Helvetica" pitchFamily="2" charset="0"/>
              </a:rPr>
              <a:t>- </a:t>
            </a:r>
            <a:r>
              <a:rPr lang="en-GB" dirty="0">
                <a:effectLst/>
                <a:latin typeface="Helvetica" pitchFamily="2" charset="0"/>
              </a:rPr>
              <a:t>256 cells  (1.28 us)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● 400 MHz clock used at half rate for sampling and digitization (5 ns)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● Resolution:</a:t>
            </a:r>
          </a:p>
          <a:p>
            <a:r>
              <a:rPr lang="en-GB" dirty="0">
                <a:effectLst/>
                <a:latin typeface="Helvetica" pitchFamily="2" charset="0"/>
              </a:rPr>
              <a:t> 8 - 12 bits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● Trigger:</a:t>
            </a:r>
          </a:p>
          <a:p>
            <a:r>
              <a:rPr lang="en-GB" dirty="0">
                <a:latin typeface="Helvetica" pitchFamily="2" charset="0"/>
              </a:rPr>
              <a:t>-</a:t>
            </a:r>
            <a:r>
              <a:rPr lang="en-GB" dirty="0">
                <a:effectLst/>
                <a:latin typeface="Helvetica" pitchFamily="2" charset="0"/>
              </a:rPr>
              <a:t> Internally generated</a:t>
            </a:r>
          </a:p>
          <a:p>
            <a:r>
              <a:rPr lang="en-GB" dirty="0">
                <a:latin typeface="Helvetica" pitchFamily="2" charset="0"/>
              </a:rPr>
              <a:t>-</a:t>
            </a:r>
            <a:r>
              <a:rPr lang="en-GB" dirty="0">
                <a:effectLst/>
                <a:latin typeface="Helvetica" pitchFamily="2" charset="0"/>
              </a:rPr>
              <a:t> Externally provided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● Mode:</a:t>
            </a:r>
          </a:p>
          <a:p>
            <a:r>
              <a:rPr lang="en-GB" dirty="0">
                <a:effectLst/>
                <a:latin typeface="Helvetica" pitchFamily="2" charset="0"/>
              </a:rPr>
              <a:t>- Imaging  (</a:t>
            </a:r>
            <a:r>
              <a:rPr lang="en-GB" dirty="0" err="1">
                <a:effectLst/>
                <a:latin typeface="Helvetica" pitchFamily="2" charset="0"/>
              </a:rPr>
              <a:t>hitmap</a:t>
            </a:r>
            <a:r>
              <a:rPr lang="en-GB" dirty="0"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D77F6-BDB1-E511-54BB-B901F786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3</a:t>
            </a:fld>
            <a:endParaRPr lang="en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6312E-E018-A658-7F7F-6FB86FB8C773}"/>
              </a:ext>
            </a:extLst>
          </p:cNvPr>
          <p:cNvSpPr txBox="1"/>
          <p:nvPr/>
        </p:nvSpPr>
        <p:spPr>
          <a:xfrm>
            <a:off x="1630017" y="6152322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Power target : &lt;10 mW/ch</a:t>
            </a:r>
          </a:p>
        </p:txBody>
      </p:sp>
    </p:spTree>
    <p:extLst>
      <p:ext uri="{BB962C8B-B14F-4D97-AF65-F5344CB8AC3E}">
        <p14:creationId xmlns:p14="http://schemas.microsoft.com/office/powerpoint/2010/main" val="154512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E23C-FE89-1ED1-B061-EB0AA672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13" y="112412"/>
            <a:ext cx="8362433" cy="1325563"/>
          </a:xfrm>
        </p:spPr>
        <p:txBody>
          <a:bodyPr/>
          <a:lstStyle/>
          <a:p>
            <a:r>
              <a:rPr lang="en-IT" dirty="0"/>
              <a:t>Low and High thresholds available and generation of Hit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71BE6-80F6-B8D5-6566-3544B468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F1BC-5073-834E-9618-0FE45B1DEDA4}" type="slidenum">
              <a:rPr lang="en-IT" smtClean="0"/>
              <a:t>4</a:t>
            </a:fld>
            <a:endParaRPr lang="en-IT"/>
          </a:p>
        </p:txBody>
      </p:sp>
      <p:pic>
        <p:nvPicPr>
          <p:cNvPr id="5" name="Immagine" descr="Immagine">
            <a:extLst>
              <a:ext uri="{FF2B5EF4-FFF2-40B4-BE49-F238E27FC236}">
                <a16:creationId xmlns:a16="http://schemas.microsoft.com/office/drawing/2014/main" id="{F6608193-5995-13B5-5392-577F43681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5"/>
          <a:stretch/>
        </p:blipFill>
        <p:spPr>
          <a:xfrm>
            <a:off x="5387546" y="2122185"/>
            <a:ext cx="6359950" cy="4254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77E37C-3160-0C28-9F86-04746804FE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982509" y="3333535"/>
            <a:ext cx="3227173" cy="3205377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CF993-FEC6-EF97-0BA8-33F12426A666}"/>
              </a:ext>
            </a:extLst>
          </p:cNvPr>
          <p:cNvSpPr txBox="1"/>
          <p:nvPr/>
        </p:nvSpPr>
        <p:spPr>
          <a:xfrm>
            <a:off x="655595" y="2847650"/>
            <a:ext cx="388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Example of expected EAS (no bifocality)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A24D5-0854-9D8D-36F7-58F4FCF358ED}"/>
              </a:ext>
            </a:extLst>
          </p:cNvPr>
          <p:cNvSpPr txBox="1"/>
          <p:nvPr/>
        </p:nvSpPr>
        <p:spPr>
          <a:xfrm>
            <a:off x="1421027" y="1911980"/>
            <a:ext cx="2887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Low threshold &gt; 5 - 7 phe</a:t>
            </a:r>
          </a:p>
          <a:p>
            <a:r>
              <a:rPr lang="en-IT" dirty="0"/>
              <a:t>High threshold &gt; 10 – 15 phe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F125AA-418F-BDEE-A7D6-86E5227D8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13603"/>
              </p:ext>
            </p:extLst>
          </p:nvPr>
        </p:nvGraphicFramePr>
        <p:xfrm>
          <a:off x="9239766" y="218775"/>
          <a:ext cx="234572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43">
                  <a:extLst>
                    <a:ext uri="{9D8B030D-6E8A-4147-A177-3AD203B41FA5}">
                      <a16:colId xmlns:a16="http://schemas.microsoft.com/office/drawing/2014/main" val="4191946731"/>
                    </a:ext>
                  </a:extLst>
                </a:gridCol>
                <a:gridCol w="300054">
                  <a:extLst>
                    <a:ext uri="{9D8B030D-6E8A-4147-A177-3AD203B41FA5}">
                      <a16:colId xmlns:a16="http://schemas.microsoft.com/office/drawing/2014/main" val="1743336739"/>
                    </a:ext>
                  </a:extLst>
                </a:gridCol>
                <a:gridCol w="300054">
                  <a:extLst>
                    <a:ext uri="{9D8B030D-6E8A-4147-A177-3AD203B41FA5}">
                      <a16:colId xmlns:a16="http://schemas.microsoft.com/office/drawing/2014/main" val="2675515676"/>
                    </a:ext>
                  </a:extLst>
                </a:gridCol>
                <a:gridCol w="300054">
                  <a:extLst>
                    <a:ext uri="{9D8B030D-6E8A-4147-A177-3AD203B41FA5}">
                      <a16:colId xmlns:a16="http://schemas.microsoft.com/office/drawing/2014/main" val="394835898"/>
                    </a:ext>
                  </a:extLst>
                </a:gridCol>
                <a:gridCol w="300054">
                  <a:extLst>
                    <a:ext uri="{9D8B030D-6E8A-4147-A177-3AD203B41FA5}">
                      <a16:colId xmlns:a16="http://schemas.microsoft.com/office/drawing/2014/main" val="3504970082"/>
                    </a:ext>
                  </a:extLst>
                </a:gridCol>
                <a:gridCol w="300054">
                  <a:extLst>
                    <a:ext uri="{9D8B030D-6E8A-4147-A177-3AD203B41FA5}">
                      <a16:colId xmlns:a16="http://schemas.microsoft.com/office/drawing/2014/main" val="667499643"/>
                    </a:ext>
                  </a:extLst>
                </a:gridCol>
                <a:gridCol w="300054">
                  <a:extLst>
                    <a:ext uri="{9D8B030D-6E8A-4147-A177-3AD203B41FA5}">
                      <a16:colId xmlns:a16="http://schemas.microsoft.com/office/drawing/2014/main" val="3784821743"/>
                    </a:ext>
                  </a:extLst>
                </a:gridCol>
                <a:gridCol w="300054">
                  <a:extLst>
                    <a:ext uri="{9D8B030D-6E8A-4147-A177-3AD203B41FA5}">
                      <a16:colId xmlns:a16="http://schemas.microsoft.com/office/drawing/2014/main" val="691577762"/>
                    </a:ext>
                  </a:extLst>
                </a:gridCol>
              </a:tblGrid>
              <a:tr h="262363">
                <a:tc>
                  <a:txBody>
                    <a:bodyPr/>
                    <a:lstStyle/>
                    <a:p>
                      <a:r>
                        <a:rPr lang="en-IT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699523"/>
                  </a:ext>
                </a:extLst>
              </a:tr>
              <a:tr h="262363"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113416"/>
                  </a:ext>
                </a:extLst>
              </a:tr>
              <a:tr h="262363"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841012"/>
                  </a:ext>
                </a:extLst>
              </a:tr>
              <a:tr h="262363"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984707"/>
                  </a:ext>
                </a:extLst>
              </a:tr>
              <a:tr h="262363"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19394"/>
                  </a:ext>
                </a:extLst>
              </a:tr>
              <a:tr h="262363"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721281"/>
                  </a:ext>
                </a:extLst>
              </a:tr>
              <a:tr h="262363"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52405"/>
                  </a:ext>
                </a:extLst>
              </a:tr>
              <a:tr h="262363"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T" sz="1400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25224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1F72B4-2297-747B-D9E3-B21D993A8AEC}"/>
              </a:ext>
            </a:extLst>
          </p:cNvPr>
          <p:cNvSpPr txBox="1"/>
          <p:nvPr/>
        </p:nvSpPr>
        <p:spPr>
          <a:xfrm>
            <a:off x="6991865" y="940978"/>
            <a:ext cx="12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IT" dirty="0"/>
              <a:t>very 20 ns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B118A1-5435-EA69-29BB-A5831D614AE4}"/>
              </a:ext>
            </a:extLst>
          </p:cNvPr>
          <p:cNvSpPr/>
          <p:nvPr/>
        </p:nvSpPr>
        <p:spPr>
          <a:xfrm>
            <a:off x="8567521" y="985814"/>
            <a:ext cx="510236" cy="1757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2F4B3C-91E0-6554-6764-B868B674C747}"/>
              </a:ext>
            </a:extLst>
          </p:cNvPr>
          <p:cNvSpPr/>
          <p:nvPr/>
        </p:nvSpPr>
        <p:spPr>
          <a:xfrm>
            <a:off x="9239766" y="218775"/>
            <a:ext cx="2345721" cy="2438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2809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A0D8-845F-A165-A8D5-2967BF9B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8" y="122779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IT" dirty="0"/>
              <a:t>Hitmap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B90F-655B-9232-486A-1A8A5214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60E-D3BA-E049-A2A5-E243D754E751}" type="slidenum">
              <a:rPr lang="en-IT" smtClean="0"/>
              <a:t>5</a:t>
            </a:fld>
            <a:endParaRPr lang="en-IT"/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012581BF-73FC-3F33-7E48-D5DD221AD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32" y="785560"/>
            <a:ext cx="8600735" cy="58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4FAE-6230-49DF-5F7C-FF27E6D0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136525"/>
            <a:ext cx="10515600" cy="1325563"/>
          </a:xfrm>
        </p:spPr>
        <p:txBody>
          <a:bodyPr/>
          <a:lstStyle/>
          <a:p>
            <a:r>
              <a:rPr lang="en-IT" dirty="0"/>
              <a:t>Hitmap Logic</a:t>
            </a:r>
          </a:p>
        </p:txBody>
      </p:sp>
      <p:pic>
        <p:nvPicPr>
          <p:cNvPr id="6" name="Content Placeholder 5" descr="A diagram of a window&#10;&#10;Description automatically generated">
            <a:extLst>
              <a:ext uri="{FF2B5EF4-FFF2-40B4-BE49-F238E27FC236}">
                <a16:creationId xmlns:a16="http://schemas.microsoft.com/office/drawing/2014/main" id="{39C85644-2D65-B1DE-1CD4-59B562D6E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851" y="1037970"/>
            <a:ext cx="8931416" cy="57576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05479-0F93-63AB-9D92-D80526E4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60E-D3BA-E049-A2A5-E243D754E751}" type="slidenum">
              <a:rPr lang="en-IT" smtClean="0"/>
              <a:t>6</a:t>
            </a:fld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FC6D5-32B3-E32C-2602-C4052AA1085C}"/>
              </a:ext>
            </a:extLst>
          </p:cNvPr>
          <p:cNvSpPr/>
          <p:nvPr/>
        </p:nvSpPr>
        <p:spPr>
          <a:xfrm>
            <a:off x="11578281" y="6356350"/>
            <a:ext cx="345989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1495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A990-0B12-EDE5-A862-D9EE0AA0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Trigger conditions for Terzina on FPGA (handled in ~150 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A178D-5D61-D290-CC75-B94BD110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60E-D3BA-E049-A2A5-E243D754E751}" type="slidenum">
              <a:rPr lang="en-IT" smtClean="0"/>
              <a:t>7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1911B-2147-0DFC-69AF-27FD7FDB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1" y="1590245"/>
            <a:ext cx="11564413" cy="47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5ADF-D945-DA92-5FC6-00B0D2A0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" y="0"/>
            <a:ext cx="10515600" cy="1325563"/>
          </a:xfrm>
        </p:spPr>
        <p:txBody>
          <a:bodyPr/>
          <a:lstStyle/>
          <a:p>
            <a:r>
              <a:rPr lang="en-IT" dirty="0"/>
              <a:t>Serial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7B5EE-5BBF-DF07-FE96-B149EBF6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60E-D3BA-E049-A2A5-E243D754E751}" type="slidenum">
              <a:rPr lang="en-IT" smtClean="0"/>
              <a:t>8</a:t>
            </a:fld>
            <a:endParaRPr lang="en-IT"/>
          </a:p>
        </p:txBody>
      </p:sp>
      <p:pic>
        <p:nvPicPr>
          <p:cNvPr id="6" name="Picture 5" descr="A close-up of a chart&#10;&#10;Description automatically generated">
            <a:extLst>
              <a:ext uri="{FF2B5EF4-FFF2-40B4-BE49-F238E27FC236}">
                <a16:creationId xmlns:a16="http://schemas.microsoft.com/office/drawing/2014/main" id="{8248CBE8-0939-0F77-874B-E8E4F07A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5" y="967174"/>
            <a:ext cx="8974183" cy="55809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A18BA8-2436-A1B7-0642-DBED97968D37}"/>
              </a:ext>
            </a:extLst>
          </p:cNvPr>
          <p:cNvSpPr/>
          <p:nvPr/>
        </p:nvSpPr>
        <p:spPr>
          <a:xfrm>
            <a:off x="9811294" y="589082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4CCF-C14A-AAAE-2575-6A7C6941BF90}"/>
              </a:ext>
            </a:extLst>
          </p:cNvPr>
          <p:cNvSpPr txBox="1"/>
          <p:nvPr/>
        </p:nvSpPr>
        <p:spPr>
          <a:xfrm>
            <a:off x="7585909" y="5684750"/>
            <a:ext cx="37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system works in Double Data Rate</a:t>
            </a:r>
          </a:p>
        </p:txBody>
      </p:sp>
    </p:spTree>
    <p:extLst>
      <p:ext uri="{BB962C8B-B14F-4D97-AF65-F5344CB8AC3E}">
        <p14:creationId xmlns:p14="http://schemas.microsoft.com/office/powerpoint/2010/main" val="428744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951B-EBFF-45A1-3CDF-25C59DAC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785" y="68554"/>
            <a:ext cx="7323475" cy="1145009"/>
          </a:xfrm>
        </p:spPr>
        <p:txBody>
          <a:bodyPr/>
          <a:lstStyle/>
          <a:p>
            <a:r>
              <a:rPr lang="en-IT" b="1" dirty="0"/>
              <a:t>Camera and ASIC architecture</a:t>
            </a:r>
          </a:p>
        </p:txBody>
      </p:sp>
      <p:pic>
        <p:nvPicPr>
          <p:cNvPr id="5" name="Picture 4" descr="A diagram of a computer chip&#10;&#10;Description automatically generated">
            <a:extLst>
              <a:ext uri="{FF2B5EF4-FFF2-40B4-BE49-F238E27FC236}">
                <a16:creationId xmlns:a16="http://schemas.microsoft.com/office/drawing/2014/main" id="{6F014885-FD86-E26D-BA2B-22498925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23" y="999727"/>
            <a:ext cx="8990564" cy="576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C74608-74CA-6D90-E9B7-D425B386928E}"/>
              </a:ext>
            </a:extLst>
          </p:cNvPr>
          <p:cNvSpPr/>
          <p:nvPr/>
        </p:nvSpPr>
        <p:spPr>
          <a:xfrm>
            <a:off x="9984260" y="6326659"/>
            <a:ext cx="420129" cy="436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745C7-81DD-4146-03A4-256E1328EF21}"/>
              </a:ext>
            </a:extLst>
          </p:cNvPr>
          <p:cNvSpPr txBox="1"/>
          <p:nvPr/>
        </p:nvSpPr>
        <p:spPr>
          <a:xfrm>
            <a:off x="4893284" y="620309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FPGA Plane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31719-6F16-99E9-48CF-261456A4E91C}"/>
              </a:ext>
            </a:extLst>
          </p:cNvPr>
          <p:cNvSpPr txBox="1"/>
          <p:nvPr/>
        </p:nvSpPr>
        <p:spPr>
          <a:xfrm>
            <a:off x="4699692" y="4143625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ASIC Plane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AC882-3693-E4A1-B08A-547F47DFC423}"/>
              </a:ext>
            </a:extLst>
          </p:cNvPr>
          <p:cNvSpPr txBox="1"/>
          <p:nvPr/>
        </p:nvSpPr>
        <p:spPr>
          <a:xfrm>
            <a:off x="4922114" y="2759669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SiPM Plane</a:t>
            </a:r>
          </a:p>
        </p:txBody>
      </p:sp>
    </p:spTree>
    <p:extLst>
      <p:ext uri="{BB962C8B-B14F-4D97-AF65-F5344CB8AC3E}">
        <p14:creationId xmlns:p14="http://schemas.microsoft.com/office/powerpoint/2010/main" val="219416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</TotalTime>
  <Words>390</Words>
  <Application>Microsoft Macintosh PowerPoint</Application>
  <PresentationFormat>Widescreen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MIZAR ASIC</vt:lpstr>
      <vt:lpstr>Take home message</vt:lpstr>
      <vt:lpstr>Design</vt:lpstr>
      <vt:lpstr>Low and High thresholds available and generation of Hit Maps</vt:lpstr>
      <vt:lpstr>Hitmap Logic</vt:lpstr>
      <vt:lpstr>Hitmap Logic</vt:lpstr>
      <vt:lpstr>Trigger conditions for Terzina on FPGA (handled in ~150 ns)</vt:lpstr>
      <vt:lpstr>Serial Bus</vt:lpstr>
      <vt:lpstr>Camera and ASIC architecture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WP 4210</dc:title>
  <dc:creator>Mario Edoardo Bertaina</dc:creator>
  <cp:lastModifiedBy>Mario Edoardo Bertaina</cp:lastModifiedBy>
  <cp:revision>12</cp:revision>
  <dcterms:created xsi:type="dcterms:W3CDTF">2023-06-24T10:06:56Z</dcterms:created>
  <dcterms:modified xsi:type="dcterms:W3CDTF">2023-11-12T10:09:09Z</dcterms:modified>
</cp:coreProperties>
</file>