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4"/>
    <p:sldMasterId id="2147484128" r:id="rId5"/>
    <p:sldMasterId id="2147484176" r:id="rId6"/>
    <p:sldMasterId id="2147484215" r:id="rId7"/>
  </p:sldMasterIdLst>
  <p:notesMasterIdLst>
    <p:notesMasterId r:id="rId78"/>
  </p:notesMasterIdLst>
  <p:sldIdLst>
    <p:sldId id="623" r:id="rId8"/>
    <p:sldId id="1702" r:id="rId9"/>
    <p:sldId id="1703" r:id="rId10"/>
    <p:sldId id="1656" r:id="rId11"/>
    <p:sldId id="1704" r:id="rId12"/>
    <p:sldId id="1662" r:id="rId13"/>
    <p:sldId id="257" r:id="rId14"/>
    <p:sldId id="1686" r:id="rId15"/>
    <p:sldId id="1701" r:id="rId16"/>
    <p:sldId id="1707" r:id="rId17"/>
    <p:sldId id="1708" r:id="rId18"/>
    <p:sldId id="1698" r:id="rId19"/>
    <p:sldId id="1700" r:id="rId20"/>
    <p:sldId id="1699" r:id="rId21"/>
    <p:sldId id="1692" r:id="rId22"/>
    <p:sldId id="1693" r:id="rId23"/>
    <p:sldId id="1691" r:id="rId24"/>
    <p:sldId id="1705" r:id="rId25"/>
    <p:sldId id="1706" r:id="rId26"/>
    <p:sldId id="1709" r:id="rId27"/>
    <p:sldId id="258" r:id="rId28"/>
    <p:sldId id="259" r:id="rId29"/>
    <p:sldId id="262" r:id="rId30"/>
    <p:sldId id="260" r:id="rId31"/>
    <p:sldId id="261" r:id="rId32"/>
    <p:sldId id="1690" r:id="rId33"/>
    <p:sldId id="265" r:id="rId34"/>
    <p:sldId id="266" r:id="rId35"/>
    <p:sldId id="267" r:id="rId36"/>
    <p:sldId id="1694" r:id="rId37"/>
    <p:sldId id="1695" r:id="rId38"/>
    <p:sldId id="1696" r:id="rId39"/>
    <p:sldId id="1170" r:id="rId40"/>
    <p:sldId id="1697" r:id="rId41"/>
    <p:sldId id="1687" r:id="rId42"/>
    <p:sldId id="1688" r:id="rId43"/>
    <p:sldId id="1689" r:id="rId44"/>
    <p:sldId id="1678" r:id="rId45"/>
    <p:sldId id="1679" r:id="rId46"/>
    <p:sldId id="1682" r:id="rId47"/>
    <p:sldId id="1685" r:id="rId48"/>
    <p:sldId id="1683" r:id="rId49"/>
    <p:sldId id="1680" r:id="rId50"/>
    <p:sldId id="1681" r:id="rId51"/>
    <p:sldId id="1429" r:id="rId52"/>
    <p:sldId id="1446" r:id="rId53"/>
    <p:sldId id="1449" r:id="rId54"/>
    <p:sldId id="1434" r:id="rId55"/>
    <p:sldId id="1490" r:id="rId56"/>
    <p:sldId id="1491" r:id="rId57"/>
    <p:sldId id="1664" r:id="rId58"/>
    <p:sldId id="1426" r:id="rId59"/>
    <p:sldId id="1340" r:id="rId60"/>
    <p:sldId id="264" r:id="rId61"/>
    <p:sldId id="1663" r:id="rId62"/>
    <p:sldId id="1651" r:id="rId63"/>
    <p:sldId id="1332" r:id="rId64"/>
    <p:sldId id="1665" r:id="rId65"/>
    <p:sldId id="1677" r:id="rId66"/>
    <p:sldId id="1667" r:id="rId67"/>
    <p:sldId id="1672" r:id="rId68"/>
    <p:sldId id="1675" r:id="rId69"/>
    <p:sldId id="1673" r:id="rId70"/>
    <p:sldId id="1671" r:id="rId71"/>
    <p:sldId id="1668" r:id="rId72"/>
    <p:sldId id="1676" r:id="rId73"/>
    <p:sldId id="1674" r:id="rId74"/>
    <p:sldId id="1666" r:id="rId75"/>
    <p:sldId id="1670" r:id="rId76"/>
    <p:sldId id="1669" r:id="rId77"/>
  </p:sldIdLst>
  <p:sldSz cx="9144000" cy="6858000" type="screen4x3"/>
  <p:notesSz cx="6735763" cy="9866313"/>
  <p:defaultTextStyle>
    <a:defPPr>
      <a:defRPr lang="it-IT"/>
    </a:defPPr>
    <a:lvl1pPr marL="0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02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03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05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06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13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415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316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218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21" autoAdjust="0"/>
    <p:restoredTop sz="94660"/>
  </p:normalViewPr>
  <p:slideViewPr>
    <p:cSldViewPr>
      <p:cViewPr varScale="1">
        <p:scale>
          <a:sx n="90" d="100"/>
          <a:sy n="90" d="100"/>
        </p:scale>
        <p:origin x="1224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C4C2-AE19-4309-993E-F752202E57D3}" type="datetimeFigureOut">
              <a:rPr lang="it-IT" smtClean="0"/>
              <a:pPr/>
              <a:t>19/12/2023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10290-0E67-4BE2-B586-9CAAD29F987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26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2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03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05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06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13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15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16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18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BFCD-D883-4BF0-BB4F-046BF139E7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8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46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0C226D8A-80FA-D6B1-676E-0DBD9568AB6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C70BB-2B59-44B3-931F-4D800CD6DFE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E554A-EA01-0FF6-E97E-9AF01A19473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98DF93C2-1BC6-4705-3F88-2523FB5BE6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06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93B22996-4681-DA48-ECDF-FC8292E57A4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EA303E0-C100-4A64-8193-9C641B506A7D}" type="slidenum">
              <a:t>21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4B820-47A6-3904-A091-9A080B04749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D7DD9DCB-EAB7-EB8C-F39A-1531CF6A07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955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ED3FF6F2-FE89-9CBE-2DF9-E6C4CBAE51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4F1C09E-957D-434A-9E61-3E60A9B9152C}" type="slidenum">
              <a:t>22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DCB4D2-AC83-DA16-7DC6-D3488428EA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FC239B3C-8D0B-79D9-F925-D36263EC83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11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F25CBEF7-E413-9CBD-DEAE-C67EBCE30F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DF17B74-77FF-492A-9043-F667283FDC73}" type="slidenum">
              <a:t>23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B97E6-EDF1-EDF5-0075-FA9225D87B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97C03A60-1C5C-A877-9DCF-DD019997A4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1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D987831C-81F5-A639-369A-51CE501F26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945DE4F-A557-4C27-A002-EC26113B729F}" type="slidenum">
              <a:t>24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3A733-7502-BCC1-5CED-8114356EBD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BDA4BBF0-3D6B-6F63-63F4-06BB87BD5C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917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96049FEF-D075-F79F-D7C8-B485E30AE9B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273288A-F11A-4D80-A7DC-443ABE376C73}" type="slidenum">
              <a:t>25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AC7876-1FC5-2BE3-7B46-4A6BB04820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D556CFC8-DA9C-4109-211D-49720327551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557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6B19392D-B814-9D68-F7C7-B8762187EF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53D40-922C-4FD4-B354-43302FAA1ED0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731625-14B7-0EFE-21CD-1BDB47FD85B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25BA8AA6-D451-ABDC-FE47-4A81FCE17E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324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30C9502E-7CE9-25EA-87E2-03EDD2E0CA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CAF8F-333D-468E-AE45-531A6C3822B2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35920-F455-8650-49BC-AA083F7A953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36D5A169-64F9-1FC2-1F84-8993AB79ED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034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EA95F245-DABB-2A62-AF39-4ED5DA12ACD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73912-0089-4608-91D8-C96E4D0AA42F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041FF-CF1D-DE96-B0BC-9C6C450579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818DA047-10BD-3AF6-54B6-773DFA9545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87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4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1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79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82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94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50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2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5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40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74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68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8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00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52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51522" y="379250"/>
            <a:ext cx="8761413" cy="766616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7FD56-F3E0-DC41-80D1-EF1C5A142BD0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21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6ACCA-1950-1345-BF0F-08D9610C0874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79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693" indent="0">
              <a:buNone/>
              <a:defRPr sz="1800"/>
            </a:lvl2pPr>
            <a:lvl3pPr marL="911381" indent="0">
              <a:buNone/>
              <a:defRPr sz="1600"/>
            </a:lvl3pPr>
            <a:lvl4pPr marL="1367081" indent="0">
              <a:buNone/>
              <a:defRPr sz="1400"/>
            </a:lvl4pPr>
            <a:lvl5pPr marL="1822771" indent="0">
              <a:buNone/>
              <a:defRPr sz="1400"/>
            </a:lvl5pPr>
            <a:lvl6pPr marL="2278466" indent="0">
              <a:buNone/>
              <a:defRPr sz="1400"/>
            </a:lvl6pPr>
            <a:lvl7pPr marL="2734156" indent="0">
              <a:buNone/>
              <a:defRPr sz="1400"/>
            </a:lvl7pPr>
            <a:lvl8pPr marL="3189851" indent="0">
              <a:buNone/>
              <a:defRPr sz="1400"/>
            </a:lvl8pPr>
            <a:lvl9pPr marL="364554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6B341-5C40-AA4F-B099-810C7FE5868B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87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1E035-A5C0-5B4E-BC26-155FE0D8AF54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25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3" indent="0">
              <a:buNone/>
              <a:defRPr sz="2000" b="1"/>
            </a:lvl2pPr>
            <a:lvl3pPr marL="911381" indent="0">
              <a:buNone/>
              <a:defRPr sz="1800" b="1"/>
            </a:lvl3pPr>
            <a:lvl4pPr marL="1367081" indent="0">
              <a:buNone/>
              <a:defRPr sz="1600" b="1"/>
            </a:lvl4pPr>
            <a:lvl5pPr marL="1822771" indent="0">
              <a:buNone/>
              <a:defRPr sz="1600" b="1"/>
            </a:lvl5pPr>
            <a:lvl6pPr marL="2278466" indent="0">
              <a:buNone/>
              <a:defRPr sz="1600" b="1"/>
            </a:lvl6pPr>
            <a:lvl7pPr marL="2734156" indent="0">
              <a:buNone/>
              <a:defRPr sz="1600" b="1"/>
            </a:lvl7pPr>
            <a:lvl8pPr marL="3189851" indent="0">
              <a:buNone/>
              <a:defRPr sz="1600" b="1"/>
            </a:lvl8pPr>
            <a:lvl9pPr marL="3645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3" indent="0">
              <a:buNone/>
              <a:defRPr sz="2000" b="1"/>
            </a:lvl2pPr>
            <a:lvl3pPr marL="911381" indent="0">
              <a:buNone/>
              <a:defRPr sz="1800" b="1"/>
            </a:lvl3pPr>
            <a:lvl4pPr marL="1367081" indent="0">
              <a:buNone/>
              <a:defRPr sz="1600" b="1"/>
            </a:lvl4pPr>
            <a:lvl5pPr marL="1822771" indent="0">
              <a:buNone/>
              <a:defRPr sz="1600" b="1"/>
            </a:lvl5pPr>
            <a:lvl6pPr marL="2278466" indent="0">
              <a:buNone/>
              <a:defRPr sz="1600" b="1"/>
            </a:lvl6pPr>
            <a:lvl7pPr marL="2734156" indent="0">
              <a:buNone/>
              <a:defRPr sz="1600" b="1"/>
            </a:lvl7pPr>
            <a:lvl8pPr marL="3189851" indent="0">
              <a:buNone/>
              <a:defRPr sz="1600" b="1"/>
            </a:lvl8pPr>
            <a:lvl9pPr marL="3645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2E91E-C3F6-4440-A8C4-DB2435BD7CE5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18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1ABAE-487D-D544-9FCE-9FEDF7DDFA23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27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FF3FD-DF8B-1F4A-BC5B-277E92B70D2E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3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63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693" indent="0">
              <a:buNone/>
              <a:defRPr sz="1200"/>
            </a:lvl2pPr>
            <a:lvl3pPr marL="911381" indent="0">
              <a:buNone/>
              <a:defRPr sz="1000"/>
            </a:lvl3pPr>
            <a:lvl4pPr marL="1367081" indent="0">
              <a:buNone/>
              <a:defRPr sz="900"/>
            </a:lvl4pPr>
            <a:lvl5pPr marL="1822771" indent="0">
              <a:buNone/>
              <a:defRPr sz="900"/>
            </a:lvl5pPr>
            <a:lvl6pPr marL="2278466" indent="0">
              <a:buNone/>
              <a:defRPr sz="900"/>
            </a:lvl6pPr>
            <a:lvl7pPr marL="2734156" indent="0">
              <a:buNone/>
              <a:defRPr sz="900"/>
            </a:lvl7pPr>
            <a:lvl8pPr marL="3189851" indent="0">
              <a:buNone/>
              <a:defRPr sz="900"/>
            </a:lvl8pPr>
            <a:lvl9pPr marL="3645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7D76C5-2D17-8D48-A0B3-76FF1989DFFC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64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693" indent="0">
              <a:buNone/>
              <a:defRPr sz="2800"/>
            </a:lvl2pPr>
            <a:lvl3pPr marL="911381" indent="0">
              <a:buNone/>
              <a:defRPr sz="2400"/>
            </a:lvl3pPr>
            <a:lvl4pPr marL="1367081" indent="0">
              <a:buNone/>
              <a:defRPr sz="2000"/>
            </a:lvl4pPr>
            <a:lvl5pPr marL="1822771" indent="0">
              <a:buNone/>
              <a:defRPr sz="2000"/>
            </a:lvl5pPr>
            <a:lvl6pPr marL="2278466" indent="0">
              <a:buNone/>
              <a:defRPr sz="2000"/>
            </a:lvl6pPr>
            <a:lvl7pPr marL="2734156" indent="0">
              <a:buNone/>
              <a:defRPr sz="2000"/>
            </a:lvl7pPr>
            <a:lvl8pPr marL="3189851" indent="0">
              <a:buNone/>
              <a:defRPr sz="2000"/>
            </a:lvl8pPr>
            <a:lvl9pPr marL="364554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693" indent="0">
              <a:buNone/>
              <a:defRPr sz="1200"/>
            </a:lvl2pPr>
            <a:lvl3pPr marL="911381" indent="0">
              <a:buNone/>
              <a:defRPr sz="1000"/>
            </a:lvl3pPr>
            <a:lvl4pPr marL="1367081" indent="0">
              <a:buNone/>
              <a:defRPr sz="900"/>
            </a:lvl4pPr>
            <a:lvl5pPr marL="1822771" indent="0">
              <a:buNone/>
              <a:defRPr sz="900"/>
            </a:lvl5pPr>
            <a:lvl6pPr marL="2278466" indent="0">
              <a:buNone/>
              <a:defRPr sz="900"/>
            </a:lvl6pPr>
            <a:lvl7pPr marL="2734156" indent="0">
              <a:buNone/>
              <a:defRPr sz="900"/>
            </a:lvl7pPr>
            <a:lvl8pPr marL="3189851" indent="0">
              <a:buNone/>
              <a:defRPr sz="900"/>
            </a:lvl8pPr>
            <a:lvl9pPr marL="3645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4A72-D37E-2246-A062-54E560133850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21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EDFFF-96EC-8447-A074-FA4D6C67AA75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48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33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83137-0181-CA48-ADC5-2C965836ECD0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92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A8BAD-0913-C84C-B355-BFCB8230A97A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50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062B3-87F8-F643-BBC1-3DB2961A27C9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46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F2064-FC0A-D949-AE0F-0B93B2014005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61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51522" y="379250"/>
            <a:ext cx="8761413" cy="766616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7FD56-F3E0-DC41-80D1-EF1C5A142BD0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91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6ACCA-1950-1345-BF0F-08D9610C0874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34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770" indent="0">
              <a:buNone/>
              <a:defRPr sz="1350"/>
            </a:lvl2pPr>
            <a:lvl3pPr marL="683536" indent="0">
              <a:buNone/>
              <a:defRPr sz="1200"/>
            </a:lvl3pPr>
            <a:lvl4pPr marL="1025311" indent="0">
              <a:buNone/>
              <a:defRPr sz="1050"/>
            </a:lvl4pPr>
            <a:lvl5pPr marL="1367078" indent="0">
              <a:buNone/>
              <a:defRPr sz="1050"/>
            </a:lvl5pPr>
            <a:lvl6pPr marL="1708850" indent="0">
              <a:buNone/>
              <a:defRPr sz="1050"/>
            </a:lvl6pPr>
            <a:lvl7pPr marL="2050617" indent="0">
              <a:buNone/>
              <a:defRPr sz="1050"/>
            </a:lvl7pPr>
            <a:lvl8pPr marL="2392388" indent="0">
              <a:buNone/>
              <a:defRPr sz="1050"/>
            </a:lvl8pPr>
            <a:lvl9pPr marL="2734157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6B341-5C40-AA4F-B099-810C7FE5868B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58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60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1E035-A5C0-5B4E-BC26-155FE0D8AF54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31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70" indent="0">
              <a:buNone/>
              <a:defRPr sz="1500" b="1"/>
            </a:lvl2pPr>
            <a:lvl3pPr marL="683536" indent="0">
              <a:buNone/>
              <a:defRPr sz="1350" b="1"/>
            </a:lvl3pPr>
            <a:lvl4pPr marL="1025311" indent="0">
              <a:buNone/>
              <a:defRPr sz="1200" b="1"/>
            </a:lvl4pPr>
            <a:lvl5pPr marL="1367078" indent="0">
              <a:buNone/>
              <a:defRPr sz="1200" b="1"/>
            </a:lvl5pPr>
            <a:lvl6pPr marL="1708850" indent="0">
              <a:buNone/>
              <a:defRPr sz="1200" b="1"/>
            </a:lvl6pPr>
            <a:lvl7pPr marL="2050617" indent="0">
              <a:buNone/>
              <a:defRPr sz="1200" b="1"/>
            </a:lvl7pPr>
            <a:lvl8pPr marL="2392388" indent="0">
              <a:buNone/>
              <a:defRPr sz="1200" b="1"/>
            </a:lvl8pPr>
            <a:lvl9pPr marL="27341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70" indent="0">
              <a:buNone/>
              <a:defRPr sz="1500" b="1"/>
            </a:lvl2pPr>
            <a:lvl3pPr marL="683536" indent="0">
              <a:buNone/>
              <a:defRPr sz="1350" b="1"/>
            </a:lvl3pPr>
            <a:lvl4pPr marL="1025311" indent="0">
              <a:buNone/>
              <a:defRPr sz="1200" b="1"/>
            </a:lvl4pPr>
            <a:lvl5pPr marL="1367078" indent="0">
              <a:buNone/>
              <a:defRPr sz="1200" b="1"/>
            </a:lvl5pPr>
            <a:lvl6pPr marL="1708850" indent="0">
              <a:buNone/>
              <a:defRPr sz="1200" b="1"/>
            </a:lvl6pPr>
            <a:lvl7pPr marL="2050617" indent="0">
              <a:buNone/>
              <a:defRPr sz="1200" b="1"/>
            </a:lvl7pPr>
            <a:lvl8pPr marL="2392388" indent="0">
              <a:buNone/>
              <a:defRPr sz="1200" b="1"/>
            </a:lvl8pPr>
            <a:lvl9pPr marL="27341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2E91E-C3F6-4440-A8C4-DB2435BD7CE5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66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1ABAE-487D-D544-9FCE-9FEDF7DDFA23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7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FF3FD-DF8B-1F4A-BC5B-277E92B70D2E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52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1770" indent="0">
              <a:buNone/>
              <a:defRPr sz="900"/>
            </a:lvl2pPr>
            <a:lvl3pPr marL="683536" indent="0">
              <a:buNone/>
              <a:defRPr sz="750"/>
            </a:lvl3pPr>
            <a:lvl4pPr marL="1025311" indent="0">
              <a:buNone/>
              <a:defRPr sz="675"/>
            </a:lvl4pPr>
            <a:lvl5pPr marL="1367078" indent="0">
              <a:buNone/>
              <a:defRPr sz="675"/>
            </a:lvl5pPr>
            <a:lvl6pPr marL="1708850" indent="0">
              <a:buNone/>
              <a:defRPr sz="675"/>
            </a:lvl6pPr>
            <a:lvl7pPr marL="2050617" indent="0">
              <a:buNone/>
              <a:defRPr sz="675"/>
            </a:lvl7pPr>
            <a:lvl8pPr marL="2392388" indent="0">
              <a:buNone/>
              <a:defRPr sz="675"/>
            </a:lvl8pPr>
            <a:lvl9pPr marL="273415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7D76C5-2D17-8D48-A0B3-76FF1989DFFC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06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1770" indent="0">
              <a:buNone/>
              <a:defRPr sz="2100"/>
            </a:lvl2pPr>
            <a:lvl3pPr marL="683536" indent="0">
              <a:buNone/>
              <a:defRPr sz="1800"/>
            </a:lvl3pPr>
            <a:lvl4pPr marL="1025311" indent="0">
              <a:buNone/>
              <a:defRPr sz="1500"/>
            </a:lvl4pPr>
            <a:lvl5pPr marL="1367078" indent="0">
              <a:buNone/>
              <a:defRPr sz="1500"/>
            </a:lvl5pPr>
            <a:lvl6pPr marL="1708850" indent="0">
              <a:buNone/>
              <a:defRPr sz="1500"/>
            </a:lvl6pPr>
            <a:lvl7pPr marL="2050617" indent="0">
              <a:buNone/>
              <a:defRPr sz="1500"/>
            </a:lvl7pPr>
            <a:lvl8pPr marL="2392388" indent="0">
              <a:buNone/>
              <a:defRPr sz="1500"/>
            </a:lvl8pPr>
            <a:lvl9pPr marL="2734157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1770" indent="0">
              <a:buNone/>
              <a:defRPr sz="900"/>
            </a:lvl2pPr>
            <a:lvl3pPr marL="683536" indent="0">
              <a:buNone/>
              <a:defRPr sz="750"/>
            </a:lvl3pPr>
            <a:lvl4pPr marL="1025311" indent="0">
              <a:buNone/>
              <a:defRPr sz="675"/>
            </a:lvl4pPr>
            <a:lvl5pPr marL="1367078" indent="0">
              <a:buNone/>
              <a:defRPr sz="675"/>
            </a:lvl5pPr>
            <a:lvl6pPr marL="1708850" indent="0">
              <a:buNone/>
              <a:defRPr sz="675"/>
            </a:lvl6pPr>
            <a:lvl7pPr marL="2050617" indent="0">
              <a:buNone/>
              <a:defRPr sz="675"/>
            </a:lvl7pPr>
            <a:lvl8pPr marL="2392388" indent="0">
              <a:buNone/>
              <a:defRPr sz="675"/>
            </a:lvl8pPr>
            <a:lvl9pPr marL="273415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4A72-D37E-2246-A062-54E560133850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92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EDFFF-96EC-8447-A074-FA4D6C67AA75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4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33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83137-0181-CA48-ADC5-2C965836ECD0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57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A8BAD-0913-C84C-B355-BFCB8230A97A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30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062B3-87F8-F643-BBC1-3DB2961A27C9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5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2" indent="0">
              <a:buNone/>
              <a:defRPr sz="2000" b="1"/>
            </a:lvl2pPr>
            <a:lvl3pPr marL="913803" indent="0">
              <a:buNone/>
              <a:defRPr sz="1800" b="1"/>
            </a:lvl3pPr>
            <a:lvl4pPr marL="1370705" indent="0">
              <a:buNone/>
              <a:defRPr sz="1600" b="1"/>
            </a:lvl4pPr>
            <a:lvl5pPr marL="1827606" indent="0">
              <a:buNone/>
              <a:defRPr sz="1600" b="1"/>
            </a:lvl5pPr>
            <a:lvl6pPr marL="2284513" indent="0">
              <a:buNone/>
              <a:defRPr sz="1600" b="1"/>
            </a:lvl6pPr>
            <a:lvl7pPr marL="2741415" indent="0">
              <a:buNone/>
              <a:defRPr sz="1600" b="1"/>
            </a:lvl7pPr>
            <a:lvl8pPr marL="3198316" indent="0">
              <a:buNone/>
              <a:defRPr sz="1600" b="1"/>
            </a:lvl8pPr>
            <a:lvl9pPr marL="36552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2" indent="0">
              <a:buNone/>
              <a:defRPr sz="2000" b="1"/>
            </a:lvl2pPr>
            <a:lvl3pPr marL="913803" indent="0">
              <a:buNone/>
              <a:defRPr sz="1800" b="1"/>
            </a:lvl3pPr>
            <a:lvl4pPr marL="1370705" indent="0">
              <a:buNone/>
              <a:defRPr sz="1600" b="1"/>
            </a:lvl4pPr>
            <a:lvl5pPr marL="1827606" indent="0">
              <a:buNone/>
              <a:defRPr sz="1600" b="1"/>
            </a:lvl5pPr>
            <a:lvl6pPr marL="2284513" indent="0">
              <a:buNone/>
              <a:defRPr sz="1600" b="1"/>
            </a:lvl6pPr>
            <a:lvl7pPr marL="2741415" indent="0">
              <a:buNone/>
              <a:defRPr sz="1600" b="1"/>
            </a:lvl7pPr>
            <a:lvl8pPr marL="3198316" indent="0">
              <a:buNone/>
              <a:defRPr sz="1600" b="1"/>
            </a:lvl8pPr>
            <a:lvl9pPr marL="36552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68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F2064-FC0A-D949-AE0F-0B93B2014005}" type="slidenum">
              <a:rPr lang="en-US">
                <a:solidFill>
                  <a:srgbClr val="800000"/>
                </a:solidFill>
              </a:rPr>
              <a:pPr/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0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7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6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02" indent="0">
              <a:buNone/>
              <a:defRPr sz="1200"/>
            </a:lvl2pPr>
            <a:lvl3pPr marL="913803" indent="0">
              <a:buNone/>
              <a:defRPr sz="1000"/>
            </a:lvl3pPr>
            <a:lvl4pPr marL="1370705" indent="0">
              <a:buNone/>
              <a:defRPr sz="900"/>
            </a:lvl4pPr>
            <a:lvl5pPr marL="1827606" indent="0">
              <a:buNone/>
              <a:defRPr sz="900"/>
            </a:lvl5pPr>
            <a:lvl6pPr marL="2284513" indent="0">
              <a:buNone/>
              <a:defRPr sz="900"/>
            </a:lvl6pPr>
            <a:lvl7pPr marL="2741415" indent="0">
              <a:buNone/>
              <a:defRPr sz="900"/>
            </a:lvl7pPr>
            <a:lvl8pPr marL="3198316" indent="0">
              <a:buNone/>
              <a:defRPr sz="900"/>
            </a:lvl8pPr>
            <a:lvl9pPr marL="36552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7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02" indent="0">
              <a:buNone/>
              <a:defRPr sz="2800"/>
            </a:lvl2pPr>
            <a:lvl3pPr marL="913803" indent="0">
              <a:buNone/>
              <a:defRPr sz="2400"/>
            </a:lvl3pPr>
            <a:lvl4pPr marL="1370705" indent="0">
              <a:buNone/>
              <a:defRPr sz="2000"/>
            </a:lvl4pPr>
            <a:lvl5pPr marL="1827606" indent="0">
              <a:buNone/>
              <a:defRPr sz="2000"/>
            </a:lvl5pPr>
            <a:lvl6pPr marL="2284513" indent="0">
              <a:buNone/>
              <a:defRPr sz="2000"/>
            </a:lvl6pPr>
            <a:lvl7pPr marL="2741415" indent="0">
              <a:buNone/>
              <a:defRPr sz="2000"/>
            </a:lvl7pPr>
            <a:lvl8pPr marL="3198316" indent="0">
              <a:buNone/>
              <a:defRPr sz="2000"/>
            </a:lvl8pPr>
            <a:lvl9pPr marL="36552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02" indent="0">
              <a:buNone/>
              <a:defRPr sz="1200"/>
            </a:lvl2pPr>
            <a:lvl3pPr marL="913803" indent="0">
              <a:buNone/>
              <a:defRPr sz="1000"/>
            </a:lvl3pPr>
            <a:lvl4pPr marL="1370705" indent="0">
              <a:buNone/>
              <a:defRPr sz="900"/>
            </a:lvl4pPr>
            <a:lvl5pPr marL="1827606" indent="0">
              <a:buNone/>
              <a:defRPr sz="900"/>
            </a:lvl5pPr>
            <a:lvl6pPr marL="2284513" indent="0">
              <a:buNone/>
              <a:defRPr sz="900"/>
            </a:lvl6pPr>
            <a:lvl7pPr marL="2741415" indent="0">
              <a:buNone/>
              <a:defRPr sz="900"/>
            </a:lvl7pPr>
            <a:lvl8pPr marL="3198316" indent="0">
              <a:buNone/>
              <a:defRPr sz="900"/>
            </a:lvl8pPr>
            <a:lvl9pPr marL="36552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1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80" tIns="45692" rIns="91380" bIns="4569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80" tIns="45692" rIns="91380" bIns="456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4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380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7" indent="-342677" algn="l" defTabSz="91380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67" indent="-285561" algn="l" defTabSz="91380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57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58" indent="-228450" algn="l" defTabSz="91380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60" indent="-228450" algn="l" defTabSz="91380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63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64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68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70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2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03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5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06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13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15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16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18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19/12/2023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32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2444" y="12576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125" y="1268760"/>
            <a:ext cx="858981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772" tIns="45889" rIns="91772" bIns="45889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FFFF00"/>
                </a:solidFill>
                <a:latin typeface="Arial" pitchFamily="-108" charset="0"/>
              </a:defRPr>
            </a:lvl1pPr>
          </a:lstStyle>
          <a:p>
            <a:pPr defTabSz="91341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9149" y="622460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772" tIns="45889" rIns="91772" bIns="45889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pPr defTabSz="9134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772" tIns="45889" rIns="91772" bIns="45889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pPr defTabSz="9134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>
                <a:solidFill>
                  <a:srgbClr val="800000"/>
                </a:solidFill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9514571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5pPr>
      <a:lvl6pPr marL="455693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</a:defRPr>
      </a:lvl6pPr>
      <a:lvl7pPr marL="911381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</a:defRPr>
      </a:lvl7pPr>
      <a:lvl8pPr marL="1367081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</a:defRPr>
      </a:lvl8pPr>
      <a:lvl9pPr marL="1822771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</a:defRPr>
      </a:lvl9pPr>
    </p:titleStyle>
    <p:bodyStyle>
      <a:lvl1pPr marL="341770" indent="-34177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-108" charset="2"/>
        <a:buNone/>
        <a:defRPr kumimoji="1" sz="2800">
          <a:solidFill>
            <a:schemeClr val="tx1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marL="740498" indent="-28480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108" charset="2"/>
        <a:buChar char="–"/>
        <a:defRPr kumimoji="1" sz="2600">
          <a:solidFill>
            <a:schemeClr val="tx1"/>
          </a:solidFill>
          <a:latin typeface="+mj-lt"/>
          <a:ea typeface="ＭＳ Ｐゴシック" pitchFamily="-97" charset="-128"/>
        </a:defRPr>
      </a:lvl2pPr>
      <a:lvl3pPr marL="1139231" indent="-22785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²"/>
        <a:defRPr kumimoji="1" sz="2400">
          <a:solidFill>
            <a:srgbClr val="FFFFFF"/>
          </a:solidFill>
          <a:latin typeface="+mj-lt"/>
          <a:ea typeface="ＭＳ Ｐゴシック" pitchFamily="-97" charset="-128"/>
        </a:defRPr>
      </a:lvl3pPr>
      <a:lvl4pPr marL="1594924" indent="-22785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2000">
          <a:solidFill>
            <a:schemeClr val="tx1"/>
          </a:solidFill>
          <a:latin typeface="+mj-lt"/>
          <a:ea typeface="ＭＳ Ｐゴシック" pitchFamily="-97" charset="-128"/>
        </a:defRPr>
      </a:lvl4pPr>
      <a:lvl5pPr marL="2050618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kumimoji="1" sz="2000">
          <a:solidFill>
            <a:schemeClr val="tx1"/>
          </a:solidFill>
          <a:latin typeface="+mj-lt"/>
          <a:ea typeface="ＭＳ Ｐゴシック" pitchFamily="-97" charset="-128"/>
        </a:defRPr>
      </a:lvl5pPr>
      <a:lvl6pPr marL="2506311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62009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17699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73388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93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81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81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71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66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156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851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542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2444" y="12576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125" y="1268760"/>
            <a:ext cx="858981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772" tIns="45889" rIns="91772" bIns="45889" numCol="1" anchor="ctr" anchorCtr="0" compatLnSpc="1">
            <a:prstTxWarp prst="textNoShape">
              <a:avLst/>
            </a:prstTxWarp>
          </a:bodyPr>
          <a:lstStyle>
            <a:lvl1pPr>
              <a:defRPr sz="1050" i="0">
                <a:solidFill>
                  <a:srgbClr val="FFFF00"/>
                </a:solidFill>
                <a:latin typeface="Arial" pitchFamily="-108" charset="0"/>
              </a:defRPr>
            </a:lvl1pPr>
          </a:lstStyle>
          <a:p>
            <a:pPr defTabSz="685058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9149" y="622460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772" tIns="45889" rIns="91772" bIns="45889" numCol="1" anchor="ctr" anchorCtr="0" compatLnSpc="1">
            <a:prstTxWarp prst="textNoShape">
              <a:avLst/>
            </a:prstTxWarp>
          </a:bodyPr>
          <a:lstStyle>
            <a:lvl1pPr algn="ctr">
              <a:defRPr sz="105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pPr defTabSz="6850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>
                <a:solidFill>
                  <a:srgbClr val="800000"/>
                </a:solidFill>
              </a:rPr>
              <a:t>Olinto KICP@10</a:t>
            </a:r>
            <a:endParaRPr kumimoji="1" lang="en-US" dirty="0">
              <a:solidFill>
                <a:srgbClr val="8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772" tIns="45889" rIns="91772" bIns="45889" numCol="1" anchor="ctr" anchorCtr="0" compatLnSpc="1">
            <a:prstTxWarp prst="textNoShape">
              <a:avLst/>
            </a:prstTxWarp>
          </a:bodyPr>
          <a:lstStyle>
            <a:lvl1pPr algn="r">
              <a:defRPr sz="105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pPr defTabSz="6850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>
                <a:solidFill>
                  <a:srgbClr val="800000"/>
                </a:solidFill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453610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  <p:sldLayoutId id="2147484228" r:id="rId13"/>
    <p:sldLayoutId id="2147484229" r:id="rId14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5pPr>
      <a:lvl6pPr marL="34177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Chalkboard" pitchFamily="-97" charset="0"/>
        </a:defRPr>
      </a:lvl6pPr>
      <a:lvl7pPr marL="683536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Chalkboard" pitchFamily="-97" charset="0"/>
        </a:defRPr>
      </a:lvl7pPr>
      <a:lvl8pPr marL="1025311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Chalkboard" pitchFamily="-97" charset="0"/>
        </a:defRPr>
      </a:lvl8pPr>
      <a:lvl9pPr marL="1367078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Chalkboard" pitchFamily="-97" charset="0"/>
        </a:defRPr>
      </a:lvl9pPr>
    </p:titleStyle>
    <p:bodyStyle>
      <a:lvl1pPr marL="256328" indent="-25632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-108" charset="2"/>
        <a:buNone/>
        <a:defRPr kumimoji="1" sz="2100">
          <a:solidFill>
            <a:schemeClr val="tx1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marL="555374" indent="-21360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108" charset="2"/>
        <a:buChar char="–"/>
        <a:defRPr kumimoji="1" sz="1950">
          <a:solidFill>
            <a:schemeClr val="tx1"/>
          </a:solidFill>
          <a:latin typeface="+mj-lt"/>
          <a:ea typeface="ＭＳ Ｐゴシック" pitchFamily="-97" charset="-128"/>
        </a:defRPr>
      </a:lvl2pPr>
      <a:lvl3pPr marL="854423" indent="-1708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²"/>
        <a:defRPr kumimoji="1" sz="1800">
          <a:solidFill>
            <a:srgbClr val="FFFFFF"/>
          </a:solidFill>
          <a:latin typeface="+mj-lt"/>
          <a:ea typeface="ＭＳ Ｐゴシック" pitchFamily="-97" charset="-128"/>
        </a:defRPr>
      </a:lvl3pPr>
      <a:lvl4pPr marL="1196193" indent="-1708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500">
          <a:solidFill>
            <a:schemeClr val="tx1"/>
          </a:solidFill>
          <a:latin typeface="+mj-lt"/>
          <a:ea typeface="ＭＳ Ｐゴシック" pitchFamily="-97" charset="-128"/>
        </a:defRPr>
      </a:lvl4pPr>
      <a:lvl5pPr marL="1537964" indent="-1708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kumimoji="1" sz="1500">
          <a:solidFill>
            <a:schemeClr val="tx1"/>
          </a:solidFill>
          <a:latin typeface="+mj-lt"/>
          <a:ea typeface="ＭＳ Ｐゴシック" pitchFamily="-97" charset="-128"/>
        </a:defRPr>
      </a:lvl5pPr>
      <a:lvl6pPr marL="1879733" indent="-1708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1500">
          <a:solidFill>
            <a:schemeClr val="tx1"/>
          </a:solidFill>
          <a:latin typeface="+mn-lt"/>
          <a:ea typeface="ＭＳ Ｐゴシック" pitchFamily="-97" charset="-128"/>
        </a:defRPr>
      </a:lvl6pPr>
      <a:lvl7pPr marL="2221507" indent="-1708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1500">
          <a:solidFill>
            <a:schemeClr val="tx1"/>
          </a:solidFill>
          <a:latin typeface="+mn-lt"/>
          <a:ea typeface="ＭＳ Ｐゴシック" pitchFamily="-97" charset="-128"/>
        </a:defRPr>
      </a:lvl7pPr>
      <a:lvl8pPr marL="2563274" indent="-1708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1500">
          <a:solidFill>
            <a:schemeClr val="tx1"/>
          </a:solidFill>
          <a:latin typeface="+mn-lt"/>
          <a:ea typeface="ＭＳ Ｐゴシック" pitchFamily="-97" charset="-128"/>
        </a:defRPr>
      </a:lvl8pPr>
      <a:lvl9pPr marL="2905041" indent="-1708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15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34177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1770" algn="l" defTabSz="34177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3536" algn="l" defTabSz="34177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5311" algn="l" defTabSz="34177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7078" algn="l" defTabSz="34177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8850" algn="l" defTabSz="34177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0617" algn="l" defTabSz="34177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2388" algn="l" defTabSz="34177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4157" algn="l" defTabSz="34177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685800" y="332657"/>
            <a:ext cx="7772400" cy="4104455"/>
          </a:xfrm>
          <a:prstGeom prst="rect">
            <a:avLst/>
          </a:prstGeom>
          <a:solidFill>
            <a:schemeClr val="accent1">
              <a:alpha val="94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321" tIns="45662" rIns="91321" bIns="45662" rtlCol="0" anchor="ctr">
            <a:normAutofit fontScale="97500"/>
          </a:bodyPr>
          <a:lstStyle>
            <a:lvl1pPr algn="ctr" defTabSz="45688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68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</a:t>
            </a:r>
            <a:r>
              <a:rPr kumimoji="1" lang="it-IT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Gamma and </a:t>
            </a:r>
            <a:r>
              <a:rPr kumimoji="1" lang="it-IT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charged</a:t>
            </a:r>
            <a:r>
              <a:rPr kumimoji="1" lang="it-IT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1" lang="it-IT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particles</a:t>
            </a:r>
            <a:endParaRPr kumimoji="1" lang="it-IT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4568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for</a:t>
            </a:r>
          </a:p>
          <a:p>
            <a:pPr marL="0" marR="0" lvl="0" indent="0" algn="ctr" defTabSz="4568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PBR </a:t>
            </a:r>
          </a:p>
          <a:p>
            <a:pPr marL="0" marR="0" lvl="0" indent="0" algn="ctr" defTabSz="4568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68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20/12/2023</a:t>
            </a:r>
            <a:endParaRPr lang="en-GB" sz="2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defRPr/>
            </a:pPr>
            <a:endParaRPr lang="en-GB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979712" y="4941168"/>
            <a:ext cx="5184576" cy="15841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>
            <a:lvl1pPr marL="342677" indent="-342677" algn="l" defTabSz="913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467" indent="-285561" algn="l" defTabSz="91380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257" indent="-228450" algn="l" defTabSz="913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158" indent="-228450" algn="l" defTabSz="91380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060" indent="-228450" algn="l" defTabSz="91380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2963" indent="-228450" algn="l" defTabSz="913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864" indent="-228450" algn="l" defTabSz="913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768" indent="-228450" algn="l" defTabSz="913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670" indent="-228450" algn="l" defTabSz="913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F. Bisconti,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M. Casolino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C.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DeSantis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514350" marR="0" lvl="0" indent="-514350" algn="ctr" defTabSz="91380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lphaUcPeriod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Marcelli, L. Marcelli, 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Z.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Plebaniak</a:t>
            </a:r>
            <a:r>
              <a:rPr lang="it-IT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E. Reali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40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68E52E-89E7-7D0A-9959-DEE387EAE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3" y="1271299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2">
            <a:extLst>
              <a:ext uri="{FF2B5EF4-FFF2-40B4-BE49-F238E27FC236}">
                <a16:creationId xmlns:a16="http://schemas.microsoft.com/office/drawing/2014/main" id="{30C780BE-A6E3-106B-1253-DD5F180CB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-243408"/>
            <a:ext cx="3890211" cy="381000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2DDB98F-593E-4A0F-2347-3C9CAE1C44D3}"/>
              </a:ext>
            </a:extLst>
          </p:cNvPr>
          <p:cNvSpPr txBox="1">
            <a:spLocks/>
          </p:cNvSpPr>
          <p:nvPr/>
        </p:nvSpPr>
        <p:spPr>
          <a:xfrm>
            <a:off x="738655" y="117931"/>
            <a:ext cx="37338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660 keV Cs137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Fukushima soil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34049986-4C19-1659-58C3-FED24E7240EA}"/>
              </a:ext>
            </a:extLst>
          </p:cNvPr>
          <p:cNvSpPr/>
          <p:nvPr/>
        </p:nvSpPr>
        <p:spPr>
          <a:xfrm rot="10586270">
            <a:off x="4879404" y="4741525"/>
            <a:ext cx="1800200" cy="67954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74B56-F50F-9AB9-E715-2CEB897C61CA}"/>
              </a:ext>
            </a:extLst>
          </p:cNvPr>
          <p:cNvSpPr txBox="1"/>
          <p:nvPr/>
        </p:nvSpPr>
        <p:spPr>
          <a:xfrm>
            <a:off x="1253889" y="4840379"/>
            <a:ext cx="3639266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tx1">
                    <a:lumMod val="95000"/>
                  </a:schemeClr>
                </a:solidFill>
              </a:rPr>
              <a:t>Cosmo </a:t>
            </a:r>
            <a:r>
              <a:rPr lang="en-GB" sz="3600" dirty="0" err="1">
                <a:solidFill>
                  <a:schemeClr val="tx1">
                    <a:lumMod val="95000"/>
                  </a:schemeClr>
                </a:solidFill>
              </a:rPr>
              <a:t>Ardui</a:t>
            </a:r>
            <a:r>
              <a:rPr lang="en-GB" sz="3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</a:schemeClr>
                </a:solidFill>
              </a:rPr>
              <a:t>SiPM</a:t>
            </a:r>
            <a:endParaRPr lang="en-GB" sz="36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CC9D396-CB21-C663-96F6-FA3F4239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0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C8C324-5209-4008-47C2-7F5CB17C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660 keV Cs137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Fukushima soil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5" name="Segnaposto contenuto 4" descr="Immagine che contiene testo, interni, elettronico, ingombro&#10;&#10;Descrizione generata automaticamente">
            <a:extLst>
              <a:ext uri="{FF2B5EF4-FFF2-40B4-BE49-F238E27FC236}">
                <a16:creationId xmlns:a16="http://schemas.microsoft.com/office/drawing/2014/main" id="{FB97CAB7-6831-04A1-7B5C-B5753F98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6741" y="1039979"/>
            <a:ext cx="6122724" cy="4592043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CE4207-D312-2C5D-1F9F-D355EBAE16DE}"/>
              </a:ext>
            </a:extLst>
          </p:cNvPr>
          <p:cNvSpPr txBox="1"/>
          <p:nvPr/>
        </p:nvSpPr>
        <p:spPr>
          <a:xfrm>
            <a:off x="5257800" y="2057400"/>
            <a:ext cx="3703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Analog readout / shaper sample/hold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93B507-40A7-88C4-F6EC-CDF83DA6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546" y="2703731"/>
            <a:ext cx="389021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80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6FC7A-FC7E-A251-596A-65799EFB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X-ray (in </a:t>
            </a:r>
            <a:r>
              <a:rPr lang="it-IT" dirty="0" err="1">
                <a:solidFill>
                  <a:srgbClr val="FFC000"/>
                </a:solidFill>
              </a:rPr>
              <a:t>direct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counting</a:t>
            </a:r>
            <a:r>
              <a:rPr lang="it-IT" dirty="0">
                <a:solidFill>
                  <a:srgbClr val="FFC000"/>
                </a:solidFill>
              </a:rPr>
              <a:t> mode)</a:t>
            </a:r>
            <a:br>
              <a:rPr lang="it-IT" dirty="0">
                <a:solidFill>
                  <a:srgbClr val="FFC000"/>
                </a:solidFill>
              </a:rPr>
            </a:br>
            <a:r>
              <a:rPr lang="it-IT" dirty="0">
                <a:solidFill>
                  <a:srgbClr val="FFC000"/>
                </a:solidFill>
              </a:rPr>
              <a:t>E&lt;10keV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0E6394-03A5-856E-F539-D963F34DF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9532" y="3645025"/>
            <a:ext cx="3437268" cy="197687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14221-3ABD-6E28-8BF9-E660F215C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532" y="1448502"/>
            <a:ext cx="3465804" cy="2072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118789-6FB6-F182-AC0B-0E0F2AB00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429" y="3645025"/>
            <a:ext cx="1812038" cy="1807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82B1E-CBED-F048-349E-A6389CFA1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429" y="1443286"/>
            <a:ext cx="1812038" cy="1799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800BF-46D9-31DB-82AF-CEA048B4AAF9}"/>
              </a:ext>
            </a:extLst>
          </p:cNvPr>
          <p:cNvSpPr txBox="1"/>
          <p:nvPr/>
        </p:nvSpPr>
        <p:spPr>
          <a:xfrm>
            <a:off x="107504" y="1765053"/>
            <a:ext cx="1812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Pin probably need high radiation</a:t>
            </a:r>
          </a:p>
          <a:p>
            <a:endParaRPr lang="en-GB" dirty="0"/>
          </a:p>
          <a:p>
            <a:r>
              <a:rPr lang="en-GB" dirty="0" err="1"/>
              <a:t>SiPM</a:t>
            </a:r>
            <a:r>
              <a:rPr lang="en-GB" dirty="0"/>
              <a:t> with crystal</a:t>
            </a:r>
          </a:p>
        </p:txBody>
      </p:sp>
    </p:spTree>
    <p:extLst>
      <p:ext uri="{BB962C8B-B14F-4D97-AF65-F5344CB8AC3E}">
        <p14:creationId xmlns:p14="http://schemas.microsoft.com/office/powerpoint/2010/main" val="2694303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0B03C-F7F7-A575-3C4B-5BE087E6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Lutetium 176 in </a:t>
            </a:r>
            <a:r>
              <a:rPr lang="en-US" dirty="0" err="1">
                <a:solidFill>
                  <a:srgbClr val="FFC000"/>
                </a:solidFill>
              </a:rPr>
              <a:t>Lyso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C8D181-99CC-067C-0A2E-F2649DD4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B9B98C-CD19-E189-59AA-6BB259499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015" y="3863188"/>
            <a:ext cx="4104535" cy="29716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8FDCA6-D68E-EF4E-37C2-AF50EAC99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59811"/>
            <a:ext cx="2015893" cy="27155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A44824-79DA-7DB0-2570-CC93B1313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80" y="1439409"/>
            <a:ext cx="4104535" cy="26761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500D5C5-E27A-CE78-A1E7-3F0C1C6A1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952" y="1417638"/>
            <a:ext cx="2019048" cy="214285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D56048A-C631-8E4D-8AB2-8866C1D7A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168788"/>
            <a:ext cx="3048000" cy="245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52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A4D08-A8D4-4C19-9979-A98D2BAAC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88" y="5953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</a:rPr>
              <a:t>Gamma </a:t>
            </a:r>
            <a:r>
              <a:rPr lang="it-IT" dirty="0" err="1">
                <a:solidFill>
                  <a:srgbClr val="FFC000"/>
                </a:solidFill>
              </a:rPr>
              <a:t>Spectrometer</a:t>
            </a:r>
            <a:br>
              <a:rPr lang="it-IT" dirty="0"/>
            </a:br>
            <a:r>
              <a:rPr lang="it-IT" dirty="0">
                <a:solidFill>
                  <a:srgbClr val="FFC000"/>
                </a:solidFill>
              </a:rPr>
              <a:t>with </a:t>
            </a:r>
            <a:r>
              <a:rPr lang="it-IT" dirty="0" err="1">
                <a:solidFill>
                  <a:srgbClr val="FFC000"/>
                </a:solidFill>
              </a:rPr>
              <a:t>anticoincidence</a:t>
            </a:r>
            <a:br>
              <a:rPr lang="it-IT" dirty="0">
                <a:solidFill>
                  <a:srgbClr val="FFC000"/>
                </a:solidFill>
              </a:rPr>
            </a:br>
            <a:r>
              <a:rPr lang="it-IT" dirty="0">
                <a:solidFill>
                  <a:srgbClr val="FFC000"/>
                </a:solidFill>
              </a:rPr>
              <a:t> &lt;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53E365-F527-4B7C-A817-5D3C2DAB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ACCA-1950-1345-BF0F-08D9610C087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A78F42D-5FB2-4B47-B01D-D964FB548742}"/>
              </a:ext>
            </a:extLst>
          </p:cNvPr>
          <p:cNvSpPr/>
          <p:nvPr/>
        </p:nvSpPr>
        <p:spPr bwMode="auto">
          <a:xfrm>
            <a:off x="3868689" y="2557122"/>
            <a:ext cx="685800" cy="685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1AB076B-3331-4C1E-9DF0-9343C6985D5D}"/>
              </a:ext>
            </a:extLst>
          </p:cNvPr>
          <p:cNvSpPr/>
          <p:nvPr/>
        </p:nvSpPr>
        <p:spPr bwMode="auto">
          <a:xfrm flipH="1">
            <a:off x="3716289" y="2823822"/>
            <a:ext cx="152400" cy="1524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D28E3B1-C4C5-4497-B420-ADFAEF97C16A}"/>
              </a:ext>
            </a:extLst>
          </p:cNvPr>
          <p:cNvSpPr/>
          <p:nvPr/>
        </p:nvSpPr>
        <p:spPr bwMode="auto">
          <a:xfrm flipH="1">
            <a:off x="4569729" y="2807312"/>
            <a:ext cx="152400" cy="1524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cxnSp>
        <p:nvCxnSpPr>
          <p:cNvPr id="9" name="Connettore a gomito 8">
            <a:extLst>
              <a:ext uri="{FF2B5EF4-FFF2-40B4-BE49-F238E27FC236}">
                <a16:creationId xmlns:a16="http://schemas.microsoft.com/office/drawing/2014/main" id="{03B97736-5CE5-40B4-B113-9BFB33269C7E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 rot="10800000" flipV="1">
            <a:off x="3411489" y="2900022"/>
            <a:ext cx="304800" cy="110490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CE62D583-F75A-4B19-AA3F-69E19101C5A0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3396248" y="2883512"/>
            <a:ext cx="1325881" cy="740410"/>
          </a:xfrm>
          <a:prstGeom prst="bentConnector3">
            <a:avLst>
              <a:gd name="adj1" fmla="val -1724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2BACCA0-DC61-4424-9792-1C0048D8C5A3}"/>
              </a:ext>
            </a:extLst>
          </p:cNvPr>
          <p:cNvSpPr txBox="1"/>
          <p:nvPr/>
        </p:nvSpPr>
        <p:spPr>
          <a:xfrm>
            <a:off x="1879959" y="336679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Analogic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4C85E5B-ED3A-430A-B04C-445633C4A42D}"/>
              </a:ext>
            </a:extLst>
          </p:cNvPr>
          <p:cNvSpPr txBox="1"/>
          <p:nvPr/>
        </p:nvSpPr>
        <p:spPr>
          <a:xfrm>
            <a:off x="3527986" y="182537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scintillator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2A9D494-E000-4794-AE81-C6907294E33A}"/>
              </a:ext>
            </a:extLst>
          </p:cNvPr>
          <p:cNvSpPr txBox="1"/>
          <p:nvPr/>
        </p:nvSpPr>
        <p:spPr>
          <a:xfrm>
            <a:off x="2914150" y="249259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SiPM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AC96377-C876-45B1-BB8B-692EC3903250}"/>
              </a:ext>
            </a:extLst>
          </p:cNvPr>
          <p:cNvSpPr/>
          <p:nvPr/>
        </p:nvSpPr>
        <p:spPr bwMode="auto">
          <a:xfrm>
            <a:off x="3272040" y="3997436"/>
            <a:ext cx="596649" cy="617086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BA41450-90A4-4B59-AC35-1477B0D39CF2}"/>
              </a:ext>
            </a:extLst>
          </p:cNvPr>
          <p:cNvSpPr txBox="1"/>
          <p:nvPr/>
        </p:nvSpPr>
        <p:spPr>
          <a:xfrm>
            <a:off x="2260180" y="4291356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Shaper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Sample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C54073C-0852-42E2-BFB3-1C5A9F556271}"/>
              </a:ext>
            </a:extLst>
          </p:cNvPr>
          <p:cNvCxnSpPr/>
          <p:nvPr/>
        </p:nvCxnSpPr>
        <p:spPr bwMode="auto">
          <a:xfrm>
            <a:off x="3944889" y="4252676"/>
            <a:ext cx="2743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ED1F6330-ED44-4E45-82D8-D72FD358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04" t="36253" r="3410" b="5035"/>
          <a:stretch/>
        </p:blipFill>
        <p:spPr>
          <a:xfrm>
            <a:off x="6764289" y="3841970"/>
            <a:ext cx="967230" cy="928018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773C84A-4BF1-4301-A053-662E237471C4}"/>
              </a:ext>
            </a:extLst>
          </p:cNvPr>
          <p:cNvCxnSpPr>
            <a:cxnSpLocks/>
          </p:cNvCxnSpPr>
          <p:nvPr/>
        </p:nvCxnSpPr>
        <p:spPr bwMode="auto">
          <a:xfrm flipH="1">
            <a:off x="3978425" y="4441162"/>
            <a:ext cx="27096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BBF81DE-70AB-4CD3-89BA-6E5945662A87}"/>
              </a:ext>
            </a:extLst>
          </p:cNvPr>
          <p:cNvSpPr txBox="1"/>
          <p:nvPr/>
        </p:nvSpPr>
        <p:spPr>
          <a:xfrm>
            <a:off x="5045821" y="437693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8B9BE0E-146A-4DC3-9828-4A8104935846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8465" y="4739508"/>
            <a:ext cx="2286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0B4E09F-42BA-4BA4-A665-4AA389A08752}"/>
              </a:ext>
            </a:extLst>
          </p:cNvPr>
          <p:cNvSpPr txBox="1"/>
          <p:nvPr/>
        </p:nvSpPr>
        <p:spPr>
          <a:xfrm>
            <a:off x="5274569" y="475302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FB2F4E-A948-431D-85FB-6DAB01D8A4F1}"/>
              </a:ext>
            </a:extLst>
          </p:cNvPr>
          <p:cNvSpPr/>
          <p:nvPr/>
        </p:nvSpPr>
        <p:spPr bwMode="auto">
          <a:xfrm>
            <a:off x="3563888" y="2357901"/>
            <a:ext cx="1397001" cy="1071099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A3188F4-0716-4877-86D6-CBECA19A7D47}"/>
              </a:ext>
            </a:extLst>
          </p:cNvPr>
          <p:cNvSpPr txBox="1"/>
          <p:nvPr/>
        </p:nvSpPr>
        <p:spPr>
          <a:xfrm>
            <a:off x="5224001" y="3205281"/>
            <a:ext cx="247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Anticoincidence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Cristal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plastic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6078426-344D-44C7-A8C3-174C1AA2B8FA}"/>
              </a:ext>
            </a:extLst>
          </p:cNvPr>
          <p:cNvCxnSpPr>
            <a:cxnSpLocks/>
            <a:stCxn id="29" idx="1"/>
          </p:cNvCxnSpPr>
          <p:nvPr/>
        </p:nvCxnSpPr>
        <p:spPr bwMode="auto">
          <a:xfrm flipH="1" flipV="1">
            <a:off x="4722129" y="3316649"/>
            <a:ext cx="501872" cy="21179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E111D791-A032-4D1D-BAD4-AC588744EAE7}"/>
              </a:ext>
            </a:extLst>
          </p:cNvPr>
          <p:cNvCxnSpPr>
            <a:cxnSpLocks/>
          </p:cNvCxnSpPr>
          <p:nvPr/>
        </p:nvCxnSpPr>
        <p:spPr bwMode="auto">
          <a:xfrm flipH="1">
            <a:off x="4299987" y="2124402"/>
            <a:ext cx="332146" cy="732507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459A3CC5-A6F6-4A95-A9F1-68AEBE81E806}"/>
              </a:ext>
            </a:extLst>
          </p:cNvPr>
          <p:cNvSpPr/>
          <p:nvPr/>
        </p:nvSpPr>
        <p:spPr bwMode="auto">
          <a:xfrm>
            <a:off x="4985787" y="2357901"/>
            <a:ext cx="238214" cy="25783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981EE8E8-2F2D-4643-B515-5E3C34EAD824}"/>
              </a:ext>
            </a:extLst>
          </p:cNvPr>
          <p:cNvCxnSpPr>
            <a:cxnSpLocks/>
            <a:stCxn id="35" idx="3"/>
          </p:cNvCxnSpPr>
          <p:nvPr/>
        </p:nvCxnSpPr>
        <p:spPr bwMode="auto">
          <a:xfrm>
            <a:off x="5224001" y="2486816"/>
            <a:ext cx="1464088" cy="1700134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Segnaposto contenuto 6">
            <a:extLst>
              <a:ext uri="{FF2B5EF4-FFF2-40B4-BE49-F238E27FC236}">
                <a16:creationId xmlns:a16="http://schemas.microsoft.com/office/drawing/2014/main" id="{E28BAC39-0E01-3977-BE86-16B31C2B4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0415" y="5198733"/>
            <a:ext cx="1411748" cy="1270873"/>
          </a:xfr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D08A075E-E7D7-F6AA-AE44-100BECA27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5206366"/>
            <a:ext cx="1104133" cy="12706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86D2C6-1244-2375-5BCA-03300E8EA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438" y="228233"/>
            <a:ext cx="1598315" cy="1798103"/>
          </a:xfrm>
          <a:prstGeom prst="rect">
            <a:avLst/>
          </a:prstGeom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92E89F80-86BF-EE8E-73DF-52C03C80201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787871" y="1867921"/>
            <a:ext cx="1905000" cy="140343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39388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pc="-1" dirty="0">
                <a:solidFill>
                  <a:srgbClr val="FFC000"/>
                </a:solidFill>
                <a:latin typeface="Calibri"/>
              </a:rPr>
              <a:t>Anticoincidence system test</a:t>
            </a:r>
            <a:endParaRPr lang="en-US" sz="4400" b="0" strike="noStrike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0677FE-559C-FC7E-5AF2-EB1ADE1E5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90" y="1560479"/>
            <a:ext cx="1934546" cy="21763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AD3509-5C21-2B0A-6156-9978E9B08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7106201" cy="5386568"/>
          </a:xfrm>
          <a:prstGeom prst="rect">
            <a:avLst/>
          </a:prstGeom>
        </p:spPr>
      </p:pic>
      <p:pic>
        <p:nvPicPr>
          <p:cNvPr id="194" name="Immagine 5"/>
          <p:cNvPicPr/>
          <p:nvPr/>
        </p:nvPicPr>
        <p:blipFill>
          <a:blip r:embed="rId4"/>
          <a:stretch/>
        </p:blipFill>
        <p:spPr>
          <a:xfrm rot="16200000">
            <a:off x="6784812" y="4176510"/>
            <a:ext cx="2441322" cy="179854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93267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D7240F1-8A17-A6DC-96FB-480F21D0C7C0}"/>
              </a:ext>
            </a:extLst>
          </p:cNvPr>
          <p:cNvSpPr/>
          <p:nvPr/>
        </p:nvSpPr>
        <p:spPr>
          <a:xfrm>
            <a:off x="5868396" y="2464467"/>
            <a:ext cx="2362199" cy="2094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9">
            <a:extLst>
              <a:ext uri="{FF2B5EF4-FFF2-40B4-BE49-F238E27FC236}">
                <a16:creationId xmlns:a16="http://schemas.microsoft.com/office/drawing/2014/main" id="{E69DC493-4286-B7BC-5C15-5348F0B06EDC}"/>
              </a:ext>
            </a:extLst>
          </p:cNvPr>
          <p:cNvSpPr/>
          <p:nvPr/>
        </p:nvSpPr>
        <p:spPr>
          <a:xfrm>
            <a:off x="6080496" y="2833799"/>
            <a:ext cx="1736830" cy="1531305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827FEAA-2154-C410-BB1A-4606BFBD5E29}"/>
              </a:ext>
            </a:extLst>
          </p:cNvPr>
          <p:cNvSpPr/>
          <p:nvPr/>
        </p:nvSpPr>
        <p:spPr>
          <a:xfrm>
            <a:off x="6287496" y="3134230"/>
            <a:ext cx="1322831" cy="11015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B0D82B-DC08-4CEA-B848-24E21A1DD544}"/>
              </a:ext>
            </a:extLst>
          </p:cNvPr>
          <p:cNvSpPr txBox="1"/>
          <p:nvPr/>
        </p:nvSpPr>
        <p:spPr>
          <a:xfrm>
            <a:off x="5868397" y="2395566"/>
            <a:ext cx="72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e-/p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5BAC8-BCCE-AE48-CA7F-D2C3EC6BC05A}"/>
              </a:ext>
            </a:extLst>
          </p:cNvPr>
          <p:cNvSpPr txBox="1"/>
          <p:nvPr/>
        </p:nvSpPr>
        <p:spPr>
          <a:xfrm>
            <a:off x="5768533" y="5554266"/>
            <a:ext cx="199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Shielding, Lead (W)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1076C8-D1CD-117D-75AC-9202DC2ACAEC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6128321" y="4488819"/>
            <a:ext cx="638723" cy="1065447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44616-41DF-B749-C81F-A2060E190B05}"/>
              </a:ext>
            </a:extLst>
          </p:cNvPr>
          <p:cNvSpPr/>
          <p:nvPr/>
        </p:nvSpPr>
        <p:spPr>
          <a:xfrm>
            <a:off x="6287496" y="2833799"/>
            <a:ext cx="1322831" cy="3004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FF4A02-C1D8-470C-0347-A4D4CC16B544}"/>
              </a:ext>
            </a:extLst>
          </p:cNvPr>
          <p:cNvCxnSpPr/>
          <p:nvPr/>
        </p:nvCxnSpPr>
        <p:spPr>
          <a:xfrm flipV="1">
            <a:off x="6287496" y="1772816"/>
            <a:ext cx="2316952" cy="2462945"/>
          </a:xfrm>
          <a:prstGeom prst="straightConnector1">
            <a:avLst/>
          </a:prstGeom>
          <a:ln w="825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379078-A5D3-CA9E-6757-D0D9023ED89B}"/>
              </a:ext>
            </a:extLst>
          </p:cNvPr>
          <p:cNvCxnSpPr>
            <a:cxnSpLocks/>
          </p:cNvCxnSpPr>
          <p:nvPr/>
        </p:nvCxnSpPr>
        <p:spPr>
          <a:xfrm flipH="1" flipV="1">
            <a:off x="5311405" y="1731428"/>
            <a:ext cx="2298922" cy="2504333"/>
          </a:xfrm>
          <a:prstGeom prst="straightConnector1">
            <a:avLst/>
          </a:prstGeom>
          <a:ln w="825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B9A1BF3-56ED-15E0-8579-05237D7730F7}"/>
              </a:ext>
            </a:extLst>
          </p:cNvPr>
          <p:cNvSpPr txBox="1"/>
          <p:nvPr/>
        </p:nvSpPr>
        <p:spPr>
          <a:xfrm>
            <a:off x="259430" y="1757076"/>
            <a:ext cx="3553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ASI / INFN funding  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WP 4100 Aggiornamento su stato rivelatori gamma/X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6AD4D5-D281-6B32-DE29-A982FAF3607E}"/>
              </a:ext>
            </a:extLst>
          </p:cNvPr>
          <p:cNvSpPr txBox="1"/>
          <p:nvPr/>
        </p:nvSpPr>
        <p:spPr>
          <a:xfrm>
            <a:off x="6440388" y="1712444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degrees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4DDEF1-B7C3-12F9-2EAC-0D633F79733A}"/>
              </a:ext>
            </a:extLst>
          </p:cNvPr>
          <p:cNvSpPr txBox="1"/>
          <p:nvPr/>
        </p:nvSpPr>
        <p:spPr>
          <a:xfrm>
            <a:off x="4243084" y="4927412"/>
            <a:ext cx="168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Anticoincidence</a:t>
            </a:r>
            <a:endParaRPr lang="en-GB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F76D70-FB99-386C-DF56-EAF47031E462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5084404" y="4150395"/>
            <a:ext cx="875074" cy="777017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FB32514-3C41-3DC3-1837-62361BE2FBB5}"/>
              </a:ext>
            </a:extLst>
          </p:cNvPr>
          <p:cNvCxnSpPr>
            <a:cxnSpLocks/>
          </p:cNvCxnSpPr>
          <p:nvPr/>
        </p:nvCxnSpPr>
        <p:spPr>
          <a:xfrm flipH="1" flipV="1">
            <a:off x="7208284" y="4055388"/>
            <a:ext cx="877748" cy="872024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3FEE78F-7698-0CA8-E763-A77A90265F22}"/>
              </a:ext>
            </a:extLst>
          </p:cNvPr>
          <p:cNvSpPr txBox="1"/>
          <p:nvPr/>
        </p:nvSpPr>
        <p:spPr>
          <a:xfrm>
            <a:off x="7727668" y="4941583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</a:t>
            </a:r>
            <a:endParaRPr lang="en-GB" dirty="0"/>
          </a:p>
        </p:txBody>
      </p:sp>
      <p:sp>
        <p:nvSpPr>
          <p:cNvPr id="39" name="Titolo 1">
            <a:extLst>
              <a:ext uri="{FF2B5EF4-FFF2-40B4-BE49-F238E27FC236}">
                <a16:creationId xmlns:a16="http://schemas.microsoft.com/office/drawing/2014/main" id="{26369254-1F15-983B-EF10-B0AA7ECC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88" y="5953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</a:rPr>
              <a:t>Gamma </a:t>
            </a:r>
            <a:r>
              <a:rPr lang="it-IT" dirty="0" err="1">
                <a:solidFill>
                  <a:srgbClr val="FFC000"/>
                </a:solidFill>
              </a:rPr>
              <a:t>Spectrometer</a:t>
            </a:r>
            <a:br>
              <a:rPr lang="it-IT" dirty="0"/>
            </a:br>
            <a:r>
              <a:rPr lang="it-IT" dirty="0">
                <a:solidFill>
                  <a:srgbClr val="FFC000"/>
                </a:solidFill>
              </a:rPr>
              <a:t>with </a:t>
            </a:r>
            <a:r>
              <a:rPr lang="it-IT" dirty="0" err="1">
                <a:solidFill>
                  <a:srgbClr val="FFC000"/>
                </a:solidFill>
              </a:rPr>
              <a:t>anticoincidence</a:t>
            </a:r>
            <a:br>
              <a:rPr lang="it-IT" dirty="0">
                <a:solidFill>
                  <a:srgbClr val="FFC000"/>
                </a:solidFill>
              </a:rPr>
            </a:br>
            <a:r>
              <a:rPr lang="it-IT" dirty="0">
                <a:solidFill>
                  <a:srgbClr val="FFC000"/>
                </a:solidFill>
              </a:rPr>
              <a:t> 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3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5B873F-05D7-1575-7583-4AA735C60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161"/>
            <a:ext cx="9144000" cy="5135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FA89E2-5943-DEF3-46DB-9D12966937E9}"/>
              </a:ext>
            </a:extLst>
          </p:cNvPr>
          <p:cNvSpPr txBox="1"/>
          <p:nvPr/>
        </p:nvSpPr>
        <p:spPr>
          <a:xfrm>
            <a:off x="1281462" y="287428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819EBF-D875-D39D-6A3B-35DBB53C807F}"/>
              </a:ext>
            </a:extLst>
          </p:cNvPr>
          <p:cNvSpPr txBox="1"/>
          <p:nvPr/>
        </p:nvSpPr>
        <p:spPr>
          <a:xfrm>
            <a:off x="2433590" y="4747367"/>
            <a:ext cx="1194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Piedistalli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Elettronica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552713-CFEA-B186-0D8E-78AABA4ACFB3}"/>
              </a:ext>
            </a:extLst>
          </p:cNvPr>
          <p:cNvCxnSpPr>
            <a:cxnSpLocks/>
          </p:cNvCxnSpPr>
          <p:nvPr/>
        </p:nvCxnSpPr>
        <p:spPr>
          <a:xfrm flipV="1">
            <a:off x="3729734" y="3666377"/>
            <a:ext cx="0" cy="280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0732065-AA6A-E628-2D77-C064AACF20C5}"/>
              </a:ext>
            </a:extLst>
          </p:cNvPr>
          <p:cNvSpPr/>
          <p:nvPr/>
        </p:nvSpPr>
        <p:spPr>
          <a:xfrm rot="3871005">
            <a:off x="2800400" y="4012262"/>
            <a:ext cx="936104" cy="50405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FFA96C-C7D2-022C-01B0-C1DB0F82915A}"/>
              </a:ext>
            </a:extLst>
          </p:cNvPr>
          <p:cNvSpPr txBox="1"/>
          <p:nvPr/>
        </p:nvSpPr>
        <p:spPr>
          <a:xfrm>
            <a:off x="3795227" y="2393850"/>
            <a:ext cx="86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keV 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 shell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EEB6D4-2543-71ED-6199-C65940D462AC}"/>
              </a:ext>
            </a:extLst>
          </p:cNvPr>
          <p:cNvSpPr txBox="1"/>
          <p:nvPr/>
        </p:nvSpPr>
        <p:spPr>
          <a:xfrm>
            <a:off x="4825589" y="5137497"/>
            <a:ext cx="1574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280 keV 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180 deg 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Compton in Pb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C915A208-80ED-24FB-A9EA-F6178B413C60}"/>
              </a:ext>
            </a:extLst>
          </p:cNvPr>
          <p:cNvSpPr/>
          <p:nvPr/>
        </p:nvSpPr>
        <p:spPr>
          <a:xfrm rot="5743185">
            <a:off x="5254789" y="4355864"/>
            <a:ext cx="1202948" cy="368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B382B-4EA6-A505-2474-B3062FBF507C}"/>
              </a:ext>
            </a:extLst>
          </p:cNvPr>
          <p:cNvSpPr txBox="1"/>
          <p:nvPr/>
        </p:nvSpPr>
        <p:spPr>
          <a:xfrm>
            <a:off x="6967467" y="3343211"/>
            <a:ext cx="1406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660keV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Cs137-&gt; Ba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disex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1E1882-5A2C-DCDD-B457-5E80998F4C6D}"/>
              </a:ext>
            </a:extLst>
          </p:cNvPr>
          <p:cNvSpPr txBox="1"/>
          <p:nvPr/>
        </p:nvSpPr>
        <p:spPr>
          <a:xfrm>
            <a:off x="5493458" y="2696880"/>
            <a:ext cx="1211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Compton 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edge in CSI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0391B7A8-41E8-3EBA-28E8-CF33CADDE5CC}"/>
              </a:ext>
            </a:extLst>
          </p:cNvPr>
          <p:cNvSpPr/>
          <p:nvPr/>
        </p:nvSpPr>
        <p:spPr>
          <a:xfrm rot="15355319">
            <a:off x="6120310" y="3461346"/>
            <a:ext cx="651828" cy="368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2D80F7-EBD6-E7DD-FF4F-6DA672AD3320}"/>
              </a:ext>
            </a:extLst>
          </p:cNvPr>
          <p:cNvCxnSpPr>
            <a:cxnSpLocks/>
          </p:cNvCxnSpPr>
          <p:nvPr/>
        </p:nvCxnSpPr>
        <p:spPr>
          <a:xfrm flipV="1">
            <a:off x="4973147" y="3594369"/>
            <a:ext cx="0" cy="280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203FF6B-ECA1-287A-0271-8BCEF69EA87C}"/>
              </a:ext>
            </a:extLst>
          </p:cNvPr>
          <p:cNvSpPr txBox="1"/>
          <p:nvPr/>
        </p:nvSpPr>
        <p:spPr>
          <a:xfrm>
            <a:off x="4159768" y="4015054"/>
            <a:ext cx="86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keV 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131C44C0-3FAB-1982-FCC7-338AE2DDDF18}"/>
              </a:ext>
            </a:extLst>
          </p:cNvPr>
          <p:cNvSpPr/>
          <p:nvPr/>
        </p:nvSpPr>
        <p:spPr>
          <a:xfrm rot="19467726">
            <a:off x="6863976" y="3980854"/>
            <a:ext cx="651828" cy="368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79359245-B3C8-C896-8AE7-36CE9EA47CA5}"/>
              </a:ext>
            </a:extLst>
          </p:cNvPr>
          <p:cNvSpPr/>
          <p:nvPr/>
        </p:nvSpPr>
        <p:spPr>
          <a:xfrm rot="6539598">
            <a:off x="4560907" y="3548893"/>
            <a:ext cx="651828" cy="368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863762-D8C0-AF7A-AAD4-27603DA15AC4}"/>
              </a:ext>
            </a:extLst>
          </p:cNvPr>
          <p:cNvSpPr txBox="1"/>
          <p:nvPr/>
        </p:nvSpPr>
        <p:spPr>
          <a:xfrm>
            <a:off x="2675691" y="383311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C000"/>
                </a:solidFill>
              </a:rPr>
              <a:t>Spectrum of Cs137</a:t>
            </a:r>
          </a:p>
        </p:txBody>
      </p:sp>
    </p:spTree>
    <p:extLst>
      <p:ext uri="{BB962C8B-B14F-4D97-AF65-F5344CB8AC3E}">
        <p14:creationId xmlns:p14="http://schemas.microsoft.com/office/powerpoint/2010/main" val="3096124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680C6-F4EB-1641-1DB8-669782BF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080"/>
            <a:ext cx="9144000" cy="513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1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15E2D-F088-E2FA-8B77-F00273F8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8" y="1196752"/>
            <a:ext cx="9144000" cy="5276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FDB2C-BAAA-27B1-2589-77A24643951A}"/>
              </a:ext>
            </a:extLst>
          </p:cNvPr>
          <p:cNvSpPr txBox="1"/>
          <p:nvPr/>
        </p:nvSpPr>
        <p:spPr>
          <a:xfrm>
            <a:off x="2123728" y="620688"/>
            <a:ext cx="186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From JFK</a:t>
            </a:r>
            <a:endParaRPr lang="en-GB" sz="3600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CB1D3D-74AB-2213-E4AB-FC8F59D9A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44624"/>
            <a:ext cx="3275856" cy="166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83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DB136-653C-55B4-A9FF-2C863B84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135839"/>
          </a:xfrm>
          <a:prstGeom prst="rect">
            <a:avLst/>
          </a:prstGeom>
        </p:spPr>
      </p:pic>
      <p:sp>
        <p:nvSpPr>
          <p:cNvPr id="4" name=" 9">
            <a:extLst>
              <a:ext uri="{FF2B5EF4-FFF2-40B4-BE49-F238E27FC236}">
                <a16:creationId xmlns:a16="http://schemas.microsoft.com/office/drawing/2014/main" id="{62FCB19D-1D39-E4ED-35DD-382E30D9B58B}"/>
              </a:ext>
            </a:extLst>
          </p:cNvPr>
          <p:cNvSpPr txBox="1">
            <a:spLocks/>
          </p:cNvSpPr>
          <p:nvPr/>
        </p:nvSpPr>
        <p:spPr>
          <a:xfrm>
            <a:off x="567" y="-792"/>
            <a:ext cx="9143433" cy="1306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rgbClr val="FFC000"/>
                </a:solidFill>
              </a:rPr>
              <a:t>Calibration </a:t>
            </a:r>
            <a:r>
              <a:rPr lang="en-US">
                <a:solidFill>
                  <a:srgbClr val="FFC000"/>
                </a:solidFill>
              </a:rPr>
              <a:t>(Thorium chain)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47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466C9-34D6-54A1-C3D4-E51847DFC63B}"/>
              </a:ext>
            </a:extLst>
          </p:cNvPr>
          <p:cNvSpPr txBox="1"/>
          <p:nvPr/>
        </p:nvSpPr>
        <p:spPr>
          <a:xfrm>
            <a:off x="4571717" y="5559497"/>
            <a:ext cx="4441096" cy="2430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>
              <a:defRPr sz="1200"/>
            </a:pPr>
            <a:r>
              <a:rPr lang="it-IT" sz="1089">
                <a:latin typeface="Liberation Sans" pitchFamily="18"/>
                <a:ea typeface="Noto Sans CJK SC" pitchFamily="2"/>
                <a:cs typeface="Noto Sans Devanagari" pitchFamily="2"/>
              </a:rPr>
              <a:t>Source: https://gammaspectacular.com/blue/th232-spectrum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06D6B-7C93-1A23-534E-0752B5964A2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" y="2881777"/>
            <a:ext cx="4314394" cy="311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723D31-DC7E-C9F1-2367-B0540224D11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71717" y="2816467"/>
            <a:ext cx="4584125" cy="26166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4E136DD5-23C7-629D-3061-392B69EAC046}"/>
              </a:ext>
            </a:extLst>
          </p:cNvPr>
          <p:cNvSpPr/>
          <p:nvPr/>
        </p:nvSpPr>
        <p:spPr>
          <a:xfrm>
            <a:off x="1175585" y="3273639"/>
            <a:ext cx="4245165" cy="130620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6D724662-878C-4931-9E23-591FA1B0FA89}"/>
              </a:ext>
            </a:extLst>
          </p:cNvPr>
          <p:cNvSpPr/>
          <p:nvPr/>
        </p:nvSpPr>
        <p:spPr>
          <a:xfrm>
            <a:off x="3722684" y="3861431"/>
            <a:ext cx="4375786" cy="13062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E6D4740C-5621-F32E-8440-3564BAE5261A}"/>
              </a:ext>
            </a:extLst>
          </p:cNvPr>
          <p:cNvSpPr/>
          <p:nvPr/>
        </p:nvSpPr>
        <p:spPr>
          <a:xfrm flipH="1">
            <a:off x="3200202" y="4122672"/>
            <a:ext cx="4310476" cy="0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337E942A-D1C1-C5BE-95D9-10BD50C1F0F6}"/>
              </a:ext>
            </a:extLst>
          </p:cNvPr>
          <p:cNvSpPr/>
          <p:nvPr/>
        </p:nvSpPr>
        <p:spPr>
          <a:xfrm flipH="1">
            <a:off x="2547099" y="3861430"/>
            <a:ext cx="4049235" cy="195932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15B640AB-7364-5701-74CA-8CFE4CB9B5DD}"/>
              </a:ext>
            </a:extLst>
          </p:cNvPr>
          <p:cNvSpPr/>
          <p:nvPr/>
        </p:nvSpPr>
        <p:spPr>
          <a:xfrm>
            <a:off x="1698067" y="3404259"/>
            <a:ext cx="4114545" cy="19593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 9">
            <a:extLst>
              <a:ext uri="{FF2B5EF4-FFF2-40B4-BE49-F238E27FC236}">
                <a16:creationId xmlns:a16="http://schemas.microsoft.com/office/drawing/2014/main" id="{7ECE3E13-5FE2-25C2-B240-085281A8BC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857160"/>
            <a:ext cx="9143433" cy="1306205"/>
          </a:xfrm>
        </p:spPr>
        <p:txBody>
          <a:bodyPr vert="horz">
            <a:normAutofit/>
          </a:bodyPr>
          <a:lstStyle/>
          <a:p>
            <a:pPr lvl="0"/>
            <a:r>
              <a:rPr lang="it-IT" dirty="0" err="1">
                <a:solidFill>
                  <a:srgbClr val="FFC000"/>
                </a:solidFill>
              </a:rPr>
              <a:t>Calibration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(Thorium chain)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19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4E9B337B-9005-7967-21DE-CB4C38B173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857160"/>
            <a:ext cx="9143433" cy="653102"/>
          </a:xfrm>
        </p:spPr>
        <p:txBody>
          <a:bodyPr vert="horz">
            <a:normAutofit fontScale="90000"/>
          </a:bodyPr>
          <a:lstStyle/>
          <a:p>
            <a:pPr lvl="0"/>
            <a:r>
              <a:rPr lang="it-IT"/>
              <a:t>Gauss fit on the peaks – Scionix grande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D9C14-2181-0157-7AD1-997A64B7AC3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860" y="1510262"/>
            <a:ext cx="2894550" cy="195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7A3FE5-CE3A-D242-AB71-4958BB77D5D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69582" y="1510262"/>
            <a:ext cx="2880508" cy="195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3240B-62B3-0EBB-3477-05BBD0E5EB4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09848" y="1518100"/>
            <a:ext cx="2872344" cy="1951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164CC-A64E-F177-90BF-1350DD1950E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" y="3534879"/>
            <a:ext cx="2904999" cy="195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EF5A8-97CB-4235-E7EA-9D8E0DFA51D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045090" y="3538471"/>
            <a:ext cx="2898142" cy="19557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B4BDBDC-DF37-CA8C-AF6F-17CCE241CF9E}"/>
              </a:ext>
            </a:extLst>
          </p:cNvPr>
          <p:cNvGraphicFramePr>
            <a:graphicFrameLocks noGrp="1"/>
          </p:cNvGraphicFramePr>
          <p:nvPr/>
        </p:nvGraphicFramePr>
        <p:xfrm>
          <a:off x="6008541" y="3597251"/>
          <a:ext cx="3094397" cy="2200627"/>
        </p:xfrm>
        <a:graphic>
          <a:graphicData uri="http://schemas.openxmlformats.org/drawingml/2006/table">
            <a:tbl>
              <a:tblPr firstRow="1" bandRow="1"/>
              <a:tblGrid>
                <a:gridCol w="1583772">
                  <a:extLst>
                    <a:ext uri="{9D8B030D-6E8A-4147-A177-3AD203B41FA5}">
                      <a16:colId xmlns:a16="http://schemas.microsoft.com/office/drawing/2014/main" val="2336399605"/>
                    </a:ext>
                  </a:extLst>
                </a:gridCol>
                <a:gridCol w="1510625">
                  <a:extLst>
                    <a:ext uri="{9D8B030D-6E8A-4147-A177-3AD203B41FA5}">
                      <a16:colId xmlns:a16="http://schemas.microsoft.com/office/drawing/2014/main" val="75796051"/>
                    </a:ext>
                  </a:extLst>
                </a:gridCol>
              </a:tblGrid>
              <a:tr h="341899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Fit Peaks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Sigma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2985086927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69.87456169756804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-4.214187206155576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963471142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115.01183613902653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-7.654448832653876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3567551214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197.61497127812933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8.78995153215158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3601366717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257.1479126267751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6.909449043175105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649679181"/>
                  </a:ext>
                </a:extLst>
              </a:tr>
              <a:tr h="372268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307.8117173442213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200"/>
                      </a:pPr>
                      <a:r>
                        <a:rPr lang="it-IT" sz="11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4.976473158076842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2595619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888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237238D9-D616-802F-CAC7-432C7AB3F7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857160"/>
            <a:ext cx="9143433" cy="653102"/>
          </a:xfrm>
        </p:spPr>
        <p:txBody>
          <a:bodyPr vert="horz"/>
          <a:lstStyle/>
          <a:p>
            <a:pPr lvl="0"/>
            <a:r>
              <a:rPr lang="it-IT" sz="2000" dirty="0"/>
              <a:t>40</a:t>
            </a:r>
            <a:r>
              <a:rPr lang="it-IT" sz="3266" dirty="0"/>
              <a:t>K  - </a:t>
            </a:r>
            <a:r>
              <a:rPr lang="it-IT" sz="3266" dirty="0" err="1"/>
              <a:t>KCl</a:t>
            </a:r>
            <a:endParaRPr lang="it-IT" sz="326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06FC2C-3F90-C741-EBAC-443FC6CD4977}"/>
              </a:ext>
            </a:extLst>
          </p:cNvPr>
          <p:cNvSpPr txBox="1"/>
          <p:nvPr/>
        </p:nvSpPr>
        <p:spPr>
          <a:xfrm>
            <a:off x="4963578" y="4906395"/>
            <a:ext cx="3918614" cy="56410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it-IT" sz="1633">
                <a:latin typeface="Liberation Sans" pitchFamily="18"/>
                <a:ea typeface="Noto Sans CJK SC" pitchFamily="2"/>
                <a:cs typeface="Noto Sans Devanagari" pitchFamily="2"/>
              </a:rPr>
              <a:t>Converting from ADC to kEv using the calibration we get a value near 1461 kEv</a:t>
            </a: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E820CCF4-469F-C931-2EF9-61588D573BA1}"/>
              </a:ext>
            </a:extLst>
          </p:cNvPr>
          <p:cNvSpPr/>
          <p:nvPr/>
        </p:nvSpPr>
        <p:spPr>
          <a:xfrm>
            <a:off x="1318614" y="1836814"/>
            <a:ext cx="0" cy="254709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06D8F-7968-CAE9-B6D0-10B10C046C7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" y="1510263"/>
            <a:ext cx="4557348" cy="308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490C3-C723-1BD6-EB9C-09ABC68337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32456" y="1509936"/>
            <a:ext cx="4510978" cy="30699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B8429645-C412-C286-C7F1-62CB407CDEEE}"/>
              </a:ext>
            </a:extLst>
          </p:cNvPr>
          <p:cNvSpPr/>
          <p:nvPr/>
        </p:nvSpPr>
        <p:spPr>
          <a:xfrm>
            <a:off x="2365537" y="1843018"/>
            <a:ext cx="0" cy="261240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4AD698EA-D452-AD43-B577-B66E43494051}"/>
              </a:ext>
            </a:extLst>
          </p:cNvPr>
          <p:cNvSpPr/>
          <p:nvPr/>
        </p:nvSpPr>
        <p:spPr>
          <a:xfrm>
            <a:off x="6937254" y="1843018"/>
            <a:ext cx="0" cy="261240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8C180453-488C-431F-330A-6A8050911BBC}"/>
              </a:ext>
            </a:extLst>
          </p:cNvPr>
          <p:cNvSpPr/>
          <p:nvPr/>
        </p:nvSpPr>
        <p:spPr>
          <a:xfrm flipH="1" flipV="1">
            <a:off x="2416479" y="4383913"/>
            <a:ext cx="2612409" cy="653102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7FB79296-31F8-2B15-FFEC-92B66B2E0CA6}"/>
              </a:ext>
            </a:extLst>
          </p:cNvPr>
          <p:cNvSpPr/>
          <p:nvPr/>
        </p:nvSpPr>
        <p:spPr>
          <a:xfrm flipV="1">
            <a:off x="6596335" y="4383913"/>
            <a:ext cx="340919" cy="522482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A9939A-0970-1CBF-9E1D-0098F323358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8657" y="5157513"/>
            <a:ext cx="4776790" cy="4672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8A0C0A-3AE2-5E77-04EC-D64D901FD392}"/>
              </a:ext>
            </a:extLst>
          </p:cNvPr>
          <p:cNvSpPr/>
          <p:nvPr/>
        </p:nvSpPr>
        <p:spPr>
          <a:xfrm>
            <a:off x="2775106" y="5363566"/>
            <a:ext cx="2050341" cy="2338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square" lIns="81638" tIns="40819" rIns="81638" bIns="40819" anchor="ctr" anchorCtr="0" compatLnSpc="0">
            <a:noAutofit/>
          </a:bodyPr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5D99D4-6478-8A2F-73DB-B11789902563}"/>
              </a:ext>
            </a:extLst>
          </p:cNvPr>
          <p:cNvSpPr txBox="1"/>
          <p:nvPr/>
        </p:nvSpPr>
        <p:spPr>
          <a:xfrm>
            <a:off x="65311" y="5657789"/>
            <a:ext cx="3918614" cy="2430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>
              <a:defRPr sz="1200"/>
            </a:pPr>
            <a:r>
              <a:rPr lang="it-IT" sz="1089">
                <a:latin typeface="Liberation Sans" pitchFamily="18"/>
                <a:ea typeface="Noto Sans CJK SC" pitchFamily="2"/>
                <a:cs typeface="Noto Sans Devanagari" pitchFamily="2"/>
              </a:rPr>
              <a:t>Source: https://en.wikipedia.org/wiki/Potassium_chloride</a:t>
            </a:r>
          </a:p>
        </p:txBody>
      </p:sp>
    </p:spTree>
    <p:extLst>
      <p:ext uri="{BB962C8B-B14F-4D97-AF65-F5344CB8AC3E}">
        <p14:creationId xmlns:p14="http://schemas.microsoft.com/office/powerpoint/2010/main" val="1108672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AD1FC-516D-DF48-49D5-74580FE142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900" y="1498507"/>
            <a:ext cx="4485507" cy="448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8FEB20-DAA4-FFFB-0940-B3BC725A83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37027" y="1489363"/>
            <a:ext cx="4506406" cy="45064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 3">
            <a:extLst>
              <a:ext uri="{FF2B5EF4-FFF2-40B4-BE49-F238E27FC236}">
                <a16:creationId xmlns:a16="http://schemas.microsoft.com/office/drawing/2014/main" id="{F2952402-CC98-B842-B83B-E697EA87A2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310" y="116632"/>
            <a:ext cx="9143433" cy="653102"/>
          </a:xfrm>
        </p:spPr>
        <p:txBody>
          <a:bodyPr vert="horz">
            <a:normAutofit/>
          </a:bodyPr>
          <a:lstStyle/>
          <a:p>
            <a:pPr lvl="0"/>
            <a:r>
              <a:rPr lang="it-IT" sz="3266" dirty="0" err="1">
                <a:solidFill>
                  <a:srgbClr val="FFC000"/>
                </a:solidFill>
              </a:rPr>
              <a:t>Calibration</a:t>
            </a:r>
            <a:r>
              <a:rPr lang="it-IT" sz="3266" dirty="0">
                <a:solidFill>
                  <a:srgbClr val="FFC000"/>
                </a:solidFill>
              </a:rPr>
              <a:t> curve and </a:t>
            </a:r>
            <a:r>
              <a:rPr lang="it-IT" sz="3266" dirty="0" err="1">
                <a:solidFill>
                  <a:srgbClr val="FFC000"/>
                </a:solidFill>
              </a:rPr>
              <a:t>resolution</a:t>
            </a:r>
            <a:r>
              <a:rPr lang="it-IT" sz="3266" dirty="0">
                <a:solidFill>
                  <a:srgbClr val="FFC000"/>
                </a:solidFill>
              </a:rPr>
              <a:t> </a:t>
            </a:r>
            <a:endParaRPr lang="it-IT" sz="3266" dirty="0"/>
          </a:p>
        </p:txBody>
      </p:sp>
    </p:spTree>
    <p:extLst>
      <p:ext uri="{BB962C8B-B14F-4D97-AF65-F5344CB8AC3E}">
        <p14:creationId xmlns:p14="http://schemas.microsoft.com/office/powerpoint/2010/main" val="723215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8092F30B-0CAA-9326-9118-24B2CD6376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5267" y="138748"/>
            <a:ext cx="9143433" cy="653102"/>
          </a:xfrm>
        </p:spPr>
        <p:txBody>
          <a:bodyPr vert="horz"/>
          <a:lstStyle/>
          <a:p>
            <a:pPr lvl="0"/>
            <a:r>
              <a:rPr lang="it-IT" sz="3084" dirty="0">
                <a:solidFill>
                  <a:srgbClr val="FFC000"/>
                </a:solidFill>
              </a:rPr>
              <a:t>Cross-check with Cs-137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B7189-5573-2503-3C3C-43D74783B8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510262"/>
            <a:ext cx="4551144" cy="306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6F5B73-A3C7-8CD4-44E9-97B94FF077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57349" y="1510262"/>
            <a:ext cx="4550817" cy="30695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6D468914-38EC-FA54-5BE7-58A2D1A7AFC9}"/>
              </a:ext>
            </a:extLst>
          </p:cNvPr>
          <p:cNvSpPr/>
          <p:nvPr/>
        </p:nvSpPr>
        <p:spPr>
          <a:xfrm>
            <a:off x="5812611" y="1836814"/>
            <a:ext cx="0" cy="254709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EF418A5C-8E3E-D32D-39AC-4FBC9202E93F}"/>
              </a:ext>
            </a:extLst>
          </p:cNvPr>
          <p:cNvSpPr/>
          <p:nvPr/>
        </p:nvSpPr>
        <p:spPr>
          <a:xfrm flipV="1">
            <a:off x="5486060" y="4253292"/>
            <a:ext cx="326551" cy="587792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CA0A9F-8BFF-BBAA-B31B-C81F5B749FA2}"/>
              </a:ext>
            </a:extLst>
          </p:cNvPr>
          <p:cNvSpPr txBox="1"/>
          <p:nvPr/>
        </p:nvSpPr>
        <p:spPr>
          <a:xfrm>
            <a:off x="4963578" y="4906395"/>
            <a:ext cx="4049235" cy="56410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it-IT" sz="1633">
                <a:latin typeface="Liberation Sans" pitchFamily="18"/>
                <a:ea typeface="Noto Sans CJK SC" pitchFamily="2"/>
                <a:cs typeface="Noto Sans Devanagari" pitchFamily="2"/>
              </a:rPr>
              <a:t>Converting from ADC to kEv using the calibration we get a value near 660 kEv</a:t>
            </a: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C482F6D4-7DD4-9DC8-80C0-3F66B269834E}"/>
              </a:ext>
            </a:extLst>
          </p:cNvPr>
          <p:cNvSpPr/>
          <p:nvPr/>
        </p:nvSpPr>
        <p:spPr>
          <a:xfrm>
            <a:off x="1318614" y="1836814"/>
            <a:ext cx="0" cy="254709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153CE08D-4E5F-C5C3-B993-F1F6EA28F37D}"/>
              </a:ext>
            </a:extLst>
          </p:cNvPr>
          <p:cNvSpPr/>
          <p:nvPr/>
        </p:nvSpPr>
        <p:spPr>
          <a:xfrm flipH="1" flipV="1">
            <a:off x="1318614" y="4318602"/>
            <a:ext cx="3644964" cy="783723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hangingPunct="0"/>
            <a:endParaRPr lang="it-IT" sz="1633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94C41F-58A3-6087-04F6-4AE73BB0CFF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0905" y="4677809"/>
            <a:ext cx="2413540" cy="9796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D2D25B-A3DB-5607-9514-F845ADD99656}"/>
              </a:ext>
            </a:extLst>
          </p:cNvPr>
          <p:cNvSpPr txBox="1"/>
          <p:nvPr/>
        </p:nvSpPr>
        <p:spPr>
          <a:xfrm>
            <a:off x="97966" y="5657463"/>
            <a:ext cx="3363477" cy="2430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>
              <a:defRPr sz="1200"/>
            </a:pPr>
            <a:r>
              <a:rPr lang="it-IT" sz="1089">
                <a:latin typeface="Liberation Sans" pitchFamily="18"/>
                <a:ea typeface="Noto Sans CJK SC" pitchFamily="2"/>
                <a:cs typeface="Noto Sans Devanagari" pitchFamily="2"/>
              </a:rPr>
              <a:t>Source: https://en.wikipedia.org/wiki/Caesium-137</a:t>
            </a:r>
          </a:p>
        </p:txBody>
      </p:sp>
    </p:spTree>
    <p:extLst>
      <p:ext uri="{BB962C8B-B14F-4D97-AF65-F5344CB8AC3E}">
        <p14:creationId xmlns:p14="http://schemas.microsoft.com/office/powerpoint/2010/main" val="2505227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3F7A9-7BEE-BFE3-8C6B-CDADFF133A31}"/>
              </a:ext>
            </a:extLst>
          </p:cNvPr>
          <p:cNvSpPr txBox="1"/>
          <p:nvPr/>
        </p:nvSpPr>
        <p:spPr>
          <a:xfrm>
            <a:off x="4571717" y="5559497"/>
            <a:ext cx="4441096" cy="2430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defTabSz="829452" hangingPunct="0">
              <a:defRPr sz="1200"/>
            </a:pPr>
            <a:r>
              <a:rPr lang="it-IT" sz="1089">
                <a:solidFill>
                  <a:prstClr val="black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Source: https://gammaspectacular.com/blue/th232-spectrum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A1580-0AE0-14B8-E343-36BF08BCE1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1717" y="2816467"/>
            <a:ext cx="4584125" cy="26166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 3">
            <a:extLst>
              <a:ext uri="{FF2B5EF4-FFF2-40B4-BE49-F238E27FC236}">
                <a16:creationId xmlns:a16="http://schemas.microsoft.com/office/drawing/2014/main" id="{C928E7F6-8DDF-2CFB-B691-1DA3485DB4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857160"/>
            <a:ext cx="9143433" cy="1306205"/>
          </a:xfrm>
        </p:spPr>
        <p:txBody>
          <a:bodyPr vert="horz">
            <a:normAutofit fontScale="90000"/>
          </a:bodyPr>
          <a:lstStyle/>
          <a:p>
            <a:pPr lvl="0"/>
            <a:r>
              <a:rPr lang="it-IT"/>
              <a:t>Correspondence with literature results</a:t>
            </a:r>
            <a:br>
              <a:rPr lang="it-IT"/>
            </a:br>
            <a:r>
              <a:rPr lang="it-IT"/>
              <a:t>for Scionix piccolo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FE468-196E-BB9B-4510-39A1AB6BD3F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208328"/>
            <a:ext cx="4134791" cy="27874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7514FEF5-9B58-4E35-E582-26E84D3C3800}"/>
              </a:ext>
            </a:extLst>
          </p:cNvPr>
          <p:cNvSpPr/>
          <p:nvPr/>
        </p:nvSpPr>
        <p:spPr>
          <a:xfrm flipV="1">
            <a:off x="1044964" y="3404259"/>
            <a:ext cx="4375786" cy="32655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EB2B76B5-D704-469F-34CC-07DFBD49DD2D}"/>
              </a:ext>
            </a:extLst>
          </p:cNvPr>
          <p:cNvSpPr/>
          <p:nvPr/>
        </p:nvSpPr>
        <p:spPr>
          <a:xfrm flipV="1">
            <a:off x="1567446" y="3861430"/>
            <a:ext cx="5028888" cy="32655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56E68356-EF59-6D4D-0ED0-23CA1650A74F}"/>
              </a:ext>
            </a:extLst>
          </p:cNvPr>
          <p:cNvSpPr/>
          <p:nvPr/>
        </p:nvSpPr>
        <p:spPr>
          <a:xfrm flipH="1">
            <a:off x="1959307" y="4122672"/>
            <a:ext cx="5486060" cy="130620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078CD16D-8C2C-1901-9894-009F8677DF0F}"/>
              </a:ext>
            </a:extLst>
          </p:cNvPr>
          <p:cNvSpPr/>
          <p:nvPr/>
        </p:nvSpPr>
        <p:spPr>
          <a:xfrm flipH="1">
            <a:off x="2285859" y="3992052"/>
            <a:ext cx="5877921" cy="39186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33114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4C0BB5CA-FD0C-0E9A-5A9E-841E7A7610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857160"/>
            <a:ext cx="9143433" cy="653102"/>
          </a:xfrm>
        </p:spPr>
        <p:txBody>
          <a:bodyPr vert="horz">
            <a:normAutofit fontScale="90000"/>
          </a:bodyPr>
          <a:lstStyle/>
          <a:p>
            <a:pPr lvl="0"/>
            <a:r>
              <a:rPr lang="it-IT"/>
              <a:t>Gauss fit on the peaks – Scionix piccolo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166DB-3070-EE53-4221-ED2A0A8419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" y="1510262"/>
            <a:ext cx="2873650" cy="194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8D6350-0F4C-C6D3-459E-044780C2B86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38961" y="1510262"/>
            <a:ext cx="2803442" cy="189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28943-9D3B-7737-D879-2CE7A909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77922" y="1510263"/>
            <a:ext cx="2755765" cy="186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2DB68-0A4C-5281-9C76-B8A108E9524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" y="3469570"/>
            <a:ext cx="2808340" cy="189726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83F25A-3A47-C29C-EE1F-D9B87220EC64}"/>
              </a:ext>
            </a:extLst>
          </p:cNvPr>
          <p:cNvGraphicFramePr>
            <a:graphicFrameLocks noGrp="1"/>
          </p:cNvGraphicFramePr>
          <p:nvPr/>
        </p:nvGraphicFramePr>
        <p:xfrm>
          <a:off x="4481262" y="3488509"/>
          <a:ext cx="4531224" cy="2341372"/>
        </p:xfrm>
        <a:graphic>
          <a:graphicData uri="http://schemas.openxmlformats.org/drawingml/2006/table">
            <a:tbl>
              <a:tblPr firstRow="1" bandRow="1"/>
              <a:tblGrid>
                <a:gridCol w="2282593">
                  <a:extLst>
                    <a:ext uri="{9D8B030D-6E8A-4147-A177-3AD203B41FA5}">
                      <a16:colId xmlns:a16="http://schemas.microsoft.com/office/drawing/2014/main" val="3380122202"/>
                    </a:ext>
                  </a:extLst>
                </a:gridCol>
                <a:gridCol w="2248958">
                  <a:extLst>
                    <a:ext uri="{9D8B030D-6E8A-4147-A177-3AD203B41FA5}">
                      <a16:colId xmlns:a16="http://schemas.microsoft.com/office/drawing/2014/main" val="394387292"/>
                    </a:ext>
                  </a:extLst>
                </a:gridCol>
              </a:tblGrid>
              <a:tr h="331776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Fit Peaks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Sigma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4050300862"/>
                  </a:ext>
                </a:extLst>
              </a:tr>
              <a:tr h="549586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68.79107914042386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6.072847303523081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2094972842"/>
                  </a:ext>
                </a:extLst>
              </a:tr>
              <a:tr h="549586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123.21536091594609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7.795308842960096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2189390801"/>
                  </a:ext>
                </a:extLst>
              </a:tr>
              <a:tr h="549586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164.60146349903812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11.392989781511364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2638446262"/>
                  </a:ext>
                </a:extLst>
              </a:tr>
              <a:tr h="375534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199.1809782044625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Noto Sans Devanagari" pitchFamily="2"/>
                        </a:rPr>
                        <a:t>5.920827376930202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184128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518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81C797E4-18F3-2B46-1137-E8B7228373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857160"/>
            <a:ext cx="9143433" cy="653102"/>
          </a:xfrm>
        </p:spPr>
        <p:txBody>
          <a:bodyPr vert="horz"/>
          <a:lstStyle/>
          <a:p>
            <a:pPr lvl="0"/>
            <a:r>
              <a:rPr lang="it-IT" sz="3266"/>
              <a:t>Calibration curve and resolution – Scionix piccolo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B3CFFE-FCAE-1038-0239-FF8E05AE1A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655" y="1526916"/>
            <a:ext cx="4424442" cy="442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0CA0DA-0C5C-6160-0655-ECE7CCC9D88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02337" y="1526916"/>
            <a:ext cx="4424442" cy="4424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37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421CE4E8-7AFB-BFDE-791C-9E99BE1370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857160"/>
            <a:ext cx="9143433" cy="653102"/>
          </a:xfrm>
        </p:spPr>
        <p:txBody>
          <a:bodyPr vert="horz"/>
          <a:lstStyle/>
          <a:p>
            <a:pPr lvl="0"/>
            <a:r>
              <a:rPr lang="it-IT" sz="3084"/>
              <a:t>Proof of good calibration for Scionix piccolo: Cs-137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4CC36B-5584-B336-C45C-FE6E1DE8EA80}"/>
              </a:ext>
            </a:extLst>
          </p:cNvPr>
          <p:cNvSpPr txBox="1"/>
          <p:nvPr/>
        </p:nvSpPr>
        <p:spPr>
          <a:xfrm>
            <a:off x="4963578" y="4906395"/>
            <a:ext cx="4049235" cy="56410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defTabSz="829452" hangingPunct="0">
              <a:defRPr sz="1800"/>
            </a:pPr>
            <a:r>
              <a:rPr lang="it-IT" sz="1633">
                <a:solidFill>
                  <a:prstClr val="black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Converting from ADC to kEv using the calibration we get a value near 660 kEv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92BE11-93A1-5DBB-692A-2646B3CF43C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905" y="4677809"/>
            <a:ext cx="2413540" cy="9796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25C39E-C77C-EA6C-3311-C0B36AFEE5CE}"/>
              </a:ext>
            </a:extLst>
          </p:cNvPr>
          <p:cNvSpPr txBox="1"/>
          <p:nvPr/>
        </p:nvSpPr>
        <p:spPr>
          <a:xfrm>
            <a:off x="97966" y="5657463"/>
            <a:ext cx="3363477" cy="2430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defTabSz="829452" hangingPunct="0">
              <a:defRPr sz="1200"/>
            </a:pPr>
            <a:r>
              <a:rPr lang="it-IT" sz="1089">
                <a:solidFill>
                  <a:prstClr val="black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Source: https://en.wikipedia.org/wiki/Caesium-137</a:t>
            </a: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B4BAA37F-6126-2917-18D8-F7590DA57739}"/>
              </a:ext>
            </a:extLst>
          </p:cNvPr>
          <p:cNvSpPr/>
          <p:nvPr/>
        </p:nvSpPr>
        <p:spPr>
          <a:xfrm flipH="1" flipV="1">
            <a:off x="5453405" y="2555226"/>
            <a:ext cx="130620" cy="2122583"/>
          </a:xfrm>
          <a:prstGeom prst="line">
            <a:avLst/>
          </a:prstGeom>
          <a:noFill/>
          <a:ln w="0">
            <a:solidFill>
              <a:srgbClr val="FFFFFF"/>
            </a:solidFill>
            <a:prstDash val="solid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3E35B-D7B8-CDD9-EC15-BB1B336A34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04372" y="1510262"/>
            <a:ext cx="4548858" cy="30695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E38139BA-C605-3222-9C79-6D9C3A99A22F}"/>
              </a:ext>
            </a:extLst>
          </p:cNvPr>
          <p:cNvSpPr/>
          <p:nvPr/>
        </p:nvSpPr>
        <p:spPr>
          <a:xfrm>
            <a:off x="5531124" y="1804159"/>
            <a:ext cx="0" cy="2547098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C4B89111-1618-2EE7-29F0-00CF0794630F}"/>
              </a:ext>
            </a:extLst>
          </p:cNvPr>
          <p:cNvSpPr/>
          <p:nvPr/>
        </p:nvSpPr>
        <p:spPr>
          <a:xfrm flipV="1">
            <a:off x="5486060" y="4351257"/>
            <a:ext cx="45064" cy="489828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F96F26-9F44-F287-DFFE-5A0DDD2E74E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" y="1510262"/>
            <a:ext cx="4548531" cy="306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B58193E1-8028-C722-4007-34B7C14B713B}"/>
              </a:ext>
            </a:extLst>
          </p:cNvPr>
          <p:cNvSpPr/>
          <p:nvPr/>
        </p:nvSpPr>
        <p:spPr>
          <a:xfrm flipH="1" flipV="1">
            <a:off x="1318614" y="4318602"/>
            <a:ext cx="3644964" cy="783723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  <a:tailEnd type="arrow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244ACF41-0616-8E20-0F81-E13ECE3CA892}"/>
              </a:ext>
            </a:extLst>
          </p:cNvPr>
          <p:cNvSpPr/>
          <p:nvPr/>
        </p:nvSpPr>
        <p:spPr>
          <a:xfrm flipH="1">
            <a:off x="1110275" y="1836814"/>
            <a:ext cx="65310" cy="2677719"/>
          </a:xfrm>
          <a:prstGeom prst="line">
            <a:avLst/>
          </a:prstGeom>
          <a:noFill/>
          <a:ln w="0">
            <a:solidFill>
              <a:srgbClr val="FFFFFF"/>
            </a:solidFill>
            <a:prstDash val="solid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C92932BF-76C6-0A81-2E70-A27DF69A073F}"/>
              </a:ext>
            </a:extLst>
          </p:cNvPr>
          <p:cNvSpPr/>
          <p:nvPr/>
        </p:nvSpPr>
        <p:spPr>
          <a:xfrm>
            <a:off x="1202362" y="1804159"/>
            <a:ext cx="0" cy="2547098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square" lIns="81638" tIns="40819" rIns="81638" bIns="40819" anchor="ctr" anchorCtr="0" compatLnSpc="0"/>
          <a:lstStyle/>
          <a:p>
            <a:pPr defTabSz="829452" hangingPunct="0"/>
            <a:endParaRPr lang="it-IT" sz="1633">
              <a:solidFill>
                <a:prstClr val="black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6962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0FDB2C-BAAA-27B1-2589-77A24643951A}"/>
              </a:ext>
            </a:extLst>
          </p:cNvPr>
          <p:cNvSpPr txBox="1"/>
          <p:nvPr/>
        </p:nvSpPr>
        <p:spPr>
          <a:xfrm>
            <a:off x="2123728" y="620688"/>
            <a:ext cx="186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From JFK</a:t>
            </a:r>
            <a:endParaRPr lang="en-GB" sz="3600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AE2BF-A82E-89A0-8872-39303DC2B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207"/>
            <a:ext cx="9144000" cy="54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83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FAEA1-FD32-5805-4D01-A80B480C9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84784"/>
            <a:ext cx="3198008" cy="2100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7F0BFE-D34F-A614-268E-FC0760699F1D}"/>
              </a:ext>
            </a:extLst>
          </p:cNvPr>
          <p:cNvSpPr txBox="1"/>
          <p:nvPr/>
        </p:nvSpPr>
        <p:spPr>
          <a:xfrm>
            <a:off x="775087" y="68958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Thorium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DD0BA-63C0-7D5B-9673-5998746F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76" y="4437112"/>
            <a:ext cx="3213878" cy="2070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0E380-D47F-AC85-641A-B98EB23582A7}"/>
              </a:ext>
            </a:extLst>
          </p:cNvPr>
          <p:cNvSpPr txBox="1"/>
          <p:nvPr/>
        </p:nvSpPr>
        <p:spPr>
          <a:xfrm>
            <a:off x="823454" y="3895469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Cesium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9D7CE-AF13-67E8-AE30-058505E4578D}"/>
              </a:ext>
            </a:extLst>
          </p:cNvPr>
          <p:cNvSpPr txBox="1"/>
          <p:nvPr/>
        </p:nvSpPr>
        <p:spPr>
          <a:xfrm>
            <a:off x="4427984" y="623731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44593444-49D6-6BCD-B354-7ABE771B1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484784"/>
            <a:ext cx="3777381" cy="42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83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FDEB4D-BBCD-4B1B-F1EF-DD31F97D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FF3FD-DF8B-1F4A-BC5B-277E92B70D2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236C14-C927-C8EC-D003-8C2D1A758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4"/>
          <a:stretch/>
        </p:blipFill>
        <p:spPr bwMode="auto">
          <a:xfrm>
            <a:off x="5796895" y="1679891"/>
            <a:ext cx="2889905" cy="38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682D63-A6A0-A022-B27F-42F167BDF8FF}"/>
              </a:ext>
            </a:extLst>
          </p:cNvPr>
          <p:cNvSpPr txBox="1"/>
          <p:nvPr/>
        </p:nvSpPr>
        <p:spPr>
          <a:xfrm>
            <a:off x="2699792" y="76200"/>
            <a:ext cx="4326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Charged particle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7DAB8-2249-A33D-17C6-42AFEC9D3511}"/>
              </a:ext>
            </a:extLst>
          </p:cNvPr>
          <p:cNvSpPr txBox="1"/>
          <p:nvPr/>
        </p:nvSpPr>
        <p:spPr>
          <a:xfrm>
            <a:off x="299492" y="1113115"/>
            <a:ext cx="48006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Stack of Scintillators with SIPM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</a:rPr>
              <a:t>Coincidence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TOF?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FFFFFF"/>
              </a:solidFill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Charged count (Galactic, SPEs), background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Correlation with CT 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(part of shower,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252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4FBE50D-1DE1-B239-FDA0-C8F7A0B0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522" y="4436706"/>
            <a:ext cx="905815" cy="9561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7813A3-FBCC-4888-F9FD-00F240CB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413" y="3341141"/>
            <a:ext cx="905815" cy="9561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974023-C65E-BF52-C574-613DECDED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666" y="2040957"/>
            <a:ext cx="905815" cy="95613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2D63F2C-D103-D055-EE64-3D8CDEC74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1" t="13556" r="16124" b="22053"/>
          <a:stretch/>
        </p:blipFill>
        <p:spPr>
          <a:xfrm>
            <a:off x="6476662" y="1750190"/>
            <a:ext cx="1080366" cy="13243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97E46DB-DC70-7FEF-5E3B-0CD61C8C8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4"/>
          <a:stretch/>
        </p:blipFill>
        <p:spPr bwMode="auto">
          <a:xfrm>
            <a:off x="6473816" y="4479029"/>
            <a:ext cx="108321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7861E73-213E-DC5C-97E5-C7F5764F5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97337" y="2770262"/>
            <a:ext cx="2880321" cy="179929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C6E94E6-DA6E-435D-BC11-EF8461D5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Scheme</a:t>
            </a: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0AD928FB-AB37-4843-969A-83382E44B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79137" y="2260583"/>
            <a:ext cx="2170676" cy="2880320"/>
          </a:xfrm>
          <a:prstGeom prst="rect">
            <a:avLst/>
          </a:prstGeom>
        </p:spPr>
      </p:pic>
      <p:sp>
        <p:nvSpPr>
          <p:cNvPr id="66" name="Freccia bidirezionale orizzontale 65">
            <a:extLst>
              <a:ext uri="{FF2B5EF4-FFF2-40B4-BE49-F238E27FC236}">
                <a16:creationId xmlns:a16="http://schemas.microsoft.com/office/drawing/2014/main" id="{EE4FB82F-6B92-47F4-90BF-0B5D27CA151D}"/>
              </a:ext>
            </a:extLst>
          </p:cNvPr>
          <p:cNvSpPr/>
          <p:nvPr/>
        </p:nvSpPr>
        <p:spPr bwMode="auto">
          <a:xfrm rot="16200000">
            <a:off x="761120" y="5308808"/>
            <a:ext cx="1146584" cy="581608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47F4B44E-A19D-4E22-BA4D-FF280CF49733}"/>
              </a:ext>
            </a:extLst>
          </p:cNvPr>
          <p:cNvSpPr txBox="1"/>
          <p:nvPr/>
        </p:nvSpPr>
        <p:spPr>
          <a:xfrm>
            <a:off x="839760" y="6171530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Ethernet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(to/from  Hub)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Freccia a sinistra 70">
            <a:extLst>
              <a:ext uri="{FF2B5EF4-FFF2-40B4-BE49-F238E27FC236}">
                <a16:creationId xmlns:a16="http://schemas.microsoft.com/office/drawing/2014/main" id="{4057CEFE-378E-4C95-9BCE-7DFDB5043659}"/>
              </a:ext>
            </a:extLst>
          </p:cNvPr>
          <p:cNvSpPr/>
          <p:nvPr/>
        </p:nvSpPr>
        <p:spPr bwMode="auto">
          <a:xfrm rot="5400000">
            <a:off x="1707360" y="5431595"/>
            <a:ext cx="1172071" cy="408229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5316C57D-90FC-4B52-9331-135E71A17174}"/>
              </a:ext>
            </a:extLst>
          </p:cNvPr>
          <p:cNvSpPr txBox="1"/>
          <p:nvPr/>
        </p:nvSpPr>
        <p:spPr>
          <a:xfrm>
            <a:off x="2123728" y="624910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Freccia a sinistra 72">
            <a:extLst>
              <a:ext uri="{FF2B5EF4-FFF2-40B4-BE49-F238E27FC236}">
                <a16:creationId xmlns:a16="http://schemas.microsoft.com/office/drawing/2014/main" id="{9E4229CB-0C47-4AC1-A5B2-5CE3823ABB0B}"/>
              </a:ext>
            </a:extLst>
          </p:cNvPr>
          <p:cNvSpPr/>
          <p:nvPr/>
        </p:nvSpPr>
        <p:spPr bwMode="auto">
          <a:xfrm rot="10800000">
            <a:off x="4631404" y="4811120"/>
            <a:ext cx="1156092" cy="238554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75" name="Freccia a sinistra 74">
            <a:extLst>
              <a:ext uri="{FF2B5EF4-FFF2-40B4-BE49-F238E27FC236}">
                <a16:creationId xmlns:a16="http://schemas.microsoft.com/office/drawing/2014/main" id="{2AD52889-1C89-44BA-B50F-9D27E68A58F9}"/>
              </a:ext>
            </a:extLst>
          </p:cNvPr>
          <p:cNvSpPr/>
          <p:nvPr/>
        </p:nvSpPr>
        <p:spPr bwMode="auto">
          <a:xfrm rot="10800000">
            <a:off x="2159292" y="4723358"/>
            <a:ext cx="1978377" cy="408229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2" name="Freccia bidirezionale orizzontale 81">
            <a:extLst>
              <a:ext uri="{FF2B5EF4-FFF2-40B4-BE49-F238E27FC236}">
                <a16:creationId xmlns:a16="http://schemas.microsoft.com/office/drawing/2014/main" id="{6D09F5EC-6D08-4C5D-8BD7-B29D57A33E37}"/>
              </a:ext>
            </a:extLst>
          </p:cNvPr>
          <p:cNvSpPr/>
          <p:nvPr/>
        </p:nvSpPr>
        <p:spPr bwMode="auto">
          <a:xfrm>
            <a:off x="2159292" y="2770004"/>
            <a:ext cx="1146584" cy="304506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3" name="Freccia bidirezionale orizzontale 82">
            <a:extLst>
              <a:ext uri="{FF2B5EF4-FFF2-40B4-BE49-F238E27FC236}">
                <a16:creationId xmlns:a16="http://schemas.microsoft.com/office/drawing/2014/main" id="{6C593422-708A-4F6D-B964-D3D70BB5EF97}"/>
              </a:ext>
            </a:extLst>
          </p:cNvPr>
          <p:cNvSpPr/>
          <p:nvPr/>
        </p:nvSpPr>
        <p:spPr bwMode="auto">
          <a:xfrm>
            <a:off x="4614186" y="2602468"/>
            <a:ext cx="1146584" cy="304506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4" name="Freccia bidirezionale orizzontale 83">
            <a:extLst>
              <a:ext uri="{FF2B5EF4-FFF2-40B4-BE49-F238E27FC236}">
                <a16:creationId xmlns:a16="http://schemas.microsoft.com/office/drawing/2014/main" id="{BBA61CEC-A850-4D3C-BEAA-111A7B925395}"/>
              </a:ext>
            </a:extLst>
          </p:cNvPr>
          <p:cNvSpPr/>
          <p:nvPr/>
        </p:nvSpPr>
        <p:spPr bwMode="auto">
          <a:xfrm>
            <a:off x="4631404" y="3578676"/>
            <a:ext cx="1146584" cy="304506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5" name="Freccia bidirezionale orizzontale 84">
            <a:extLst>
              <a:ext uri="{FF2B5EF4-FFF2-40B4-BE49-F238E27FC236}">
                <a16:creationId xmlns:a16="http://schemas.microsoft.com/office/drawing/2014/main" id="{6BAE4AAF-368E-4BFB-A500-1FCC7C00297A}"/>
              </a:ext>
            </a:extLst>
          </p:cNvPr>
          <p:cNvSpPr/>
          <p:nvPr/>
        </p:nvSpPr>
        <p:spPr bwMode="auto">
          <a:xfrm>
            <a:off x="4725666" y="4453502"/>
            <a:ext cx="1146584" cy="304506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05E26C2D-2EF8-431C-AC40-5E04FB77B458}"/>
              </a:ext>
            </a:extLst>
          </p:cNvPr>
          <p:cNvSpPr txBox="1"/>
          <p:nvPr/>
        </p:nvSpPr>
        <p:spPr>
          <a:xfrm>
            <a:off x="6738515" y="1153459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7489CED1-DECB-4F0B-BBBA-D9261BE7E0A9}"/>
              </a:ext>
            </a:extLst>
          </p:cNvPr>
          <p:cNvSpPr txBox="1"/>
          <p:nvPr/>
        </p:nvSpPr>
        <p:spPr>
          <a:xfrm>
            <a:off x="569868" y="1496126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CPU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FF63C5-98E9-1D2D-1E1F-35168DC74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1" t="13556" r="16124" b="22053"/>
          <a:stretch/>
        </p:blipFill>
        <p:spPr>
          <a:xfrm>
            <a:off x="6476662" y="3127622"/>
            <a:ext cx="1080366" cy="132432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A733CA-8C11-10FD-8226-074F1A7FD147}"/>
              </a:ext>
            </a:extLst>
          </p:cNvPr>
          <p:cNvSpPr txBox="1"/>
          <p:nvPr/>
        </p:nvSpPr>
        <p:spPr>
          <a:xfrm>
            <a:off x="7574838" y="2349622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Gamma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145EF4-4451-DEDE-F399-7ADD81AF986E}"/>
              </a:ext>
            </a:extLst>
          </p:cNvPr>
          <p:cNvSpPr txBox="1"/>
          <p:nvPr/>
        </p:nvSpPr>
        <p:spPr>
          <a:xfrm>
            <a:off x="7627136" y="386466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BFA6DE-6BB1-E306-CF8B-F16D320E7860}"/>
              </a:ext>
            </a:extLst>
          </p:cNvPr>
          <p:cNvSpPr txBox="1"/>
          <p:nvPr/>
        </p:nvSpPr>
        <p:spPr>
          <a:xfrm>
            <a:off x="7574838" y="5285333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33D7E3-8D1F-C300-9698-382C71AF62C2}"/>
              </a:ext>
            </a:extLst>
          </p:cNvPr>
          <p:cNvSpPr txBox="1"/>
          <p:nvPr/>
        </p:nvSpPr>
        <p:spPr>
          <a:xfrm>
            <a:off x="3192206" y="1415069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Readout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ccia a sinistra 11">
            <a:extLst>
              <a:ext uri="{FF2B5EF4-FFF2-40B4-BE49-F238E27FC236}">
                <a16:creationId xmlns:a16="http://schemas.microsoft.com/office/drawing/2014/main" id="{F686576D-B089-C649-FFA8-D6D390917B9D}"/>
              </a:ext>
            </a:extLst>
          </p:cNvPr>
          <p:cNvSpPr/>
          <p:nvPr/>
        </p:nvSpPr>
        <p:spPr bwMode="auto">
          <a:xfrm rot="10800000">
            <a:off x="4631404" y="4008362"/>
            <a:ext cx="1156092" cy="238554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3" name="Freccia a sinistra 12">
            <a:extLst>
              <a:ext uri="{FF2B5EF4-FFF2-40B4-BE49-F238E27FC236}">
                <a16:creationId xmlns:a16="http://schemas.microsoft.com/office/drawing/2014/main" id="{D8EAEAB5-CC6E-71B8-76E3-88EE9A1C48EF}"/>
              </a:ext>
            </a:extLst>
          </p:cNvPr>
          <p:cNvSpPr/>
          <p:nvPr/>
        </p:nvSpPr>
        <p:spPr bwMode="auto">
          <a:xfrm rot="10800000">
            <a:off x="4604086" y="2264892"/>
            <a:ext cx="1156092" cy="238554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5" name="Freccia a sinistra 14">
            <a:extLst>
              <a:ext uri="{FF2B5EF4-FFF2-40B4-BE49-F238E27FC236}">
                <a16:creationId xmlns:a16="http://schemas.microsoft.com/office/drawing/2014/main" id="{3FBC205C-3CF8-6934-60BD-D0104D44F5DC}"/>
              </a:ext>
            </a:extLst>
          </p:cNvPr>
          <p:cNvSpPr/>
          <p:nvPr/>
        </p:nvSpPr>
        <p:spPr bwMode="auto">
          <a:xfrm rot="5400000">
            <a:off x="-119264" y="5356764"/>
            <a:ext cx="1172071" cy="408229"/>
          </a:xfrm>
          <a:prstGeom prst="lef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713F38-BF86-DD6D-54BD-E22EE7AF294B}"/>
              </a:ext>
            </a:extLst>
          </p:cNvPr>
          <p:cNvSpPr txBox="1"/>
          <p:nvPr/>
        </p:nvSpPr>
        <p:spPr>
          <a:xfrm>
            <a:off x="38311" y="6132726"/>
            <a:ext cx="1063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Clock/GPS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ccia a sinistra 16">
            <a:extLst>
              <a:ext uri="{FF2B5EF4-FFF2-40B4-BE49-F238E27FC236}">
                <a16:creationId xmlns:a16="http://schemas.microsoft.com/office/drawing/2014/main" id="{529B335D-5A15-98DE-85EE-247A145DE2A6}"/>
              </a:ext>
            </a:extLst>
          </p:cNvPr>
          <p:cNvSpPr/>
          <p:nvPr/>
        </p:nvSpPr>
        <p:spPr bwMode="auto">
          <a:xfrm rot="10800000">
            <a:off x="2165071" y="4046238"/>
            <a:ext cx="1172071" cy="408229"/>
          </a:xfrm>
          <a:prstGeom prst="lef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4" name="Freccia a sinistra 13">
            <a:extLst>
              <a:ext uri="{FF2B5EF4-FFF2-40B4-BE49-F238E27FC236}">
                <a16:creationId xmlns:a16="http://schemas.microsoft.com/office/drawing/2014/main" id="{2D62071E-CC3B-6937-D29E-E4A6DB895C09}"/>
              </a:ext>
            </a:extLst>
          </p:cNvPr>
          <p:cNvSpPr/>
          <p:nvPr/>
        </p:nvSpPr>
        <p:spPr bwMode="auto">
          <a:xfrm rot="16200000">
            <a:off x="1400162" y="1508015"/>
            <a:ext cx="1172071" cy="408229"/>
          </a:xfrm>
          <a:prstGeom prst="lef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F9286C7-9445-DB92-A6D1-690EDD21FF4D}"/>
              </a:ext>
            </a:extLst>
          </p:cNvPr>
          <p:cNvSpPr txBox="1"/>
          <p:nvPr/>
        </p:nvSpPr>
        <p:spPr>
          <a:xfrm>
            <a:off x="1444348" y="653112"/>
            <a:ext cx="843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Trigger?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asellaDiTesto 87">
            <a:extLst>
              <a:ext uri="{FF2B5EF4-FFF2-40B4-BE49-F238E27FC236}">
                <a16:creationId xmlns:a16="http://schemas.microsoft.com/office/drawing/2014/main" id="{78F93E1D-0DD2-7A8D-FBFE-EB573C50B7F8}"/>
              </a:ext>
            </a:extLst>
          </p:cNvPr>
          <p:cNvSpPr txBox="1"/>
          <p:nvPr/>
        </p:nvSpPr>
        <p:spPr>
          <a:xfrm>
            <a:off x="5256556" y="1093196"/>
            <a:ext cx="1324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FFFFFF"/>
                </a:solidFill>
                <a:latin typeface="Arial"/>
              </a:rPr>
              <a:t>Cosmo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SiPM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756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720ADC-3026-43EA-851E-B17E8536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75" y="5905695"/>
            <a:ext cx="8229600" cy="1143000"/>
          </a:xfrm>
        </p:spPr>
        <p:txBody>
          <a:bodyPr/>
          <a:lstStyle/>
          <a:p>
            <a:r>
              <a:rPr lang="en-US" dirty="0"/>
              <a:t>From Giuseppe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933422-30E6-4846-8850-DC5E6E13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ACCA-1950-1345-BF0F-08D9610C087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BB0B45-9AEC-422D-8DFD-7EB6F07FBC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9813" y="1143000"/>
            <a:ext cx="8563849" cy="4343400"/>
          </a:xfrm>
          <a:prstGeom prst="rect">
            <a:avLst/>
          </a:prstGeom>
          <a:solidFill>
            <a:schemeClr val="tx1"/>
          </a:solidFill>
          <a:ln>
            <a:noFill/>
            <a:prstDash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712B936-0E04-4BB1-944F-87E5865ED053}"/>
              </a:ext>
            </a:extLst>
          </p:cNvPr>
          <p:cNvSpPr/>
          <p:nvPr/>
        </p:nvSpPr>
        <p:spPr bwMode="auto">
          <a:xfrm>
            <a:off x="1219201" y="3082332"/>
            <a:ext cx="838200" cy="685800"/>
          </a:xfrm>
          <a:prstGeom prst="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97" charset="0"/>
                <a:ea typeface="+mn-ea"/>
                <a:cs typeface="+mn-cs"/>
              </a:rPr>
              <a:t>SiPM</a:t>
            </a:r>
            <a:endParaRPr kumimoji="1" lang="it-IT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97" charset="0"/>
                <a:ea typeface="+mn-ea"/>
                <a:cs typeface="+mn-cs"/>
              </a:rPr>
              <a:t>fluo</a:t>
            </a:r>
            <a:endParaRPr kumimoji="1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97A267A-C76B-453C-967A-0297B4F53176}"/>
              </a:ext>
            </a:extLst>
          </p:cNvPr>
          <p:cNvCxnSpPr>
            <a:cxnSpLocks/>
          </p:cNvCxnSpPr>
          <p:nvPr/>
        </p:nvCxnSpPr>
        <p:spPr bwMode="auto">
          <a:xfrm>
            <a:off x="1371600" y="1600200"/>
            <a:ext cx="0" cy="148213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0520247-CAAC-46B7-990F-ABC13DC8A120}"/>
              </a:ext>
            </a:extLst>
          </p:cNvPr>
          <p:cNvCxnSpPr>
            <a:cxnSpLocks/>
          </p:cNvCxnSpPr>
          <p:nvPr/>
        </p:nvCxnSpPr>
        <p:spPr bwMode="auto">
          <a:xfrm>
            <a:off x="1676401" y="2743200"/>
            <a:ext cx="38099" cy="381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25402D61-14C6-4E07-903C-16ACAE09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31" y="3048631"/>
            <a:ext cx="2006976" cy="1209517"/>
          </a:xfrm>
          <a:prstGeom prst="rect">
            <a:avLst/>
          </a:prstGeom>
        </p:spPr>
      </p:pic>
      <p:sp>
        <p:nvSpPr>
          <p:cNvPr id="9" name="Freccia curva 8">
            <a:extLst>
              <a:ext uri="{FF2B5EF4-FFF2-40B4-BE49-F238E27FC236}">
                <a16:creationId xmlns:a16="http://schemas.microsoft.com/office/drawing/2014/main" id="{C48B39CA-66A7-4533-8A2C-68CAF84243AB}"/>
              </a:ext>
            </a:extLst>
          </p:cNvPr>
          <p:cNvSpPr/>
          <p:nvPr/>
        </p:nvSpPr>
        <p:spPr bwMode="auto">
          <a:xfrm rot="10800000" flipH="1">
            <a:off x="533400" y="4293839"/>
            <a:ext cx="1524000" cy="1226261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4" name="Freccia curva 13">
            <a:extLst>
              <a:ext uri="{FF2B5EF4-FFF2-40B4-BE49-F238E27FC236}">
                <a16:creationId xmlns:a16="http://schemas.microsoft.com/office/drawing/2014/main" id="{05B4979D-2FD8-4C24-9A26-B6B5B7F68274}"/>
              </a:ext>
            </a:extLst>
          </p:cNvPr>
          <p:cNvSpPr/>
          <p:nvPr/>
        </p:nvSpPr>
        <p:spPr bwMode="auto">
          <a:xfrm rot="10800000">
            <a:off x="1435546" y="1600200"/>
            <a:ext cx="1066800" cy="3226409"/>
          </a:xfrm>
          <a:prstGeom prst="ben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5" name="Freccia curva 14">
            <a:extLst>
              <a:ext uri="{FF2B5EF4-FFF2-40B4-BE49-F238E27FC236}">
                <a16:creationId xmlns:a16="http://schemas.microsoft.com/office/drawing/2014/main" id="{204B92F5-3F4F-4AFE-8BE6-1662E170F9BF}"/>
              </a:ext>
            </a:extLst>
          </p:cNvPr>
          <p:cNvSpPr/>
          <p:nvPr/>
        </p:nvSpPr>
        <p:spPr bwMode="auto">
          <a:xfrm rot="16200000">
            <a:off x="808965" y="3461213"/>
            <a:ext cx="1066800" cy="1397609"/>
          </a:xfrm>
          <a:prstGeom prst="ben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8" name="Freccia curva 17">
            <a:extLst>
              <a:ext uri="{FF2B5EF4-FFF2-40B4-BE49-F238E27FC236}">
                <a16:creationId xmlns:a16="http://schemas.microsoft.com/office/drawing/2014/main" id="{74614BF1-D15D-44FF-9105-6D1AA9E6510C}"/>
              </a:ext>
            </a:extLst>
          </p:cNvPr>
          <p:cNvSpPr/>
          <p:nvPr/>
        </p:nvSpPr>
        <p:spPr bwMode="auto">
          <a:xfrm rot="16200000">
            <a:off x="453671" y="4172242"/>
            <a:ext cx="1143000" cy="1226261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7" name="Freccia curva 13">
            <a:extLst>
              <a:ext uri="{FF2B5EF4-FFF2-40B4-BE49-F238E27FC236}">
                <a16:creationId xmlns:a16="http://schemas.microsoft.com/office/drawing/2014/main" id="{34512C60-C247-9A1B-A054-D406AE40F2FD}"/>
              </a:ext>
            </a:extLst>
          </p:cNvPr>
          <p:cNvSpPr/>
          <p:nvPr/>
        </p:nvSpPr>
        <p:spPr bwMode="auto">
          <a:xfrm rot="10800000">
            <a:off x="1912062" y="3082330"/>
            <a:ext cx="3019975" cy="2044179"/>
          </a:xfrm>
          <a:prstGeom prst="bentArrow">
            <a:avLst>
              <a:gd name="adj1" fmla="val 13161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1" name="Freccia curva 14">
            <a:extLst>
              <a:ext uri="{FF2B5EF4-FFF2-40B4-BE49-F238E27FC236}">
                <a16:creationId xmlns:a16="http://schemas.microsoft.com/office/drawing/2014/main" id="{59934055-1B6D-779B-44C7-BE8EDD1E68C5}"/>
              </a:ext>
            </a:extLst>
          </p:cNvPr>
          <p:cNvSpPr/>
          <p:nvPr/>
        </p:nvSpPr>
        <p:spPr bwMode="auto">
          <a:xfrm rot="16200000">
            <a:off x="1285486" y="3576306"/>
            <a:ext cx="1066800" cy="1397609"/>
          </a:xfrm>
          <a:prstGeom prst="ben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F2F6F-6863-4142-07E0-7F2F8B7FC218}"/>
              </a:ext>
            </a:extLst>
          </p:cNvPr>
          <p:cNvSpPr txBox="1"/>
          <p:nvPr/>
        </p:nvSpPr>
        <p:spPr>
          <a:xfrm>
            <a:off x="3946086" y="459804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CLOCK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AC5B64-21BB-D8AE-229F-F22BD715F2C4}"/>
              </a:ext>
            </a:extLst>
          </p:cNvPr>
          <p:cNvSpPr txBox="1"/>
          <p:nvPr/>
        </p:nvSpPr>
        <p:spPr>
          <a:xfrm>
            <a:off x="1371600" y="114210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D2F439-E8E8-40DD-EDCF-2B856A18D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2" y="437120"/>
            <a:ext cx="8878069" cy="50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74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F7629F-86B0-4833-FC4C-4E60D89FC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Open points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065992-4D7D-4D80-4655-D95715C06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Weight:  </a:t>
            </a:r>
            <a:r>
              <a:rPr lang="it-IT" dirty="0" err="1"/>
              <a:t>about</a:t>
            </a:r>
            <a:r>
              <a:rPr lang="it-IT" dirty="0"/>
              <a:t> 30kg 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cables</a:t>
            </a:r>
            <a:r>
              <a:rPr lang="it-IT" dirty="0"/>
              <a:t> power </a:t>
            </a:r>
            <a:r>
              <a:rPr lang="it-IT" dirty="0" err="1"/>
              <a:t>etc</a:t>
            </a:r>
            <a:endParaRPr lang="it-IT" dirty="0"/>
          </a:p>
          <a:p>
            <a:r>
              <a:rPr lang="it-IT" dirty="0"/>
              <a:t>Can be </a:t>
            </a:r>
            <a:r>
              <a:rPr lang="it-IT" dirty="0" err="1"/>
              <a:t>improved</a:t>
            </a:r>
            <a:r>
              <a:rPr lang="it-IT" dirty="0"/>
              <a:t>,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shielding</a:t>
            </a:r>
            <a:r>
              <a:rPr lang="it-IT" dirty="0"/>
              <a:t>. </a:t>
            </a:r>
          </a:p>
          <a:p>
            <a:r>
              <a:rPr lang="it-IT" dirty="0"/>
              <a:t>Power: </a:t>
            </a:r>
            <a:r>
              <a:rPr lang="it-IT" dirty="0" err="1"/>
              <a:t>about</a:t>
            </a:r>
            <a:r>
              <a:rPr lang="it-IT" dirty="0"/>
              <a:t> 30 W</a:t>
            </a:r>
          </a:p>
          <a:p>
            <a:endParaRPr lang="it-IT" dirty="0"/>
          </a:p>
          <a:p>
            <a:r>
              <a:rPr lang="it-IT" dirty="0" err="1"/>
              <a:t>Pointing</a:t>
            </a:r>
            <a:r>
              <a:rPr lang="it-IT" dirty="0"/>
              <a:t> </a:t>
            </a:r>
            <a:r>
              <a:rPr lang="it-IT" dirty="0" err="1"/>
              <a:t>direction</a:t>
            </a:r>
            <a:r>
              <a:rPr lang="it-IT" dirty="0"/>
              <a:t>: field of </a:t>
            </a:r>
            <a:r>
              <a:rPr lang="it-IT" dirty="0" err="1"/>
              <a:t>view</a:t>
            </a:r>
            <a:r>
              <a:rPr lang="it-IT" dirty="0"/>
              <a:t>  26 </a:t>
            </a:r>
            <a:r>
              <a:rPr lang="it-IT" dirty="0" err="1"/>
              <a:t>deg</a:t>
            </a:r>
            <a:endParaRPr lang="it-IT" dirty="0"/>
          </a:p>
          <a:p>
            <a:r>
              <a:rPr lang="it-IT" dirty="0" err="1"/>
              <a:t>Mechanics</a:t>
            </a:r>
            <a:r>
              <a:rPr lang="it-IT" dirty="0"/>
              <a:t>, </a:t>
            </a:r>
            <a:r>
              <a:rPr lang="it-IT" dirty="0" err="1"/>
              <a:t>shielding</a:t>
            </a:r>
            <a:r>
              <a:rPr lang="it-IT" dirty="0"/>
              <a:t> (common, </a:t>
            </a:r>
            <a:r>
              <a:rPr lang="it-IT" dirty="0" err="1"/>
              <a:t>individual</a:t>
            </a:r>
            <a:r>
              <a:rPr lang="it-IT" dirty="0"/>
              <a:t>)</a:t>
            </a:r>
          </a:p>
          <a:p>
            <a:r>
              <a:rPr lang="it-IT" dirty="0" err="1"/>
              <a:t>Acquisition</a:t>
            </a:r>
            <a:r>
              <a:rPr lang="it-IT" dirty="0"/>
              <a:t> </a:t>
            </a:r>
            <a:r>
              <a:rPr lang="it-IT" dirty="0" err="1"/>
              <a:t>modes</a:t>
            </a:r>
            <a:r>
              <a:rPr lang="it-IT" dirty="0"/>
              <a:t>: </a:t>
            </a:r>
            <a:r>
              <a:rPr lang="it-IT" dirty="0" err="1"/>
              <a:t>histogram</a:t>
            </a:r>
            <a:r>
              <a:rPr lang="it-IT" dirty="0"/>
              <a:t>, self </a:t>
            </a:r>
            <a:r>
              <a:rPr lang="it-IT" dirty="0" err="1"/>
              <a:t>triggered</a:t>
            </a:r>
            <a:r>
              <a:rPr lang="it-IT" dirty="0"/>
              <a:t> (trigger </a:t>
            </a:r>
            <a:r>
              <a:rPr lang="it-IT" dirty="0" err="1"/>
              <a:t>scheme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Clock </a:t>
            </a:r>
            <a:r>
              <a:rPr lang="it-IT" dirty="0" err="1"/>
              <a:t>synchronization</a:t>
            </a:r>
            <a:endParaRPr lang="it-IT" dirty="0"/>
          </a:p>
          <a:p>
            <a:r>
              <a:rPr lang="it-IT" dirty="0" err="1"/>
              <a:t>External</a:t>
            </a:r>
            <a:r>
              <a:rPr lang="it-IT" dirty="0"/>
              <a:t> trigger (</a:t>
            </a:r>
            <a:r>
              <a:rPr lang="it-IT" dirty="0" err="1"/>
              <a:t>receive</a:t>
            </a:r>
            <a:r>
              <a:rPr lang="it-IT" dirty="0"/>
              <a:t>) (</a:t>
            </a:r>
            <a:r>
              <a:rPr lang="it-IT" dirty="0" err="1"/>
              <a:t>send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268B1E-E330-B20C-559D-D8F57A48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34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85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A7343-D17B-4A6D-564B-20B6B5B3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AEAC2-B214-5EFA-6180-454A4B1AC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64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122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071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D034D550-500A-92BA-3BD1-2E1B9F1AD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3" y="1088740"/>
            <a:ext cx="4680520" cy="4680520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3DCCBB39-CCE3-9703-9996-296FC736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52736"/>
            <a:ext cx="4752528" cy="4752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1CB472-5D6A-11B6-8319-76F57909734D}"/>
              </a:ext>
            </a:extLst>
          </p:cNvPr>
          <p:cNvSpPr txBox="1"/>
          <p:nvPr/>
        </p:nvSpPr>
        <p:spPr>
          <a:xfrm>
            <a:off x="3419872" y="332656"/>
            <a:ext cx="21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Caesium, small </a:t>
            </a:r>
            <a:r>
              <a:rPr lang="en-GB" dirty="0" err="1">
                <a:solidFill>
                  <a:srgbClr val="FFC000"/>
                </a:solidFill>
              </a:rPr>
              <a:t>scint</a:t>
            </a:r>
            <a:r>
              <a:rPr lang="en-GB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908E52-251E-FCDB-BE43-3C9630BE8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517322"/>
            <a:ext cx="3068960" cy="306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F1E87-5382-AADD-E8D3-01BFC6ED5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383" y="1772816"/>
            <a:ext cx="2896177" cy="199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67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BFAD350-788B-AF90-8035-FC6CBB18D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608512" cy="4608512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7FB7AC9-0A7C-497F-0087-DB35ED0AA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1556792"/>
            <a:ext cx="4608512" cy="4608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408C8-0ED6-6FEB-1377-370E90CA1D2D}"/>
              </a:ext>
            </a:extLst>
          </p:cNvPr>
          <p:cNvSpPr txBox="1"/>
          <p:nvPr/>
        </p:nvSpPr>
        <p:spPr>
          <a:xfrm>
            <a:off x="3419872" y="332656"/>
            <a:ext cx="21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Thorium, small </a:t>
            </a:r>
            <a:r>
              <a:rPr lang="en-GB" dirty="0" err="1">
                <a:solidFill>
                  <a:srgbClr val="FFC000"/>
                </a:solidFill>
              </a:rPr>
              <a:t>scint</a:t>
            </a:r>
            <a:r>
              <a:rPr lang="en-GB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6FAE9-C522-13D5-6D89-9C87833F2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764704"/>
            <a:ext cx="2996952" cy="2996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937EAA-434D-99C5-E9A3-9632A196B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1783316"/>
            <a:ext cx="2996953" cy="194990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E498D81-DB0F-20FA-EC17-BACEF7DDA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345150" cy="190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211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D4EB7A-3B08-FF81-C867-6AA0FF67A631}"/>
              </a:ext>
            </a:extLst>
          </p:cNvPr>
          <p:cNvSpPr txBox="1"/>
          <p:nvPr/>
        </p:nvSpPr>
        <p:spPr>
          <a:xfrm>
            <a:off x="189405" y="1268760"/>
            <a:ext cx="5102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GF, TLEs (elves)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ELVES toward the limb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events, GRB, Cherenkov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Charged particles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thunderstorm T.L.E">
            <a:extLst>
              <a:ext uri="{FF2B5EF4-FFF2-40B4-BE49-F238E27FC236}">
                <a16:creationId xmlns:a16="http://schemas.microsoft.com/office/drawing/2014/main" id="{7A3DA633-5029-557C-E368-1E1D5530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31" y="997640"/>
            <a:ext cx="3516543" cy="24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3">
            <a:extLst>
              <a:ext uri="{FF2B5EF4-FFF2-40B4-BE49-F238E27FC236}">
                <a16:creationId xmlns:a16="http://schemas.microsoft.com/office/drawing/2014/main" id="{2F0A927A-EEB7-2430-7EE2-332C78A04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221088"/>
            <a:ext cx="4644406" cy="2164614"/>
          </a:xfrm>
          <a:prstGeom prst="rect">
            <a:avLst/>
          </a:prstGeom>
        </p:spPr>
      </p:pic>
      <p:pic>
        <p:nvPicPr>
          <p:cNvPr id="6" name="Picture 2" descr="Immagine">
            <a:extLst>
              <a:ext uri="{FF2B5EF4-FFF2-40B4-BE49-F238E27FC236}">
                <a16:creationId xmlns:a16="http://schemas.microsoft.com/office/drawing/2014/main" id="{7F49F2F4-B565-0097-ECB6-063E9505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13" y="5013176"/>
            <a:ext cx="1588550" cy="158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lue Jet">
            <a:extLst>
              <a:ext uri="{FF2B5EF4-FFF2-40B4-BE49-F238E27FC236}">
                <a16:creationId xmlns:a16="http://schemas.microsoft.com/office/drawing/2014/main" id="{82EA4D22-1336-CD3A-C39A-665E54802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70377"/>
            <a:ext cx="1410816" cy="18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56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0408C8-0ED6-6FEB-1377-370E90CA1D2D}"/>
              </a:ext>
            </a:extLst>
          </p:cNvPr>
          <p:cNvSpPr txBox="1"/>
          <p:nvPr/>
        </p:nvSpPr>
        <p:spPr>
          <a:xfrm>
            <a:off x="3419872" y="332656"/>
            <a:ext cx="181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C000"/>
                </a:solidFill>
              </a:rPr>
              <a:t>Calibr</a:t>
            </a:r>
            <a:r>
              <a:rPr lang="en-GB" dirty="0">
                <a:solidFill>
                  <a:srgbClr val="FFC000"/>
                </a:solidFill>
              </a:rPr>
              <a:t> small </a:t>
            </a:r>
            <a:r>
              <a:rPr lang="en-GB" dirty="0" err="1">
                <a:solidFill>
                  <a:srgbClr val="FFC000"/>
                </a:solidFill>
              </a:rPr>
              <a:t>scint</a:t>
            </a:r>
            <a:r>
              <a:rPr lang="en-GB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2ED26-E1DC-55F3-7D01-9C783820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0" y="1432580"/>
            <a:ext cx="4660716" cy="4660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16E13-7025-DCAE-2CEF-22275846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8" y="1432580"/>
            <a:ext cx="4660716" cy="466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35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0408C8-0ED6-6FEB-1377-370E90CA1D2D}"/>
              </a:ext>
            </a:extLst>
          </p:cNvPr>
          <p:cNvSpPr txBox="1"/>
          <p:nvPr/>
        </p:nvSpPr>
        <p:spPr>
          <a:xfrm>
            <a:off x="3419872" y="332656"/>
            <a:ext cx="210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Thorium, large </a:t>
            </a:r>
            <a:r>
              <a:rPr lang="en-GB" dirty="0" err="1">
                <a:solidFill>
                  <a:srgbClr val="FFC000"/>
                </a:solidFill>
              </a:rPr>
              <a:t>scint</a:t>
            </a:r>
            <a:r>
              <a:rPr lang="en-GB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7B3C20C-9151-1BF2-034F-E73F56B0F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5013176" cy="5013176"/>
          </a:xfrm>
          <a:prstGeom prst="rect">
            <a:avLst/>
          </a:prstGeom>
        </p:spPr>
      </p:pic>
      <p:pic>
        <p:nvPicPr>
          <p:cNvPr id="9" name="Picture 8" descr="A blue graph with numbers&#10;&#10;Description automatically generated">
            <a:extLst>
              <a:ext uri="{FF2B5EF4-FFF2-40B4-BE49-F238E27FC236}">
                <a16:creationId xmlns:a16="http://schemas.microsoft.com/office/drawing/2014/main" id="{32EEA2B7-048E-D602-D0C2-03F226154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00808"/>
            <a:ext cx="5013176" cy="5013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37FE04-AB26-AB1C-2AED-AFDEA9FE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19" y="250225"/>
            <a:ext cx="2901166" cy="290116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3F27AC0-E476-EA7A-8868-AE0498595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3345150" cy="190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130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0408C8-0ED6-6FEB-1377-370E90CA1D2D}"/>
              </a:ext>
            </a:extLst>
          </p:cNvPr>
          <p:cNvSpPr txBox="1"/>
          <p:nvPr/>
        </p:nvSpPr>
        <p:spPr>
          <a:xfrm>
            <a:off x="3419872" y="332656"/>
            <a:ext cx="237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Calibration  large  </a:t>
            </a:r>
            <a:r>
              <a:rPr lang="en-GB" dirty="0" err="1">
                <a:solidFill>
                  <a:srgbClr val="FFC000"/>
                </a:solidFill>
              </a:rPr>
              <a:t>scint</a:t>
            </a:r>
            <a:r>
              <a:rPr lang="en-GB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DB883-4EEE-2614-C6C5-46B0B2ACA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74" y="1455357"/>
            <a:ext cx="4660716" cy="4660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3523BD-4CF3-F84A-ED4D-5CB88FD7B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4" y="1455357"/>
            <a:ext cx="4660716" cy="466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40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25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918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C8C324-5209-4008-47C2-7F5CB17C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660 keV Cs137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Fukushima soil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5" name="Segnaposto contenuto 4" descr="Immagine che contiene testo, interni, elettronico, ingombro&#10;&#10;Descrizione generata automaticamente">
            <a:extLst>
              <a:ext uri="{FF2B5EF4-FFF2-40B4-BE49-F238E27FC236}">
                <a16:creationId xmlns:a16="http://schemas.microsoft.com/office/drawing/2014/main" id="{FB97CAB7-6831-04A1-7B5C-B5753F98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6741" y="1039979"/>
            <a:ext cx="6122724" cy="4592043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CE4207-D312-2C5D-1F9F-D355EBAE16DE}"/>
              </a:ext>
            </a:extLst>
          </p:cNvPr>
          <p:cNvSpPr txBox="1"/>
          <p:nvPr/>
        </p:nvSpPr>
        <p:spPr>
          <a:xfrm>
            <a:off x="5257800" y="2057400"/>
            <a:ext cx="3703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Analog readout / shaper sample/hold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93B507-40A7-88C4-F6EC-CDF83DA6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546" y="2703731"/>
            <a:ext cx="389021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18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0E7980-D13F-FBCB-BF37-8F0A752C4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064" y="274638"/>
            <a:ext cx="5701736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Cs137 from Fukushima soil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759BB2-7EBC-A6C3-6B9A-6EACBAC7C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E7D84F-288A-AEE8-CDA0-294FC08E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7"/>
            <a:ext cx="7229475" cy="4762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F0F72EA-50A3-74A9-5A00-B4D3C55AD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33" b="19936"/>
          <a:stretch/>
        </p:blipFill>
        <p:spPr>
          <a:xfrm>
            <a:off x="5754356" y="1600207"/>
            <a:ext cx="3352800" cy="2747362"/>
          </a:xfrm>
          <a:prstGeom prst="rect">
            <a:avLst/>
          </a:prstGeom>
        </p:spPr>
      </p:pic>
      <p:pic>
        <p:nvPicPr>
          <p:cNvPr id="1026" name="Picture 2" descr="Cesium-137 | Oncology Medical Physics">
            <a:extLst>
              <a:ext uri="{FF2B5EF4-FFF2-40B4-BE49-F238E27FC236}">
                <a16:creationId xmlns:a16="http://schemas.microsoft.com/office/drawing/2014/main" id="{1A5952D5-3D4D-5302-B48E-832A3FF7A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459"/>
            <a:ext cx="2527864" cy="14144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91936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202FC0-D7B4-32C6-09C4-E363826F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44" y="125760"/>
            <a:ext cx="3046556" cy="11430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Thorium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89AB86-D01C-B144-3EE1-793B8CA67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3547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Up to 3MeV</a:t>
            </a:r>
          </a:p>
          <a:p>
            <a:r>
              <a:rPr lang="en-US" dirty="0"/>
              <a:t>Cut at -650mV</a:t>
            </a:r>
          </a:p>
          <a:p>
            <a:r>
              <a:rPr lang="en-US" dirty="0"/>
              <a:t>-0.3V/MeV</a:t>
            </a:r>
          </a:p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2A725D-20BC-98CD-678E-C5A24512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ACCA-1950-1345-BF0F-08D9610C08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8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678831F-E8EE-A1C3-916A-248EE8AC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819" y="2996401"/>
            <a:ext cx="4939682" cy="35301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9D3176-AFD7-59E4-9D29-F4F9B4131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75" y="152400"/>
            <a:ext cx="4876800" cy="278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430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0B03C-F7F7-A575-3C4B-5BE087E6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Lutetium 176 in </a:t>
            </a:r>
            <a:r>
              <a:rPr lang="en-US" dirty="0" err="1">
                <a:solidFill>
                  <a:srgbClr val="FFC000"/>
                </a:solidFill>
              </a:rPr>
              <a:t>Lyso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C8D181-99CC-067C-0A2E-F2649DD4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B9B98C-CD19-E189-59AA-6BB259499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015" y="3863188"/>
            <a:ext cx="4104535" cy="29716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8FDCA6-D68E-EF4E-37C2-AF50EAC99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59811"/>
            <a:ext cx="2015893" cy="27155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A44824-79DA-7DB0-2570-CC93B1313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80" y="1439409"/>
            <a:ext cx="4104535" cy="26761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500D5C5-E27A-CE78-A1E7-3F0C1C6A1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952" y="1417638"/>
            <a:ext cx="2019048" cy="214285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D56048A-C631-8E4D-8AB2-8866C1D7A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168788"/>
            <a:ext cx="3048000" cy="245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38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895901-5845-BCF4-6EAD-31956A26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9085A8-990E-801C-C159-76502BE60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199D84-9E1E-6ED7-4CC8-AADB23E7D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839"/>
            <a:ext cx="8767501" cy="6265722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34CF325-DF2B-3828-FA63-D1EFC681C8B5}"/>
              </a:ext>
            </a:extLst>
          </p:cNvPr>
          <p:cNvCxnSpPr/>
          <p:nvPr/>
        </p:nvCxnSpPr>
        <p:spPr>
          <a:xfrm>
            <a:off x="1547664" y="1052736"/>
            <a:ext cx="0" cy="460851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B51028D-42AB-8FA2-7F04-7E654193D75A}"/>
              </a:ext>
            </a:extLst>
          </p:cNvPr>
          <p:cNvCxnSpPr/>
          <p:nvPr/>
        </p:nvCxnSpPr>
        <p:spPr>
          <a:xfrm>
            <a:off x="1835696" y="980728"/>
            <a:ext cx="0" cy="468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6EF60B47-469B-69F3-88FB-DD9D2A990454}"/>
              </a:ext>
            </a:extLst>
          </p:cNvPr>
          <p:cNvCxnSpPr/>
          <p:nvPr/>
        </p:nvCxnSpPr>
        <p:spPr>
          <a:xfrm>
            <a:off x="2627784" y="1197136"/>
            <a:ext cx="0" cy="468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DB3DF56-7AC1-06FC-5E35-822E690C05A3}"/>
              </a:ext>
            </a:extLst>
          </p:cNvPr>
          <p:cNvCxnSpPr/>
          <p:nvPr/>
        </p:nvCxnSpPr>
        <p:spPr>
          <a:xfrm>
            <a:off x="3347864" y="1197136"/>
            <a:ext cx="0" cy="468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727D37D-422C-7EAE-5371-AFEC057F5A6A}"/>
              </a:ext>
            </a:extLst>
          </p:cNvPr>
          <p:cNvCxnSpPr/>
          <p:nvPr/>
        </p:nvCxnSpPr>
        <p:spPr>
          <a:xfrm>
            <a:off x="4788024" y="1221520"/>
            <a:ext cx="0" cy="468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7DC81F6-F1AD-2B2D-7188-979D2127F1BF}"/>
              </a:ext>
            </a:extLst>
          </p:cNvPr>
          <p:cNvCxnSpPr/>
          <p:nvPr/>
        </p:nvCxnSpPr>
        <p:spPr>
          <a:xfrm>
            <a:off x="6948264" y="1340768"/>
            <a:ext cx="0" cy="468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60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235D6-F81B-72A3-BDB8-1697B6607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89" y="837975"/>
            <a:ext cx="8786621" cy="51820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19F5FF-09EE-D817-6218-73B33D7A9D06}"/>
              </a:ext>
            </a:extLst>
          </p:cNvPr>
          <p:cNvSpPr/>
          <p:nvPr/>
        </p:nvSpPr>
        <p:spPr>
          <a:xfrm rot="21218651">
            <a:off x="5133342" y="1723690"/>
            <a:ext cx="800327" cy="5335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x/</a:t>
            </a:r>
            <a:r>
              <a:rPr lang="en-US" dirty="0">
                <a:latin typeface="Symbol" panose="05050102010706020507" pitchFamily="18" charset="2"/>
              </a:rPr>
              <a:t>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6685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6F24B-EE5B-3B6F-8DDA-E18B94D06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Calibration with Thorium and Cesium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D513CE-2A73-1B2B-322A-BDAB0B480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0" dirty="0"/>
              <a:t>y = 8 keV/ADC + 21 keV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29EC933-39D6-188E-A99E-EB4682CC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64904"/>
            <a:ext cx="6336704" cy="38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3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6FC7A-FC7E-A251-596A-65799EFB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X-ray (in </a:t>
            </a:r>
            <a:r>
              <a:rPr lang="it-IT" dirty="0" err="1">
                <a:solidFill>
                  <a:srgbClr val="FFC000"/>
                </a:solidFill>
              </a:rPr>
              <a:t>direct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counting</a:t>
            </a:r>
            <a:r>
              <a:rPr lang="it-IT" dirty="0">
                <a:solidFill>
                  <a:srgbClr val="FFC000"/>
                </a:solidFill>
              </a:rPr>
              <a:t> mode)</a:t>
            </a:r>
            <a:br>
              <a:rPr lang="it-IT" dirty="0">
                <a:solidFill>
                  <a:srgbClr val="FFC000"/>
                </a:solidFill>
              </a:rPr>
            </a:br>
            <a:r>
              <a:rPr lang="it-IT" dirty="0">
                <a:solidFill>
                  <a:srgbClr val="FFC000"/>
                </a:solidFill>
              </a:rPr>
              <a:t>E&lt;10keV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0E6394-03A5-856E-F539-D963F34DF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9532" y="3645025"/>
            <a:ext cx="3437268" cy="197687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14221-3ABD-6E28-8BF9-E660F215C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532" y="1448502"/>
            <a:ext cx="3465804" cy="2072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118789-6FB6-F182-AC0B-0E0F2AB00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429" y="3645025"/>
            <a:ext cx="1812038" cy="1807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82B1E-CBED-F048-349E-A6389CFA1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429" y="1443286"/>
            <a:ext cx="1812038" cy="17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10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1071B-0BFD-001F-248B-312597DE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Detectors with anticoincidence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B0795EF-CD6C-04B2-B43A-FD231B912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2205" y="2432411"/>
            <a:ext cx="2362200" cy="2126482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C144FDA-DE69-0D30-3F73-E90DE64FD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22" y="2436881"/>
            <a:ext cx="1847483" cy="212608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D7240F1-8A17-A6DC-96FB-480F21D0C7C0}"/>
              </a:ext>
            </a:extLst>
          </p:cNvPr>
          <p:cNvSpPr/>
          <p:nvPr/>
        </p:nvSpPr>
        <p:spPr>
          <a:xfrm>
            <a:off x="5868396" y="2464467"/>
            <a:ext cx="2362199" cy="2094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827FEAA-2154-C410-BB1A-4606BFBD5E29}"/>
              </a:ext>
            </a:extLst>
          </p:cNvPr>
          <p:cNvSpPr/>
          <p:nvPr/>
        </p:nvSpPr>
        <p:spPr>
          <a:xfrm>
            <a:off x="6287496" y="2839478"/>
            <a:ext cx="1322831" cy="13962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B0D82B-DC08-4CEA-B848-24E21A1DD544}"/>
              </a:ext>
            </a:extLst>
          </p:cNvPr>
          <p:cNvSpPr txBox="1"/>
          <p:nvPr/>
        </p:nvSpPr>
        <p:spPr>
          <a:xfrm>
            <a:off x="5868397" y="2395566"/>
            <a:ext cx="72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e-/p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5CB28F-3F72-EC9A-E25E-A2A0E26EF778}"/>
              </a:ext>
            </a:extLst>
          </p:cNvPr>
          <p:cNvSpPr txBox="1"/>
          <p:nvPr/>
        </p:nvSpPr>
        <p:spPr>
          <a:xfrm>
            <a:off x="609600" y="1571720"/>
            <a:ext cx="185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Charged / gamma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15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A4D08-A8D4-4C19-9979-A98D2BAAC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C000"/>
                </a:solidFill>
              </a:rPr>
              <a:t>Gamma </a:t>
            </a:r>
            <a:r>
              <a:rPr lang="it-IT" dirty="0" err="1">
                <a:solidFill>
                  <a:srgbClr val="FFC000"/>
                </a:solidFill>
              </a:rPr>
              <a:t>Spectrometer</a:t>
            </a:r>
            <a:br>
              <a:rPr lang="it-IT" dirty="0"/>
            </a:br>
            <a:r>
              <a:rPr lang="it-IT" dirty="0">
                <a:solidFill>
                  <a:srgbClr val="FFC000"/>
                </a:solidFill>
              </a:rPr>
              <a:t>with </a:t>
            </a:r>
            <a:r>
              <a:rPr lang="it-IT" dirty="0" err="1">
                <a:solidFill>
                  <a:srgbClr val="FFC000"/>
                </a:solidFill>
              </a:rPr>
              <a:t>anticoincidence</a:t>
            </a:r>
            <a:br>
              <a:rPr lang="it-IT" dirty="0">
                <a:solidFill>
                  <a:srgbClr val="FFC000"/>
                </a:solidFill>
              </a:rPr>
            </a:br>
            <a:r>
              <a:rPr lang="it-IT" dirty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53E365-F527-4B7C-A817-5D3C2DAB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ACCA-1950-1345-BF0F-08D9610C087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A78F42D-5FB2-4B47-B01D-D964FB548742}"/>
              </a:ext>
            </a:extLst>
          </p:cNvPr>
          <p:cNvSpPr/>
          <p:nvPr/>
        </p:nvSpPr>
        <p:spPr bwMode="auto">
          <a:xfrm>
            <a:off x="3868689" y="2557122"/>
            <a:ext cx="685800" cy="685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1AB076B-3331-4C1E-9DF0-9343C6985D5D}"/>
              </a:ext>
            </a:extLst>
          </p:cNvPr>
          <p:cNvSpPr/>
          <p:nvPr/>
        </p:nvSpPr>
        <p:spPr bwMode="auto">
          <a:xfrm flipH="1">
            <a:off x="3716289" y="2823822"/>
            <a:ext cx="152400" cy="1524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D28E3B1-C4C5-4497-B420-ADFAEF97C16A}"/>
              </a:ext>
            </a:extLst>
          </p:cNvPr>
          <p:cNvSpPr/>
          <p:nvPr/>
        </p:nvSpPr>
        <p:spPr bwMode="auto">
          <a:xfrm flipH="1">
            <a:off x="4569729" y="2807312"/>
            <a:ext cx="152400" cy="1524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cxnSp>
        <p:nvCxnSpPr>
          <p:cNvPr id="9" name="Connettore a gomito 8">
            <a:extLst>
              <a:ext uri="{FF2B5EF4-FFF2-40B4-BE49-F238E27FC236}">
                <a16:creationId xmlns:a16="http://schemas.microsoft.com/office/drawing/2014/main" id="{03B97736-5CE5-40B4-B113-9BFB33269C7E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 rot="10800000" flipV="1">
            <a:off x="3411489" y="2900022"/>
            <a:ext cx="304800" cy="110490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CE62D583-F75A-4B19-AA3F-69E19101C5A0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3396248" y="2883512"/>
            <a:ext cx="1325881" cy="740410"/>
          </a:xfrm>
          <a:prstGeom prst="bentConnector3">
            <a:avLst>
              <a:gd name="adj1" fmla="val -1724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2BACCA0-DC61-4424-9792-1C0048D8C5A3}"/>
              </a:ext>
            </a:extLst>
          </p:cNvPr>
          <p:cNvSpPr txBox="1"/>
          <p:nvPr/>
        </p:nvSpPr>
        <p:spPr>
          <a:xfrm>
            <a:off x="1879959" y="336679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Analogic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4C85E5B-ED3A-430A-B04C-445633C4A42D}"/>
              </a:ext>
            </a:extLst>
          </p:cNvPr>
          <p:cNvSpPr txBox="1"/>
          <p:nvPr/>
        </p:nvSpPr>
        <p:spPr>
          <a:xfrm>
            <a:off x="3527986" y="182537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scintillator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2A9D494-E000-4794-AE81-C6907294E33A}"/>
              </a:ext>
            </a:extLst>
          </p:cNvPr>
          <p:cNvSpPr txBox="1"/>
          <p:nvPr/>
        </p:nvSpPr>
        <p:spPr>
          <a:xfrm>
            <a:off x="2914150" y="249259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SiPM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AC96377-C876-45B1-BB8B-692EC3903250}"/>
              </a:ext>
            </a:extLst>
          </p:cNvPr>
          <p:cNvSpPr/>
          <p:nvPr/>
        </p:nvSpPr>
        <p:spPr bwMode="auto">
          <a:xfrm>
            <a:off x="3272040" y="3997436"/>
            <a:ext cx="596649" cy="617086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BA41450-90A4-4B59-AC35-1477B0D39CF2}"/>
              </a:ext>
            </a:extLst>
          </p:cNvPr>
          <p:cNvSpPr txBox="1"/>
          <p:nvPr/>
        </p:nvSpPr>
        <p:spPr>
          <a:xfrm>
            <a:off x="2260180" y="4291356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Shaper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Sample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C54073C-0852-42E2-BFB3-1C5A9F556271}"/>
              </a:ext>
            </a:extLst>
          </p:cNvPr>
          <p:cNvCxnSpPr/>
          <p:nvPr/>
        </p:nvCxnSpPr>
        <p:spPr bwMode="auto">
          <a:xfrm>
            <a:off x="3944889" y="4252676"/>
            <a:ext cx="2743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ED1F6330-ED44-4E45-82D8-D72FD358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04" t="36253" r="3410" b="5035"/>
          <a:stretch/>
        </p:blipFill>
        <p:spPr>
          <a:xfrm>
            <a:off x="6764289" y="3841970"/>
            <a:ext cx="967230" cy="928018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773C84A-4BF1-4301-A053-662E237471C4}"/>
              </a:ext>
            </a:extLst>
          </p:cNvPr>
          <p:cNvCxnSpPr>
            <a:cxnSpLocks/>
          </p:cNvCxnSpPr>
          <p:nvPr/>
        </p:nvCxnSpPr>
        <p:spPr bwMode="auto">
          <a:xfrm flipH="1">
            <a:off x="3978425" y="4441162"/>
            <a:ext cx="27096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BBF81DE-70AB-4CD3-89BA-6E5945662A87}"/>
              </a:ext>
            </a:extLst>
          </p:cNvPr>
          <p:cNvSpPr txBox="1"/>
          <p:nvPr/>
        </p:nvSpPr>
        <p:spPr>
          <a:xfrm>
            <a:off x="5045821" y="437693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8B9BE0E-146A-4DC3-9828-4A8104935846}"/>
              </a:ext>
            </a:extLst>
          </p:cNvPr>
          <p:cNvCxnSpPr>
            <a:cxnSpLocks/>
          </p:cNvCxnSpPr>
          <p:nvPr/>
        </p:nvCxnSpPr>
        <p:spPr bwMode="auto">
          <a:xfrm flipH="1">
            <a:off x="4338465" y="4739508"/>
            <a:ext cx="2286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0B4E09F-42BA-4BA4-A665-4AA389A08752}"/>
              </a:ext>
            </a:extLst>
          </p:cNvPr>
          <p:cNvSpPr txBox="1"/>
          <p:nvPr/>
        </p:nvSpPr>
        <p:spPr>
          <a:xfrm>
            <a:off x="5274569" y="475302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FB2F4E-A948-431D-85FB-6DAB01D8A4F1}"/>
              </a:ext>
            </a:extLst>
          </p:cNvPr>
          <p:cNvSpPr/>
          <p:nvPr/>
        </p:nvSpPr>
        <p:spPr bwMode="auto">
          <a:xfrm>
            <a:off x="3563888" y="2357901"/>
            <a:ext cx="1397001" cy="1071099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A3188F4-0716-4877-86D6-CBECA19A7D47}"/>
              </a:ext>
            </a:extLst>
          </p:cNvPr>
          <p:cNvSpPr txBox="1"/>
          <p:nvPr/>
        </p:nvSpPr>
        <p:spPr>
          <a:xfrm>
            <a:off x="5224001" y="3205281"/>
            <a:ext cx="247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Anticoincidence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Cristal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plastic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6078426-344D-44C7-A8C3-174C1AA2B8FA}"/>
              </a:ext>
            </a:extLst>
          </p:cNvPr>
          <p:cNvCxnSpPr>
            <a:cxnSpLocks/>
            <a:stCxn id="29" idx="1"/>
          </p:cNvCxnSpPr>
          <p:nvPr/>
        </p:nvCxnSpPr>
        <p:spPr bwMode="auto">
          <a:xfrm flipH="1" flipV="1">
            <a:off x="4722129" y="3316649"/>
            <a:ext cx="501872" cy="21179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E111D791-A032-4D1D-BAD4-AC588744EAE7}"/>
              </a:ext>
            </a:extLst>
          </p:cNvPr>
          <p:cNvCxnSpPr>
            <a:cxnSpLocks/>
          </p:cNvCxnSpPr>
          <p:nvPr/>
        </p:nvCxnSpPr>
        <p:spPr bwMode="auto">
          <a:xfrm flipH="1">
            <a:off x="4299987" y="2124402"/>
            <a:ext cx="332146" cy="732507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459A3CC5-A6F6-4A95-A9F1-68AEBE81E806}"/>
              </a:ext>
            </a:extLst>
          </p:cNvPr>
          <p:cNvSpPr/>
          <p:nvPr/>
        </p:nvSpPr>
        <p:spPr bwMode="auto">
          <a:xfrm>
            <a:off x="4985787" y="2357901"/>
            <a:ext cx="238214" cy="25783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981EE8E8-2F2D-4643-B515-5E3C34EAD824}"/>
              </a:ext>
            </a:extLst>
          </p:cNvPr>
          <p:cNvCxnSpPr>
            <a:cxnSpLocks/>
            <a:stCxn id="35" idx="3"/>
          </p:cNvCxnSpPr>
          <p:nvPr/>
        </p:nvCxnSpPr>
        <p:spPr bwMode="auto">
          <a:xfrm>
            <a:off x="5224001" y="2486816"/>
            <a:ext cx="1464088" cy="1700134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Segnaposto contenuto 6">
            <a:extLst>
              <a:ext uri="{FF2B5EF4-FFF2-40B4-BE49-F238E27FC236}">
                <a16:creationId xmlns:a16="http://schemas.microsoft.com/office/drawing/2014/main" id="{E28BAC39-0E01-3977-BE86-16B31C2B4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0415" y="5198733"/>
            <a:ext cx="1411748" cy="1270873"/>
          </a:xfr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D08A075E-E7D7-F6AA-AE44-100BECA27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5206366"/>
            <a:ext cx="1104133" cy="12706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86D2C6-1244-2375-5BCA-03300E8EA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438" y="228233"/>
            <a:ext cx="1598315" cy="1798103"/>
          </a:xfrm>
          <a:prstGeom prst="rect">
            <a:avLst/>
          </a:prstGeom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92E89F80-86BF-EE8E-73DF-52C03C80201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787871" y="1867921"/>
            <a:ext cx="1905000" cy="140343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12423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400" b="0" strike="noStrike" spc="-1" dirty="0" err="1">
                <a:solidFill>
                  <a:srgbClr val="FFC000"/>
                </a:solidFill>
                <a:latin typeface="Calibri"/>
              </a:rPr>
              <a:t>Rivelatori</a:t>
            </a:r>
            <a:r>
              <a:rPr lang="en-US" sz="4400" b="0" strike="noStrike" spc="-1" dirty="0">
                <a:solidFill>
                  <a:srgbClr val="FFC000"/>
                </a:solidFill>
                <a:latin typeface="Calibri"/>
              </a:rPr>
              <a:t> gamma</a:t>
            </a:r>
            <a:endParaRPr lang="en-US" sz="4400" b="0" strike="noStrike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0677FE-559C-FC7E-5AF2-EB1ADE1E5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90" y="1560479"/>
            <a:ext cx="1934546" cy="21763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AD3509-5C21-2B0A-6156-9978E9B08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7106201" cy="5386568"/>
          </a:xfrm>
          <a:prstGeom prst="rect">
            <a:avLst/>
          </a:prstGeom>
        </p:spPr>
      </p:pic>
      <p:pic>
        <p:nvPicPr>
          <p:cNvPr id="194" name="Immagine 5"/>
          <p:cNvPicPr/>
          <p:nvPr/>
        </p:nvPicPr>
        <p:blipFill>
          <a:blip r:embed="rId4"/>
          <a:stretch/>
        </p:blipFill>
        <p:spPr>
          <a:xfrm rot="16200000">
            <a:off x="6784812" y="4176510"/>
            <a:ext cx="2441322" cy="179854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91351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FAEA1-FD32-5805-4D01-A80B480C9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84784"/>
            <a:ext cx="3198008" cy="2100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7F0BFE-D34F-A614-268E-FC0760699F1D}"/>
              </a:ext>
            </a:extLst>
          </p:cNvPr>
          <p:cNvSpPr txBox="1"/>
          <p:nvPr/>
        </p:nvSpPr>
        <p:spPr>
          <a:xfrm>
            <a:off x="775087" y="68958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Thorium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DD0BA-63C0-7D5B-9673-5998746F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76" y="4437112"/>
            <a:ext cx="3213878" cy="2070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0E380-D47F-AC85-641A-B98EB23582A7}"/>
              </a:ext>
            </a:extLst>
          </p:cNvPr>
          <p:cNvSpPr txBox="1"/>
          <p:nvPr/>
        </p:nvSpPr>
        <p:spPr>
          <a:xfrm>
            <a:off x="823454" y="3895469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Cesium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9D7CE-AF13-67E8-AE30-058505E4578D}"/>
              </a:ext>
            </a:extLst>
          </p:cNvPr>
          <p:cNvSpPr txBox="1"/>
          <p:nvPr/>
        </p:nvSpPr>
        <p:spPr>
          <a:xfrm>
            <a:off x="4427984" y="623731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44593444-49D6-6BCD-B354-7ABE771B1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484784"/>
            <a:ext cx="3777381" cy="42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34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FDEB4D-BBCD-4B1B-F1EF-DD31F97D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FF3FD-DF8B-1F4A-BC5B-277E92B70D2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236C14-C927-C8EC-D003-8C2D1A758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4"/>
          <a:stretch/>
        </p:blipFill>
        <p:spPr bwMode="auto">
          <a:xfrm>
            <a:off x="6025495" y="2670735"/>
            <a:ext cx="2889905" cy="38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682D63-A6A0-A022-B27F-42F167BDF8FF}"/>
              </a:ext>
            </a:extLst>
          </p:cNvPr>
          <p:cNvSpPr txBox="1"/>
          <p:nvPr/>
        </p:nvSpPr>
        <p:spPr>
          <a:xfrm>
            <a:off x="2699792" y="76200"/>
            <a:ext cx="4326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Charged particle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7DAB8-2249-A33D-17C6-42AFEC9D3511}"/>
              </a:ext>
            </a:extLst>
          </p:cNvPr>
          <p:cNvSpPr txBox="1"/>
          <p:nvPr/>
        </p:nvSpPr>
        <p:spPr>
          <a:xfrm>
            <a:off x="299492" y="1113115"/>
            <a:ext cx="4800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Charged count (Galactic, SPEs)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Correlation with CT 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(part of shower,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FD8EF7FF-FCF5-2E60-73BD-D8BF3C32E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140" y="764704"/>
            <a:ext cx="2253260" cy="16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40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D63F2C-D103-D055-EE64-3D8CDEC74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1" t="13556" r="16124" b="22053"/>
          <a:stretch/>
        </p:blipFill>
        <p:spPr>
          <a:xfrm>
            <a:off x="5763024" y="1661151"/>
            <a:ext cx="1080366" cy="13243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97E46DB-DC70-7FEF-5E3B-0CD61C8C8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4"/>
          <a:stretch/>
        </p:blipFill>
        <p:spPr bwMode="auto">
          <a:xfrm>
            <a:off x="5760178" y="4389990"/>
            <a:ext cx="108321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7861E73-213E-DC5C-97E5-C7F5764F5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97337" y="2770262"/>
            <a:ext cx="2880321" cy="179929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C6E94E6-DA6E-435D-BC11-EF8461D5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Scheme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4E2473-A9B7-4945-9847-575ADEB9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6ACCA-1950-1345-BF0F-08D9610C087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0AD928FB-AB37-4843-969A-83382E44B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79137" y="2260583"/>
            <a:ext cx="2170676" cy="2880320"/>
          </a:xfrm>
          <a:prstGeom prst="rect">
            <a:avLst/>
          </a:prstGeom>
        </p:spPr>
      </p:pic>
      <p:sp>
        <p:nvSpPr>
          <p:cNvPr id="66" name="Freccia bidirezionale orizzontale 65">
            <a:extLst>
              <a:ext uri="{FF2B5EF4-FFF2-40B4-BE49-F238E27FC236}">
                <a16:creationId xmlns:a16="http://schemas.microsoft.com/office/drawing/2014/main" id="{EE4FB82F-6B92-47F4-90BF-0B5D27CA151D}"/>
              </a:ext>
            </a:extLst>
          </p:cNvPr>
          <p:cNvSpPr/>
          <p:nvPr/>
        </p:nvSpPr>
        <p:spPr bwMode="auto">
          <a:xfrm rot="16200000">
            <a:off x="761120" y="5308808"/>
            <a:ext cx="1146584" cy="581608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47F4B44E-A19D-4E22-BA4D-FF280CF49733}"/>
              </a:ext>
            </a:extLst>
          </p:cNvPr>
          <p:cNvSpPr txBox="1"/>
          <p:nvPr/>
        </p:nvSpPr>
        <p:spPr>
          <a:xfrm>
            <a:off x="839760" y="6171530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Ethernet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(to/from  Hub)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Freccia a sinistra 70">
            <a:extLst>
              <a:ext uri="{FF2B5EF4-FFF2-40B4-BE49-F238E27FC236}">
                <a16:creationId xmlns:a16="http://schemas.microsoft.com/office/drawing/2014/main" id="{4057CEFE-378E-4C95-9BCE-7DFDB5043659}"/>
              </a:ext>
            </a:extLst>
          </p:cNvPr>
          <p:cNvSpPr/>
          <p:nvPr/>
        </p:nvSpPr>
        <p:spPr bwMode="auto">
          <a:xfrm rot="5400000">
            <a:off x="1707360" y="5431595"/>
            <a:ext cx="1172071" cy="408229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5316C57D-90FC-4B52-9331-135E71A17174}"/>
              </a:ext>
            </a:extLst>
          </p:cNvPr>
          <p:cNvSpPr txBox="1"/>
          <p:nvPr/>
        </p:nvSpPr>
        <p:spPr>
          <a:xfrm>
            <a:off x="2123728" y="624910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Freccia a sinistra 72">
            <a:extLst>
              <a:ext uri="{FF2B5EF4-FFF2-40B4-BE49-F238E27FC236}">
                <a16:creationId xmlns:a16="http://schemas.microsoft.com/office/drawing/2014/main" id="{9E4229CB-0C47-4AC1-A5B2-5CE3823ABB0B}"/>
              </a:ext>
            </a:extLst>
          </p:cNvPr>
          <p:cNvSpPr/>
          <p:nvPr/>
        </p:nvSpPr>
        <p:spPr bwMode="auto">
          <a:xfrm rot="10800000">
            <a:off x="4631404" y="4811120"/>
            <a:ext cx="1156092" cy="238554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75" name="Freccia a sinistra 74">
            <a:extLst>
              <a:ext uri="{FF2B5EF4-FFF2-40B4-BE49-F238E27FC236}">
                <a16:creationId xmlns:a16="http://schemas.microsoft.com/office/drawing/2014/main" id="{2AD52889-1C89-44BA-B50F-9D27E68A58F9}"/>
              </a:ext>
            </a:extLst>
          </p:cNvPr>
          <p:cNvSpPr/>
          <p:nvPr/>
        </p:nvSpPr>
        <p:spPr bwMode="auto">
          <a:xfrm rot="10800000">
            <a:off x="2159292" y="4723358"/>
            <a:ext cx="1978377" cy="408229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2" name="Freccia bidirezionale orizzontale 81">
            <a:extLst>
              <a:ext uri="{FF2B5EF4-FFF2-40B4-BE49-F238E27FC236}">
                <a16:creationId xmlns:a16="http://schemas.microsoft.com/office/drawing/2014/main" id="{6D09F5EC-6D08-4C5D-8BD7-B29D57A33E37}"/>
              </a:ext>
            </a:extLst>
          </p:cNvPr>
          <p:cNvSpPr/>
          <p:nvPr/>
        </p:nvSpPr>
        <p:spPr bwMode="auto">
          <a:xfrm>
            <a:off x="2159292" y="2770004"/>
            <a:ext cx="1146584" cy="304506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3" name="Freccia bidirezionale orizzontale 82">
            <a:extLst>
              <a:ext uri="{FF2B5EF4-FFF2-40B4-BE49-F238E27FC236}">
                <a16:creationId xmlns:a16="http://schemas.microsoft.com/office/drawing/2014/main" id="{6C593422-708A-4F6D-B964-D3D70BB5EF97}"/>
              </a:ext>
            </a:extLst>
          </p:cNvPr>
          <p:cNvSpPr/>
          <p:nvPr/>
        </p:nvSpPr>
        <p:spPr bwMode="auto">
          <a:xfrm>
            <a:off x="4614186" y="2602468"/>
            <a:ext cx="1146584" cy="304506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4" name="Freccia bidirezionale orizzontale 83">
            <a:extLst>
              <a:ext uri="{FF2B5EF4-FFF2-40B4-BE49-F238E27FC236}">
                <a16:creationId xmlns:a16="http://schemas.microsoft.com/office/drawing/2014/main" id="{BBA61CEC-A850-4D3C-BEAA-111A7B925395}"/>
              </a:ext>
            </a:extLst>
          </p:cNvPr>
          <p:cNvSpPr/>
          <p:nvPr/>
        </p:nvSpPr>
        <p:spPr bwMode="auto">
          <a:xfrm>
            <a:off x="4631404" y="3578676"/>
            <a:ext cx="1146584" cy="304506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5" name="Freccia bidirezionale orizzontale 84">
            <a:extLst>
              <a:ext uri="{FF2B5EF4-FFF2-40B4-BE49-F238E27FC236}">
                <a16:creationId xmlns:a16="http://schemas.microsoft.com/office/drawing/2014/main" id="{6BAE4AAF-368E-4BFB-A500-1FCC7C00297A}"/>
              </a:ext>
            </a:extLst>
          </p:cNvPr>
          <p:cNvSpPr/>
          <p:nvPr/>
        </p:nvSpPr>
        <p:spPr bwMode="auto">
          <a:xfrm>
            <a:off x="4725666" y="4453502"/>
            <a:ext cx="1146584" cy="304506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05E26C2D-2EF8-431C-AC40-5E04FB77B458}"/>
              </a:ext>
            </a:extLst>
          </p:cNvPr>
          <p:cNvSpPr txBox="1"/>
          <p:nvPr/>
        </p:nvSpPr>
        <p:spPr>
          <a:xfrm>
            <a:off x="5169792" y="1149110"/>
            <a:ext cx="2391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7489CED1-DECB-4F0B-BBBA-D9261BE7E0A9}"/>
              </a:ext>
            </a:extLst>
          </p:cNvPr>
          <p:cNvSpPr txBox="1"/>
          <p:nvPr/>
        </p:nvSpPr>
        <p:spPr>
          <a:xfrm>
            <a:off x="569868" y="1496126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CPU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FF63C5-98E9-1D2D-1E1F-35168DC74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1" t="13556" r="16124" b="22053"/>
          <a:stretch/>
        </p:blipFill>
        <p:spPr>
          <a:xfrm>
            <a:off x="5763024" y="3038583"/>
            <a:ext cx="1080366" cy="132432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A733CA-8C11-10FD-8226-074F1A7FD147}"/>
              </a:ext>
            </a:extLst>
          </p:cNvPr>
          <p:cNvSpPr txBox="1"/>
          <p:nvPr/>
        </p:nvSpPr>
        <p:spPr>
          <a:xfrm>
            <a:off x="6861200" y="2260583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Gamma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145EF4-4451-DEDE-F399-7ADD81AF986E}"/>
              </a:ext>
            </a:extLst>
          </p:cNvPr>
          <p:cNvSpPr txBox="1"/>
          <p:nvPr/>
        </p:nvSpPr>
        <p:spPr>
          <a:xfrm>
            <a:off x="6913498" y="377562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BFA6DE-6BB1-E306-CF8B-F16D320E7860}"/>
              </a:ext>
            </a:extLst>
          </p:cNvPr>
          <p:cNvSpPr txBox="1"/>
          <p:nvPr/>
        </p:nvSpPr>
        <p:spPr>
          <a:xfrm>
            <a:off x="6861200" y="5196294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33D7E3-8D1F-C300-9698-382C71AF62C2}"/>
              </a:ext>
            </a:extLst>
          </p:cNvPr>
          <p:cNvSpPr txBox="1"/>
          <p:nvPr/>
        </p:nvSpPr>
        <p:spPr>
          <a:xfrm>
            <a:off x="3020684" y="1415069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FPGA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srgbClr val="FFFFFF"/>
                </a:solidFill>
                <a:latin typeface="Arial"/>
              </a:rPr>
              <a:t>FPGA/CPU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ccia a sinistra 11">
            <a:extLst>
              <a:ext uri="{FF2B5EF4-FFF2-40B4-BE49-F238E27FC236}">
                <a16:creationId xmlns:a16="http://schemas.microsoft.com/office/drawing/2014/main" id="{F686576D-B089-C649-FFA8-D6D390917B9D}"/>
              </a:ext>
            </a:extLst>
          </p:cNvPr>
          <p:cNvSpPr/>
          <p:nvPr/>
        </p:nvSpPr>
        <p:spPr bwMode="auto">
          <a:xfrm rot="10800000">
            <a:off x="4631404" y="4008362"/>
            <a:ext cx="1156092" cy="238554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3" name="Freccia a sinistra 12">
            <a:extLst>
              <a:ext uri="{FF2B5EF4-FFF2-40B4-BE49-F238E27FC236}">
                <a16:creationId xmlns:a16="http://schemas.microsoft.com/office/drawing/2014/main" id="{D8EAEAB5-CC6E-71B8-76E3-88EE9A1C48EF}"/>
              </a:ext>
            </a:extLst>
          </p:cNvPr>
          <p:cNvSpPr/>
          <p:nvPr/>
        </p:nvSpPr>
        <p:spPr bwMode="auto">
          <a:xfrm rot="10800000">
            <a:off x="4604086" y="2264892"/>
            <a:ext cx="1156092" cy="238554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5" name="Freccia a sinistra 14">
            <a:extLst>
              <a:ext uri="{FF2B5EF4-FFF2-40B4-BE49-F238E27FC236}">
                <a16:creationId xmlns:a16="http://schemas.microsoft.com/office/drawing/2014/main" id="{3FBC205C-3CF8-6934-60BD-D0104D44F5DC}"/>
              </a:ext>
            </a:extLst>
          </p:cNvPr>
          <p:cNvSpPr/>
          <p:nvPr/>
        </p:nvSpPr>
        <p:spPr bwMode="auto">
          <a:xfrm rot="5400000">
            <a:off x="-119264" y="5356764"/>
            <a:ext cx="1172071" cy="408229"/>
          </a:xfrm>
          <a:prstGeom prst="lef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713F38-BF86-DD6D-54BD-E22EE7AF294B}"/>
              </a:ext>
            </a:extLst>
          </p:cNvPr>
          <p:cNvSpPr txBox="1"/>
          <p:nvPr/>
        </p:nvSpPr>
        <p:spPr>
          <a:xfrm>
            <a:off x="38311" y="6132726"/>
            <a:ext cx="1063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Clock/GPS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ccia a sinistra 16">
            <a:extLst>
              <a:ext uri="{FF2B5EF4-FFF2-40B4-BE49-F238E27FC236}">
                <a16:creationId xmlns:a16="http://schemas.microsoft.com/office/drawing/2014/main" id="{529B335D-5A15-98DE-85EE-247A145DE2A6}"/>
              </a:ext>
            </a:extLst>
          </p:cNvPr>
          <p:cNvSpPr/>
          <p:nvPr/>
        </p:nvSpPr>
        <p:spPr bwMode="auto">
          <a:xfrm rot="10800000">
            <a:off x="2165071" y="4046238"/>
            <a:ext cx="1172071" cy="408229"/>
          </a:xfrm>
          <a:prstGeom prst="lef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4" name="Freccia a sinistra 13">
            <a:extLst>
              <a:ext uri="{FF2B5EF4-FFF2-40B4-BE49-F238E27FC236}">
                <a16:creationId xmlns:a16="http://schemas.microsoft.com/office/drawing/2014/main" id="{2D62071E-CC3B-6937-D29E-E4A6DB895C09}"/>
              </a:ext>
            </a:extLst>
          </p:cNvPr>
          <p:cNvSpPr/>
          <p:nvPr/>
        </p:nvSpPr>
        <p:spPr bwMode="auto">
          <a:xfrm rot="16200000">
            <a:off x="1400162" y="1508015"/>
            <a:ext cx="1172071" cy="408229"/>
          </a:xfrm>
          <a:prstGeom prst="lef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F9286C7-9445-DB92-A6D1-690EDD21FF4D}"/>
              </a:ext>
            </a:extLst>
          </p:cNvPr>
          <p:cNvSpPr txBox="1"/>
          <p:nvPr/>
        </p:nvSpPr>
        <p:spPr>
          <a:xfrm>
            <a:off x="1444348" y="653112"/>
            <a:ext cx="843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Trigger?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210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F7629F-86B0-4833-FC4C-4E60D89FC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Open points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065992-4D7D-4D80-4655-D95715C06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Weight:  </a:t>
            </a:r>
            <a:r>
              <a:rPr lang="it-IT" dirty="0" err="1"/>
              <a:t>about</a:t>
            </a:r>
            <a:r>
              <a:rPr lang="it-IT" dirty="0"/>
              <a:t> 30kg </a:t>
            </a:r>
          </a:p>
          <a:p>
            <a:r>
              <a:rPr lang="it-IT" dirty="0"/>
              <a:t>Power: </a:t>
            </a:r>
            <a:r>
              <a:rPr lang="it-IT" dirty="0" err="1"/>
              <a:t>about</a:t>
            </a:r>
            <a:r>
              <a:rPr lang="it-IT" dirty="0"/>
              <a:t> 30 W</a:t>
            </a:r>
          </a:p>
          <a:p>
            <a:endParaRPr lang="it-IT" dirty="0"/>
          </a:p>
          <a:p>
            <a:r>
              <a:rPr lang="it-IT" dirty="0" err="1"/>
              <a:t>Pointing</a:t>
            </a:r>
            <a:r>
              <a:rPr lang="it-IT" dirty="0"/>
              <a:t> </a:t>
            </a:r>
            <a:r>
              <a:rPr lang="it-IT" dirty="0" err="1"/>
              <a:t>direction</a:t>
            </a:r>
            <a:r>
              <a:rPr lang="it-IT" dirty="0"/>
              <a:t>: field of </a:t>
            </a:r>
            <a:r>
              <a:rPr lang="it-IT" dirty="0" err="1"/>
              <a:t>view</a:t>
            </a:r>
            <a:endParaRPr lang="it-IT" dirty="0"/>
          </a:p>
          <a:p>
            <a:r>
              <a:rPr lang="it-IT" dirty="0" err="1"/>
              <a:t>Mechanics</a:t>
            </a:r>
            <a:r>
              <a:rPr lang="it-IT" dirty="0"/>
              <a:t>, </a:t>
            </a:r>
            <a:r>
              <a:rPr lang="it-IT" dirty="0" err="1"/>
              <a:t>shielding</a:t>
            </a:r>
            <a:r>
              <a:rPr lang="it-IT"/>
              <a:t> </a:t>
            </a:r>
            <a:endParaRPr lang="it-IT" dirty="0"/>
          </a:p>
          <a:p>
            <a:r>
              <a:rPr lang="it-IT" dirty="0" err="1"/>
              <a:t>Acquisition</a:t>
            </a:r>
            <a:r>
              <a:rPr lang="it-IT" dirty="0"/>
              <a:t> </a:t>
            </a:r>
            <a:r>
              <a:rPr lang="it-IT" dirty="0" err="1"/>
              <a:t>modes</a:t>
            </a:r>
            <a:r>
              <a:rPr lang="it-IT" dirty="0"/>
              <a:t>: </a:t>
            </a:r>
            <a:r>
              <a:rPr lang="it-IT" dirty="0" err="1"/>
              <a:t>histogram</a:t>
            </a:r>
            <a:r>
              <a:rPr lang="it-IT" dirty="0"/>
              <a:t>, self </a:t>
            </a:r>
            <a:r>
              <a:rPr lang="it-IT" dirty="0" err="1"/>
              <a:t>triggered</a:t>
            </a:r>
            <a:r>
              <a:rPr lang="it-IT" dirty="0"/>
              <a:t> (trigger </a:t>
            </a:r>
            <a:r>
              <a:rPr lang="it-IT" dirty="0" err="1"/>
              <a:t>scheme</a:t>
            </a:r>
            <a:r>
              <a:rPr lang="it-IT" dirty="0"/>
              <a:t>, </a:t>
            </a:r>
            <a:r>
              <a:rPr lang="it-IT" dirty="0" err="1"/>
              <a:t>coo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Clock </a:t>
            </a:r>
            <a:r>
              <a:rPr lang="it-IT" dirty="0" err="1"/>
              <a:t>synchronization</a:t>
            </a:r>
            <a:endParaRPr lang="it-IT" dirty="0"/>
          </a:p>
          <a:p>
            <a:r>
              <a:rPr lang="it-IT" dirty="0" err="1"/>
              <a:t>External</a:t>
            </a:r>
            <a:r>
              <a:rPr lang="it-IT" dirty="0"/>
              <a:t> trigger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268B1E-E330-B20C-559D-D8F57A48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58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714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D6B336-2802-3210-8DC4-B6EC1CE3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AABC7E-FF82-0610-8782-542BDA183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91B210-D3F5-240E-B056-EE3B4F31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59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14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DF2618FD-7212-CA4D-A99E-4A723CA9B9B3}"/>
              </a:ext>
            </a:extLst>
          </p:cNvPr>
          <p:cNvSpPr txBox="1"/>
          <p:nvPr/>
        </p:nvSpPr>
        <p:spPr>
          <a:xfrm>
            <a:off x="350177" y="1126160"/>
            <a:ext cx="888385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>
                <a:solidFill>
                  <a:srgbClr val="C00000"/>
                </a:solidFill>
                <a:latin typeface="Calibri"/>
              </a:rPr>
              <a:t>SBP3: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A8ACA7-7CD8-14F6-ADB5-4B87C498FEDC}"/>
              </a:ext>
            </a:extLst>
          </p:cNvPr>
          <p:cNvSpPr txBox="1"/>
          <p:nvPr/>
        </p:nvSpPr>
        <p:spPr>
          <a:xfrm>
            <a:off x="1388351" y="2024307"/>
            <a:ext cx="1670538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</a:t>
            </a:r>
            <a:r>
              <a:rPr lang="fr-FR" sz="1350" dirty="0" err="1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luorescence</a:t>
            </a:r>
            <a:r>
              <a:rPr lang="fr-FR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camera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46CF00-6683-284B-A852-9E4E56647EFE}"/>
              </a:ext>
            </a:extLst>
          </p:cNvPr>
          <p:cNvSpPr txBox="1"/>
          <p:nvPr/>
        </p:nvSpPr>
        <p:spPr>
          <a:xfrm>
            <a:off x="772889" y="1724108"/>
            <a:ext cx="615462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Goal: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6C593C-4B5C-68C2-EEEC-7B29ADE6F0F8}"/>
              </a:ext>
            </a:extLst>
          </p:cNvPr>
          <p:cNvSpPr txBox="1"/>
          <p:nvPr/>
        </p:nvSpPr>
        <p:spPr>
          <a:xfrm>
            <a:off x="1388350" y="3900802"/>
            <a:ext cx="7162586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 lot of simulations needed to figure out what can really be seen + the optimum pointing strategy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61BDE08-472D-3D46-FB0E-792B5D28D52D}"/>
              </a:ext>
            </a:extLst>
          </p:cNvPr>
          <p:cNvSpPr txBox="1"/>
          <p:nvPr/>
        </p:nvSpPr>
        <p:spPr>
          <a:xfrm>
            <a:off x="2944588" y="2024307"/>
            <a:ext cx="1812050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+ </a:t>
            </a:r>
            <a:r>
              <a:rPr lang="fr-FR" sz="1350" dirty="0" err="1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Cherenkov</a:t>
            </a:r>
            <a:r>
              <a:rPr lang="fr-FR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camera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CDA776-0659-A571-8AED-49F63281C113}"/>
              </a:ext>
            </a:extLst>
          </p:cNvPr>
          <p:cNvSpPr txBox="1"/>
          <p:nvPr/>
        </p:nvSpPr>
        <p:spPr>
          <a:xfrm>
            <a:off x="1388350" y="2305971"/>
            <a:ext cx="1812050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fr-FR" sz="1350" dirty="0" err="1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Same</a:t>
            </a:r>
            <a:r>
              <a:rPr lang="fr-FR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50" dirty="0" err="1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telescope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5D6E31B-EB7F-D908-ABA2-65A9ECBE2AE0}"/>
              </a:ext>
            </a:extLst>
          </p:cNvPr>
          <p:cNvSpPr txBox="1"/>
          <p:nvPr/>
        </p:nvSpPr>
        <p:spPr>
          <a:xfrm>
            <a:off x="1388351" y="2603443"/>
            <a:ext cx="2014273" cy="305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Tiltable, from 0°to 90°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BC6D109-BD9C-9DF7-EB8E-6AD28D5CB8EF}"/>
              </a:ext>
            </a:extLst>
          </p:cNvPr>
          <p:cNvSpPr txBox="1"/>
          <p:nvPr/>
        </p:nvSpPr>
        <p:spPr>
          <a:xfrm>
            <a:off x="1388351" y="2900918"/>
            <a:ext cx="5830134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Fluorescence: CR showers (</a:t>
            </a:r>
            <a:r>
              <a:rPr lang="en-US" sz="1350" dirty="0" err="1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nadir+inclined</a:t>
            </a: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 + High-altitude CRs showers (tilted)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1E35D8B-2A34-D83A-5C0B-FCC9491EC8EB}"/>
              </a:ext>
            </a:extLst>
          </p:cNvPr>
          <p:cNvSpPr txBox="1"/>
          <p:nvPr/>
        </p:nvSpPr>
        <p:spPr>
          <a:xfrm>
            <a:off x="1388351" y="3216029"/>
            <a:ext cx="2700073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Cherenkov: CRs + neutrinos (tilted)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83B869E-B65C-BBF1-EA51-31264858DE53}"/>
              </a:ext>
            </a:extLst>
          </p:cNvPr>
          <p:cNvSpPr txBox="1"/>
          <p:nvPr/>
        </p:nvSpPr>
        <p:spPr>
          <a:xfrm>
            <a:off x="3973290" y="3207763"/>
            <a:ext cx="1433980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[+ </a:t>
            </a:r>
            <a:r>
              <a:rPr lang="en-US" sz="1350" dirty="0" err="1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anitons</a:t>
            </a: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(nadir)]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58024ED-123C-16FE-48B2-2DE6B25A6149}"/>
              </a:ext>
            </a:extLst>
          </p:cNvPr>
          <p:cNvSpPr txBox="1"/>
          <p:nvPr/>
        </p:nvSpPr>
        <p:spPr>
          <a:xfrm>
            <a:off x="1388350" y="3554283"/>
            <a:ext cx="5187462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Optics: same design, maybe larger + bifocal only for CT to be studied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D3545B3-A52C-5C32-0334-31CC4B472C40}"/>
              </a:ext>
            </a:extLst>
          </p:cNvPr>
          <p:cNvSpPr txBox="1"/>
          <p:nvPr/>
        </p:nvSpPr>
        <p:spPr>
          <a:xfrm>
            <a:off x="1388350" y="4207648"/>
            <a:ext cx="4572000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Auxiliary devices: IR, Radio, gamma-ray, X-ray, SQM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26E6DEB-E117-9F40-85C0-82DB9C886C7E}"/>
              </a:ext>
            </a:extLst>
          </p:cNvPr>
          <p:cNvSpPr txBox="1"/>
          <p:nvPr/>
        </p:nvSpPr>
        <p:spPr>
          <a:xfrm>
            <a:off x="6117931" y="5165166"/>
            <a:ext cx="2673617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>
                <a:solidFill>
                  <a:srgbClr val="C00000"/>
                </a:solidFill>
                <a:latin typeface="Calibri"/>
              </a:rPr>
              <a:t>The future is bright!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6727943-1F32-65B9-A535-40BEB4FDA9F9}"/>
              </a:ext>
            </a:extLst>
          </p:cNvPr>
          <p:cNvSpPr txBox="1"/>
          <p:nvPr/>
        </p:nvSpPr>
        <p:spPr>
          <a:xfrm>
            <a:off x="1388350" y="1724108"/>
            <a:ext cx="615462" cy="30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solidFill>
                  <a:srgbClr val="C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2026</a:t>
            </a:r>
            <a:endParaRPr lang="fr-FR" sz="1350" dirty="0">
              <a:solidFill>
                <a:prstClr val="black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ZoneTexte 31">
            <a:extLst>
              <a:ext uri="{FF2B5EF4-FFF2-40B4-BE49-F238E27FC236}">
                <a16:creationId xmlns:a16="http://schemas.microsoft.com/office/drawing/2014/main" id="{9D96AA1B-9A6B-736D-FB20-A07DCC9CCDD5}"/>
              </a:ext>
            </a:extLst>
          </p:cNvPr>
          <p:cNvSpPr txBox="1"/>
          <p:nvPr/>
        </p:nvSpPr>
        <p:spPr>
          <a:xfrm>
            <a:off x="3200400" y="44624"/>
            <a:ext cx="2809872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>
                <a:solidFill>
                  <a:srgbClr val="C00000"/>
                </a:solidFill>
                <a:latin typeface="Calibri"/>
              </a:rPr>
              <a:t>E. </a:t>
            </a:r>
            <a:r>
              <a:rPr lang="en-US" sz="2400" dirty="0" err="1">
                <a:solidFill>
                  <a:srgbClr val="C00000"/>
                </a:solidFill>
                <a:latin typeface="Calibri"/>
              </a:rPr>
              <a:t>Parizot</a:t>
            </a:r>
            <a:r>
              <a:rPr lang="en-US" sz="2400" dirty="0">
                <a:solidFill>
                  <a:srgbClr val="C00000"/>
                </a:solidFill>
                <a:latin typeface="Calibri"/>
              </a:rPr>
              <a:t>, 16/6/2023</a:t>
            </a:r>
          </a:p>
        </p:txBody>
      </p:sp>
    </p:spTree>
    <p:extLst>
      <p:ext uri="{BB962C8B-B14F-4D97-AF65-F5344CB8AC3E}">
        <p14:creationId xmlns:p14="http://schemas.microsoft.com/office/powerpoint/2010/main" val="28883314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53558F-B49D-684C-24AD-C5CD54BD4E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3D60FEA-37E2-E8C2-BD74-7764F3F92C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18EC5A-F9DD-5CB2-0B26-151A4852C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85" y="995666"/>
            <a:ext cx="5771429" cy="4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4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B8A757-93D0-4E6D-B39F-3A50EA7F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92763A-448A-8C94-01F8-219A56A19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A64BDC-49C3-462B-248D-9459EB1F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61</a:t>
            </a:fld>
            <a:endParaRPr lang="en-US">
              <a:solidFill>
                <a:srgbClr val="8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2AE72C9-D368-22A1-AB85-6CAE5DA0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445"/>
            <a:ext cx="9144000" cy="42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77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68C6E1-9253-262C-0AE5-E9231EC3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6581F3-AF36-7B25-A01C-4B517AE93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EC9639F-7659-9CBC-7A81-4F898612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62</a:t>
            </a:fld>
            <a:endParaRPr lang="en-US">
              <a:solidFill>
                <a:srgbClr val="8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39AD273-7547-8989-FD47-9B467CE2C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586"/>
            <a:ext cx="9144000" cy="41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342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73D3A6-4748-B1D7-BBA2-BD0DB640F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B0A412-00FB-0E3C-738B-0CA05AA59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84938ED-B287-4A64-1E2C-F0185AF36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63</a:t>
            </a:fld>
            <a:endParaRPr lang="en-US">
              <a:solidFill>
                <a:srgbClr val="8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CFC38D4-7D46-B450-6DBB-C1A18C834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466"/>
            <a:ext cx="9144000" cy="431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70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F67DC0-E404-1B50-E629-40252845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C70881-2D65-EE8B-95B9-9C26BFD10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BB7CA9-753C-F59A-AD3A-53FE0C13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64</a:t>
            </a:fld>
            <a:endParaRPr lang="en-US">
              <a:solidFill>
                <a:srgbClr val="8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7D4B952-D910-BC7E-8041-F2A8305D0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1467095"/>
            <a:ext cx="9142857" cy="3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123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E69D5B-C019-ECAC-8A7C-15D82AA6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CBEEB6-1620-6A7F-2942-60D4A1ABC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03D33B-254A-ABA2-7B48-C1688796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05" y="729000"/>
            <a:ext cx="747619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15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3B72C-9306-F238-1EEA-3E1EDC75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1D4D65-7A76-C479-F8AF-C8AC7D017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234A0-FF40-8BF5-BC52-EE1639AB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66</a:t>
            </a:fld>
            <a:endParaRPr lang="en-US">
              <a:solidFill>
                <a:srgbClr val="8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21A4BD6-1608-B9DF-FC04-CF97AB16D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399"/>
            <a:ext cx="9144000" cy="38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21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86A89D-A594-6394-EE93-4DC0A48D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3CC443-B817-A056-AD4C-83F282D4A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DA51C3-69A8-91AD-36F0-0ADE530A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67</a:t>
            </a:fld>
            <a:endParaRPr lang="en-US">
              <a:solidFill>
                <a:srgbClr val="8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F66C7D-F789-9ACC-D03C-14BC120E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4347"/>
            <a:ext cx="9144000" cy="34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019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789FD4-2C7C-04B6-D96B-8BC7AA46C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8D982F-DB64-ECB7-ADD7-6FC4BAF3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3AEF01-E92F-5D75-CF64-25F4286A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68</a:t>
            </a:fld>
            <a:endParaRPr lang="en-US">
              <a:solidFill>
                <a:srgbClr val="8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8B5F304-3FB8-850E-BC0E-269C99564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428" y="2286143"/>
            <a:ext cx="6057143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24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C448C1-06F6-3812-A945-07EC1041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9A2A75-5494-66CE-CC9B-36325EA54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DC37FB-C577-79FE-EB27-A9283257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ACCA-1950-1345-BF0F-08D9610C0874}" type="slidenum">
              <a:rPr lang="en-US" smtClean="0">
                <a:solidFill>
                  <a:srgbClr val="800000"/>
                </a:solidFill>
              </a:rPr>
              <a:pPr/>
              <a:t>69</a:t>
            </a:fld>
            <a:endParaRPr lang="en-US">
              <a:solidFill>
                <a:srgbClr val="8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4C53D0-8AFF-F2E0-885B-4417C2E67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62" y="1981381"/>
            <a:ext cx="5790476" cy="2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magine">
            <a:extLst>
              <a:ext uri="{FF2B5EF4-FFF2-40B4-BE49-F238E27FC236}">
                <a16:creationId xmlns:a16="http://schemas.microsoft.com/office/drawing/2014/main" id="{F9DDA1EE-FBC8-4F15-82E0-4387A4F8B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0767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ue Jet">
            <a:extLst>
              <a:ext uri="{FF2B5EF4-FFF2-40B4-BE49-F238E27FC236}">
                <a16:creationId xmlns:a16="http://schemas.microsoft.com/office/drawing/2014/main" id="{505BC6D0-8E84-4DBD-B290-20C6BC8D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32697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87100F-D3DD-4FC7-89B8-D960A29A1567}"/>
              </a:ext>
            </a:extLst>
          </p:cNvPr>
          <p:cNvSpPr txBox="1"/>
          <p:nvPr/>
        </p:nvSpPr>
        <p:spPr>
          <a:xfrm>
            <a:off x="3086100" y="457200"/>
            <a:ext cx="297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ASIM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3371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4B3D1-080A-4FDF-23E3-224824B2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27DECA-9B16-FF90-FB72-3C833CFBE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DF0437-A461-4121-3EAE-45881771B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00" y="1123028"/>
            <a:ext cx="7084376" cy="57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93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D730-B6B4-500F-91A8-8545E4A8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Tentative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2E84-C68A-8FFE-B5D0-5881222BD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30kg (can be reduced)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3FC5E-45B6-955D-8993-1C76BABD6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290261"/>
            <a:ext cx="5145815" cy="5530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F0230-58CB-ED80-E12D-6B8E04462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" y="4786732"/>
            <a:ext cx="3626189" cy="203446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B1D57DE-4D87-A9DB-3FDB-949CFB9F2278}"/>
              </a:ext>
            </a:extLst>
          </p:cNvPr>
          <p:cNvSpPr/>
          <p:nvPr/>
        </p:nvSpPr>
        <p:spPr>
          <a:xfrm>
            <a:off x="6912260" y="1600200"/>
            <a:ext cx="360040" cy="576064"/>
          </a:xfrm>
          <a:prstGeom prst="ellipse">
            <a:avLst/>
          </a:prstGeom>
          <a:solidFill>
            <a:srgbClr val="FF0000"/>
          </a:solidFill>
          <a:ln w="6032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F01FC1-2FA1-1085-2A20-EC2D7F4BD6DB}"/>
              </a:ext>
            </a:extLst>
          </p:cNvPr>
          <p:cNvSpPr/>
          <p:nvPr/>
        </p:nvSpPr>
        <p:spPr>
          <a:xfrm>
            <a:off x="7092280" y="5589240"/>
            <a:ext cx="720080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9C25CA-AE6A-3F8F-BDC5-562D386D20B1}"/>
              </a:ext>
            </a:extLst>
          </p:cNvPr>
          <p:cNvSpPr/>
          <p:nvPr/>
        </p:nvSpPr>
        <p:spPr>
          <a:xfrm>
            <a:off x="4554500" y="2852936"/>
            <a:ext cx="360040" cy="576064"/>
          </a:xfrm>
          <a:prstGeom prst="ellipse">
            <a:avLst/>
          </a:prstGeom>
          <a:solidFill>
            <a:srgbClr val="FF0000"/>
          </a:solidFill>
          <a:ln w="6032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383C63-BCE4-C50F-DE8E-9C1231E67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" y="2063290"/>
            <a:ext cx="4264666" cy="26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8FC7A19-5D8C-423A-D8CA-901D6A498D62}"/>
              </a:ext>
            </a:extLst>
          </p:cNvPr>
          <p:cNvSpPr/>
          <p:nvPr/>
        </p:nvSpPr>
        <p:spPr>
          <a:xfrm>
            <a:off x="5353196" y="1432974"/>
            <a:ext cx="3683300" cy="503257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C48055-88E0-D073-A3E9-FB1C16DC4784}"/>
              </a:ext>
            </a:extLst>
          </p:cNvPr>
          <p:cNvSpPr/>
          <p:nvPr/>
        </p:nvSpPr>
        <p:spPr>
          <a:xfrm>
            <a:off x="5715000" y="1800757"/>
            <a:ext cx="3048000" cy="194360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8D5AEB-30CD-C2C1-D91C-BB9BE2FBE9DC}"/>
              </a:ext>
            </a:extLst>
          </p:cNvPr>
          <p:cNvSpPr/>
          <p:nvPr/>
        </p:nvSpPr>
        <p:spPr>
          <a:xfrm>
            <a:off x="1676400" y="990600"/>
            <a:ext cx="3352800" cy="28194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F495F-5F5F-9B83-5085-59E23233189A}"/>
              </a:ext>
            </a:extLst>
          </p:cNvPr>
          <p:cNvSpPr txBox="1"/>
          <p:nvPr/>
        </p:nvSpPr>
        <p:spPr>
          <a:xfrm>
            <a:off x="2534907" y="4065520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cm *10 cm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D964A6-B2BF-310A-376D-5BF4B3A373B3}"/>
              </a:ext>
            </a:extLst>
          </p:cNvPr>
          <p:cNvSpPr/>
          <p:nvPr/>
        </p:nvSpPr>
        <p:spPr>
          <a:xfrm>
            <a:off x="2133600" y="1295400"/>
            <a:ext cx="2667000" cy="2133600"/>
          </a:xfrm>
          <a:prstGeom prst="roundRect">
            <a:avLst/>
          </a:prstGeom>
          <a:solidFill>
            <a:srgbClr val="FFC000"/>
          </a:solidFill>
          <a:ln w="920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9761F0-7B72-80A9-22DE-21C0D02A303F}"/>
              </a:ext>
            </a:extLst>
          </p:cNvPr>
          <p:cNvSpPr/>
          <p:nvPr/>
        </p:nvSpPr>
        <p:spPr>
          <a:xfrm>
            <a:off x="2400300" y="1407695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Symbol" panose="05050102010706020507" pitchFamily="18" charset="2"/>
              </a:rPr>
              <a:t>g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</a:p>
          <a:p>
            <a:pPr algn="ctr"/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915C77-4AEA-FCE6-7782-894429EE987E}"/>
              </a:ext>
            </a:extLst>
          </p:cNvPr>
          <p:cNvSpPr/>
          <p:nvPr/>
        </p:nvSpPr>
        <p:spPr>
          <a:xfrm>
            <a:off x="3771900" y="1440782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ymbol" panose="05050102010706020507" pitchFamily="18" charset="2"/>
              </a:rPr>
              <a:t>g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EE1127-D2E8-273C-3A80-F059BE44A0D4}"/>
              </a:ext>
            </a:extLst>
          </p:cNvPr>
          <p:cNvSpPr/>
          <p:nvPr/>
        </p:nvSpPr>
        <p:spPr>
          <a:xfrm>
            <a:off x="2400300" y="2474495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EA31E3-EA13-AE7F-7E78-5430C1A860EF}"/>
              </a:ext>
            </a:extLst>
          </p:cNvPr>
          <p:cNvSpPr/>
          <p:nvPr/>
        </p:nvSpPr>
        <p:spPr>
          <a:xfrm>
            <a:off x="3753489" y="2511577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C41C60-7E21-DE3C-DC3B-2A7B88469EC3}"/>
              </a:ext>
            </a:extLst>
          </p:cNvPr>
          <p:cNvSpPr/>
          <p:nvPr/>
        </p:nvSpPr>
        <p:spPr>
          <a:xfrm>
            <a:off x="1905000" y="1143000"/>
            <a:ext cx="3048000" cy="2438400"/>
          </a:xfrm>
          <a:prstGeom prst="roundRect">
            <a:avLst/>
          </a:prstGeom>
          <a:noFill/>
          <a:ln w="920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B4E73-742F-E4EA-BD82-D399C5F439C0}"/>
              </a:ext>
            </a:extLst>
          </p:cNvPr>
          <p:cNvSpPr txBox="1"/>
          <p:nvPr/>
        </p:nvSpPr>
        <p:spPr>
          <a:xfrm>
            <a:off x="2555107" y="2701606"/>
            <a:ext cx="579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e- p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27988-8EC1-82D5-8750-8C853F02941D}"/>
              </a:ext>
            </a:extLst>
          </p:cNvPr>
          <p:cNvSpPr txBox="1"/>
          <p:nvPr/>
        </p:nvSpPr>
        <p:spPr>
          <a:xfrm>
            <a:off x="3863340" y="2708139"/>
            <a:ext cx="579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  <a:endParaRPr lang="en-GB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915571-85D9-FEDE-E821-897D8C274FB3}"/>
              </a:ext>
            </a:extLst>
          </p:cNvPr>
          <p:cNvSpPr/>
          <p:nvPr/>
        </p:nvSpPr>
        <p:spPr>
          <a:xfrm>
            <a:off x="5729539" y="5310156"/>
            <a:ext cx="3047999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handling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07086E-D7F8-0EE0-8ABA-AB9EC70EE12C}"/>
              </a:ext>
            </a:extLst>
          </p:cNvPr>
          <p:cNvSpPr/>
          <p:nvPr/>
        </p:nvSpPr>
        <p:spPr>
          <a:xfrm>
            <a:off x="5744079" y="4282303"/>
            <a:ext cx="3018921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Front-end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14A59-66AC-BB47-DF1A-7B9F3BC46657}"/>
              </a:ext>
            </a:extLst>
          </p:cNvPr>
          <p:cNvSpPr/>
          <p:nvPr/>
        </p:nvSpPr>
        <p:spPr>
          <a:xfrm>
            <a:off x="5715000" y="3744359"/>
            <a:ext cx="3048000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Logic (AC, </a:t>
            </a:r>
            <a:r>
              <a:rPr lang="en-US" dirty="0" err="1"/>
              <a:t>trigg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8E9473-EDD6-72BC-690B-5890F08628BC}"/>
              </a:ext>
            </a:extLst>
          </p:cNvPr>
          <p:cNvSpPr/>
          <p:nvPr/>
        </p:nvSpPr>
        <p:spPr>
          <a:xfrm>
            <a:off x="5843839" y="2717664"/>
            <a:ext cx="2743200" cy="90738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Detectors</a:t>
            </a:r>
            <a:endParaRPr lang="en-GB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B940A9-EA23-82D5-7D50-000BC75F34BE}"/>
              </a:ext>
            </a:extLst>
          </p:cNvPr>
          <p:cNvSpPr/>
          <p:nvPr/>
        </p:nvSpPr>
        <p:spPr>
          <a:xfrm>
            <a:off x="6015289" y="2727190"/>
            <a:ext cx="723900" cy="76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Symbol" panose="05050102010706020507" pitchFamily="18" charset="2"/>
              </a:rPr>
              <a:t>g</a:t>
            </a:r>
            <a:endParaRPr lang="en-US" sz="1800" dirty="0">
              <a:latin typeface="Symbol" panose="05050102010706020507" pitchFamily="18" charset="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48E129-D275-A253-8CC9-DE6BB003E42A}"/>
              </a:ext>
            </a:extLst>
          </p:cNvPr>
          <p:cNvSpPr/>
          <p:nvPr/>
        </p:nvSpPr>
        <p:spPr>
          <a:xfrm>
            <a:off x="7736807" y="3300662"/>
            <a:ext cx="685800" cy="1599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e-p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921B93-B65F-FE59-6DF3-6FB4B068DE07}"/>
              </a:ext>
            </a:extLst>
          </p:cNvPr>
          <p:cNvSpPr/>
          <p:nvPr/>
        </p:nvSpPr>
        <p:spPr>
          <a:xfrm>
            <a:off x="5843839" y="1811284"/>
            <a:ext cx="171450" cy="90738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CDE74F-54C3-D373-ADE9-A36CA6408AD9}"/>
              </a:ext>
            </a:extLst>
          </p:cNvPr>
          <p:cNvSpPr/>
          <p:nvPr/>
        </p:nvSpPr>
        <p:spPr>
          <a:xfrm>
            <a:off x="6741193" y="1800757"/>
            <a:ext cx="995613" cy="90738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DAFB07-1133-0F81-6FE7-72813C6839D4}"/>
              </a:ext>
            </a:extLst>
          </p:cNvPr>
          <p:cNvSpPr/>
          <p:nvPr/>
        </p:nvSpPr>
        <p:spPr>
          <a:xfrm>
            <a:off x="8422607" y="1791733"/>
            <a:ext cx="164432" cy="90738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8ADBCD-88A3-96B7-C8C4-551FBB138E21}"/>
              </a:ext>
            </a:extLst>
          </p:cNvPr>
          <p:cNvSpPr/>
          <p:nvPr/>
        </p:nvSpPr>
        <p:spPr>
          <a:xfrm>
            <a:off x="5714999" y="1636826"/>
            <a:ext cx="1447801" cy="1744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A2F0ED-13FA-5084-23E8-0C79E0908D42}"/>
              </a:ext>
            </a:extLst>
          </p:cNvPr>
          <p:cNvSpPr/>
          <p:nvPr/>
        </p:nvSpPr>
        <p:spPr>
          <a:xfrm>
            <a:off x="7736806" y="3004618"/>
            <a:ext cx="685800" cy="1599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e-p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EA079D-BAA2-D7D1-9753-618A0BD39496}"/>
              </a:ext>
            </a:extLst>
          </p:cNvPr>
          <p:cNvSpPr/>
          <p:nvPr/>
        </p:nvSpPr>
        <p:spPr>
          <a:xfrm>
            <a:off x="7736806" y="2732903"/>
            <a:ext cx="685800" cy="1599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e-p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83BA2E-9158-6840-87EF-5E94D5DAE03C}"/>
              </a:ext>
            </a:extLst>
          </p:cNvPr>
          <p:cNvSpPr/>
          <p:nvPr/>
        </p:nvSpPr>
        <p:spPr>
          <a:xfrm>
            <a:off x="457199" y="5716033"/>
            <a:ext cx="1447801" cy="1744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0897B7-E165-DBA7-457A-5F1596EF929A}"/>
              </a:ext>
            </a:extLst>
          </p:cNvPr>
          <p:cNvSpPr txBox="1"/>
          <p:nvPr/>
        </p:nvSpPr>
        <p:spPr>
          <a:xfrm>
            <a:off x="2089260" y="5618596"/>
            <a:ext cx="168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Anticoincidence</a:t>
            </a:r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67A428-8BD6-53D8-FF6A-1A6D4094A6AB}"/>
              </a:ext>
            </a:extLst>
          </p:cNvPr>
          <p:cNvSpPr/>
          <p:nvPr/>
        </p:nvSpPr>
        <p:spPr>
          <a:xfrm>
            <a:off x="492182" y="5987928"/>
            <a:ext cx="1412818" cy="17445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8AC4E-7B17-FA56-C2B2-EA1F9F0F0076}"/>
              </a:ext>
            </a:extLst>
          </p:cNvPr>
          <p:cNvSpPr txBox="1"/>
          <p:nvPr/>
        </p:nvSpPr>
        <p:spPr>
          <a:xfrm>
            <a:off x="2074421" y="5890491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Shielding</a:t>
            </a:r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24770C-01AA-C058-D031-7057DE9D2BE5}"/>
              </a:ext>
            </a:extLst>
          </p:cNvPr>
          <p:cNvSpPr/>
          <p:nvPr/>
        </p:nvSpPr>
        <p:spPr>
          <a:xfrm>
            <a:off x="469231" y="5410199"/>
            <a:ext cx="1447800" cy="2571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Symbol" panose="05050102010706020507" pitchFamily="18" charset="2"/>
              </a:rPr>
              <a:t>g</a:t>
            </a:r>
            <a:endParaRPr lang="en-US" sz="1800" dirty="0">
              <a:latin typeface="Symbol" panose="05050102010706020507" pitchFamily="18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663F10-E3EF-DE9E-6315-13865F334469}"/>
              </a:ext>
            </a:extLst>
          </p:cNvPr>
          <p:cNvSpPr txBox="1"/>
          <p:nvPr/>
        </p:nvSpPr>
        <p:spPr>
          <a:xfrm>
            <a:off x="2099286" y="5308464"/>
            <a:ext cx="168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Detectors</a:t>
            </a:r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DFFB72-DA88-4D0F-C072-E36EAE86EB28}"/>
              </a:ext>
            </a:extLst>
          </p:cNvPr>
          <p:cNvSpPr/>
          <p:nvPr/>
        </p:nvSpPr>
        <p:spPr>
          <a:xfrm>
            <a:off x="469230" y="6465544"/>
            <a:ext cx="1485899" cy="17445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Front-end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36349E-D245-1C3A-DF4B-F57EDD9B46E0}"/>
              </a:ext>
            </a:extLst>
          </p:cNvPr>
          <p:cNvSpPr txBox="1"/>
          <p:nvPr/>
        </p:nvSpPr>
        <p:spPr>
          <a:xfrm>
            <a:off x="2080007" y="6345077"/>
            <a:ext cx="120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Electronics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C27221-355E-0707-4DF1-2FC7CA2E170F}"/>
              </a:ext>
            </a:extLst>
          </p:cNvPr>
          <p:cNvSpPr txBox="1"/>
          <p:nvPr/>
        </p:nvSpPr>
        <p:spPr>
          <a:xfrm>
            <a:off x="2367931" y="2179874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2cm  diam 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E24AEB-49B3-98CE-9699-A72ED85A4677}"/>
              </a:ext>
            </a:extLst>
          </p:cNvPr>
          <p:cNvSpPr/>
          <p:nvPr/>
        </p:nvSpPr>
        <p:spPr>
          <a:xfrm>
            <a:off x="504213" y="5089585"/>
            <a:ext cx="1412818" cy="174458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9E454-65A5-4D12-37F1-32BBF1E92087}"/>
              </a:ext>
            </a:extLst>
          </p:cNvPr>
          <p:cNvSpPr txBox="1"/>
          <p:nvPr/>
        </p:nvSpPr>
        <p:spPr>
          <a:xfrm>
            <a:off x="2036114" y="4971024"/>
            <a:ext cx="168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Heater 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689B51-913D-82EC-29AB-3408829133C1}"/>
              </a:ext>
            </a:extLst>
          </p:cNvPr>
          <p:cNvSpPr/>
          <p:nvPr/>
        </p:nvSpPr>
        <p:spPr>
          <a:xfrm>
            <a:off x="6005252" y="3482705"/>
            <a:ext cx="723900" cy="149893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B49250-0B39-C6AA-9AEB-9310B6FEE1F7}"/>
              </a:ext>
            </a:extLst>
          </p:cNvPr>
          <p:cNvSpPr/>
          <p:nvPr/>
        </p:nvSpPr>
        <p:spPr>
          <a:xfrm rot="5400000">
            <a:off x="8183968" y="3042499"/>
            <a:ext cx="723900" cy="149893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2D4295-B3EF-0787-D147-3FDB29A44901}"/>
              </a:ext>
            </a:extLst>
          </p:cNvPr>
          <p:cNvSpPr/>
          <p:nvPr/>
        </p:nvSpPr>
        <p:spPr>
          <a:xfrm rot="5400000">
            <a:off x="2100373" y="2707308"/>
            <a:ext cx="306085" cy="251460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54CF62-C6A7-6DC6-E814-D81EE23E69C6}"/>
              </a:ext>
            </a:extLst>
          </p:cNvPr>
          <p:cNvSpPr/>
          <p:nvPr/>
        </p:nvSpPr>
        <p:spPr>
          <a:xfrm rot="5400000">
            <a:off x="4120173" y="2782808"/>
            <a:ext cx="306085" cy="251460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8507E1-9D2C-BB98-DB85-17147B5F7ABC}"/>
              </a:ext>
            </a:extLst>
          </p:cNvPr>
          <p:cNvSpPr/>
          <p:nvPr/>
        </p:nvSpPr>
        <p:spPr>
          <a:xfrm rot="5400000">
            <a:off x="4255128" y="1664139"/>
            <a:ext cx="306085" cy="251460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A98EB2C-4610-C23B-CFB0-707ABA653F7C}"/>
              </a:ext>
            </a:extLst>
          </p:cNvPr>
          <p:cNvSpPr/>
          <p:nvPr/>
        </p:nvSpPr>
        <p:spPr>
          <a:xfrm rot="5400000">
            <a:off x="2851907" y="1581551"/>
            <a:ext cx="306085" cy="251460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BD13357-B6EC-A830-8CED-74F594482F3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C000"/>
                </a:solidFill>
              </a:rPr>
              <a:t>Block Scheme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E231F7-1708-B584-C7DC-299D9F22B1D8}"/>
              </a:ext>
            </a:extLst>
          </p:cNvPr>
          <p:cNvSpPr txBox="1"/>
          <p:nvPr/>
        </p:nvSpPr>
        <p:spPr>
          <a:xfrm rot="16200000">
            <a:off x="4800544" y="2587892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cm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D94376-9923-02BA-CDE4-4254AE015838}"/>
              </a:ext>
            </a:extLst>
          </p:cNvPr>
          <p:cNvSpPr txBox="1"/>
          <p:nvPr/>
        </p:nvSpPr>
        <p:spPr>
          <a:xfrm rot="16200000">
            <a:off x="4800544" y="498842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cm</a:t>
            </a:r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6428E0B-D88A-0746-68CF-359EB1A9C7C3}"/>
              </a:ext>
            </a:extLst>
          </p:cNvPr>
          <p:cNvSpPr/>
          <p:nvPr/>
        </p:nvSpPr>
        <p:spPr>
          <a:xfrm>
            <a:off x="5744079" y="4796229"/>
            <a:ext cx="3018921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Front-end</a:t>
            </a:r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3A6D28C-6BAB-6BD0-46DF-D10E739DCE4E}"/>
              </a:ext>
            </a:extLst>
          </p:cNvPr>
          <p:cNvSpPr/>
          <p:nvPr/>
        </p:nvSpPr>
        <p:spPr>
          <a:xfrm>
            <a:off x="5744079" y="5880809"/>
            <a:ext cx="3047999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Interfaces</a:t>
            </a:r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16FFA55-846E-36F5-0C72-4558D085F522}"/>
              </a:ext>
            </a:extLst>
          </p:cNvPr>
          <p:cNvSpPr/>
          <p:nvPr/>
        </p:nvSpPr>
        <p:spPr>
          <a:xfrm rot="5400000">
            <a:off x="5479821" y="4942402"/>
            <a:ext cx="306085" cy="251460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697B2B-33CB-0350-C05B-0A9F23101E7D}"/>
              </a:ext>
            </a:extLst>
          </p:cNvPr>
          <p:cNvSpPr/>
          <p:nvPr/>
        </p:nvSpPr>
        <p:spPr>
          <a:xfrm>
            <a:off x="519007" y="4742821"/>
            <a:ext cx="1385993" cy="26867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16E3F1-8513-77A4-6F10-7B2158F53CD4}"/>
              </a:ext>
            </a:extLst>
          </p:cNvPr>
          <p:cNvSpPr txBox="1"/>
          <p:nvPr/>
        </p:nvSpPr>
        <p:spPr>
          <a:xfrm>
            <a:off x="2048145" y="4720253"/>
            <a:ext cx="168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Mechanics  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7F2EF0-9626-1E73-3C12-6D707F74BEF7}"/>
              </a:ext>
            </a:extLst>
          </p:cNvPr>
          <p:cNvSpPr txBox="1"/>
          <p:nvPr/>
        </p:nvSpPr>
        <p:spPr>
          <a:xfrm>
            <a:off x="76449" y="1248308"/>
            <a:ext cx="1560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Low energy </a:t>
            </a:r>
          </a:p>
          <a:p>
            <a:r>
              <a:rPr lang="en-GB" dirty="0"/>
              <a:t>/</a:t>
            </a:r>
          </a:p>
          <a:p>
            <a:r>
              <a:rPr lang="en-GB" dirty="0"/>
              <a:t> </a:t>
            </a:r>
            <a:r>
              <a:rPr lang="en-GB" dirty="0" err="1"/>
              <a:t>Berillium</a:t>
            </a:r>
            <a:r>
              <a:rPr lang="en-GB" dirty="0"/>
              <a:t> cap</a:t>
            </a:r>
          </a:p>
        </p:txBody>
      </p:sp>
    </p:spTree>
    <p:extLst>
      <p:ext uri="{BB962C8B-B14F-4D97-AF65-F5344CB8AC3E}">
        <p14:creationId xmlns:p14="http://schemas.microsoft.com/office/powerpoint/2010/main" val="1434291523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Generic (Standard)">
  <a:themeElements>
    <a:clrScheme name="Custom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Generic (Standard)">
      <a:majorFont>
        <a:latin typeface="Chalkboar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Generic (Standard)">
  <a:themeElements>
    <a:clrScheme name="Custom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Generic (Standard)">
      <a:majorFont>
        <a:latin typeface="Chalkboar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A9B5EFD3A8AAA44B042478970F2D6DB" ma:contentTypeVersion="8" ma:contentTypeDescription="Creare un nuovo documento." ma:contentTypeScope="" ma:versionID="9529162743884d8a2d258214594ba265">
  <xsd:schema xmlns:xsd="http://www.w3.org/2001/XMLSchema" xmlns:xs="http://www.w3.org/2001/XMLSchema" xmlns:p="http://schemas.microsoft.com/office/2006/metadata/properties" xmlns:ns3="2bd759ff-51b9-4abc-901d-57b60253464e" targetNamespace="http://schemas.microsoft.com/office/2006/metadata/properties" ma:root="true" ma:fieldsID="fdb80a9ef1a90d52b487cbdded65f45d" ns3:_="">
    <xsd:import namespace="2bd759ff-51b9-4abc-901d-57b6025346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759ff-51b9-4abc-901d-57b6025346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B00554-22F2-4619-AE40-41F53E3ED4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8BE6AF-BC27-4943-A3D2-E7D1D5B90C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d759ff-51b9-4abc-901d-57b6025346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FDEA26-B582-45BB-A11B-984EF4DAB3D5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bd759ff-51b9-4abc-901d-57b60253464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38334</TotalTime>
  <Words>915</Words>
  <Application>Microsoft Office PowerPoint</Application>
  <PresentationFormat>On-screen Show (4:3)</PresentationFormat>
  <Paragraphs>293</Paragraphs>
  <Slides>70</Slides>
  <Notes>10</Notes>
  <HiddenSlides>17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Chalkboard</vt:lpstr>
      <vt:lpstr>Liberation Sans</vt:lpstr>
      <vt:lpstr>Liberation Serif</vt:lpstr>
      <vt:lpstr>Monotype Sorts</vt:lpstr>
      <vt:lpstr>Arial</vt:lpstr>
      <vt:lpstr>Calibri</vt:lpstr>
      <vt:lpstr>Symbol</vt:lpstr>
      <vt:lpstr>Times New Roman</vt:lpstr>
      <vt:lpstr>Wingdings</vt:lpstr>
      <vt:lpstr>6_Office Theme</vt:lpstr>
      <vt:lpstr>Office ​​テーマ</vt:lpstr>
      <vt:lpstr>2_Generic (Standard)</vt:lpstr>
      <vt:lpstr>4_Generic (Standard)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Tentative location</vt:lpstr>
      <vt:lpstr>PowerPoint Presentation</vt:lpstr>
      <vt:lpstr>PowerPoint Presentation</vt:lpstr>
      <vt:lpstr>PowerPoint Presentation</vt:lpstr>
      <vt:lpstr>660 keV Cs137 Fukushima soil</vt:lpstr>
      <vt:lpstr>X-ray (in direct counting mode) E&lt;10keV</vt:lpstr>
      <vt:lpstr>Lutetium 176 in Lyso</vt:lpstr>
      <vt:lpstr>Gamma Spectrometer with anticoincidence  &lt;</vt:lpstr>
      <vt:lpstr>Anticoincidence system test</vt:lpstr>
      <vt:lpstr>Gamma Spectrometer with anticoincidence   </vt:lpstr>
      <vt:lpstr>PowerPoint Presentation</vt:lpstr>
      <vt:lpstr>PowerPoint Presentation</vt:lpstr>
      <vt:lpstr>PowerPoint Presentation</vt:lpstr>
      <vt:lpstr>Calibration (Thorium chain)</vt:lpstr>
      <vt:lpstr>Gauss fit on the peaks – Scionix grande</vt:lpstr>
      <vt:lpstr>40K  - KCl</vt:lpstr>
      <vt:lpstr>Calibration curve and resolution </vt:lpstr>
      <vt:lpstr>Cross-check with Cs-137</vt:lpstr>
      <vt:lpstr>Correspondence with literature results for Scionix piccolo</vt:lpstr>
      <vt:lpstr>Gauss fit on the peaks – Scionix piccolo</vt:lpstr>
      <vt:lpstr>Calibration curve and resolution – Scionix piccolo</vt:lpstr>
      <vt:lpstr>Proof of good calibration for Scionix piccolo: Cs-137</vt:lpstr>
      <vt:lpstr>PowerPoint Presentation</vt:lpstr>
      <vt:lpstr>PowerPoint Presentation</vt:lpstr>
      <vt:lpstr>Block Scheme</vt:lpstr>
      <vt:lpstr>From Giuseppe</vt:lpstr>
      <vt:lpstr>Open points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660 keV Cs137 Fukushima soil</vt:lpstr>
      <vt:lpstr>Cs137 from Fukushima soil</vt:lpstr>
      <vt:lpstr>Thorium</vt:lpstr>
      <vt:lpstr>Lutetium 176 in Lyso</vt:lpstr>
      <vt:lpstr>PowerPoint Presentation</vt:lpstr>
      <vt:lpstr>Calibration with Thorium and Cesium</vt:lpstr>
      <vt:lpstr>X-ray (in direct counting mode) E&lt;10keV</vt:lpstr>
      <vt:lpstr>Detectors with anticoincidence</vt:lpstr>
      <vt:lpstr>Gamma Spectrometer with anticoincidence  </vt:lpstr>
      <vt:lpstr>Rivelatori gamma</vt:lpstr>
      <vt:lpstr>PowerPoint Presentation</vt:lpstr>
      <vt:lpstr>PowerPoint Presentation</vt:lpstr>
      <vt:lpstr>Block Scheme</vt:lpstr>
      <vt:lpstr>Open points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Terra</vt:lpstr>
      <vt:lpstr>VOLO</vt:lpstr>
      <vt:lpstr>VOLO</vt:lpstr>
      <vt:lpstr>VOLO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Klypve-EUSO</dc:title>
  <dc:creator>marco</dc:creator>
  <cp:lastModifiedBy>Marco  Casolino</cp:lastModifiedBy>
  <cp:revision>477</cp:revision>
  <dcterms:created xsi:type="dcterms:W3CDTF">2014-01-31T03:20:57Z</dcterms:created>
  <dcterms:modified xsi:type="dcterms:W3CDTF">2023-12-20T14:00:17Z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0x0101002A9B5EFD3A8AAA44B042478970F2D6DB</vt:lpwstr>
  </property>
</Properties>
</file>