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28"/>
  </p:notesMasterIdLst>
  <p:handoutMasterIdLst>
    <p:handoutMasterId r:id="rId29"/>
  </p:handoutMasterIdLst>
  <p:sldIdLst>
    <p:sldId id="495" r:id="rId2"/>
    <p:sldId id="726" r:id="rId3"/>
    <p:sldId id="725" r:id="rId4"/>
    <p:sldId id="727" r:id="rId5"/>
    <p:sldId id="729" r:id="rId6"/>
    <p:sldId id="728" r:id="rId7"/>
    <p:sldId id="730" r:id="rId8"/>
    <p:sldId id="731" r:id="rId9"/>
    <p:sldId id="732" r:id="rId10"/>
    <p:sldId id="650" r:id="rId11"/>
    <p:sldId id="643" r:id="rId12"/>
    <p:sldId id="644" r:id="rId13"/>
    <p:sldId id="670" r:id="rId14"/>
    <p:sldId id="673" r:id="rId15"/>
    <p:sldId id="719" r:id="rId16"/>
    <p:sldId id="720" r:id="rId17"/>
    <p:sldId id="721" r:id="rId18"/>
    <p:sldId id="722" r:id="rId19"/>
    <p:sldId id="724" r:id="rId20"/>
    <p:sldId id="663" r:id="rId21"/>
    <p:sldId id="706" r:id="rId22"/>
    <p:sldId id="707" r:id="rId23"/>
    <p:sldId id="708" r:id="rId24"/>
    <p:sldId id="698" r:id="rId25"/>
    <p:sldId id="699" r:id="rId26"/>
    <p:sldId id="664" r:id="rId27"/>
  </p:sldIdLst>
  <p:sldSz cx="12192000" cy="6858000"/>
  <p:notesSz cx="6780213" cy="9910763"/>
  <p:defaultTextStyle>
    <a:defPPr>
      <a:defRPr lang="en-US"/>
    </a:defPPr>
    <a:lvl1pPr algn="ctr" rtl="0" fontAlgn="base" hangingPunct="0">
      <a:lnSpc>
        <a:spcPct val="93000"/>
      </a:lnSpc>
      <a:spcBef>
        <a:spcPct val="0"/>
      </a:spcBef>
      <a:spcAft>
        <a:spcPct val="0"/>
      </a:spcAft>
      <a:buClr>
        <a:srgbClr val="000000"/>
      </a:buClr>
      <a:buSzPct val="100000"/>
      <a:buFont typeface="Times New Roman" pitchFamily="18" charset="0"/>
      <a:defRPr sz="1600" b="1" kern="1200">
        <a:solidFill>
          <a:srgbClr val="000099"/>
        </a:solidFill>
        <a:latin typeface="Arial" charset="0"/>
        <a:ea typeface="+mn-ea"/>
        <a:cs typeface="+mn-cs"/>
      </a:defRPr>
    </a:lvl1pPr>
    <a:lvl2pPr marL="457200" algn="ctr" rtl="0" fontAlgn="base" hangingPunct="0">
      <a:lnSpc>
        <a:spcPct val="93000"/>
      </a:lnSpc>
      <a:spcBef>
        <a:spcPct val="0"/>
      </a:spcBef>
      <a:spcAft>
        <a:spcPct val="0"/>
      </a:spcAft>
      <a:buClr>
        <a:srgbClr val="000000"/>
      </a:buClr>
      <a:buSzPct val="100000"/>
      <a:buFont typeface="Times New Roman" pitchFamily="18" charset="0"/>
      <a:defRPr sz="1600" b="1" kern="1200">
        <a:solidFill>
          <a:srgbClr val="000099"/>
        </a:solidFill>
        <a:latin typeface="Arial" charset="0"/>
        <a:ea typeface="+mn-ea"/>
        <a:cs typeface="+mn-cs"/>
      </a:defRPr>
    </a:lvl2pPr>
    <a:lvl3pPr marL="914400" algn="ctr" rtl="0" fontAlgn="base" hangingPunct="0">
      <a:lnSpc>
        <a:spcPct val="93000"/>
      </a:lnSpc>
      <a:spcBef>
        <a:spcPct val="0"/>
      </a:spcBef>
      <a:spcAft>
        <a:spcPct val="0"/>
      </a:spcAft>
      <a:buClr>
        <a:srgbClr val="000000"/>
      </a:buClr>
      <a:buSzPct val="100000"/>
      <a:buFont typeface="Times New Roman" pitchFamily="18" charset="0"/>
      <a:defRPr sz="1600" b="1" kern="1200">
        <a:solidFill>
          <a:srgbClr val="000099"/>
        </a:solidFill>
        <a:latin typeface="Arial" charset="0"/>
        <a:ea typeface="+mn-ea"/>
        <a:cs typeface="+mn-cs"/>
      </a:defRPr>
    </a:lvl3pPr>
    <a:lvl4pPr marL="1371600" algn="ctr" rtl="0" fontAlgn="base" hangingPunct="0">
      <a:lnSpc>
        <a:spcPct val="93000"/>
      </a:lnSpc>
      <a:spcBef>
        <a:spcPct val="0"/>
      </a:spcBef>
      <a:spcAft>
        <a:spcPct val="0"/>
      </a:spcAft>
      <a:buClr>
        <a:srgbClr val="000000"/>
      </a:buClr>
      <a:buSzPct val="100000"/>
      <a:buFont typeface="Times New Roman" pitchFamily="18" charset="0"/>
      <a:defRPr sz="1600" b="1" kern="1200">
        <a:solidFill>
          <a:srgbClr val="000099"/>
        </a:solidFill>
        <a:latin typeface="Arial" charset="0"/>
        <a:ea typeface="+mn-ea"/>
        <a:cs typeface="+mn-cs"/>
      </a:defRPr>
    </a:lvl4pPr>
    <a:lvl5pPr marL="1828800" algn="ctr" rtl="0" fontAlgn="base" hangingPunct="0">
      <a:lnSpc>
        <a:spcPct val="93000"/>
      </a:lnSpc>
      <a:spcBef>
        <a:spcPct val="0"/>
      </a:spcBef>
      <a:spcAft>
        <a:spcPct val="0"/>
      </a:spcAft>
      <a:buClr>
        <a:srgbClr val="000000"/>
      </a:buClr>
      <a:buSzPct val="100000"/>
      <a:buFont typeface="Times New Roman" pitchFamily="18" charset="0"/>
      <a:defRPr sz="1600" b="1" kern="1200">
        <a:solidFill>
          <a:srgbClr val="000099"/>
        </a:solidFill>
        <a:latin typeface="Arial" charset="0"/>
        <a:ea typeface="+mn-ea"/>
        <a:cs typeface="+mn-cs"/>
      </a:defRPr>
    </a:lvl5pPr>
    <a:lvl6pPr marL="2286000" algn="l" defTabSz="914400" rtl="0" eaLnBrk="1" latinLnBrk="0" hangingPunct="1">
      <a:defRPr sz="1600" b="1" kern="1200">
        <a:solidFill>
          <a:srgbClr val="000099"/>
        </a:solidFill>
        <a:latin typeface="Arial" charset="0"/>
        <a:ea typeface="+mn-ea"/>
        <a:cs typeface="+mn-cs"/>
      </a:defRPr>
    </a:lvl6pPr>
    <a:lvl7pPr marL="2743200" algn="l" defTabSz="914400" rtl="0" eaLnBrk="1" latinLnBrk="0" hangingPunct="1">
      <a:defRPr sz="1600" b="1" kern="1200">
        <a:solidFill>
          <a:srgbClr val="000099"/>
        </a:solidFill>
        <a:latin typeface="Arial" charset="0"/>
        <a:ea typeface="+mn-ea"/>
        <a:cs typeface="+mn-cs"/>
      </a:defRPr>
    </a:lvl7pPr>
    <a:lvl8pPr marL="3200400" algn="l" defTabSz="914400" rtl="0" eaLnBrk="1" latinLnBrk="0" hangingPunct="1">
      <a:defRPr sz="1600" b="1" kern="1200">
        <a:solidFill>
          <a:srgbClr val="000099"/>
        </a:solidFill>
        <a:latin typeface="Arial" charset="0"/>
        <a:ea typeface="+mn-ea"/>
        <a:cs typeface="+mn-cs"/>
      </a:defRPr>
    </a:lvl8pPr>
    <a:lvl9pPr marL="3657600" algn="l" defTabSz="914400" rtl="0" eaLnBrk="1" latinLnBrk="0" hangingPunct="1">
      <a:defRPr sz="1600" b="1" kern="1200">
        <a:solidFill>
          <a:srgbClr val="000099"/>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33CC"/>
    <a:srgbClr val="3333CC"/>
    <a:srgbClr val="CCECFF"/>
    <a:srgbClr val="336699"/>
    <a:srgbClr val="FF0000"/>
    <a:srgbClr val="336600"/>
    <a:srgbClr val="000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88219" autoAdjust="0"/>
  </p:normalViewPr>
  <p:slideViewPr>
    <p:cSldViewPr snapToGrid="0" snapToObjects="1">
      <p:cViewPr varScale="1">
        <p:scale>
          <a:sx n="82" d="100"/>
          <a:sy n="82" d="100"/>
        </p:scale>
        <p:origin x="796" y="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38" d="100"/>
          <a:sy n="38" d="100"/>
        </p:scale>
        <p:origin x="-1530" y="-72"/>
      </p:cViewPr>
      <p:guideLst>
        <p:guide orient="horz" pos="3120"/>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t" anchorCtr="0" compatLnSpc="1">
            <a:prstTxWarp prst="textNoShape">
              <a:avLst/>
            </a:prstTxWarp>
          </a:bodyPr>
          <a:lstStyle>
            <a:lvl1pPr algn="l" defTabSz="933450" eaLnBrk="0">
              <a:lnSpc>
                <a:spcPct val="100000"/>
              </a:lnSpc>
              <a:buClrTx/>
              <a:buSzTx/>
              <a:buFontTx/>
              <a:buNone/>
              <a:defRPr sz="1200" b="0">
                <a:solidFill>
                  <a:schemeClr val="tx1"/>
                </a:solidFill>
                <a:latin typeface="Times New Roman" pitchFamily="18" charset="0"/>
              </a:defRPr>
            </a:lvl1pPr>
          </a:lstStyle>
          <a:p>
            <a:pPr>
              <a:defRPr/>
            </a:pPr>
            <a:endParaRPr lang="en-US"/>
          </a:p>
        </p:txBody>
      </p:sp>
      <p:sp>
        <p:nvSpPr>
          <p:cNvPr id="6147" name="Rectangle 3"/>
          <p:cNvSpPr>
            <a:spLocks noGrp="1" noChangeArrowheads="1"/>
          </p:cNvSpPr>
          <p:nvPr>
            <p:ph type="dt" sz="quarter" idx="1"/>
          </p:nvPr>
        </p:nvSpPr>
        <p:spPr bwMode="auto">
          <a:xfrm>
            <a:off x="384175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t" anchorCtr="0" compatLnSpc="1">
            <a:prstTxWarp prst="textNoShape">
              <a:avLst/>
            </a:prstTxWarp>
          </a:bodyPr>
          <a:lstStyle>
            <a:lvl1pPr algn="r" defTabSz="933450" eaLnBrk="0">
              <a:lnSpc>
                <a:spcPct val="100000"/>
              </a:lnSpc>
              <a:buClrTx/>
              <a:buSzTx/>
              <a:buFontTx/>
              <a:buNone/>
              <a:defRPr sz="1200" b="0">
                <a:solidFill>
                  <a:schemeClr val="tx1"/>
                </a:solidFill>
                <a:latin typeface="Times New Roman" pitchFamily="18" charset="0"/>
              </a:defRPr>
            </a:lvl1pPr>
          </a:lstStyle>
          <a:p>
            <a:pPr>
              <a:defRPr/>
            </a:pPr>
            <a:endParaRPr lang="en-US"/>
          </a:p>
        </p:txBody>
      </p:sp>
      <p:sp>
        <p:nvSpPr>
          <p:cNvPr id="6148" name="Rectangle 4"/>
          <p:cNvSpPr>
            <a:spLocks noGrp="1" noChangeArrowheads="1"/>
          </p:cNvSpPr>
          <p:nvPr>
            <p:ph type="ftr" sz="quarter" idx="2"/>
          </p:nvPr>
        </p:nvSpPr>
        <p:spPr bwMode="auto">
          <a:xfrm>
            <a:off x="0" y="9413875"/>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b" anchorCtr="0" compatLnSpc="1">
            <a:prstTxWarp prst="textNoShape">
              <a:avLst/>
            </a:prstTxWarp>
          </a:bodyPr>
          <a:lstStyle>
            <a:lvl1pPr algn="l" defTabSz="933450" eaLnBrk="0">
              <a:lnSpc>
                <a:spcPct val="100000"/>
              </a:lnSpc>
              <a:buClrTx/>
              <a:buSzTx/>
              <a:buFontTx/>
              <a:buNone/>
              <a:defRPr sz="1200" b="0">
                <a:solidFill>
                  <a:schemeClr val="tx1"/>
                </a:solidFill>
                <a:latin typeface="Times New Roman" pitchFamily="18" charset="0"/>
              </a:defRPr>
            </a:lvl1pPr>
          </a:lstStyle>
          <a:p>
            <a:pPr>
              <a:defRPr/>
            </a:pPr>
            <a:endParaRPr lang="en-US"/>
          </a:p>
        </p:txBody>
      </p:sp>
      <p:sp>
        <p:nvSpPr>
          <p:cNvPr id="6149" name="Rectangle 5"/>
          <p:cNvSpPr>
            <a:spLocks noGrp="1" noChangeArrowheads="1"/>
          </p:cNvSpPr>
          <p:nvPr>
            <p:ph type="sldNum" sz="quarter" idx="3"/>
          </p:nvPr>
        </p:nvSpPr>
        <p:spPr bwMode="auto">
          <a:xfrm>
            <a:off x="3841750" y="9413875"/>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b" anchorCtr="0" compatLnSpc="1">
            <a:prstTxWarp prst="textNoShape">
              <a:avLst/>
            </a:prstTxWarp>
          </a:bodyPr>
          <a:lstStyle>
            <a:lvl1pPr algn="r" defTabSz="933450" eaLnBrk="0">
              <a:lnSpc>
                <a:spcPct val="100000"/>
              </a:lnSpc>
              <a:buClrTx/>
              <a:buSzTx/>
              <a:buFontTx/>
              <a:buNone/>
              <a:defRPr sz="1200" b="0">
                <a:solidFill>
                  <a:schemeClr val="tx1"/>
                </a:solidFill>
                <a:latin typeface="Times New Roman" pitchFamily="18" charset="0"/>
              </a:defRPr>
            </a:lvl1pPr>
          </a:lstStyle>
          <a:p>
            <a:pPr>
              <a:defRPr/>
            </a:pPr>
            <a:fld id="{C7E4C73D-D5CC-4356-9651-3902B9588E30}" type="slidenum">
              <a:rPr lang="en-US"/>
              <a:pPr>
                <a:defRPr/>
              </a:pPr>
              <a:t>‹N›</a:t>
            </a:fld>
            <a:endParaRPr lang="en-US"/>
          </a:p>
        </p:txBody>
      </p:sp>
    </p:spTree>
    <p:extLst>
      <p:ext uri="{BB962C8B-B14F-4D97-AF65-F5344CB8AC3E}">
        <p14:creationId xmlns:p14="http://schemas.microsoft.com/office/powerpoint/2010/main" val="5255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t" anchorCtr="0" compatLnSpc="1">
            <a:prstTxWarp prst="textNoShape">
              <a:avLst/>
            </a:prstTxWarp>
          </a:bodyPr>
          <a:lstStyle>
            <a:lvl1pPr algn="l" defTabSz="933450" eaLnBrk="0">
              <a:lnSpc>
                <a:spcPct val="100000"/>
              </a:lnSpc>
              <a:buClrTx/>
              <a:buSzTx/>
              <a:buFontTx/>
              <a:buNone/>
              <a:defRPr sz="1200" b="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4175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t" anchorCtr="0" compatLnSpc="1">
            <a:prstTxWarp prst="textNoShape">
              <a:avLst/>
            </a:prstTxWarp>
          </a:bodyPr>
          <a:lstStyle>
            <a:lvl1pPr algn="r" defTabSz="933450" eaLnBrk="0">
              <a:lnSpc>
                <a:spcPct val="100000"/>
              </a:lnSpc>
              <a:buClrTx/>
              <a:buSzTx/>
              <a:buFontTx/>
              <a:buNone/>
              <a:defRPr sz="1200" b="0">
                <a:solidFill>
                  <a:schemeClr val="tx1"/>
                </a:solidFill>
                <a:latin typeface="Times New Roman" pitchFamily="18"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0488" y="746125"/>
            <a:ext cx="6599237" cy="3713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3288" y="4708525"/>
            <a:ext cx="4973637"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13875"/>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b" anchorCtr="0" compatLnSpc="1">
            <a:prstTxWarp prst="textNoShape">
              <a:avLst/>
            </a:prstTxWarp>
          </a:bodyPr>
          <a:lstStyle>
            <a:lvl1pPr algn="l" defTabSz="933450" eaLnBrk="0">
              <a:lnSpc>
                <a:spcPct val="100000"/>
              </a:lnSpc>
              <a:buClrTx/>
              <a:buSzTx/>
              <a:buFontTx/>
              <a:buNone/>
              <a:defRPr sz="1200" b="0">
                <a:solidFill>
                  <a:schemeClr val="tx1"/>
                </a:solidFill>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41750" y="9413875"/>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0" tIns="46656" rIns="93310" bIns="46656" numCol="1" anchor="b" anchorCtr="0" compatLnSpc="1">
            <a:prstTxWarp prst="textNoShape">
              <a:avLst/>
            </a:prstTxWarp>
          </a:bodyPr>
          <a:lstStyle>
            <a:lvl1pPr algn="r" defTabSz="933450" eaLnBrk="0">
              <a:lnSpc>
                <a:spcPct val="100000"/>
              </a:lnSpc>
              <a:buClrTx/>
              <a:buSzTx/>
              <a:buFontTx/>
              <a:buNone/>
              <a:defRPr sz="1200" b="0">
                <a:solidFill>
                  <a:schemeClr val="tx1"/>
                </a:solidFill>
                <a:latin typeface="Times New Roman" pitchFamily="18" charset="0"/>
              </a:defRPr>
            </a:lvl1pPr>
          </a:lstStyle>
          <a:p>
            <a:pPr>
              <a:defRPr/>
            </a:pPr>
            <a:fld id="{58BE7D96-B26A-4B6A-9835-4FE984590CFC}" type="slidenum">
              <a:rPr lang="en-US"/>
              <a:pPr>
                <a:defRPr/>
              </a:pPr>
              <a:t>‹N›</a:t>
            </a:fld>
            <a:endParaRPr lang="en-US"/>
          </a:p>
        </p:txBody>
      </p:sp>
    </p:spTree>
    <p:extLst>
      <p:ext uri="{BB962C8B-B14F-4D97-AF65-F5344CB8AC3E}">
        <p14:creationId xmlns:p14="http://schemas.microsoft.com/office/powerpoint/2010/main" val="658903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58BE7D96-B26A-4B6A-9835-4FE984590CFC}" type="slidenum">
              <a:rPr lang="en-US" smtClean="0"/>
              <a:pPr>
                <a:defRPr/>
              </a:pPr>
              <a:t>5</a:t>
            </a:fld>
            <a:endParaRPr lang="en-US"/>
          </a:p>
        </p:txBody>
      </p:sp>
    </p:spTree>
    <p:extLst>
      <p:ext uri="{BB962C8B-B14F-4D97-AF65-F5344CB8AC3E}">
        <p14:creationId xmlns:p14="http://schemas.microsoft.com/office/powerpoint/2010/main" val="406301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58BE7D96-B26A-4B6A-9835-4FE984590CFC}" type="slidenum">
              <a:rPr lang="en-US" smtClean="0"/>
              <a:pPr>
                <a:defRPr/>
              </a:pPr>
              <a:t>6</a:t>
            </a:fld>
            <a:endParaRPr lang="en-US"/>
          </a:p>
        </p:txBody>
      </p:sp>
    </p:spTree>
    <p:extLst>
      <p:ext uri="{BB962C8B-B14F-4D97-AF65-F5344CB8AC3E}">
        <p14:creationId xmlns:p14="http://schemas.microsoft.com/office/powerpoint/2010/main" val="251148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58BE7D96-B26A-4B6A-9835-4FE984590CFC}" type="slidenum">
              <a:rPr lang="en-US" smtClean="0"/>
              <a:pPr>
                <a:defRPr/>
              </a:pPr>
              <a:t>16</a:t>
            </a:fld>
            <a:endParaRPr lang="en-US"/>
          </a:p>
        </p:txBody>
      </p:sp>
    </p:spTree>
    <p:extLst>
      <p:ext uri="{BB962C8B-B14F-4D97-AF65-F5344CB8AC3E}">
        <p14:creationId xmlns:p14="http://schemas.microsoft.com/office/powerpoint/2010/main" val="59003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22914" name="Rectangle 2"/>
          <p:cNvSpPr>
            <a:spLocks noGrp="1" noChangeArrowheads="1"/>
          </p:cNvSpPr>
          <p:nvPr>
            <p:ph type="ctrTitle"/>
          </p:nvPr>
        </p:nvSpPr>
        <p:spPr>
          <a:xfrm>
            <a:off x="1219200" y="685800"/>
            <a:ext cx="10295467" cy="1143000"/>
          </a:xfrm>
        </p:spPr>
        <p:txBody>
          <a:bodyPr/>
          <a:lstStyle>
            <a:lvl1pPr>
              <a:defRPr/>
            </a:lvl1pPr>
          </a:lstStyle>
          <a:p>
            <a:pPr lvl="0"/>
            <a:r>
              <a:rPr lang="en-US" noProof="0" smtClean="0"/>
              <a:t>Click to edit Master title style</a:t>
            </a:r>
          </a:p>
        </p:txBody>
      </p:sp>
      <p:sp>
        <p:nvSpPr>
          <p:cNvPr id="422915" name="Rectangle 3"/>
          <p:cNvSpPr>
            <a:spLocks noGrp="1" noChangeArrowheads="1"/>
          </p:cNvSpPr>
          <p:nvPr>
            <p:ph type="subTitle" idx="1"/>
          </p:nvPr>
        </p:nvSpPr>
        <p:spPr>
          <a:xfrm>
            <a:off x="2844800" y="3886200"/>
            <a:ext cx="8534400" cy="1771650"/>
          </a:xfrm>
        </p:spPr>
        <p:txBody>
          <a:bodyPr/>
          <a:lstStyle>
            <a:lvl1pPr marL="0" indent="0">
              <a:buFont typeface="Wingdings" pitchFamily="2" charset="2"/>
              <a:buNone/>
              <a:defRPr>
                <a:latin typeface="Arial Black" pitchFamily="34" charset="0"/>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948267" y="6229350"/>
            <a:ext cx="2573867" cy="514350"/>
          </a:xfrm>
        </p:spPr>
        <p:txBody>
          <a:bodyPr/>
          <a:lstStyle>
            <a:lvl1pPr>
              <a:defRPr smtClean="0">
                <a:solidFill>
                  <a:srgbClr val="5E574E"/>
                </a:solidFill>
              </a:defRPr>
            </a:lvl1pPr>
          </a:lstStyle>
          <a:p>
            <a:pPr>
              <a:defRPr/>
            </a:pPr>
            <a:r>
              <a:rPr lang="it-IT" smtClean="0"/>
              <a:t>9/06/2021</a:t>
            </a:r>
            <a:endParaRPr lang="en-US"/>
          </a:p>
        </p:txBody>
      </p:sp>
      <p:sp>
        <p:nvSpPr>
          <p:cNvPr id="5" name="Rectangle 5"/>
          <p:cNvSpPr>
            <a:spLocks noGrp="1" noChangeArrowheads="1"/>
          </p:cNvSpPr>
          <p:nvPr>
            <p:ph type="ftr" sz="quarter" idx="11"/>
          </p:nvPr>
        </p:nvSpPr>
        <p:spPr>
          <a:xfrm>
            <a:off x="4199467" y="6229350"/>
            <a:ext cx="3793067" cy="514350"/>
          </a:xfrm>
        </p:spPr>
        <p:txBody>
          <a:bodyPr/>
          <a:lstStyle>
            <a:lvl1pPr>
              <a:defRPr smtClean="0">
                <a:solidFill>
                  <a:srgbClr val="5E574E"/>
                </a:solidFill>
              </a:defRPr>
            </a:lvl1pPr>
          </a:lstStyle>
          <a:p>
            <a:pPr>
              <a:defRPr/>
            </a:pPr>
            <a:r>
              <a:rPr lang="en-US" smtClean="0"/>
              <a:t>F.S. Cafagna, PBR IT meeting, Rome 20/12/2023</a:t>
            </a:r>
            <a:endParaRPr lang="en-US"/>
          </a:p>
        </p:txBody>
      </p:sp>
      <p:sp>
        <p:nvSpPr>
          <p:cNvPr id="6" name="Rectangle 6"/>
          <p:cNvSpPr>
            <a:spLocks noGrp="1" noChangeArrowheads="1"/>
          </p:cNvSpPr>
          <p:nvPr>
            <p:ph type="sldNum" sz="quarter" idx="12"/>
          </p:nvPr>
        </p:nvSpPr>
        <p:spPr>
          <a:xfrm>
            <a:off x="8805333" y="6229350"/>
            <a:ext cx="2438400" cy="514350"/>
          </a:xfrm>
        </p:spPr>
        <p:txBody>
          <a:bodyPr/>
          <a:lstStyle>
            <a:lvl1pPr>
              <a:defRPr sz="1400">
                <a:solidFill>
                  <a:srgbClr val="5E574E"/>
                </a:solidFill>
                <a:latin typeface="Arial" pitchFamily="34" charset="0"/>
              </a:defRPr>
            </a:lvl1pPr>
          </a:lstStyle>
          <a:p>
            <a:pPr>
              <a:defRPr/>
            </a:pPr>
            <a:fld id="{138135BE-034B-45BA-BF8F-424637B0079A}" type="slidenum">
              <a:rPr lang="en-US"/>
              <a:pPr>
                <a:defRPr/>
              </a:pPr>
              <a:t>‹N›</a:t>
            </a:fld>
            <a:endParaRPr lang="en-US"/>
          </a:p>
        </p:txBody>
      </p:sp>
    </p:spTree>
    <p:extLst>
      <p:ext uri="{BB962C8B-B14F-4D97-AF65-F5344CB8AC3E}">
        <p14:creationId xmlns:p14="http://schemas.microsoft.com/office/powerpoint/2010/main" val="331025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fld id="{06BBEA4F-5D51-452B-B59F-B3194F58FB10}"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40365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88400" y="266700"/>
            <a:ext cx="2726267" cy="5791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66700"/>
            <a:ext cx="7975600" cy="5791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fld id="{0419D390-1FF5-4249-B787-BD76898DAC1F}"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115859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268800" y="6229350"/>
            <a:ext cx="2112451" cy="457200"/>
          </a:xfrm>
        </p:spPr>
        <p:txBody>
          <a:bodyPr/>
          <a:lstStyle>
            <a:lvl1pPr>
              <a:defRPr smtClean="0"/>
            </a:lvl1pPr>
          </a:lstStyle>
          <a:p>
            <a:pPr>
              <a:defRPr/>
            </a:pPr>
            <a:r>
              <a:rPr lang="it-IT" smtClean="0"/>
              <a:t>9/06/2021</a:t>
            </a:r>
            <a:endParaRPr lang="en-US" dirty="0"/>
          </a:p>
        </p:txBody>
      </p:sp>
      <p:sp>
        <p:nvSpPr>
          <p:cNvPr id="5" name="Segnaposto piè di pagina 4"/>
          <p:cNvSpPr>
            <a:spLocks noGrp="1"/>
          </p:cNvSpPr>
          <p:nvPr>
            <p:ph type="ftr" sz="quarter" idx="11"/>
          </p:nvPr>
        </p:nvSpPr>
        <p:spPr>
          <a:xfrm>
            <a:off x="2381251" y="6229350"/>
            <a:ext cx="8189383" cy="457200"/>
          </a:xfrm>
        </p:spPr>
        <p:txBody>
          <a:bodyPr/>
          <a:lstStyle>
            <a:lvl1pPr>
              <a:defRPr smtClean="0"/>
            </a:lvl1pPr>
          </a:lstStyle>
          <a:p>
            <a:pPr>
              <a:defRPr/>
            </a:pPr>
            <a:r>
              <a:rPr lang="en-US" smtClean="0"/>
              <a:t>F.S. Cafagna, PBR IT meeting, Rome 20/12/2023</a:t>
            </a:r>
            <a:endParaRPr lang="en-US">
              <a:solidFill>
                <a:schemeClr val="bg2"/>
              </a:solidFill>
            </a:endParaRPr>
          </a:p>
        </p:txBody>
      </p:sp>
      <p:sp>
        <p:nvSpPr>
          <p:cNvPr id="6" name="Segnaposto numero diapositiva 5"/>
          <p:cNvSpPr>
            <a:spLocks noGrp="1"/>
          </p:cNvSpPr>
          <p:nvPr>
            <p:ph type="sldNum" sz="quarter" idx="12"/>
          </p:nvPr>
        </p:nvSpPr>
        <p:spPr>
          <a:xfrm>
            <a:off x="10570634" y="6229350"/>
            <a:ext cx="944033" cy="457200"/>
          </a:xfrm>
        </p:spPr>
        <p:txBody>
          <a:bodyPr/>
          <a:lstStyle>
            <a:lvl1pPr>
              <a:defRPr/>
            </a:lvl1pPr>
          </a:lstStyle>
          <a:p>
            <a:pPr>
              <a:defRPr/>
            </a:pPr>
            <a:r>
              <a:rPr lang="en-US"/>
              <a:t> </a:t>
            </a:r>
            <a:fld id="{5CED7CDB-952E-47BD-903A-0237FA21A83A}"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263302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fld id="{ED320799-5279-4F93-96B3-02997A8B5D6C}"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130562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885950"/>
            <a:ext cx="5350933"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63734" y="1885950"/>
            <a:ext cx="5350933"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fld id="{7B0DE25A-B0B8-4525-87B6-CEAEA983E3CF}"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350827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t> </a:t>
            </a:r>
            <a:fld id="{3E688342-D5BD-4C14-98F9-9C036F852A1E}"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424449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t> </a:t>
            </a:r>
            <a:fld id="{2F9D6685-676F-46E7-8515-A5F6BE215836}"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15458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t> </a:t>
            </a:r>
            <a:fld id="{63117311-CB16-4E27-A67C-26594EECBE63}"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246994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fld id="{F2E39D9D-B8DB-452C-A828-70191DD9A57F}"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287465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smtClean="0"/>
              <a:t>9/06/2021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F.S. Cafagna, PBR IT meeting, Rome 20/12/2023</a:t>
            </a:r>
            <a:endParaRPr lang="en-US" dirty="0">
              <a:solidFill>
                <a:schemeClr val="bg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fld id="{051C8ACC-2584-4FF2-9AAB-3452C1B4C90F}"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spTree>
    <p:extLst>
      <p:ext uri="{BB962C8B-B14F-4D97-AF65-F5344CB8AC3E}">
        <p14:creationId xmlns:p14="http://schemas.microsoft.com/office/powerpoint/2010/main" val="188625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44551" y="266700"/>
            <a:ext cx="10297583"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885950"/>
            <a:ext cx="10905067"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1892" name="Rectangle 4"/>
          <p:cNvSpPr>
            <a:spLocks noGrp="1" noChangeArrowheads="1"/>
          </p:cNvSpPr>
          <p:nvPr>
            <p:ph type="dt" sz="half" idx="2"/>
          </p:nvPr>
        </p:nvSpPr>
        <p:spPr bwMode="auto">
          <a:xfrm>
            <a:off x="575733" y="622935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a:lnSpc>
                <a:spcPct val="100000"/>
              </a:lnSpc>
              <a:spcBef>
                <a:spcPct val="50000"/>
              </a:spcBef>
              <a:buClrTx/>
              <a:buSzTx/>
              <a:buFontTx/>
              <a:buNone/>
              <a:defRPr sz="1400" b="0" smtClean="0">
                <a:solidFill>
                  <a:schemeClr val="bg2"/>
                </a:solidFill>
                <a:latin typeface="Arial" pitchFamily="34" charset="0"/>
              </a:defRPr>
            </a:lvl1pPr>
          </a:lstStyle>
          <a:p>
            <a:pPr>
              <a:defRPr/>
            </a:pPr>
            <a:r>
              <a:rPr lang="it-IT" smtClean="0"/>
              <a:t>9/06/2021</a:t>
            </a:r>
            <a:endParaRPr lang="en-US"/>
          </a:p>
        </p:txBody>
      </p:sp>
      <p:sp>
        <p:nvSpPr>
          <p:cNvPr id="421893" name="Rectangle 5"/>
          <p:cNvSpPr>
            <a:spLocks noGrp="1" noChangeArrowheads="1"/>
          </p:cNvSpPr>
          <p:nvPr>
            <p:ph type="ftr" sz="quarter" idx="3"/>
          </p:nvPr>
        </p:nvSpPr>
        <p:spPr bwMode="auto">
          <a:xfrm>
            <a:off x="3115734" y="6229350"/>
            <a:ext cx="585893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a:lnSpc>
                <a:spcPct val="100000"/>
              </a:lnSpc>
              <a:spcBef>
                <a:spcPct val="50000"/>
              </a:spcBef>
              <a:buClrTx/>
              <a:buSzTx/>
              <a:buFontTx/>
              <a:buNone/>
              <a:defRPr sz="1400" b="0" smtClean="0">
                <a:solidFill>
                  <a:srgbClr val="0000CC"/>
                </a:solidFill>
                <a:latin typeface="Arial" pitchFamily="34" charset="0"/>
              </a:defRPr>
            </a:lvl1pPr>
          </a:lstStyle>
          <a:p>
            <a:pPr>
              <a:defRPr/>
            </a:pPr>
            <a:r>
              <a:rPr lang="en-US" smtClean="0"/>
              <a:t>F.S. Cafagna, PBR IT meeting, Rome 20/12/2023</a:t>
            </a:r>
            <a:endParaRPr lang="en-US" dirty="0">
              <a:solidFill>
                <a:schemeClr val="bg2"/>
              </a:solidFill>
            </a:endParaRPr>
          </a:p>
        </p:txBody>
      </p:sp>
      <p:sp>
        <p:nvSpPr>
          <p:cNvPr id="421894" name="Rectangle 6"/>
          <p:cNvSpPr>
            <a:spLocks noGrp="1" noChangeArrowheads="1"/>
          </p:cNvSpPr>
          <p:nvPr>
            <p:ph type="sldNum" sz="quarter" idx="4"/>
          </p:nvPr>
        </p:nvSpPr>
        <p:spPr bwMode="auto">
          <a:xfrm>
            <a:off x="8974667" y="622935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a:lnSpc>
                <a:spcPct val="100000"/>
              </a:lnSpc>
              <a:spcBef>
                <a:spcPct val="50000"/>
              </a:spcBef>
              <a:buClrTx/>
              <a:buSzTx/>
              <a:buFontTx/>
              <a:buNone/>
              <a:defRPr sz="2400" b="0">
                <a:solidFill>
                  <a:schemeClr val="tx1"/>
                </a:solidFill>
                <a:latin typeface="Times New Roman" pitchFamily="18" charset="0"/>
              </a:defRPr>
            </a:lvl1pPr>
          </a:lstStyle>
          <a:p>
            <a:pPr>
              <a:defRPr/>
            </a:pPr>
            <a:r>
              <a:rPr lang="en-US"/>
              <a:t> </a:t>
            </a:r>
            <a:fld id="{8F879B73-B1E8-4B22-9837-C9039ECBF205}" type="slidenum">
              <a:rPr lang="en-US" sz="1400">
                <a:solidFill>
                  <a:schemeClr val="bg2"/>
                </a:solidFill>
                <a:latin typeface="Arial" pitchFamily="34" charset="0"/>
              </a:rPr>
              <a:pPr>
                <a:defRPr/>
              </a:pPr>
              <a:t>‹N›</a:t>
            </a:fld>
            <a:endParaRPr lang="en-US" sz="1400">
              <a:solidFill>
                <a:schemeClr val="bg2"/>
              </a:solidFill>
              <a:latin typeface="Arial" pitchFamily="34" charset="0"/>
            </a:endParaRPr>
          </a:p>
        </p:txBody>
      </p:sp>
      <p:pic>
        <p:nvPicPr>
          <p:cNvPr id="2055" name="Picture 7" descr="paint"/>
          <p:cNvPicPr>
            <a:picLocks noChangeAspect="1" noChangeArrowheads="1"/>
          </p:cNvPicPr>
          <p:nvPr/>
        </p:nvPicPr>
        <p:blipFill>
          <a:blip r:embed="rId1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618067" y="819150"/>
            <a:ext cx="109728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000">
          <a:solidFill>
            <a:srgbClr val="0000CC"/>
          </a:solidFill>
          <a:latin typeface="+mj-lt"/>
          <a:ea typeface="+mj-ea"/>
          <a:cs typeface="+mj-cs"/>
        </a:defRPr>
      </a:lvl1pPr>
      <a:lvl2pPr algn="ctr" rtl="0" eaLnBrk="0" fontAlgn="base" hangingPunct="0">
        <a:spcBef>
          <a:spcPct val="0"/>
        </a:spcBef>
        <a:spcAft>
          <a:spcPct val="0"/>
        </a:spcAft>
        <a:defRPr kumimoji="1" sz="4000">
          <a:solidFill>
            <a:srgbClr val="0000CC"/>
          </a:solidFill>
          <a:latin typeface="Arial Black" pitchFamily="34" charset="0"/>
        </a:defRPr>
      </a:lvl2pPr>
      <a:lvl3pPr algn="ctr" rtl="0" eaLnBrk="0" fontAlgn="base" hangingPunct="0">
        <a:spcBef>
          <a:spcPct val="0"/>
        </a:spcBef>
        <a:spcAft>
          <a:spcPct val="0"/>
        </a:spcAft>
        <a:defRPr kumimoji="1" sz="4000">
          <a:solidFill>
            <a:srgbClr val="0000CC"/>
          </a:solidFill>
          <a:latin typeface="Arial Black" pitchFamily="34" charset="0"/>
        </a:defRPr>
      </a:lvl3pPr>
      <a:lvl4pPr algn="ctr" rtl="0" eaLnBrk="0" fontAlgn="base" hangingPunct="0">
        <a:spcBef>
          <a:spcPct val="0"/>
        </a:spcBef>
        <a:spcAft>
          <a:spcPct val="0"/>
        </a:spcAft>
        <a:defRPr kumimoji="1" sz="4000">
          <a:solidFill>
            <a:srgbClr val="0000CC"/>
          </a:solidFill>
          <a:latin typeface="Arial Black" pitchFamily="34" charset="0"/>
        </a:defRPr>
      </a:lvl4pPr>
      <a:lvl5pPr algn="ctr" rtl="0" eaLnBrk="0" fontAlgn="base" hangingPunct="0">
        <a:spcBef>
          <a:spcPct val="0"/>
        </a:spcBef>
        <a:spcAft>
          <a:spcPct val="0"/>
        </a:spcAft>
        <a:defRPr kumimoji="1" sz="4000">
          <a:solidFill>
            <a:srgbClr val="0000CC"/>
          </a:solidFill>
          <a:latin typeface="Arial Black" pitchFamily="34" charset="0"/>
        </a:defRPr>
      </a:lvl5pPr>
      <a:lvl6pPr marL="457200" algn="ctr" rtl="0" fontAlgn="base">
        <a:spcBef>
          <a:spcPct val="0"/>
        </a:spcBef>
        <a:spcAft>
          <a:spcPct val="0"/>
        </a:spcAft>
        <a:defRPr kumimoji="1" sz="4000">
          <a:solidFill>
            <a:srgbClr val="0000CC"/>
          </a:solidFill>
          <a:latin typeface="Arial Black" pitchFamily="34" charset="0"/>
        </a:defRPr>
      </a:lvl6pPr>
      <a:lvl7pPr marL="914400" algn="ctr" rtl="0" fontAlgn="base">
        <a:spcBef>
          <a:spcPct val="0"/>
        </a:spcBef>
        <a:spcAft>
          <a:spcPct val="0"/>
        </a:spcAft>
        <a:defRPr kumimoji="1" sz="4000">
          <a:solidFill>
            <a:srgbClr val="0000CC"/>
          </a:solidFill>
          <a:latin typeface="Arial Black" pitchFamily="34" charset="0"/>
        </a:defRPr>
      </a:lvl7pPr>
      <a:lvl8pPr marL="1371600" algn="ctr" rtl="0" fontAlgn="base">
        <a:spcBef>
          <a:spcPct val="0"/>
        </a:spcBef>
        <a:spcAft>
          <a:spcPct val="0"/>
        </a:spcAft>
        <a:defRPr kumimoji="1" sz="4000">
          <a:solidFill>
            <a:srgbClr val="0000CC"/>
          </a:solidFill>
          <a:latin typeface="Arial Black" pitchFamily="34" charset="0"/>
        </a:defRPr>
      </a:lvl8pPr>
      <a:lvl9pPr marL="1828800" algn="ctr" rtl="0" fontAlgn="base">
        <a:spcBef>
          <a:spcPct val="0"/>
        </a:spcBef>
        <a:spcAft>
          <a:spcPct val="0"/>
        </a:spcAft>
        <a:defRPr kumimoji="1" sz="4000">
          <a:solidFill>
            <a:srgbClr val="0000CC"/>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kumimoji="1" sz="20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kumimoji="1" sz="20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kumimoji="1" sz="20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kumimoji="1"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ctrTitle"/>
          </p:nvPr>
        </p:nvSpPr>
        <p:spPr>
          <a:xfrm>
            <a:off x="1236372" y="685800"/>
            <a:ext cx="9807312" cy="1143000"/>
          </a:xfrm>
        </p:spPr>
        <p:txBody>
          <a:bodyPr anchor="ctr"/>
          <a:lstStyle/>
          <a:p>
            <a:r>
              <a:rPr lang="en-US" dirty="0"/>
              <a:t>(</a:t>
            </a:r>
            <a:r>
              <a:rPr lang="en-US" dirty="0" smtClean="0"/>
              <a:t>Control) Software</a:t>
            </a:r>
          </a:p>
        </p:txBody>
      </p:sp>
      <p:sp>
        <p:nvSpPr>
          <p:cNvPr id="5123" name="Sottotitolo 2"/>
          <p:cNvSpPr>
            <a:spLocks noGrp="1"/>
          </p:cNvSpPr>
          <p:nvPr>
            <p:ph type="subTitle" idx="1"/>
          </p:nvPr>
        </p:nvSpPr>
        <p:spPr>
          <a:xfrm>
            <a:off x="515155" y="2335795"/>
            <a:ext cx="11558445" cy="3137726"/>
          </a:xfrm>
        </p:spPr>
        <p:txBody>
          <a:bodyPr>
            <a:normAutofit/>
          </a:bodyPr>
          <a:lstStyle/>
          <a:p>
            <a:r>
              <a:rPr lang="en-US" noProof="0" dirty="0" smtClean="0"/>
              <a:t>F. Cafagna</a:t>
            </a:r>
          </a:p>
          <a:p>
            <a:r>
              <a:rPr lang="en-US" noProof="0" dirty="0" smtClean="0"/>
              <a:t>INFN, Bari Department</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697" y="5682827"/>
            <a:ext cx="1379893" cy="8659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Backup</a:t>
            </a:r>
            <a:endParaRPr lang="en-US" dirty="0"/>
          </a:p>
        </p:txBody>
      </p:sp>
      <p:sp>
        <p:nvSpPr>
          <p:cNvPr id="3" name="Segnaposto contenuto 2"/>
          <p:cNvSpPr>
            <a:spLocks noGrp="1"/>
          </p:cNvSpPr>
          <p:nvPr>
            <p:ph idx="1"/>
          </p:nvPr>
        </p:nvSpPr>
        <p:spPr/>
        <p:txBody>
          <a:bodyPr/>
          <a:lstStyle/>
          <a:p>
            <a:endParaRPr lang="en-US"/>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10</a:t>
            </a:fld>
            <a:endParaRPr lang="en-US" sz="1400">
              <a:solidFill>
                <a:schemeClr val="bg2"/>
              </a:solidFill>
              <a:latin typeface="Arial" pitchFamily="34" charset="0"/>
            </a:endParaRPr>
          </a:p>
        </p:txBody>
      </p:sp>
    </p:spTree>
    <p:extLst>
      <p:ext uri="{BB962C8B-B14F-4D97-AF65-F5344CB8AC3E}">
        <p14:creationId xmlns:p14="http://schemas.microsoft.com/office/powerpoint/2010/main" val="236517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SPB2 block scheme</a:t>
            </a:r>
            <a:endParaRPr lang="en-US" dirty="0"/>
          </a:p>
        </p:txBody>
      </p:sp>
      <p:sp>
        <p:nvSpPr>
          <p:cNvPr id="3" name="Segnaposto contenuto 2"/>
          <p:cNvSpPr>
            <a:spLocks noGrp="1"/>
          </p:cNvSpPr>
          <p:nvPr>
            <p:ph idx="1"/>
          </p:nvPr>
        </p:nvSpPr>
        <p:spPr>
          <a:xfrm>
            <a:off x="375385" y="1202556"/>
            <a:ext cx="5678906" cy="5026794"/>
          </a:xfrm>
        </p:spPr>
        <p:txBody>
          <a:bodyPr>
            <a:normAutofit fontScale="92500" lnSpcReduction="10000"/>
          </a:bodyPr>
          <a:lstStyle/>
          <a:p>
            <a:r>
              <a:rPr lang="en-US" dirty="0" smtClean="0"/>
              <a:t>To handle the complexity of the FT, its interconnection and different test and integration phases, the software must support:</a:t>
            </a:r>
            <a:endParaRPr lang="en-US" dirty="0"/>
          </a:p>
          <a:p>
            <a:pPr lvl="1"/>
            <a:r>
              <a:rPr lang="en-US" dirty="0"/>
              <a:t>Different command </a:t>
            </a:r>
            <a:r>
              <a:rPr lang="en-US" dirty="0" smtClean="0"/>
              <a:t>format.</a:t>
            </a:r>
          </a:p>
          <a:p>
            <a:pPr lvl="1"/>
            <a:r>
              <a:rPr lang="en-US" dirty="0" smtClean="0"/>
              <a:t>Different connection protocols and hardware. </a:t>
            </a:r>
            <a:endParaRPr lang="en-US" dirty="0"/>
          </a:p>
          <a:p>
            <a:pPr lvl="1"/>
            <a:r>
              <a:rPr lang="en-US" dirty="0" smtClean="0"/>
              <a:t>Extensive and comprehensive configuration. </a:t>
            </a:r>
          </a:p>
          <a:p>
            <a:pPr lvl="1"/>
            <a:r>
              <a:rPr lang="en-US" dirty="0" smtClean="0"/>
              <a:t>Remote control from different PC and geographical locations. </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11</a:t>
            </a:fld>
            <a:endParaRPr lang="en-US" sz="1400">
              <a:solidFill>
                <a:schemeClr val="bg2"/>
              </a:solidFill>
              <a:latin typeface="Arial" pitchFamily="34" charset="0"/>
            </a:endParaRPr>
          </a:p>
        </p:txBody>
      </p:sp>
      <p:sp>
        <p:nvSpPr>
          <p:cNvPr id="6" name="Rectangle 2"/>
          <p:cNvSpPr>
            <a:spLocks noChangeArrowheads="1"/>
          </p:cNvSpPr>
          <p:nvPr/>
        </p:nvSpPr>
        <p:spPr bwMode="auto">
          <a:xfrm>
            <a:off x="5655449" y="94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642973415"/>
              </p:ext>
            </p:extLst>
          </p:nvPr>
        </p:nvGraphicFramePr>
        <p:xfrm>
          <a:off x="6016396" y="946150"/>
          <a:ext cx="6127750" cy="5111750"/>
        </p:xfrm>
        <a:graphic>
          <a:graphicData uri="http://schemas.openxmlformats.org/presentationml/2006/ole">
            <mc:AlternateContent xmlns:mc="http://schemas.openxmlformats.org/markup-compatibility/2006">
              <mc:Choice xmlns:v="urn:schemas-microsoft-com:vml" Requires="v">
                <p:oleObj spid="_x0000_s1099" name="Visio" r:id="rId3" imgW="10496957" imgH="8769832" progId="Visio.Drawing.15">
                  <p:embed/>
                </p:oleObj>
              </mc:Choice>
              <mc:Fallback>
                <p:oleObj name="Visio" r:id="rId3" imgW="10496957" imgH="876983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396" y="946150"/>
                        <a:ext cx="6127750" cy="511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p:nvPr/>
        </p:nvSpPr>
        <p:spPr bwMode="auto">
          <a:xfrm>
            <a:off x="5968271" y="926900"/>
            <a:ext cx="2737781" cy="4232242"/>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9" name="Rettangolo 8"/>
          <p:cNvSpPr/>
          <p:nvPr/>
        </p:nvSpPr>
        <p:spPr bwMode="auto">
          <a:xfrm>
            <a:off x="9395460" y="1006976"/>
            <a:ext cx="1958340" cy="2749683"/>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Tree>
    <p:extLst>
      <p:ext uri="{BB962C8B-B14F-4D97-AF65-F5344CB8AC3E}">
        <p14:creationId xmlns:p14="http://schemas.microsoft.com/office/powerpoint/2010/main" val="38301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DP CPU block scheme</a:t>
            </a:r>
            <a:endParaRPr lang="en-US" dirty="0"/>
          </a:p>
        </p:txBody>
      </p:sp>
      <p:sp>
        <p:nvSpPr>
          <p:cNvPr id="3" name="Segnaposto contenuto 2"/>
          <p:cNvSpPr>
            <a:spLocks noGrp="1"/>
          </p:cNvSpPr>
          <p:nvPr>
            <p:ph idx="1"/>
          </p:nvPr>
        </p:nvSpPr>
        <p:spPr>
          <a:xfrm>
            <a:off x="364165" y="1325880"/>
            <a:ext cx="5913120" cy="4514850"/>
          </a:xfrm>
        </p:spPr>
        <p:txBody>
          <a:bodyPr>
            <a:normAutofit fontScale="92500" lnSpcReduction="20000"/>
          </a:bodyPr>
          <a:lstStyle/>
          <a:p>
            <a:r>
              <a:rPr lang="en-US" dirty="0" smtClean="0"/>
              <a:t>Software must implement the control of the FT and it subsystems.</a:t>
            </a:r>
          </a:p>
          <a:p>
            <a:r>
              <a:rPr lang="en-US" dirty="0" smtClean="0"/>
              <a:t>Communication with subsystems are actuated via two links: </a:t>
            </a:r>
          </a:p>
          <a:p>
            <a:pPr lvl="1"/>
            <a:r>
              <a:rPr lang="en-US" b="1" dirty="0" smtClean="0">
                <a:solidFill>
                  <a:srgbClr val="92D050"/>
                </a:solidFill>
              </a:rPr>
              <a:t>CAN </a:t>
            </a:r>
            <a:r>
              <a:rPr lang="en-US" b="1" dirty="0">
                <a:solidFill>
                  <a:srgbClr val="92D050"/>
                </a:solidFill>
              </a:rPr>
              <a:t>bus</a:t>
            </a:r>
            <a:r>
              <a:rPr lang="en-US" dirty="0"/>
              <a:t>, </a:t>
            </a:r>
            <a:r>
              <a:rPr lang="en-US" dirty="0" smtClean="0"/>
              <a:t>used </a:t>
            </a:r>
            <a:r>
              <a:rPr lang="en-US" dirty="0"/>
              <a:t>for device’s sensors readout (temperatures, currents, voltages</a:t>
            </a:r>
            <a:r>
              <a:rPr lang="en-US" dirty="0" smtClean="0"/>
              <a:t>), housekeeping data and slow control.</a:t>
            </a:r>
            <a:endParaRPr lang="en-US" dirty="0"/>
          </a:p>
          <a:p>
            <a:pPr lvl="1"/>
            <a:r>
              <a:rPr lang="en-US" b="1" dirty="0" smtClean="0">
                <a:solidFill>
                  <a:srgbClr val="CCECFF"/>
                </a:solidFill>
              </a:rPr>
              <a:t>Ethernet </a:t>
            </a:r>
            <a:r>
              <a:rPr lang="en-US" dirty="0" smtClean="0"/>
              <a:t>used for science data and slow control. </a:t>
            </a:r>
            <a:endParaRPr lang="en-US" dirty="0"/>
          </a:p>
          <a:p>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12</a:t>
            </a:fld>
            <a:endParaRPr lang="en-US" sz="1400">
              <a:solidFill>
                <a:schemeClr val="bg2"/>
              </a:solidFill>
              <a:latin typeface="Arial" pitchFamily="34" charset="0"/>
            </a:endParaRPr>
          </a:p>
        </p:txBody>
      </p:sp>
      <p:sp>
        <p:nvSpPr>
          <p:cNvPr id="6" name="Rectangle 2"/>
          <p:cNvSpPr>
            <a:spLocks noChangeArrowheads="1"/>
          </p:cNvSpPr>
          <p:nvPr/>
        </p:nvSpPr>
        <p:spPr bwMode="auto">
          <a:xfrm>
            <a:off x="6385432"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3975152832"/>
              </p:ext>
            </p:extLst>
          </p:nvPr>
        </p:nvGraphicFramePr>
        <p:xfrm>
          <a:off x="6385432" y="1047750"/>
          <a:ext cx="5448300" cy="4978400"/>
        </p:xfrm>
        <a:graphic>
          <a:graphicData uri="http://schemas.openxmlformats.org/presentationml/2006/ole">
            <mc:AlternateContent xmlns:mc="http://schemas.openxmlformats.org/markup-compatibility/2006">
              <mc:Choice xmlns:v="urn:schemas-microsoft-com:vml" Requires="v">
                <p:oleObj spid="_x0000_s2123" name="Visio" r:id="rId3" imgW="5448211" imgH="4962661" progId="Visio.Drawing.15">
                  <p:embed/>
                </p:oleObj>
              </mc:Choice>
              <mc:Fallback>
                <p:oleObj name="Visio" r:id="rId3" imgW="5448211" imgH="496266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432" y="1047750"/>
                        <a:ext cx="5448300" cy="497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uppo 13"/>
          <p:cNvGrpSpPr/>
          <p:nvPr/>
        </p:nvGrpSpPr>
        <p:grpSpPr>
          <a:xfrm>
            <a:off x="2537858" y="1554480"/>
            <a:ext cx="5595030" cy="3970374"/>
            <a:chOff x="4189227" y="2324100"/>
            <a:chExt cx="5595030" cy="3970374"/>
          </a:xfrm>
        </p:grpSpPr>
        <p:sp>
          <p:nvSpPr>
            <p:cNvPr id="15" name="Rettangolo 14"/>
            <p:cNvSpPr/>
            <p:nvPr/>
          </p:nvSpPr>
          <p:spPr bwMode="auto">
            <a:xfrm>
              <a:off x="9355189" y="2324100"/>
              <a:ext cx="429068" cy="3970374"/>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16" name="Figura a mano libera 15"/>
            <p:cNvSpPr/>
            <p:nvPr/>
          </p:nvSpPr>
          <p:spPr bwMode="auto">
            <a:xfrm>
              <a:off x="4189227" y="4326482"/>
              <a:ext cx="5165961" cy="952013"/>
            </a:xfrm>
            <a:custGeom>
              <a:avLst/>
              <a:gdLst>
                <a:gd name="connsiteX0" fmla="*/ 0 w 4564912"/>
                <a:gd name="connsiteY0" fmla="*/ 829090 h 2941425"/>
                <a:gd name="connsiteX1" fmla="*/ 2615609 w 4564912"/>
                <a:gd name="connsiteY1" fmla="*/ 113165 h 2941425"/>
                <a:gd name="connsiteX2" fmla="*/ 4564912 w 4564912"/>
                <a:gd name="connsiteY2" fmla="*/ 2941425 h 2941425"/>
                <a:gd name="connsiteX3" fmla="*/ 4564912 w 4564912"/>
                <a:gd name="connsiteY3" fmla="*/ 2941425 h 2941425"/>
              </a:gdLst>
              <a:ahLst/>
              <a:cxnLst>
                <a:cxn ang="0">
                  <a:pos x="connsiteX0" y="connsiteY0"/>
                </a:cxn>
                <a:cxn ang="0">
                  <a:pos x="connsiteX1" y="connsiteY1"/>
                </a:cxn>
                <a:cxn ang="0">
                  <a:pos x="connsiteX2" y="connsiteY2"/>
                </a:cxn>
                <a:cxn ang="0">
                  <a:pos x="connsiteX3" y="connsiteY3"/>
                </a:cxn>
              </a:cxnLst>
              <a:rect l="l" t="t" r="r" b="b"/>
              <a:pathLst>
                <a:path w="4564912" h="2941425">
                  <a:moveTo>
                    <a:pt x="0" y="829090"/>
                  </a:moveTo>
                  <a:cubicBezTo>
                    <a:pt x="927395" y="295099"/>
                    <a:pt x="1854790" y="-238891"/>
                    <a:pt x="2615609" y="113165"/>
                  </a:cubicBezTo>
                  <a:cubicBezTo>
                    <a:pt x="3376428" y="465221"/>
                    <a:pt x="4564912" y="2941425"/>
                    <a:pt x="4564912" y="2941425"/>
                  </a:cubicBezTo>
                  <a:lnTo>
                    <a:pt x="4564912" y="2941425"/>
                  </a:lnTo>
                </a:path>
              </a:pathLst>
            </a:cu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grpSp>
      <p:grpSp>
        <p:nvGrpSpPr>
          <p:cNvPr id="23" name="Gruppo 22"/>
          <p:cNvGrpSpPr/>
          <p:nvPr/>
        </p:nvGrpSpPr>
        <p:grpSpPr>
          <a:xfrm>
            <a:off x="3741012" y="2033582"/>
            <a:ext cx="6456896" cy="4265892"/>
            <a:chOff x="3327361" y="2324100"/>
            <a:chExt cx="6456896" cy="4265892"/>
          </a:xfrm>
        </p:grpSpPr>
        <p:sp>
          <p:nvSpPr>
            <p:cNvPr id="24" name="Rettangolo 23"/>
            <p:cNvSpPr/>
            <p:nvPr/>
          </p:nvSpPr>
          <p:spPr bwMode="auto">
            <a:xfrm>
              <a:off x="9355189" y="2324100"/>
              <a:ext cx="429068" cy="3970374"/>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25" name="Figura a mano libera 24"/>
            <p:cNvSpPr/>
            <p:nvPr/>
          </p:nvSpPr>
          <p:spPr bwMode="auto">
            <a:xfrm rot="403083" flipV="1">
              <a:off x="3327361" y="5399879"/>
              <a:ext cx="5978741" cy="1190113"/>
            </a:xfrm>
            <a:custGeom>
              <a:avLst/>
              <a:gdLst>
                <a:gd name="connsiteX0" fmla="*/ 0 w 4564912"/>
                <a:gd name="connsiteY0" fmla="*/ 829090 h 2941425"/>
                <a:gd name="connsiteX1" fmla="*/ 2615609 w 4564912"/>
                <a:gd name="connsiteY1" fmla="*/ 113165 h 2941425"/>
                <a:gd name="connsiteX2" fmla="*/ 4564912 w 4564912"/>
                <a:gd name="connsiteY2" fmla="*/ 2941425 h 2941425"/>
                <a:gd name="connsiteX3" fmla="*/ 4564912 w 4564912"/>
                <a:gd name="connsiteY3" fmla="*/ 2941425 h 2941425"/>
              </a:gdLst>
              <a:ahLst/>
              <a:cxnLst>
                <a:cxn ang="0">
                  <a:pos x="connsiteX0" y="connsiteY0"/>
                </a:cxn>
                <a:cxn ang="0">
                  <a:pos x="connsiteX1" y="connsiteY1"/>
                </a:cxn>
                <a:cxn ang="0">
                  <a:pos x="connsiteX2" y="connsiteY2"/>
                </a:cxn>
                <a:cxn ang="0">
                  <a:pos x="connsiteX3" y="connsiteY3"/>
                </a:cxn>
              </a:cxnLst>
              <a:rect l="l" t="t" r="r" b="b"/>
              <a:pathLst>
                <a:path w="4564912" h="2941425">
                  <a:moveTo>
                    <a:pt x="0" y="829090"/>
                  </a:moveTo>
                  <a:cubicBezTo>
                    <a:pt x="927395" y="295099"/>
                    <a:pt x="1854790" y="-238891"/>
                    <a:pt x="2615609" y="113165"/>
                  </a:cubicBezTo>
                  <a:cubicBezTo>
                    <a:pt x="3376428" y="465221"/>
                    <a:pt x="4564912" y="2941425"/>
                    <a:pt x="4564912" y="2941425"/>
                  </a:cubicBezTo>
                  <a:lnTo>
                    <a:pt x="4564912" y="2941425"/>
                  </a:lnTo>
                </a:path>
              </a:pathLst>
            </a:cu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grpSp>
    </p:spTree>
    <p:extLst>
      <p:ext uri="{BB962C8B-B14F-4D97-AF65-F5344CB8AC3E}">
        <p14:creationId xmlns:p14="http://schemas.microsoft.com/office/powerpoint/2010/main" val="25574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en-US" dirty="0" err="1" smtClean="0"/>
              <a:t>fcutils</a:t>
            </a:r>
            <a:endParaRPr lang="en-US" dirty="0"/>
          </a:p>
        </p:txBody>
      </p:sp>
      <p:sp>
        <p:nvSpPr>
          <p:cNvPr id="3" name="Segnaposto contenuto 2"/>
          <p:cNvSpPr>
            <a:spLocks noGrp="1"/>
          </p:cNvSpPr>
          <p:nvPr>
            <p:ph idx="1"/>
          </p:nvPr>
        </p:nvSpPr>
        <p:spPr>
          <a:xfrm>
            <a:off x="305630" y="1089296"/>
            <a:ext cx="5600293" cy="5482226"/>
          </a:xfrm>
        </p:spPr>
        <p:txBody>
          <a:bodyPr>
            <a:normAutofit fontScale="92500" lnSpcReduction="20000"/>
          </a:bodyPr>
          <a:lstStyle/>
          <a:p>
            <a:r>
              <a:rPr lang="en-US" dirty="0" smtClean="0"/>
              <a:t>Big effort has been put in increase the software re-usability and sharing among all the telescopes.</a:t>
            </a:r>
          </a:p>
          <a:p>
            <a:r>
              <a:rPr lang="en-US" dirty="0" smtClean="0"/>
              <a:t>The repository </a:t>
            </a:r>
            <a:r>
              <a:rPr lang="en-US" b="1" dirty="0" smtClean="0"/>
              <a:t>is arranged in a collection of utilities to be used in more than one project</a:t>
            </a:r>
            <a:r>
              <a:rPr lang="en-US" dirty="0" smtClean="0"/>
              <a:t>. </a:t>
            </a:r>
          </a:p>
          <a:p>
            <a:r>
              <a:rPr lang="en-US" dirty="0" smtClean="0"/>
              <a:t>For example the TCP&amp;UDP server and client are classes of namespace and can be used just including the header file. </a:t>
            </a:r>
            <a:endParaRPr lang="en-US" dirty="0"/>
          </a:p>
        </p:txBody>
      </p:sp>
      <p:sp>
        <p:nvSpPr>
          <p:cNvPr id="5" name="Segnaposto piè di pagina 4"/>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6" name="Segnaposto numero diapositiva 5"/>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13</a:t>
            </a:fld>
            <a:endParaRPr lang="en-US" sz="1400">
              <a:solidFill>
                <a:schemeClr val="bg2"/>
              </a:solidFill>
              <a:latin typeface="Arial" pitchFamily="34" charset="0"/>
            </a:endParaRPr>
          </a:p>
        </p:txBody>
      </p:sp>
      <p:pic>
        <p:nvPicPr>
          <p:cNvPr id="7" name="Immagine 6"/>
          <p:cNvPicPr>
            <a:picLocks noChangeAspect="1"/>
          </p:cNvPicPr>
          <p:nvPr/>
        </p:nvPicPr>
        <p:blipFill>
          <a:blip r:embed="rId2"/>
          <a:stretch>
            <a:fillRect/>
          </a:stretch>
        </p:blipFill>
        <p:spPr>
          <a:xfrm>
            <a:off x="6169395" y="199082"/>
            <a:ext cx="5777585" cy="6044914"/>
          </a:xfrm>
          <a:prstGeom prst="rect">
            <a:avLst/>
          </a:prstGeom>
        </p:spPr>
      </p:pic>
    </p:spTree>
    <p:extLst>
      <p:ext uri="{BB962C8B-B14F-4D97-AF65-F5344CB8AC3E}">
        <p14:creationId xmlns:p14="http://schemas.microsoft.com/office/powerpoint/2010/main" val="4254253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en-US" dirty="0" err="1" smtClean="0"/>
              <a:t>Can_asio</a:t>
            </a:r>
            <a:endParaRPr lang="en-US" dirty="0"/>
          </a:p>
        </p:txBody>
      </p:sp>
      <p:sp>
        <p:nvSpPr>
          <p:cNvPr id="3" name="Segnaposto contenuto 2"/>
          <p:cNvSpPr>
            <a:spLocks noGrp="1"/>
          </p:cNvSpPr>
          <p:nvPr>
            <p:ph idx="1"/>
          </p:nvPr>
        </p:nvSpPr>
        <p:spPr>
          <a:xfrm>
            <a:off x="268800" y="1139483"/>
            <a:ext cx="3993711" cy="5205045"/>
          </a:xfrm>
        </p:spPr>
        <p:txBody>
          <a:bodyPr>
            <a:normAutofit fontScale="92500" lnSpcReduction="20000"/>
          </a:bodyPr>
          <a:lstStyle/>
          <a:p>
            <a:r>
              <a:rPr lang="en-US" dirty="0" smtClean="0"/>
              <a:t>An interface of BOOST ASIO library and the </a:t>
            </a:r>
            <a:r>
              <a:rPr lang="en-US" dirty="0" err="1" smtClean="0"/>
              <a:t>linux</a:t>
            </a:r>
            <a:r>
              <a:rPr lang="en-US" dirty="0" smtClean="0"/>
              <a:t> </a:t>
            </a:r>
            <a:r>
              <a:rPr lang="en-US" dirty="0" err="1" smtClean="0"/>
              <a:t>socket_can</a:t>
            </a:r>
            <a:r>
              <a:rPr lang="en-US" dirty="0" smtClean="0"/>
              <a:t> module. </a:t>
            </a:r>
          </a:p>
          <a:p>
            <a:r>
              <a:rPr lang="en-US" dirty="0" smtClean="0"/>
              <a:t>Communication using </a:t>
            </a:r>
            <a:r>
              <a:rPr lang="en-US" b="1" dirty="0" smtClean="0"/>
              <a:t>CAN bus are implemented using socket and the same library used for the TCP/UDP and serial communication</a:t>
            </a:r>
            <a:r>
              <a:rPr lang="en-US" dirty="0" smtClean="0"/>
              <a:t>.</a:t>
            </a:r>
            <a:endParaRPr lang="en-US" dirty="0"/>
          </a:p>
        </p:txBody>
      </p:sp>
      <p:sp>
        <p:nvSpPr>
          <p:cNvPr id="5" name="Segnaposto piè di pagina 4"/>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6" name="Segnaposto numero diapositiva 5"/>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14</a:t>
            </a:fld>
            <a:endParaRPr lang="en-US" sz="1400">
              <a:solidFill>
                <a:schemeClr val="bg2"/>
              </a:solidFill>
              <a:latin typeface="Arial" pitchFamily="34" charset="0"/>
            </a:endParaRPr>
          </a:p>
        </p:txBody>
      </p:sp>
      <p:pic>
        <p:nvPicPr>
          <p:cNvPr id="7" name="Immagine 6"/>
          <p:cNvPicPr>
            <a:picLocks noChangeAspect="1"/>
          </p:cNvPicPr>
          <p:nvPr/>
        </p:nvPicPr>
        <p:blipFill rotWithShape="1">
          <a:blip r:embed="rId2"/>
          <a:srcRect l="8456" t="10663"/>
          <a:stretch/>
        </p:blipFill>
        <p:spPr>
          <a:xfrm>
            <a:off x="4135901" y="189850"/>
            <a:ext cx="7954250" cy="6268100"/>
          </a:xfrm>
          <a:prstGeom prst="rect">
            <a:avLst/>
          </a:prstGeom>
        </p:spPr>
      </p:pic>
    </p:spTree>
    <p:extLst>
      <p:ext uri="{BB962C8B-B14F-4D97-AF65-F5344CB8AC3E}">
        <p14:creationId xmlns:p14="http://schemas.microsoft.com/office/powerpoint/2010/main" val="2694251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en-US" dirty="0" smtClean="0"/>
              <a:t>Spb2_control</a:t>
            </a:r>
            <a:endParaRPr lang="en-US" dirty="0"/>
          </a:p>
        </p:txBody>
      </p:sp>
      <p:sp>
        <p:nvSpPr>
          <p:cNvPr id="3" name="Segnaposto contenuto 2"/>
          <p:cNvSpPr>
            <a:spLocks noGrp="1"/>
          </p:cNvSpPr>
          <p:nvPr>
            <p:ph idx="1"/>
          </p:nvPr>
        </p:nvSpPr>
        <p:spPr>
          <a:xfrm>
            <a:off x="305630" y="1089296"/>
            <a:ext cx="5600293" cy="5482226"/>
          </a:xfrm>
        </p:spPr>
        <p:txBody>
          <a:bodyPr>
            <a:normAutofit/>
          </a:bodyPr>
          <a:lstStyle/>
          <a:p>
            <a:r>
              <a:rPr lang="en-US" dirty="0" smtClean="0"/>
              <a:t>The repository: </a:t>
            </a:r>
            <a:r>
              <a:rPr lang="en-US" b="1" dirty="0" smtClean="0"/>
              <a:t>spb2_control</a:t>
            </a:r>
            <a:r>
              <a:rPr lang="en-US" dirty="0" smtClean="0"/>
              <a:t>,  includes all the reference repositories as submodules.  </a:t>
            </a:r>
          </a:p>
          <a:p>
            <a:r>
              <a:rPr lang="en-US" dirty="0" smtClean="0"/>
              <a:t>This repository is dedicated to the code in production for the flight, with focus on the XML files with the configuration and command definitions. </a:t>
            </a:r>
            <a:endParaRPr lang="en-US" dirty="0"/>
          </a:p>
        </p:txBody>
      </p:sp>
      <p:sp>
        <p:nvSpPr>
          <p:cNvPr id="5" name="Segnaposto piè di pagina 4"/>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6" name="Segnaposto numero diapositiva 5"/>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15</a:t>
            </a:fld>
            <a:endParaRPr lang="en-US" sz="1400">
              <a:solidFill>
                <a:schemeClr val="bg2"/>
              </a:solidFill>
              <a:latin typeface="Arial" pitchFamily="34" charset="0"/>
            </a:endParaRPr>
          </a:p>
        </p:txBody>
      </p:sp>
      <p:pic>
        <p:nvPicPr>
          <p:cNvPr id="8" name="Immagine 7"/>
          <p:cNvPicPr>
            <a:picLocks noChangeAspect="1"/>
          </p:cNvPicPr>
          <p:nvPr/>
        </p:nvPicPr>
        <p:blipFill>
          <a:blip r:embed="rId2"/>
          <a:stretch>
            <a:fillRect/>
          </a:stretch>
        </p:blipFill>
        <p:spPr>
          <a:xfrm>
            <a:off x="6475942" y="51744"/>
            <a:ext cx="5304112" cy="6177606"/>
          </a:xfrm>
          <a:prstGeom prst="rect">
            <a:avLst/>
          </a:prstGeom>
        </p:spPr>
      </p:pic>
    </p:spTree>
    <p:extLst>
      <p:ext uri="{BB962C8B-B14F-4D97-AF65-F5344CB8AC3E}">
        <p14:creationId xmlns:p14="http://schemas.microsoft.com/office/powerpoint/2010/main" val="244362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FT a straw man data flowchart</a:t>
            </a:r>
            <a:endParaRPr lang="en-US" dirty="0"/>
          </a:p>
        </p:txBody>
      </p:sp>
      <p:sp>
        <p:nvSpPr>
          <p:cNvPr id="3" name="Segnaposto contenuto 2"/>
          <p:cNvSpPr>
            <a:spLocks noGrp="1"/>
          </p:cNvSpPr>
          <p:nvPr>
            <p:ph idx="1"/>
          </p:nvPr>
        </p:nvSpPr>
        <p:spPr/>
        <p:txBody>
          <a:bodyPr/>
          <a:lstStyle/>
          <a:p>
            <a:endParaRPr lang="en-US"/>
          </a:p>
        </p:txBody>
      </p:sp>
      <p:sp>
        <p:nvSpPr>
          <p:cNvPr id="5" name="Segnaposto piè di pagina 4"/>
          <p:cNvSpPr>
            <a:spLocks noGrp="1"/>
          </p:cNvSpPr>
          <p:nvPr>
            <p:ph type="ftr" sz="quarter" idx="11"/>
          </p:nvPr>
        </p:nvSpPr>
        <p:spPr/>
        <p:txBody>
          <a:bodyPr/>
          <a:lstStyle/>
          <a:p>
            <a:r>
              <a:rPr lang="en-US" smtClean="0">
                <a:solidFill>
                  <a:schemeClr val="bg2"/>
                </a:solidFill>
              </a:rPr>
              <a:t>F.S. Cafagna, PBR IT meeting, Rome 20/12/2023</a:t>
            </a:r>
            <a:endParaRPr lang="en-US">
              <a:solidFill>
                <a:schemeClr val="bg2"/>
              </a:solidFill>
            </a:endParaRPr>
          </a:p>
        </p:txBody>
      </p:sp>
      <p:pic>
        <p:nvPicPr>
          <p:cNvPr id="8" name="Immagine 7"/>
          <p:cNvPicPr>
            <a:picLocks noChangeAspect="1"/>
          </p:cNvPicPr>
          <p:nvPr/>
        </p:nvPicPr>
        <p:blipFill>
          <a:blip r:embed="rId3"/>
          <a:stretch>
            <a:fillRect/>
          </a:stretch>
        </p:blipFill>
        <p:spPr>
          <a:xfrm>
            <a:off x="152399" y="817655"/>
            <a:ext cx="11928475" cy="5989545"/>
          </a:xfrm>
          <a:prstGeom prst="rect">
            <a:avLst/>
          </a:prstGeom>
        </p:spPr>
      </p:pic>
      <p:sp>
        <p:nvSpPr>
          <p:cNvPr id="4" name="Segnaposto numero diapositiva 3"/>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16</a:t>
            </a:fld>
            <a:endParaRPr lang="en-US" sz="1400">
              <a:solidFill>
                <a:schemeClr val="bg2"/>
              </a:solidFill>
              <a:latin typeface="Arial" pitchFamily="34" charset="0"/>
            </a:endParaRPr>
          </a:p>
        </p:txBody>
      </p:sp>
    </p:spTree>
    <p:extLst>
      <p:ext uri="{BB962C8B-B14F-4D97-AF65-F5344CB8AC3E}">
        <p14:creationId xmlns:p14="http://schemas.microsoft.com/office/powerpoint/2010/main" val="384170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FT a straw man data flowchart</a:t>
            </a:r>
            <a:endParaRPr lang="en-US" dirty="0"/>
          </a:p>
        </p:txBody>
      </p:sp>
      <p:sp>
        <p:nvSpPr>
          <p:cNvPr id="3" name="Segnaposto contenuto 2"/>
          <p:cNvSpPr>
            <a:spLocks noGrp="1"/>
          </p:cNvSpPr>
          <p:nvPr>
            <p:ph idx="1"/>
          </p:nvPr>
        </p:nvSpPr>
        <p:spPr>
          <a:xfrm>
            <a:off x="133109" y="1206062"/>
            <a:ext cx="5408471" cy="5358025"/>
          </a:xfrm>
        </p:spPr>
        <p:txBody>
          <a:bodyPr>
            <a:normAutofit fontScale="92500" lnSpcReduction="10000"/>
          </a:bodyPr>
          <a:lstStyle/>
          <a:p>
            <a:r>
              <a:rPr lang="en-US" b="1" dirty="0" smtClean="0"/>
              <a:t>Raw science data merging, time ordering and Event reconstruction </a:t>
            </a:r>
            <a:r>
              <a:rPr lang="en-US" dirty="0" smtClean="0"/>
              <a:t>is implemented by the </a:t>
            </a:r>
            <a:r>
              <a:rPr lang="en-US" b="1" dirty="0" smtClean="0">
                <a:solidFill>
                  <a:srgbClr val="FF0000"/>
                </a:solidFill>
              </a:rPr>
              <a:t>Event Builder</a:t>
            </a:r>
            <a:r>
              <a:rPr lang="en-US" b="1" dirty="0" smtClean="0"/>
              <a:t>. </a:t>
            </a:r>
          </a:p>
          <a:p>
            <a:r>
              <a:rPr lang="en-US" b="1" dirty="0"/>
              <a:t>Event Builder</a:t>
            </a:r>
            <a:r>
              <a:rPr lang="en-US" dirty="0"/>
              <a:t> output files </a:t>
            </a:r>
            <a:r>
              <a:rPr lang="en-US" dirty="0" smtClean="0"/>
              <a:t>are readout by the </a:t>
            </a:r>
            <a:r>
              <a:rPr lang="en-US" b="1" dirty="0" err="1" smtClean="0">
                <a:solidFill>
                  <a:srgbClr val="3333CC"/>
                </a:solidFill>
              </a:rPr>
              <a:t>Prioritizer</a:t>
            </a:r>
            <a:r>
              <a:rPr lang="en-US" b="1" dirty="0" smtClean="0"/>
              <a:t> </a:t>
            </a:r>
            <a:r>
              <a:rPr lang="en-US" dirty="0" smtClean="0"/>
              <a:t>which will look for EAS, filter data, and reorganizing them according the GCC priority naming scheme. </a:t>
            </a:r>
          </a:p>
        </p:txBody>
      </p:sp>
      <p:sp>
        <p:nvSpPr>
          <p:cNvPr id="5" name="Segnaposto piè di pagina 4"/>
          <p:cNvSpPr>
            <a:spLocks noGrp="1"/>
          </p:cNvSpPr>
          <p:nvPr>
            <p:ph type="ftr" sz="quarter" idx="11"/>
          </p:nvPr>
        </p:nvSpPr>
        <p:spPr/>
        <p:txBody>
          <a:bodyPr/>
          <a:lstStyle/>
          <a:p>
            <a:r>
              <a:rPr lang="en-US" smtClean="0">
                <a:solidFill>
                  <a:schemeClr val="bg2"/>
                </a:solidFill>
              </a:rPr>
              <a:t>F.S. Cafagna, PBR IT meeting, Rome 20/12/2023</a:t>
            </a:r>
            <a:endParaRPr lang="en-US">
              <a:solidFill>
                <a:schemeClr val="bg2"/>
              </a:solidFill>
            </a:endParaRPr>
          </a:p>
        </p:txBody>
      </p:sp>
      <p:pic>
        <p:nvPicPr>
          <p:cNvPr id="9" name="Immagine 8"/>
          <p:cNvPicPr>
            <a:picLocks noChangeAspect="1"/>
          </p:cNvPicPr>
          <p:nvPr/>
        </p:nvPicPr>
        <p:blipFill rotWithShape="1">
          <a:blip r:embed="rId2"/>
          <a:srcRect l="28426" t="-423" r="19406" b="423"/>
          <a:stretch/>
        </p:blipFill>
        <p:spPr>
          <a:xfrm>
            <a:off x="5842001" y="817655"/>
            <a:ext cx="6223000" cy="5989545"/>
          </a:xfrm>
          <a:prstGeom prst="rect">
            <a:avLst/>
          </a:prstGeom>
        </p:spPr>
      </p:pic>
      <p:sp>
        <p:nvSpPr>
          <p:cNvPr id="7" name="Figura a mano libera 6"/>
          <p:cNvSpPr/>
          <p:nvPr/>
        </p:nvSpPr>
        <p:spPr bwMode="auto">
          <a:xfrm rot="21306131">
            <a:off x="4288421" y="2935084"/>
            <a:ext cx="6611568" cy="1723725"/>
          </a:xfrm>
          <a:custGeom>
            <a:avLst/>
            <a:gdLst>
              <a:gd name="connsiteX0" fmla="*/ 0 w 5621933"/>
              <a:gd name="connsiteY0" fmla="*/ 80119 h 2106769"/>
              <a:gd name="connsiteX1" fmla="*/ 2679539 w 5621933"/>
              <a:gd name="connsiteY1" fmla="*/ 33821 h 2106769"/>
              <a:gd name="connsiteX2" fmla="*/ 5526912 w 5621933"/>
              <a:gd name="connsiteY2" fmla="*/ 184292 h 2106769"/>
              <a:gd name="connsiteX3" fmla="*/ 4936603 w 5621933"/>
              <a:gd name="connsiteY3" fmla="*/ 1879983 h 2106769"/>
              <a:gd name="connsiteX4" fmla="*/ 4855580 w 5621933"/>
              <a:gd name="connsiteY4" fmla="*/ 2042028 h 210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1933" h="2106769">
                <a:moveTo>
                  <a:pt x="0" y="80119"/>
                </a:moveTo>
                <a:cubicBezTo>
                  <a:pt x="879193" y="48289"/>
                  <a:pt x="1758387" y="16459"/>
                  <a:pt x="2679539" y="33821"/>
                </a:cubicBezTo>
                <a:cubicBezTo>
                  <a:pt x="3600691" y="51183"/>
                  <a:pt x="5150735" y="-123402"/>
                  <a:pt x="5526912" y="184292"/>
                </a:cubicBezTo>
                <a:cubicBezTo>
                  <a:pt x="5903089" y="491986"/>
                  <a:pt x="5048492" y="1570360"/>
                  <a:pt x="4936603" y="1879983"/>
                </a:cubicBezTo>
                <a:cubicBezTo>
                  <a:pt x="4824714" y="2189606"/>
                  <a:pt x="4840147" y="2115817"/>
                  <a:pt x="4855580" y="2042028"/>
                </a:cubicBezTo>
              </a:path>
            </a:pathLst>
          </a:cu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8" name="Figura a mano libera 7"/>
          <p:cNvSpPr/>
          <p:nvPr/>
        </p:nvSpPr>
        <p:spPr bwMode="auto">
          <a:xfrm>
            <a:off x="2529068" y="3556006"/>
            <a:ext cx="6250329" cy="790288"/>
          </a:xfrm>
          <a:custGeom>
            <a:avLst/>
            <a:gdLst>
              <a:gd name="connsiteX0" fmla="*/ 0 w 6250329"/>
              <a:gd name="connsiteY0" fmla="*/ 790288 h 790288"/>
              <a:gd name="connsiteX1" fmla="*/ 3883307 w 6250329"/>
              <a:gd name="connsiteY1" fmla="*/ 8997 h 790288"/>
              <a:gd name="connsiteX2" fmla="*/ 6250329 w 6250329"/>
              <a:gd name="connsiteY2" fmla="*/ 344662 h 790288"/>
              <a:gd name="connsiteX3" fmla="*/ 6250329 w 6250329"/>
              <a:gd name="connsiteY3" fmla="*/ 344662 h 790288"/>
            </a:gdLst>
            <a:ahLst/>
            <a:cxnLst>
              <a:cxn ang="0">
                <a:pos x="connsiteX0" y="connsiteY0"/>
              </a:cxn>
              <a:cxn ang="0">
                <a:pos x="connsiteX1" y="connsiteY1"/>
              </a:cxn>
              <a:cxn ang="0">
                <a:pos x="connsiteX2" y="connsiteY2"/>
              </a:cxn>
              <a:cxn ang="0">
                <a:pos x="connsiteX3" y="connsiteY3"/>
              </a:cxn>
            </a:cxnLst>
            <a:rect l="l" t="t" r="r" b="b"/>
            <a:pathLst>
              <a:path w="6250329" h="790288">
                <a:moveTo>
                  <a:pt x="0" y="790288"/>
                </a:moveTo>
                <a:cubicBezTo>
                  <a:pt x="1420793" y="436778"/>
                  <a:pt x="2841586" y="83268"/>
                  <a:pt x="3883307" y="8997"/>
                </a:cubicBezTo>
                <a:cubicBezTo>
                  <a:pt x="4925028" y="-65274"/>
                  <a:pt x="6250329" y="344662"/>
                  <a:pt x="6250329" y="344662"/>
                </a:cubicBezTo>
                <a:lnTo>
                  <a:pt x="6250329" y="344662"/>
                </a:lnTo>
              </a:path>
            </a:pathLst>
          </a:custGeom>
          <a:noFill/>
          <a:ln w="38100" algn="ctr">
            <a:solidFill>
              <a:srgbClr val="3333CC"/>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4" name="Segnaposto numero diapositiva 3"/>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17</a:t>
            </a:fld>
            <a:endParaRPr lang="en-US" sz="1400">
              <a:solidFill>
                <a:schemeClr val="bg2"/>
              </a:solidFill>
              <a:latin typeface="Arial" pitchFamily="34" charset="0"/>
            </a:endParaRPr>
          </a:p>
        </p:txBody>
      </p:sp>
    </p:spTree>
    <p:extLst>
      <p:ext uri="{BB962C8B-B14F-4D97-AF65-F5344CB8AC3E}">
        <p14:creationId xmlns:p14="http://schemas.microsoft.com/office/powerpoint/2010/main" val="163631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FT a straw man data flowchart</a:t>
            </a:r>
            <a:endParaRPr lang="en-US" dirty="0"/>
          </a:p>
        </p:txBody>
      </p:sp>
      <p:sp>
        <p:nvSpPr>
          <p:cNvPr id="3" name="Segnaposto contenuto 2"/>
          <p:cNvSpPr>
            <a:spLocks noGrp="1"/>
          </p:cNvSpPr>
          <p:nvPr>
            <p:ph idx="1"/>
          </p:nvPr>
        </p:nvSpPr>
        <p:spPr>
          <a:xfrm>
            <a:off x="133109" y="1206062"/>
            <a:ext cx="5408471" cy="5358025"/>
          </a:xfrm>
        </p:spPr>
        <p:txBody>
          <a:bodyPr>
            <a:normAutofit/>
          </a:bodyPr>
          <a:lstStyle/>
          <a:p>
            <a:r>
              <a:rPr lang="en-US" b="1" dirty="0" smtClean="0"/>
              <a:t>A subset of the housekeeping (HK) data will have maximum priority. </a:t>
            </a:r>
            <a:r>
              <a:rPr lang="en-US" dirty="0" smtClean="0"/>
              <a:t>To enable run time telescope monitors. </a:t>
            </a:r>
            <a:endParaRPr lang="en-US" b="1" dirty="0" smtClean="0"/>
          </a:p>
          <a:p>
            <a:r>
              <a:rPr lang="en-US" dirty="0" smtClean="0"/>
              <a:t>HK data will be collected via CAN and Ethernet interfaces and transferred to the TM system. </a:t>
            </a:r>
          </a:p>
        </p:txBody>
      </p:sp>
      <p:sp>
        <p:nvSpPr>
          <p:cNvPr id="5" name="Segnaposto piè di pagina 4"/>
          <p:cNvSpPr>
            <a:spLocks noGrp="1"/>
          </p:cNvSpPr>
          <p:nvPr>
            <p:ph type="ftr" sz="quarter" idx="11"/>
          </p:nvPr>
        </p:nvSpPr>
        <p:spPr/>
        <p:txBody>
          <a:bodyPr/>
          <a:lstStyle/>
          <a:p>
            <a:r>
              <a:rPr lang="en-US" smtClean="0">
                <a:solidFill>
                  <a:schemeClr val="bg2"/>
                </a:solidFill>
              </a:rPr>
              <a:t>F.S. Cafagna, PBR IT meeting, Rome 20/12/2023</a:t>
            </a:r>
            <a:endParaRPr lang="en-US">
              <a:solidFill>
                <a:schemeClr val="bg2"/>
              </a:solidFill>
            </a:endParaRPr>
          </a:p>
        </p:txBody>
      </p:sp>
      <p:pic>
        <p:nvPicPr>
          <p:cNvPr id="9" name="Immagine 8"/>
          <p:cNvPicPr>
            <a:picLocks noChangeAspect="1"/>
          </p:cNvPicPr>
          <p:nvPr/>
        </p:nvPicPr>
        <p:blipFill rotWithShape="1">
          <a:blip r:embed="rId2"/>
          <a:srcRect l="529" t="640" r="47303" b="-640"/>
          <a:stretch/>
        </p:blipFill>
        <p:spPr>
          <a:xfrm>
            <a:off x="5842001" y="817655"/>
            <a:ext cx="6223000" cy="5989545"/>
          </a:xfrm>
          <a:prstGeom prst="rect">
            <a:avLst/>
          </a:prstGeom>
        </p:spPr>
      </p:pic>
      <p:grpSp>
        <p:nvGrpSpPr>
          <p:cNvPr id="14" name="Gruppo 13"/>
          <p:cNvGrpSpPr/>
          <p:nvPr/>
        </p:nvGrpSpPr>
        <p:grpSpPr>
          <a:xfrm>
            <a:off x="5671595" y="1206062"/>
            <a:ext cx="3923818" cy="3603219"/>
            <a:chOff x="5671595" y="1206062"/>
            <a:chExt cx="3923818" cy="3603219"/>
          </a:xfrm>
        </p:grpSpPr>
        <p:sp>
          <p:nvSpPr>
            <p:cNvPr id="11" name="Rettangolo 10"/>
            <p:cNvSpPr/>
            <p:nvPr/>
          </p:nvSpPr>
          <p:spPr bwMode="auto">
            <a:xfrm>
              <a:off x="5671595" y="1206062"/>
              <a:ext cx="3235124" cy="3603219"/>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12" name="Freccia a destra 11"/>
            <p:cNvSpPr/>
            <p:nvPr/>
          </p:nvSpPr>
          <p:spPr bwMode="auto">
            <a:xfrm>
              <a:off x="8906719" y="1597306"/>
              <a:ext cx="688694" cy="283580"/>
            </a:xfrm>
            <a:prstGeom prst="rightArrow">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13" name="Freccia a destra 12"/>
            <p:cNvSpPr/>
            <p:nvPr/>
          </p:nvSpPr>
          <p:spPr bwMode="auto">
            <a:xfrm>
              <a:off x="8906719" y="2068858"/>
              <a:ext cx="688694" cy="283580"/>
            </a:xfrm>
            <a:prstGeom prst="rightArrow">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grpSp>
      <p:sp>
        <p:nvSpPr>
          <p:cNvPr id="4" name="Segnaposto numero diapositiva 3"/>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18</a:t>
            </a:fld>
            <a:endParaRPr lang="en-US" sz="1400">
              <a:solidFill>
                <a:schemeClr val="bg2"/>
              </a:solidFill>
              <a:latin typeface="Arial" pitchFamily="34" charset="0"/>
            </a:endParaRPr>
          </a:p>
        </p:txBody>
      </p:sp>
    </p:spTree>
    <p:extLst>
      <p:ext uri="{BB962C8B-B14F-4D97-AF65-F5344CB8AC3E}">
        <p14:creationId xmlns:p14="http://schemas.microsoft.com/office/powerpoint/2010/main" val="423856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left)">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FT a straw man data flowchart</a:t>
            </a:r>
            <a:endParaRPr lang="en-US" dirty="0"/>
          </a:p>
        </p:txBody>
      </p:sp>
      <p:sp>
        <p:nvSpPr>
          <p:cNvPr id="3" name="Segnaposto contenuto 2"/>
          <p:cNvSpPr>
            <a:spLocks noGrp="1"/>
          </p:cNvSpPr>
          <p:nvPr>
            <p:ph idx="1"/>
          </p:nvPr>
        </p:nvSpPr>
        <p:spPr/>
        <p:txBody>
          <a:bodyPr/>
          <a:lstStyle/>
          <a:p>
            <a:endParaRPr lang="en-US"/>
          </a:p>
        </p:txBody>
      </p:sp>
      <p:sp>
        <p:nvSpPr>
          <p:cNvPr id="5" name="Segnaposto piè di pagina 4"/>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pic>
        <p:nvPicPr>
          <p:cNvPr id="9" name="Immagine 8"/>
          <p:cNvPicPr>
            <a:picLocks noChangeAspect="1"/>
          </p:cNvPicPr>
          <p:nvPr/>
        </p:nvPicPr>
        <p:blipFill>
          <a:blip r:embed="rId2"/>
          <a:stretch>
            <a:fillRect/>
          </a:stretch>
        </p:blipFill>
        <p:spPr>
          <a:xfrm>
            <a:off x="389512" y="682906"/>
            <a:ext cx="11412977" cy="6053559"/>
          </a:xfrm>
          <a:prstGeom prst="rect">
            <a:avLst/>
          </a:prstGeom>
        </p:spPr>
      </p:pic>
      <p:sp>
        <p:nvSpPr>
          <p:cNvPr id="10" name="Rettangolo 9"/>
          <p:cNvSpPr/>
          <p:nvPr/>
        </p:nvSpPr>
        <p:spPr bwMode="auto">
          <a:xfrm>
            <a:off x="740780" y="4930815"/>
            <a:ext cx="5602147" cy="1678329"/>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11" name="Rettangolo 10"/>
          <p:cNvSpPr/>
          <p:nvPr/>
        </p:nvSpPr>
        <p:spPr bwMode="auto">
          <a:xfrm>
            <a:off x="6463639" y="6008335"/>
            <a:ext cx="3710018" cy="728130"/>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fontScale="85000" lnSpcReduction="20000"/>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latin typeface="Arial" pitchFamily="34" charset="0"/>
              </a:rPr>
              <a:t>The control software will receive commands from GCC or support PCs (during integration) and forward it to the corresponding process. </a:t>
            </a:r>
            <a:endParaRPr kumimoji="0" lang="en-US" sz="1600" b="1" i="0" u="none" strike="noStrike" cap="none" normalizeH="0" baseline="0" dirty="0" smtClean="0">
              <a:ln>
                <a:noFill/>
              </a:ln>
              <a:solidFill>
                <a:srgbClr val="000099"/>
              </a:solidFill>
              <a:effectLst/>
              <a:latin typeface="Arial" pitchFamily="34" charset="0"/>
            </a:endParaRPr>
          </a:p>
        </p:txBody>
      </p:sp>
      <p:sp>
        <p:nvSpPr>
          <p:cNvPr id="4" name="Segnaposto numero diapositiva 3"/>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19</a:t>
            </a:fld>
            <a:endParaRPr lang="en-US" sz="1400">
              <a:solidFill>
                <a:schemeClr val="bg2"/>
              </a:solidFill>
              <a:latin typeface="Arial" pitchFamily="34" charset="0"/>
            </a:endParaRPr>
          </a:p>
        </p:txBody>
      </p:sp>
    </p:spTree>
    <p:extLst>
      <p:ext uri="{BB962C8B-B14F-4D97-AF65-F5344CB8AC3E}">
        <p14:creationId xmlns:p14="http://schemas.microsoft.com/office/powerpoint/2010/main" val="267112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What we are talking about?</a:t>
            </a:r>
            <a:endParaRPr lang="en-US" dirty="0"/>
          </a:p>
        </p:txBody>
      </p:sp>
      <p:sp>
        <p:nvSpPr>
          <p:cNvPr id="3" name="Segnaposto contenuto 2"/>
          <p:cNvSpPr>
            <a:spLocks noGrp="1"/>
          </p:cNvSpPr>
          <p:nvPr>
            <p:ph idx="1"/>
          </p:nvPr>
        </p:nvSpPr>
        <p:spPr>
          <a:xfrm>
            <a:off x="609600" y="1253602"/>
            <a:ext cx="10905067" cy="5142485"/>
          </a:xfrm>
        </p:spPr>
        <p:txBody>
          <a:bodyPr>
            <a:normAutofit fontScale="92500" lnSpcReduction="20000"/>
          </a:bodyPr>
          <a:lstStyle/>
          <a:p>
            <a:r>
              <a:rPr lang="en-US" dirty="0" smtClean="0"/>
              <a:t>In </a:t>
            </a:r>
            <a:r>
              <a:rPr lang="en-US" smtClean="0"/>
              <a:t>the </a:t>
            </a:r>
            <a:r>
              <a:rPr lang="en-US" smtClean="0"/>
              <a:t>(S)</a:t>
            </a:r>
            <a:r>
              <a:rPr lang="en-US" dirty="0" err="1" smtClean="0"/>
              <a:t>PBx</a:t>
            </a:r>
            <a:r>
              <a:rPr lang="en-US" dirty="0" smtClean="0"/>
              <a:t> </a:t>
            </a:r>
            <a:r>
              <a:rPr lang="en-US" dirty="0" smtClean="0"/>
              <a:t>jargon we talk about </a:t>
            </a:r>
            <a:r>
              <a:rPr lang="en-US" b="1" dirty="0" smtClean="0">
                <a:solidFill>
                  <a:srgbClr val="0000CC"/>
                </a:solidFill>
              </a:rPr>
              <a:t>Control Software </a:t>
            </a:r>
            <a:r>
              <a:rPr lang="en-US" dirty="0" smtClean="0"/>
              <a:t>to specify the </a:t>
            </a:r>
            <a:r>
              <a:rPr lang="en-US" b="1" dirty="0" smtClean="0"/>
              <a:t>communication</a:t>
            </a:r>
            <a:r>
              <a:rPr lang="en-US" dirty="0" smtClean="0"/>
              <a:t>, </a:t>
            </a:r>
            <a:r>
              <a:rPr lang="en-US" b="1" dirty="0" smtClean="0"/>
              <a:t>monitor</a:t>
            </a:r>
            <a:r>
              <a:rPr lang="en-US" dirty="0" smtClean="0"/>
              <a:t>, </a:t>
            </a:r>
            <a:r>
              <a:rPr lang="en-US" b="1" dirty="0" smtClean="0"/>
              <a:t>operation</a:t>
            </a:r>
            <a:r>
              <a:rPr lang="en-US" dirty="0" smtClean="0"/>
              <a:t> and </a:t>
            </a:r>
            <a:r>
              <a:rPr lang="en-US" b="1" dirty="0" smtClean="0"/>
              <a:t>data</a:t>
            </a:r>
            <a:r>
              <a:rPr lang="en-US" dirty="0" smtClean="0"/>
              <a:t> </a:t>
            </a:r>
            <a:r>
              <a:rPr lang="en-US" b="1" dirty="0" smtClean="0"/>
              <a:t>acquisition</a:t>
            </a:r>
            <a:r>
              <a:rPr lang="en-US" dirty="0" smtClean="0"/>
              <a:t> </a:t>
            </a:r>
            <a:r>
              <a:rPr lang="en-US" b="1" dirty="0" smtClean="0">
                <a:solidFill>
                  <a:srgbClr val="0000CC"/>
                </a:solidFill>
              </a:rPr>
              <a:t>software</a:t>
            </a:r>
            <a:r>
              <a:rPr lang="en-US" dirty="0" smtClean="0"/>
              <a:t> and </a:t>
            </a:r>
            <a:r>
              <a:rPr lang="en-US" b="1" dirty="0" smtClean="0">
                <a:solidFill>
                  <a:srgbClr val="0000CC"/>
                </a:solidFill>
              </a:rPr>
              <a:t>middleware</a:t>
            </a:r>
            <a:r>
              <a:rPr lang="en-US" dirty="0" smtClean="0"/>
              <a:t>:</a:t>
            </a:r>
          </a:p>
          <a:p>
            <a:pPr lvl="1"/>
            <a:r>
              <a:rPr lang="en-US" b="1" dirty="0" smtClean="0"/>
              <a:t>Communication</a:t>
            </a:r>
            <a:r>
              <a:rPr lang="en-US" dirty="0" smtClean="0"/>
              <a:t>: telemetry interfaces, command handlings, status monitors, housekeeping and science data transfer and quality control …</a:t>
            </a:r>
          </a:p>
          <a:p>
            <a:pPr lvl="1"/>
            <a:r>
              <a:rPr lang="en-US" b="1" dirty="0" smtClean="0"/>
              <a:t>Monitor</a:t>
            </a:r>
            <a:r>
              <a:rPr lang="en-US" dirty="0" smtClean="0"/>
              <a:t>: housekeeping read out and analysis on board and on ground, hardware status and configurations … </a:t>
            </a:r>
          </a:p>
          <a:p>
            <a:pPr lvl="1"/>
            <a:r>
              <a:rPr lang="en-US" b="1" dirty="0" smtClean="0"/>
              <a:t>Operation</a:t>
            </a:r>
            <a:r>
              <a:rPr lang="en-US" dirty="0" smtClean="0"/>
              <a:t>: commands organization, handling, transmission and operator interfaces, operators support, hardware configurations and procedures, monitor of operations and status, operating systems configurations …</a:t>
            </a:r>
          </a:p>
          <a:p>
            <a:pPr lvl="1"/>
            <a:r>
              <a:rPr lang="en-US" b="1" dirty="0" smtClean="0"/>
              <a:t>Data acquisition</a:t>
            </a:r>
            <a:r>
              <a:rPr lang="en-US" dirty="0" smtClean="0"/>
              <a:t>: science and housekeeping read out, handling, transmission and distribution …</a:t>
            </a:r>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2</a:t>
            </a:fld>
            <a:endParaRPr lang="en-US" sz="1400">
              <a:solidFill>
                <a:schemeClr val="bg2"/>
              </a:solidFill>
              <a:latin typeface="Arial" pitchFamily="34" charset="0"/>
            </a:endParaRPr>
          </a:p>
        </p:txBody>
      </p:sp>
    </p:spTree>
    <p:extLst>
      <p:ext uri="{BB962C8B-B14F-4D97-AF65-F5344CB8AC3E}">
        <p14:creationId xmlns:p14="http://schemas.microsoft.com/office/powerpoint/2010/main" val="4314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Telemetry </a:t>
            </a:r>
            <a:endParaRPr lang="en-US" dirty="0"/>
          </a:p>
        </p:txBody>
      </p:sp>
      <p:sp>
        <p:nvSpPr>
          <p:cNvPr id="3" name="Segnaposto contenuto 2"/>
          <p:cNvSpPr>
            <a:spLocks noGrp="1"/>
          </p:cNvSpPr>
          <p:nvPr>
            <p:ph idx="1"/>
          </p:nvPr>
        </p:nvSpPr>
        <p:spPr>
          <a:xfrm>
            <a:off x="390705" y="1193370"/>
            <a:ext cx="11205274" cy="5337418"/>
          </a:xfrm>
        </p:spPr>
        <p:txBody>
          <a:bodyPr>
            <a:normAutofit lnSpcReduction="10000"/>
          </a:bodyPr>
          <a:lstStyle/>
          <a:p>
            <a:pPr>
              <a:lnSpc>
                <a:spcPct val="120000"/>
              </a:lnSpc>
            </a:pPr>
            <a:r>
              <a:rPr lang="en-US" dirty="0" smtClean="0"/>
              <a:t>The format and protocol of the command message upload and transmission to the DP-CPU, has been tested using a dedicated virtual machine developed by the NASA group in charge for the gondola. </a:t>
            </a:r>
          </a:p>
          <a:p>
            <a:pPr>
              <a:lnSpc>
                <a:spcPct val="120000"/>
              </a:lnSpc>
            </a:pPr>
            <a:r>
              <a:rPr lang="en-US" dirty="0" smtClean="0"/>
              <a:t>Tests included both the ground section, i.e. the transmission from the operator to the mission Ground Support Equipment (GSE), and the flight section, i.e. the transmission from the Gondola Control Computer (GCC), to the DP-CPU (on both telescopes CT and FT).  </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20</a:t>
            </a:fld>
            <a:endParaRPr lang="en-US" sz="1400">
              <a:solidFill>
                <a:schemeClr val="bg2"/>
              </a:solidFill>
              <a:latin typeface="Arial" pitchFamily="34" charset="0"/>
            </a:endParaRPr>
          </a:p>
        </p:txBody>
      </p:sp>
      <p:sp>
        <p:nvSpPr>
          <p:cNvPr id="10" name="Rectangle 2"/>
          <p:cNvSpPr>
            <a:spLocks noChangeArrowheads="1"/>
          </p:cNvSpPr>
          <p:nvPr/>
        </p:nvSpPr>
        <p:spPr bwMode="auto">
          <a:xfrm>
            <a:off x="8066868" y="24923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829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Commands message</a:t>
            </a:r>
            <a:endParaRPr lang="en-US" dirty="0"/>
          </a:p>
        </p:txBody>
      </p:sp>
      <p:sp>
        <p:nvSpPr>
          <p:cNvPr id="3" name="Segnaposto contenuto 2"/>
          <p:cNvSpPr>
            <a:spLocks noGrp="1"/>
          </p:cNvSpPr>
          <p:nvPr>
            <p:ph idx="1"/>
          </p:nvPr>
        </p:nvSpPr>
        <p:spPr>
          <a:xfrm>
            <a:off x="390705" y="3136658"/>
            <a:ext cx="11205274" cy="3394129"/>
          </a:xfrm>
        </p:spPr>
        <p:txBody>
          <a:bodyPr>
            <a:normAutofit fontScale="85000" lnSpcReduction="10000"/>
          </a:bodyPr>
          <a:lstStyle/>
          <a:p>
            <a:pPr>
              <a:lnSpc>
                <a:spcPct val="120000"/>
              </a:lnSpc>
            </a:pPr>
            <a:r>
              <a:rPr lang="en-US" dirty="0" smtClean="0"/>
              <a:t>A common command message structure has been agreed for both telescopes. </a:t>
            </a:r>
          </a:p>
          <a:p>
            <a:pPr>
              <a:lnSpc>
                <a:spcPct val="120000"/>
              </a:lnSpc>
            </a:pPr>
            <a:r>
              <a:rPr lang="en-US" dirty="0" smtClean="0"/>
              <a:t>The subsystem commands, formatted according their specification, are serialized into string and wrapped between an header and trailer.</a:t>
            </a:r>
          </a:p>
          <a:p>
            <a:pPr>
              <a:lnSpc>
                <a:spcPct val="120000"/>
              </a:lnSpc>
            </a:pPr>
            <a:r>
              <a:rPr lang="en-US" dirty="0" smtClean="0"/>
              <a:t>Header and trailer are used to identify the message, to check its consistency and to encode the subsystem address. </a:t>
            </a:r>
            <a:endParaRPr lang="en-US" dirty="0"/>
          </a:p>
          <a:p>
            <a:pPr>
              <a:lnSpc>
                <a:spcPct val="120000"/>
              </a:lnSpc>
            </a:pP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21</a:t>
            </a:fld>
            <a:endParaRPr lang="en-US" sz="1400">
              <a:solidFill>
                <a:schemeClr val="bg2"/>
              </a:solidFill>
              <a:latin typeface="Arial" pitchFamily="34" charset="0"/>
            </a:endParaRPr>
          </a:p>
        </p:txBody>
      </p:sp>
      <p:pic>
        <p:nvPicPr>
          <p:cNvPr id="7" name="Immagine 6"/>
          <p:cNvPicPr>
            <a:picLocks noChangeAspect="1"/>
          </p:cNvPicPr>
          <p:nvPr/>
        </p:nvPicPr>
        <p:blipFill>
          <a:blip r:embed="rId3"/>
          <a:stretch>
            <a:fillRect/>
          </a:stretch>
        </p:blipFill>
        <p:spPr>
          <a:xfrm>
            <a:off x="2211622" y="1056613"/>
            <a:ext cx="7563440" cy="1282849"/>
          </a:xfrm>
          <a:prstGeom prst="rect">
            <a:avLst/>
          </a:prstGeom>
        </p:spPr>
      </p:pic>
      <p:pic>
        <p:nvPicPr>
          <p:cNvPr id="8" name="Immagine 7"/>
          <p:cNvPicPr>
            <a:picLocks noChangeAspect="1"/>
          </p:cNvPicPr>
          <p:nvPr/>
        </p:nvPicPr>
        <p:blipFill>
          <a:blip r:embed="rId4"/>
          <a:stretch>
            <a:fillRect/>
          </a:stretch>
        </p:blipFill>
        <p:spPr>
          <a:xfrm>
            <a:off x="1239758" y="2313966"/>
            <a:ext cx="5322571" cy="822692"/>
          </a:xfrm>
          <a:prstGeom prst="rect">
            <a:avLst/>
          </a:prstGeom>
        </p:spPr>
      </p:pic>
      <p:sp>
        <p:nvSpPr>
          <p:cNvPr id="10" name="Rectangle 2"/>
          <p:cNvSpPr>
            <a:spLocks noChangeArrowheads="1"/>
          </p:cNvSpPr>
          <p:nvPr/>
        </p:nvSpPr>
        <p:spPr bwMode="auto">
          <a:xfrm>
            <a:off x="8066868" y="24923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ggetto 10"/>
          <p:cNvGraphicFramePr>
            <a:graphicFrameLocks noChangeAspect="1"/>
          </p:cNvGraphicFramePr>
          <p:nvPr>
            <p:extLst/>
          </p:nvPr>
        </p:nvGraphicFramePr>
        <p:xfrm>
          <a:off x="6871149" y="2325262"/>
          <a:ext cx="3873500" cy="800100"/>
        </p:xfrm>
        <a:graphic>
          <a:graphicData uri="http://schemas.openxmlformats.org/presentationml/2006/ole">
            <mc:AlternateContent xmlns:mc="http://schemas.openxmlformats.org/markup-compatibility/2006">
              <mc:Choice xmlns:v="urn:schemas-microsoft-com:vml" Requires="v">
                <p:oleObj spid="_x0000_s4132" name="Visio" r:id="rId5" imgW="3873558" imgH="800363" progId="Visio.Drawing.15">
                  <p:embed/>
                </p:oleObj>
              </mc:Choice>
              <mc:Fallback>
                <p:oleObj name="Visio" r:id="rId5" imgW="3873558" imgH="800363" progId="Visio.Drawing.15">
                  <p:embed/>
                  <p:pic>
                    <p:nvPicPr>
                      <p:cNvPr id="11" name="Oggetto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149" y="2325262"/>
                        <a:ext cx="38735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25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Commands message</a:t>
            </a:r>
            <a:endParaRPr lang="en-US" dirty="0"/>
          </a:p>
        </p:txBody>
      </p:sp>
      <p:sp>
        <p:nvSpPr>
          <p:cNvPr id="3" name="Segnaposto contenuto 2"/>
          <p:cNvSpPr>
            <a:spLocks noGrp="1"/>
          </p:cNvSpPr>
          <p:nvPr>
            <p:ph idx="1"/>
          </p:nvPr>
        </p:nvSpPr>
        <p:spPr>
          <a:xfrm>
            <a:off x="268800" y="1091775"/>
            <a:ext cx="6032940" cy="4895139"/>
          </a:xfrm>
        </p:spPr>
        <p:txBody>
          <a:bodyPr>
            <a:normAutofit fontScale="70000" lnSpcReduction="20000"/>
          </a:bodyPr>
          <a:lstStyle/>
          <a:p>
            <a:r>
              <a:rPr lang="en-US" sz="2800" b="1" dirty="0"/>
              <a:t>You can think about the system as an highly configurable message passing tool</a:t>
            </a:r>
            <a:r>
              <a:rPr lang="en-US" sz="2800" b="1" dirty="0" smtClean="0"/>
              <a:t>.</a:t>
            </a:r>
          </a:p>
          <a:p>
            <a:r>
              <a:rPr lang="en-US" sz="2800" b="1" dirty="0" smtClean="0"/>
              <a:t>Commands are serialized into ASCII char</a:t>
            </a:r>
            <a:r>
              <a:rPr lang="en-US" sz="2800" dirty="0" smtClean="0"/>
              <a:t>, to avoid telemetry problem and add an extra safety layer in the command decoding phase. </a:t>
            </a:r>
          </a:p>
          <a:p>
            <a:r>
              <a:rPr lang="en-US" sz="2800" dirty="0" smtClean="0"/>
              <a:t>This string is then packed according to the GCC exchange format and injected into the operator command transmission chain. </a:t>
            </a:r>
          </a:p>
          <a:p>
            <a:r>
              <a:rPr lang="en-US" sz="2800" dirty="0" smtClean="0"/>
              <a:t>On board will be received in the GCC format, unpacked and </a:t>
            </a:r>
            <a:r>
              <a:rPr lang="en-US" sz="2800" dirty="0" err="1" smtClean="0"/>
              <a:t>deserialized</a:t>
            </a:r>
            <a:r>
              <a:rPr lang="en-US" sz="2800" dirty="0" smtClean="0"/>
              <a:t> eventually. </a:t>
            </a:r>
          </a:p>
          <a:p>
            <a:r>
              <a:rPr lang="en-US" sz="2800" dirty="0" smtClean="0"/>
              <a:t>Once serialized, </a:t>
            </a:r>
            <a:r>
              <a:rPr lang="en-US" sz="2800" b="1" dirty="0" smtClean="0"/>
              <a:t>commands can be collected into </a:t>
            </a:r>
            <a:r>
              <a:rPr lang="en-US" sz="2800" dirty="0" smtClean="0"/>
              <a:t>an ASCII file. We adopt the </a:t>
            </a:r>
            <a:r>
              <a:rPr lang="en-US" sz="2800" b="1" dirty="0" smtClean="0"/>
              <a:t>XML</a:t>
            </a:r>
            <a:r>
              <a:rPr lang="en-US" sz="2800" dirty="0" smtClean="0"/>
              <a:t> format, defining a dedicated scheme for commands. </a:t>
            </a:r>
          </a:p>
          <a:p>
            <a:r>
              <a:rPr lang="en-US" sz="2800" b="1" dirty="0" smtClean="0"/>
              <a:t>Commands are uniquely identified via a subsystem name and a command name. </a:t>
            </a:r>
            <a:r>
              <a:rPr lang="en-US" sz="2800" dirty="0" smtClean="0"/>
              <a:t>These are key constraints in the XML schema to enable automatic checks in the XML file, by specialized editors and parsers. </a:t>
            </a:r>
            <a:endParaRPr lang="en-US" sz="2800" dirty="0"/>
          </a:p>
          <a:p>
            <a:pPr marL="0" indent="0">
              <a:buNone/>
            </a:pPr>
            <a:endParaRPr lang="en-US" sz="3000" dirty="0"/>
          </a:p>
        </p:txBody>
      </p:sp>
      <p:sp>
        <p:nvSpPr>
          <p:cNvPr id="5" name="Segnaposto piè di pagina 4"/>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6" name="Segnaposto numero diapositiva 5"/>
          <p:cNvSpPr>
            <a:spLocks noGrp="1"/>
          </p:cNvSpPr>
          <p:nvPr>
            <p:ph type="sldNum" sz="quarter" idx="12"/>
          </p:nvPr>
        </p:nvSpPr>
        <p:spPr/>
        <p:txBody>
          <a:bodyPr/>
          <a:lstStyle/>
          <a:p>
            <a:pPr>
              <a:defRPr/>
            </a:pPr>
            <a:r>
              <a:rPr lang="en-US" smtClean="0"/>
              <a:t> </a:t>
            </a:r>
            <a:fld id="{5CED7CDB-952E-47BD-903A-0237FA21A83A}" type="slidenum">
              <a:rPr lang="en-US" sz="1400">
                <a:solidFill>
                  <a:schemeClr val="bg2"/>
                </a:solidFill>
                <a:latin typeface="Arial" pitchFamily="34" charset="0"/>
              </a:rPr>
              <a:pPr>
                <a:defRPr/>
              </a:pPr>
              <a:t>22</a:t>
            </a:fld>
            <a:endParaRPr lang="en-US" sz="1400">
              <a:solidFill>
                <a:schemeClr val="bg2"/>
              </a:solidFill>
              <a:latin typeface="Arial" pitchFamily="34" charset="0"/>
            </a:endParaRPr>
          </a:p>
        </p:txBody>
      </p:sp>
      <p:pic>
        <p:nvPicPr>
          <p:cNvPr id="8" name="Segnaposto contenuto 7"/>
          <p:cNvPicPr>
            <a:picLocks noChangeAspect="1"/>
          </p:cNvPicPr>
          <p:nvPr/>
        </p:nvPicPr>
        <p:blipFill rotWithShape="1">
          <a:blip r:embed="rId2">
            <a:extLst>
              <a:ext uri="{28A0092B-C50C-407E-A947-70E740481C1C}">
                <a14:useLocalDpi xmlns:a14="http://schemas.microsoft.com/office/drawing/2010/main" val="0"/>
              </a:ext>
            </a:extLst>
          </a:blip>
          <a:srcRect b="4186"/>
          <a:stretch/>
        </p:blipFill>
        <p:spPr bwMode="auto">
          <a:xfrm>
            <a:off x="6211456" y="933216"/>
            <a:ext cx="5893020" cy="542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8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contenuto 11"/>
          <p:cNvPicPr>
            <a:picLocks noChangeAspect="1"/>
          </p:cNvPicPr>
          <p:nvPr/>
        </p:nvPicPr>
        <p:blipFill rotWithShape="1">
          <a:blip r:embed="rId2">
            <a:extLst>
              <a:ext uri="{28A0092B-C50C-407E-A947-70E740481C1C}">
                <a14:useLocalDpi xmlns:a14="http://schemas.microsoft.com/office/drawing/2010/main" val="0"/>
              </a:ext>
            </a:extLst>
          </a:blip>
          <a:srcRect b="4604"/>
          <a:stretch/>
        </p:blipFill>
        <p:spPr bwMode="auto">
          <a:xfrm>
            <a:off x="5546972" y="1621093"/>
            <a:ext cx="6525286" cy="442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r>
              <a:rPr lang="en-US" dirty="0" smtClean="0"/>
              <a:t>Commands message</a:t>
            </a:r>
            <a:endParaRPr lang="en-US" dirty="0"/>
          </a:p>
        </p:txBody>
      </p:sp>
      <p:sp>
        <p:nvSpPr>
          <p:cNvPr id="3" name="Segnaposto contenuto 2"/>
          <p:cNvSpPr>
            <a:spLocks noGrp="1"/>
          </p:cNvSpPr>
          <p:nvPr>
            <p:ph idx="1"/>
          </p:nvPr>
        </p:nvSpPr>
        <p:spPr>
          <a:xfrm>
            <a:off x="268799" y="1091776"/>
            <a:ext cx="6991971" cy="5483195"/>
          </a:xfrm>
        </p:spPr>
        <p:txBody>
          <a:bodyPr>
            <a:normAutofit fontScale="92500" lnSpcReduction="10000"/>
          </a:bodyPr>
          <a:lstStyle/>
          <a:p>
            <a:r>
              <a:rPr lang="en-US" sz="2800" b="1" dirty="0" smtClean="0"/>
              <a:t>As well as commands also sequences of commands can be defined. </a:t>
            </a:r>
          </a:p>
          <a:p>
            <a:r>
              <a:rPr lang="en-US" sz="2800" dirty="0" smtClean="0"/>
              <a:t>As well as for commands we adopt </a:t>
            </a:r>
            <a:br>
              <a:rPr lang="en-US" sz="2800" dirty="0" smtClean="0"/>
            </a:br>
            <a:r>
              <a:rPr lang="en-US" sz="2800" dirty="0" smtClean="0"/>
              <a:t>the XML format, defining a dedicated scheme also for command sequences. </a:t>
            </a:r>
          </a:p>
          <a:p>
            <a:r>
              <a:rPr lang="en-US" sz="2800" b="1" dirty="0" smtClean="0"/>
              <a:t>Sequences are build up </a:t>
            </a:r>
            <a:br>
              <a:rPr lang="en-US" sz="2800" b="1" dirty="0" smtClean="0"/>
            </a:br>
            <a:r>
              <a:rPr lang="en-US" sz="2800" b="1" dirty="0" smtClean="0"/>
              <a:t>using the command and </a:t>
            </a:r>
            <a:br>
              <a:rPr lang="en-US" sz="2800" b="1" dirty="0" smtClean="0"/>
            </a:br>
            <a:r>
              <a:rPr lang="en-US" sz="2800" b="1" dirty="0" smtClean="0"/>
              <a:t>sequence identifiers, </a:t>
            </a:r>
            <a:br>
              <a:rPr lang="en-US" sz="2800" b="1" dirty="0" smtClean="0"/>
            </a:br>
            <a:r>
              <a:rPr lang="en-US" sz="2800" b="1" i="1" dirty="0" smtClean="0"/>
              <a:t>i.e. </a:t>
            </a:r>
            <a:r>
              <a:rPr lang="en-US" sz="2800" b="1" dirty="0" smtClean="0"/>
              <a:t>a sequence can execute </a:t>
            </a:r>
            <a:br>
              <a:rPr lang="en-US" sz="2800" b="1" dirty="0" smtClean="0"/>
            </a:br>
            <a:r>
              <a:rPr lang="en-US" sz="2800" b="1" dirty="0" smtClean="0"/>
              <a:t>other sequences. </a:t>
            </a:r>
          </a:p>
          <a:p>
            <a:r>
              <a:rPr lang="en-US" sz="2800" dirty="0" smtClean="0"/>
              <a:t>Sequences are uniquely identified via a subsystem name and a sequence name. These are key constraints in the XML schema. </a:t>
            </a:r>
            <a:endParaRPr lang="en-US" sz="2800" dirty="0"/>
          </a:p>
          <a:p>
            <a:pPr marL="0" indent="0">
              <a:buNone/>
            </a:pPr>
            <a:endParaRPr lang="en-US" sz="3000" dirty="0"/>
          </a:p>
        </p:txBody>
      </p:sp>
      <p:sp>
        <p:nvSpPr>
          <p:cNvPr id="5" name="Segnaposto piè di pagina 4"/>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6" name="Segnaposto numero diapositiva 5"/>
          <p:cNvSpPr>
            <a:spLocks noGrp="1"/>
          </p:cNvSpPr>
          <p:nvPr>
            <p:ph type="sldNum" sz="quarter" idx="12"/>
          </p:nvPr>
        </p:nvSpPr>
        <p:spPr/>
        <p:txBody>
          <a:bodyPr/>
          <a:lstStyle/>
          <a:p>
            <a:pPr>
              <a:defRPr/>
            </a:pPr>
            <a:r>
              <a:rPr lang="en-US" smtClean="0"/>
              <a:t> </a:t>
            </a:r>
            <a:fld id="{5CED7CDB-952E-47BD-903A-0237FA21A83A}" type="slidenum">
              <a:rPr lang="en-US" sz="1400">
                <a:solidFill>
                  <a:schemeClr val="bg2"/>
                </a:solidFill>
                <a:latin typeface="Arial" pitchFamily="34" charset="0"/>
              </a:rPr>
              <a:pPr>
                <a:defRPr/>
              </a:pPr>
              <a:t>23</a:t>
            </a:fld>
            <a:endParaRPr lang="en-US" sz="1400">
              <a:solidFill>
                <a:schemeClr val="bg2"/>
              </a:solidFill>
              <a:latin typeface="Arial" pitchFamily="34" charset="0"/>
            </a:endParaRPr>
          </a:p>
        </p:txBody>
      </p:sp>
    </p:spTree>
    <p:extLst>
      <p:ext uri="{BB962C8B-B14F-4D97-AF65-F5344CB8AC3E}">
        <p14:creationId xmlns:p14="http://schemas.microsoft.com/office/powerpoint/2010/main" val="2877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Event Builder</a:t>
            </a:r>
            <a:endParaRPr lang="en-US" dirty="0"/>
          </a:p>
        </p:txBody>
      </p:sp>
      <p:sp>
        <p:nvSpPr>
          <p:cNvPr id="3" name="Segnaposto contenuto 2"/>
          <p:cNvSpPr>
            <a:spLocks noGrp="1"/>
          </p:cNvSpPr>
          <p:nvPr>
            <p:ph idx="1"/>
          </p:nvPr>
        </p:nvSpPr>
        <p:spPr/>
        <p:txBody>
          <a:bodyPr/>
          <a:lstStyle/>
          <a:p>
            <a:endParaRPr lang="en-US"/>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24</a:t>
            </a:fld>
            <a:endParaRPr lang="en-US" sz="1400">
              <a:solidFill>
                <a:schemeClr val="bg2"/>
              </a:solidFill>
              <a:latin typeface="Arial" pitchFamily="34" charset="0"/>
            </a:endParaRPr>
          </a:p>
        </p:txBody>
      </p:sp>
      <p:grpSp>
        <p:nvGrpSpPr>
          <p:cNvPr id="730" name="Gruppo 729"/>
          <p:cNvGrpSpPr/>
          <p:nvPr/>
        </p:nvGrpSpPr>
        <p:grpSpPr>
          <a:xfrm>
            <a:off x="1441918" y="571202"/>
            <a:ext cx="9308165" cy="6065818"/>
            <a:chOff x="2741632" y="571202"/>
            <a:chExt cx="9308165" cy="6065818"/>
          </a:xfrm>
        </p:grpSpPr>
        <p:pic>
          <p:nvPicPr>
            <p:cNvPr id="731" name="Picture 305"/>
            <p:cNvPicPr>
              <a:picLocks noChangeAspect="1"/>
            </p:cNvPicPr>
            <p:nvPr/>
          </p:nvPicPr>
          <p:blipFill>
            <a:blip r:embed="rId2"/>
            <a:stretch>
              <a:fillRect/>
            </a:stretch>
          </p:blipFill>
          <p:spPr>
            <a:xfrm>
              <a:off x="3068057" y="4810324"/>
              <a:ext cx="1502917" cy="1158402"/>
            </a:xfrm>
            <a:prstGeom prst="rect">
              <a:avLst/>
            </a:prstGeom>
          </p:spPr>
        </p:pic>
        <p:sp>
          <p:nvSpPr>
            <p:cNvPr id="732" name="Donut 306"/>
            <p:cNvSpPr/>
            <p:nvPr/>
          </p:nvSpPr>
          <p:spPr>
            <a:xfrm>
              <a:off x="3075564" y="4623602"/>
              <a:ext cx="1525570" cy="1525568"/>
            </a:xfrm>
            <a:prstGeom prst="donut">
              <a:avLst>
                <a:gd name="adj" fmla="val 7119"/>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33" name="Rectangle 307"/>
            <p:cNvSpPr/>
            <p:nvPr/>
          </p:nvSpPr>
          <p:spPr>
            <a:xfrm>
              <a:off x="3074510" y="4466602"/>
              <a:ext cx="1475369" cy="951391"/>
            </a:xfrm>
            <a:prstGeom prst="rect">
              <a:avLst/>
            </a:prstGeom>
            <a:noFill/>
          </p:spPr>
          <p:txBody>
            <a:bodyPr wrap="none" lIns="91440" tIns="45720" rIns="91440" bIns="45720">
              <a:prstTxWarp prst="textArchUp">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Calibri" panose="020F0502020204030204"/>
                </a:rPr>
                <a:t>event_builder</a:t>
              </a:r>
              <a:endParaRPr kumimoji="0" lang="en-US" sz="5400" b="0" i="0" u="none" strike="noStrike" kern="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ndParaRPr>
            </a:p>
          </p:txBody>
        </p:sp>
        <p:sp>
          <p:nvSpPr>
            <p:cNvPr id="734" name="Down Arrow 308"/>
            <p:cNvSpPr/>
            <p:nvPr/>
          </p:nvSpPr>
          <p:spPr>
            <a:xfrm rot="10800000">
              <a:off x="6518802" y="4068302"/>
              <a:ext cx="595860" cy="586781"/>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5" name="Down Arrow 309"/>
            <p:cNvSpPr/>
            <p:nvPr/>
          </p:nvSpPr>
          <p:spPr>
            <a:xfrm rot="19894029">
              <a:off x="3080118" y="4113591"/>
              <a:ext cx="174869" cy="322414"/>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6" name="Down Arrow 310"/>
            <p:cNvSpPr/>
            <p:nvPr/>
          </p:nvSpPr>
          <p:spPr>
            <a:xfrm rot="457733">
              <a:off x="4069534" y="3917925"/>
              <a:ext cx="191979" cy="36436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7" name="Down Arrow 311"/>
            <p:cNvSpPr/>
            <p:nvPr/>
          </p:nvSpPr>
          <p:spPr>
            <a:xfrm rot="1408026">
              <a:off x="4383544" y="3897254"/>
              <a:ext cx="190345" cy="475456"/>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8" name="Down Arrow 312"/>
            <p:cNvSpPr/>
            <p:nvPr/>
          </p:nvSpPr>
          <p:spPr>
            <a:xfrm>
              <a:off x="3740372" y="3918756"/>
              <a:ext cx="185204" cy="329571"/>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9" name="Oval 315"/>
            <p:cNvSpPr/>
            <p:nvPr/>
          </p:nvSpPr>
          <p:spPr>
            <a:xfrm>
              <a:off x="4619625" y="4068834"/>
              <a:ext cx="190500" cy="130695"/>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40" name="Group 324"/>
            <p:cNvGrpSpPr/>
            <p:nvPr/>
          </p:nvGrpSpPr>
          <p:grpSpPr>
            <a:xfrm>
              <a:off x="8814834" y="2048447"/>
              <a:ext cx="2606853" cy="1831571"/>
              <a:chOff x="9277003" y="1790260"/>
              <a:chExt cx="2327564" cy="1831571"/>
            </a:xfrm>
          </p:grpSpPr>
          <p:cxnSp>
            <p:nvCxnSpPr>
              <p:cNvPr id="1451" name="Straight Connector 129"/>
              <p:cNvCxnSpPr/>
              <p:nvPr/>
            </p:nvCxnSpPr>
            <p:spPr>
              <a:xfrm>
                <a:off x="9277004" y="1790260"/>
                <a:ext cx="2327563" cy="0"/>
              </a:xfrm>
              <a:prstGeom prst="line">
                <a:avLst/>
              </a:prstGeom>
              <a:noFill/>
              <a:ln w="6350" cap="flat" cmpd="sng" algn="ctr">
                <a:solidFill>
                  <a:srgbClr val="5B9BD5"/>
                </a:solidFill>
                <a:prstDash val="solid"/>
                <a:miter lim="800000"/>
              </a:ln>
              <a:effectLst/>
            </p:spPr>
          </p:cxnSp>
          <p:cxnSp>
            <p:nvCxnSpPr>
              <p:cNvPr id="1452" name="Straight Connector 130"/>
              <p:cNvCxnSpPr/>
              <p:nvPr/>
            </p:nvCxnSpPr>
            <p:spPr>
              <a:xfrm>
                <a:off x="9277003" y="2707431"/>
                <a:ext cx="2327563" cy="0"/>
              </a:xfrm>
              <a:prstGeom prst="line">
                <a:avLst/>
              </a:prstGeom>
              <a:noFill/>
              <a:ln w="6350" cap="flat" cmpd="sng" algn="ctr">
                <a:solidFill>
                  <a:srgbClr val="5B9BD5"/>
                </a:solidFill>
                <a:prstDash val="solid"/>
                <a:miter lim="800000"/>
              </a:ln>
              <a:effectLst/>
            </p:spPr>
          </p:cxnSp>
          <p:cxnSp>
            <p:nvCxnSpPr>
              <p:cNvPr id="1453" name="Straight Connector 131"/>
              <p:cNvCxnSpPr/>
              <p:nvPr/>
            </p:nvCxnSpPr>
            <p:spPr>
              <a:xfrm>
                <a:off x="9277003" y="3621831"/>
                <a:ext cx="2327563" cy="0"/>
              </a:xfrm>
              <a:prstGeom prst="line">
                <a:avLst/>
              </a:prstGeom>
              <a:noFill/>
              <a:ln w="6350" cap="flat" cmpd="sng" algn="ctr">
                <a:solidFill>
                  <a:srgbClr val="5B9BD5"/>
                </a:solidFill>
                <a:prstDash val="solid"/>
                <a:miter lim="800000"/>
              </a:ln>
              <a:effectLst/>
            </p:spPr>
          </p:cxnSp>
        </p:grpSp>
        <p:cxnSp>
          <p:nvCxnSpPr>
            <p:cNvPr id="741" name="Straight Connector 142"/>
            <p:cNvCxnSpPr/>
            <p:nvPr/>
          </p:nvCxnSpPr>
          <p:spPr>
            <a:xfrm flipH="1">
              <a:off x="8814834" y="3785784"/>
              <a:ext cx="431497" cy="0"/>
            </a:xfrm>
            <a:prstGeom prst="line">
              <a:avLst/>
            </a:prstGeom>
            <a:noFill/>
            <a:ln w="6350" cap="flat" cmpd="sng" algn="ctr">
              <a:solidFill>
                <a:srgbClr val="5B9BD5"/>
              </a:solidFill>
              <a:prstDash val="dash"/>
              <a:miter lim="800000"/>
            </a:ln>
            <a:effectLst/>
          </p:spPr>
        </p:cxnSp>
        <p:cxnSp>
          <p:nvCxnSpPr>
            <p:cNvPr id="742" name="Straight Connector 143"/>
            <p:cNvCxnSpPr/>
            <p:nvPr/>
          </p:nvCxnSpPr>
          <p:spPr>
            <a:xfrm flipH="1">
              <a:off x="8814834" y="3546017"/>
              <a:ext cx="431497" cy="0"/>
            </a:xfrm>
            <a:prstGeom prst="line">
              <a:avLst/>
            </a:prstGeom>
            <a:noFill/>
            <a:ln w="6350" cap="flat" cmpd="sng" algn="ctr">
              <a:solidFill>
                <a:srgbClr val="5B9BD5"/>
              </a:solidFill>
              <a:prstDash val="dash"/>
              <a:miter lim="800000"/>
            </a:ln>
            <a:effectLst/>
          </p:spPr>
        </p:cxnSp>
        <p:cxnSp>
          <p:nvCxnSpPr>
            <p:cNvPr id="743" name="Straight Connector 216"/>
            <p:cNvCxnSpPr/>
            <p:nvPr/>
          </p:nvCxnSpPr>
          <p:spPr>
            <a:xfrm flipH="1">
              <a:off x="8770117" y="2868473"/>
              <a:ext cx="1057635" cy="0"/>
            </a:xfrm>
            <a:prstGeom prst="line">
              <a:avLst/>
            </a:prstGeom>
            <a:noFill/>
            <a:ln w="6350" cap="flat" cmpd="sng" algn="ctr">
              <a:solidFill>
                <a:srgbClr val="5B9BD5"/>
              </a:solidFill>
              <a:prstDash val="dash"/>
              <a:miter lim="800000"/>
            </a:ln>
            <a:effectLst/>
          </p:spPr>
        </p:cxnSp>
        <p:cxnSp>
          <p:nvCxnSpPr>
            <p:cNvPr id="744" name="Straight Connector 217"/>
            <p:cNvCxnSpPr/>
            <p:nvPr/>
          </p:nvCxnSpPr>
          <p:spPr>
            <a:xfrm flipH="1">
              <a:off x="8779789" y="2628706"/>
              <a:ext cx="1047963" cy="0"/>
            </a:xfrm>
            <a:prstGeom prst="line">
              <a:avLst/>
            </a:prstGeom>
            <a:noFill/>
            <a:ln w="6350" cap="flat" cmpd="sng" algn="ctr">
              <a:solidFill>
                <a:srgbClr val="5B9BD5"/>
              </a:solidFill>
              <a:prstDash val="dash"/>
              <a:miter lim="800000"/>
            </a:ln>
            <a:effectLst/>
          </p:spPr>
        </p:cxnSp>
        <p:sp>
          <p:nvSpPr>
            <p:cNvPr id="745" name="TextBox 250"/>
            <p:cNvSpPr txBox="1"/>
            <p:nvPr/>
          </p:nvSpPr>
          <p:spPr>
            <a:xfrm>
              <a:off x="8726661" y="1975586"/>
              <a:ext cx="678391" cy="369332"/>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srgbClr val="0070C0"/>
                  </a:solidFill>
                  <a:effectLst/>
                  <a:uLnTx/>
                  <a:uFillTx/>
                  <a:latin typeface="Calibri" panose="020F0502020204030204"/>
                </a:rPr>
                <a:t>NEXT</a:t>
              </a:r>
              <a:endParaRPr kumimoji="0" lang="it-IT" sz="1800" b="0" i="0" u="none" strike="noStrike" kern="0" cap="none" spc="0" normalizeH="0" baseline="0" noProof="0" dirty="0">
                <a:ln>
                  <a:noFill/>
                </a:ln>
                <a:solidFill>
                  <a:srgbClr val="0070C0"/>
                </a:solidFill>
                <a:effectLst/>
                <a:uLnTx/>
                <a:uFillTx/>
                <a:latin typeface="Calibri" panose="020F0502020204030204"/>
              </a:endParaRPr>
            </a:p>
          </p:txBody>
        </p:sp>
        <p:sp>
          <p:nvSpPr>
            <p:cNvPr id="746" name="TextBox 251"/>
            <p:cNvSpPr txBox="1"/>
            <p:nvPr/>
          </p:nvSpPr>
          <p:spPr>
            <a:xfrm>
              <a:off x="8728147" y="2889145"/>
              <a:ext cx="676788" cy="369332"/>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srgbClr val="0070C0"/>
                  </a:solidFill>
                  <a:effectLst/>
                  <a:uLnTx/>
                  <a:uFillTx/>
                  <a:latin typeface="Calibri" panose="020F0502020204030204"/>
                </a:rPr>
                <a:t>HIGH</a:t>
              </a:r>
              <a:endParaRPr kumimoji="0" lang="it-IT" sz="1800" b="0" i="0" u="none" strike="noStrike" kern="0" cap="none" spc="0" normalizeH="0" baseline="0" noProof="0" dirty="0">
                <a:ln>
                  <a:noFill/>
                </a:ln>
                <a:solidFill>
                  <a:srgbClr val="0070C0"/>
                </a:solidFill>
                <a:effectLst/>
                <a:uLnTx/>
                <a:uFillTx/>
                <a:latin typeface="Calibri" panose="020F0502020204030204"/>
              </a:endParaRPr>
            </a:p>
          </p:txBody>
        </p:sp>
        <p:sp>
          <p:nvSpPr>
            <p:cNvPr id="747" name="TextBox 325"/>
            <p:cNvSpPr txBox="1"/>
            <p:nvPr/>
          </p:nvSpPr>
          <p:spPr>
            <a:xfrm>
              <a:off x="8729938" y="3805334"/>
              <a:ext cx="1039067" cy="369332"/>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srgbClr val="0070C0"/>
                  </a:solidFill>
                  <a:effectLst/>
                  <a:uLnTx/>
                  <a:uFillTx/>
                  <a:latin typeface="Calibri" panose="020F0502020204030204"/>
                </a:rPr>
                <a:t>MEDIUM</a:t>
              </a:r>
              <a:endParaRPr kumimoji="0" lang="it-IT" sz="1800" b="0" i="0" u="none" strike="noStrike" kern="0" cap="none" spc="0" normalizeH="0" baseline="0" noProof="0" dirty="0">
                <a:ln>
                  <a:noFill/>
                </a:ln>
                <a:solidFill>
                  <a:srgbClr val="0070C0"/>
                </a:solidFill>
                <a:effectLst/>
                <a:uLnTx/>
                <a:uFillTx/>
                <a:latin typeface="Calibri" panose="020F0502020204030204"/>
              </a:endParaRPr>
            </a:p>
          </p:txBody>
        </p:sp>
        <p:grpSp>
          <p:nvGrpSpPr>
            <p:cNvPr id="748" name="Group 271"/>
            <p:cNvGrpSpPr/>
            <p:nvPr/>
          </p:nvGrpSpPr>
          <p:grpSpPr>
            <a:xfrm>
              <a:off x="5966899" y="2068348"/>
              <a:ext cx="1710618" cy="1895311"/>
              <a:chOff x="8020049" y="5022702"/>
              <a:chExt cx="1428894" cy="1583170"/>
            </a:xfrm>
          </p:grpSpPr>
          <p:sp>
            <p:nvSpPr>
              <p:cNvPr id="1437" name="Oval 253"/>
              <p:cNvSpPr/>
              <p:nvPr/>
            </p:nvSpPr>
            <p:spPr>
              <a:xfrm>
                <a:off x="8175980" y="5311855"/>
                <a:ext cx="1111170" cy="1111170"/>
              </a:xfrm>
              <a:prstGeom prst="ellipse">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8" name="Oval 254"/>
              <p:cNvSpPr/>
              <p:nvPr/>
            </p:nvSpPr>
            <p:spPr>
              <a:xfrm>
                <a:off x="8265370" y="5401245"/>
                <a:ext cx="932390" cy="932390"/>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9" name="Rectangle 255"/>
              <p:cNvSpPr/>
              <p:nvPr/>
            </p:nvSpPr>
            <p:spPr>
              <a:xfrm>
                <a:off x="8621264" y="5232400"/>
                <a:ext cx="220602" cy="231775"/>
              </a:xfrm>
              <a:prstGeom prst="rect">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0" name="Rectangle 256"/>
              <p:cNvSpPr/>
              <p:nvPr/>
            </p:nvSpPr>
            <p:spPr>
              <a:xfrm>
                <a:off x="8621264" y="6256424"/>
                <a:ext cx="220602" cy="231775"/>
              </a:xfrm>
              <a:prstGeom prst="rect">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1" name="Rectangle 257"/>
              <p:cNvSpPr/>
              <p:nvPr/>
            </p:nvSpPr>
            <p:spPr>
              <a:xfrm>
                <a:off x="8110374" y="5751553"/>
                <a:ext cx="220602" cy="231775"/>
              </a:xfrm>
              <a:prstGeom prst="rect">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2" name="Rectangle 258"/>
              <p:cNvSpPr/>
              <p:nvPr/>
            </p:nvSpPr>
            <p:spPr>
              <a:xfrm>
                <a:off x="9138232" y="5751553"/>
                <a:ext cx="220602" cy="231775"/>
              </a:xfrm>
              <a:prstGeom prst="rect">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3" name="Oval 261"/>
              <p:cNvSpPr/>
              <p:nvPr/>
            </p:nvSpPr>
            <p:spPr>
              <a:xfrm>
                <a:off x="8585638" y="5721513"/>
                <a:ext cx="291854" cy="291854"/>
              </a:xfrm>
              <a:prstGeom prst="ellipse">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4" name="Down Arrow 262"/>
              <p:cNvSpPr/>
              <p:nvPr/>
            </p:nvSpPr>
            <p:spPr>
              <a:xfrm rot="5400000">
                <a:off x="8135116" y="5672964"/>
                <a:ext cx="160391" cy="390525"/>
              </a:xfrm>
              <a:prstGeom prst="downArrow">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5" name="Down Arrow 263"/>
              <p:cNvSpPr/>
              <p:nvPr/>
            </p:nvSpPr>
            <p:spPr>
              <a:xfrm rot="16200000">
                <a:off x="9173485" y="5672964"/>
                <a:ext cx="160391" cy="390525"/>
              </a:xfrm>
              <a:prstGeom prst="downArrow">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6" name="Down Arrow 264"/>
              <p:cNvSpPr/>
              <p:nvPr/>
            </p:nvSpPr>
            <p:spPr>
              <a:xfrm rot="10800000">
                <a:off x="8649510" y="5140808"/>
                <a:ext cx="160391" cy="390525"/>
              </a:xfrm>
              <a:prstGeom prst="downArrow">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7" name="Down Arrow 266"/>
              <p:cNvSpPr/>
              <p:nvPr/>
            </p:nvSpPr>
            <p:spPr>
              <a:xfrm rot="10800000">
                <a:off x="8649508" y="6148672"/>
                <a:ext cx="160391" cy="457200"/>
              </a:xfrm>
              <a:prstGeom prst="downArrow">
                <a:avLst>
                  <a:gd name="adj1" fmla="val 50000"/>
                  <a:gd name="adj2" fmla="val 18327"/>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48" name="Picture 267"/>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contrast="79000"/>
                        </a14:imgEffect>
                      </a14:imgLayer>
                    </a14:imgProps>
                  </a:ext>
                </a:extLst>
              </a:blip>
              <a:stretch>
                <a:fillRect/>
              </a:stretch>
            </p:blipFill>
            <p:spPr>
              <a:xfrm>
                <a:off x="8463460" y="5651868"/>
                <a:ext cx="545609" cy="392436"/>
              </a:xfrm>
              <a:prstGeom prst="rect">
                <a:avLst/>
              </a:prstGeom>
            </p:spPr>
          </p:pic>
          <p:sp>
            <p:nvSpPr>
              <p:cNvPr id="1449" name="Donut 268"/>
              <p:cNvSpPr/>
              <p:nvPr/>
            </p:nvSpPr>
            <p:spPr>
              <a:xfrm>
                <a:off x="8374060" y="5511797"/>
                <a:ext cx="711286" cy="711285"/>
              </a:xfrm>
              <a:prstGeom prst="donut">
                <a:avLst>
                  <a:gd name="adj" fmla="val 12114"/>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50" name="Rectangle 270"/>
              <p:cNvSpPr/>
              <p:nvPr/>
            </p:nvSpPr>
            <p:spPr>
              <a:xfrm>
                <a:off x="8119615" y="5022702"/>
                <a:ext cx="1181714" cy="873151"/>
              </a:xfrm>
              <a:prstGeom prst="rect">
                <a:avLst/>
              </a:prstGeom>
              <a:noFill/>
            </p:spPr>
            <p:txBody>
              <a:bodyPr wrap="none" lIns="91440" tIns="45720" rIns="91440" bIns="45720">
                <a:prstTxWarp prst="textArchUp">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Calibri" panose="020F0502020204030204"/>
                  </a:rPr>
                  <a:t>Analyzer</a:t>
                </a:r>
                <a:endParaRPr kumimoji="0" lang="en-US" sz="2800" b="0" i="0" u="none" strike="noStrike" kern="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ndParaRPr>
              </a:p>
            </p:txBody>
          </p:sp>
        </p:grpSp>
        <p:sp>
          <p:nvSpPr>
            <p:cNvPr id="749" name="Right Arrow 273"/>
            <p:cNvSpPr/>
            <p:nvPr/>
          </p:nvSpPr>
          <p:spPr>
            <a:xfrm rot="20239699">
              <a:off x="7700683" y="2279425"/>
              <a:ext cx="843916" cy="191786"/>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0" name="Right Arrow 274"/>
            <p:cNvSpPr/>
            <p:nvPr/>
          </p:nvSpPr>
          <p:spPr>
            <a:xfrm rot="21075583">
              <a:off x="7768841" y="2827504"/>
              <a:ext cx="843916" cy="191786"/>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1" name="Right Arrow 275"/>
            <p:cNvSpPr/>
            <p:nvPr/>
          </p:nvSpPr>
          <p:spPr>
            <a:xfrm rot="931671">
              <a:off x="7717934" y="3402698"/>
              <a:ext cx="843916" cy="191786"/>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2" name="Down Arrow 279"/>
            <p:cNvSpPr/>
            <p:nvPr/>
          </p:nvSpPr>
          <p:spPr>
            <a:xfrm rot="16200000">
              <a:off x="4650079" y="5092995"/>
              <a:ext cx="595860" cy="586781"/>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3" name="TextBox 295"/>
            <p:cNvSpPr txBox="1"/>
            <p:nvPr/>
          </p:nvSpPr>
          <p:spPr>
            <a:xfrm>
              <a:off x="2741632" y="1874733"/>
              <a:ext cx="636585" cy="461665"/>
            </a:xfrm>
            <a:prstGeom prst="rect">
              <a:avLst/>
            </a:prstGeom>
            <a:solidFill>
              <a:srgbClr val="ED7D31"/>
            </a:solidFill>
            <a:ln>
              <a:solidFill>
                <a:srgbClr val="70AD47">
                  <a:shade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prstClr val="white"/>
                  </a:solidFill>
                  <a:effectLst/>
                  <a:uLnTx/>
                  <a:uFillTx/>
                  <a:latin typeface="Calibri" panose="020F0502020204030204"/>
                </a:rPr>
                <a:t>CLOCK</a:t>
              </a:r>
              <a:br>
                <a:rPr kumimoji="0" lang="it-IT" sz="1200" b="0" i="0" u="none" strike="noStrike" kern="0" cap="none" spc="0" normalizeH="0" baseline="0" noProof="0" dirty="0" smtClean="0">
                  <a:ln>
                    <a:noFill/>
                  </a:ln>
                  <a:solidFill>
                    <a:prstClr val="white"/>
                  </a:solidFill>
                  <a:effectLst/>
                  <a:uLnTx/>
                  <a:uFillTx/>
                  <a:latin typeface="Calibri" panose="020F0502020204030204"/>
                </a:rPr>
              </a:br>
              <a:r>
                <a:rPr kumimoji="0" lang="it-IT" sz="1200" b="0" i="0" u="none" strike="noStrike" kern="0" cap="none" spc="0" normalizeH="0" baseline="0" noProof="0" dirty="0" smtClean="0">
                  <a:ln>
                    <a:noFill/>
                  </a:ln>
                  <a:solidFill>
                    <a:prstClr val="white"/>
                  </a:solidFill>
                  <a:effectLst/>
                  <a:uLnTx/>
                  <a:uFillTx/>
                  <a:latin typeface="Calibri" panose="020F0502020204030204"/>
                </a:rPr>
                <a:t>BOARD</a:t>
              </a:r>
              <a:endParaRPr kumimoji="0" lang="it-IT" sz="1200" b="0" i="0" u="none" strike="noStrike" kern="0" cap="none" spc="0" normalizeH="0" baseline="0" noProof="0" dirty="0">
                <a:ln>
                  <a:noFill/>
                </a:ln>
                <a:solidFill>
                  <a:prstClr val="white"/>
                </a:solidFill>
                <a:effectLst/>
                <a:uLnTx/>
                <a:uFillTx/>
                <a:latin typeface="Calibri" panose="020F0502020204030204"/>
              </a:endParaRPr>
            </a:p>
          </p:txBody>
        </p:sp>
        <p:sp>
          <p:nvSpPr>
            <p:cNvPr id="754" name="TextBox 297"/>
            <p:cNvSpPr txBox="1"/>
            <p:nvPr/>
          </p:nvSpPr>
          <p:spPr>
            <a:xfrm>
              <a:off x="4293634" y="1757095"/>
              <a:ext cx="592978" cy="461665"/>
            </a:xfrm>
            <a:prstGeom prst="rect">
              <a:avLst/>
            </a:prstGeom>
            <a:solidFill>
              <a:srgbClr val="70AD47"/>
            </a:solidFill>
            <a:ln>
              <a:solidFill>
                <a:srgbClr val="70AD47">
                  <a:shade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prstClr val="white"/>
                  </a:solidFill>
                  <a:effectLst/>
                  <a:uLnTx/>
                  <a:uFillTx/>
                  <a:latin typeface="Calibri" panose="020F0502020204030204"/>
                </a:rPr>
                <a:t>PDM</a:t>
              </a:r>
              <a:br>
                <a:rPr kumimoji="0" lang="it-IT" sz="1200" b="0" i="0" u="none" strike="noStrike" kern="0" cap="none" spc="0" normalizeH="0" baseline="0" noProof="0" dirty="0" smtClean="0">
                  <a:ln>
                    <a:noFill/>
                  </a:ln>
                  <a:solidFill>
                    <a:prstClr val="white"/>
                  </a:solidFill>
                  <a:effectLst/>
                  <a:uLnTx/>
                  <a:uFillTx/>
                  <a:latin typeface="Calibri" panose="020F0502020204030204"/>
                </a:rPr>
              </a:br>
              <a:r>
                <a:rPr kumimoji="0" lang="it-IT" sz="1200" b="0" i="0" u="none" strike="noStrike" kern="0" cap="none" spc="0" normalizeH="0" baseline="0" noProof="0" dirty="0" smtClean="0">
                  <a:ln>
                    <a:noFill/>
                  </a:ln>
                  <a:solidFill>
                    <a:prstClr val="white"/>
                  </a:solidFill>
                  <a:effectLst/>
                  <a:uLnTx/>
                  <a:uFillTx/>
                  <a:latin typeface="Calibri" panose="020F0502020204030204"/>
                </a:rPr>
                <a:t>3</a:t>
              </a:r>
              <a:endParaRPr kumimoji="0" lang="it-IT" sz="1200" b="0" i="0" u="none" strike="noStrike" kern="0" cap="none" spc="0" normalizeH="0" baseline="0" noProof="0" dirty="0">
                <a:ln>
                  <a:noFill/>
                </a:ln>
                <a:solidFill>
                  <a:prstClr val="white"/>
                </a:solidFill>
                <a:effectLst/>
                <a:uLnTx/>
                <a:uFillTx/>
                <a:latin typeface="Calibri" panose="020F0502020204030204"/>
              </a:endParaRPr>
            </a:p>
          </p:txBody>
        </p:sp>
        <p:sp>
          <p:nvSpPr>
            <p:cNvPr id="755" name="Down Arrow 300"/>
            <p:cNvSpPr/>
            <p:nvPr/>
          </p:nvSpPr>
          <p:spPr>
            <a:xfrm>
              <a:off x="2988486" y="2373819"/>
              <a:ext cx="142875" cy="244718"/>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6" name="Rectangle 327"/>
            <p:cNvSpPr/>
            <p:nvPr/>
          </p:nvSpPr>
          <p:spPr>
            <a:xfrm rot="5400000">
              <a:off x="9195663" y="2412301"/>
              <a:ext cx="4354590" cy="672392"/>
            </a:xfrm>
            <a:prstGeom prst="rect">
              <a:avLst/>
            </a:prstGeom>
            <a:noFill/>
          </p:spPr>
          <p:txBody>
            <a:bodyPr wrap="none" lIns="91440" tIns="45720" rIns="91440" bIns="45720">
              <a:prstTxWarp prst="textArchUp">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Calibri" panose="020F0502020204030204"/>
                </a:rPr>
                <a:t>Download files</a:t>
              </a:r>
              <a:endParaRPr kumimoji="0" lang="en-US" sz="3200" b="0" i="0" u="none" strike="noStrike" kern="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ndParaRPr>
            </a:p>
          </p:txBody>
        </p:sp>
        <p:sp>
          <p:nvSpPr>
            <p:cNvPr id="757" name="Rectangle 558"/>
            <p:cNvSpPr/>
            <p:nvPr/>
          </p:nvSpPr>
          <p:spPr>
            <a:xfrm rot="1858667">
              <a:off x="8460980" y="4019735"/>
              <a:ext cx="2499632" cy="981856"/>
            </a:xfrm>
            <a:prstGeom prst="rect">
              <a:avLst/>
            </a:prstGeom>
            <a:noFill/>
          </p:spPr>
          <p:txBody>
            <a:bodyPr wrap="none" lIns="91440" tIns="45720" rIns="91440" bIns="45720">
              <a:prstTxWarp prst="textArchDown">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Calibri" panose="020F0502020204030204"/>
                </a:rPr>
                <a:t>Compression</a:t>
              </a:r>
              <a:endParaRPr kumimoji="0" lang="en-US" sz="3200" b="0" i="0" u="none" strike="noStrike" kern="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ndParaRPr>
            </a:p>
          </p:txBody>
        </p:sp>
        <p:sp>
          <p:nvSpPr>
            <p:cNvPr id="758" name="TextBox 918"/>
            <p:cNvSpPr txBox="1"/>
            <p:nvPr/>
          </p:nvSpPr>
          <p:spPr>
            <a:xfrm>
              <a:off x="9820073" y="5454373"/>
              <a:ext cx="1150890" cy="200055"/>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datpackets</a:t>
              </a:r>
              <a:r>
                <a:rPr kumimoji="0" lang="it-IT"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-….bz2</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759" name="TextBox 919"/>
            <p:cNvSpPr txBox="1"/>
            <p:nvPr/>
          </p:nvSpPr>
          <p:spPr>
            <a:xfrm>
              <a:off x="10898907" y="5457345"/>
              <a:ext cx="1150890" cy="200055"/>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datpackets</a:t>
              </a:r>
              <a:r>
                <a:rPr kumimoji="0" lang="it-IT"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-….bz2</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760" name="TextBox 920"/>
            <p:cNvSpPr txBox="1"/>
            <p:nvPr/>
          </p:nvSpPr>
          <p:spPr>
            <a:xfrm>
              <a:off x="8721973" y="5813582"/>
              <a:ext cx="1150890" cy="200055"/>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err="1" smtClean="0">
                  <a:ln>
                    <a:noFill/>
                  </a:ln>
                  <a:solidFill>
                    <a:prstClr val="black"/>
                  </a:solidFill>
                  <a:effectLst/>
                  <a:uLnTx/>
                  <a:uFillTx/>
                  <a:latin typeface="Century Gothic" panose="020B0502020202020204" pitchFamily="34" charset="0"/>
                  <a:cs typeface="Arial" panose="020B0604020202020204" pitchFamily="34" charset="0"/>
                </a:rPr>
                <a:t>datpackets</a:t>
              </a:r>
              <a:r>
                <a:rPr kumimoji="0" lang="it-IT" sz="700" b="0" i="0" u="none" strike="noStrike" kern="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-….bz2</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761" name="TextBox 922"/>
            <p:cNvSpPr txBox="1"/>
            <p:nvPr/>
          </p:nvSpPr>
          <p:spPr>
            <a:xfrm>
              <a:off x="9811381" y="5812900"/>
              <a:ext cx="1150890" cy="200055"/>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datpackets</a:t>
              </a:r>
              <a:r>
                <a:rPr kumimoji="0" lang="it-IT"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-….bz2</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762" name="TextBox 923"/>
            <p:cNvSpPr txBox="1"/>
            <p:nvPr/>
          </p:nvSpPr>
          <p:spPr>
            <a:xfrm>
              <a:off x="10891553" y="5805698"/>
              <a:ext cx="1150890" cy="200055"/>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datpackets</a:t>
              </a:r>
              <a:r>
                <a:rPr kumimoji="0" lang="it-IT"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-….bz2</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763" name="TextBox 1056"/>
            <p:cNvSpPr txBox="1"/>
            <p:nvPr/>
          </p:nvSpPr>
          <p:spPr>
            <a:xfrm>
              <a:off x="9811381" y="6171040"/>
              <a:ext cx="1150890" cy="200055"/>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datpackets</a:t>
              </a:r>
              <a:r>
                <a:rPr kumimoji="0" lang="it-IT"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-….bz2</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764" name="TextBox 1057"/>
            <p:cNvSpPr txBox="1"/>
            <p:nvPr/>
          </p:nvSpPr>
          <p:spPr>
            <a:xfrm>
              <a:off x="10891553" y="6163838"/>
              <a:ext cx="1150890" cy="200055"/>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datpackets</a:t>
              </a:r>
              <a:r>
                <a:rPr kumimoji="0" lang="it-IT"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-….bz2</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765" name="TextBox 1058"/>
            <p:cNvSpPr txBox="1"/>
            <p:nvPr/>
          </p:nvSpPr>
          <p:spPr>
            <a:xfrm>
              <a:off x="8722827" y="6171039"/>
              <a:ext cx="1150890" cy="200055"/>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datpackets</a:t>
              </a:r>
              <a:r>
                <a:rPr kumimoji="0" lang="it-IT"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t>
              </a:r>
              <a:r>
                <a:rPr kumimoji="0" lang="it-IT" sz="700" b="0" i="0" u="none" strike="noStrike" kern="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bz2</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766" name="TextBox 779"/>
            <p:cNvSpPr txBox="1"/>
            <p:nvPr/>
          </p:nvSpPr>
          <p:spPr>
            <a:xfrm>
              <a:off x="3908292" y="1798425"/>
              <a:ext cx="592978" cy="461665"/>
            </a:xfrm>
            <a:prstGeom prst="rect">
              <a:avLst/>
            </a:prstGeom>
            <a:solidFill>
              <a:srgbClr val="70AD47"/>
            </a:solidFill>
            <a:ln>
              <a:solidFill>
                <a:srgbClr val="70AD47">
                  <a:shade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prstClr val="white"/>
                  </a:solidFill>
                  <a:effectLst/>
                  <a:uLnTx/>
                  <a:uFillTx/>
                  <a:latin typeface="Calibri" panose="020F0502020204030204"/>
                </a:rPr>
                <a:t>PDM</a:t>
              </a:r>
              <a:br>
                <a:rPr kumimoji="0" lang="it-IT" sz="1200" b="0" i="0" u="none" strike="noStrike" kern="0" cap="none" spc="0" normalizeH="0" baseline="0" noProof="0" dirty="0" smtClean="0">
                  <a:ln>
                    <a:noFill/>
                  </a:ln>
                  <a:solidFill>
                    <a:prstClr val="white"/>
                  </a:solidFill>
                  <a:effectLst/>
                  <a:uLnTx/>
                  <a:uFillTx/>
                  <a:latin typeface="Calibri" panose="020F0502020204030204"/>
                </a:rPr>
              </a:br>
              <a:r>
                <a:rPr kumimoji="0" lang="it-IT" sz="1200" b="0" i="0" u="none" strike="noStrike" kern="0" cap="none" spc="0" normalizeH="0" baseline="0" noProof="0" dirty="0" smtClean="0">
                  <a:ln>
                    <a:noFill/>
                  </a:ln>
                  <a:solidFill>
                    <a:prstClr val="white"/>
                  </a:solidFill>
                  <a:effectLst/>
                  <a:uLnTx/>
                  <a:uFillTx/>
                  <a:latin typeface="Calibri" panose="020F0502020204030204"/>
                </a:rPr>
                <a:t>2</a:t>
              </a:r>
              <a:endParaRPr kumimoji="0" lang="it-IT" sz="1200" b="0" i="0" u="none" strike="noStrike" kern="0" cap="none" spc="0" normalizeH="0" baseline="0" noProof="0" dirty="0">
                <a:ln>
                  <a:noFill/>
                </a:ln>
                <a:solidFill>
                  <a:prstClr val="white"/>
                </a:solidFill>
                <a:effectLst/>
                <a:uLnTx/>
                <a:uFillTx/>
                <a:latin typeface="Calibri" panose="020F0502020204030204"/>
              </a:endParaRPr>
            </a:p>
          </p:txBody>
        </p:sp>
        <p:sp>
          <p:nvSpPr>
            <p:cNvPr id="767" name="TextBox 780"/>
            <p:cNvSpPr txBox="1"/>
            <p:nvPr/>
          </p:nvSpPr>
          <p:spPr>
            <a:xfrm>
              <a:off x="3541515" y="1839755"/>
              <a:ext cx="592978" cy="461665"/>
            </a:xfrm>
            <a:prstGeom prst="rect">
              <a:avLst/>
            </a:prstGeom>
            <a:solidFill>
              <a:srgbClr val="70AD47"/>
            </a:solidFill>
            <a:ln>
              <a:solidFill>
                <a:srgbClr val="70AD47">
                  <a:shade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prstClr val="white"/>
                  </a:solidFill>
                  <a:effectLst/>
                  <a:uLnTx/>
                  <a:uFillTx/>
                  <a:latin typeface="Calibri" panose="020F0502020204030204"/>
                </a:rPr>
                <a:t>PDM</a:t>
              </a:r>
              <a:br>
                <a:rPr kumimoji="0" lang="it-IT" sz="1200" b="0" i="0" u="none" strike="noStrike" kern="0" cap="none" spc="0" normalizeH="0" baseline="0" noProof="0" dirty="0" smtClean="0">
                  <a:ln>
                    <a:noFill/>
                  </a:ln>
                  <a:solidFill>
                    <a:prstClr val="white"/>
                  </a:solidFill>
                  <a:effectLst/>
                  <a:uLnTx/>
                  <a:uFillTx/>
                  <a:latin typeface="Calibri" panose="020F0502020204030204"/>
                </a:rPr>
              </a:br>
              <a:r>
                <a:rPr kumimoji="0" lang="it-IT" sz="1200" b="0" i="0" u="none" strike="noStrike" kern="0" cap="none" spc="0" normalizeH="0" baseline="0" noProof="0" dirty="0" smtClean="0">
                  <a:ln>
                    <a:noFill/>
                  </a:ln>
                  <a:solidFill>
                    <a:prstClr val="white"/>
                  </a:solidFill>
                  <a:effectLst/>
                  <a:uLnTx/>
                  <a:uFillTx/>
                  <a:latin typeface="Calibri" panose="020F0502020204030204"/>
                </a:rPr>
                <a:t>1</a:t>
              </a:r>
              <a:endParaRPr kumimoji="0" lang="it-IT" sz="1200" b="0" i="0" u="none" strike="noStrike" kern="0" cap="none" spc="0" normalizeH="0" baseline="0" noProof="0" dirty="0">
                <a:ln>
                  <a:noFill/>
                </a:ln>
                <a:solidFill>
                  <a:prstClr val="white"/>
                </a:solidFill>
                <a:effectLst/>
                <a:uLnTx/>
                <a:uFillTx/>
                <a:latin typeface="Calibri" panose="020F0502020204030204"/>
              </a:endParaRPr>
            </a:p>
          </p:txBody>
        </p:sp>
        <p:grpSp>
          <p:nvGrpSpPr>
            <p:cNvPr id="768" name="Group 7"/>
            <p:cNvGrpSpPr/>
            <p:nvPr/>
          </p:nvGrpSpPr>
          <p:grpSpPr>
            <a:xfrm>
              <a:off x="3015643" y="2653874"/>
              <a:ext cx="98381" cy="1416973"/>
              <a:chOff x="3015643" y="2653874"/>
              <a:chExt cx="98381" cy="1416973"/>
            </a:xfrm>
          </p:grpSpPr>
          <p:sp>
            <p:nvSpPr>
              <p:cNvPr id="1428" name="Rectangle 25"/>
              <p:cNvSpPr/>
              <p:nvPr/>
            </p:nvSpPr>
            <p:spPr>
              <a:xfrm>
                <a:off x="3015643" y="2653874"/>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29" name="Rectangle 795"/>
              <p:cNvSpPr/>
              <p:nvPr/>
            </p:nvSpPr>
            <p:spPr>
              <a:xfrm>
                <a:off x="3015643" y="2814649"/>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30" name="Rectangle 796"/>
              <p:cNvSpPr/>
              <p:nvPr/>
            </p:nvSpPr>
            <p:spPr>
              <a:xfrm>
                <a:off x="3015643" y="2977341"/>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31" name="Rectangle 797"/>
              <p:cNvSpPr/>
              <p:nvPr/>
            </p:nvSpPr>
            <p:spPr>
              <a:xfrm>
                <a:off x="3015643" y="3138116"/>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32" name="Rectangle 798"/>
              <p:cNvSpPr/>
              <p:nvPr/>
            </p:nvSpPr>
            <p:spPr>
              <a:xfrm>
                <a:off x="3015643" y="3298891"/>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33" name="Rectangle 799"/>
              <p:cNvSpPr/>
              <p:nvPr/>
            </p:nvSpPr>
            <p:spPr>
              <a:xfrm>
                <a:off x="3015643" y="3459666"/>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34" name="Rectangle 800"/>
              <p:cNvSpPr/>
              <p:nvPr/>
            </p:nvSpPr>
            <p:spPr>
              <a:xfrm>
                <a:off x="3015643" y="3622358"/>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35" name="Rectangle 801"/>
              <p:cNvSpPr/>
              <p:nvPr/>
            </p:nvSpPr>
            <p:spPr>
              <a:xfrm>
                <a:off x="3015643" y="3783133"/>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36" name="Rectangle 802"/>
              <p:cNvSpPr/>
              <p:nvPr/>
            </p:nvSpPr>
            <p:spPr>
              <a:xfrm>
                <a:off x="3015643" y="3945409"/>
                <a:ext cx="98381" cy="125438"/>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769" name="TextBox 813"/>
            <p:cNvSpPr txBox="1"/>
            <p:nvPr/>
          </p:nvSpPr>
          <p:spPr>
            <a:xfrm>
              <a:off x="5185682" y="4652098"/>
              <a:ext cx="3119386" cy="276999"/>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datpackets-20211129141514-0418-0.dat</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grpSp>
          <p:nvGrpSpPr>
            <p:cNvPr id="770" name="Group 814"/>
            <p:cNvGrpSpPr/>
            <p:nvPr/>
          </p:nvGrpSpPr>
          <p:grpSpPr>
            <a:xfrm>
              <a:off x="5300593" y="4893916"/>
              <a:ext cx="3234928" cy="245940"/>
              <a:chOff x="6444772" y="4987782"/>
              <a:chExt cx="3234928" cy="245940"/>
            </a:xfrm>
          </p:grpSpPr>
          <p:sp>
            <p:nvSpPr>
              <p:cNvPr id="1379" name="Rectangle 815"/>
              <p:cNvSpPr/>
              <p:nvPr/>
            </p:nvSpPr>
            <p:spPr>
              <a:xfrm rot="10800000">
                <a:off x="7099285" y="4989715"/>
                <a:ext cx="321887" cy="242889"/>
              </a:xfrm>
              <a:prstGeom prst="rect">
                <a:avLst/>
              </a:prstGeom>
              <a:noFill/>
              <a:ln w="12700" cap="flat" cmpd="sng" algn="ctr">
                <a:solidFill>
                  <a:srgbClr val="5B9BD5">
                    <a:shade val="50000"/>
                  </a:srgbClr>
                </a:solidFill>
                <a:prstDash val="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380" name="Group 816"/>
              <p:cNvGrpSpPr/>
              <p:nvPr/>
            </p:nvGrpSpPr>
            <p:grpSpPr>
              <a:xfrm>
                <a:off x="8782050" y="4987782"/>
                <a:ext cx="695916" cy="245940"/>
                <a:chOff x="5725806" y="3302965"/>
                <a:chExt cx="5073861" cy="1793129"/>
              </a:xfrm>
            </p:grpSpPr>
            <p:sp>
              <p:nvSpPr>
                <p:cNvPr id="1418" name="Rectangle 854"/>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19" name="Rectangle 855"/>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20" name="Rectangle 856"/>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21" name="Rectangle 857"/>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22" name="Rectangle 858"/>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23" name="Rectangle 859"/>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24" name="Rectangle 860"/>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25" name="Rectangle 861"/>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26" name="Rectangle 862"/>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27" name="Rectangle 863"/>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81" name="Group 817"/>
              <p:cNvGrpSpPr/>
              <p:nvPr/>
            </p:nvGrpSpPr>
            <p:grpSpPr>
              <a:xfrm rot="5400000">
                <a:off x="9456299" y="5010320"/>
                <a:ext cx="245940" cy="200863"/>
                <a:chOff x="6629171" y="1347509"/>
                <a:chExt cx="1793126" cy="1464478"/>
              </a:xfrm>
            </p:grpSpPr>
            <p:sp>
              <p:nvSpPr>
                <p:cNvPr id="1415" name="Rectangle 851"/>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16" name="Rectangle 852"/>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17" name="Rectangle 853"/>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82" name="Group 818"/>
              <p:cNvGrpSpPr/>
              <p:nvPr/>
            </p:nvGrpSpPr>
            <p:grpSpPr>
              <a:xfrm>
                <a:off x="7384474" y="4987782"/>
                <a:ext cx="695916" cy="245940"/>
                <a:chOff x="5725806" y="3302965"/>
                <a:chExt cx="5073861" cy="1793129"/>
              </a:xfrm>
            </p:grpSpPr>
            <p:sp>
              <p:nvSpPr>
                <p:cNvPr id="1405" name="Rectangle 841"/>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6" name="Rectangle 842"/>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7" name="Rectangle 843"/>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8" name="Rectangle 844"/>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9" name="Rectangle 845"/>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10" name="Rectangle 846"/>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11" name="Rectangle 847"/>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12" name="Rectangle 848"/>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13" name="Rectangle 849"/>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14" name="Rectangle 850"/>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83" name="Group 819"/>
              <p:cNvGrpSpPr/>
              <p:nvPr/>
            </p:nvGrpSpPr>
            <p:grpSpPr>
              <a:xfrm>
                <a:off x="6444772" y="4987782"/>
                <a:ext cx="695916" cy="245940"/>
                <a:chOff x="7142177" y="4987782"/>
                <a:chExt cx="695916" cy="245940"/>
              </a:xfrm>
            </p:grpSpPr>
            <p:sp>
              <p:nvSpPr>
                <p:cNvPr id="1395" name="Rectangle 831"/>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6" name="Rectangle 832"/>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7" name="Rectangle 833"/>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8" name="Rectangle 834"/>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9" name="Rectangle 835"/>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0" name="Rectangle 836"/>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1" name="Rectangle 837"/>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2" name="Rectangle 838"/>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3" name="Rectangle 839"/>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04" name="Rectangle 840"/>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84" name="Group 820"/>
              <p:cNvGrpSpPr/>
              <p:nvPr/>
            </p:nvGrpSpPr>
            <p:grpSpPr>
              <a:xfrm>
                <a:off x="8081140" y="4987782"/>
                <a:ext cx="695916" cy="245940"/>
                <a:chOff x="7142177" y="4987782"/>
                <a:chExt cx="695916" cy="245940"/>
              </a:xfrm>
            </p:grpSpPr>
            <p:sp>
              <p:nvSpPr>
                <p:cNvPr id="1385" name="Rectangle 821"/>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86" name="Rectangle 822"/>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87" name="Rectangle 823"/>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88" name="Rectangle 824"/>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89" name="Rectangle 825"/>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0" name="Rectangle 826"/>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1" name="Rectangle 827"/>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2" name="Rectangle 828"/>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3" name="Rectangle 829"/>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94" name="Rectangle 830"/>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sp>
          <p:nvSpPr>
            <p:cNvPr id="771" name="TextBox 864"/>
            <p:cNvSpPr txBox="1"/>
            <p:nvPr/>
          </p:nvSpPr>
          <p:spPr>
            <a:xfrm>
              <a:off x="5183328" y="5128599"/>
              <a:ext cx="3119386" cy="276999"/>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datpackets-20211129141520-0428-0.dat</a:t>
              </a:r>
            </a:p>
          </p:txBody>
        </p:sp>
        <p:grpSp>
          <p:nvGrpSpPr>
            <p:cNvPr id="772" name="Group 865"/>
            <p:cNvGrpSpPr/>
            <p:nvPr/>
          </p:nvGrpSpPr>
          <p:grpSpPr>
            <a:xfrm>
              <a:off x="5298239" y="5370417"/>
              <a:ext cx="3234928" cy="245940"/>
              <a:chOff x="6444772" y="4987782"/>
              <a:chExt cx="3234928" cy="245940"/>
            </a:xfrm>
          </p:grpSpPr>
          <p:sp>
            <p:nvSpPr>
              <p:cNvPr id="1330" name="Rectangle 866"/>
              <p:cNvSpPr/>
              <p:nvPr/>
            </p:nvSpPr>
            <p:spPr>
              <a:xfrm rot="10800000">
                <a:off x="7099285" y="4989463"/>
                <a:ext cx="321887" cy="242889"/>
              </a:xfrm>
              <a:prstGeom prst="rect">
                <a:avLst/>
              </a:prstGeom>
              <a:noFill/>
              <a:ln w="12700" cap="flat" cmpd="sng" algn="ctr">
                <a:solidFill>
                  <a:srgbClr val="5B9BD5">
                    <a:shade val="50000"/>
                  </a:srgbClr>
                </a:solidFill>
                <a:prstDash val="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331" name="Group 867"/>
              <p:cNvGrpSpPr/>
              <p:nvPr/>
            </p:nvGrpSpPr>
            <p:grpSpPr>
              <a:xfrm>
                <a:off x="8782050" y="4987782"/>
                <a:ext cx="695916" cy="245940"/>
                <a:chOff x="5725806" y="3302965"/>
                <a:chExt cx="5073861" cy="1793129"/>
              </a:xfrm>
            </p:grpSpPr>
            <p:sp>
              <p:nvSpPr>
                <p:cNvPr id="1369" name="Rectangle 905"/>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0" name="Rectangle 906"/>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1" name="Rectangle 907"/>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2" name="Rectangle 908"/>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3" name="Rectangle 909"/>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4" name="Rectangle 910"/>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5" name="Rectangle 921"/>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6" name="Rectangle 1059"/>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7" name="Rectangle 1060"/>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78" name="Rectangle 1061"/>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32" name="Group 868"/>
              <p:cNvGrpSpPr/>
              <p:nvPr/>
            </p:nvGrpSpPr>
            <p:grpSpPr>
              <a:xfrm rot="5400000">
                <a:off x="9456299" y="5010320"/>
                <a:ext cx="245940" cy="200863"/>
                <a:chOff x="6629171" y="1347509"/>
                <a:chExt cx="1793126" cy="1464478"/>
              </a:xfrm>
            </p:grpSpPr>
            <p:sp>
              <p:nvSpPr>
                <p:cNvPr id="1366" name="Rectangle 902"/>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67" name="Rectangle 903"/>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68" name="Rectangle 904"/>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33" name="Group 869"/>
              <p:cNvGrpSpPr/>
              <p:nvPr/>
            </p:nvGrpSpPr>
            <p:grpSpPr>
              <a:xfrm>
                <a:off x="7384474" y="4987782"/>
                <a:ext cx="695916" cy="245940"/>
                <a:chOff x="5725806" y="3302965"/>
                <a:chExt cx="5073861" cy="1793129"/>
              </a:xfrm>
            </p:grpSpPr>
            <p:sp>
              <p:nvSpPr>
                <p:cNvPr id="1356" name="Rectangle 892"/>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7" name="Rectangle 893"/>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8" name="Rectangle 894"/>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9" name="Rectangle 895"/>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60" name="Rectangle 896"/>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61" name="Rectangle 897"/>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62" name="Rectangle 898"/>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63" name="Rectangle 899"/>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64" name="Rectangle 900"/>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65" name="Rectangle 901"/>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34" name="Group 870"/>
              <p:cNvGrpSpPr/>
              <p:nvPr/>
            </p:nvGrpSpPr>
            <p:grpSpPr>
              <a:xfrm>
                <a:off x="6444772" y="4987782"/>
                <a:ext cx="695916" cy="245940"/>
                <a:chOff x="7142177" y="4987782"/>
                <a:chExt cx="695916" cy="245940"/>
              </a:xfrm>
            </p:grpSpPr>
            <p:sp>
              <p:nvSpPr>
                <p:cNvPr id="1346" name="Rectangle 882"/>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7" name="Rectangle 883"/>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8" name="Rectangle 884"/>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9" name="Rectangle 885"/>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0" name="Rectangle 886"/>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1" name="Rectangle 887"/>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2" name="Rectangle 888"/>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3" name="Rectangle 889"/>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4" name="Rectangle 890"/>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55" name="Rectangle 891"/>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335" name="Group 871"/>
              <p:cNvGrpSpPr/>
              <p:nvPr/>
            </p:nvGrpSpPr>
            <p:grpSpPr>
              <a:xfrm>
                <a:off x="8081140" y="4987782"/>
                <a:ext cx="695916" cy="245940"/>
                <a:chOff x="7142177" y="4987782"/>
                <a:chExt cx="695916" cy="245940"/>
              </a:xfrm>
            </p:grpSpPr>
            <p:sp>
              <p:nvSpPr>
                <p:cNvPr id="1336" name="Rectangle 872"/>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37" name="Rectangle 873"/>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38" name="Rectangle 874"/>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39" name="Rectangle 875"/>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0" name="Rectangle 876"/>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1" name="Rectangle 877"/>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2" name="Rectangle 878"/>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3" name="Rectangle 879"/>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4" name="Rectangle 880"/>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45" name="Rectangle 881"/>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sp>
          <p:nvSpPr>
            <p:cNvPr id="773" name="TextBox 1062"/>
            <p:cNvSpPr txBox="1"/>
            <p:nvPr/>
          </p:nvSpPr>
          <p:spPr>
            <a:xfrm>
              <a:off x="5201482" y="5605100"/>
              <a:ext cx="3119386" cy="276999"/>
            </a:xfrm>
            <a:prstGeom prst="rect">
              <a:avLst/>
            </a:prstGeom>
            <a:noFill/>
            <a:ln>
              <a:no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datpackets-20211129141532-0439-0.dat</a:t>
              </a:r>
              <a:endParaRPr kumimoji="0" lang="it-IT" sz="12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grpSp>
          <p:nvGrpSpPr>
            <p:cNvPr id="774" name="Group 1063"/>
            <p:cNvGrpSpPr/>
            <p:nvPr/>
          </p:nvGrpSpPr>
          <p:grpSpPr>
            <a:xfrm>
              <a:off x="5316393" y="5846918"/>
              <a:ext cx="3234928" cy="245940"/>
              <a:chOff x="6444772" y="4987782"/>
              <a:chExt cx="3234928" cy="245940"/>
            </a:xfrm>
          </p:grpSpPr>
          <p:sp>
            <p:nvSpPr>
              <p:cNvPr id="1281" name="Rectangle 1064"/>
              <p:cNvSpPr/>
              <p:nvPr/>
            </p:nvSpPr>
            <p:spPr>
              <a:xfrm rot="10800000">
                <a:off x="7099285" y="4989213"/>
                <a:ext cx="321887" cy="242889"/>
              </a:xfrm>
              <a:prstGeom prst="rect">
                <a:avLst/>
              </a:prstGeom>
              <a:noFill/>
              <a:ln w="12700" cap="flat" cmpd="sng" algn="ctr">
                <a:solidFill>
                  <a:srgbClr val="5B9BD5">
                    <a:shade val="50000"/>
                  </a:srgbClr>
                </a:solidFill>
                <a:prstDash val="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282" name="Group 1065"/>
              <p:cNvGrpSpPr/>
              <p:nvPr/>
            </p:nvGrpSpPr>
            <p:grpSpPr>
              <a:xfrm>
                <a:off x="8782050" y="4987782"/>
                <a:ext cx="695916" cy="245940"/>
                <a:chOff x="5725806" y="3302965"/>
                <a:chExt cx="5073861" cy="1793129"/>
              </a:xfrm>
            </p:grpSpPr>
            <p:sp>
              <p:nvSpPr>
                <p:cNvPr id="1320" name="Rectangle 1103"/>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1" name="Rectangle 1104"/>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2" name="Rectangle 1105"/>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3" name="Rectangle 1106"/>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4" name="Rectangle 1107"/>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5" name="Rectangle 1108"/>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6" name="Rectangle 1109"/>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7" name="Rectangle 1110"/>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8" name="Rectangle 1111"/>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29" name="Rectangle 1112"/>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283" name="Group 1066"/>
              <p:cNvGrpSpPr/>
              <p:nvPr/>
            </p:nvGrpSpPr>
            <p:grpSpPr>
              <a:xfrm rot="5400000">
                <a:off x="9456299" y="5010320"/>
                <a:ext cx="245940" cy="200863"/>
                <a:chOff x="6629171" y="1347509"/>
                <a:chExt cx="1793126" cy="1464478"/>
              </a:xfrm>
            </p:grpSpPr>
            <p:sp>
              <p:nvSpPr>
                <p:cNvPr id="1317" name="Rectangle 1100"/>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8" name="Rectangle 1101"/>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9" name="Rectangle 1102"/>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284" name="Group 1067"/>
              <p:cNvGrpSpPr/>
              <p:nvPr/>
            </p:nvGrpSpPr>
            <p:grpSpPr>
              <a:xfrm>
                <a:off x="7384474" y="4987782"/>
                <a:ext cx="695916" cy="245940"/>
                <a:chOff x="5725806" y="3302965"/>
                <a:chExt cx="5073861" cy="1793129"/>
              </a:xfrm>
            </p:grpSpPr>
            <p:sp>
              <p:nvSpPr>
                <p:cNvPr id="1307" name="Rectangle 1090"/>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8" name="Rectangle 1091"/>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9" name="Rectangle 1092"/>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0" name="Rectangle 1093"/>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1" name="Rectangle 1094"/>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2" name="Rectangle 1095"/>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3" name="Rectangle 1096"/>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4" name="Rectangle 1097"/>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5" name="Rectangle 1098"/>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6" name="Rectangle 1099"/>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285" name="Group 1068"/>
              <p:cNvGrpSpPr/>
              <p:nvPr/>
            </p:nvGrpSpPr>
            <p:grpSpPr>
              <a:xfrm>
                <a:off x="6444772" y="4987782"/>
                <a:ext cx="695916" cy="245940"/>
                <a:chOff x="7142177" y="4987782"/>
                <a:chExt cx="695916" cy="245940"/>
              </a:xfrm>
            </p:grpSpPr>
            <p:sp>
              <p:nvSpPr>
                <p:cNvPr id="1297" name="Rectangle 108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8" name="Rectangle 108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9" name="Rectangle 108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0" name="Rectangle 108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1" name="Rectangle 108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2" name="Rectangle 108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3" name="Rectangle 108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4" name="Rectangle 108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5" name="Rectangle 108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06" name="Rectangle 108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286" name="Group 1069"/>
              <p:cNvGrpSpPr/>
              <p:nvPr/>
            </p:nvGrpSpPr>
            <p:grpSpPr>
              <a:xfrm>
                <a:off x="8081140" y="4987782"/>
                <a:ext cx="695916" cy="245940"/>
                <a:chOff x="7142177" y="4987782"/>
                <a:chExt cx="695916" cy="245940"/>
              </a:xfrm>
            </p:grpSpPr>
            <p:sp>
              <p:nvSpPr>
                <p:cNvPr id="1287" name="Rectangle 107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88" name="Rectangle 107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89" name="Rectangle 107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0" name="Rectangle 107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1" name="Rectangle 107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2" name="Rectangle 107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3" name="Rectangle 107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4" name="Rectangle 107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5" name="Rectangle 107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96" name="Rectangle 107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nvGrpSpPr>
            <p:cNvPr id="775" name="Group 1113"/>
            <p:cNvGrpSpPr/>
            <p:nvPr/>
          </p:nvGrpSpPr>
          <p:grpSpPr>
            <a:xfrm>
              <a:off x="9696382" y="1704223"/>
              <a:ext cx="695916" cy="245940"/>
              <a:chOff x="7142177" y="4987782"/>
              <a:chExt cx="695916" cy="245940"/>
            </a:xfrm>
          </p:grpSpPr>
          <p:sp>
            <p:nvSpPr>
              <p:cNvPr id="1271" name="Rectangle 1114"/>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2" name="Rectangle 1115"/>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3" name="Rectangle 1116"/>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4" name="Rectangle 1117"/>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5" name="Rectangle 1118"/>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6" name="Rectangle 1119"/>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7" name="Rectangle 1120"/>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8" name="Rectangle 1121"/>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9" name="Rectangle 1122"/>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80" name="Rectangle 1123"/>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76" name="Group 1124"/>
            <p:cNvGrpSpPr/>
            <p:nvPr/>
          </p:nvGrpSpPr>
          <p:grpSpPr>
            <a:xfrm>
              <a:off x="8821709" y="1704223"/>
              <a:ext cx="695916" cy="245940"/>
              <a:chOff x="7142177" y="4987782"/>
              <a:chExt cx="695916" cy="245940"/>
            </a:xfrm>
          </p:grpSpPr>
          <p:sp>
            <p:nvSpPr>
              <p:cNvPr id="1261" name="Rectangle 1125"/>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2" name="Rectangle 1126"/>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3" name="Rectangle 1127"/>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4" name="Rectangle 1128"/>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5" name="Rectangle 1129"/>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6" name="Rectangle 1130"/>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7" name="Rectangle 1131"/>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8" name="Rectangle 1132"/>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9" name="Rectangle 1133"/>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70" name="Rectangle 1134"/>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77" name="Group 1135"/>
            <p:cNvGrpSpPr/>
            <p:nvPr/>
          </p:nvGrpSpPr>
          <p:grpSpPr>
            <a:xfrm>
              <a:off x="9782504" y="2618932"/>
              <a:ext cx="695916" cy="245940"/>
              <a:chOff x="7142177" y="4987782"/>
              <a:chExt cx="695916" cy="245940"/>
            </a:xfrm>
          </p:grpSpPr>
          <p:sp>
            <p:nvSpPr>
              <p:cNvPr id="1251" name="Rectangle 1136"/>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2" name="Rectangle 1137"/>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3" name="Rectangle 1138"/>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4" name="Rectangle 1139"/>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5" name="Rectangle 1140"/>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6" name="Rectangle 1141"/>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7" name="Rectangle 1142"/>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8" name="Rectangle 1143"/>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9" name="Rectangle 1144"/>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0" name="Rectangle 1145"/>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78" name="Group 1146"/>
            <p:cNvGrpSpPr/>
            <p:nvPr/>
          </p:nvGrpSpPr>
          <p:grpSpPr>
            <a:xfrm>
              <a:off x="10488475" y="2618942"/>
              <a:ext cx="695916" cy="245940"/>
              <a:chOff x="7142177" y="4987782"/>
              <a:chExt cx="695916" cy="245940"/>
            </a:xfrm>
          </p:grpSpPr>
          <p:sp>
            <p:nvSpPr>
              <p:cNvPr id="1241" name="Rectangle 1147"/>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2" name="Rectangle 1148"/>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3" name="Rectangle 1149"/>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4" name="Rectangle 1150"/>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5" name="Rectangle 1151"/>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6" name="Rectangle 1152"/>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7" name="Rectangle 1153"/>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8" name="Rectangle 1154"/>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9" name="Rectangle 1155"/>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50" name="Rectangle 1156"/>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79" name="Group 1157"/>
            <p:cNvGrpSpPr/>
            <p:nvPr/>
          </p:nvGrpSpPr>
          <p:grpSpPr>
            <a:xfrm>
              <a:off x="9249197" y="3545341"/>
              <a:ext cx="695916" cy="245940"/>
              <a:chOff x="7142177" y="4987782"/>
              <a:chExt cx="695916" cy="245940"/>
            </a:xfrm>
          </p:grpSpPr>
          <p:sp>
            <p:nvSpPr>
              <p:cNvPr id="1231" name="Rectangle 1158"/>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2" name="Rectangle 1159"/>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3" name="Rectangle 1160"/>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4" name="Rectangle 1161"/>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5" name="Rectangle 1162"/>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6" name="Rectangle 1163"/>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7" name="Rectangle 1164"/>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8" name="Rectangle 1165"/>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9" name="Rectangle 1166"/>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40" name="Rectangle 1167"/>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80" name="Group 1168"/>
            <p:cNvGrpSpPr/>
            <p:nvPr/>
          </p:nvGrpSpPr>
          <p:grpSpPr>
            <a:xfrm>
              <a:off x="9953046" y="3545340"/>
              <a:ext cx="695916" cy="245940"/>
              <a:chOff x="7142177" y="4987782"/>
              <a:chExt cx="695916" cy="245940"/>
            </a:xfrm>
          </p:grpSpPr>
          <p:sp>
            <p:nvSpPr>
              <p:cNvPr id="1221" name="Rectangle 1169"/>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2" name="Rectangle 1170"/>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3" name="Rectangle 1171"/>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4" name="Rectangle 1172"/>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5" name="Rectangle 1173"/>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6" name="Rectangle 1174"/>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7" name="Rectangle 1175"/>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8" name="Rectangle 1176"/>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9" name="Rectangle 1177"/>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0" name="Rectangle 1178"/>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81" name="Group 1179"/>
            <p:cNvGrpSpPr/>
            <p:nvPr/>
          </p:nvGrpSpPr>
          <p:grpSpPr>
            <a:xfrm>
              <a:off x="10654189" y="3543842"/>
              <a:ext cx="695916" cy="245940"/>
              <a:chOff x="7142177" y="4987782"/>
              <a:chExt cx="695916" cy="245940"/>
            </a:xfrm>
          </p:grpSpPr>
          <p:sp>
            <p:nvSpPr>
              <p:cNvPr id="1211" name="Rectangle 118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2" name="Rectangle 118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3" name="Rectangle 118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4" name="Rectangle 118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5" name="Rectangle 118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6" name="Rectangle 118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7" name="Rectangle 118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8" name="Rectangle 118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9" name="Rectangle 118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20" name="Rectangle 118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82" name="Group 9"/>
            <p:cNvGrpSpPr/>
            <p:nvPr/>
          </p:nvGrpSpPr>
          <p:grpSpPr>
            <a:xfrm>
              <a:off x="7261786" y="3709060"/>
              <a:ext cx="2539073" cy="995889"/>
              <a:chOff x="7261786" y="3709060"/>
              <a:chExt cx="2539073" cy="995889"/>
            </a:xfrm>
          </p:grpSpPr>
          <p:sp>
            <p:nvSpPr>
              <p:cNvPr id="1206" name="Right Arrow 276"/>
              <p:cNvSpPr/>
              <p:nvPr/>
            </p:nvSpPr>
            <p:spPr>
              <a:xfrm rot="2505059">
                <a:off x="7512474" y="4486581"/>
                <a:ext cx="2288385" cy="218368"/>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7" name="Block Arc 417"/>
              <p:cNvSpPr/>
              <p:nvPr/>
            </p:nvSpPr>
            <p:spPr>
              <a:xfrm>
                <a:off x="7261786" y="3709060"/>
                <a:ext cx="679382" cy="604258"/>
              </a:xfrm>
              <a:prstGeom prst="blockArc">
                <a:avLst>
                  <a:gd name="adj1" fmla="val 10800000"/>
                  <a:gd name="adj2" fmla="val 19285628"/>
                  <a:gd name="adj3" fmla="val 17599"/>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08" name="Rectangle 419"/>
              <p:cNvSpPr/>
              <p:nvPr/>
            </p:nvSpPr>
            <p:spPr>
              <a:xfrm>
                <a:off x="7265194" y="4012097"/>
                <a:ext cx="103691" cy="65822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9" name="Rectangle 1190"/>
              <p:cNvSpPr/>
              <p:nvPr/>
            </p:nvSpPr>
            <p:spPr>
              <a:xfrm>
                <a:off x="7269956" y="3981891"/>
                <a:ext cx="95093" cy="58217"/>
              </a:xfrm>
              <a:prstGeom prst="rect">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0" name="Rectangle 1191"/>
              <p:cNvSpPr/>
              <p:nvPr/>
            </p:nvSpPr>
            <p:spPr>
              <a:xfrm rot="18784466">
                <a:off x="7777202" y="3823220"/>
                <a:ext cx="94693" cy="58217"/>
              </a:xfrm>
              <a:prstGeom prst="rect">
                <a:avLst/>
              </a:prstGeom>
              <a:solidFill>
                <a:srgbClr val="5B9BD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83" name="Group 1192"/>
            <p:cNvGrpSpPr/>
            <p:nvPr/>
          </p:nvGrpSpPr>
          <p:grpSpPr>
            <a:xfrm>
              <a:off x="9929613" y="6314285"/>
              <a:ext cx="971869" cy="245940"/>
              <a:chOff x="6444772" y="4987782"/>
              <a:chExt cx="3234928" cy="245940"/>
            </a:xfrm>
          </p:grpSpPr>
          <p:sp>
            <p:nvSpPr>
              <p:cNvPr id="1157" name="Rectangle 1193"/>
              <p:cNvSpPr/>
              <p:nvPr/>
            </p:nvSpPr>
            <p:spPr>
              <a:xfrm rot="10800000">
                <a:off x="7099282" y="4989787"/>
                <a:ext cx="321887" cy="242888"/>
              </a:xfrm>
              <a:prstGeom prst="rect">
                <a:avLst/>
              </a:prstGeom>
              <a:noFill/>
              <a:ln w="12700" cap="flat" cmpd="sng" algn="ctr">
                <a:solidFill>
                  <a:srgbClr val="5B9BD5">
                    <a:shade val="50000"/>
                  </a:srgbClr>
                </a:solidFill>
                <a:prstDash val="sys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158" name="Group 1194"/>
              <p:cNvGrpSpPr/>
              <p:nvPr/>
            </p:nvGrpSpPr>
            <p:grpSpPr>
              <a:xfrm>
                <a:off x="8782050" y="4987782"/>
                <a:ext cx="695916" cy="245940"/>
                <a:chOff x="5725806" y="3302965"/>
                <a:chExt cx="5073861" cy="1793129"/>
              </a:xfrm>
            </p:grpSpPr>
            <p:sp>
              <p:nvSpPr>
                <p:cNvPr id="1196" name="Rectangle 1232"/>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97" name="Rectangle 1233"/>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98" name="Rectangle 1234"/>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99" name="Rectangle 1235"/>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00" name="Rectangle 1236"/>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01" name="Rectangle 1237"/>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02" name="Rectangle 1238"/>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03" name="Rectangle 1239"/>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04" name="Rectangle 1240"/>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05" name="Rectangle 1241"/>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59" name="Group 1195"/>
              <p:cNvGrpSpPr/>
              <p:nvPr/>
            </p:nvGrpSpPr>
            <p:grpSpPr>
              <a:xfrm rot="5400000">
                <a:off x="9456299" y="5010320"/>
                <a:ext cx="245940" cy="200863"/>
                <a:chOff x="6629171" y="1347509"/>
                <a:chExt cx="1793126" cy="1464478"/>
              </a:xfrm>
            </p:grpSpPr>
            <p:sp>
              <p:nvSpPr>
                <p:cNvPr id="1193" name="Rectangle 1229"/>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94" name="Rectangle 1230"/>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95" name="Rectangle 1231"/>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60" name="Group 1196"/>
              <p:cNvGrpSpPr/>
              <p:nvPr/>
            </p:nvGrpSpPr>
            <p:grpSpPr>
              <a:xfrm>
                <a:off x="7384474" y="4987782"/>
                <a:ext cx="695916" cy="245940"/>
                <a:chOff x="5725806" y="3302965"/>
                <a:chExt cx="5073861" cy="1793129"/>
              </a:xfrm>
            </p:grpSpPr>
            <p:sp>
              <p:nvSpPr>
                <p:cNvPr id="1183" name="Rectangle 1219"/>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4" name="Rectangle 1220"/>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5" name="Rectangle 1221"/>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6" name="Rectangle 1222"/>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7" name="Rectangle 1223"/>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8" name="Rectangle 1224"/>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9" name="Rectangle 1225"/>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90" name="Rectangle 1226"/>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91" name="Rectangle 1227"/>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92" name="Rectangle 1228"/>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61" name="Group 1197"/>
              <p:cNvGrpSpPr/>
              <p:nvPr/>
            </p:nvGrpSpPr>
            <p:grpSpPr>
              <a:xfrm>
                <a:off x="6444772" y="4987782"/>
                <a:ext cx="695916" cy="245940"/>
                <a:chOff x="7142177" y="4987782"/>
                <a:chExt cx="695916" cy="245940"/>
              </a:xfrm>
            </p:grpSpPr>
            <p:sp>
              <p:nvSpPr>
                <p:cNvPr id="1173" name="Rectangle 1209"/>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4" name="Rectangle 1210"/>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5" name="Rectangle 1211"/>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6" name="Rectangle 1212"/>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7" name="Rectangle 1213"/>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8" name="Rectangle 1214"/>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9" name="Rectangle 1215"/>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0" name="Rectangle 1216"/>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1" name="Rectangle 1217"/>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82" name="Rectangle 1218"/>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62" name="Group 1198"/>
              <p:cNvGrpSpPr/>
              <p:nvPr/>
            </p:nvGrpSpPr>
            <p:grpSpPr>
              <a:xfrm>
                <a:off x="8081140" y="4987782"/>
                <a:ext cx="695916" cy="245940"/>
                <a:chOff x="7142177" y="4987782"/>
                <a:chExt cx="695916" cy="245940"/>
              </a:xfrm>
            </p:grpSpPr>
            <p:sp>
              <p:nvSpPr>
                <p:cNvPr id="1163" name="Rectangle 1199"/>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64" name="Rectangle 1200"/>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65" name="Rectangle 1201"/>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66" name="Rectangle 1202"/>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67" name="Rectangle 1203"/>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68" name="Rectangle 1204"/>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69" name="Rectangle 1205"/>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0" name="Rectangle 1206"/>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1" name="Rectangle 1207"/>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72" name="Rectangle 1208"/>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nvGrpSpPr>
            <p:cNvPr id="784" name="Group 1243"/>
            <p:cNvGrpSpPr/>
            <p:nvPr/>
          </p:nvGrpSpPr>
          <p:grpSpPr>
            <a:xfrm>
              <a:off x="9913387" y="5612874"/>
              <a:ext cx="971869" cy="245940"/>
              <a:chOff x="6444772" y="4987782"/>
              <a:chExt cx="3234928" cy="245940"/>
            </a:xfrm>
          </p:grpSpPr>
          <p:sp>
            <p:nvSpPr>
              <p:cNvPr id="1108" name="Rectangle 1244"/>
              <p:cNvSpPr/>
              <p:nvPr/>
            </p:nvSpPr>
            <p:spPr>
              <a:xfrm rot="10800000">
                <a:off x="7099282" y="4989787"/>
                <a:ext cx="321887" cy="242888"/>
              </a:xfrm>
              <a:prstGeom prst="rect">
                <a:avLst/>
              </a:prstGeom>
              <a:noFill/>
              <a:ln w="12700" cap="flat" cmpd="sng" algn="ctr">
                <a:solidFill>
                  <a:srgbClr val="5B9BD5">
                    <a:shade val="50000"/>
                  </a:srgbClr>
                </a:solidFill>
                <a:prstDash val="sys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109" name="Group 1245"/>
              <p:cNvGrpSpPr/>
              <p:nvPr/>
            </p:nvGrpSpPr>
            <p:grpSpPr>
              <a:xfrm>
                <a:off x="8782050" y="4987782"/>
                <a:ext cx="695916" cy="245940"/>
                <a:chOff x="5725806" y="3302965"/>
                <a:chExt cx="5073861" cy="1793129"/>
              </a:xfrm>
            </p:grpSpPr>
            <p:sp>
              <p:nvSpPr>
                <p:cNvPr id="1147" name="Rectangle 1283"/>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48" name="Rectangle 1284"/>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49" name="Rectangle 1285"/>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50" name="Rectangle 1286"/>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51" name="Rectangle 1287"/>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52" name="Rectangle 1288"/>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53" name="Rectangle 1289"/>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54" name="Rectangle 1290"/>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55" name="Rectangle 1291"/>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56" name="Rectangle 1292"/>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10" name="Group 1246"/>
              <p:cNvGrpSpPr/>
              <p:nvPr/>
            </p:nvGrpSpPr>
            <p:grpSpPr>
              <a:xfrm rot="5400000">
                <a:off x="9456299" y="5010320"/>
                <a:ext cx="245940" cy="200863"/>
                <a:chOff x="6629171" y="1347509"/>
                <a:chExt cx="1793126" cy="1464478"/>
              </a:xfrm>
            </p:grpSpPr>
            <p:sp>
              <p:nvSpPr>
                <p:cNvPr id="1144" name="Rectangle 1280"/>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45" name="Rectangle 1281"/>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46" name="Rectangle 1282"/>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11" name="Group 1247"/>
              <p:cNvGrpSpPr/>
              <p:nvPr/>
            </p:nvGrpSpPr>
            <p:grpSpPr>
              <a:xfrm>
                <a:off x="7384474" y="4987782"/>
                <a:ext cx="695916" cy="245940"/>
                <a:chOff x="5725806" y="3302965"/>
                <a:chExt cx="5073861" cy="1793129"/>
              </a:xfrm>
            </p:grpSpPr>
            <p:sp>
              <p:nvSpPr>
                <p:cNvPr id="1134" name="Rectangle 1270"/>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5" name="Rectangle 1271"/>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6" name="Rectangle 1272"/>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7" name="Rectangle 1273"/>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8" name="Rectangle 1274"/>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9" name="Rectangle 1275"/>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40" name="Rectangle 1276"/>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41" name="Rectangle 1277"/>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42" name="Rectangle 1278"/>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43" name="Rectangle 1279"/>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12" name="Group 1248"/>
              <p:cNvGrpSpPr/>
              <p:nvPr/>
            </p:nvGrpSpPr>
            <p:grpSpPr>
              <a:xfrm>
                <a:off x="6444772" y="4987782"/>
                <a:ext cx="695916" cy="245940"/>
                <a:chOff x="7142177" y="4987782"/>
                <a:chExt cx="695916" cy="245940"/>
              </a:xfrm>
            </p:grpSpPr>
            <p:sp>
              <p:nvSpPr>
                <p:cNvPr id="1124" name="Rectangle 126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5" name="Rectangle 126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6" name="Rectangle 126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7" name="Rectangle 126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8" name="Rectangle 126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9" name="Rectangle 126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0" name="Rectangle 126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1" name="Rectangle 126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2" name="Rectangle 126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33" name="Rectangle 126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13" name="Group 1249"/>
              <p:cNvGrpSpPr/>
              <p:nvPr/>
            </p:nvGrpSpPr>
            <p:grpSpPr>
              <a:xfrm>
                <a:off x="8081140" y="4987782"/>
                <a:ext cx="695916" cy="245940"/>
                <a:chOff x="7142177" y="4987782"/>
                <a:chExt cx="695916" cy="245940"/>
              </a:xfrm>
            </p:grpSpPr>
            <p:sp>
              <p:nvSpPr>
                <p:cNvPr id="1114" name="Rectangle 125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15" name="Rectangle 125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16" name="Rectangle 125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17" name="Rectangle 125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18" name="Rectangle 125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19" name="Rectangle 125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0" name="Rectangle 125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1" name="Rectangle 125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2" name="Rectangle 125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23" name="Rectangle 125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nvGrpSpPr>
            <p:cNvPr id="785" name="Group 1293"/>
            <p:cNvGrpSpPr/>
            <p:nvPr/>
          </p:nvGrpSpPr>
          <p:grpSpPr>
            <a:xfrm>
              <a:off x="10994568" y="5612874"/>
              <a:ext cx="971869" cy="245940"/>
              <a:chOff x="6444772" y="4987782"/>
              <a:chExt cx="3234928" cy="245940"/>
            </a:xfrm>
          </p:grpSpPr>
          <p:sp>
            <p:nvSpPr>
              <p:cNvPr id="1059" name="Rectangle 1294"/>
              <p:cNvSpPr/>
              <p:nvPr/>
            </p:nvSpPr>
            <p:spPr>
              <a:xfrm rot="10800000">
                <a:off x="7099282" y="4989787"/>
                <a:ext cx="321887" cy="242888"/>
              </a:xfrm>
              <a:prstGeom prst="rect">
                <a:avLst/>
              </a:prstGeom>
              <a:noFill/>
              <a:ln w="12700" cap="flat" cmpd="sng" algn="ctr">
                <a:solidFill>
                  <a:srgbClr val="5B9BD5">
                    <a:shade val="50000"/>
                  </a:srgbClr>
                </a:solidFill>
                <a:prstDash val="sys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060" name="Group 1295"/>
              <p:cNvGrpSpPr/>
              <p:nvPr/>
            </p:nvGrpSpPr>
            <p:grpSpPr>
              <a:xfrm>
                <a:off x="8782050" y="4987782"/>
                <a:ext cx="695916" cy="245940"/>
                <a:chOff x="5725806" y="3302965"/>
                <a:chExt cx="5073861" cy="1793129"/>
              </a:xfrm>
            </p:grpSpPr>
            <p:sp>
              <p:nvSpPr>
                <p:cNvPr id="1098" name="Rectangle 1333"/>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99" name="Rectangle 1334"/>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00" name="Rectangle 1335"/>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01" name="Rectangle 1336"/>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02" name="Rectangle 1337"/>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03" name="Rectangle 1338"/>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04" name="Rectangle 1339"/>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05" name="Rectangle 1340"/>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06" name="Rectangle 1341"/>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07" name="Rectangle 1342"/>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61" name="Group 1296"/>
              <p:cNvGrpSpPr/>
              <p:nvPr/>
            </p:nvGrpSpPr>
            <p:grpSpPr>
              <a:xfrm rot="5400000">
                <a:off x="9456299" y="5010320"/>
                <a:ext cx="245940" cy="200863"/>
                <a:chOff x="6629171" y="1347509"/>
                <a:chExt cx="1793126" cy="1464478"/>
              </a:xfrm>
            </p:grpSpPr>
            <p:sp>
              <p:nvSpPr>
                <p:cNvPr id="1095" name="Rectangle 1330"/>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96" name="Rectangle 1331"/>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97" name="Rectangle 1332"/>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62" name="Group 1297"/>
              <p:cNvGrpSpPr/>
              <p:nvPr/>
            </p:nvGrpSpPr>
            <p:grpSpPr>
              <a:xfrm>
                <a:off x="7384474" y="4987782"/>
                <a:ext cx="695916" cy="245940"/>
                <a:chOff x="5725806" y="3302965"/>
                <a:chExt cx="5073861" cy="1793129"/>
              </a:xfrm>
            </p:grpSpPr>
            <p:sp>
              <p:nvSpPr>
                <p:cNvPr id="1085" name="Rectangle 1320"/>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6" name="Rectangle 1321"/>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7" name="Rectangle 1322"/>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8" name="Rectangle 1323"/>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9" name="Rectangle 1324"/>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90" name="Rectangle 1325"/>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91" name="Rectangle 1326"/>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92" name="Rectangle 1327"/>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93" name="Rectangle 1328"/>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94" name="Rectangle 1329"/>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63" name="Group 1298"/>
              <p:cNvGrpSpPr/>
              <p:nvPr/>
            </p:nvGrpSpPr>
            <p:grpSpPr>
              <a:xfrm>
                <a:off x="6444772" y="4987782"/>
                <a:ext cx="695916" cy="245940"/>
                <a:chOff x="7142177" y="4987782"/>
                <a:chExt cx="695916" cy="245940"/>
              </a:xfrm>
            </p:grpSpPr>
            <p:sp>
              <p:nvSpPr>
                <p:cNvPr id="1075" name="Rectangle 131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6" name="Rectangle 131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7" name="Rectangle 131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8" name="Rectangle 131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9" name="Rectangle 131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0" name="Rectangle 131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1" name="Rectangle 131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2" name="Rectangle 131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3" name="Rectangle 131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84" name="Rectangle 131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64" name="Group 1299"/>
              <p:cNvGrpSpPr/>
              <p:nvPr/>
            </p:nvGrpSpPr>
            <p:grpSpPr>
              <a:xfrm>
                <a:off x="8081140" y="4987782"/>
                <a:ext cx="695916" cy="245940"/>
                <a:chOff x="7142177" y="4987782"/>
                <a:chExt cx="695916" cy="245940"/>
              </a:xfrm>
            </p:grpSpPr>
            <p:sp>
              <p:nvSpPr>
                <p:cNvPr id="1065" name="Rectangle 130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66" name="Rectangle 130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67" name="Rectangle 130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68" name="Rectangle 130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69" name="Rectangle 130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0" name="Rectangle 130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1" name="Rectangle 130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2" name="Rectangle 130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3" name="Rectangle 130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74" name="Rectangle 130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nvGrpSpPr>
            <p:cNvPr id="786" name="Group 1343"/>
            <p:cNvGrpSpPr/>
            <p:nvPr/>
          </p:nvGrpSpPr>
          <p:grpSpPr>
            <a:xfrm>
              <a:off x="9916238" y="5976192"/>
              <a:ext cx="971869" cy="245940"/>
              <a:chOff x="6444772" y="4987782"/>
              <a:chExt cx="3234928" cy="245940"/>
            </a:xfrm>
          </p:grpSpPr>
          <p:sp>
            <p:nvSpPr>
              <p:cNvPr id="1010" name="Rectangle 1344"/>
              <p:cNvSpPr/>
              <p:nvPr/>
            </p:nvSpPr>
            <p:spPr>
              <a:xfrm rot="10800000">
                <a:off x="7099282" y="4989787"/>
                <a:ext cx="321887" cy="242888"/>
              </a:xfrm>
              <a:prstGeom prst="rect">
                <a:avLst/>
              </a:prstGeom>
              <a:noFill/>
              <a:ln w="12700" cap="flat" cmpd="sng" algn="ctr">
                <a:solidFill>
                  <a:srgbClr val="5B9BD5">
                    <a:shade val="50000"/>
                  </a:srgbClr>
                </a:solidFill>
                <a:prstDash val="sys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011" name="Group 1345"/>
              <p:cNvGrpSpPr/>
              <p:nvPr/>
            </p:nvGrpSpPr>
            <p:grpSpPr>
              <a:xfrm>
                <a:off x="8782050" y="4987782"/>
                <a:ext cx="695916" cy="245940"/>
                <a:chOff x="5725806" y="3302965"/>
                <a:chExt cx="5073861" cy="1793129"/>
              </a:xfrm>
            </p:grpSpPr>
            <p:sp>
              <p:nvSpPr>
                <p:cNvPr id="1049" name="Rectangle 1383"/>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0" name="Rectangle 1384"/>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1" name="Rectangle 1385"/>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2" name="Rectangle 1386"/>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3" name="Rectangle 1387"/>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4" name="Rectangle 1388"/>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5" name="Rectangle 1389"/>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6" name="Rectangle 1390"/>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7" name="Rectangle 1391"/>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58" name="Rectangle 1392"/>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12" name="Group 1346"/>
              <p:cNvGrpSpPr/>
              <p:nvPr/>
            </p:nvGrpSpPr>
            <p:grpSpPr>
              <a:xfrm rot="5400000">
                <a:off x="9456299" y="5010320"/>
                <a:ext cx="245940" cy="200863"/>
                <a:chOff x="6629171" y="1347509"/>
                <a:chExt cx="1793126" cy="1464478"/>
              </a:xfrm>
            </p:grpSpPr>
            <p:sp>
              <p:nvSpPr>
                <p:cNvPr id="1046" name="Rectangle 1380"/>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47" name="Rectangle 1381"/>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48" name="Rectangle 1382"/>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13" name="Group 1347"/>
              <p:cNvGrpSpPr/>
              <p:nvPr/>
            </p:nvGrpSpPr>
            <p:grpSpPr>
              <a:xfrm>
                <a:off x="7384474" y="4987782"/>
                <a:ext cx="695916" cy="245940"/>
                <a:chOff x="5725806" y="3302965"/>
                <a:chExt cx="5073861" cy="1793129"/>
              </a:xfrm>
            </p:grpSpPr>
            <p:sp>
              <p:nvSpPr>
                <p:cNvPr id="1036" name="Rectangle 1370"/>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7" name="Rectangle 1371"/>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8" name="Rectangle 1372"/>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9" name="Rectangle 1373"/>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40" name="Rectangle 1374"/>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41" name="Rectangle 1375"/>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42" name="Rectangle 1376"/>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43" name="Rectangle 1377"/>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44" name="Rectangle 1378"/>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45" name="Rectangle 1379"/>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14" name="Group 1348"/>
              <p:cNvGrpSpPr/>
              <p:nvPr/>
            </p:nvGrpSpPr>
            <p:grpSpPr>
              <a:xfrm>
                <a:off x="6444772" y="4987782"/>
                <a:ext cx="695916" cy="245940"/>
                <a:chOff x="7142177" y="4987782"/>
                <a:chExt cx="695916" cy="245940"/>
              </a:xfrm>
            </p:grpSpPr>
            <p:sp>
              <p:nvSpPr>
                <p:cNvPr id="1026" name="Rectangle 136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7" name="Rectangle 136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8" name="Rectangle 136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9" name="Rectangle 136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0" name="Rectangle 136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1" name="Rectangle 136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2" name="Rectangle 136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3" name="Rectangle 136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4" name="Rectangle 136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35" name="Rectangle 136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015" name="Group 1349"/>
              <p:cNvGrpSpPr/>
              <p:nvPr/>
            </p:nvGrpSpPr>
            <p:grpSpPr>
              <a:xfrm>
                <a:off x="8081140" y="4987782"/>
                <a:ext cx="695916" cy="245940"/>
                <a:chOff x="7142177" y="4987782"/>
                <a:chExt cx="695916" cy="245940"/>
              </a:xfrm>
            </p:grpSpPr>
            <p:sp>
              <p:nvSpPr>
                <p:cNvPr id="1016" name="Rectangle 135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17" name="Rectangle 135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18" name="Rectangle 135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19" name="Rectangle 135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0" name="Rectangle 135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1" name="Rectangle 135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2" name="Rectangle 135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3" name="Rectangle 135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4" name="Rectangle 135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5" name="Rectangle 135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nvGrpSpPr>
            <p:cNvPr id="787" name="Group 1393"/>
            <p:cNvGrpSpPr/>
            <p:nvPr/>
          </p:nvGrpSpPr>
          <p:grpSpPr>
            <a:xfrm>
              <a:off x="8822149" y="5974372"/>
              <a:ext cx="971869" cy="245940"/>
              <a:chOff x="6444772" y="4987782"/>
              <a:chExt cx="3234928" cy="245940"/>
            </a:xfrm>
          </p:grpSpPr>
          <p:sp>
            <p:nvSpPr>
              <p:cNvPr id="961" name="Rectangle 1394"/>
              <p:cNvSpPr/>
              <p:nvPr/>
            </p:nvSpPr>
            <p:spPr>
              <a:xfrm rot="10800000">
                <a:off x="7099282" y="4989787"/>
                <a:ext cx="321887" cy="242888"/>
              </a:xfrm>
              <a:prstGeom prst="rect">
                <a:avLst/>
              </a:prstGeom>
              <a:noFill/>
              <a:ln w="12700" cap="flat" cmpd="sng" algn="ctr">
                <a:solidFill>
                  <a:srgbClr val="5B9BD5">
                    <a:shade val="50000"/>
                  </a:srgbClr>
                </a:solidFill>
                <a:prstDash val="sys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962" name="Group 1395"/>
              <p:cNvGrpSpPr/>
              <p:nvPr/>
            </p:nvGrpSpPr>
            <p:grpSpPr>
              <a:xfrm>
                <a:off x="8782050" y="4987782"/>
                <a:ext cx="695916" cy="245940"/>
                <a:chOff x="5725806" y="3302965"/>
                <a:chExt cx="5073861" cy="1793129"/>
              </a:xfrm>
            </p:grpSpPr>
            <p:sp>
              <p:nvSpPr>
                <p:cNvPr id="1000" name="Rectangle 1433"/>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1" name="Rectangle 1434"/>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2" name="Rectangle 1435"/>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3" name="Rectangle 1436"/>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4" name="Rectangle 1437"/>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5" name="Rectangle 1438"/>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6" name="Rectangle 1439"/>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7" name="Rectangle 1440"/>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8" name="Rectangle 1441"/>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9" name="Rectangle 1442"/>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963" name="Group 1396"/>
              <p:cNvGrpSpPr/>
              <p:nvPr/>
            </p:nvGrpSpPr>
            <p:grpSpPr>
              <a:xfrm rot="5400000">
                <a:off x="9456299" y="5010320"/>
                <a:ext cx="245940" cy="200863"/>
                <a:chOff x="6629171" y="1347509"/>
                <a:chExt cx="1793126" cy="1464478"/>
              </a:xfrm>
            </p:grpSpPr>
            <p:sp>
              <p:nvSpPr>
                <p:cNvPr id="997" name="Rectangle 1430"/>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8" name="Rectangle 1431"/>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9" name="Rectangle 1432"/>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964" name="Group 1397"/>
              <p:cNvGrpSpPr/>
              <p:nvPr/>
            </p:nvGrpSpPr>
            <p:grpSpPr>
              <a:xfrm>
                <a:off x="7384474" y="4987782"/>
                <a:ext cx="695916" cy="245940"/>
                <a:chOff x="5725806" y="3302965"/>
                <a:chExt cx="5073861" cy="1793129"/>
              </a:xfrm>
            </p:grpSpPr>
            <p:sp>
              <p:nvSpPr>
                <p:cNvPr id="987" name="Rectangle 1420"/>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8" name="Rectangle 1421"/>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9" name="Rectangle 1422"/>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0" name="Rectangle 1423"/>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1" name="Rectangle 1424"/>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2" name="Rectangle 1425"/>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3" name="Rectangle 1426"/>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4" name="Rectangle 1427"/>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5" name="Rectangle 1428"/>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96" name="Rectangle 1429"/>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965" name="Group 1398"/>
              <p:cNvGrpSpPr/>
              <p:nvPr/>
            </p:nvGrpSpPr>
            <p:grpSpPr>
              <a:xfrm>
                <a:off x="6444772" y="4987782"/>
                <a:ext cx="695916" cy="245940"/>
                <a:chOff x="7142177" y="4987782"/>
                <a:chExt cx="695916" cy="245940"/>
              </a:xfrm>
            </p:grpSpPr>
            <p:sp>
              <p:nvSpPr>
                <p:cNvPr id="977" name="Rectangle 141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8" name="Rectangle 141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9" name="Rectangle 141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0" name="Rectangle 141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1" name="Rectangle 141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2" name="Rectangle 141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3" name="Rectangle 141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4" name="Rectangle 141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5" name="Rectangle 141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6" name="Rectangle 141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966" name="Group 1399"/>
              <p:cNvGrpSpPr/>
              <p:nvPr/>
            </p:nvGrpSpPr>
            <p:grpSpPr>
              <a:xfrm>
                <a:off x="8081140" y="4987782"/>
                <a:ext cx="695916" cy="245940"/>
                <a:chOff x="7142177" y="4987782"/>
                <a:chExt cx="695916" cy="245940"/>
              </a:xfrm>
            </p:grpSpPr>
            <p:sp>
              <p:nvSpPr>
                <p:cNvPr id="967" name="Rectangle 140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68" name="Rectangle 140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69" name="Rectangle 140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0" name="Rectangle 140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1" name="Rectangle 140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2" name="Rectangle 140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3" name="Rectangle 140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4" name="Rectangle 140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5" name="Rectangle 140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76" name="Rectangle 140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nvGrpSpPr>
            <p:cNvPr id="788" name="Group 1443"/>
            <p:cNvGrpSpPr/>
            <p:nvPr/>
          </p:nvGrpSpPr>
          <p:grpSpPr>
            <a:xfrm>
              <a:off x="10996855" y="5976377"/>
              <a:ext cx="971869" cy="245940"/>
              <a:chOff x="6444772" y="4987782"/>
              <a:chExt cx="3234928" cy="245940"/>
            </a:xfrm>
          </p:grpSpPr>
          <p:sp>
            <p:nvSpPr>
              <p:cNvPr id="912" name="Rectangle 1444"/>
              <p:cNvSpPr/>
              <p:nvPr/>
            </p:nvSpPr>
            <p:spPr>
              <a:xfrm rot="10800000">
                <a:off x="7099282" y="4989787"/>
                <a:ext cx="321887" cy="242888"/>
              </a:xfrm>
              <a:prstGeom prst="rect">
                <a:avLst/>
              </a:prstGeom>
              <a:noFill/>
              <a:ln w="12700" cap="flat" cmpd="sng" algn="ctr">
                <a:solidFill>
                  <a:srgbClr val="5B9BD5">
                    <a:shade val="50000"/>
                  </a:srgbClr>
                </a:solidFill>
                <a:prstDash val="sys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913" name="Group 1445"/>
              <p:cNvGrpSpPr/>
              <p:nvPr/>
            </p:nvGrpSpPr>
            <p:grpSpPr>
              <a:xfrm>
                <a:off x="8782050" y="4987782"/>
                <a:ext cx="695916" cy="245940"/>
                <a:chOff x="5725806" y="3302965"/>
                <a:chExt cx="5073861" cy="1793129"/>
              </a:xfrm>
            </p:grpSpPr>
            <p:sp>
              <p:nvSpPr>
                <p:cNvPr id="951" name="Rectangle 1483"/>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2" name="Rectangle 1484"/>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3" name="Rectangle 1485"/>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4" name="Rectangle 1486"/>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5" name="Rectangle 1487"/>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6" name="Rectangle 1488"/>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7" name="Rectangle 1489"/>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8" name="Rectangle 1490"/>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9" name="Rectangle 1491"/>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60" name="Rectangle 1492"/>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914" name="Group 1446"/>
              <p:cNvGrpSpPr/>
              <p:nvPr/>
            </p:nvGrpSpPr>
            <p:grpSpPr>
              <a:xfrm rot="5400000">
                <a:off x="9456299" y="5010320"/>
                <a:ext cx="245940" cy="200863"/>
                <a:chOff x="6629171" y="1347509"/>
                <a:chExt cx="1793126" cy="1464478"/>
              </a:xfrm>
            </p:grpSpPr>
            <p:sp>
              <p:nvSpPr>
                <p:cNvPr id="948" name="Rectangle 1480"/>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9" name="Rectangle 1481"/>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50" name="Rectangle 1482"/>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915" name="Group 1447"/>
              <p:cNvGrpSpPr/>
              <p:nvPr/>
            </p:nvGrpSpPr>
            <p:grpSpPr>
              <a:xfrm>
                <a:off x="7384474" y="4987782"/>
                <a:ext cx="695916" cy="245940"/>
                <a:chOff x="5725806" y="3302965"/>
                <a:chExt cx="5073861" cy="1793129"/>
              </a:xfrm>
            </p:grpSpPr>
            <p:sp>
              <p:nvSpPr>
                <p:cNvPr id="938" name="Rectangle 1470"/>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9" name="Rectangle 1471"/>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0" name="Rectangle 1472"/>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1" name="Rectangle 1473"/>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2" name="Rectangle 1474"/>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3" name="Rectangle 1475"/>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4" name="Rectangle 1476"/>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5" name="Rectangle 1477"/>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6" name="Rectangle 1478"/>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7" name="Rectangle 1479"/>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916" name="Group 1448"/>
              <p:cNvGrpSpPr/>
              <p:nvPr/>
            </p:nvGrpSpPr>
            <p:grpSpPr>
              <a:xfrm>
                <a:off x="6444772" y="4987782"/>
                <a:ext cx="695916" cy="245940"/>
                <a:chOff x="7142177" y="4987782"/>
                <a:chExt cx="695916" cy="245940"/>
              </a:xfrm>
            </p:grpSpPr>
            <p:sp>
              <p:nvSpPr>
                <p:cNvPr id="928" name="Rectangle 146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9" name="Rectangle 146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0" name="Rectangle 146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1" name="Rectangle 146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2" name="Rectangle 146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3" name="Rectangle 146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4" name="Rectangle 146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5" name="Rectangle 146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6" name="Rectangle 146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37" name="Rectangle 146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917" name="Group 1449"/>
              <p:cNvGrpSpPr/>
              <p:nvPr/>
            </p:nvGrpSpPr>
            <p:grpSpPr>
              <a:xfrm>
                <a:off x="8081140" y="4987782"/>
                <a:ext cx="695916" cy="245940"/>
                <a:chOff x="7142177" y="4987782"/>
                <a:chExt cx="695916" cy="245940"/>
              </a:xfrm>
            </p:grpSpPr>
            <p:sp>
              <p:nvSpPr>
                <p:cNvPr id="918" name="Rectangle 145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19" name="Rectangle 145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0" name="Rectangle 145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1" name="Rectangle 145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2" name="Rectangle 145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3" name="Rectangle 145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4" name="Rectangle 145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5" name="Rectangle 145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6" name="Rectangle 145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7" name="Rectangle 145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nvGrpSpPr>
            <p:cNvPr id="789" name="Group 1493"/>
            <p:cNvGrpSpPr/>
            <p:nvPr/>
          </p:nvGrpSpPr>
          <p:grpSpPr>
            <a:xfrm>
              <a:off x="10994813" y="6320972"/>
              <a:ext cx="971869" cy="245940"/>
              <a:chOff x="6444772" y="4987782"/>
              <a:chExt cx="3234928" cy="245940"/>
            </a:xfrm>
          </p:grpSpPr>
          <p:sp>
            <p:nvSpPr>
              <p:cNvPr id="863" name="Rectangle 1494"/>
              <p:cNvSpPr/>
              <p:nvPr/>
            </p:nvSpPr>
            <p:spPr>
              <a:xfrm rot="10800000">
                <a:off x="7099282" y="4989787"/>
                <a:ext cx="321887" cy="242888"/>
              </a:xfrm>
              <a:prstGeom prst="rect">
                <a:avLst/>
              </a:prstGeom>
              <a:noFill/>
              <a:ln w="12700" cap="flat" cmpd="sng" algn="ctr">
                <a:solidFill>
                  <a:srgbClr val="5B9BD5">
                    <a:shade val="50000"/>
                  </a:srgbClr>
                </a:solidFill>
                <a:prstDash val="sys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64" name="Group 1495"/>
              <p:cNvGrpSpPr/>
              <p:nvPr/>
            </p:nvGrpSpPr>
            <p:grpSpPr>
              <a:xfrm>
                <a:off x="8782050" y="4987782"/>
                <a:ext cx="695916" cy="245940"/>
                <a:chOff x="5725806" y="3302965"/>
                <a:chExt cx="5073861" cy="1793129"/>
              </a:xfrm>
            </p:grpSpPr>
            <p:sp>
              <p:nvSpPr>
                <p:cNvPr id="902" name="Rectangle 1533"/>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3" name="Rectangle 1534"/>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4" name="Rectangle 1535"/>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5" name="Rectangle 1536"/>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6" name="Rectangle 1537"/>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7" name="Rectangle 1538"/>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8" name="Rectangle 1539"/>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9" name="Rectangle 1540"/>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10" name="Rectangle 1541"/>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11" name="Rectangle 1542"/>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65" name="Group 1496"/>
              <p:cNvGrpSpPr/>
              <p:nvPr/>
            </p:nvGrpSpPr>
            <p:grpSpPr>
              <a:xfrm rot="5400000">
                <a:off x="9456299" y="5010320"/>
                <a:ext cx="245940" cy="200863"/>
                <a:chOff x="6629171" y="1347509"/>
                <a:chExt cx="1793126" cy="1464478"/>
              </a:xfrm>
            </p:grpSpPr>
            <p:sp>
              <p:nvSpPr>
                <p:cNvPr id="899" name="Rectangle 1530"/>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0" name="Rectangle 1531"/>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01" name="Rectangle 1532"/>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66" name="Group 1497"/>
              <p:cNvGrpSpPr/>
              <p:nvPr/>
            </p:nvGrpSpPr>
            <p:grpSpPr>
              <a:xfrm>
                <a:off x="7384474" y="4987782"/>
                <a:ext cx="695916" cy="245940"/>
                <a:chOff x="5725806" y="3302965"/>
                <a:chExt cx="5073861" cy="1793129"/>
              </a:xfrm>
            </p:grpSpPr>
            <p:sp>
              <p:nvSpPr>
                <p:cNvPr id="889" name="Rectangle 1520"/>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0" name="Rectangle 1521"/>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1" name="Rectangle 1522"/>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2" name="Rectangle 1523"/>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3" name="Rectangle 1524"/>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4" name="Rectangle 1525"/>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5" name="Rectangle 1526"/>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6" name="Rectangle 1527"/>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7" name="Rectangle 1528"/>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98" name="Rectangle 1529"/>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67" name="Group 1498"/>
              <p:cNvGrpSpPr/>
              <p:nvPr/>
            </p:nvGrpSpPr>
            <p:grpSpPr>
              <a:xfrm>
                <a:off x="6444772" y="4987782"/>
                <a:ext cx="695916" cy="245940"/>
                <a:chOff x="7142177" y="4987782"/>
                <a:chExt cx="695916" cy="245940"/>
              </a:xfrm>
            </p:grpSpPr>
            <p:sp>
              <p:nvSpPr>
                <p:cNvPr id="879" name="Rectangle 151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0" name="Rectangle 151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1" name="Rectangle 151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2" name="Rectangle 151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3" name="Rectangle 151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4" name="Rectangle 151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5" name="Rectangle 151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6" name="Rectangle 151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7" name="Rectangle 151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88" name="Rectangle 151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68" name="Group 1499"/>
              <p:cNvGrpSpPr/>
              <p:nvPr/>
            </p:nvGrpSpPr>
            <p:grpSpPr>
              <a:xfrm>
                <a:off x="8081140" y="4987782"/>
                <a:ext cx="695916" cy="245940"/>
                <a:chOff x="7142177" y="4987782"/>
                <a:chExt cx="695916" cy="245940"/>
              </a:xfrm>
            </p:grpSpPr>
            <p:sp>
              <p:nvSpPr>
                <p:cNvPr id="869" name="Rectangle 150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0" name="Rectangle 150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1" name="Rectangle 150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2" name="Rectangle 150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3" name="Rectangle 150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4" name="Rectangle 150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5" name="Rectangle 150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6" name="Rectangle 150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7" name="Rectangle 150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8" name="Rectangle 150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grpSp>
          <p:nvGrpSpPr>
            <p:cNvPr id="790" name="Group 1543"/>
            <p:cNvGrpSpPr/>
            <p:nvPr/>
          </p:nvGrpSpPr>
          <p:grpSpPr>
            <a:xfrm>
              <a:off x="8828576" y="6318969"/>
              <a:ext cx="971869" cy="245940"/>
              <a:chOff x="6444772" y="4987782"/>
              <a:chExt cx="3234928" cy="245940"/>
            </a:xfrm>
          </p:grpSpPr>
          <p:sp>
            <p:nvSpPr>
              <p:cNvPr id="814" name="Rectangle 1544"/>
              <p:cNvSpPr/>
              <p:nvPr/>
            </p:nvSpPr>
            <p:spPr>
              <a:xfrm rot="10800000">
                <a:off x="7099282" y="4989787"/>
                <a:ext cx="321887" cy="242888"/>
              </a:xfrm>
              <a:prstGeom prst="rect">
                <a:avLst/>
              </a:prstGeom>
              <a:noFill/>
              <a:ln w="12700" cap="flat" cmpd="sng" algn="ctr">
                <a:solidFill>
                  <a:srgbClr val="5B9BD5">
                    <a:shade val="50000"/>
                  </a:srgbClr>
                </a:solidFill>
                <a:prstDash val="sysDash"/>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15" name="Group 1545"/>
              <p:cNvGrpSpPr/>
              <p:nvPr/>
            </p:nvGrpSpPr>
            <p:grpSpPr>
              <a:xfrm>
                <a:off x="8782050" y="4987782"/>
                <a:ext cx="695916" cy="245940"/>
                <a:chOff x="5725806" y="3302965"/>
                <a:chExt cx="5073861" cy="1793129"/>
              </a:xfrm>
            </p:grpSpPr>
            <p:sp>
              <p:nvSpPr>
                <p:cNvPr id="853" name="Rectangle 1583"/>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4" name="Rectangle 1584"/>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5" name="Rectangle 1585"/>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6" name="Rectangle 1586"/>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7" name="Rectangle 1587"/>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8" name="Rectangle 1588"/>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9" name="Rectangle 1589"/>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60" name="Rectangle 1590"/>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61" name="Rectangle 1591"/>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62" name="Rectangle 1592"/>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16" name="Group 1546"/>
              <p:cNvGrpSpPr/>
              <p:nvPr/>
            </p:nvGrpSpPr>
            <p:grpSpPr>
              <a:xfrm rot="5400000">
                <a:off x="9456299" y="5010320"/>
                <a:ext cx="245940" cy="200863"/>
                <a:chOff x="6629171" y="1347509"/>
                <a:chExt cx="1793126" cy="1464478"/>
              </a:xfrm>
            </p:grpSpPr>
            <p:sp>
              <p:nvSpPr>
                <p:cNvPr id="850" name="Rectangle 1580"/>
                <p:cNvSpPr/>
                <p:nvPr/>
              </p:nvSpPr>
              <p:spPr>
                <a:xfrm rot="5400000">
                  <a:off x="7231945" y="1621637"/>
                  <a:ext cx="587576" cy="1793123"/>
                </a:xfrm>
                <a:prstGeom prst="rect">
                  <a:avLst/>
                </a:prstGeom>
                <a:solidFill>
                  <a:srgbClr val="FFFF00"/>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1" name="Rectangle 1581"/>
                <p:cNvSpPr/>
                <p:nvPr/>
              </p:nvSpPr>
              <p:spPr>
                <a:xfrm rot="5400000">
                  <a:off x="7230922" y="74576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2" name="Rectangle 1582"/>
                <p:cNvSpPr/>
                <p:nvPr/>
              </p:nvSpPr>
              <p:spPr>
                <a:xfrm rot="5400000">
                  <a:off x="7389476" y="1184771"/>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17" name="Group 1547"/>
              <p:cNvGrpSpPr/>
              <p:nvPr/>
            </p:nvGrpSpPr>
            <p:grpSpPr>
              <a:xfrm>
                <a:off x="7384474" y="4987782"/>
                <a:ext cx="695916" cy="245940"/>
                <a:chOff x="5725806" y="3302965"/>
                <a:chExt cx="5073861" cy="1793129"/>
              </a:xfrm>
            </p:grpSpPr>
            <p:sp>
              <p:nvSpPr>
                <p:cNvPr id="840" name="Rectangle 1570"/>
                <p:cNvSpPr/>
                <p:nvPr/>
              </p:nvSpPr>
              <p:spPr>
                <a:xfrm rot="10800000">
                  <a:off x="9335189" y="3302968"/>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1" name="Rectangle 1571"/>
                <p:cNvSpPr/>
                <p:nvPr/>
              </p:nvSpPr>
              <p:spPr>
                <a:xfrm rot="10800000">
                  <a:off x="10210039" y="3302971"/>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2" name="Rectangle 1572"/>
                <p:cNvSpPr/>
                <p:nvPr/>
              </p:nvSpPr>
              <p:spPr>
                <a:xfrm rot="10800000">
                  <a:off x="8228491"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3" name="Rectangle 1573"/>
                <p:cNvSpPr/>
                <p:nvPr/>
              </p:nvSpPr>
              <p:spPr>
                <a:xfrm rot="10800000">
                  <a:off x="7117055" y="3302969"/>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4" name="Rectangle 1574"/>
                <p:cNvSpPr/>
                <p:nvPr/>
              </p:nvSpPr>
              <p:spPr>
                <a:xfrm rot="10800000">
                  <a:off x="6007620" y="3302967"/>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5" name="Rectangle 1575"/>
                <p:cNvSpPr/>
                <p:nvPr/>
              </p:nvSpPr>
              <p:spPr>
                <a:xfrm rot="10800000">
                  <a:off x="9929584" y="3302970"/>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6" name="Rectangle 1576"/>
                <p:cNvSpPr/>
                <p:nvPr/>
              </p:nvSpPr>
              <p:spPr>
                <a:xfrm rot="10800000">
                  <a:off x="9053145" y="3302968"/>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7" name="Rectangle 1577"/>
                <p:cNvSpPr/>
                <p:nvPr/>
              </p:nvSpPr>
              <p:spPr>
                <a:xfrm rot="10800000">
                  <a:off x="7951630" y="3302968"/>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8" name="Rectangle 1578"/>
                <p:cNvSpPr/>
                <p:nvPr/>
              </p:nvSpPr>
              <p:spPr>
                <a:xfrm rot="10800000">
                  <a:off x="6832949" y="3302967"/>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49" name="Rectangle 1579"/>
                <p:cNvSpPr/>
                <p:nvPr/>
              </p:nvSpPr>
              <p:spPr>
                <a:xfrm rot="10800000">
                  <a:off x="5725806" y="330296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18" name="Group 1548"/>
              <p:cNvGrpSpPr/>
              <p:nvPr/>
            </p:nvGrpSpPr>
            <p:grpSpPr>
              <a:xfrm>
                <a:off x="6444772" y="4987782"/>
                <a:ext cx="695916" cy="245940"/>
                <a:chOff x="7142177" y="4987782"/>
                <a:chExt cx="695916" cy="245940"/>
              </a:xfrm>
            </p:grpSpPr>
            <p:sp>
              <p:nvSpPr>
                <p:cNvPr id="830" name="Rectangle 156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1" name="Rectangle 156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2" name="Rectangle 156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3" name="Rectangle 156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4" name="Rectangle 156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5" name="Rectangle 156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6" name="Rectangle 156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7" name="Rectangle 156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8" name="Rectangle 156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39" name="Rectangle 156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19" name="Group 1549"/>
              <p:cNvGrpSpPr/>
              <p:nvPr/>
            </p:nvGrpSpPr>
            <p:grpSpPr>
              <a:xfrm>
                <a:off x="8081140" y="4987782"/>
                <a:ext cx="695916" cy="245940"/>
                <a:chOff x="7142177" y="4987782"/>
                <a:chExt cx="695916" cy="245940"/>
              </a:xfrm>
            </p:grpSpPr>
            <p:sp>
              <p:nvSpPr>
                <p:cNvPr id="820" name="Rectangle 1550"/>
                <p:cNvSpPr/>
                <p:nvPr/>
              </p:nvSpPr>
              <p:spPr>
                <a:xfrm rot="10800000">
                  <a:off x="7637229" y="4987782"/>
                  <a:ext cx="80590" cy="245939"/>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1" name="Rectangle 1551"/>
                <p:cNvSpPr/>
                <p:nvPr/>
              </p:nvSpPr>
              <p:spPr>
                <a:xfrm rot="10800000">
                  <a:off x="7757221" y="4987783"/>
                  <a:ext cx="80872" cy="245939"/>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2" name="Rectangle 1552"/>
                <p:cNvSpPr/>
                <p:nvPr/>
              </p:nvSpPr>
              <p:spPr>
                <a:xfrm rot="10800000">
                  <a:off x="7485438"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3" name="Rectangle 1553"/>
                <p:cNvSpPr/>
                <p:nvPr/>
              </p:nvSpPr>
              <p:spPr>
                <a:xfrm rot="10800000">
                  <a:off x="7332997" y="4987783"/>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4" name="Rectangle 1554"/>
                <p:cNvSpPr/>
                <p:nvPr/>
              </p:nvSpPr>
              <p:spPr>
                <a:xfrm rot="10800000">
                  <a:off x="7180830" y="4987782"/>
                  <a:ext cx="113200" cy="245939"/>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5" name="Rectangle 1555"/>
                <p:cNvSpPr/>
                <p:nvPr/>
              </p:nvSpPr>
              <p:spPr>
                <a:xfrm rot="10800000">
                  <a:off x="7718755" y="4987783"/>
                  <a:ext cx="37378" cy="245939"/>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6" name="Rectangle 1556"/>
                <p:cNvSpPr/>
                <p:nvPr/>
              </p:nvSpPr>
              <p:spPr>
                <a:xfrm rot="10800000">
                  <a:off x="7598545" y="4987782"/>
                  <a:ext cx="37378" cy="245939"/>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7" name="Rectangle 1557"/>
                <p:cNvSpPr/>
                <p:nvPr/>
              </p:nvSpPr>
              <p:spPr>
                <a:xfrm rot="10800000">
                  <a:off x="7447465"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8" name="Rectangle 1558"/>
                <p:cNvSpPr/>
                <p:nvPr/>
              </p:nvSpPr>
              <p:spPr>
                <a:xfrm rot="10800000">
                  <a:off x="7294030"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29" name="Rectangle 1559"/>
                <p:cNvSpPr/>
                <p:nvPr/>
              </p:nvSpPr>
              <p:spPr>
                <a:xfrm rot="10800000">
                  <a:off x="7142177" y="4987782"/>
                  <a:ext cx="37378" cy="245939"/>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sp>
          <p:nvSpPr>
            <p:cNvPr id="791" name="Rectangle 464"/>
            <p:cNvSpPr/>
            <p:nvPr/>
          </p:nvSpPr>
          <p:spPr>
            <a:xfrm>
              <a:off x="8742337" y="5431692"/>
              <a:ext cx="3301082" cy="1205328"/>
            </a:xfrm>
            <a:prstGeom prst="rect">
              <a:avLst/>
            </a:prstGeom>
            <a:solidFill>
              <a:srgbClr val="FFC000">
                <a:lumMod val="50000"/>
                <a:alpha val="55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2" name="TextBox 2"/>
            <p:cNvSpPr txBox="1"/>
            <p:nvPr/>
          </p:nvSpPr>
          <p:spPr>
            <a:xfrm rot="20593200">
              <a:off x="9314166" y="5865080"/>
              <a:ext cx="2319866" cy="338554"/>
            </a:xfrm>
            <a:prstGeom prst="rect">
              <a:avLst/>
            </a:prstGeom>
            <a:solidFill>
              <a:sysClr val="window" lastClr="FFFFFF"/>
            </a:solidFill>
            <a:ln>
              <a:solidFill>
                <a:srgbClr val="5B9BD5">
                  <a:shade val="50000"/>
                </a:srgbClr>
              </a:solidFill>
            </a:ln>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prstClr val="black"/>
                  </a:solidFill>
                  <a:effectLst/>
                  <a:uLnTx/>
                  <a:uFillTx/>
                  <a:latin typeface="Stencil" panose="040409050D0802020404" pitchFamily="82" charset="0"/>
                </a:rPr>
                <a:t>PERMANENT STORAGE</a:t>
              </a:r>
              <a:endParaRPr kumimoji="0" lang="it-IT" sz="1800" b="0" i="0" u="none" strike="noStrike" kern="0" cap="none" spc="0" normalizeH="0" baseline="0" noProof="0" dirty="0">
                <a:ln>
                  <a:noFill/>
                </a:ln>
                <a:solidFill>
                  <a:prstClr val="black"/>
                </a:solidFill>
                <a:effectLst/>
                <a:uLnTx/>
                <a:uFillTx/>
                <a:latin typeface="Stencil" panose="040409050D0802020404" pitchFamily="82" charset="0"/>
              </a:endParaRPr>
            </a:p>
          </p:txBody>
        </p:sp>
        <p:grpSp>
          <p:nvGrpSpPr>
            <p:cNvPr id="793" name="Group 10"/>
            <p:cNvGrpSpPr/>
            <p:nvPr/>
          </p:nvGrpSpPr>
          <p:grpSpPr>
            <a:xfrm>
              <a:off x="3761537" y="2373819"/>
              <a:ext cx="142875" cy="1480823"/>
              <a:chOff x="3761537" y="2373819"/>
              <a:chExt cx="142875" cy="1480823"/>
            </a:xfrm>
          </p:grpSpPr>
          <p:sp>
            <p:nvSpPr>
              <p:cNvPr id="808" name="Down Arrow 304"/>
              <p:cNvSpPr/>
              <p:nvPr/>
            </p:nvSpPr>
            <p:spPr>
              <a:xfrm>
                <a:off x="3761537" y="2373819"/>
                <a:ext cx="142875" cy="244718"/>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9" name="Rectangle 286"/>
              <p:cNvSpPr/>
              <p:nvPr/>
            </p:nvSpPr>
            <p:spPr>
              <a:xfrm>
                <a:off x="3783140" y="2657443"/>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10" name="Rectangle 1593"/>
              <p:cNvSpPr/>
              <p:nvPr/>
            </p:nvSpPr>
            <p:spPr>
              <a:xfrm>
                <a:off x="3783140" y="2901576"/>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11" name="Rectangle 1594"/>
              <p:cNvSpPr/>
              <p:nvPr/>
            </p:nvSpPr>
            <p:spPr>
              <a:xfrm>
                <a:off x="3783140" y="3145709"/>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12" name="Rectangle 1595"/>
              <p:cNvSpPr/>
              <p:nvPr/>
            </p:nvSpPr>
            <p:spPr>
              <a:xfrm>
                <a:off x="3783140" y="3389842"/>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13" name="Rectangle 1596"/>
              <p:cNvSpPr/>
              <p:nvPr/>
            </p:nvSpPr>
            <p:spPr>
              <a:xfrm>
                <a:off x="3783140" y="3634881"/>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94" name="Group 1597"/>
            <p:cNvGrpSpPr/>
            <p:nvPr/>
          </p:nvGrpSpPr>
          <p:grpSpPr>
            <a:xfrm>
              <a:off x="4123170" y="2325792"/>
              <a:ext cx="142875" cy="1528270"/>
              <a:chOff x="3761537" y="2326372"/>
              <a:chExt cx="142875" cy="1528270"/>
            </a:xfrm>
          </p:grpSpPr>
          <p:sp>
            <p:nvSpPr>
              <p:cNvPr id="802" name="Down Arrow 1598"/>
              <p:cNvSpPr/>
              <p:nvPr/>
            </p:nvSpPr>
            <p:spPr>
              <a:xfrm>
                <a:off x="3761537" y="2326372"/>
                <a:ext cx="142875" cy="29216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3" name="Rectangle 1599"/>
              <p:cNvSpPr/>
              <p:nvPr/>
            </p:nvSpPr>
            <p:spPr>
              <a:xfrm>
                <a:off x="3783140" y="2657443"/>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4" name="Rectangle 1600"/>
              <p:cNvSpPr/>
              <p:nvPr/>
            </p:nvSpPr>
            <p:spPr>
              <a:xfrm>
                <a:off x="3783140" y="2901576"/>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5" name="Rectangle 1601"/>
              <p:cNvSpPr/>
              <p:nvPr/>
            </p:nvSpPr>
            <p:spPr>
              <a:xfrm>
                <a:off x="3783140" y="3145709"/>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6" name="Rectangle 1602"/>
              <p:cNvSpPr/>
              <p:nvPr/>
            </p:nvSpPr>
            <p:spPr>
              <a:xfrm>
                <a:off x="3783140" y="3389842"/>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7" name="Rectangle 1603"/>
              <p:cNvSpPr/>
              <p:nvPr/>
            </p:nvSpPr>
            <p:spPr>
              <a:xfrm>
                <a:off x="3783140" y="3634881"/>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95" name="Group 1604"/>
            <p:cNvGrpSpPr/>
            <p:nvPr/>
          </p:nvGrpSpPr>
          <p:grpSpPr>
            <a:xfrm>
              <a:off x="4504967" y="2284462"/>
              <a:ext cx="142875" cy="1569600"/>
              <a:chOff x="3761537" y="2285042"/>
              <a:chExt cx="142875" cy="1569600"/>
            </a:xfrm>
          </p:grpSpPr>
          <p:sp>
            <p:nvSpPr>
              <p:cNvPr id="796" name="Down Arrow 1605"/>
              <p:cNvSpPr/>
              <p:nvPr/>
            </p:nvSpPr>
            <p:spPr>
              <a:xfrm>
                <a:off x="3761537" y="2285042"/>
                <a:ext cx="142875" cy="33349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7" name="Rectangle 1606"/>
              <p:cNvSpPr/>
              <p:nvPr/>
            </p:nvSpPr>
            <p:spPr>
              <a:xfrm>
                <a:off x="3783140" y="2657443"/>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98" name="Rectangle 1607"/>
              <p:cNvSpPr/>
              <p:nvPr/>
            </p:nvSpPr>
            <p:spPr>
              <a:xfrm>
                <a:off x="3783140" y="2901576"/>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99" name="Rectangle 1608"/>
              <p:cNvSpPr/>
              <p:nvPr/>
            </p:nvSpPr>
            <p:spPr>
              <a:xfrm>
                <a:off x="3783140" y="3145709"/>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0" name="Rectangle 1609"/>
              <p:cNvSpPr/>
              <p:nvPr/>
            </p:nvSpPr>
            <p:spPr>
              <a:xfrm>
                <a:off x="3783140" y="3389842"/>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1" name="Rectangle 1610"/>
              <p:cNvSpPr/>
              <p:nvPr/>
            </p:nvSpPr>
            <p:spPr>
              <a:xfrm>
                <a:off x="3783140" y="3634881"/>
                <a:ext cx="99668" cy="219761"/>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50332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Event Builder</a:t>
            </a:r>
            <a:endParaRPr lang="en-US" dirty="0"/>
          </a:p>
        </p:txBody>
      </p:sp>
      <p:sp>
        <p:nvSpPr>
          <p:cNvPr id="3" name="Segnaposto contenuto 2"/>
          <p:cNvSpPr>
            <a:spLocks noGrp="1"/>
          </p:cNvSpPr>
          <p:nvPr>
            <p:ph idx="1"/>
          </p:nvPr>
        </p:nvSpPr>
        <p:spPr>
          <a:xfrm>
            <a:off x="609600" y="1389629"/>
            <a:ext cx="9219815" cy="4909081"/>
          </a:xfrm>
        </p:spPr>
        <p:txBody>
          <a:bodyPr>
            <a:normAutofit fontScale="85000" lnSpcReduction="20000"/>
          </a:bodyPr>
          <a:lstStyle/>
          <a:p>
            <a:r>
              <a:rPr lang="en-US" dirty="0"/>
              <a:t>Collects raw data from:</a:t>
            </a:r>
          </a:p>
          <a:p>
            <a:pPr lvl="1"/>
            <a:r>
              <a:rPr lang="en-US" dirty="0"/>
              <a:t>The </a:t>
            </a:r>
            <a:r>
              <a:rPr lang="en-US" dirty="0" err="1"/>
              <a:t>ClockBoard</a:t>
            </a:r>
            <a:r>
              <a:rPr lang="en-US" dirty="0"/>
              <a:t> (includes </a:t>
            </a:r>
            <a:r>
              <a:rPr lang="en-US" dirty="0" err="1"/>
              <a:t>GPSes</a:t>
            </a:r>
            <a:r>
              <a:rPr lang="en-US" dirty="0"/>
              <a:t> info</a:t>
            </a:r>
            <a:r>
              <a:rPr lang="en-US" dirty="0" smtClean="0"/>
              <a:t>);</a:t>
            </a:r>
            <a:endParaRPr lang="en-US" dirty="0"/>
          </a:p>
          <a:p>
            <a:pPr lvl="1"/>
            <a:r>
              <a:rPr lang="en-US" dirty="0"/>
              <a:t>The three </a:t>
            </a:r>
            <a:r>
              <a:rPr lang="en-US" dirty="0" smtClean="0"/>
              <a:t>PDMs.</a:t>
            </a:r>
            <a:endParaRPr lang="en-US" dirty="0"/>
          </a:p>
          <a:p>
            <a:r>
              <a:rPr lang="en-US" dirty="0" smtClean="0"/>
              <a:t>Starts </a:t>
            </a:r>
            <a:r>
              <a:rPr lang="en-US" dirty="0"/>
              <a:t>asynchronous spoolers to get raw data and log info from the CLKB and the </a:t>
            </a:r>
            <a:r>
              <a:rPr lang="en-US" dirty="0" err="1"/>
              <a:t>Zyncs</a:t>
            </a:r>
            <a:r>
              <a:rPr lang="en-US" dirty="0"/>
              <a:t> to avoid clogging their </a:t>
            </a:r>
            <a:r>
              <a:rPr lang="en-US" dirty="0" smtClean="0"/>
              <a:t>memories.</a:t>
            </a:r>
          </a:p>
          <a:p>
            <a:r>
              <a:rPr lang="en-US" dirty="0"/>
              <a:t>The science data </a:t>
            </a:r>
            <a:r>
              <a:rPr lang="en-US" dirty="0" smtClean="0"/>
              <a:t>packet is composed </a:t>
            </a:r>
            <a:r>
              <a:rPr lang="en-US" dirty="0"/>
              <a:t>of:</a:t>
            </a:r>
          </a:p>
          <a:p>
            <a:pPr lvl="1"/>
            <a:r>
              <a:rPr lang="en-US" dirty="0"/>
              <a:t>A header with its own </a:t>
            </a:r>
            <a:r>
              <a:rPr lang="en-US" dirty="0" smtClean="0"/>
              <a:t>CRC;</a:t>
            </a:r>
            <a:endParaRPr lang="en-US" dirty="0"/>
          </a:p>
          <a:p>
            <a:pPr lvl="1"/>
            <a:r>
              <a:rPr lang="en-US" dirty="0"/>
              <a:t>CLKB part of the event with </a:t>
            </a:r>
            <a:r>
              <a:rPr lang="en-US" dirty="0" smtClean="0"/>
              <a:t>the original CRC; </a:t>
            </a:r>
          </a:p>
          <a:p>
            <a:pPr lvl="1"/>
            <a:r>
              <a:rPr lang="en-US" dirty="0" err="1" smtClean="0"/>
              <a:t>Zynq</a:t>
            </a:r>
            <a:r>
              <a:rPr lang="en-US" dirty="0" smtClean="0"/>
              <a:t> </a:t>
            </a:r>
            <a:r>
              <a:rPr lang="en-US" dirty="0"/>
              <a:t>1/2/3 </a:t>
            </a:r>
            <a:r>
              <a:rPr lang="en-US" dirty="0" smtClean="0"/>
              <a:t>data including the original CRC. </a:t>
            </a:r>
            <a:endParaRPr lang="en-US" dirty="0"/>
          </a:p>
          <a:p>
            <a:r>
              <a:rPr lang="en-US" dirty="0"/>
              <a:t>Any </a:t>
            </a:r>
            <a:r>
              <a:rPr lang="en-US" dirty="0" smtClean="0"/>
              <a:t>sub-packet can be missing and </a:t>
            </a:r>
            <a:r>
              <a:rPr lang="en-US" dirty="0"/>
              <a:t>this is </a:t>
            </a:r>
            <a:r>
              <a:rPr lang="en-US" dirty="0" smtClean="0"/>
              <a:t>reported </a:t>
            </a:r>
            <a:r>
              <a:rPr lang="en-US" dirty="0"/>
              <a:t>in the </a:t>
            </a:r>
            <a:r>
              <a:rPr lang="en-US" dirty="0" smtClean="0"/>
              <a:t>header.</a:t>
            </a:r>
            <a:endParaRPr lang="en-US" dirty="0"/>
          </a:p>
          <a:p>
            <a:endParaRPr lang="en-US" dirty="0"/>
          </a:p>
          <a:p>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25</a:t>
            </a:fld>
            <a:endParaRPr lang="en-US" sz="1400">
              <a:solidFill>
                <a:schemeClr val="bg2"/>
              </a:solidFill>
              <a:latin typeface="Arial" pitchFamily="34" charset="0"/>
            </a:endParaRPr>
          </a:p>
        </p:txBody>
      </p:sp>
      <p:grpSp>
        <p:nvGrpSpPr>
          <p:cNvPr id="17" name="Gruppo 16"/>
          <p:cNvGrpSpPr/>
          <p:nvPr/>
        </p:nvGrpSpPr>
        <p:grpSpPr>
          <a:xfrm>
            <a:off x="9829415" y="1302476"/>
            <a:ext cx="1793129" cy="5083386"/>
            <a:chOff x="9829415" y="1456134"/>
            <a:chExt cx="1793129" cy="5083386"/>
          </a:xfrm>
        </p:grpSpPr>
        <p:sp>
          <p:nvSpPr>
            <p:cNvPr id="18" name="Rectangle 3"/>
            <p:cNvSpPr/>
            <p:nvPr/>
          </p:nvSpPr>
          <p:spPr>
            <a:xfrm rot="5400000">
              <a:off x="10432192" y="1730262"/>
              <a:ext cx="587576" cy="1793123"/>
            </a:xfrm>
            <a:prstGeom prst="rect">
              <a:avLst/>
            </a:prstGeom>
            <a:solidFill>
              <a:srgbClr val="ED7D31"/>
            </a:solidFill>
            <a:ln w="12700" cap="flat" cmpd="sng" algn="ctr">
              <a:solidFill>
                <a:srgbClr val="ED7D31">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CLOCKBOARD</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9" name="Rectangle 4"/>
            <p:cNvSpPr/>
            <p:nvPr/>
          </p:nvSpPr>
          <p:spPr>
            <a:xfrm rot="5400000">
              <a:off x="10431169" y="854386"/>
              <a:ext cx="589628" cy="1793123"/>
            </a:xfrm>
            <a:prstGeom prst="rect">
              <a:avLst/>
            </a:prstGeom>
            <a:solidFill>
              <a:srgbClr val="5B9BD5"/>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HEADER</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 name="Rectangle 5"/>
            <p:cNvSpPr/>
            <p:nvPr/>
          </p:nvSpPr>
          <p:spPr>
            <a:xfrm rot="5400000">
              <a:off x="10313316" y="2718084"/>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PDM-1</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Rectangle 6"/>
            <p:cNvSpPr/>
            <p:nvPr/>
          </p:nvSpPr>
          <p:spPr>
            <a:xfrm rot="5400000">
              <a:off x="10313316" y="3839045"/>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PDM-2</a:t>
              </a:r>
            </a:p>
          </p:txBody>
        </p:sp>
        <p:sp>
          <p:nvSpPr>
            <p:cNvPr id="22" name="Rectangle 7"/>
            <p:cNvSpPr/>
            <p:nvPr/>
          </p:nvSpPr>
          <p:spPr>
            <a:xfrm rot="5400000">
              <a:off x="10313314" y="4948480"/>
              <a:ext cx="825329" cy="1793123"/>
            </a:xfrm>
            <a:prstGeom prst="rect">
              <a:avLst/>
            </a:prstGeom>
            <a:solidFill>
              <a:srgbClr val="70AD47"/>
            </a:solidFill>
            <a:ln w="12700" cap="flat" cmpd="sng" algn="ctr">
              <a:solidFill>
                <a:srgbClr val="70AD47">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PDM-3</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Rectangle 9"/>
            <p:cNvSpPr/>
            <p:nvPr/>
          </p:nvSpPr>
          <p:spPr>
            <a:xfrm rot="5400000">
              <a:off x="10589723" y="1293396"/>
              <a:ext cx="272518" cy="1793123"/>
            </a:xfrm>
            <a:prstGeom prst="rect">
              <a:avLst/>
            </a:prstGeom>
            <a:solidFill>
              <a:srgbClr val="0070C0"/>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CRC</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4" name="Rectangle 10"/>
            <p:cNvSpPr/>
            <p:nvPr/>
          </p:nvSpPr>
          <p:spPr>
            <a:xfrm rot="5400000">
              <a:off x="10589721" y="2169835"/>
              <a:ext cx="272518" cy="1793123"/>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CRC</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5" name="Rectangle 11"/>
            <p:cNvSpPr/>
            <p:nvPr/>
          </p:nvSpPr>
          <p:spPr>
            <a:xfrm rot="5400000">
              <a:off x="10589721" y="3280875"/>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CRC</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6" name="Rectangle 12"/>
            <p:cNvSpPr/>
            <p:nvPr/>
          </p:nvSpPr>
          <p:spPr>
            <a:xfrm rot="5400000">
              <a:off x="10589720" y="4399556"/>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CRC</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7" name="Rectangle 13"/>
            <p:cNvSpPr/>
            <p:nvPr/>
          </p:nvSpPr>
          <p:spPr>
            <a:xfrm rot="5400000">
              <a:off x="10589718" y="5506699"/>
              <a:ext cx="272518" cy="1793123"/>
            </a:xfrm>
            <a:prstGeom prst="rect">
              <a:avLst/>
            </a:prstGeom>
            <a:solidFill>
              <a:srgbClr val="70AD47">
                <a:lumMod val="75000"/>
              </a:srgbClr>
            </a:solidFill>
            <a:ln w="12700" cap="flat" cmpd="sng" algn="ctr">
              <a:solidFill>
                <a:srgbClr val="5B9BD5">
                  <a:shade val="50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CRC</a:t>
              </a:r>
              <a:endParaRPr kumimoji="0" lang="it-IT"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3627621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Telemetry</a:t>
            </a:r>
            <a:endParaRPr lang="en-US" dirty="0"/>
          </a:p>
        </p:txBody>
      </p:sp>
      <p:sp>
        <p:nvSpPr>
          <p:cNvPr id="3" name="Segnaposto contenuto 2"/>
          <p:cNvSpPr>
            <a:spLocks noGrp="1"/>
          </p:cNvSpPr>
          <p:nvPr>
            <p:ph idx="1"/>
          </p:nvPr>
        </p:nvSpPr>
        <p:spPr>
          <a:xfrm>
            <a:off x="609600" y="5641382"/>
            <a:ext cx="10905067" cy="587968"/>
          </a:xfrm>
        </p:spPr>
        <p:txBody>
          <a:bodyPr/>
          <a:lstStyle/>
          <a:p>
            <a:r>
              <a:rPr lang="en-US" dirty="0" smtClean="0"/>
              <a:t>Block scheme of the telemetry workflow.</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26</a:t>
            </a:fld>
            <a:endParaRPr lang="en-US" sz="1400">
              <a:solidFill>
                <a:schemeClr val="bg2"/>
              </a:solidFill>
              <a:latin typeface="Arial" pitchFamily="34" charset="0"/>
            </a:endParaRPr>
          </a:p>
        </p:txBody>
      </p:sp>
      <p:pic>
        <p:nvPicPr>
          <p:cNvPr id="6" name="Immagine 5"/>
          <p:cNvPicPr/>
          <p:nvPr/>
        </p:nvPicPr>
        <p:blipFill rotWithShape="1">
          <a:blip r:embed="rId2" cstate="print">
            <a:extLst>
              <a:ext uri="{28A0092B-C50C-407E-A947-70E740481C1C}">
                <a14:useLocalDpi xmlns:a14="http://schemas.microsoft.com/office/drawing/2010/main" val="0"/>
              </a:ext>
            </a:extLst>
          </a:blip>
          <a:srcRect l="4980" t="3504" r="3776" b="8689"/>
          <a:stretch/>
        </p:blipFill>
        <p:spPr bwMode="auto">
          <a:xfrm>
            <a:off x="1609315" y="786463"/>
            <a:ext cx="8768054" cy="48549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4981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What we are talking about?</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3</a:t>
            </a:fld>
            <a:endParaRPr lang="en-US" sz="1400">
              <a:solidFill>
                <a:schemeClr val="bg2"/>
              </a:solidFill>
              <a:latin typeface="Arial" pitchFamily="34" charset="0"/>
            </a:endParaRPr>
          </a:p>
        </p:txBody>
      </p:sp>
      <p:sp>
        <p:nvSpPr>
          <p:cNvPr id="7" name="Segnaposto contenuto 6"/>
          <p:cNvSpPr>
            <a:spLocks noGrp="1"/>
          </p:cNvSpPr>
          <p:nvPr>
            <p:ph idx="1"/>
          </p:nvPr>
        </p:nvSpPr>
        <p:spPr/>
        <p:txBody>
          <a:bodyPr/>
          <a:lstStyle/>
          <a:p>
            <a:endParaRPr lang="en-US"/>
          </a:p>
        </p:txBody>
      </p:sp>
      <p:pic>
        <p:nvPicPr>
          <p:cNvPr id="8" name="Segnaposto contenuto 5"/>
          <p:cNvPicPr>
            <a:picLocks noChangeAspect="1"/>
          </p:cNvPicPr>
          <p:nvPr/>
        </p:nvPicPr>
        <p:blipFill>
          <a:blip r:embed="rId2"/>
          <a:stretch>
            <a:fillRect/>
          </a:stretch>
        </p:blipFill>
        <p:spPr bwMode="auto">
          <a:xfrm>
            <a:off x="3848911" y="876300"/>
            <a:ext cx="4288862" cy="593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bwMode="auto">
          <a:xfrm>
            <a:off x="8199450" y="1176060"/>
            <a:ext cx="3710018" cy="728130"/>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latin typeface="Arial" pitchFamily="34" charset="0"/>
              </a:rPr>
              <a:t>The SPB2 FT and gondola network configuration. </a:t>
            </a:r>
            <a:endParaRPr kumimoji="0" lang="en-US" sz="1600" b="1" i="0" u="none" strike="noStrike" cap="none" normalizeH="0" baseline="0" dirty="0" smtClean="0">
              <a:ln>
                <a:noFill/>
              </a:ln>
              <a:solidFill>
                <a:srgbClr val="000099"/>
              </a:solidFill>
              <a:effectLst/>
              <a:latin typeface="Arial" pitchFamily="34" charset="0"/>
            </a:endParaRPr>
          </a:p>
        </p:txBody>
      </p:sp>
    </p:spTree>
    <p:extLst>
      <p:ext uri="{BB962C8B-B14F-4D97-AF65-F5344CB8AC3E}">
        <p14:creationId xmlns:p14="http://schemas.microsoft.com/office/powerpoint/2010/main" val="416577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What we are talking about?</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4</a:t>
            </a:fld>
            <a:endParaRPr lang="en-US" sz="1400">
              <a:solidFill>
                <a:schemeClr val="bg2"/>
              </a:solidFill>
              <a:latin typeface="Arial" pitchFamily="34" charset="0"/>
            </a:endParaRPr>
          </a:p>
        </p:txBody>
      </p:sp>
      <p:sp>
        <p:nvSpPr>
          <p:cNvPr id="7" name="Segnaposto contenuto 6"/>
          <p:cNvSpPr>
            <a:spLocks noGrp="1"/>
          </p:cNvSpPr>
          <p:nvPr>
            <p:ph idx="1"/>
          </p:nvPr>
        </p:nvSpPr>
        <p:spPr/>
        <p:txBody>
          <a:bodyPr/>
          <a:lstStyle/>
          <a:p>
            <a:endParaRPr lang="en-US" dirty="0"/>
          </a:p>
        </p:txBody>
      </p:sp>
      <p:sp>
        <p:nvSpPr>
          <p:cNvPr id="9" name="Rettangolo 8"/>
          <p:cNvSpPr/>
          <p:nvPr/>
        </p:nvSpPr>
        <p:spPr bwMode="auto">
          <a:xfrm>
            <a:off x="284134" y="703362"/>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2</a:t>
            </a:r>
            <a:r>
              <a:rPr lang="en-US" dirty="0" smtClean="0">
                <a:latin typeface="Arial" pitchFamily="34" charset="0"/>
              </a:rPr>
              <a:t> CPUs in hot-cold and hot-hot configurations.  </a:t>
            </a:r>
            <a:endParaRPr kumimoji="0" lang="en-US" sz="1600" b="1" i="0" u="none" strike="noStrike" cap="none" normalizeH="0" baseline="0" dirty="0" smtClean="0">
              <a:ln>
                <a:noFill/>
              </a:ln>
              <a:solidFill>
                <a:srgbClr val="000099"/>
              </a:solidFill>
              <a:effectLst/>
              <a:latin typeface="Arial" pitchFamily="34" charset="0"/>
            </a:endParaRPr>
          </a:p>
        </p:txBody>
      </p:sp>
      <p:sp>
        <p:nvSpPr>
          <p:cNvPr id="10" name="Rettangolo 9"/>
          <p:cNvSpPr/>
          <p:nvPr/>
        </p:nvSpPr>
        <p:spPr bwMode="auto">
          <a:xfrm>
            <a:off x="284134" y="1963119"/>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10</a:t>
            </a:r>
            <a:r>
              <a:rPr lang="en-US" dirty="0" smtClean="0">
                <a:latin typeface="Arial" pitchFamily="34" charset="0"/>
              </a:rPr>
              <a:t> devices to operate and monitor using two busses</a:t>
            </a:r>
            <a:endParaRPr kumimoji="0" lang="en-US" sz="1600" b="1" i="0" u="none" strike="noStrike" cap="none" normalizeH="0" baseline="0" dirty="0" smtClean="0">
              <a:ln>
                <a:noFill/>
              </a:ln>
              <a:solidFill>
                <a:srgbClr val="000099"/>
              </a:solidFill>
              <a:effectLst/>
              <a:latin typeface="Arial" pitchFamily="34" charset="0"/>
            </a:endParaRPr>
          </a:p>
        </p:txBody>
      </p:sp>
      <p:sp>
        <p:nvSpPr>
          <p:cNvPr id="11" name="Rettangolo 10"/>
          <p:cNvSpPr/>
          <p:nvPr/>
        </p:nvSpPr>
        <p:spPr bwMode="auto">
          <a:xfrm>
            <a:off x="284134" y="3222876"/>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fontScale="92500" lnSpcReduction="10000"/>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4</a:t>
            </a:r>
            <a:r>
              <a:rPr lang="en-US" dirty="0" smtClean="0">
                <a:latin typeface="Arial" pitchFamily="34" charset="0"/>
              </a:rPr>
              <a:t> networks to configure and monitor according to the hardware configuration. </a:t>
            </a:r>
            <a:endParaRPr kumimoji="0" lang="en-US" sz="1600" b="1" i="0" u="none" strike="noStrike" cap="none" normalizeH="0" baseline="0" dirty="0" smtClean="0">
              <a:ln>
                <a:noFill/>
              </a:ln>
              <a:solidFill>
                <a:srgbClr val="000099"/>
              </a:solidFill>
              <a:effectLst/>
              <a:latin typeface="Arial" pitchFamily="34" charset="0"/>
            </a:endParaRPr>
          </a:p>
        </p:txBody>
      </p:sp>
      <p:pic>
        <p:nvPicPr>
          <p:cNvPr id="12" name="Segnaposto contenuto 5"/>
          <p:cNvPicPr>
            <a:picLocks noChangeAspect="1"/>
          </p:cNvPicPr>
          <p:nvPr/>
        </p:nvPicPr>
        <p:blipFill rotWithShape="1">
          <a:blip r:embed="rId2"/>
          <a:srcRect l="3365" t="4558" r="10462" b="59018"/>
          <a:stretch/>
        </p:blipFill>
        <p:spPr bwMode="auto">
          <a:xfrm>
            <a:off x="2779060" y="242047"/>
            <a:ext cx="6831106" cy="399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7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What we are talking about?</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5</a:t>
            </a:fld>
            <a:endParaRPr lang="en-US" sz="1400">
              <a:solidFill>
                <a:schemeClr val="bg2"/>
              </a:solidFill>
              <a:latin typeface="Arial" pitchFamily="34" charset="0"/>
            </a:endParaRPr>
          </a:p>
        </p:txBody>
      </p:sp>
      <p:sp>
        <p:nvSpPr>
          <p:cNvPr id="7" name="Segnaposto contenuto 6"/>
          <p:cNvSpPr>
            <a:spLocks noGrp="1"/>
          </p:cNvSpPr>
          <p:nvPr>
            <p:ph idx="1"/>
          </p:nvPr>
        </p:nvSpPr>
        <p:spPr/>
        <p:txBody>
          <a:bodyPr/>
          <a:lstStyle/>
          <a:p>
            <a:endParaRPr lang="en-US" dirty="0"/>
          </a:p>
        </p:txBody>
      </p:sp>
      <p:pic>
        <p:nvPicPr>
          <p:cNvPr id="8" name="Segnaposto contenuto 5"/>
          <p:cNvPicPr>
            <a:picLocks noChangeAspect="1"/>
          </p:cNvPicPr>
          <p:nvPr/>
        </p:nvPicPr>
        <p:blipFill rotWithShape="1">
          <a:blip r:embed="rId3"/>
          <a:srcRect l="3365" t="4558" r="963" b="34517"/>
          <a:stretch/>
        </p:blipFill>
        <p:spPr bwMode="auto">
          <a:xfrm>
            <a:off x="2779059" y="242047"/>
            <a:ext cx="7584141" cy="668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bwMode="auto">
          <a:xfrm>
            <a:off x="284134" y="703362"/>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2</a:t>
            </a:r>
            <a:r>
              <a:rPr lang="en-US" dirty="0" smtClean="0">
                <a:latin typeface="Arial" pitchFamily="34" charset="0"/>
              </a:rPr>
              <a:t> CPUs in hot-cold and hot-hot configurations.  </a:t>
            </a:r>
            <a:endParaRPr kumimoji="0" lang="en-US" sz="1600" b="1" i="0" u="none" strike="noStrike" cap="none" normalizeH="0" baseline="0" dirty="0" smtClean="0">
              <a:ln>
                <a:noFill/>
              </a:ln>
              <a:solidFill>
                <a:srgbClr val="000099"/>
              </a:solidFill>
              <a:effectLst/>
              <a:latin typeface="Arial" pitchFamily="34" charset="0"/>
            </a:endParaRPr>
          </a:p>
        </p:txBody>
      </p:sp>
      <p:sp>
        <p:nvSpPr>
          <p:cNvPr id="10" name="Rettangolo 9"/>
          <p:cNvSpPr/>
          <p:nvPr/>
        </p:nvSpPr>
        <p:spPr bwMode="auto">
          <a:xfrm>
            <a:off x="284134" y="1963119"/>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10</a:t>
            </a:r>
            <a:r>
              <a:rPr lang="en-US" dirty="0" smtClean="0">
                <a:latin typeface="Arial" pitchFamily="34" charset="0"/>
              </a:rPr>
              <a:t> devices to operate and monitor using two busses</a:t>
            </a:r>
            <a:endParaRPr kumimoji="0" lang="en-US" sz="1600" b="1" i="0" u="none" strike="noStrike" cap="none" normalizeH="0" baseline="0" dirty="0" smtClean="0">
              <a:ln>
                <a:noFill/>
              </a:ln>
              <a:solidFill>
                <a:srgbClr val="000099"/>
              </a:solidFill>
              <a:effectLst/>
              <a:latin typeface="Arial" pitchFamily="34" charset="0"/>
            </a:endParaRPr>
          </a:p>
        </p:txBody>
      </p:sp>
      <p:sp>
        <p:nvSpPr>
          <p:cNvPr id="11" name="Rettangolo 10"/>
          <p:cNvSpPr/>
          <p:nvPr/>
        </p:nvSpPr>
        <p:spPr bwMode="auto">
          <a:xfrm>
            <a:off x="284134" y="3222876"/>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fontScale="92500" lnSpcReduction="10000"/>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4</a:t>
            </a:r>
            <a:r>
              <a:rPr lang="en-US" dirty="0" smtClean="0">
                <a:latin typeface="Arial" pitchFamily="34" charset="0"/>
              </a:rPr>
              <a:t> networks to configure and monitor according to the hardware configuration. </a:t>
            </a:r>
            <a:endParaRPr kumimoji="0" lang="en-US" sz="1600" b="1" i="0" u="none" strike="noStrike" cap="none" normalizeH="0" baseline="0" dirty="0" smtClean="0">
              <a:ln>
                <a:noFill/>
              </a:ln>
              <a:solidFill>
                <a:srgbClr val="000099"/>
              </a:solidFill>
              <a:effectLst/>
              <a:latin typeface="Arial" pitchFamily="34" charset="0"/>
            </a:endParaRPr>
          </a:p>
        </p:txBody>
      </p:sp>
      <p:sp>
        <p:nvSpPr>
          <p:cNvPr id="12" name="Rettangolo 11"/>
          <p:cNvSpPr/>
          <p:nvPr/>
        </p:nvSpPr>
        <p:spPr bwMode="auto">
          <a:xfrm>
            <a:off x="284134" y="4487362"/>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fontScale="92500" lnSpcReduction="10000"/>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latin typeface="Arial" pitchFamily="34" charset="0"/>
              </a:rPr>
              <a:t>Interface with the Gondola Control Computer for command and data handlings. </a:t>
            </a:r>
            <a:endParaRPr kumimoji="0" lang="en-US" sz="1600" b="1" i="0" u="none" strike="noStrike" cap="none" normalizeH="0" baseline="0" dirty="0" smtClean="0">
              <a:ln>
                <a:noFill/>
              </a:ln>
              <a:solidFill>
                <a:srgbClr val="000099"/>
              </a:solidFill>
              <a:effectLst/>
              <a:latin typeface="Arial" pitchFamily="34" charset="0"/>
            </a:endParaRPr>
          </a:p>
        </p:txBody>
      </p:sp>
      <p:sp>
        <p:nvSpPr>
          <p:cNvPr id="3" name="Rettangolo 2"/>
          <p:cNvSpPr/>
          <p:nvPr/>
        </p:nvSpPr>
        <p:spPr bwMode="auto">
          <a:xfrm>
            <a:off x="2528047" y="4150659"/>
            <a:ext cx="2420471" cy="2307291"/>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13" name="Rettangolo 12"/>
          <p:cNvSpPr/>
          <p:nvPr/>
        </p:nvSpPr>
        <p:spPr bwMode="auto">
          <a:xfrm>
            <a:off x="10235840" y="707477"/>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a:solidFill>
                  <a:schemeClr val="bg1"/>
                </a:solidFill>
                <a:latin typeface="Arial" pitchFamily="34" charset="0"/>
              </a:rPr>
              <a:t>3</a:t>
            </a:r>
            <a:r>
              <a:rPr lang="en-US" dirty="0" smtClean="0">
                <a:latin typeface="Arial" pitchFamily="34" charset="0"/>
              </a:rPr>
              <a:t> telemetry links: via GCC, PILOT (IRIDIUM) and STARLINK.</a:t>
            </a:r>
            <a:endParaRPr kumimoji="0" lang="en-US" sz="1600" b="1" i="0" u="none" strike="noStrike" cap="none" normalizeH="0" baseline="0" dirty="0" smtClean="0">
              <a:ln>
                <a:noFill/>
              </a:ln>
              <a:solidFill>
                <a:srgbClr val="000099"/>
              </a:solidFill>
              <a:effectLst/>
              <a:latin typeface="Arial" pitchFamily="34" charset="0"/>
            </a:endParaRPr>
          </a:p>
        </p:txBody>
      </p:sp>
      <p:sp>
        <p:nvSpPr>
          <p:cNvPr id="14" name="Rettangolo 13"/>
          <p:cNvSpPr/>
          <p:nvPr/>
        </p:nvSpPr>
        <p:spPr bwMode="auto">
          <a:xfrm>
            <a:off x="10235840" y="1967233"/>
            <a:ext cx="1902737" cy="1259757"/>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latin typeface="Arial" pitchFamily="34" charset="0"/>
              </a:rPr>
              <a:t>Inbound and outbound connection via PILOT and STARLINK.</a:t>
            </a:r>
            <a:endParaRPr kumimoji="0" lang="en-US" sz="1600" b="1" i="0" u="none" strike="noStrike" cap="none" normalizeH="0" baseline="0" dirty="0" smtClean="0">
              <a:ln>
                <a:noFill/>
              </a:ln>
              <a:solidFill>
                <a:srgbClr val="000099"/>
              </a:solidFill>
              <a:effectLst/>
              <a:latin typeface="Arial" pitchFamily="34" charset="0"/>
            </a:endParaRPr>
          </a:p>
        </p:txBody>
      </p:sp>
      <p:sp>
        <p:nvSpPr>
          <p:cNvPr id="6" name="Rettangolo 5"/>
          <p:cNvSpPr/>
          <p:nvPr/>
        </p:nvSpPr>
        <p:spPr bwMode="auto">
          <a:xfrm>
            <a:off x="6481482" y="4088338"/>
            <a:ext cx="4207184" cy="2715875"/>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Tree>
    <p:extLst>
      <p:ext uri="{BB962C8B-B14F-4D97-AF65-F5344CB8AC3E}">
        <p14:creationId xmlns:p14="http://schemas.microsoft.com/office/powerpoint/2010/main" val="38099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3" grpId="0" animBg="1"/>
      <p:bldP spid="1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What we are talking about?</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6</a:t>
            </a:fld>
            <a:endParaRPr lang="en-US" sz="1400">
              <a:solidFill>
                <a:schemeClr val="bg2"/>
              </a:solidFill>
              <a:latin typeface="Arial" pitchFamily="34" charset="0"/>
            </a:endParaRPr>
          </a:p>
        </p:txBody>
      </p:sp>
      <p:sp>
        <p:nvSpPr>
          <p:cNvPr id="7" name="Segnaposto contenuto 6"/>
          <p:cNvSpPr>
            <a:spLocks noGrp="1"/>
          </p:cNvSpPr>
          <p:nvPr>
            <p:ph idx="1"/>
          </p:nvPr>
        </p:nvSpPr>
        <p:spPr/>
        <p:txBody>
          <a:bodyPr/>
          <a:lstStyle/>
          <a:p>
            <a:endParaRPr lang="en-US" dirty="0"/>
          </a:p>
        </p:txBody>
      </p:sp>
      <p:pic>
        <p:nvPicPr>
          <p:cNvPr id="8" name="Segnaposto contenuto 5"/>
          <p:cNvPicPr>
            <a:picLocks noChangeAspect="1"/>
          </p:cNvPicPr>
          <p:nvPr/>
        </p:nvPicPr>
        <p:blipFill rotWithShape="1">
          <a:blip r:embed="rId3"/>
          <a:srcRect l="3139" t="38941" r="1189" b="134"/>
          <a:stretch/>
        </p:blipFill>
        <p:spPr bwMode="auto">
          <a:xfrm>
            <a:off x="2779059" y="197222"/>
            <a:ext cx="7584141" cy="668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bwMode="auto">
          <a:xfrm>
            <a:off x="284134" y="703362"/>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2</a:t>
            </a:r>
            <a:r>
              <a:rPr lang="en-US" dirty="0" smtClean="0">
                <a:latin typeface="Arial" pitchFamily="34" charset="0"/>
              </a:rPr>
              <a:t> CPUs in hot-cold and hot-hot configurations.  </a:t>
            </a:r>
            <a:endParaRPr kumimoji="0" lang="en-US" sz="1600" b="1" i="0" u="none" strike="noStrike" cap="none" normalizeH="0" baseline="0" dirty="0" smtClean="0">
              <a:ln>
                <a:noFill/>
              </a:ln>
              <a:solidFill>
                <a:srgbClr val="000099"/>
              </a:solidFill>
              <a:effectLst/>
              <a:latin typeface="Arial" pitchFamily="34" charset="0"/>
            </a:endParaRPr>
          </a:p>
        </p:txBody>
      </p:sp>
      <p:sp>
        <p:nvSpPr>
          <p:cNvPr id="10" name="Rettangolo 9"/>
          <p:cNvSpPr/>
          <p:nvPr/>
        </p:nvSpPr>
        <p:spPr bwMode="auto">
          <a:xfrm>
            <a:off x="284134" y="1963119"/>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10</a:t>
            </a:r>
            <a:r>
              <a:rPr lang="en-US" dirty="0" smtClean="0">
                <a:latin typeface="Arial" pitchFamily="34" charset="0"/>
              </a:rPr>
              <a:t> devices to operate and monitor using two busses</a:t>
            </a:r>
            <a:endParaRPr kumimoji="0" lang="en-US" sz="1600" b="1" i="0" u="none" strike="noStrike" cap="none" normalizeH="0" baseline="0" dirty="0" smtClean="0">
              <a:ln>
                <a:noFill/>
              </a:ln>
              <a:solidFill>
                <a:srgbClr val="000099"/>
              </a:solidFill>
              <a:effectLst/>
              <a:latin typeface="Arial" pitchFamily="34" charset="0"/>
            </a:endParaRPr>
          </a:p>
        </p:txBody>
      </p:sp>
      <p:sp>
        <p:nvSpPr>
          <p:cNvPr id="11" name="Rettangolo 10"/>
          <p:cNvSpPr/>
          <p:nvPr/>
        </p:nvSpPr>
        <p:spPr bwMode="auto">
          <a:xfrm>
            <a:off x="284134" y="3222876"/>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fontScale="92500" lnSpcReduction="10000"/>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4</a:t>
            </a:r>
            <a:r>
              <a:rPr lang="en-US" dirty="0" smtClean="0">
                <a:latin typeface="Arial" pitchFamily="34" charset="0"/>
              </a:rPr>
              <a:t> networks to configure and monitor according to the hardware configuration. </a:t>
            </a:r>
            <a:endParaRPr kumimoji="0" lang="en-US" sz="1600" b="1" i="0" u="none" strike="noStrike" cap="none" normalizeH="0" baseline="0" dirty="0" smtClean="0">
              <a:ln>
                <a:noFill/>
              </a:ln>
              <a:solidFill>
                <a:srgbClr val="000099"/>
              </a:solidFill>
              <a:effectLst/>
              <a:latin typeface="Arial" pitchFamily="34" charset="0"/>
            </a:endParaRPr>
          </a:p>
        </p:txBody>
      </p:sp>
      <p:sp>
        <p:nvSpPr>
          <p:cNvPr id="12" name="Rettangolo 11"/>
          <p:cNvSpPr/>
          <p:nvPr/>
        </p:nvSpPr>
        <p:spPr bwMode="auto">
          <a:xfrm>
            <a:off x="284134" y="4487362"/>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fontScale="92500" lnSpcReduction="10000"/>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latin typeface="Arial" pitchFamily="34" charset="0"/>
              </a:rPr>
              <a:t>Interface with the Gondola Control Computer for command and data handlings. </a:t>
            </a:r>
            <a:endParaRPr kumimoji="0" lang="en-US" sz="1600" b="1" i="0" u="none" strike="noStrike" cap="none" normalizeH="0" baseline="0" dirty="0" smtClean="0">
              <a:ln>
                <a:noFill/>
              </a:ln>
              <a:solidFill>
                <a:srgbClr val="000099"/>
              </a:solidFill>
              <a:effectLst/>
              <a:latin typeface="Arial" pitchFamily="34" charset="0"/>
            </a:endParaRPr>
          </a:p>
        </p:txBody>
      </p:sp>
      <p:sp>
        <p:nvSpPr>
          <p:cNvPr id="3" name="Rettangolo 2"/>
          <p:cNvSpPr/>
          <p:nvPr/>
        </p:nvSpPr>
        <p:spPr bwMode="auto">
          <a:xfrm>
            <a:off x="3361764" y="3361470"/>
            <a:ext cx="2420471" cy="2307291"/>
          </a:xfrm>
          <a:prstGeom prst="rect">
            <a:avLst/>
          </a:prstGeom>
          <a:noFill/>
          <a:ln w="38100" algn="ctr">
            <a:solidFill>
              <a:srgbClr val="FF0000"/>
            </a:solidFill>
            <a:miter lim="800000"/>
            <a:headEnd type="none" w="med" len="med"/>
            <a:tailEnd type="triangle" w="med" len="med"/>
          </a:ln>
        </p:spPr>
        <p:txBody>
          <a:bodyPr vert="horz" wrap="none" lIns="81623" tIns="55209" rIns="81623" bIns="40811" numCol="1" rtlCol="0" anchor="t" anchorCtr="0" compatLnSpc="1">
            <a:prstTxWarp prst="textNoShape">
              <a:avLst/>
            </a:prstTxWarp>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endParaRPr kumimoji="0" lang="en-US" sz="1600" b="1" i="0" u="none" strike="noStrike" cap="none" normalizeH="0" baseline="0" smtClean="0">
              <a:ln>
                <a:noFill/>
              </a:ln>
              <a:solidFill>
                <a:srgbClr val="000099"/>
              </a:solidFill>
              <a:effectLst/>
              <a:latin typeface="Arial" pitchFamily="34" charset="0"/>
            </a:endParaRPr>
          </a:p>
        </p:txBody>
      </p:sp>
      <p:sp>
        <p:nvSpPr>
          <p:cNvPr id="13" name="Rettangolo 12"/>
          <p:cNvSpPr/>
          <p:nvPr/>
        </p:nvSpPr>
        <p:spPr bwMode="auto">
          <a:xfrm>
            <a:off x="10235840" y="707477"/>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a:solidFill>
                  <a:schemeClr val="bg1"/>
                </a:solidFill>
                <a:latin typeface="Arial" pitchFamily="34" charset="0"/>
              </a:rPr>
              <a:t>3</a:t>
            </a:r>
            <a:r>
              <a:rPr lang="en-US" dirty="0" smtClean="0">
                <a:latin typeface="Arial" pitchFamily="34" charset="0"/>
              </a:rPr>
              <a:t> telemetry links: via GCC, PILOT (IRIDIUM) and STARLINK.</a:t>
            </a:r>
            <a:endParaRPr kumimoji="0" lang="en-US" sz="1600" b="1" i="0" u="none" strike="noStrike" cap="none" normalizeH="0" baseline="0" dirty="0" smtClean="0">
              <a:ln>
                <a:noFill/>
              </a:ln>
              <a:solidFill>
                <a:srgbClr val="000099"/>
              </a:solidFill>
              <a:effectLst/>
              <a:latin typeface="Arial" pitchFamily="34" charset="0"/>
            </a:endParaRPr>
          </a:p>
        </p:txBody>
      </p:sp>
      <p:sp>
        <p:nvSpPr>
          <p:cNvPr id="14" name="Rettangolo 13"/>
          <p:cNvSpPr/>
          <p:nvPr/>
        </p:nvSpPr>
        <p:spPr bwMode="auto">
          <a:xfrm>
            <a:off x="10235840" y="3349208"/>
            <a:ext cx="1902737" cy="1259757"/>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fontScale="85000" lnSpcReduction="10000"/>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latin typeface="Arial" pitchFamily="34" charset="0"/>
              </a:rPr>
              <a:t>Ground Support Equipment (GSE) virtually located on any PC, via PILOT and STARLINK </a:t>
            </a:r>
            <a:r>
              <a:rPr lang="en-US" dirty="0" err="1" smtClean="0">
                <a:latin typeface="Arial" pitchFamily="34" charset="0"/>
              </a:rPr>
              <a:t>inboud</a:t>
            </a:r>
            <a:r>
              <a:rPr lang="en-US" dirty="0" smtClean="0">
                <a:latin typeface="Arial" pitchFamily="34" charset="0"/>
              </a:rPr>
              <a:t> connections </a:t>
            </a:r>
            <a:endParaRPr kumimoji="0" lang="en-US" sz="1600" b="1" i="0" u="none" strike="noStrike" cap="none" normalizeH="0" baseline="0" dirty="0" smtClean="0">
              <a:ln>
                <a:noFill/>
              </a:ln>
              <a:solidFill>
                <a:srgbClr val="000099"/>
              </a:solidFill>
              <a:effectLst/>
              <a:latin typeface="Arial" pitchFamily="34" charset="0"/>
            </a:endParaRPr>
          </a:p>
        </p:txBody>
      </p:sp>
      <p:sp>
        <p:nvSpPr>
          <p:cNvPr id="15" name="Rettangolo 14"/>
          <p:cNvSpPr/>
          <p:nvPr/>
        </p:nvSpPr>
        <p:spPr bwMode="auto">
          <a:xfrm>
            <a:off x="10235840" y="4732431"/>
            <a:ext cx="1902737" cy="1125438"/>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fontScale="92500"/>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solidFill>
                  <a:schemeClr val="bg1"/>
                </a:solidFill>
                <a:latin typeface="Arial" pitchFamily="34" charset="0"/>
              </a:rPr>
              <a:t>2</a:t>
            </a:r>
            <a:r>
              <a:rPr lang="en-US" dirty="0" smtClean="0">
                <a:latin typeface="Arial" pitchFamily="34" charset="0"/>
              </a:rPr>
              <a:t> databases setup for housekeeping and related GRAFANA servers.</a:t>
            </a:r>
            <a:endParaRPr kumimoji="0" lang="en-US" sz="1600" b="1" i="0" u="none" strike="noStrike" cap="none" normalizeH="0" baseline="0" dirty="0" smtClean="0">
              <a:ln>
                <a:noFill/>
              </a:ln>
              <a:solidFill>
                <a:srgbClr val="000099"/>
              </a:solidFill>
              <a:effectLst/>
              <a:latin typeface="Arial" pitchFamily="34" charset="0"/>
            </a:endParaRPr>
          </a:p>
        </p:txBody>
      </p:sp>
      <p:sp>
        <p:nvSpPr>
          <p:cNvPr id="17" name="Rettangolo 16"/>
          <p:cNvSpPr/>
          <p:nvPr/>
        </p:nvSpPr>
        <p:spPr bwMode="auto">
          <a:xfrm>
            <a:off x="10235839" y="1963119"/>
            <a:ext cx="1902737" cy="1259757"/>
          </a:xfrm>
          <a:prstGeom prst="rect">
            <a:avLst/>
          </a:prstGeom>
          <a:solidFill>
            <a:srgbClr val="FF3300">
              <a:alpha val="50196"/>
            </a:srgbClr>
          </a:solidFill>
          <a:ln w="38100" algn="ctr">
            <a:solidFill>
              <a:srgbClr val="FF0000"/>
            </a:solidFill>
            <a:miter lim="800000"/>
            <a:headEnd type="none" w="med" len="med"/>
            <a:tailEnd type="triangle" w="med" len="med"/>
          </a:ln>
        </p:spPr>
        <p:txBody>
          <a:bodyPr vert="horz" wrap="square" lIns="81623" tIns="55209" rIns="81623" bIns="40811" numCol="1" rtlCol="0" anchor="ctr" anchorCtr="0" compatLnSpc="1">
            <a:prstTxWarp prst="textNoShape">
              <a:avLst/>
            </a:prstTxWarp>
            <a:normAutofit/>
          </a:bodyPr>
          <a:lstStyle/>
          <a:p>
            <a: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pPr>
            <a:r>
              <a:rPr lang="en-US" dirty="0" smtClean="0">
                <a:latin typeface="Arial" pitchFamily="34" charset="0"/>
              </a:rPr>
              <a:t>Inbound and outbound connection via PILOT and STARLINK.</a:t>
            </a:r>
            <a:endParaRPr kumimoji="0" lang="en-US" sz="1600" b="1" i="0" u="none" strike="noStrike" cap="none" normalizeH="0" baseline="0" dirty="0" smtClean="0">
              <a:ln>
                <a:noFill/>
              </a:ln>
              <a:solidFill>
                <a:srgbClr val="000099"/>
              </a:solidFill>
              <a:effectLst/>
              <a:latin typeface="Arial" pitchFamily="34" charset="0"/>
            </a:endParaRPr>
          </a:p>
        </p:txBody>
      </p:sp>
    </p:spTree>
    <p:extLst>
      <p:ext uri="{BB962C8B-B14F-4D97-AF65-F5344CB8AC3E}">
        <p14:creationId xmlns:p14="http://schemas.microsoft.com/office/powerpoint/2010/main" val="277208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What we are talking about?</a:t>
            </a:r>
            <a:endParaRPr lang="en-US" dirty="0"/>
          </a:p>
        </p:txBody>
      </p:sp>
      <p:sp>
        <p:nvSpPr>
          <p:cNvPr id="3" name="Segnaposto contenuto 2"/>
          <p:cNvSpPr>
            <a:spLocks noGrp="1"/>
          </p:cNvSpPr>
          <p:nvPr>
            <p:ph idx="1"/>
          </p:nvPr>
        </p:nvSpPr>
        <p:spPr>
          <a:xfrm>
            <a:off x="609600" y="1253602"/>
            <a:ext cx="10905067" cy="5142485"/>
          </a:xfrm>
        </p:spPr>
        <p:txBody>
          <a:bodyPr>
            <a:normAutofit/>
          </a:bodyPr>
          <a:lstStyle/>
          <a:p>
            <a:r>
              <a:rPr lang="en-US" dirty="0" smtClean="0"/>
              <a:t>In the </a:t>
            </a:r>
            <a:r>
              <a:rPr lang="en-US" dirty="0" err="1" smtClean="0"/>
              <a:t>SPBx</a:t>
            </a:r>
            <a:r>
              <a:rPr lang="en-US" dirty="0" smtClean="0"/>
              <a:t> jargon we talk about </a:t>
            </a:r>
            <a:r>
              <a:rPr lang="en-US" b="1" dirty="0" smtClean="0">
                <a:solidFill>
                  <a:srgbClr val="0000CC"/>
                </a:solidFill>
              </a:rPr>
              <a:t>Control Software </a:t>
            </a:r>
            <a:r>
              <a:rPr lang="en-US" dirty="0" smtClean="0"/>
              <a:t>to specify the </a:t>
            </a:r>
            <a:r>
              <a:rPr lang="en-US" b="1" dirty="0" smtClean="0"/>
              <a:t>communication</a:t>
            </a:r>
            <a:r>
              <a:rPr lang="en-US" dirty="0" smtClean="0"/>
              <a:t>, </a:t>
            </a:r>
            <a:r>
              <a:rPr lang="en-US" b="1" dirty="0" smtClean="0"/>
              <a:t>monitor</a:t>
            </a:r>
            <a:r>
              <a:rPr lang="en-US" dirty="0" smtClean="0"/>
              <a:t>, </a:t>
            </a:r>
            <a:r>
              <a:rPr lang="en-US" b="1" dirty="0" smtClean="0"/>
              <a:t>operation</a:t>
            </a:r>
            <a:r>
              <a:rPr lang="en-US" dirty="0" smtClean="0"/>
              <a:t> and </a:t>
            </a:r>
            <a:r>
              <a:rPr lang="en-US" b="1" dirty="0" smtClean="0"/>
              <a:t>data</a:t>
            </a:r>
            <a:r>
              <a:rPr lang="en-US" dirty="0" smtClean="0"/>
              <a:t> </a:t>
            </a:r>
            <a:r>
              <a:rPr lang="en-US" b="1" dirty="0" smtClean="0"/>
              <a:t>acquisition</a:t>
            </a:r>
            <a:r>
              <a:rPr lang="en-US" dirty="0" smtClean="0"/>
              <a:t> </a:t>
            </a:r>
            <a:r>
              <a:rPr lang="en-US" b="1" dirty="0" smtClean="0">
                <a:solidFill>
                  <a:srgbClr val="0000CC"/>
                </a:solidFill>
              </a:rPr>
              <a:t>software</a:t>
            </a:r>
            <a:r>
              <a:rPr lang="en-US" dirty="0" smtClean="0"/>
              <a:t> and </a:t>
            </a:r>
            <a:r>
              <a:rPr lang="en-US" b="1" dirty="0" smtClean="0">
                <a:solidFill>
                  <a:srgbClr val="0000CC"/>
                </a:solidFill>
              </a:rPr>
              <a:t>middleware</a:t>
            </a:r>
            <a:r>
              <a:rPr lang="en-US" dirty="0" smtClean="0"/>
              <a:t>:</a:t>
            </a:r>
          </a:p>
          <a:p>
            <a:pPr lvl="1"/>
            <a:r>
              <a:rPr lang="en-US" dirty="0" smtClean="0"/>
              <a:t>Commands can be defined via text or XML files.</a:t>
            </a:r>
          </a:p>
          <a:p>
            <a:pPr lvl="1"/>
            <a:r>
              <a:rPr lang="en-US" dirty="0" smtClean="0"/>
              <a:t>Commands can be grouped in sequences.</a:t>
            </a:r>
          </a:p>
          <a:p>
            <a:pPr lvl="1"/>
            <a:r>
              <a:rPr lang="en-US" dirty="0" smtClean="0"/>
              <a:t>About </a:t>
            </a:r>
            <a:r>
              <a:rPr lang="en-US" b="1" dirty="0" smtClean="0"/>
              <a:t>800</a:t>
            </a:r>
            <a:r>
              <a:rPr lang="en-US" dirty="0" smtClean="0"/>
              <a:t> command and sequence procedures has been defined and tested for the flight operations. </a:t>
            </a:r>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7</a:t>
            </a:fld>
            <a:endParaRPr lang="en-US" sz="1400">
              <a:solidFill>
                <a:schemeClr val="bg2"/>
              </a:solidFill>
              <a:latin typeface="Arial" pitchFamily="34" charset="0"/>
            </a:endParaRPr>
          </a:p>
        </p:txBody>
      </p:sp>
    </p:spTree>
    <p:extLst>
      <p:ext uri="{BB962C8B-B14F-4D97-AF65-F5344CB8AC3E}">
        <p14:creationId xmlns:p14="http://schemas.microsoft.com/office/powerpoint/2010/main" val="265053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Software working group</a:t>
            </a:r>
            <a:endParaRPr lang="en-US" dirty="0"/>
          </a:p>
        </p:txBody>
      </p:sp>
      <p:sp>
        <p:nvSpPr>
          <p:cNvPr id="3" name="Segnaposto contenuto 2"/>
          <p:cNvSpPr>
            <a:spLocks noGrp="1"/>
          </p:cNvSpPr>
          <p:nvPr>
            <p:ph idx="1"/>
          </p:nvPr>
        </p:nvSpPr>
        <p:spPr>
          <a:xfrm>
            <a:off x="609600" y="1193369"/>
            <a:ext cx="10905067" cy="4864531"/>
          </a:xfrm>
        </p:spPr>
        <p:txBody>
          <a:bodyPr/>
          <a:lstStyle/>
          <a:p>
            <a:r>
              <a:rPr lang="en-US" dirty="0" smtClean="0"/>
              <a:t>The software working group will coordinate the work on all task related to the above mentioned items. </a:t>
            </a:r>
          </a:p>
          <a:p>
            <a:r>
              <a:rPr lang="en-US" dirty="0" smtClean="0"/>
              <a:t>As for SPB2, everybody is welcome to join it. </a:t>
            </a:r>
          </a:p>
          <a:p>
            <a:r>
              <a:rPr lang="en-US" dirty="0" smtClean="0"/>
              <a:t>In SPB2 we had a representative for almost all sub-systems. </a:t>
            </a:r>
          </a:p>
          <a:p>
            <a:r>
              <a:rPr lang="en-US" dirty="0" smtClean="0"/>
              <a:t>For SPBR I hope will be possible to have an interaction also with the GCC and GSE software developers. </a:t>
            </a:r>
          </a:p>
          <a:p>
            <a:r>
              <a:rPr lang="en-US" dirty="0" smtClean="0"/>
              <a:t>Working group meetings will be resumed next year. </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8</a:t>
            </a:fld>
            <a:endParaRPr lang="en-US" sz="1400">
              <a:solidFill>
                <a:schemeClr val="bg2"/>
              </a:solidFill>
              <a:latin typeface="Arial" pitchFamily="34" charset="0"/>
            </a:endParaRPr>
          </a:p>
        </p:txBody>
      </p:sp>
    </p:spTree>
    <p:extLst>
      <p:ext uri="{BB962C8B-B14F-4D97-AF65-F5344CB8AC3E}">
        <p14:creationId xmlns:p14="http://schemas.microsoft.com/office/powerpoint/2010/main" val="38277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Outlook</a:t>
            </a:r>
            <a:endParaRPr lang="en-US" dirty="0"/>
          </a:p>
        </p:txBody>
      </p:sp>
      <p:sp>
        <p:nvSpPr>
          <p:cNvPr id="3" name="Segnaposto contenuto 2"/>
          <p:cNvSpPr>
            <a:spLocks noGrp="1"/>
          </p:cNvSpPr>
          <p:nvPr>
            <p:ph idx="1"/>
          </p:nvPr>
        </p:nvSpPr>
        <p:spPr>
          <a:xfrm>
            <a:off x="609600" y="1193369"/>
            <a:ext cx="10905067" cy="5346916"/>
          </a:xfrm>
        </p:spPr>
        <p:txBody>
          <a:bodyPr>
            <a:normAutofit lnSpcReduction="10000"/>
          </a:bodyPr>
          <a:lstStyle/>
          <a:p>
            <a:r>
              <a:rPr lang="en-US" dirty="0" smtClean="0"/>
              <a:t>For the communication task we will keep the SPB2 framework. </a:t>
            </a:r>
          </a:p>
          <a:p>
            <a:r>
              <a:rPr lang="en-US" dirty="0" smtClean="0"/>
              <a:t>For the readout, but the CAN-bus, we wait for the detector requirements and specifications. </a:t>
            </a:r>
          </a:p>
          <a:p>
            <a:r>
              <a:rPr lang="en-US" dirty="0" smtClean="0"/>
              <a:t>For the monitor, the </a:t>
            </a:r>
            <a:r>
              <a:rPr lang="en-US" dirty="0" err="1" smtClean="0"/>
              <a:t>InfluxDB</a:t>
            </a:r>
            <a:r>
              <a:rPr lang="en-US" dirty="0" smtClean="0"/>
              <a:t> and GRAFANA pair will be kept. </a:t>
            </a:r>
          </a:p>
          <a:p>
            <a:r>
              <a:rPr lang="en-US" dirty="0" smtClean="0"/>
              <a:t>Update are needed for the Operating system: </a:t>
            </a:r>
          </a:p>
          <a:p>
            <a:pPr lvl="1"/>
            <a:r>
              <a:rPr lang="en-US" dirty="0" smtClean="0"/>
              <a:t>Migration to </a:t>
            </a:r>
            <a:r>
              <a:rPr lang="en-US" dirty="0" err="1" smtClean="0"/>
              <a:t>Debian</a:t>
            </a:r>
            <a:r>
              <a:rPr lang="en-US" dirty="0" smtClean="0"/>
              <a:t> 11;</a:t>
            </a:r>
          </a:p>
          <a:p>
            <a:pPr lvl="1"/>
            <a:r>
              <a:rPr lang="en-US" dirty="0" smtClean="0"/>
              <a:t>Migration to </a:t>
            </a:r>
            <a:r>
              <a:rPr lang="en-US" dirty="0" err="1" smtClean="0"/>
              <a:t>NetworkManager</a:t>
            </a:r>
            <a:r>
              <a:rPr lang="en-US" dirty="0" smtClean="0"/>
              <a:t> for the network configuration;</a:t>
            </a:r>
          </a:p>
          <a:p>
            <a:pPr lvl="1"/>
            <a:r>
              <a:rPr lang="en-US" dirty="0" smtClean="0"/>
              <a:t>Investigation of more advanced tools for the redundancy management.</a:t>
            </a:r>
            <a:endParaRPr lang="en-US" dirty="0"/>
          </a:p>
        </p:txBody>
      </p:sp>
      <p:sp>
        <p:nvSpPr>
          <p:cNvPr id="4" name="Segnaposto piè di pagina 3"/>
          <p:cNvSpPr>
            <a:spLocks noGrp="1"/>
          </p:cNvSpPr>
          <p:nvPr>
            <p:ph type="ftr" sz="quarter" idx="11"/>
          </p:nvPr>
        </p:nvSpPr>
        <p:spPr/>
        <p:txBody>
          <a:bodyPr/>
          <a:lstStyle/>
          <a:p>
            <a:pPr>
              <a:defRPr/>
            </a:pPr>
            <a:r>
              <a:rPr lang="en-US" smtClean="0"/>
              <a:t>F.S. Cafagna, PBR IT meeting, Rome 20/12/2023</a:t>
            </a:r>
            <a:endParaRPr lang="en-US">
              <a:solidFill>
                <a:schemeClr val="bg2"/>
              </a:solidFill>
            </a:endParaRPr>
          </a:p>
        </p:txBody>
      </p:sp>
      <p:sp>
        <p:nvSpPr>
          <p:cNvPr id="5" name="Segnaposto numero diapositiva 4"/>
          <p:cNvSpPr>
            <a:spLocks noGrp="1"/>
          </p:cNvSpPr>
          <p:nvPr>
            <p:ph type="sldNum" sz="quarter" idx="12"/>
          </p:nvPr>
        </p:nvSpPr>
        <p:spPr/>
        <p:txBody>
          <a:bodyPr/>
          <a:lstStyle/>
          <a:p>
            <a:pPr>
              <a:defRPr/>
            </a:pPr>
            <a:r>
              <a:rPr lang="en-US" smtClean="0"/>
              <a:t> </a:t>
            </a:r>
            <a:fld id="{5CED7CDB-952E-47BD-903A-0237FA21A83A}" type="slidenum">
              <a:rPr lang="en-US" sz="1400" smtClean="0">
                <a:solidFill>
                  <a:schemeClr val="bg2"/>
                </a:solidFill>
                <a:latin typeface="Arial" pitchFamily="34" charset="0"/>
              </a:rPr>
              <a:pPr>
                <a:defRPr/>
              </a:pPr>
              <a:t>9</a:t>
            </a:fld>
            <a:endParaRPr lang="en-US" sz="1400">
              <a:solidFill>
                <a:schemeClr val="bg2"/>
              </a:solidFill>
              <a:latin typeface="Arial" pitchFamily="34" charset="0"/>
            </a:endParaRPr>
          </a:p>
        </p:txBody>
      </p:sp>
    </p:spTree>
    <p:extLst>
      <p:ext uri="{BB962C8B-B14F-4D97-AF65-F5344CB8AC3E}">
        <p14:creationId xmlns:p14="http://schemas.microsoft.com/office/powerpoint/2010/main" val="10270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lgn="ctr">
          <a:solidFill>
            <a:srgbClr val="FF0000"/>
          </a:solidFill>
          <a:miter lim="800000"/>
          <a:headEnd type="none" w="med" len="med"/>
          <a:tailEnd type="triangle" w="med" len="med"/>
        </a:ln>
      </a:spPr>
      <a:bodyPr vert="horz" wrap="none" lIns="81623" tIns="55209" rIns="81623" bIns="40811" numCol="1" rtlCol="0" anchor="t" anchorCtr="0" compatLnSpc="1">
        <a:prstTxWarp prst="textNoShape">
          <a:avLst/>
        </a:prstTxWarp>
      </a:bodyPr>
      <a:lstStyle>
        <a:def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defRPr kumimoji="0" sz="16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rgbClr val="FF3300"/>
          </a:solidFill>
          <a:prstDash val="solid"/>
          <a:round/>
          <a:headEnd type="none" w="med" len="med"/>
          <a:tailEnd type="triangl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81623" tIns="55209" rIns="81623" bIns="40811" numCol="1" anchor="t" anchorCtr="0" compatLnSpc="1">
        <a:prstTxWarp prst="textNoShape">
          <a:avLst/>
        </a:prstTxWarp>
      </a:bodyPr>
      <a:lstStyle>
        <a:defPPr marL="0" marR="0" indent="0" algn="ctr" defTabSz="414338" rtl="0" eaLnBrk="1" fontAlgn="base" latinLnBrk="0" hangingPunct="0">
          <a:lnSpc>
            <a:spcPct val="93000"/>
          </a:lnSpc>
          <a:spcBef>
            <a:spcPct val="0"/>
          </a:spcBef>
          <a:spcAft>
            <a:spcPct val="0"/>
          </a:spcAft>
          <a:buClr>
            <a:srgbClr val="000000"/>
          </a:buClr>
          <a:buSzPct val="100000"/>
          <a:buFont typeface="Times New Roman" pitchFamily="18" charset="0"/>
          <a:buNone/>
          <a:tabLst>
            <a:tab pos="657225" algn="l"/>
          </a:tabLst>
          <a:defRPr kumimoji="0" lang="en-US" sz="16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15937</TotalTime>
  <Words>1734</Words>
  <Application>Microsoft Office PowerPoint</Application>
  <PresentationFormat>Widescreen</PresentationFormat>
  <Paragraphs>199</Paragraphs>
  <Slides>26</Slides>
  <Notes>3</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36" baseType="lpstr">
      <vt:lpstr>Arial</vt:lpstr>
      <vt:lpstr>Arial Black</vt:lpstr>
      <vt:lpstr>Calibri</vt:lpstr>
      <vt:lpstr>Century Gothic</vt:lpstr>
      <vt:lpstr>Stencil</vt:lpstr>
      <vt:lpstr>Tahoma</vt:lpstr>
      <vt:lpstr>Times New Roman</vt:lpstr>
      <vt:lpstr>Wingdings</vt:lpstr>
      <vt:lpstr>1_Contemporary Portrait</vt:lpstr>
      <vt:lpstr>Visio</vt:lpstr>
      <vt:lpstr>(Control) Software</vt:lpstr>
      <vt:lpstr>What we are talking about?</vt:lpstr>
      <vt:lpstr>What we are talking about?</vt:lpstr>
      <vt:lpstr>What we are talking about?</vt:lpstr>
      <vt:lpstr>What we are talking about?</vt:lpstr>
      <vt:lpstr>What we are talking about?</vt:lpstr>
      <vt:lpstr>What we are talking about?</vt:lpstr>
      <vt:lpstr>Software working group</vt:lpstr>
      <vt:lpstr>Outlook</vt:lpstr>
      <vt:lpstr>Backup</vt:lpstr>
      <vt:lpstr>SPB2 block scheme</vt:lpstr>
      <vt:lpstr>The DP CPU block scheme</vt:lpstr>
      <vt:lpstr>fcutils</vt:lpstr>
      <vt:lpstr>Can_asio</vt:lpstr>
      <vt:lpstr>Spb2_control</vt:lpstr>
      <vt:lpstr>FT a straw man data flowchart</vt:lpstr>
      <vt:lpstr>FT a straw man data flowchart</vt:lpstr>
      <vt:lpstr>FT a straw man data flowchart</vt:lpstr>
      <vt:lpstr>FT a straw man data flowchart</vt:lpstr>
      <vt:lpstr>Telemetry </vt:lpstr>
      <vt:lpstr>Commands message</vt:lpstr>
      <vt:lpstr>Commands message</vt:lpstr>
      <vt:lpstr>Commands message</vt:lpstr>
      <vt:lpstr>The Event Builder</vt:lpstr>
      <vt:lpstr>The Event Builder</vt:lpstr>
      <vt:lpstr>Telemetry</vt:lpstr>
    </vt:vector>
  </TitlesOfParts>
  <Company>I.N.F.N., Bari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Caprice 98</dc:title>
  <dc:creator>Francesco S. Cafagna</dc:creator>
  <cp:lastModifiedBy>cafagna</cp:lastModifiedBy>
  <cp:revision>606</cp:revision>
  <cp:lastPrinted>2001-09-22T23:11:47Z</cp:lastPrinted>
  <dcterms:created xsi:type="dcterms:W3CDTF">1999-02-14T17:54:38Z</dcterms:created>
  <dcterms:modified xsi:type="dcterms:W3CDTF">2023-12-20T15:20:51Z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cafagna@ba.infn.it</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C:\cafagna</vt:lpwstr>
  </property>
</Properties>
</file>