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PT Sans Narrow"/>
      <p:regular r:id="rId13"/>
      <p:bold r:id="rId14"/>
    </p:embeddedFont>
    <p:embeddedFont>
      <p:font typeface="Open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TSansNarrow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-regular.fntdata"/><Relationship Id="rId14" Type="http://schemas.openxmlformats.org/officeDocument/2006/relationships/font" Target="fonts/PTSansNarrow-bold.fntdata"/><Relationship Id="rId17" Type="http://schemas.openxmlformats.org/officeDocument/2006/relationships/font" Target="fonts/OpenSans-italic.fntdata"/><Relationship Id="rId16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Open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fd91fc4d31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fd91fc4d31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9ea78eb9da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9ea78eb9da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adb502976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adb502976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fd91fc4d31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fd91fc4d31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fe7c3b8a76_2_4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fe7c3b8a76_2_4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9ea78eb9da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9ea78eb9da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hyperlink" Target="http://drive.google.com/file/d/1gS3lnDfsdFJ8lfgNILWnl83KeftuJkNw/view" TargetMode="External"/><Relationship Id="rId5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943350" y="170511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Update from RIPTIDE lab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300">
                <a:solidFill>
                  <a:srgbClr val="0000FF"/>
                </a:solidFill>
              </a:rPr>
              <a:t>RIPTIDE meeting 11/09/2024</a:t>
            </a:r>
            <a:endParaRPr sz="2300">
              <a:solidFill>
                <a:srgbClr val="0000FF"/>
              </a:solidFill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2295600" y="3291000"/>
            <a:ext cx="44322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latin typeface="Open Sans"/>
                <a:ea typeface="Open Sans"/>
                <a:cs typeface="Open Sans"/>
                <a:sym typeface="Open Sans"/>
              </a:rPr>
              <a:t>Claudia Pisanti UniBO &amp;  INFN  BO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2295600" y="3595800"/>
            <a:ext cx="44322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latin typeface="Open Sans"/>
                <a:ea typeface="Open Sans"/>
                <a:cs typeface="Open Sans"/>
                <a:sym typeface="Open Sans"/>
              </a:rPr>
              <a:t>Alberto Mengarelli  INFN  BO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311700" y="64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Outline</a:t>
            </a:r>
            <a:r>
              <a:rPr lang="it"/>
              <a:t>     </a:t>
            </a:r>
            <a:endParaRPr/>
          </a:p>
        </p:txBody>
      </p:sp>
      <p:sp>
        <p:nvSpPr>
          <p:cNvPr id="75" name="Google Shape;75;p14"/>
          <p:cNvSpPr txBox="1"/>
          <p:nvPr/>
        </p:nvSpPr>
        <p:spPr>
          <a:xfrm>
            <a:off x="492150" y="870100"/>
            <a:ext cx="7047900" cy="35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Open Sans"/>
              <a:buAutoNum type="arabicPeriod"/>
            </a:pPr>
            <a:r>
              <a:rPr lang="it" sz="18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Trigger for ASI camera</a:t>
            </a:r>
            <a:endParaRPr sz="18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Open Sans"/>
              <a:buAutoNum type="arabicPeriod"/>
            </a:pPr>
            <a:r>
              <a:rPr lang="it" sz="18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MCP status</a:t>
            </a:r>
            <a:endParaRPr sz="18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Open Sans"/>
              <a:buAutoNum type="arabicPeriod"/>
            </a:pPr>
            <a:r>
              <a:rPr lang="it" sz="18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Purchased material  </a:t>
            </a:r>
            <a:endParaRPr sz="18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311700" y="64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Trigger </a:t>
            </a:r>
            <a:r>
              <a:rPr lang="it"/>
              <a:t>for</a:t>
            </a:r>
            <a:r>
              <a:rPr lang="it"/>
              <a:t> the ASI Camera: Set-up     </a:t>
            </a:r>
            <a:endParaRPr/>
          </a:p>
        </p:txBody>
      </p:sp>
      <p:sp>
        <p:nvSpPr>
          <p:cNvPr id="81" name="Google Shape;81;p15"/>
          <p:cNvSpPr/>
          <p:nvPr/>
        </p:nvSpPr>
        <p:spPr>
          <a:xfrm>
            <a:off x="718275" y="2259750"/>
            <a:ext cx="3256200" cy="16992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5"/>
          <p:cNvSpPr txBox="1"/>
          <p:nvPr/>
        </p:nvSpPr>
        <p:spPr>
          <a:xfrm>
            <a:off x="718275" y="1834138"/>
            <a:ext cx="18750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595959"/>
                </a:solidFill>
              </a:rPr>
              <a:t>Black box</a:t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83" name="Google Shape;83;p15"/>
          <p:cNvSpPr/>
          <p:nvPr/>
        </p:nvSpPr>
        <p:spPr>
          <a:xfrm rot="-5400000">
            <a:off x="2777050" y="2747950"/>
            <a:ext cx="660000" cy="598200"/>
          </a:xfrm>
          <a:prstGeom prst="can">
            <a:avLst>
              <a:gd fmla="val 25000" name="adj"/>
            </a:avLst>
          </a:prstGeom>
          <a:solidFill>
            <a:srgbClr val="F4CCCC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5"/>
          <p:cNvSpPr txBox="1"/>
          <p:nvPr/>
        </p:nvSpPr>
        <p:spPr>
          <a:xfrm>
            <a:off x="2807950" y="2336450"/>
            <a:ext cx="5982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>
                <a:solidFill>
                  <a:srgbClr val="595959"/>
                </a:solidFill>
              </a:rPr>
              <a:t>ASI 533 + optics</a:t>
            </a:r>
            <a:endParaRPr sz="800">
              <a:solidFill>
                <a:srgbClr val="595959"/>
              </a:solidFill>
            </a:endParaRPr>
          </a:p>
        </p:txBody>
      </p:sp>
      <p:sp>
        <p:nvSpPr>
          <p:cNvPr id="85" name="Google Shape;85;p15"/>
          <p:cNvSpPr/>
          <p:nvPr/>
        </p:nvSpPr>
        <p:spPr>
          <a:xfrm rot="-5400000">
            <a:off x="2080150" y="3019325"/>
            <a:ext cx="265200" cy="141900"/>
          </a:xfrm>
          <a:prstGeom prst="flowChartDelay">
            <a:avLst/>
          </a:prstGeom>
          <a:solidFill>
            <a:srgbClr val="CFE2F3"/>
          </a:solidFill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1907475" y="2630775"/>
            <a:ext cx="6291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>
                <a:solidFill>
                  <a:srgbClr val="595959"/>
                </a:solidFill>
              </a:rPr>
              <a:t>blue LED</a:t>
            </a:r>
            <a:endParaRPr sz="800">
              <a:solidFill>
                <a:srgbClr val="595959"/>
              </a:solidFill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1923225" y="3378300"/>
            <a:ext cx="711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500">
                <a:solidFill>
                  <a:srgbClr val="595959"/>
                </a:solidFill>
              </a:rPr>
              <a:t>Pulsed with ARDUINO </a:t>
            </a:r>
            <a:endParaRPr sz="5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500">
                <a:solidFill>
                  <a:srgbClr val="595959"/>
                </a:solidFill>
              </a:rPr>
              <a:t>- 1 ms ON</a:t>
            </a:r>
            <a:endParaRPr sz="5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500">
                <a:solidFill>
                  <a:srgbClr val="595959"/>
                </a:solidFill>
              </a:rPr>
              <a:t>- 5000 ms OFF </a:t>
            </a:r>
            <a:endParaRPr sz="500">
              <a:solidFill>
                <a:srgbClr val="595959"/>
              </a:solidFill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2789850" y="3472500"/>
            <a:ext cx="8067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>
                <a:solidFill>
                  <a:srgbClr val="595959"/>
                </a:solidFill>
              </a:rPr>
              <a:t>facing the LED</a:t>
            </a:r>
            <a:endParaRPr sz="7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595959"/>
              </a:solidFill>
            </a:endParaRPr>
          </a:p>
        </p:txBody>
      </p:sp>
      <p:sp>
        <p:nvSpPr>
          <p:cNvPr id="89" name="Google Shape;89;p15"/>
          <p:cNvSpPr/>
          <p:nvPr/>
        </p:nvSpPr>
        <p:spPr>
          <a:xfrm rot="5400000">
            <a:off x="1212400" y="2731175"/>
            <a:ext cx="244500" cy="718200"/>
          </a:xfrm>
          <a:prstGeom prst="can">
            <a:avLst>
              <a:gd fmla="val 25000" name="adj"/>
            </a:avLst>
          </a:prstGeom>
          <a:solidFill>
            <a:srgbClr val="FCE5CD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 txBox="1"/>
          <p:nvPr/>
        </p:nvSpPr>
        <p:spPr>
          <a:xfrm>
            <a:off x="916875" y="2630775"/>
            <a:ext cx="6291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>
                <a:solidFill>
                  <a:srgbClr val="595959"/>
                </a:solidFill>
              </a:rPr>
              <a:t>PMT</a:t>
            </a:r>
            <a:endParaRPr sz="800">
              <a:solidFill>
                <a:srgbClr val="595959"/>
              </a:solidFill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932625" y="3378300"/>
            <a:ext cx="711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500">
                <a:solidFill>
                  <a:srgbClr val="595959"/>
                </a:solidFill>
              </a:rPr>
              <a:t>At  1200 Volt. </a:t>
            </a:r>
            <a:endParaRPr sz="500">
              <a:solidFill>
                <a:srgbClr val="595959"/>
              </a:solidFill>
            </a:endParaRPr>
          </a:p>
        </p:txBody>
      </p:sp>
      <p:sp>
        <p:nvSpPr>
          <p:cNvPr id="92" name="Google Shape;92;p15"/>
          <p:cNvSpPr/>
          <p:nvPr/>
        </p:nvSpPr>
        <p:spPr>
          <a:xfrm>
            <a:off x="4956575" y="1252775"/>
            <a:ext cx="1504200" cy="957300"/>
          </a:xfrm>
          <a:prstGeom prst="rect">
            <a:avLst/>
          </a:prstGeom>
          <a:solidFill>
            <a:srgbClr val="434343"/>
          </a:solidFill>
          <a:ln cap="flat" cmpd="sng" w="381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5"/>
          <p:cNvSpPr txBox="1"/>
          <p:nvPr/>
        </p:nvSpPr>
        <p:spPr>
          <a:xfrm>
            <a:off x="4965500" y="895050"/>
            <a:ext cx="15198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595959"/>
                </a:solidFill>
              </a:rPr>
              <a:t>Oscilloscopio</a:t>
            </a:r>
            <a:endParaRPr sz="1000">
              <a:solidFill>
                <a:srgbClr val="595959"/>
              </a:solidFill>
            </a:endParaRPr>
          </a:p>
        </p:txBody>
      </p:sp>
      <p:sp>
        <p:nvSpPr>
          <p:cNvPr id="94" name="Google Shape;94;p15"/>
          <p:cNvSpPr/>
          <p:nvPr/>
        </p:nvSpPr>
        <p:spPr>
          <a:xfrm>
            <a:off x="5001925" y="1338275"/>
            <a:ext cx="1458797" cy="358317"/>
          </a:xfrm>
          <a:custGeom>
            <a:rect b="b" l="l" r="r" t="t"/>
            <a:pathLst>
              <a:path extrusionOk="0" h="45371" w="60169">
                <a:moveTo>
                  <a:pt x="0" y="592"/>
                </a:moveTo>
                <a:cubicBezTo>
                  <a:pt x="2290" y="1425"/>
                  <a:pt x="11243" y="-1871"/>
                  <a:pt x="13741" y="5589"/>
                </a:cubicBezTo>
                <a:cubicBezTo>
                  <a:pt x="16239" y="13049"/>
                  <a:pt x="13776" y="45493"/>
                  <a:pt x="14990" y="45354"/>
                </a:cubicBezTo>
                <a:cubicBezTo>
                  <a:pt x="16205" y="45215"/>
                  <a:pt x="13498" y="12251"/>
                  <a:pt x="21028" y="4756"/>
                </a:cubicBezTo>
                <a:cubicBezTo>
                  <a:pt x="28558" y="-2739"/>
                  <a:pt x="53646" y="1113"/>
                  <a:pt x="60169" y="384"/>
                </a:cubicBezTo>
              </a:path>
            </a:pathLst>
          </a:cu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5" name="Google Shape;95;p15"/>
          <p:cNvSpPr txBox="1"/>
          <p:nvPr/>
        </p:nvSpPr>
        <p:spPr>
          <a:xfrm>
            <a:off x="6530725" y="1167575"/>
            <a:ext cx="16605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FF9900"/>
                </a:solidFill>
              </a:rPr>
              <a:t>Signal from the PMT</a:t>
            </a:r>
            <a:endParaRPr sz="1100">
              <a:solidFill>
                <a:srgbClr val="FF9900"/>
              </a:solidFill>
            </a:endParaRPr>
          </a:p>
        </p:txBody>
      </p:sp>
      <p:sp>
        <p:nvSpPr>
          <p:cNvPr id="96" name="Google Shape;96;p15"/>
          <p:cNvSpPr/>
          <p:nvPr/>
        </p:nvSpPr>
        <p:spPr>
          <a:xfrm>
            <a:off x="62850" y="1338277"/>
            <a:ext cx="4915672" cy="1745731"/>
          </a:xfrm>
          <a:custGeom>
            <a:rect b="b" l="l" r="r" t="t"/>
            <a:pathLst>
              <a:path extrusionOk="0" h="44645" w="199682">
                <a:moveTo>
                  <a:pt x="36530" y="44645"/>
                </a:moveTo>
                <a:cubicBezTo>
                  <a:pt x="31777" y="39230"/>
                  <a:pt x="-19178" y="19596"/>
                  <a:pt x="8014" y="12155"/>
                </a:cubicBezTo>
                <a:cubicBezTo>
                  <a:pt x="35206" y="4714"/>
                  <a:pt x="167737" y="2026"/>
                  <a:pt x="199682" y="0"/>
                </a:cubicBezTo>
              </a:path>
            </a:pathLst>
          </a:cu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7" name="Google Shape;97;p15"/>
          <p:cNvSpPr/>
          <p:nvPr/>
        </p:nvSpPr>
        <p:spPr>
          <a:xfrm>
            <a:off x="4273675" y="1374000"/>
            <a:ext cx="1286500" cy="2187314"/>
          </a:xfrm>
          <a:custGeom>
            <a:rect b="b" l="l" r="r" t="t"/>
            <a:pathLst>
              <a:path extrusionOk="0" h="66207" w="51460">
                <a:moveTo>
                  <a:pt x="3076" y="0"/>
                </a:moveTo>
                <a:cubicBezTo>
                  <a:pt x="3193" y="9817"/>
                  <a:pt x="-4286" y="47917"/>
                  <a:pt x="3778" y="58903"/>
                </a:cubicBezTo>
                <a:cubicBezTo>
                  <a:pt x="11842" y="69889"/>
                  <a:pt x="43514" y="64746"/>
                  <a:pt x="51461" y="65915"/>
                </a:cubicBezTo>
              </a:path>
            </a:pathLst>
          </a:cu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8" name="Google Shape;98;p15"/>
          <p:cNvSpPr/>
          <p:nvPr/>
        </p:nvSpPr>
        <p:spPr>
          <a:xfrm>
            <a:off x="5504625" y="2856100"/>
            <a:ext cx="368100" cy="1665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5"/>
          <p:cNvSpPr/>
          <p:nvPr/>
        </p:nvSpPr>
        <p:spPr>
          <a:xfrm>
            <a:off x="5872775" y="3604075"/>
            <a:ext cx="531775" cy="5850"/>
          </a:xfrm>
          <a:custGeom>
            <a:rect b="b" l="l" r="r" t="t"/>
            <a:pathLst>
              <a:path extrusionOk="0" h="234" w="21271">
                <a:moveTo>
                  <a:pt x="0" y="0"/>
                </a:moveTo>
                <a:cubicBezTo>
                  <a:pt x="3545" y="39"/>
                  <a:pt x="17726" y="195"/>
                  <a:pt x="21271" y="234"/>
                </a:cubicBezTo>
              </a:path>
            </a:pathLst>
          </a:cu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0" name="Google Shape;100;p15"/>
          <p:cNvSpPr/>
          <p:nvPr/>
        </p:nvSpPr>
        <p:spPr>
          <a:xfrm>
            <a:off x="6419025" y="2856100"/>
            <a:ext cx="368100" cy="1665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5"/>
          <p:cNvSpPr/>
          <p:nvPr/>
        </p:nvSpPr>
        <p:spPr>
          <a:xfrm>
            <a:off x="6498025" y="1752700"/>
            <a:ext cx="1925650" cy="1950820"/>
          </a:xfrm>
          <a:custGeom>
            <a:rect b="b" l="l" r="r" t="t"/>
            <a:pathLst>
              <a:path extrusionOk="0" h="56566" w="77026">
                <a:moveTo>
                  <a:pt x="11921" y="56566"/>
                </a:moveTo>
                <a:cubicBezTo>
                  <a:pt x="22751" y="48853"/>
                  <a:pt x="78889" y="19713"/>
                  <a:pt x="76902" y="10285"/>
                </a:cubicBezTo>
                <a:cubicBezTo>
                  <a:pt x="74915" y="857"/>
                  <a:pt x="12817" y="1714"/>
                  <a:pt x="0" y="0"/>
                </a:cubicBezTo>
              </a:path>
            </a:pathLst>
          </a:cu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2" name="Google Shape;102;p15"/>
          <p:cNvSpPr/>
          <p:nvPr/>
        </p:nvSpPr>
        <p:spPr>
          <a:xfrm>
            <a:off x="3285800" y="1380875"/>
            <a:ext cx="245900" cy="128567"/>
          </a:xfrm>
          <a:custGeom>
            <a:rect b="b" l="l" r="r" t="t"/>
            <a:pathLst>
              <a:path extrusionOk="0" h="13791" w="9836">
                <a:moveTo>
                  <a:pt x="0" y="0"/>
                </a:moveTo>
                <a:cubicBezTo>
                  <a:pt x="1636" y="1091"/>
                  <a:pt x="9661" y="4247"/>
                  <a:pt x="9817" y="6545"/>
                </a:cubicBezTo>
                <a:cubicBezTo>
                  <a:pt x="9973" y="8844"/>
                  <a:pt x="2415" y="12583"/>
                  <a:pt x="935" y="13791"/>
                </a:cubicBezTo>
              </a:path>
            </a:pathLst>
          </a:cu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3" name="Google Shape;103;p15"/>
          <p:cNvSpPr/>
          <p:nvPr/>
        </p:nvSpPr>
        <p:spPr>
          <a:xfrm>
            <a:off x="4449050" y="1282009"/>
            <a:ext cx="245900" cy="213312"/>
          </a:xfrm>
          <a:custGeom>
            <a:rect b="b" l="l" r="r" t="t"/>
            <a:pathLst>
              <a:path extrusionOk="0" h="13791" w="9836">
                <a:moveTo>
                  <a:pt x="0" y="0"/>
                </a:moveTo>
                <a:cubicBezTo>
                  <a:pt x="1636" y="1091"/>
                  <a:pt x="9661" y="4247"/>
                  <a:pt x="9817" y="6545"/>
                </a:cubicBezTo>
                <a:cubicBezTo>
                  <a:pt x="9973" y="8844"/>
                  <a:pt x="2415" y="12583"/>
                  <a:pt x="935" y="13791"/>
                </a:cubicBezTo>
              </a:path>
            </a:pathLst>
          </a:cu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4" name="Google Shape;104;p15"/>
          <p:cNvSpPr/>
          <p:nvPr/>
        </p:nvSpPr>
        <p:spPr>
          <a:xfrm rot="5697410">
            <a:off x="4158816" y="2585300"/>
            <a:ext cx="245885" cy="128564"/>
          </a:xfrm>
          <a:custGeom>
            <a:rect b="b" l="l" r="r" t="t"/>
            <a:pathLst>
              <a:path extrusionOk="0" h="13791" w="9836">
                <a:moveTo>
                  <a:pt x="0" y="0"/>
                </a:moveTo>
                <a:cubicBezTo>
                  <a:pt x="1636" y="1091"/>
                  <a:pt x="9661" y="4247"/>
                  <a:pt x="9817" y="6545"/>
                </a:cubicBezTo>
                <a:cubicBezTo>
                  <a:pt x="9973" y="8844"/>
                  <a:pt x="2415" y="12583"/>
                  <a:pt x="935" y="13791"/>
                </a:cubicBezTo>
              </a:path>
            </a:pathLst>
          </a:cu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5" name="Google Shape;105;p15"/>
          <p:cNvSpPr/>
          <p:nvPr/>
        </p:nvSpPr>
        <p:spPr>
          <a:xfrm rot="-235682">
            <a:off x="4924332" y="3514733"/>
            <a:ext cx="245887" cy="128560"/>
          </a:xfrm>
          <a:custGeom>
            <a:rect b="b" l="l" r="r" t="t"/>
            <a:pathLst>
              <a:path extrusionOk="0" h="13791" w="9836">
                <a:moveTo>
                  <a:pt x="0" y="0"/>
                </a:moveTo>
                <a:cubicBezTo>
                  <a:pt x="1636" y="1091"/>
                  <a:pt x="9661" y="4247"/>
                  <a:pt x="9817" y="6545"/>
                </a:cubicBezTo>
                <a:cubicBezTo>
                  <a:pt x="9973" y="8844"/>
                  <a:pt x="2415" y="12583"/>
                  <a:pt x="935" y="13791"/>
                </a:cubicBezTo>
              </a:path>
            </a:pathLst>
          </a:cu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6" name="Google Shape;106;p15"/>
          <p:cNvSpPr/>
          <p:nvPr/>
        </p:nvSpPr>
        <p:spPr>
          <a:xfrm rot="-235682">
            <a:off x="5985307" y="3546970"/>
            <a:ext cx="245887" cy="128560"/>
          </a:xfrm>
          <a:custGeom>
            <a:rect b="b" l="l" r="r" t="t"/>
            <a:pathLst>
              <a:path extrusionOk="0" h="13791" w="9836">
                <a:moveTo>
                  <a:pt x="0" y="0"/>
                </a:moveTo>
                <a:cubicBezTo>
                  <a:pt x="1636" y="1091"/>
                  <a:pt x="9661" y="4247"/>
                  <a:pt x="9817" y="6545"/>
                </a:cubicBezTo>
                <a:cubicBezTo>
                  <a:pt x="9973" y="8844"/>
                  <a:pt x="2415" y="12583"/>
                  <a:pt x="935" y="13791"/>
                </a:cubicBezTo>
              </a:path>
            </a:pathLst>
          </a:cu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7" name="Google Shape;107;p15"/>
          <p:cNvSpPr/>
          <p:nvPr/>
        </p:nvSpPr>
        <p:spPr>
          <a:xfrm rot="-10535023">
            <a:off x="6711589" y="1745466"/>
            <a:ext cx="245892" cy="128566"/>
          </a:xfrm>
          <a:custGeom>
            <a:rect b="b" l="l" r="r" t="t"/>
            <a:pathLst>
              <a:path extrusionOk="0" h="13791" w="9836">
                <a:moveTo>
                  <a:pt x="0" y="0"/>
                </a:moveTo>
                <a:cubicBezTo>
                  <a:pt x="1636" y="1091"/>
                  <a:pt x="9661" y="4247"/>
                  <a:pt x="9817" y="6545"/>
                </a:cubicBezTo>
                <a:cubicBezTo>
                  <a:pt x="9973" y="8844"/>
                  <a:pt x="2415" y="12583"/>
                  <a:pt x="935" y="13791"/>
                </a:cubicBezTo>
              </a:path>
            </a:pathLst>
          </a:cu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8" name="Google Shape;108;p15"/>
          <p:cNvSpPr/>
          <p:nvPr/>
        </p:nvSpPr>
        <p:spPr>
          <a:xfrm>
            <a:off x="4978700" y="1752700"/>
            <a:ext cx="1458849" cy="403225"/>
          </a:xfrm>
          <a:custGeom>
            <a:rect b="b" l="l" r="r" t="t"/>
            <a:pathLst>
              <a:path extrusionOk="0" h="16129" w="60072">
                <a:moveTo>
                  <a:pt x="0" y="1314"/>
                </a:moveTo>
                <a:cubicBezTo>
                  <a:pt x="2727" y="1314"/>
                  <a:pt x="13284" y="-790"/>
                  <a:pt x="16362" y="1314"/>
                </a:cubicBezTo>
                <a:cubicBezTo>
                  <a:pt x="19440" y="3418"/>
                  <a:pt x="14103" y="11677"/>
                  <a:pt x="18466" y="13936"/>
                </a:cubicBezTo>
                <a:cubicBezTo>
                  <a:pt x="22829" y="16196"/>
                  <a:pt x="38218" y="16936"/>
                  <a:pt x="42542" y="14871"/>
                </a:cubicBezTo>
                <a:cubicBezTo>
                  <a:pt x="46866" y="12806"/>
                  <a:pt x="41490" y="4002"/>
                  <a:pt x="44412" y="1548"/>
                </a:cubicBezTo>
                <a:cubicBezTo>
                  <a:pt x="47334" y="-906"/>
                  <a:pt x="57462" y="380"/>
                  <a:pt x="60072" y="146"/>
                </a:cubicBezTo>
              </a:path>
            </a:pathLst>
          </a:custGeom>
          <a:noFill/>
          <a:ln cap="flat" cmpd="sng" w="9525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9" name="Google Shape;109;p15"/>
          <p:cNvSpPr txBox="1"/>
          <p:nvPr/>
        </p:nvSpPr>
        <p:spPr>
          <a:xfrm>
            <a:off x="5361952" y="2932300"/>
            <a:ext cx="7182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>
                <a:solidFill>
                  <a:srgbClr val="595959"/>
                </a:solidFill>
              </a:rPr>
              <a:t>Discriminator</a:t>
            </a:r>
            <a:endParaRPr sz="700">
              <a:solidFill>
                <a:srgbClr val="595959"/>
              </a:solidFill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6302150" y="2938600"/>
            <a:ext cx="6318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>
                <a:solidFill>
                  <a:srgbClr val="595959"/>
                </a:solidFill>
              </a:rPr>
              <a:t>Dual Timer</a:t>
            </a:r>
            <a:endParaRPr sz="700">
              <a:solidFill>
                <a:srgbClr val="595959"/>
              </a:solidFill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7664075" y="2968025"/>
            <a:ext cx="631809" cy="593250"/>
          </a:xfrm>
          <a:custGeom>
            <a:rect b="b" l="l" r="r" t="t"/>
            <a:pathLst>
              <a:path extrusionOk="0" h="20803" w="22809">
                <a:moveTo>
                  <a:pt x="0" y="0"/>
                </a:moveTo>
                <a:cubicBezTo>
                  <a:pt x="3428" y="662"/>
                  <a:pt x="16829" y="507"/>
                  <a:pt x="20569" y="3974"/>
                </a:cubicBezTo>
                <a:cubicBezTo>
                  <a:pt x="24309" y="7441"/>
                  <a:pt x="22127" y="17998"/>
                  <a:pt x="22439" y="20803"/>
                </a:cubicBezTo>
              </a:path>
            </a:pathLst>
          </a:cu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2" name="Google Shape;112;p15"/>
          <p:cNvSpPr/>
          <p:nvPr/>
        </p:nvSpPr>
        <p:spPr>
          <a:xfrm rot="5697410">
            <a:off x="8146016" y="3411750"/>
            <a:ext cx="245885" cy="128564"/>
          </a:xfrm>
          <a:custGeom>
            <a:rect b="b" l="l" r="r" t="t"/>
            <a:pathLst>
              <a:path extrusionOk="0" h="13791" w="9836">
                <a:moveTo>
                  <a:pt x="0" y="0"/>
                </a:moveTo>
                <a:cubicBezTo>
                  <a:pt x="1636" y="1091"/>
                  <a:pt x="9661" y="4247"/>
                  <a:pt x="9817" y="6545"/>
                </a:cubicBezTo>
                <a:cubicBezTo>
                  <a:pt x="9973" y="8844"/>
                  <a:pt x="2415" y="12583"/>
                  <a:pt x="935" y="13791"/>
                </a:cubicBezTo>
              </a:path>
            </a:pathLst>
          </a:cu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3" name="Google Shape;113;p15"/>
          <p:cNvSpPr txBox="1"/>
          <p:nvPr/>
        </p:nvSpPr>
        <p:spPr>
          <a:xfrm>
            <a:off x="7473900" y="3416375"/>
            <a:ext cx="1501800" cy="5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595959"/>
                </a:solidFill>
              </a:rPr>
              <a:t>To Arduino UNO</a:t>
            </a:r>
            <a:endParaRPr sz="12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595959"/>
                </a:solidFill>
              </a:rPr>
              <a:t>Analog PIN</a:t>
            </a:r>
            <a:endParaRPr sz="1200">
              <a:solidFill>
                <a:srgbClr val="595959"/>
              </a:solidFill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6513925" y="1748350"/>
            <a:ext cx="16605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FF00FF"/>
                </a:solidFill>
              </a:rPr>
              <a:t>Signal after reshaping  </a:t>
            </a:r>
            <a:endParaRPr sz="1100">
              <a:solidFill>
                <a:srgbClr val="FF00FF"/>
              </a:solidFill>
            </a:endParaRPr>
          </a:p>
        </p:txBody>
      </p:sp>
      <p:sp>
        <p:nvSpPr>
          <p:cNvPr id="115" name="Google Shape;115;p15"/>
          <p:cNvSpPr/>
          <p:nvPr/>
        </p:nvSpPr>
        <p:spPr>
          <a:xfrm>
            <a:off x="3447700" y="3133615"/>
            <a:ext cx="800575" cy="1124925"/>
          </a:xfrm>
          <a:custGeom>
            <a:rect b="b" l="l" r="r" t="t"/>
            <a:pathLst>
              <a:path extrusionOk="0" h="44997" w="32023">
                <a:moveTo>
                  <a:pt x="0" y="2456"/>
                </a:moveTo>
                <a:cubicBezTo>
                  <a:pt x="4636" y="2612"/>
                  <a:pt x="22478" y="-3699"/>
                  <a:pt x="27815" y="3391"/>
                </a:cubicBezTo>
                <a:cubicBezTo>
                  <a:pt x="33152" y="10481"/>
                  <a:pt x="31322" y="38063"/>
                  <a:pt x="32023" y="44997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6" name="Google Shape;116;p15"/>
          <p:cNvSpPr/>
          <p:nvPr/>
        </p:nvSpPr>
        <p:spPr>
          <a:xfrm rot="5697410">
            <a:off x="4108966" y="4085775"/>
            <a:ext cx="245885" cy="128564"/>
          </a:xfrm>
          <a:custGeom>
            <a:rect b="b" l="l" r="r" t="t"/>
            <a:pathLst>
              <a:path extrusionOk="0" h="13791" w="9836">
                <a:moveTo>
                  <a:pt x="0" y="0"/>
                </a:moveTo>
                <a:cubicBezTo>
                  <a:pt x="1636" y="1091"/>
                  <a:pt x="9661" y="4247"/>
                  <a:pt x="9817" y="6545"/>
                </a:cubicBezTo>
                <a:cubicBezTo>
                  <a:pt x="9973" y="8844"/>
                  <a:pt x="2415" y="12583"/>
                  <a:pt x="935" y="13791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7" name="Google Shape;117;p15"/>
          <p:cNvSpPr txBox="1"/>
          <p:nvPr/>
        </p:nvSpPr>
        <p:spPr>
          <a:xfrm>
            <a:off x="4108025" y="4164575"/>
            <a:ext cx="7479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800">
                <a:solidFill>
                  <a:srgbClr val="FF0000"/>
                </a:solidFill>
              </a:rPr>
              <a:t>Output USB to the LAPTOP</a:t>
            </a:r>
            <a:endParaRPr sz="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F0000"/>
              </a:solidFill>
            </a:endParaRPr>
          </a:p>
        </p:txBody>
      </p:sp>
      <p:sp>
        <p:nvSpPr>
          <p:cNvPr id="118" name="Google Shape;118;p15"/>
          <p:cNvSpPr/>
          <p:nvPr/>
        </p:nvSpPr>
        <p:spPr>
          <a:xfrm>
            <a:off x="7941400" y="3978050"/>
            <a:ext cx="319600" cy="414900"/>
          </a:xfrm>
          <a:custGeom>
            <a:rect b="b" l="l" r="r" t="t"/>
            <a:pathLst>
              <a:path extrusionOk="0" h="16596" w="12784">
                <a:moveTo>
                  <a:pt x="11687" y="0"/>
                </a:moveTo>
                <a:cubicBezTo>
                  <a:pt x="11726" y="2104"/>
                  <a:pt x="13869" y="9857"/>
                  <a:pt x="11921" y="12623"/>
                </a:cubicBezTo>
                <a:cubicBezTo>
                  <a:pt x="9973" y="15389"/>
                  <a:pt x="1987" y="15934"/>
                  <a:pt x="0" y="16596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9" name="Google Shape;119;p15"/>
          <p:cNvSpPr/>
          <p:nvPr/>
        </p:nvSpPr>
        <p:spPr>
          <a:xfrm rot="10173591">
            <a:off x="7902054" y="4299313"/>
            <a:ext cx="245889" cy="128566"/>
          </a:xfrm>
          <a:custGeom>
            <a:rect b="b" l="l" r="r" t="t"/>
            <a:pathLst>
              <a:path extrusionOk="0" h="13791" w="9836">
                <a:moveTo>
                  <a:pt x="0" y="0"/>
                </a:moveTo>
                <a:cubicBezTo>
                  <a:pt x="1636" y="1091"/>
                  <a:pt x="9661" y="4247"/>
                  <a:pt x="9817" y="6545"/>
                </a:cubicBezTo>
                <a:cubicBezTo>
                  <a:pt x="9973" y="8844"/>
                  <a:pt x="2415" y="12583"/>
                  <a:pt x="935" y="13791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0" name="Google Shape;120;p15"/>
          <p:cNvSpPr txBox="1"/>
          <p:nvPr/>
        </p:nvSpPr>
        <p:spPr>
          <a:xfrm>
            <a:off x="7308425" y="4164575"/>
            <a:ext cx="7479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>
                <a:solidFill>
                  <a:srgbClr val="FF0000"/>
                </a:solidFill>
              </a:rPr>
              <a:t>Output USB to the LAPTOP</a:t>
            </a:r>
            <a:endParaRPr sz="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F0000"/>
              </a:solidFill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5438150" y="3631738"/>
            <a:ext cx="1660500" cy="1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95959"/>
              </a:solidFill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5209550" y="4456300"/>
            <a:ext cx="10017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>
                <a:solidFill>
                  <a:srgbClr val="595959"/>
                </a:solidFill>
              </a:rPr>
              <a:t>Threshold: 30 mV</a:t>
            </a:r>
            <a:endParaRPr sz="7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>
                <a:solidFill>
                  <a:srgbClr val="595959"/>
                </a:solidFill>
              </a:rPr>
              <a:t>Sig OUT : ~1.7  V</a:t>
            </a:r>
            <a:endParaRPr sz="700">
              <a:solidFill>
                <a:srgbClr val="595959"/>
              </a:solidFill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4647337" y="3618100"/>
            <a:ext cx="8733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>
                <a:solidFill>
                  <a:srgbClr val="595959"/>
                </a:solidFill>
              </a:rPr>
              <a:t>Sig IN : ~50 mV</a:t>
            </a:r>
            <a:endParaRPr sz="700">
              <a:solidFill>
                <a:srgbClr val="595959"/>
              </a:solidFill>
            </a:endParaRPr>
          </a:p>
        </p:txBody>
      </p:sp>
      <p:sp>
        <p:nvSpPr>
          <p:cNvPr id="124" name="Google Shape;124;p15"/>
          <p:cNvSpPr txBox="1"/>
          <p:nvPr/>
        </p:nvSpPr>
        <p:spPr>
          <a:xfrm>
            <a:off x="6200150" y="4456300"/>
            <a:ext cx="10017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>
                <a:solidFill>
                  <a:srgbClr val="595959"/>
                </a:solidFill>
              </a:rPr>
              <a:t>Time width from ns to ms</a:t>
            </a:r>
            <a:endParaRPr sz="7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/>
          <p:nvPr/>
        </p:nvSpPr>
        <p:spPr>
          <a:xfrm>
            <a:off x="5864200" y="3941575"/>
            <a:ext cx="2767800" cy="7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492150" y="870100"/>
            <a:ext cx="2886900" cy="24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it" sz="136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In Labview pre-build </a:t>
            </a:r>
            <a:r>
              <a:rPr lang="it" sz="136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libraries</a:t>
            </a:r>
            <a:r>
              <a:rPr lang="it" sz="136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 for ARDUINO and ASI-Camera</a:t>
            </a:r>
            <a:endParaRPr sz="136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496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695D46"/>
              </a:buClr>
              <a:buSzPts val="1360"/>
              <a:buFont typeface="Open Sans"/>
              <a:buAutoNum type="arabicPeriod"/>
            </a:pPr>
            <a:r>
              <a:rPr lang="it" sz="136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Start camera exposure</a:t>
            </a:r>
            <a:endParaRPr sz="136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496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360"/>
              <a:buFont typeface="Open Sans"/>
              <a:buAutoNum type="arabicPeriod"/>
            </a:pPr>
            <a:r>
              <a:rPr lang="it" sz="136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Wait for the PMT Trigger signal from ARDUINO</a:t>
            </a:r>
            <a:endParaRPr sz="136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496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360"/>
              <a:buFont typeface="Open Sans"/>
              <a:buAutoNum type="arabicPeriod"/>
            </a:pPr>
            <a:r>
              <a:rPr lang="it" sz="136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Stop camera exposure</a:t>
            </a:r>
            <a:endParaRPr sz="136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496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360"/>
              <a:buFont typeface="Open Sans"/>
              <a:buAutoNum type="arabicPeriod"/>
            </a:pPr>
            <a:r>
              <a:rPr lang="it" sz="136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Save DATA</a:t>
            </a:r>
            <a:endParaRPr sz="136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36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t/>
            </a:r>
            <a:endParaRPr sz="136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" name="Google Shape;131;p16"/>
          <p:cNvSpPr txBox="1"/>
          <p:nvPr>
            <p:ph type="title"/>
          </p:nvPr>
        </p:nvSpPr>
        <p:spPr>
          <a:xfrm>
            <a:off x="354825" y="64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Trigger for the ASI Camera: Labview   </a:t>
            </a:r>
            <a:endParaRPr/>
          </a:p>
        </p:txBody>
      </p:sp>
      <p:pic>
        <p:nvPicPr>
          <p:cNvPr id="132" name="Google Shape;13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9050" y="1392125"/>
            <a:ext cx="5557174" cy="347322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6"/>
          <p:cNvSpPr txBox="1"/>
          <p:nvPr/>
        </p:nvSpPr>
        <p:spPr>
          <a:xfrm>
            <a:off x="4572000" y="930125"/>
            <a:ext cx="35790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LabView acquisition software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/>
          <p:nvPr/>
        </p:nvSpPr>
        <p:spPr>
          <a:xfrm>
            <a:off x="468200" y="3941575"/>
            <a:ext cx="8163900" cy="7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" name="Google Shape;139;p17"/>
          <p:cNvSpPr txBox="1"/>
          <p:nvPr>
            <p:ph type="title"/>
          </p:nvPr>
        </p:nvSpPr>
        <p:spPr>
          <a:xfrm>
            <a:off x="311700" y="64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Trigger for the ASI Camera: Output   </a:t>
            </a:r>
            <a:endParaRPr/>
          </a:p>
        </p:txBody>
      </p:sp>
      <p:pic>
        <p:nvPicPr>
          <p:cNvPr id="140" name="Google Shape;14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275" y="3061250"/>
            <a:ext cx="1894099" cy="189409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7"/>
          <p:cNvSpPr txBox="1"/>
          <p:nvPr/>
        </p:nvSpPr>
        <p:spPr>
          <a:xfrm>
            <a:off x="0" y="2543050"/>
            <a:ext cx="2107200" cy="5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Output on the camera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2" name="Google Shape;142;p17" title="TRIGGER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79900" y="1073425"/>
            <a:ext cx="6858075" cy="3881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 txBox="1"/>
          <p:nvPr>
            <p:ph type="title"/>
          </p:nvPr>
        </p:nvSpPr>
        <p:spPr>
          <a:xfrm>
            <a:off x="311700" y="64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MCP Status</a:t>
            </a:r>
            <a:r>
              <a:rPr lang="it"/>
              <a:t>     </a:t>
            </a:r>
            <a:endParaRPr/>
          </a:p>
        </p:txBody>
      </p:sp>
      <p:pic>
        <p:nvPicPr>
          <p:cNvPr id="148" name="Google Shape;14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2427" y="161825"/>
            <a:ext cx="3225000" cy="472712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8"/>
          <p:cNvSpPr txBox="1"/>
          <p:nvPr/>
        </p:nvSpPr>
        <p:spPr>
          <a:xfrm>
            <a:off x="328425" y="3492650"/>
            <a:ext cx="5004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MCP is in out lab!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need to make it work…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50" name="Google Shape;150;p18"/>
          <p:cNvCxnSpPr/>
          <p:nvPr/>
        </p:nvCxnSpPr>
        <p:spPr>
          <a:xfrm>
            <a:off x="3239750" y="3983900"/>
            <a:ext cx="3223500" cy="225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51" name="Google Shape;15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1516027" y="-139093"/>
            <a:ext cx="1918825" cy="4262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"/>
          <p:cNvSpPr txBox="1"/>
          <p:nvPr>
            <p:ph type="title"/>
          </p:nvPr>
        </p:nvSpPr>
        <p:spPr>
          <a:xfrm>
            <a:off x="311700" y="-1217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Shopping June/July 2024</a:t>
            </a:r>
            <a:endParaRPr/>
          </a:p>
        </p:txBody>
      </p:sp>
      <p:sp>
        <p:nvSpPr>
          <p:cNvPr id="157" name="Google Shape;157;p19"/>
          <p:cNvSpPr txBox="1"/>
          <p:nvPr/>
        </p:nvSpPr>
        <p:spPr>
          <a:xfrm>
            <a:off x="311700" y="1152475"/>
            <a:ext cx="8414400" cy="3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285">
                <a:solidFill>
                  <a:srgbClr val="595959"/>
                </a:solidFill>
              </a:rPr>
              <a:t>From Thorlabs: </a:t>
            </a:r>
            <a:endParaRPr sz="1285">
              <a:solidFill>
                <a:srgbClr val="595959"/>
              </a:solidFill>
            </a:endParaRPr>
          </a:p>
          <a:p>
            <a:pPr indent="-310197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285"/>
              <a:buChar char="-"/>
            </a:pPr>
            <a:r>
              <a:rPr lang="it" sz="1285">
                <a:solidFill>
                  <a:srgbClr val="595959"/>
                </a:solidFill>
              </a:rPr>
              <a:t>Laser 405 nm, mounting </a:t>
            </a:r>
            <a:r>
              <a:rPr lang="it" sz="1285">
                <a:solidFill>
                  <a:srgbClr val="595959"/>
                </a:solidFill>
              </a:rPr>
              <a:t>rings and lenses, </a:t>
            </a:r>
            <a:r>
              <a:rPr lang="it" sz="1285" u="sng">
                <a:solidFill>
                  <a:srgbClr val="FF0000"/>
                </a:solidFill>
              </a:rPr>
              <a:t>screw kit</a:t>
            </a:r>
            <a:r>
              <a:rPr lang="it" sz="1285">
                <a:solidFill>
                  <a:srgbClr val="595959"/>
                </a:solidFill>
              </a:rPr>
              <a:t>, cleaning set, mirror and holders    ~ 1.5 keuro  </a:t>
            </a:r>
            <a:r>
              <a:rPr lang="it" sz="2285">
                <a:solidFill>
                  <a:srgbClr val="FF9900"/>
                </a:solidFill>
              </a:rPr>
              <a:t>✔</a:t>
            </a:r>
            <a:endParaRPr sz="2285">
              <a:solidFill>
                <a:srgbClr val="38761D"/>
              </a:solidFill>
            </a:endParaRPr>
          </a:p>
          <a:p>
            <a:pPr indent="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285">
                <a:solidFill>
                  <a:srgbClr val="FF0000"/>
                </a:solidFill>
              </a:rPr>
              <a:t>(M4 instead of M6) </a:t>
            </a:r>
            <a:endParaRPr sz="1285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285">
                <a:solidFill>
                  <a:srgbClr val="595959"/>
                </a:solidFill>
              </a:rPr>
              <a:t> From RS:</a:t>
            </a:r>
            <a:endParaRPr sz="1285">
              <a:solidFill>
                <a:srgbClr val="595959"/>
              </a:solidFill>
            </a:endParaRPr>
          </a:p>
          <a:p>
            <a:pPr indent="-310197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285"/>
              <a:buChar char="-"/>
            </a:pPr>
            <a:r>
              <a:rPr lang="it" sz="1285">
                <a:solidFill>
                  <a:srgbClr val="595959"/>
                </a:solidFill>
              </a:rPr>
              <a:t>Banana-banana cables (10 red + 10 black), </a:t>
            </a:r>
            <a:r>
              <a:rPr lang="it" sz="1285">
                <a:solidFill>
                  <a:srgbClr val="595959"/>
                </a:solidFill>
              </a:rPr>
              <a:t>coaxial cable 50 m 75 </a:t>
            </a:r>
            <a:r>
              <a:rPr lang="it" sz="1250">
                <a:solidFill>
                  <a:srgbClr val="595959"/>
                </a:solidFill>
              </a:rPr>
              <a:t>Ω, </a:t>
            </a:r>
            <a:r>
              <a:rPr lang="it" sz="1250">
                <a:solidFill>
                  <a:srgbClr val="FF0000"/>
                </a:solidFill>
              </a:rPr>
              <a:t>connectors (micro bnc)</a:t>
            </a:r>
            <a:r>
              <a:rPr lang="it" sz="1250">
                <a:solidFill>
                  <a:srgbClr val="595959"/>
                </a:solidFill>
              </a:rPr>
              <a:t> ~ 300 euro </a:t>
            </a:r>
            <a:r>
              <a:rPr lang="it" sz="2285">
                <a:solidFill>
                  <a:srgbClr val="FF9900"/>
                </a:solidFill>
              </a:rPr>
              <a:t>✔</a:t>
            </a:r>
            <a:endParaRPr sz="1250">
              <a:solidFill>
                <a:srgbClr val="FF9900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285">
                <a:solidFill>
                  <a:srgbClr val="595959"/>
                </a:solidFill>
              </a:rPr>
              <a:t> 	</a:t>
            </a:r>
            <a:r>
              <a:rPr lang="it" sz="1285">
                <a:solidFill>
                  <a:srgbClr val="FF0000"/>
                </a:solidFill>
              </a:rPr>
              <a:t>(After 16 Oct.) </a:t>
            </a:r>
            <a:endParaRPr sz="1285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85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85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