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453335-2C35-4134-B177-5FC60DAE69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28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1000"/>
            <a:ext cx="1097028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261BB4-0C48-4BE4-AA69-358739D7B2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0880" y="160452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100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0880" y="368100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AC36CE-A5F1-42C0-90C6-79EB8F15DFD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892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800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100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8920" y="368100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8000" y="368100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277930A-E131-4F5F-940C-51972F78466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4AC1B4C-C60F-4113-8969-7314E9277CF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028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CF39641-7B09-418E-B2C0-87C0C1D711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28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F663D9A-E122-4E80-9CAC-41300BCA7E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20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0880" y="1604520"/>
            <a:ext cx="535320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29A85C5-2287-4858-907C-556D3A788E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B659948-8361-4298-A5F9-BD1FBC04C25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720" cy="613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4CAE81C-047D-45A1-B533-9D24839F0E8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0880" y="1604520"/>
            <a:ext cx="535320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100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221DF5F-FD40-47D4-8A4E-6DAEC14E3C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028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C8BEEFC-9A99-44E9-B74A-59A7BFE3B1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20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0880" y="160452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0880" y="368100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7816555-2DDF-4E02-8DF4-009B6E383B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0880" y="160452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1000"/>
            <a:ext cx="1097028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C390C18-32E1-43D1-87D5-567088FE273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28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1000"/>
            <a:ext cx="1097028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4F8CBC1-1EB2-47CF-97B3-CA3F57B8386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0880" y="160452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100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0880" y="368100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42621C3-99C9-401D-B1B3-9BCC024A172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892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8000" y="160452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100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8920" y="368100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8000" y="3681000"/>
            <a:ext cx="353232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1339F7D-3BCB-4B1F-996C-9881B293466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28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C5895A-B690-47D4-A7D1-D9EA4526FC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20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0880" y="1604520"/>
            <a:ext cx="535320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475D9B-25C8-4A27-B366-AEAAC5558D0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AC0D172-0E5B-4D91-8829-FCA245F9469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720" cy="613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0EB60E-AA9D-4FDD-AFC7-039AB0C195C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0880" y="1604520"/>
            <a:ext cx="535320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100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C5AA58-5B74-4990-9560-DE2B66B90C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20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0880" y="160452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0880" y="368100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99A75B-407D-4302-8694-8B5F005A0D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0880" y="1604520"/>
            <a:ext cx="535320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1000"/>
            <a:ext cx="10970280" cy="18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5906C3-3BD9-41C2-BF0E-D845A6BF22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28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it-IT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41B0356-A1F2-4A7C-9F6E-968C89F9A7D0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280" cy="397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it-IT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24C68CA-4155-4A6C-9DDD-7BF3CC3B08AD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asellaDiTesto 7"/>
          <p:cNvSpPr/>
          <p:nvPr/>
        </p:nvSpPr>
        <p:spPr>
          <a:xfrm>
            <a:off x="2286000" y="277200"/>
            <a:ext cx="8915040" cy="546480"/>
          </a:xfrm>
          <a:prstGeom prst="rect">
            <a:avLst/>
          </a:prstGeom>
          <a:noFill/>
          <a:ln w="0">
            <a:solidFill>
              <a:srgbClr val="4472c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it-IT" sz="3000" spc="-1" strike="noStrike">
                <a:solidFill>
                  <a:srgbClr val="000000"/>
                </a:solidFill>
                <a:latin typeface="Calibri"/>
                <a:ea typeface="DejaVu Sans"/>
              </a:rPr>
              <a:t>RIPTIDE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– Avanzamento di Progetto - 11/07/2024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83" name="CasellaDiTesto 9"/>
          <p:cNvSpPr/>
          <p:nvPr/>
        </p:nvSpPr>
        <p:spPr>
          <a:xfrm>
            <a:off x="461520" y="1096920"/>
            <a:ext cx="10222560" cy="40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Simulazioni Geant4-v11.2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Conformazione dominio di calcolo: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b="0" lang="it-IT" sz="1800" spc="-1" strike="noStrike">
                <a:solidFill>
                  <a:srgbClr val="c9211e"/>
                </a:solidFill>
                <a:latin typeface="Calibri"/>
                <a:ea typeface="DejaVu Sans"/>
              </a:rPr>
              <a:t>cubo (10x10x10) cm^3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materiale BC-408 simulato con poliniviltulene (C</a:t>
            </a:r>
            <a:r>
              <a:rPr b="0" lang="it-IT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9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it-IT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10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) 1.032 g/cm^3 (G4_PLASTIC_SC_VINYLTOLUENE)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conversione energia-fotoni: 10</a:t>
            </a:r>
            <a:r>
              <a:rPr b="0" lang="it-IT" sz="18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fotoni/MeV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indice di rifrazione: 1.59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lunghezza di assorbimento (L</a:t>
            </a:r>
            <a:r>
              <a:rPr b="0" lang="it-IT" sz="1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ass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&gt;&gt; dimensioni cubo)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Sorgente: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neutroni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b="0" lang="it-IT" sz="1800" spc="-1" strike="noStrike">
                <a:solidFill>
                  <a:srgbClr val="c9211e"/>
                </a:solidFill>
                <a:latin typeface="Calibri"/>
                <a:ea typeface="DejaVu Sans"/>
              </a:rPr>
              <a:t>posizione in (0,0,-5.5 cm)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direzione (0,0,1)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energia [5,10,15,20,25,30,35,40,45,50] MeV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4" name="Immagine 11" descr="Immagine che contiene Policromia, schermata, Blu elettrico, design&#10;&#10;Descrizione generata automaticamente"/>
          <p:cNvPicPr/>
          <p:nvPr/>
        </p:nvPicPr>
        <p:blipFill>
          <a:blip r:embed="rId1"/>
          <a:stretch/>
        </p:blipFill>
        <p:spPr>
          <a:xfrm>
            <a:off x="8458200" y="2127600"/>
            <a:ext cx="3429000" cy="3358800"/>
          </a:xfrm>
          <a:prstGeom prst="rect">
            <a:avLst/>
          </a:prstGeom>
          <a:ln w="0">
            <a:noFill/>
          </a:ln>
        </p:spPr>
      </p:pic>
      <p:sp>
        <p:nvSpPr>
          <p:cNvPr id="85" name=""/>
          <p:cNvSpPr txBox="1"/>
          <p:nvPr/>
        </p:nvSpPr>
        <p:spPr>
          <a:xfrm>
            <a:off x="457200" y="5257800"/>
            <a:ext cx="10972800" cy="147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Configurazioni baltig:</a:t>
            </a:r>
            <a:br>
              <a:rPr sz="1800"/>
            </a:br>
            <a:endParaRPr b="0" lang="en-US" sz="1800" spc="-1" strike="noStrike">
              <a:latin typeface="Arial"/>
            </a:endParaRPr>
          </a:p>
          <a:p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riptideg4 →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geant411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: simulazione in 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cui ogni evento con neutrone 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interagente è archiviato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riptigeg4 →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geant4_double_protons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simulazione in cui ogni evento che dà 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adito a due tracce di protoni è 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archiviato 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a prescindere dalla loro </a:t>
            </a: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origine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"/>
          <p:cNvSpPr/>
          <p:nvPr/>
        </p:nvSpPr>
        <p:spPr>
          <a:xfrm>
            <a:off x="690480" y="457200"/>
            <a:ext cx="5709960" cy="4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i="1" lang="it-IT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Struttura archiviazione dati 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87" name="CasellaDiTesto 5"/>
          <p:cNvSpPr/>
          <p:nvPr/>
        </p:nvSpPr>
        <p:spPr>
          <a:xfrm>
            <a:off x="690480" y="885240"/>
            <a:ext cx="10923120" cy="23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RIPTIDE_events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| evento | #tracce protoni | #tracce C12 | #tracce particelle carica positiva (protoni e C12 inclusi) |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RIPTIDE_particle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| evento | traccia | particella | parente | energia | vertice(x,y,z) | vertice_dir(x,y,z) | fine_traccia(x,y,z) | distanza |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(particelle considerate: particelle che non siano fotoni ottici)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RIPTIDE_photons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Noto Sans CJK SC"/>
              </a:rPr>
              <a:t>| evento | traccia | parente | vertice (x,y,</a:t>
            </a: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z) | vertice_dir (x,y,z) |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685800" y="4573440"/>
            <a:ext cx="7083720" cy="13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"/>
          <p:cNvSpPr/>
          <p:nvPr/>
        </p:nvSpPr>
        <p:spPr>
          <a:xfrm>
            <a:off x="685440" y="4573800"/>
            <a:ext cx="7083720" cy="13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"/>
          <p:cNvSpPr/>
          <p:nvPr/>
        </p:nvSpPr>
        <p:spPr>
          <a:xfrm>
            <a:off x="8001000" y="4114800"/>
            <a:ext cx="3657240" cy="11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latin typeface="Arial"/>
              </a:rPr>
              <a:t>P</a:t>
            </a:r>
            <a:r>
              <a:rPr b="1" lang="en-US" sz="1800" spc="-1" strike="noStrike">
                <a:latin typeface="Arial"/>
              </a:rPr>
              <a:t>r</a:t>
            </a:r>
            <a:r>
              <a:rPr b="1" lang="en-US" sz="1800" spc="-1" strike="noStrike">
                <a:latin typeface="Arial"/>
              </a:rPr>
              <a:t>e</a:t>
            </a:r>
            <a:r>
              <a:rPr b="1" lang="en-US" sz="1800" spc="-1" strike="noStrike">
                <a:latin typeface="Arial"/>
              </a:rPr>
              <a:t>p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r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z</a:t>
            </a:r>
            <a:r>
              <a:rPr b="1" lang="en-US" sz="1800" spc="-1" strike="noStrike">
                <a:latin typeface="Arial"/>
              </a:rPr>
              <a:t>i</a:t>
            </a:r>
            <a:r>
              <a:rPr b="1" lang="en-US" sz="1800" spc="-1" strike="noStrike">
                <a:latin typeface="Arial"/>
              </a:rPr>
              <a:t>o</a:t>
            </a:r>
            <a:r>
              <a:rPr b="1" lang="en-US" sz="1800" spc="-1" strike="noStrike">
                <a:latin typeface="Arial"/>
              </a:rPr>
              <a:t>n</a:t>
            </a:r>
            <a:r>
              <a:rPr b="1" lang="en-US" sz="1800" spc="-1" strike="noStrike">
                <a:latin typeface="Arial"/>
              </a:rPr>
              <a:t>e</a:t>
            </a:r>
            <a:r>
              <a:rPr b="1" lang="en-US" sz="1800" spc="-1" strike="noStrike">
                <a:latin typeface="Arial"/>
              </a:rPr>
              <a:t> </a:t>
            </a:r>
            <a:r>
              <a:rPr b="1" lang="en-US" sz="1800" spc="-1" strike="noStrike">
                <a:latin typeface="Arial"/>
              </a:rPr>
              <a:t>d</a:t>
            </a:r>
            <a:r>
              <a:rPr b="1" lang="en-US" sz="1800" spc="-1" strike="noStrike">
                <a:latin typeface="Arial"/>
              </a:rPr>
              <a:t>i</a:t>
            </a:r>
            <a:r>
              <a:rPr b="1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latin typeface="Arial"/>
              </a:rPr>
              <a:t>C</a:t>
            </a:r>
            <a:r>
              <a:rPr b="1" lang="en-US" sz="1800" spc="-1" strike="noStrike">
                <a:latin typeface="Arial"/>
              </a:rPr>
              <a:t>l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s</a:t>
            </a:r>
            <a:r>
              <a:rPr b="1" lang="en-US" sz="1800" spc="-1" strike="noStrike">
                <a:latin typeface="Arial"/>
              </a:rPr>
              <a:t>s</a:t>
            </a:r>
            <a:r>
              <a:rPr b="1" lang="en-US" sz="1800" spc="-1" strike="noStrike">
                <a:latin typeface="Arial"/>
              </a:rPr>
              <a:t>e</a:t>
            </a:r>
            <a:r>
              <a:rPr b="1" lang="en-US" sz="1800" spc="-1" strike="noStrike">
                <a:latin typeface="Arial"/>
              </a:rPr>
              <a:t> </a:t>
            </a:r>
            <a:r>
              <a:rPr b="1" lang="en-US" sz="1800" spc="-1" strike="noStrike">
                <a:latin typeface="Arial"/>
              </a:rPr>
              <a:t>d</a:t>
            </a:r>
            <a:r>
              <a:rPr b="1" lang="en-US" sz="1800" spc="-1" strike="noStrike">
                <a:latin typeface="Arial"/>
              </a:rPr>
              <a:t>e</a:t>
            </a:r>
            <a:r>
              <a:rPr b="1" lang="en-US" sz="1800" spc="-1" strike="noStrike">
                <a:latin typeface="Arial"/>
              </a:rPr>
              <a:t>r</a:t>
            </a:r>
            <a:r>
              <a:rPr b="1" lang="en-US" sz="1800" spc="-1" strike="noStrike">
                <a:latin typeface="Arial"/>
              </a:rPr>
              <a:t>i</a:t>
            </a:r>
            <a:r>
              <a:rPr b="1" lang="en-US" sz="1800" spc="-1" strike="noStrike">
                <a:latin typeface="Arial"/>
              </a:rPr>
              <a:t>v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t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 </a:t>
            </a:r>
            <a:r>
              <a:rPr b="1" lang="en-US" sz="1800" spc="-1" strike="noStrike">
                <a:latin typeface="Arial"/>
              </a:rPr>
              <a:t>d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 </a:t>
            </a:r>
            <a:r>
              <a:rPr b="1" lang="en-US" sz="1800" spc="-1" strike="noStrike">
                <a:latin typeface="Arial"/>
              </a:rPr>
              <a:t>C</a:t>
            </a:r>
            <a:r>
              <a:rPr b="1" lang="en-US" sz="1800" spc="-1" strike="noStrike">
                <a:latin typeface="Arial"/>
              </a:rPr>
              <a:t>l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s</a:t>
            </a:r>
            <a:r>
              <a:rPr b="1" lang="en-US" sz="1800" spc="-1" strike="noStrike">
                <a:latin typeface="Arial"/>
              </a:rPr>
              <a:t>s</a:t>
            </a:r>
            <a:r>
              <a:rPr b="1" lang="en-US" sz="1800" spc="-1" strike="noStrike">
                <a:latin typeface="Arial"/>
              </a:rPr>
              <a:t>e</a:t>
            </a:r>
            <a:r>
              <a:rPr b="1" lang="en-US" sz="1800" spc="-1" strike="noStrike">
                <a:latin typeface="Arial"/>
              </a:rPr>
              <a:t> </a:t>
            </a:r>
            <a:r>
              <a:rPr b="1" lang="en-US" sz="1800" spc="-1" strike="noStrike">
                <a:latin typeface="Arial"/>
              </a:rPr>
              <a:t>b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s</a:t>
            </a:r>
            <a:r>
              <a:rPr b="1" lang="en-US" sz="1800" spc="-1" strike="noStrike">
                <a:latin typeface="Arial"/>
              </a:rPr>
              <a:t>e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latin typeface="Arial"/>
              </a:rPr>
              <a:t>G</a:t>
            </a:r>
            <a:r>
              <a:rPr b="1" lang="en-US" sz="1800" spc="-1" strike="noStrike">
                <a:latin typeface="Arial"/>
              </a:rPr>
              <a:t>4</a:t>
            </a:r>
            <a:r>
              <a:rPr b="1" lang="en-US" sz="1800" spc="-1" strike="noStrike">
                <a:latin typeface="Arial"/>
              </a:rPr>
              <a:t>V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n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l</a:t>
            </a:r>
            <a:r>
              <a:rPr b="1" lang="en-US" sz="1800" spc="-1" strike="noStrike">
                <a:latin typeface="Arial"/>
              </a:rPr>
              <a:t>y</a:t>
            </a:r>
            <a:r>
              <a:rPr b="1" lang="en-US" sz="1800" spc="-1" strike="noStrike">
                <a:latin typeface="Arial"/>
              </a:rPr>
              <a:t>s</a:t>
            </a:r>
            <a:r>
              <a:rPr b="1" lang="en-US" sz="1800" spc="-1" strike="noStrike">
                <a:latin typeface="Arial"/>
              </a:rPr>
              <a:t>i</a:t>
            </a:r>
            <a:r>
              <a:rPr b="1" lang="en-US" sz="1800" spc="-1" strike="noStrike">
                <a:latin typeface="Arial"/>
              </a:rPr>
              <a:t>s</a:t>
            </a:r>
            <a:r>
              <a:rPr b="1" lang="en-US" sz="1800" spc="-1" strike="noStrike">
                <a:latin typeface="Arial"/>
              </a:rPr>
              <a:t>M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n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g</a:t>
            </a:r>
            <a:r>
              <a:rPr b="1" lang="en-US" sz="1800" spc="-1" strike="noStrike">
                <a:latin typeface="Arial"/>
              </a:rPr>
              <a:t>e</a:t>
            </a:r>
            <a:r>
              <a:rPr b="1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686160" y="3886200"/>
            <a:ext cx="662904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c9211e"/>
                </a:solidFill>
                <a:latin typeface="Arial"/>
              </a:rPr>
              <a:t>O</a:t>
            </a:r>
            <a:r>
              <a:rPr b="1" lang="en-US" sz="1800" spc="-1" strike="noStrike">
                <a:solidFill>
                  <a:srgbClr val="c9211e"/>
                </a:solidFill>
                <a:latin typeface="Arial"/>
              </a:rPr>
              <a:t>b</a:t>
            </a:r>
            <a:r>
              <a:rPr b="1" lang="en-US" sz="1800" spc="-1" strike="noStrike">
                <a:solidFill>
                  <a:srgbClr val="c9211e"/>
                </a:solidFill>
                <a:latin typeface="Arial"/>
              </a:rPr>
              <a:t>i</a:t>
            </a:r>
            <a:r>
              <a:rPr b="1" lang="en-US" sz="1800" spc="-1" strike="noStrike">
                <a:solidFill>
                  <a:srgbClr val="c9211e"/>
                </a:solidFill>
                <a:latin typeface="Arial"/>
              </a:rPr>
              <a:t>e</a:t>
            </a:r>
            <a:r>
              <a:rPr b="1" lang="en-US" sz="1800" spc="-1" strike="noStrike">
                <a:solidFill>
                  <a:srgbClr val="c9211e"/>
                </a:solidFill>
                <a:latin typeface="Arial"/>
              </a:rPr>
              <a:t>t</a:t>
            </a:r>
            <a:r>
              <a:rPr b="1" lang="en-US" sz="1800" spc="-1" strike="noStrike">
                <a:solidFill>
                  <a:srgbClr val="c9211e"/>
                </a:solidFill>
                <a:latin typeface="Arial"/>
              </a:rPr>
              <a:t>t</a:t>
            </a:r>
            <a:r>
              <a:rPr b="1" lang="en-US" sz="1800" spc="-1" strike="noStrike">
                <a:solidFill>
                  <a:srgbClr val="c9211e"/>
                </a:solidFill>
                <a:latin typeface="Arial"/>
              </a:rPr>
              <a:t>i</a:t>
            </a:r>
            <a:r>
              <a:rPr b="1" lang="en-US" sz="1800" spc="-1" strike="noStrike">
                <a:solidFill>
                  <a:srgbClr val="c9211e"/>
                </a:solidFill>
                <a:latin typeface="Arial"/>
              </a:rPr>
              <a:t>v</a:t>
            </a:r>
            <a:r>
              <a:rPr b="1" lang="en-US" sz="1800" spc="-1" strike="noStrike">
                <a:solidFill>
                  <a:srgbClr val="c9211e"/>
                </a:solidFill>
                <a:latin typeface="Arial"/>
              </a:rPr>
              <a:t>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Arial"/>
              </a:rPr>
              <a:t>-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s</a:t>
            </a:r>
            <a:r>
              <a:rPr b="0" lang="en-US" sz="1800" spc="-1" strike="noStrike">
                <a:latin typeface="Arial"/>
              </a:rPr>
              <a:t>c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u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d</a:t>
            </a:r>
            <a:r>
              <a:rPr b="0" lang="en-US" sz="1800" spc="-1" strike="noStrike">
                <a:latin typeface="Arial"/>
              </a:rPr>
              <a:t>i 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c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n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m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f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c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z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n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v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n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-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c</a:t>
            </a:r>
            <a:r>
              <a:rPr b="0" lang="en-US" sz="1800" spc="-1" strike="noStrike">
                <a:latin typeface="Arial"/>
              </a:rPr>
              <a:t>c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-</a:t>
            </a:r>
            <a:r>
              <a:rPr b="0" lang="en-US" sz="1800" spc="-1" strike="noStrike">
                <a:latin typeface="Arial"/>
              </a:rPr>
              <a:t>f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n</a:t>
            </a:r>
            <a:r>
              <a:rPr b="0" lang="en-US" sz="1800" spc="-1" strike="noStrike">
                <a:latin typeface="Arial"/>
              </a:rPr>
              <a:t>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Arial"/>
              </a:rPr>
              <a:t>-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p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p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z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n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d</a:t>
            </a:r>
            <a:r>
              <a:rPr b="0" lang="en-US" sz="1800" spc="-1" strike="noStrike">
                <a:latin typeface="Arial"/>
              </a:rPr>
              <a:t>i 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d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n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(</a:t>
            </a:r>
            <a:r>
              <a:rPr b="0" lang="en-US" sz="1800" spc="-1" strike="noStrike">
                <a:latin typeface="Arial"/>
              </a:rPr>
              <a:t>p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v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n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/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c</a:t>
            </a:r>
            <a:r>
              <a:rPr b="0" lang="en-US" sz="1800" spc="-1" strike="noStrike">
                <a:latin typeface="Arial"/>
              </a:rPr>
              <a:t>c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Arial"/>
              </a:rPr>
              <a:t>-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s</a:t>
            </a:r>
            <a:r>
              <a:rPr b="0" lang="en-US" sz="1800" spc="-1" strike="noStrike">
                <a:latin typeface="Arial"/>
              </a:rPr>
              <a:t>c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u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m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z</a:t>
            </a:r>
            <a:r>
              <a:rPr b="0" lang="en-US" sz="1800" spc="-1" strike="noStrike">
                <a:latin typeface="Arial"/>
              </a:rPr>
              <a:t>z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(</a:t>
            </a:r>
            <a:r>
              <a:rPr b="0" lang="en-US" sz="1800" spc="-1" strike="noStrike">
                <a:latin typeface="Arial"/>
              </a:rPr>
              <a:t>m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s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-</a:t>
            </a:r>
            <a:r>
              <a:rPr b="0" lang="en-US" sz="1800" spc="-1" strike="noStrike">
                <a:latin typeface="Arial"/>
              </a:rPr>
              <a:t>w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k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8001000" y="5715000"/>
            <a:ext cx="36572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latin typeface="Arial"/>
              </a:rPr>
              <a:t>R</a:t>
            </a:r>
            <a:r>
              <a:rPr b="1" lang="en-US" sz="1800" spc="-1" strike="noStrike">
                <a:latin typeface="Arial"/>
              </a:rPr>
              <a:t>d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t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F</a:t>
            </a:r>
            <a:r>
              <a:rPr b="1" lang="en-US" sz="1800" spc="-1" strike="noStrike">
                <a:latin typeface="Arial"/>
              </a:rPr>
              <a:t>r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m</a:t>
            </a:r>
            <a:r>
              <a:rPr b="1" lang="en-US" sz="1800" spc="-1" strike="noStrike">
                <a:latin typeface="Arial"/>
              </a:rPr>
              <a:t>e</a:t>
            </a:r>
            <a:r>
              <a:rPr b="1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latin typeface="Arial"/>
              </a:rPr>
              <a:t>(</a:t>
            </a:r>
            <a:r>
              <a:rPr b="1" lang="en-US" sz="1800" spc="-1" strike="noStrike">
                <a:latin typeface="Arial"/>
              </a:rPr>
              <a:t>s</a:t>
            </a:r>
            <a:r>
              <a:rPr b="1" lang="en-US" sz="1800" spc="-1" strike="noStrike">
                <a:latin typeface="Arial"/>
              </a:rPr>
              <a:t>t</a:t>
            </a:r>
            <a:r>
              <a:rPr b="1" lang="en-US" sz="1800" spc="-1" strike="noStrike">
                <a:latin typeface="Arial"/>
              </a:rPr>
              <a:t>r</a:t>
            </a:r>
            <a:r>
              <a:rPr b="1" lang="en-US" sz="1800" spc="-1" strike="noStrike">
                <a:latin typeface="Arial"/>
              </a:rPr>
              <a:t>u</a:t>
            </a:r>
            <a:r>
              <a:rPr b="1" lang="en-US" sz="1800" spc="-1" strike="noStrike">
                <a:latin typeface="Arial"/>
              </a:rPr>
              <a:t>t</a:t>
            </a:r>
            <a:r>
              <a:rPr b="1" lang="en-US" sz="1800" spc="-1" strike="noStrike">
                <a:latin typeface="Arial"/>
              </a:rPr>
              <a:t>t</a:t>
            </a:r>
            <a:r>
              <a:rPr b="1" lang="en-US" sz="1800" spc="-1" strike="noStrike">
                <a:latin typeface="Arial"/>
              </a:rPr>
              <a:t>u</a:t>
            </a:r>
            <a:r>
              <a:rPr b="1" lang="en-US" sz="1800" spc="-1" strike="noStrike">
                <a:latin typeface="Arial"/>
              </a:rPr>
              <a:t>r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 </a:t>
            </a:r>
            <a:r>
              <a:rPr b="1" lang="en-US" sz="1800" spc="-1" strike="noStrike">
                <a:latin typeface="Arial"/>
              </a:rPr>
              <a:t>d</a:t>
            </a:r>
            <a:r>
              <a:rPr b="1" lang="en-US" sz="1800" spc="-1" strike="noStrike">
                <a:latin typeface="Arial"/>
              </a:rPr>
              <a:t>a</a:t>
            </a:r>
            <a:r>
              <a:rPr b="1" lang="en-US" sz="1800" spc="-1" strike="noStrike">
                <a:latin typeface="Arial"/>
              </a:rPr>
              <a:t>t</a:t>
            </a:r>
            <a:r>
              <a:rPr b="1" lang="en-US" sz="1800" spc="-1" strike="noStrike">
                <a:latin typeface="Arial"/>
              </a:rPr>
              <a:t>i</a:t>
            </a:r>
            <a:r>
              <a:rPr b="1" lang="en-US" sz="1800" spc="-1" strike="noStrike">
                <a:latin typeface="Arial"/>
              </a:rPr>
              <a:t> </a:t>
            </a:r>
            <a:r>
              <a:rPr b="1" lang="en-US" sz="1800" spc="-1" strike="noStrike">
                <a:latin typeface="Arial"/>
              </a:rPr>
              <a:t>T</a:t>
            </a:r>
            <a:r>
              <a:rPr b="1" lang="en-US" sz="1800" spc="-1" strike="noStrike">
                <a:latin typeface="Arial"/>
              </a:rPr>
              <a:t>T</a:t>
            </a:r>
            <a:r>
              <a:rPr b="1" lang="en-US" sz="1800" spc="-1" strike="noStrike">
                <a:latin typeface="Arial"/>
              </a:rPr>
              <a:t>r</a:t>
            </a:r>
            <a:r>
              <a:rPr b="1" lang="en-US" sz="1800" spc="-1" strike="noStrike">
                <a:latin typeface="Arial"/>
              </a:rPr>
              <a:t>e</a:t>
            </a:r>
            <a:r>
              <a:rPr b="1" lang="en-US" sz="1800" spc="-1" strike="noStrike">
                <a:latin typeface="Arial"/>
              </a:rPr>
              <a:t>e</a:t>
            </a:r>
            <a:r>
              <a:rPr b="1" lang="en-US" sz="1800" spc="-1" strike="noStrike">
                <a:latin typeface="Arial"/>
              </a:rPr>
              <a:t>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 rot="4080000">
            <a:off x="7305480" y="4325040"/>
            <a:ext cx="239760" cy="114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5400" y="21600"/>
                </a:moveTo>
                <a:lnTo>
                  <a:pt x="5400" y="5400"/>
                </a:lnTo>
                <a:lnTo>
                  <a:pt x="0" y="5400"/>
                </a:ln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"/>
          <p:cNvSpPr/>
          <p:nvPr/>
        </p:nvSpPr>
        <p:spPr>
          <a:xfrm rot="7500000">
            <a:off x="7275600" y="5111640"/>
            <a:ext cx="239760" cy="114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5400" y="21600"/>
                </a:moveTo>
                <a:lnTo>
                  <a:pt x="5400" y="5400"/>
                </a:lnTo>
                <a:lnTo>
                  <a:pt x="0" y="5400"/>
                </a:ln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457200" y="685800"/>
            <a:ext cx="11201400" cy="2904480"/>
          </a:xfrm>
          <a:prstGeom prst="rect">
            <a:avLst/>
          </a:prstGeom>
          <a:ln w="0"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5257800" y="3657600"/>
            <a:ext cx="6400800" cy="2980080"/>
          </a:xfrm>
          <a:prstGeom prst="rect">
            <a:avLst/>
          </a:prstGeom>
          <a:ln w="0">
            <a:noFill/>
          </a:ln>
        </p:spPr>
      </p:pic>
      <p:sp>
        <p:nvSpPr>
          <p:cNvPr id="97" name=""/>
          <p:cNvSpPr/>
          <p:nvPr/>
        </p:nvSpPr>
        <p:spPr>
          <a:xfrm>
            <a:off x="7543800" y="3894480"/>
            <a:ext cx="228600" cy="2743200"/>
          </a:xfrm>
          <a:prstGeom prst="rect">
            <a:avLst/>
          </a:prstGeom>
          <a:noFill/>
          <a:ln w="1836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"/>
          <p:cNvSpPr/>
          <p:nvPr/>
        </p:nvSpPr>
        <p:spPr>
          <a:xfrm>
            <a:off x="6319800" y="3894480"/>
            <a:ext cx="228600" cy="2743200"/>
          </a:xfrm>
          <a:prstGeom prst="rect">
            <a:avLst/>
          </a:prstGeom>
          <a:noFill/>
          <a:ln w="18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"/>
          <p:cNvSpPr txBox="1"/>
          <p:nvPr/>
        </p:nvSpPr>
        <p:spPr>
          <a:xfrm>
            <a:off x="457200" y="228600"/>
            <a:ext cx="6629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it-IT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Struttura archiviazione dati:</a:t>
            </a:r>
            <a:r>
              <a:rPr b="1" i="1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i="1" lang="it-IT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attuale configurazione 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00" name=""/>
          <p:cNvSpPr txBox="1"/>
          <p:nvPr/>
        </p:nvSpPr>
        <p:spPr>
          <a:xfrm>
            <a:off x="228600" y="4010040"/>
            <a:ext cx="5074200" cy="239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C</a:t>
            </a: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a</a:t>
            </a: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</a:t>
            </a: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o</a:t>
            </a: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e</a:t>
            </a: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</a:t>
            </a: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e</a:t>
            </a: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m</a:t>
            </a: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p</a:t>
            </a: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i</a:t>
            </a: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o</a:t>
            </a:r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: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endParaRPr b="0" lang="en-US" sz="1800" spc="-1" strike="noStrike">
              <a:latin typeface="Arial"/>
            </a:endParaRPr>
          </a:p>
          <a:p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→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=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7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endParaRPr b="0" lang="en-US" sz="1800" spc="-1" strike="noStrike">
              <a:latin typeface="Arial"/>
            </a:endParaRPr>
          </a:p>
          <a:p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7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US" sz="1800" spc="-1" strike="noStrike">
              <a:latin typeface="Arial"/>
            </a:endParaRPr>
          </a:p>
          <a:p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US" sz="1800" spc="-1" strike="noStrike">
              <a:latin typeface="Arial"/>
            </a:endParaRPr>
          </a:p>
          <a:p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US" sz="1800" spc="-1" strike="noStrike">
              <a:latin typeface="Arial"/>
            </a:endParaRPr>
          </a:p>
          <a:p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9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1371600" y="1036080"/>
            <a:ext cx="10170720" cy="564120"/>
          </a:xfrm>
          <a:prstGeom prst="rect">
            <a:avLst/>
          </a:prstGeom>
          <a:solidFill>
            <a:srgbClr val="ffff00">
              <a:alpha val="15000"/>
            </a:srgbClr>
          </a:solidFill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"/>
          <p:cNvSpPr/>
          <p:nvPr/>
        </p:nvSpPr>
        <p:spPr>
          <a:xfrm rot="3000">
            <a:off x="1369800" y="1164240"/>
            <a:ext cx="10070280" cy="119520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"/>
          <p:cNvSpPr/>
          <p:nvPr/>
        </p:nvSpPr>
        <p:spPr>
          <a:xfrm>
            <a:off x="1602000" y="1095480"/>
            <a:ext cx="228600" cy="228600"/>
          </a:xfrm>
          <a:prstGeom prst="ellipse">
            <a:avLst/>
          </a:prstGeom>
          <a:noFill/>
          <a:ln w="18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"/>
          <p:cNvSpPr/>
          <p:nvPr/>
        </p:nvSpPr>
        <p:spPr>
          <a:xfrm>
            <a:off x="2286000" y="1095480"/>
            <a:ext cx="228600" cy="228600"/>
          </a:xfrm>
          <a:prstGeom prst="ellipse">
            <a:avLst/>
          </a:prstGeom>
          <a:noFill/>
          <a:ln w="1836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"/>
          <p:cNvSpPr/>
          <p:nvPr/>
        </p:nvSpPr>
        <p:spPr>
          <a:xfrm flipH="1" flipV="1">
            <a:off x="1828800" y="1371600"/>
            <a:ext cx="4343400" cy="3657600"/>
          </a:xfrm>
          <a:prstGeom prst="line">
            <a:avLst/>
          </a:prstGeom>
          <a:ln w="18360">
            <a:solidFill>
              <a:srgbClr val="729fc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"/>
          <p:cNvSpPr/>
          <p:nvPr/>
        </p:nvSpPr>
        <p:spPr>
          <a:xfrm flipH="1" flipV="1">
            <a:off x="2514600" y="1371600"/>
            <a:ext cx="5029200" cy="2743200"/>
          </a:xfrm>
          <a:prstGeom prst="line">
            <a:avLst/>
          </a:prstGeom>
          <a:ln w="18360">
            <a:solidFill>
              <a:srgbClr val="00a9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 descr=""/>
          <p:cNvPicPr/>
          <p:nvPr/>
        </p:nvPicPr>
        <p:blipFill>
          <a:blip r:embed="rId1"/>
          <a:srcRect l="0" t="0" r="93874" b="0"/>
          <a:stretch/>
        </p:blipFill>
        <p:spPr>
          <a:xfrm>
            <a:off x="493200" y="1210320"/>
            <a:ext cx="685440" cy="2904480"/>
          </a:xfrm>
          <a:prstGeom prst="rect">
            <a:avLst/>
          </a:prstGeom>
          <a:ln w="0">
            <a:noFill/>
          </a:ln>
        </p:spPr>
      </p:pic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6172200" y="1215000"/>
            <a:ext cx="3280320" cy="3214080"/>
          </a:xfrm>
          <a:prstGeom prst="rect">
            <a:avLst/>
          </a:prstGeom>
          <a:ln w="0">
            <a:noFill/>
          </a:ln>
        </p:spPr>
      </p:pic>
      <p:pic>
        <p:nvPicPr>
          <p:cNvPr id="109" name="" descr=""/>
          <p:cNvPicPr/>
          <p:nvPr/>
        </p:nvPicPr>
        <p:blipFill>
          <a:blip r:embed="rId3"/>
          <a:srcRect l="73464" t="0" r="0" b="0"/>
          <a:stretch/>
        </p:blipFill>
        <p:spPr>
          <a:xfrm>
            <a:off x="1143000" y="1210320"/>
            <a:ext cx="2971800" cy="2904480"/>
          </a:xfrm>
          <a:prstGeom prst="rect">
            <a:avLst/>
          </a:prstGeom>
          <a:ln w="0">
            <a:noFill/>
          </a:ln>
        </p:spPr>
      </p:pic>
      <p:sp>
        <p:nvSpPr>
          <p:cNvPr id="110" name=""/>
          <p:cNvSpPr txBox="1"/>
          <p:nvPr/>
        </p:nvSpPr>
        <p:spPr>
          <a:xfrm>
            <a:off x="412200" y="4238640"/>
            <a:ext cx="3702600" cy="79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Situazione precedente: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 ingresso → ogni colonna = 1 valore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1" name=""/>
          <p:cNvSpPr txBox="1"/>
          <p:nvPr/>
        </p:nvSpPr>
        <p:spPr>
          <a:xfrm>
            <a:off x="4383000" y="4552920"/>
            <a:ext cx="5760000" cy="101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Situazione proposta: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 ingresso → ogni colonna = 1 contenitore di valori (vettore)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2" name=""/>
          <p:cNvSpPr txBox="1"/>
          <p:nvPr/>
        </p:nvSpPr>
        <p:spPr>
          <a:xfrm>
            <a:off x="412560" y="4238640"/>
            <a:ext cx="3702600" cy="79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Situazione precedente: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 ingresso → ogni colonna = 1 valore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457200" y="5486400"/>
            <a:ext cx="11409480" cy="78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i="1" lang="it-IT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Elemento di riferimento è l’ingresso del </a:t>
            </a:r>
            <a:r>
              <a:rPr b="1" i="1" lang="it-IT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TTree [nentries] → possibile annidamento di </a:t>
            </a:r>
            <a:r>
              <a:rPr b="1" i="1" lang="it-IT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Ttree ??</a:t>
            </a:r>
            <a:endParaRPr b="1" lang="en-US" sz="1800" spc="-1" strike="noStrike">
              <a:solidFill>
                <a:srgbClr val="ff0000"/>
              </a:solidFill>
              <a:latin typeface="Arial"/>
            </a:endParaRPr>
          </a:p>
          <a:p>
            <a:pPr algn="ctr">
              <a:buNone/>
            </a:pPr>
            <a:endParaRPr b="1" lang="en-US" sz="1800" spc="-1" strike="noStrike">
              <a:solidFill>
                <a:srgbClr val="ff0000"/>
              </a:solidFill>
              <a:latin typeface="Arial"/>
            </a:endParaRPr>
          </a:p>
          <a:p>
            <a:pPr algn="ctr">
              <a:buNone/>
            </a:pPr>
            <a:r>
              <a:rPr b="1" i="1" lang="it-IT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(unione di Ttree)</a:t>
            </a:r>
            <a:endParaRPr b="1" lang="en-US" sz="18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4" name=""/>
          <p:cNvSpPr txBox="1"/>
          <p:nvPr/>
        </p:nvSpPr>
        <p:spPr>
          <a:xfrm>
            <a:off x="457560" y="228600"/>
            <a:ext cx="6629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it-IT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Struttura archiviazione dati:</a:t>
            </a:r>
            <a:r>
              <a:rPr b="1" i="1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i="1" lang="it-IT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proprietà del TTree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" descr=""/>
          <p:cNvPicPr/>
          <p:nvPr/>
        </p:nvPicPr>
        <p:blipFill>
          <a:blip r:embed="rId1"/>
          <a:srcRect l="0" t="0" r="19970" b="0"/>
          <a:stretch/>
        </p:blipFill>
        <p:spPr>
          <a:xfrm>
            <a:off x="0" y="1522440"/>
            <a:ext cx="1828440" cy="5335560"/>
          </a:xfrm>
          <a:prstGeom prst="rect">
            <a:avLst/>
          </a:prstGeom>
          <a:ln w="0">
            <a:noFill/>
          </a:ln>
        </p:spPr>
      </p:pic>
      <p:sp>
        <p:nvSpPr>
          <p:cNvPr id="116" name=""/>
          <p:cNvSpPr/>
          <p:nvPr/>
        </p:nvSpPr>
        <p:spPr>
          <a:xfrm>
            <a:off x="7543800" y="3894480"/>
            <a:ext cx="228600" cy="2743200"/>
          </a:xfrm>
          <a:prstGeom prst="rect">
            <a:avLst/>
          </a:prstGeom>
          <a:noFill/>
          <a:ln w="1836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"/>
          <p:cNvSpPr/>
          <p:nvPr/>
        </p:nvSpPr>
        <p:spPr>
          <a:xfrm>
            <a:off x="6319800" y="3894480"/>
            <a:ext cx="228600" cy="2743200"/>
          </a:xfrm>
          <a:prstGeom prst="rect">
            <a:avLst/>
          </a:prstGeom>
          <a:noFill/>
          <a:ln w="18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"/>
          <p:cNvSpPr txBox="1"/>
          <p:nvPr/>
        </p:nvSpPr>
        <p:spPr>
          <a:xfrm>
            <a:off x="457200" y="228600"/>
            <a:ext cx="6629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it-IT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Struttura archiviazione dati:</a:t>
            </a:r>
            <a:r>
              <a:rPr b="1" i="1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i="1" lang="it-IT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proposta di configurazione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1722600" y="950400"/>
            <a:ext cx="10393200" cy="5715000"/>
          </a:xfrm>
          <a:prstGeom prst="rect">
            <a:avLst/>
          </a:prstGeom>
          <a:ln w="0">
            <a:noFill/>
          </a:ln>
        </p:spPr>
      </p:pic>
      <p:sp>
        <p:nvSpPr>
          <p:cNvPr id="120" name=""/>
          <p:cNvSpPr/>
          <p:nvPr/>
        </p:nvSpPr>
        <p:spPr>
          <a:xfrm>
            <a:off x="7893000" y="1227600"/>
            <a:ext cx="4222800" cy="5401800"/>
          </a:xfrm>
          <a:prstGeom prst="rect">
            <a:avLst/>
          </a:prstGeom>
          <a:noFill/>
          <a:ln w="18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"/>
          <p:cNvSpPr/>
          <p:nvPr/>
        </p:nvSpPr>
        <p:spPr>
          <a:xfrm>
            <a:off x="2732400" y="1227600"/>
            <a:ext cx="5040000" cy="5401800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"/>
          <p:cNvSpPr/>
          <p:nvPr/>
        </p:nvSpPr>
        <p:spPr>
          <a:xfrm>
            <a:off x="1792800" y="1215000"/>
            <a:ext cx="914400" cy="0"/>
          </a:xfrm>
          <a:prstGeom prst="line">
            <a:avLst/>
          </a:prstGeom>
          <a:ln w="18360">
            <a:solidFill>
              <a:srgbClr val="a1467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"/>
          <p:cNvSpPr/>
          <p:nvPr/>
        </p:nvSpPr>
        <p:spPr>
          <a:xfrm flipV="1">
            <a:off x="1828800" y="914040"/>
            <a:ext cx="685800" cy="228600"/>
          </a:xfrm>
          <a:prstGeom prst="rect">
            <a:avLst/>
          </a:prstGeom>
          <a:noFill/>
          <a:ln w="18360">
            <a:solidFill>
              <a:srgbClr val="a1467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"/>
          <p:cNvSpPr/>
          <p:nvPr/>
        </p:nvSpPr>
        <p:spPr>
          <a:xfrm>
            <a:off x="1792800" y="1215000"/>
            <a:ext cx="493200" cy="5414400"/>
          </a:xfrm>
          <a:prstGeom prst="rect">
            <a:avLst/>
          </a:prstGeom>
          <a:noFill/>
          <a:ln w="18360">
            <a:solidFill>
              <a:srgbClr val="a1467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"/>
          <p:cNvSpPr/>
          <p:nvPr/>
        </p:nvSpPr>
        <p:spPr>
          <a:xfrm>
            <a:off x="214200" y="1936800"/>
            <a:ext cx="1494000" cy="4150800"/>
          </a:xfrm>
          <a:prstGeom prst="rect">
            <a:avLst/>
          </a:prstGeom>
          <a:solidFill>
            <a:srgbClr val="e16173">
              <a:alpha val="30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 flipV="1">
            <a:off x="1265400" y="1600200"/>
            <a:ext cx="457200" cy="228600"/>
          </a:xfrm>
          <a:prstGeom prst="line">
            <a:avLst/>
          </a:prstGeom>
          <a:ln w="7308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"/>
          <p:cNvSpPr txBox="1"/>
          <p:nvPr/>
        </p:nvSpPr>
        <p:spPr>
          <a:xfrm>
            <a:off x="0" y="1050840"/>
            <a:ext cx="1753560" cy="32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it-IT" sz="1600" spc="-1" strike="noStrike">
                <a:solidFill>
                  <a:srgbClr val="ff0000"/>
                </a:solidFill>
                <a:latin typeface="Calibri"/>
                <a:ea typeface="DejaVu Sans"/>
              </a:rPr>
              <a:t>(unione di TTree)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 txBox="1"/>
          <p:nvPr/>
        </p:nvSpPr>
        <p:spPr>
          <a:xfrm>
            <a:off x="457560" y="228600"/>
            <a:ext cx="6629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it-IT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Struttura archiviazione dati:</a:t>
            </a:r>
            <a:r>
              <a:rPr b="1" i="1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i="1" lang="it-IT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proposta di configurazione 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29" name="CasellaDiTesto 2"/>
          <p:cNvSpPr/>
          <p:nvPr/>
        </p:nvSpPr>
        <p:spPr>
          <a:xfrm>
            <a:off x="690480" y="885240"/>
            <a:ext cx="10923120" cy="23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RIPTIDE_events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| evento | #tracce protoni | #tracce C12 | </a:t>
            </a: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#tracce particelle carica positiva (protoni e C12 </a:t>
            </a: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inclusi) |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RIPTIDE_particle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| evento | traccia | particella | parente | energia </a:t>
            </a: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| vertice(x,y,z) | vertice_dir(x,y,z) | </a:t>
            </a: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fine_traccia(x,y,z) | distanza |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(particelle considerate: particelle che non siano </a:t>
            </a: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fotoni ottici)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RIPTIDE_photons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Noto Sans CJK SC"/>
              </a:rPr>
              <a:t>| evento | traccia | parente | vertice (x,y,</a:t>
            </a: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z) | </a:t>
            </a: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vertice_dir (x,y,z) |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0" name=""/>
          <p:cNvSpPr txBox="1"/>
          <p:nvPr/>
        </p:nvSpPr>
        <p:spPr>
          <a:xfrm>
            <a:off x="1371600" y="4114800"/>
            <a:ext cx="9601200" cy="55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i="1" lang="it-IT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… </a:t>
            </a:r>
            <a:r>
              <a:rPr b="1" i="1" lang="it-IT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Eventuali aggiornamenti : ulteriori dati di interesse e/o richieste/proposte per la struttura dati ...</a:t>
            </a:r>
            <a:endParaRPr b="1" lang="en-US" sz="18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asellaDiTesto 1"/>
          <p:cNvSpPr/>
          <p:nvPr/>
        </p:nvSpPr>
        <p:spPr>
          <a:xfrm>
            <a:off x="457200" y="776880"/>
            <a:ext cx="11429640" cy="310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it-IT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Risultati in preparazione…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- classe G4Trajectory per </a:t>
            </a: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discriminare tipo di </a:t>
            </a: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conclusione della traccia </a:t>
            </a: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(classe derivata da </a:t>
            </a: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G4VTrajectory)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- trattazione trasporto </a:t>
            </a: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particelle cariche e </a:t>
            </a: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generazione/trasporto fotoni </a:t>
            </a: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(geant)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- verifica </a:t>
            </a: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riflessione/trasmissione fotoni </a:t>
            </a: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ottici alle superfici del cubo </a:t>
            </a: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scintillatore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- dinamiche di attenuazione </a:t>
            </a: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del fascio di fotoni </a:t>
            </a: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all’attraversamento del mezzo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2023-12-03T18:09:04Z</dcterms:created>
  <dc:creator>Patrizio Console Camprini</dc:creator>
  <dc:description/>
  <dc:language>en-US</dc:language>
  <cp:lastModifiedBy/>
  <dcterms:modified xsi:type="dcterms:W3CDTF">2024-07-11T13:17:23Z</dcterms:modified>
  <cp:revision>49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6</vt:r8>
  </property>
</Properties>
</file>