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2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1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</p:sldMasterIdLst>
  <p:sldIdLst>
    <p:sldId id="256" r:id="rId15"/>
    <p:sldId id="257" r:id="rId16"/>
    <p:sldId id="258" r:id="rId17"/>
    <p:sldId id="259" r:id="rId18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FE05B98-3B9C-4612-A025-B9079F88C7C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53021CC9-F277-4C07-907E-9C12A0D7972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7D8B9D6E-A437-41C4-8640-9E5E5A432FB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5"/>
          </p:nvPr>
        </p:nvSpPr>
        <p:spPr/>
        <p:txBody>
          <a:bodyPr/>
          <a:p>
            <a:fld id="{11324302-4BA9-4EC2-B5CB-834CCEB6A11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8"/>
          </p:nvPr>
        </p:nvSpPr>
        <p:spPr/>
        <p:txBody>
          <a:bodyPr/>
          <a:p>
            <a:fld id="{B194BE7F-6E3E-4119-8A3F-3AC1DB61123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FFFDEE6-01BE-42C1-959A-BA0CAD000F4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1C2AA040-51DB-4F9C-A4F8-E5347E2A620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625FDE30-763A-4191-82EA-FFFDDB1E20E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71DFE6ED-DBE5-4A8E-81DC-A826B96E22A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4BA4B124-6FB2-4795-A2D1-9A2C21B51BD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128FD860-E11D-4FCD-9631-55A9BDE2FE6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E10B0637-1135-4E0F-865E-E4EF0BA619A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2B2E4B97-FF8F-46AF-845F-07355145A88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l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k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l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x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466B3FE9-A759-4A1B-ADD2-5101FC2DAACC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ftr" idx="28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sldNum" idx="29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E3FE422-9035-460C-A60B-0A467A30E160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dt" idx="30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ftr" idx="31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sldNum" idx="32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1046198-EC4E-4DE7-90D9-5F76FE423477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dt" idx="33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ftr" idx="34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sldNum" idx="35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74DC986-3A11-4780-AAF6-BB4DFDA37FDC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dt" idx="36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ftr" idx="37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sldNum" idx="38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D34131E-BB57-4B5B-B2C3-85B4ADFE61A2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dt" idx="39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4946213D-7806-4F76-991F-3DA39EA02191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5124336-49E8-4313-AA5B-1812AB62BAD4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sldNum" idx="11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A9731E4A-8DC6-4F80-B9C4-F84AE2641BF7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sldNum" idx="14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6F4D118-0C36-4EB0-8B7F-A32F26BB455F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dt" idx="15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ftr" idx="16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sldNum" idx="17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6901900D-16BC-4F66-8914-89353A2B9E39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dt" idx="18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sldNum" idx="20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78E10BFC-C4B9-43E7-888D-8C196E8C6471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ftr" idx="22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sldNum" idx="23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DC209D1-ED18-498D-93CA-AF1C5B6AC4B7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dt" idx="24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ftr" idx="25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sldNum" idx="26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54AD5FD2-1497-4630-AC0C-7B87EEB4A4AD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dt" idx="27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asellaDiTesto 7"/>
          <p:cNvSpPr/>
          <p:nvPr/>
        </p:nvSpPr>
        <p:spPr>
          <a:xfrm>
            <a:off x="2971800" y="277200"/>
            <a:ext cx="6856200" cy="546840"/>
          </a:xfrm>
          <a:prstGeom prst="rect">
            <a:avLst/>
          </a:prstGeom>
          <a:noFill/>
          <a:ln w="0">
            <a:solidFill>
              <a:srgbClr val="4472c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it-IT" sz="3000" spc="-1" strike="noStrike">
                <a:solidFill>
                  <a:schemeClr val="dk1"/>
                </a:solidFill>
                <a:latin typeface="Calibri"/>
                <a:ea typeface="DejaVu Sans"/>
              </a:rPr>
              <a:t>RIPTIDE</a:t>
            </a:r>
            <a:r>
              <a:rPr b="0" lang="it-IT" sz="2400" spc="-1" strike="noStrike">
                <a:solidFill>
                  <a:schemeClr val="dk1"/>
                </a:solidFill>
                <a:latin typeface="Calibri"/>
                <a:ea typeface="DejaVu Sans"/>
              </a:rPr>
              <a:t> – Avanzamento di Progetto - 20/03/2024</a:t>
            </a:r>
            <a:endParaRPr b="0" lang="it-IT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asellaDiTesto 9"/>
          <p:cNvSpPr/>
          <p:nvPr/>
        </p:nvSpPr>
        <p:spPr>
          <a:xfrm>
            <a:off x="461520" y="1096920"/>
            <a:ext cx="10224000" cy="400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i="1" lang="it-IT" sz="1800" spc="-1" strike="noStrike" u="sng">
                <a:solidFill>
                  <a:schemeClr val="dk1"/>
                </a:solidFill>
                <a:uFillTx/>
                <a:latin typeface="Calibri"/>
                <a:ea typeface="DejaVu Sans"/>
              </a:rPr>
              <a:t>Simulazioni Geant4-v11.2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i="1" lang="it-IT" sz="1800" spc="-1" strike="noStrike" u="sng">
                <a:solidFill>
                  <a:schemeClr val="dk1"/>
                </a:solidFill>
                <a:uFillTx/>
                <a:latin typeface="Calibri"/>
                <a:ea typeface="DejaVu Sans"/>
              </a:rPr>
              <a:t>Conformazione dominio di calcolo: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- cubo (6x6x6) cm^3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- materiale BC-408 simulato con poliniviltulene (C</a:t>
            </a:r>
            <a:r>
              <a:rPr b="0" lang="it-IT" sz="1800" spc="-1" strike="noStrike" baseline="-25000">
                <a:solidFill>
                  <a:schemeClr val="dk1"/>
                </a:solidFill>
                <a:latin typeface="Calibri"/>
                <a:ea typeface="DejaVu Sans"/>
              </a:rPr>
              <a:t>9</a:t>
            </a: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H</a:t>
            </a:r>
            <a:r>
              <a:rPr b="0" lang="it-IT" sz="1800" spc="-1" strike="noStrike" baseline="-25000">
                <a:solidFill>
                  <a:schemeClr val="dk1"/>
                </a:solidFill>
                <a:latin typeface="Calibri"/>
                <a:ea typeface="DejaVu Sans"/>
              </a:rPr>
              <a:t>10</a:t>
            </a: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) 1.032 g/cm^3 (G4_PLASTIC_SC_VINYLTOLUENE)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- conversione energia-fotoni: 10</a:t>
            </a:r>
            <a:r>
              <a:rPr b="0" lang="it-IT" sz="1800" spc="-1" strike="noStrike" baseline="30000">
                <a:solidFill>
                  <a:schemeClr val="dk1"/>
                </a:solidFill>
                <a:latin typeface="Calibri"/>
                <a:ea typeface="DejaVu Sans"/>
              </a:rPr>
              <a:t>4</a:t>
            </a: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 fotoni/MeV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- indice di rifrazione: 1.59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- lunghezza di assorbimento (L</a:t>
            </a:r>
            <a:r>
              <a:rPr b="0" lang="it-IT" sz="1800" spc="-1" strike="noStrike" baseline="-25000">
                <a:solidFill>
                  <a:schemeClr val="dk1"/>
                </a:solidFill>
                <a:latin typeface="Calibri"/>
                <a:ea typeface="DejaVu Sans"/>
              </a:rPr>
              <a:t>ass </a:t>
            </a: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&gt;&gt; dimensioni cubo)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i="1" lang="it-IT" sz="1800" spc="-1" strike="noStrike" u="sng">
                <a:solidFill>
                  <a:schemeClr val="dk1"/>
                </a:solidFill>
                <a:uFillTx/>
                <a:latin typeface="Calibri"/>
                <a:ea typeface="DejaVu Sans"/>
              </a:rPr>
              <a:t>Sorgente: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- neutroni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- posizione in (0,0,-3.5 cm)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- direzione (0,0,1)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- energia [5,10,15,20,25,30,35,40,45,50] MeV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7" name="Immagine 11" descr="Immagine che contiene Policromia, schermata, Blu elettrico, design&#10;&#10;Descrizione generata automaticamente"/>
          <p:cNvPicPr/>
          <p:nvPr/>
        </p:nvPicPr>
        <p:blipFill>
          <a:blip r:embed="rId1"/>
          <a:stretch/>
        </p:blipFill>
        <p:spPr>
          <a:xfrm>
            <a:off x="8229600" y="2057400"/>
            <a:ext cx="3893040" cy="3813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"/>
          <p:cNvSpPr/>
          <p:nvPr/>
        </p:nvSpPr>
        <p:spPr>
          <a:xfrm>
            <a:off x="687960" y="255240"/>
            <a:ext cx="4111200" cy="42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i="1" lang="it-IT" sz="2200" spc="-1" strike="noStrike" u="sng">
                <a:solidFill>
                  <a:schemeClr val="dk1"/>
                </a:solidFill>
                <a:uFillTx/>
                <a:latin typeface="Calibri"/>
                <a:ea typeface="DejaVu Sans"/>
              </a:rPr>
              <a:t>Struttura TTree archiviazione dati 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CasellaDiTesto 5"/>
          <p:cNvSpPr/>
          <p:nvPr/>
        </p:nvSpPr>
        <p:spPr>
          <a:xfrm>
            <a:off x="685800" y="914400"/>
            <a:ext cx="10924560" cy="310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RIPTIDE_events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| evento | #tracce protoni | #tracce C12 | #tracce particelle carica positiva (protoni e C12 inclusi) |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( considerato ogni evento simulato)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RIPTIDE_particle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| evento | traccia | particella | parente | energia | vertice.x | vertice.y | vertice.z | 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| vertice_dir.x | vertice_dir.y | vertice_dir.z | fine_traccia.x | fine_traccia.y | fine_traccia.z | distanza |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(particelle considerate: particelle che non siano fotoni ottici)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RIPTIDE_photons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Noto Sans CJK SC"/>
              </a:rPr>
              <a:t>| evento | traccia | parente | vertice.x | vertice.y | </a:t>
            </a:r>
            <a:r>
              <a:rPr b="0" lang="it-IT" sz="1800" spc="-1" strike="noStrike">
                <a:solidFill>
                  <a:schemeClr val="dk1"/>
                </a:solidFill>
                <a:latin typeface="Calibri"/>
                <a:ea typeface="DejaVu Sans"/>
              </a:rPr>
              <a:t>vertice.z | vertice_dir.x | vertice_dir.y | vertice_dir.z |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"/>
          <p:cNvSpPr/>
          <p:nvPr/>
        </p:nvSpPr>
        <p:spPr>
          <a:xfrm>
            <a:off x="8686800" y="4114800"/>
            <a:ext cx="2513160" cy="228456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1" name=""/>
          <p:cNvSpPr/>
          <p:nvPr/>
        </p:nvSpPr>
        <p:spPr>
          <a:xfrm flipV="1">
            <a:off x="8915400" y="5257800"/>
            <a:ext cx="685800" cy="914400"/>
          </a:xfrm>
          <a:prstGeom prst="line">
            <a:avLst/>
          </a:prstGeom>
          <a:ln w="54720">
            <a:solidFill>
              <a:srgbClr val="ffff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17360" rIns="117360" tIns="72360" bIns="7236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2" name=""/>
          <p:cNvSpPr/>
          <p:nvPr/>
        </p:nvSpPr>
        <p:spPr>
          <a:xfrm>
            <a:off x="9601200" y="5257800"/>
            <a:ext cx="457200" cy="360"/>
          </a:xfrm>
          <a:prstGeom prst="line">
            <a:avLst/>
          </a:prstGeom>
          <a:ln w="3672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360" rIns="108360" tIns="-63360" bIns="-6336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3" name=""/>
          <p:cNvSpPr/>
          <p:nvPr/>
        </p:nvSpPr>
        <p:spPr>
          <a:xfrm flipV="1">
            <a:off x="9601200" y="4572000"/>
            <a:ext cx="360" cy="685800"/>
          </a:xfrm>
          <a:prstGeom prst="line">
            <a:avLst/>
          </a:prstGeom>
          <a:ln w="54720">
            <a:solidFill>
              <a:srgbClr val="ffff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17360" rIns="117360" tIns="72360" bIns="7236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4" name=""/>
          <p:cNvSpPr/>
          <p:nvPr/>
        </p:nvSpPr>
        <p:spPr>
          <a:xfrm flipV="1">
            <a:off x="9601200" y="4343400"/>
            <a:ext cx="685800" cy="228600"/>
          </a:xfrm>
          <a:prstGeom prst="line">
            <a:avLst/>
          </a:prstGeom>
          <a:ln w="3672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360" rIns="108360" tIns="63360" bIns="6336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5" name=""/>
          <p:cNvSpPr/>
          <p:nvPr/>
        </p:nvSpPr>
        <p:spPr>
          <a:xfrm>
            <a:off x="10067760" y="5257800"/>
            <a:ext cx="447840" cy="91800"/>
          </a:xfrm>
          <a:prstGeom prst="line">
            <a:avLst/>
          </a:prstGeom>
          <a:ln w="3672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360" rIns="108360" tIns="28440" bIns="2844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6" name=""/>
          <p:cNvSpPr/>
          <p:nvPr/>
        </p:nvSpPr>
        <p:spPr>
          <a:xfrm flipV="1">
            <a:off x="10515600" y="5320800"/>
            <a:ext cx="456120" cy="29160"/>
          </a:xfrm>
          <a:prstGeom prst="line">
            <a:avLst/>
          </a:prstGeom>
          <a:ln w="3672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360" rIns="108360" tIns="-34200" bIns="-3420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7" name=""/>
          <p:cNvSpPr/>
          <p:nvPr/>
        </p:nvSpPr>
        <p:spPr>
          <a:xfrm>
            <a:off x="7772400" y="5715000"/>
            <a:ext cx="1141560" cy="2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Traccia 1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"/>
          <p:cNvSpPr/>
          <p:nvPr/>
        </p:nvSpPr>
        <p:spPr>
          <a:xfrm>
            <a:off x="7772400" y="5715000"/>
            <a:ext cx="1141560" cy="2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Traccia 1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"/>
          <p:cNvSpPr/>
          <p:nvPr/>
        </p:nvSpPr>
        <p:spPr>
          <a:xfrm>
            <a:off x="9829800" y="5486400"/>
            <a:ext cx="1141560" cy="2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Traccia 2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"/>
          <p:cNvSpPr/>
          <p:nvPr/>
        </p:nvSpPr>
        <p:spPr>
          <a:xfrm>
            <a:off x="8686800" y="4114800"/>
            <a:ext cx="1141560" cy="2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Traccia 3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"/>
          <p:cNvSpPr/>
          <p:nvPr/>
        </p:nvSpPr>
        <p:spPr>
          <a:xfrm>
            <a:off x="9829800" y="5486400"/>
            <a:ext cx="1141560" cy="2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Traccia 2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"/>
          <p:cNvSpPr/>
          <p:nvPr/>
        </p:nvSpPr>
        <p:spPr>
          <a:xfrm>
            <a:off x="9829800" y="5486400"/>
            <a:ext cx="1141560" cy="2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Traccia 2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"/>
          <p:cNvSpPr/>
          <p:nvPr/>
        </p:nvSpPr>
        <p:spPr>
          <a:xfrm>
            <a:off x="9529200" y="5005800"/>
            <a:ext cx="684360" cy="2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2.1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"/>
          <p:cNvSpPr/>
          <p:nvPr/>
        </p:nvSpPr>
        <p:spPr>
          <a:xfrm>
            <a:off x="9973800" y="5065200"/>
            <a:ext cx="684360" cy="2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2.2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"/>
          <p:cNvSpPr/>
          <p:nvPr/>
        </p:nvSpPr>
        <p:spPr>
          <a:xfrm>
            <a:off x="9973800" y="5065200"/>
            <a:ext cx="684360" cy="2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2.2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"/>
          <p:cNvSpPr/>
          <p:nvPr/>
        </p:nvSpPr>
        <p:spPr>
          <a:xfrm>
            <a:off x="9973800" y="5065200"/>
            <a:ext cx="684360" cy="2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2.2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"/>
          <p:cNvSpPr/>
          <p:nvPr/>
        </p:nvSpPr>
        <p:spPr>
          <a:xfrm>
            <a:off x="10515600" y="5121360"/>
            <a:ext cx="684360" cy="2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2.3</a:t>
            </a:r>
            <a:endParaRPr b="0" lang="it-IT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"/>
          <p:cNvSpPr/>
          <p:nvPr/>
        </p:nvSpPr>
        <p:spPr>
          <a:xfrm>
            <a:off x="685800" y="4573440"/>
            <a:ext cx="7085160" cy="136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Precisazioni: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evento iniziale = 0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vertice = inizio della traccia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distanza = euclidea fra punto vertice e punto finale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fotoni ottici annotati (alla generazione) ma non trasportati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"/>
          <p:cNvSpPr/>
          <p:nvPr/>
        </p:nvSpPr>
        <p:spPr>
          <a:xfrm>
            <a:off x="916920" y="2057400"/>
            <a:ext cx="4111200" cy="42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i="1" lang="it-IT" sz="2200" spc="-1" strike="noStrike" u="sng">
                <a:solidFill>
                  <a:schemeClr val="dk1"/>
                </a:solidFill>
                <a:uFillTx/>
                <a:latin typeface="Calibri"/>
                <a:ea typeface="DejaVu Sans"/>
              </a:rPr>
              <a:t>Range protoni in BC-408 – 3 facce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0" name="" descr=""/>
          <p:cNvPicPr/>
          <p:nvPr/>
        </p:nvPicPr>
        <p:blipFill>
          <a:blip r:embed="rId1"/>
          <a:stretch/>
        </p:blipFill>
        <p:spPr>
          <a:xfrm>
            <a:off x="228600" y="2971800"/>
            <a:ext cx="5325480" cy="3189600"/>
          </a:xfrm>
          <a:prstGeom prst="rect">
            <a:avLst/>
          </a:prstGeom>
          <a:ln w="0">
            <a:noFill/>
          </a:ln>
        </p:spPr>
      </p:pic>
      <p:pic>
        <p:nvPicPr>
          <p:cNvPr id="111" name="" descr=""/>
          <p:cNvPicPr/>
          <p:nvPr/>
        </p:nvPicPr>
        <p:blipFill>
          <a:blip r:embed="rId2"/>
          <a:stretch/>
        </p:blipFill>
        <p:spPr>
          <a:xfrm>
            <a:off x="5943600" y="2971800"/>
            <a:ext cx="5325480" cy="3199320"/>
          </a:xfrm>
          <a:prstGeom prst="rect">
            <a:avLst/>
          </a:prstGeom>
          <a:ln w="0">
            <a:noFill/>
          </a:ln>
        </p:spPr>
      </p:pic>
      <p:sp>
        <p:nvSpPr>
          <p:cNvPr id="112" name=""/>
          <p:cNvSpPr/>
          <p:nvPr/>
        </p:nvSpPr>
        <p:spPr>
          <a:xfrm>
            <a:off x="6400800" y="2057400"/>
            <a:ext cx="4111200" cy="42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i="1" lang="it-IT" sz="2200" spc="-1" strike="noStrike" u="sng">
                <a:solidFill>
                  <a:schemeClr val="dk1"/>
                </a:solidFill>
                <a:uFillTx/>
                <a:latin typeface="Calibri"/>
                <a:ea typeface="DejaVu Sans"/>
              </a:rPr>
              <a:t>Range protoni in BC-408 – 2 facce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"/>
          <p:cNvSpPr/>
          <p:nvPr/>
        </p:nvSpPr>
        <p:spPr>
          <a:xfrm>
            <a:off x="1143000" y="714600"/>
            <a:ext cx="7314120" cy="111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Correzione range protoni in materiale scintillante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media/dev. standard fornita da classe TH1 di root (bianco)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media/dev. standard da interpolazione gaussiana (giallo)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"/>
          <p:cNvSpPr/>
          <p:nvPr/>
        </p:nvSpPr>
        <p:spPr>
          <a:xfrm>
            <a:off x="685800" y="2514600"/>
            <a:ext cx="5028120" cy="60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it-IT" sz="1800" spc="-1" strike="noStrike" u="sng">
                <a:solidFill>
                  <a:srgbClr val="000000"/>
                </a:solidFill>
                <a:uFillTx/>
                <a:latin typeface="Arial"/>
                <a:ea typeface="DejaVu Sans"/>
              </a:rPr>
              <a:t>media (mm) m  | dev. standard s | s/m (%) 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"/>
          <p:cNvSpPr/>
          <p:nvPr/>
        </p:nvSpPr>
        <p:spPr>
          <a:xfrm>
            <a:off x="6400800" y="2514600"/>
            <a:ext cx="5028120" cy="60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it-IT" sz="1800" spc="-1" strike="noStrike" u="sng">
                <a:solidFill>
                  <a:srgbClr val="000000"/>
                </a:solidFill>
                <a:uFillTx/>
                <a:latin typeface="Arial"/>
                <a:ea typeface="DejaVu Sans"/>
              </a:rPr>
              <a:t>media (mm) m  | dev. standard s | s/m (%) 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"/>
          <p:cNvSpPr/>
          <p:nvPr/>
        </p:nvSpPr>
        <p:spPr>
          <a:xfrm>
            <a:off x="685800" y="3116880"/>
            <a:ext cx="4800600" cy="360"/>
          </a:xfrm>
          <a:prstGeom prst="line">
            <a:avLst/>
          </a:prstGeom>
          <a:ln w="183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5000" bIns="-4500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7" name=""/>
          <p:cNvSpPr/>
          <p:nvPr/>
        </p:nvSpPr>
        <p:spPr>
          <a:xfrm>
            <a:off x="6400800" y="3116880"/>
            <a:ext cx="4800600" cy="360"/>
          </a:xfrm>
          <a:prstGeom prst="line">
            <a:avLst/>
          </a:prstGeom>
          <a:ln w="183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5000" bIns="-4500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pic>
        <p:nvPicPr>
          <p:cNvPr id="118" name="" descr=""/>
          <p:cNvPicPr/>
          <p:nvPr/>
        </p:nvPicPr>
        <p:blipFill>
          <a:blip r:embed="rId3"/>
          <a:stretch/>
        </p:blipFill>
        <p:spPr>
          <a:xfrm>
            <a:off x="8001000" y="42120"/>
            <a:ext cx="2460240" cy="2015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asellaDiTesto 3"/>
          <p:cNvSpPr/>
          <p:nvPr/>
        </p:nvSpPr>
        <p:spPr>
          <a:xfrm>
            <a:off x="732600" y="776880"/>
            <a:ext cx="10314720" cy="210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i="1" lang="it-IT" sz="2200" spc="-1" strike="noStrike" u="sng">
                <a:solidFill>
                  <a:schemeClr val="dk1"/>
                </a:solidFill>
                <a:uFillTx/>
                <a:latin typeface="Calibri"/>
                <a:ea typeface="DejaVu Sans"/>
              </a:rPr>
              <a:t>Risultati in preparazione…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2200" spc="-1" strike="noStrike">
                <a:solidFill>
                  <a:schemeClr val="dk1"/>
                </a:solidFill>
                <a:latin typeface="Calibri"/>
                <a:ea typeface="DejaVu Sans"/>
              </a:rPr>
              <a:t>- trattazione trasporto particelle cariche e generazione/trasporto fotoni (geant)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2200" spc="-1" strike="noStrike">
                <a:solidFill>
                  <a:schemeClr val="dk1"/>
                </a:solidFill>
                <a:latin typeface="Calibri"/>
                <a:ea typeface="DejaVu Sans"/>
              </a:rPr>
              <a:t>- verifica di riflessione/trasmissione fotoni ottici alle superfici del cubo scintillatore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2200" spc="-1" strike="noStrike">
                <a:solidFill>
                  <a:schemeClr val="dk1"/>
                </a:solidFill>
                <a:latin typeface="Calibri"/>
                <a:ea typeface="DejaVu Sans"/>
              </a:rPr>
              <a:t>- dinamiche di attenuazione del fascio di fotoni all’attraversamento del mezzo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Application>LibreOffice/24.2.1.2$Linux_X86_64 LibreOffice_project/47cb2a8f5842ca5ed1da82b752a3c58b1b107b25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2023-12-03T18:09:04Z</dcterms:created>
  <dc:creator>Patrizio Console Camprini</dc:creator>
  <dc:description/>
  <dc:language>en-US</dc:language>
  <cp:lastModifiedBy/>
  <dcterms:modified xsi:type="dcterms:W3CDTF">2024-03-20T11:10:55Z</dcterms:modified>
  <cp:revision>20</cp:revision>
  <dc:subject/>
  <dc:title>Presentazione standard di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r8>6</vt:r8>
  </property>
</Properties>
</file>