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2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13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2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11.xml" ContentType="application/vnd.openxmlformats-officedocument.theme+xml"/>
  <Override PartName="/ppt/theme/theme2.xml" ContentType="application/vnd.openxmlformats-officedocument.theme+xml"/>
  <Override PartName="/ppt/theme/theme12.xml" ContentType="application/vnd.openxmlformats-officedocument.theme+xml"/>
  <Override PartName="/ppt/theme/theme3.xml" ContentType="application/vnd.openxmlformats-officedocument.theme+xml"/>
  <Override PartName="/ppt/theme/theme1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  <p:sldMasterId id="2147483670" r:id="rId13"/>
    <p:sldMasterId id="2147483672" r:id="rId14"/>
  </p:sldMasterIdLst>
  <p:sldIdLst>
    <p:sldId id="256" r:id="rId15"/>
    <p:sldId id="257" r:id="rId16"/>
    <p:sldId id="258" r:id="rId17"/>
    <p:sldId id="259" r:id="rId18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Master" Target="slideMasters/slideMaster13.xml"/><Relationship Id="rId15" Type="http://schemas.openxmlformats.org/officeDocument/2006/relationships/slide" Target="slides/slide1.xml"/><Relationship Id="rId16" Type="http://schemas.openxmlformats.org/officeDocument/2006/relationships/slide" Target="slides/slide2.xml"/><Relationship Id="rId17" Type="http://schemas.openxmlformats.org/officeDocument/2006/relationships/slide" Target="slides/slide3.xml"/><Relationship Id="rId18" Type="http://schemas.openxmlformats.org/officeDocument/2006/relationships/slide" Target="slides/slide4.xml"/><Relationship Id="rId1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1720" cy="397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FE05B98-3B9C-4612-A025-B9079F88C7C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1720" cy="397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9"/>
          </p:nvPr>
        </p:nvSpPr>
        <p:spPr/>
        <p:txBody>
          <a:bodyPr/>
          <a:p>
            <a:fld id="{53021CC9-F277-4C07-907E-9C12A0D7972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1720" cy="397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2"/>
          </p:nvPr>
        </p:nvSpPr>
        <p:spPr/>
        <p:txBody>
          <a:bodyPr/>
          <a:p>
            <a:fld id="{7D8B9D6E-A437-41C4-8640-9E5E5A432FB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1720" cy="397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5"/>
          </p:nvPr>
        </p:nvSpPr>
        <p:spPr/>
        <p:txBody>
          <a:bodyPr/>
          <a:p>
            <a:fld id="{11324302-4BA9-4EC2-B5CB-834CCEB6A11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1720" cy="397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8"/>
          </p:nvPr>
        </p:nvSpPr>
        <p:spPr/>
        <p:txBody>
          <a:bodyPr/>
          <a:p>
            <a:fld id="{B194BE7F-6E3E-4119-8A3F-3AC1DB61123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9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1720" cy="397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FFFDEE6-01BE-42C1-959A-BA0CAD000F4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1720" cy="397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1C2AA040-51DB-4F9C-A4F8-E5347E2A620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1720" cy="397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625FDE30-763A-4191-82EA-FFFDDB1E20E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1720" cy="397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71DFE6ED-DBE5-4A8E-81DC-A826B96E22A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1720" cy="397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4BA4B124-6FB2-4795-A2D1-9A2C21B51BD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1720" cy="397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128FD860-E11D-4FCD-9631-55A9BDE2FE6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1720" cy="397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3"/>
          </p:nvPr>
        </p:nvSpPr>
        <p:spPr/>
        <p:txBody>
          <a:bodyPr/>
          <a:p>
            <a:fld id="{E10B0637-1135-4E0F-865E-E4EF0BA619A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1720" cy="397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6"/>
          </p:nvPr>
        </p:nvSpPr>
        <p:spPr/>
        <p:txBody>
          <a:bodyPr/>
          <a:p>
            <a:fld id="{2B2E4B97-FF8F-46AF-845F-07355145A88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1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2.xml"/>
</Relationships>
</file>

<file path=ppt/slideMasters/_rels/slideMaster13.xml.rels><?xml version="1.0" encoding="UTF-8"?>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slideLayout" Target="../slideLayouts/slideLayout13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C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l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c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k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d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h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l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x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f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r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m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a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t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1720" cy="397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2640" cy="362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41040" cy="362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466B3FE9-A759-4A1B-ADD2-5101FC2DAACC}" type="slidenum">
              <a:rPr b="0" lang="it-IT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it-IT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1040" cy="362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ftr" idx="28"/>
          </p:nvPr>
        </p:nvSpPr>
        <p:spPr>
          <a:xfrm>
            <a:off x="4038480" y="6356520"/>
            <a:ext cx="4112640" cy="362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sldNum" idx="29"/>
          </p:nvPr>
        </p:nvSpPr>
        <p:spPr>
          <a:xfrm>
            <a:off x="8610480" y="6356520"/>
            <a:ext cx="2741040" cy="362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2E3FE422-9035-460C-A60B-0A467A30E160}" type="slidenum">
              <a:rPr b="0" lang="it-IT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it-IT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dt" idx="30"/>
          </p:nvPr>
        </p:nvSpPr>
        <p:spPr>
          <a:xfrm>
            <a:off x="838080" y="6356520"/>
            <a:ext cx="2741040" cy="362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ftr" idx="31"/>
          </p:nvPr>
        </p:nvSpPr>
        <p:spPr>
          <a:xfrm>
            <a:off x="4038480" y="6356520"/>
            <a:ext cx="4112640" cy="362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sldNum" idx="32"/>
          </p:nvPr>
        </p:nvSpPr>
        <p:spPr>
          <a:xfrm>
            <a:off x="8610480" y="6356520"/>
            <a:ext cx="2741040" cy="362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C1046198-EC4E-4DE7-90D9-5F76FE423477}" type="slidenum">
              <a:rPr b="0" lang="it-IT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it-IT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dt" idx="33"/>
          </p:nvPr>
        </p:nvSpPr>
        <p:spPr>
          <a:xfrm>
            <a:off x="838080" y="6356520"/>
            <a:ext cx="2741040" cy="362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2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ftr" idx="34"/>
          </p:nvPr>
        </p:nvSpPr>
        <p:spPr>
          <a:xfrm>
            <a:off x="4038480" y="6356520"/>
            <a:ext cx="4112640" cy="362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sldNum" idx="35"/>
          </p:nvPr>
        </p:nvSpPr>
        <p:spPr>
          <a:xfrm>
            <a:off x="8610480" y="6356520"/>
            <a:ext cx="2741040" cy="362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074DC986-3A11-4780-AAF6-BB4DFDA37FDC}" type="slidenum">
              <a:rPr b="0" lang="it-IT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it-IT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dt" idx="36"/>
          </p:nvPr>
        </p:nvSpPr>
        <p:spPr>
          <a:xfrm>
            <a:off x="838080" y="6356520"/>
            <a:ext cx="2741040" cy="362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1" r:id="rId2"/>
  </p:sldLayoutIdLst>
</p:sldMaster>
</file>

<file path=ppt/slideMasters/slideMaster1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1720" cy="397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ftr" idx="37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sldNum" idx="38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0D34131E-BB57-4B5B-B2C3-85B4ADFE61A2}" type="slidenum">
              <a:rPr b="0" lang="it-IT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it-IT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dt" idx="39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3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1720" cy="397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ftr" idx="4"/>
          </p:nvPr>
        </p:nvSpPr>
        <p:spPr>
          <a:xfrm>
            <a:off x="4038480" y="6356520"/>
            <a:ext cx="4112640" cy="362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sldNum" idx="5"/>
          </p:nvPr>
        </p:nvSpPr>
        <p:spPr>
          <a:xfrm>
            <a:off x="8610480" y="6356520"/>
            <a:ext cx="2741040" cy="362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4946213D-7806-4F76-991F-3DA39EA02191}" type="slidenum">
              <a:rPr b="0" lang="it-IT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it-IT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dt" idx="6"/>
          </p:nvPr>
        </p:nvSpPr>
        <p:spPr>
          <a:xfrm>
            <a:off x="838080" y="6356520"/>
            <a:ext cx="2741040" cy="362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1720" cy="397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ftr" idx="7"/>
          </p:nvPr>
        </p:nvSpPr>
        <p:spPr>
          <a:xfrm>
            <a:off x="4038480" y="6356520"/>
            <a:ext cx="4112640" cy="362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sldNum" idx="8"/>
          </p:nvPr>
        </p:nvSpPr>
        <p:spPr>
          <a:xfrm>
            <a:off x="8610480" y="6356520"/>
            <a:ext cx="2741040" cy="362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C5124336-49E8-4313-AA5B-1812AB62BAD4}" type="slidenum">
              <a:rPr b="0" lang="it-IT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it-IT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" name="PlaceHolder 5"/>
          <p:cNvSpPr>
            <a:spLocks noGrp="1"/>
          </p:cNvSpPr>
          <p:nvPr>
            <p:ph type="dt" idx="9"/>
          </p:nvPr>
        </p:nvSpPr>
        <p:spPr>
          <a:xfrm>
            <a:off x="838080" y="6356520"/>
            <a:ext cx="2741040" cy="362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1720" cy="397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ftr" idx="10"/>
          </p:nvPr>
        </p:nvSpPr>
        <p:spPr>
          <a:xfrm>
            <a:off x="4038480" y="6356520"/>
            <a:ext cx="4112640" cy="362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sldNum" idx="11"/>
          </p:nvPr>
        </p:nvSpPr>
        <p:spPr>
          <a:xfrm>
            <a:off x="8610480" y="6356520"/>
            <a:ext cx="2741040" cy="362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A9731E4A-8DC6-4F80-B9C4-F84AE2641BF7}" type="slidenum">
              <a:rPr b="0" lang="it-IT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it-IT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" name="PlaceHolder 5"/>
          <p:cNvSpPr>
            <a:spLocks noGrp="1"/>
          </p:cNvSpPr>
          <p:nvPr>
            <p:ph type="dt" idx="12"/>
          </p:nvPr>
        </p:nvSpPr>
        <p:spPr>
          <a:xfrm>
            <a:off x="838080" y="6356520"/>
            <a:ext cx="2741040" cy="362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1720" cy="397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ftr" idx="13"/>
          </p:nvPr>
        </p:nvSpPr>
        <p:spPr>
          <a:xfrm>
            <a:off x="4038480" y="6356520"/>
            <a:ext cx="4112640" cy="362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sldNum" idx="14"/>
          </p:nvPr>
        </p:nvSpPr>
        <p:spPr>
          <a:xfrm>
            <a:off x="8610480" y="6356520"/>
            <a:ext cx="2741040" cy="362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26F4D118-0C36-4EB0-8B7F-A32F26BB455F}" type="slidenum">
              <a:rPr b="0" lang="it-IT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it-IT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dt" idx="15"/>
          </p:nvPr>
        </p:nvSpPr>
        <p:spPr>
          <a:xfrm>
            <a:off x="838080" y="6356520"/>
            <a:ext cx="2741040" cy="362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1720" cy="397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ftr" idx="16"/>
          </p:nvPr>
        </p:nvSpPr>
        <p:spPr>
          <a:xfrm>
            <a:off x="4038480" y="6356520"/>
            <a:ext cx="4112640" cy="362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sldNum" idx="17"/>
          </p:nvPr>
        </p:nvSpPr>
        <p:spPr>
          <a:xfrm>
            <a:off x="8610480" y="6356520"/>
            <a:ext cx="2741040" cy="362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6901900D-16BC-4F66-8914-89353A2B9E39}" type="slidenum">
              <a:rPr b="0" lang="it-IT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it-IT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dt" idx="18"/>
          </p:nvPr>
        </p:nvSpPr>
        <p:spPr>
          <a:xfrm>
            <a:off x="838080" y="6356520"/>
            <a:ext cx="2741040" cy="362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ftr" idx="19"/>
          </p:nvPr>
        </p:nvSpPr>
        <p:spPr>
          <a:xfrm>
            <a:off x="4038480" y="6356520"/>
            <a:ext cx="4112640" cy="362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sldNum" idx="20"/>
          </p:nvPr>
        </p:nvSpPr>
        <p:spPr>
          <a:xfrm>
            <a:off x="8610480" y="6356520"/>
            <a:ext cx="2741040" cy="362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78E10BFC-C4B9-43E7-888D-8C196E8C6471}" type="slidenum">
              <a:rPr b="0" lang="it-IT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it-IT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dt" idx="21"/>
          </p:nvPr>
        </p:nvSpPr>
        <p:spPr>
          <a:xfrm>
            <a:off x="838080" y="6356520"/>
            <a:ext cx="2741040" cy="362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ftr" idx="22"/>
          </p:nvPr>
        </p:nvSpPr>
        <p:spPr>
          <a:xfrm>
            <a:off x="4038480" y="6356520"/>
            <a:ext cx="4112640" cy="362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sldNum" idx="23"/>
          </p:nvPr>
        </p:nvSpPr>
        <p:spPr>
          <a:xfrm>
            <a:off x="8610480" y="6356520"/>
            <a:ext cx="2741040" cy="362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9DC209D1-ED18-498D-93CA-AF1C5B6AC4B7}" type="slidenum">
              <a:rPr b="0" lang="it-IT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it-IT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dt" idx="24"/>
          </p:nvPr>
        </p:nvSpPr>
        <p:spPr>
          <a:xfrm>
            <a:off x="838080" y="6356520"/>
            <a:ext cx="2741040" cy="362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ftr" idx="25"/>
          </p:nvPr>
        </p:nvSpPr>
        <p:spPr>
          <a:xfrm>
            <a:off x="4038480" y="6356520"/>
            <a:ext cx="4112640" cy="362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sldNum" idx="26"/>
          </p:nvPr>
        </p:nvSpPr>
        <p:spPr>
          <a:xfrm>
            <a:off x="8610480" y="6356520"/>
            <a:ext cx="2741040" cy="362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54AD5FD2-1497-4630-AC0C-7B87EEB4A4AD}" type="slidenum">
              <a:rPr b="0" lang="it-IT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it-IT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dt" idx="27"/>
          </p:nvPr>
        </p:nvSpPr>
        <p:spPr>
          <a:xfrm>
            <a:off x="838080" y="6356520"/>
            <a:ext cx="2741040" cy="362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6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6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asellaDiTesto 7"/>
          <p:cNvSpPr/>
          <p:nvPr/>
        </p:nvSpPr>
        <p:spPr>
          <a:xfrm>
            <a:off x="2971800" y="277200"/>
            <a:ext cx="6856200" cy="546840"/>
          </a:xfrm>
          <a:prstGeom prst="rect">
            <a:avLst/>
          </a:prstGeom>
          <a:noFill/>
          <a:ln w="0">
            <a:solidFill>
              <a:srgbClr val="4472c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it-IT" sz="3000" spc="-1" strike="noStrike">
                <a:solidFill>
                  <a:schemeClr val="dk1"/>
                </a:solidFill>
                <a:latin typeface="Calibri"/>
                <a:ea typeface="DejaVu Sans"/>
              </a:rPr>
              <a:t>RIPTIDE</a:t>
            </a:r>
            <a:r>
              <a:rPr b="0" lang="it-IT" sz="2400" spc="-1" strike="noStrike">
                <a:solidFill>
                  <a:schemeClr val="dk1"/>
                </a:solidFill>
                <a:latin typeface="Calibri"/>
                <a:ea typeface="DejaVu Sans"/>
              </a:rPr>
              <a:t> – Avanzamento di Progetto - 20/03/2024</a:t>
            </a:r>
            <a:endParaRPr b="0" lang="it-IT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CasellaDiTesto 9"/>
          <p:cNvSpPr/>
          <p:nvPr/>
        </p:nvSpPr>
        <p:spPr>
          <a:xfrm>
            <a:off x="461520" y="1096920"/>
            <a:ext cx="10224000" cy="400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i="1" lang="it-IT" sz="1800" spc="-1" strike="noStrike" u="sng">
                <a:solidFill>
                  <a:schemeClr val="dk1"/>
                </a:solidFill>
                <a:uFillTx/>
                <a:latin typeface="Calibri"/>
                <a:ea typeface="DejaVu Sans"/>
              </a:rPr>
              <a:t>Simulazioni Geant4-v11.2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i="1" lang="it-IT" sz="1800" spc="-1" strike="noStrike" u="sng">
                <a:solidFill>
                  <a:schemeClr val="dk1"/>
                </a:solidFill>
                <a:uFillTx/>
                <a:latin typeface="Calibri"/>
                <a:ea typeface="DejaVu Sans"/>
              </a:rPr>
              <a:t>Conformazione dominio di calcolo: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it-IT" sz="1800" spc="-1" strike="noStrike">
                <a:solidFill>
                  <a:schemeClr val="dk1"/>
                </a:solidFill>
                <a:latin typeface="Calibri"/>
                <a:ea typeface="DejaVu Sans"/>
              </a:rPr>
              <a:t>- cubo (6x6x6) cm^3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it-IT" sz="1800" spc="-1" strike="noStrike">
                <a:solidFill>
                  <a:schemeClr val="dk1"/>
                </a:solidFill>
                <a:latin typeface="Calibri"/>
                <a:ea typeface="DejaVu Sans"/>
              </a:rPr>
              <a:t>- materiale BC-408 simulato con poliniviltulene (C</a:t>
            </a:r>
            <a:r>
              <a:rPr b="0" lang="it-IT" sz="1800" spc="-1" strike="noStrike" baseline="-25000">
                <a:solidFill>
                  <a:schemeClr val="dk1"/>
                </a:solidFill>
                <a:latin typeface="Calibri"/>
                <a:ea typeface="DejaVu Sans"/>
              </a:rPr>
              <a:t>9</a:t>
            </a:r>
            <a:r>
              <a:rPr b="0" lang="it-IT" sz="1800" spc="-1" strike="noStrike">
                <a:solidFill>
                  <a:schemeClr val="dk1"/>
                </a:solidFill>
                <a:latin typeface="Calibri"/>
                <a:ea typeface="DejaVu Sans"/>
              </a:rPr>
              <a:t>H</a:t>
            </a:r>
            <a:r>
              <a:rPr b="0" lang="it-IT" sz="1800" spc="-1" strike="noStrike" baseline="-25000">
                <a:solidFill>
                  <a:schemeClr val="dk1"/>
                </a:solidFill>
                <a:latin typeface="Calibri"/>
                <a:ea typeface="DejaVu Sans"/>
              </a:rPr>
              <a:t>10</a:t>
            </a:r>
            <a:r>
              <a:rPr b="0" lang="it-IT" sz="1800" spc="-1" strike="noStrike">
                <a:solidFill>
                  <a:schemeClr val="dk1"/>
                </a:solidFill>
                <a:latin typeface="Calibri"/>
                <a:ea typeface="DejaVu Sans"/>
              </a:rPr>
              <a:t>) 1.032 g/cm^3 (G4_PLASTIC_SC_VINYLTOLUENE)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it-IT" sz="1800" spc="-1" strike="noStrike">
                <a:solidFill>
                  <a:schemeClr val="dk1"/>
                </a:solidFill>
                <a:latin typeface="Calibri"/>
                <a:ea typeface="DejaVu Sans"/>
              </a:rPr>
              <a:t>- conversione energia-fotoni: 10</a:t>
            </a:r>
            <a:r>
              <a:rPr b="0" lang="it-IT" sz="1800" spc="-1" strike="noStrike" baseline="30000">
                <a:solidFill>
                  <a:schemeClr val="dk1"/>
                </a:solidFill>
                <a:latin typeface="Calibri"/>
                <a:ea typeface="DejaVu Sans"/>
              </a:rPr>
              <a:t>4</a:t>
            </a:r>
            <a:r>
              <a:rPr b="0" lang="it-IT" sz="1800" spc="-1" strike="noStrike">
                <a:solidFill>
                  <a:schemeClr val="dk1"/>
                </a:solidFill>
                <a:latin typeface="Calibri"/>
                <a:ea typeface="DejaVu Sans"/>
              </a:rPr>
              <a:t> fotoni/MeV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it-IT" sz="1800" spc="-1" strike="noStrike">
                <a:solidFill>
                  <a:schemeClr val="dk1"/>
                </a:solidFill>
                <a:latin typeface="Calibri"/>
                <a:ea typeface="DejaVu Sans"/>
              </a:rPr>
              <a:t>- indice di rifrazione: 1.59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it-IT" sz="1800" spc="-1" strike="noStrike">
                <a:solidFill>
                  <a:schemeClr val="dk1"/>
                </a:solidFill>
                <a:latin typeface="Calibri"/>
                <a:ea typeface="DejaVu Sans"/>
              </a:rPr>
              <a:t>- lunghezza di assorbimento (L</a:t>
            </a:r>
            <a:r>
              <a:rPr b="0" lang="it-IT" sz="1800" spc="-1" strike="noStrike" baseline="-25000">
                <a:solidFill>
                  <a:schemeClr val="dk1"/>
                </a:solidFill>
                <a:latin typeface="Calibri"/>
                <a:ea typeface="DejaVu Sans"/>
              </a:rPr>
              <a:t>ass </a:t>
            </a:r>
            <a:r>
              <a:rPr b="0" lang="it-IT" sz="1800" spc="-1" strike="noStrike">
                <a:solidFill>
                  <a:schemeClr val="dk1"/>
                </a:solidFill>
                <a:latin typeface="Calibri"/>
                <a:ea typeface="DejaVu Sans"/>
              </a:rPr>
              <a:t>&gt;&gt; dimensioni cubo)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i="1" lang="it-IT" sz="1800" spc="-1" strike="noStrike" u="sng">
                <a:solidFill>
                  <a:schemeClr val="dk1"/>
                </a:solidFill>
                <a:uFillTx/>
                <a:latin typeface="Calibri"/>
                <a:ea typeface="DejaVu Sans"/>
              </a:rPr>
              <a:t>Sorgente: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it-IT" sz="1800" spc="-1" strike="noStrike">
                <a:solidFill>
                  <a:schemeClr val="dk1"/>
                </a:solidFill>
                <a:latin typeface="Calibri"/>
                <a:ea typeface="DejaVu Sans"/>
              </a:rPr>
              <a:t>- neutroni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it-IT" sz="1800" spc="-1" strike="noStrike">
                <a:solidFill>
                  <a:schemeClr val="dk1"/>
                </a:solidFill>
                <a:latin typeface="Calibri"/>
                <a:ea typeface="DejaVu Sans"/>
              </a:rPr>
              <a:t>- posizione in (0,0,-3.5 cm)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it-IT" sz="1800" spc="-1" strike="noStrike">
                <a:solidFill>
                  <a:schemeClr val="dk1"/>
                </a:solidFill>
                <a:latin typeface="Calibri"/>
                <a:ea typeface="DejaVu Sans"/>
              </a:rPr>
              <a:t>- direzione (0,0,1)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it-IT" sz="1800" spc="-1" strike="noStrike">
                <a:solidFill>
                  <a:schemeClr val="dk1"/>
                </a:solidFill>
                <a:latin typeface="Calibri"/>
                <a:ea typeface="DejaVu Sans"/>
              </a:rPr>
              <a:t>- energia [5,10,15,20,25,30,35,40,45,50] MeV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7" name="Immagine 11" descr="Immagine che contiene Policromia, schermata, Blu elettrico, design&#10;&#10;Descrizione generata automaticamente"/>
          <p:cNvPicPr/>
          <p:nvPr/>
        </p:nvPicPr>
        <p:blipFill>
          <a:blip r:embed="rId1"/>
          <a:stretch/>
        </p:blipFill>
        <p:spPr>
          <a:xfrm>
            <a:off x="8229600" y="2057400"/>
            <a:ext cx="3893040" cy="3813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"/>
          <p:cNvSpPr/>
          <p:nvPr/>
        </p:nvSpPr>
        <p:spPr>
          <a:xfrm>
            <a:off x="687960" y="255240"/>
            <a:ext cx="4111200" cy="429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i="1" lang="it-IT" sz="2200" spc="-1" strike="noStrike" u="sng">
                <a:solidFill>
                  <a:schemeClr val="dk1"/>
                </a:solidFill>
                <a:uFillTx/>
                <a:latin typeface="Calibri"/>
                <a:ea typeface="DejaVu Sans"/>
              </a:rPr>
              <a:t>Struttura TTree archiviazione dati </a:t>
            </a:r>
            <a:endParaRPr b="0" lang="it-IT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CasellaDiTesto 5"/>
          <p:cNvSpPr/>
          <p:nvPr/>
        </p:nvSpPr>
        <p:spPr>
          <a:xfrm>
            <a:off x="685800" y="914400"/>
            <a:ext cx="10924560" cy="3107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it-IT" sz="1800" spc="-1" strike="noStrike">
                <a:solidFill>
                  <a:schemeClr val="dk1"/>
                </a:solidFill>
                <a:latin typeface="Calibri"/>
                <a:ea typeface="DejaVu Sans"/>
              </a:rPr>
              <a:t>RIPTIDE_events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it-IT" sz="1800" spc="-1" strike="noStrike">
                <a:solidFill>
                  <a:schemeClr val="dk1"/>
                </a:solidFill>
                <a:latin typeface="Calibri"/>
                <a:ea typeface="DejaVu Sans"/>
              </a:rPr>
              <a:t>| evento | #tracce protoni | #tracce C12 | #tracce particelle carica positiva (protoni e C12 inclusi) |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it-IT" sz="1800" spc="-1" strike="noStrike">
                <a:solidFill>
                  <a:schemeClr val="dk1"/>
                </a:solidFill>
                <a:latin typeface="Calibri"/>
                <a:ea typeface="DejaVu Sans"/>
              </a:rPr>
              <a:t>( considerato ogni evento simulato)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it-IT" sz="1800" spc="-1" strike="noStrike">
                <a:solidFill>
                  <a:schemeClr val="dk1"/>
                </a:solidFill>
                <a:latin typeface="Calibri"/>
                <a:ea typeface="DejaVu Sans"/>
              </a:rPr>
              <a:t>RIPTIDE_particle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it-IT" sz="1800" spc="-1" strike="noStrike">
                <a:solidFill>
                  <a:schemeClr val="dk1"/>
                </a:solidFill>
                <a:latin typeface="Calibri"/>
                <a:ea typeface="DejaVu Sans"/>
              </a:rPr>
              <a:t>| evento | traccia | particella | parente | energia | vertice.x | vertice.y | vertice.z | 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it-IT" sz="1800" spc="-1" strike="noStrike">
                <a:solidFill>
                  <a:schemeClr val="dk1"/>
                </a:solidFill>
                <a:latin typeface="Calibri"/>
                <a:ea typeface="DejaVu Sans"/>
              </a:rPr>
              <a:t>| vertice_dir.x | vertice_dir.y | vertice_dir.z | fine_traccia.x | fine_traccia.y | fine_traccia.z | distanza |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it-IT" sz="1800" spc="-1" strike="noStrike">
                <a:solidFill>
                  <a:schemeClr val="dk1"/>
                </a:solidFill>
                <a:latin typeface="Calibri"/>
                <a:ea typeface="DejaVu Sans"/>
              </a:rPr>
              <a:t>(particelle considerate: particelle che non siano fotoni ottici)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it-IT" sz="1800" spc="-1" strike="noStrike">
                <a:solidFill>
                  <a:schemeClr val="dk1"/>
                </a:solidFill>
                <a:latin typeface="Calibri"/>
                <a:ea typeface="DejaVu Sans"/>
              </a:rPr>
              <a:t>RIPTIDE_photons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it-IT" sz="1800" spc="-1" strike="noStrike">
                <a:solidFill>
                  <a:schemeClr val="dk1"/>
                </a:solidFill>
                <a:latin typeface="Calibri"/>
                <a:ea typeface="Noto Sans CJK SC"/>
              </a:rPr>
              <a:t>| evento | traccia | parente | vertice.x | vertice.y | </a:t>
            </a:r>
            <a:r>
              <a:rPr b="0" lang="it-IT" sz="1800" spc="-1" strike="noStrike">
                <a:solidFill>
                  <a:schemeClr val="dk1"/>
                </a:solidFill>
                <a:latin typeface="Calibri"/>
                <a:ea typeface="DejaVu Sans"/>
              </a:rPr>
              <a:t>vertice.z | vertice_dir.x | vertice_dir.y | vertice_dir.z |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"/>
          <p:cNvSpPr/>
          <p:nvPr/>
        </p:nvSpPr>
        <p:spPr>
          <a:xfrm>
            <a:off x="8686800" y="4114800"/>
            <a:ext cx="2513160" cy="228456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1" name=""/>
          <p:cNvSpPr/>
          <p:nvPr/>
        </p:nvSpPr>
        <p:spPr>
          <a:xfrm flipV="1">
            <a:off x="8915400" y="5257800"/>
            <a:ext cx="685800" cy="914400"/>
          </a:xfrm>
          <a:prstGeom prst="line">
            <a:avLst/>
          </a:prstGeom>
          <a:ln w="54720">
            <a:solidFill>
              <a:srgbClr val="ffff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17360" rIns="117360" tIns="72360" bIns="7236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2" name=""/>
          <p:cNvSpPr/>
          <p:nvPr/>
        </p:nvSpPr>
        <p:spPr>
          <a:xfrm>
            <a:off x="9601200" y="5257800"/>
            <a:ext cx="457200" cy="360"/>
          </a:xfrm>
          <a:prstGeom prst="line">
            <a:avLst/>
          </a:prstGeom>
          <a:ln w="3672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360" rIns="108360" tIns="-63360" bIns="-6336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3" name=""/>
          <p:cNvSpPr/>
          <p:nvPr/>
        </p:nvSpPr>
        <p:spPr>
          <a:xfrm flipV="1">
            <a:off x="9601200" y="4572000"/>
            <a:ext cx="360" cy="685800"/>
          </a:xfrm>
          <a:prstGeom prst="line">
            <a:avLst/>
          </a:prstGeom>
          <a:ln w="54720">
            <a:solidFill>
              <a:srgbClr val="ffff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17360" rIns="117360" tIns="72360" bIns="7236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4" name=""/>
          <p:cNvSpPr/>
          <p:nvPr/>
        </p:nvSpPr>
        <p:spPr>
          <a:xfrm flipV="1">
            <a:off x="9601200" y="4343400"/>
            <a:ext cx="685800" cy="228600"/>
          </a:xfrm>
          <a:prstGeom prst="line">
            <a:avLst/>
          </a:prstGeom>
          <a:ln w="3672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360" rIns="108360" tIns="63360" bIns="6336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5" name=""/>
          <p:cNvSpPr/>
          <p:nvPr/>
        </p:nvSpPr>
        <p:spPr>
          <a:xfrm>
            <a:off x="10067760" y="5257800"/>
            <a:ext cx="447840" cy="91800"/>
          </a:xfrm>
          <a:prstGeom prst="line">
            <a:avLst/>
          </a:prstGeom>
          <a:ln w="3672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360" rIns="108360" tIns="28440" bIns="2844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6" name=""/>
          <p:cNvSpPr/>
          <p:nvPr/>
        </p:nvSpPr>
        <p:spPr>
          <a:xfrm flipV="1">
            <a:off x="10515600" y="5320800"/>
            <a:ext cx="456120" cy="29160"/>
          </a:xfrm>
          <a:prstGeom prst="line">
            <a:avLst/>
          </a:prstGeom>
          <a:ln w="3672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360" rIns="108360" tIns="-34200" bIns="-3420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7" name=""/>
          <p:cNvSpPr/>
          <p:nvPr/>
        </p:nvSpPr>
        <p:spPr>
          <a:xfrm>
            <a:off x="7772400" y="5715000"/>
            <a:ext cx="1141560" cy="227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Traccia 1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"/>
          <p:cNvSpPr/>
          <p:nvPr/>
        </p:nvSpPr>
        <p:spPr>
          <a:xfrm>
            <a:off x="7772400" y="5715000"/>
            <a:ext cx="1141560" cy="227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Traccia 1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"/>
          <p:cNvSpPr/>
          <p:nvPr/>
        </p:nvSpPr>
        <p:spPr>
          <a:xfrm>
            <a:off x="9829800" y="5486400"/>
            <a:ext cx="1141560" cy="227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Traccia 2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"/>
          <p:cNvSpPr/>
          <p:nvPr/>
        </p:nvSpPr>
        <p:spPr>
          <a:xfrm>
            <a:off x="8686800" y="4114800"/>
            <a:ext cx="1141560" cy="227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Traccia 3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"/>
          <p:cNvSpPr/>
          <p:nvPr/>
        </p:nvSpPr>
        <p:spPr>
          <a:xfrm>
            <a:off x="9829800" y="5486400"/>
            <a:ext cx="1141560" cy="227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Traccia 2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"/>
          <p:cNvSpPr/>
          <p:nvPr/>
        </p:nvSpPr>
        <p:spPr>
          <a:xfrm>
            <a:off x="9829800" y="5486400"/>
            <a:ext cx="1141560" cy="227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Traccia 2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"/>
          <p:cNvSpPr/>
          <p:nvPr/>
        </p:nvSpPr>
        <p:spPr>
          <a:xfrm>
            <a:off x="9529200" y="5005800"/>
            <a:ext cx="684360" cy="227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DejaVu Sans"/>
              </a:rPr>
              <a:t>2.1</a:t>
            </a:r>
            <a:endParaRPr b="0" lang="it-IT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"/>
          <p:cNvSpPr/>
          <p:nvPr/>
        </p:nvSpPr>
        <p:spPr>
          <a:xfrm>
            <a:off x="9973800" y="5065200"/>
            <a:ext cx="684360" cy="227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DejaVu Sans"/>
              </a:rPr>
              <a:t>2.2</a:t>
            </a:r>
            <a:endParaRPr b="0" lang="it-IT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"/>
          <p:cNvSpPr/>
          <p:nvPr/>
        </p:nvSpPr>
        <p:spPr>
          <a:xfrm>
            <a:off x="9973800" y="5065200"/>
            <a:ext cx="684360" cy="227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DejaVu Sans"/>
              </a:rPr>
              <a:t>2.2</a:t>
            </a:r>
            <a:endParaRPr b="0" lang="it-IT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"/>
          <p:cNvSpPr/>
          <p:nvPr/>
        </p:nvSpPr>
        <p:spPr>
          <a:xfrm>
            <a:off x="9973800" y="5065200"/>
            <a:ext cx="684360" cy="227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DejaVu Sans"/>
              </a:rPr>
              <a:t>2.2</a:t>
            </a:r>
            <a:endParaRPr b="0" lang="it-IT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"/>
          <p:cNvSpPr/>
          <p:nvPr/>
        </p:nvSpPr>
        <p:spPr>
          <a:xfrm>
            <a:off x="10515600" y="5121360"/>
            <a:ext cx="684360" cy="227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DejaVu Sans"/>
              </a:rPr>
              <a:t>2.3</a:t>
            </a:r>
            <a:endParaRPr b="0" lang="it-IT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"/>
          <p:cNvSpPr/>
          <p:nvPr/>
        </p:nvSpPr>
        <p:spPr>
          <a:xfrm>
            <a:off x="685800" y="4573440"/>
            <a:ext cx="7085160" cy="136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Precisazioni: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evento iniziale = 0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vertice = inizio della traccia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distanza = euclidea fra punto vertice e punto finale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fotoni ottici annotati (alla generazione) ma non trasportati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"/>
          <p:cNvSpPr/>
          <p:nvPr/>
        </p:nvSpPr>
        <p:spPr>
          <a:xfrm>
            <a:off x="916920" y="2057400"/>
            <a:ext cx="4111200" cy="429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i="1" lang="it-IT" sz="2200" spc="-1" strike="noStrike" u="sng">
                <a:solidFill>
                  <a:schemeClr val="dk1"/>
                </a:solidFill>
                <a:uFillTx/>
                <a:latin typeface="Calibri"/>
                <a:ea typeface="DejaVu Sans"/>
              </a:rPr>
              <a:t>Range protoni in BC-408 – 3 facce</a:t>
            </a:r>
            <a:endParaRPr b="0" lang="it-IT" sz="2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0" name="" descr=""/>
          <p:cNvPicPr/>
          <p:nvPr/>
        </p:nvPicPr>
        <p:blipFill>
          <a:blip r:embed="rId1"/>
          <a:stretch/>
        </p:blipFill>
        <p:spPr>
          <a:xfrm>
            <a:off x="228600" y="2971800"/>
            <a:ext cx="5325480" cy="3189600"/>
          </a:xfrm>
          <a:prstGeom prst="rect">
            <a:avLst/>
          </a:prstGeom>
          <a:ln w="0">
            <a:noFill/>
          </a:ln>
        </p:spPr>
      </p:pic>
      <p:pic>
        <p:nvPicPr>
          <p:cNvPr id="111" name="" descr=""/>
          <p:cNvPicPr/>
          <p:nvPr/>
        </p:nvPicPr>
        <p:blipFill>
          <a:blip r:embed="rId2"/>
          <a:stretch/>
        </p:blipFill>
        <p:spPr>
          <a:xfrm>
            <a:off x="5943600" y="2971800"/>
            <a:ext cx="5325480" cy="3199320"/>
          </a:xfrm>
          <a:prstGeom prst="rect">
            <a:avLst/>
          </a:prstGeom>
          <a:ln w="0">
            <a:noFill/>
          </a:ln>
        </p:spPr>
      </p:pic>
      <p:sp>
        <p:nvSpPr>
          <p:cNvPr id="112" name=""/>
          <p:cNvSpPr/>
          <p:nvPr/>
        </p:nvSpPr>
        <p:spPr>
          <a:xfrm>
            <a:off x="6400800" y="2057400"/>
            <a:ext cx="4111200" cy="429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i="1" lang="it-IT" sz="2200" spc="-1" strike="noStrike" u="sng">
                <a:solidFill>
                  <a:schemeClr val="dk1"/>
                </a:solidFill>
                <a:uFillTx/>
                <a:latin typeface="Calibri"/>
                <a:ea typeface="DejaVu Sans"/>
              </a:rPr>
              <a:t>Range protoni in BC-408 – 2 facce</a:t>
            </a:r>
            <a:endParaRPr b="0" lang="it-IT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"/>
          <p:cNvSpPr/>
          <p:nvPr/>
        </p:nvSpPr>
        <p:spPr>
          <a:xfrm>
            <a:off x="1143000" y="714600"/>
            <a:ext cx="7314120" cy="111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Correzione range protoni in materiale scintillante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media/dev. standard fornita da classe TH1 di root (bianco)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media/dev. standard da interpolazione gaussiana (giallo)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"/>
          <p:cNvSpPr/>
          <p:nvPr/>
        </p:nvSpPr>
        <p:spPr>
          <a:xfrm>
            <a:off x="685800" y="2514600"/>
            <a:ext cx="5028120" cy="60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i="1" lang="it-IT" sz="1800" spc="-1" strike="noStrike" u="sng">
                <a:solidFill>
                  <a:srgbClr val="000000"/>
                </a:solidFill>
                <a:uFillTx/>
                <a:latin typeface="Arial"/>
                <a:ea typeface="DejaVu Sans"/>
              </a:rPr>
              <a:t>media (mm) m  | dev. standard s | s/m (%) 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"/>
          <p:cNvSpPr/>
          <p:nvPr/>
        </p:nvSpPr>
        <p:spPr>
          <a:xfrm>
            <a:off x="6400800" y="2514600"/>
            <a:ext cx="5028120" cy="60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i="1" lang="it-IT" sz="1800" spc="-1" strike="noStrike" u="sng">
                <a:solidFill>
                  <a:srgbClr val="000000"/>
                </a:solidFill>
                <a:uFillTx/>
                <a:latin typeface="Arial"/>
                <a:ea typeface="DejaVu Sans"/>
              </a:rPr>
              <a:t>media (mm) m  | dev. standard s | s/m (%) 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"/>
          <p:cNvSpPr/>
          <p:nvPr/>
        </p:nvSpPr>
        <p:spPr>
          <a:xfrm>
            <a:off x="685800" y="3116880"/>
            <a:ext cx="4800600" cy="360"/>
          </a:xfrm>
          <a:prstGeom prst="line">
            <a:avLst/>
          </a:prstGeom>
          <a:ln w="1836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5000" bIns="-4500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17" name=""/>
          <p:cNvSpPr/>
          <p:nvPr/>
        </p:nvSpPr>
        <p:spPr>
          <a:xfrm>
            <a:off x="6400800" y="3116880"/>
            <a:ext cx="4800600" cy="360"/>
          </a:xfrm>
          <a:prstGeom prst="line">
            <a:avLst/>
          </a:prstGeom>
          <a:ln w="1836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5000" bIns="-4500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pic>
        <p:nvPicPr>
          <p:cNvPr id="118" name="" descr=""/>
          <p:cNvPicPr/>
          <p:nvPr/>
        </p:nvPicPr>
        <p:blipFill>
          <a:blip r:embed="rId3"/>
          <a:stretch/>
        </p:blipFill>
        <p:spPr>
          <a:xfrm>
            <a:off x="8001000" y="42120"/>
            <a:ext cx="2460240" cy="2015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asellaDiTesto 3"/>
          <p:cNvSpPr/>
          <p:nvPr/>
        </p:nvSpPr>
        <p:spPr>
          <a:xfrm>
            <a:off x="732600" y="776880"/>
            <a:ext cx="10314720" cy="2100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i="1" lang="it-IT" sz="2200" spc="-1" strike="noStrike" u="sng">
                <a:solidFill>
                  <a:schemeClr val="dk1"/>
                </a:solidFill>
                <a:uFillTx/>
                <a:latin typeface="Calibri"/>
                <a:ea typeface="DejaVu Sans"/>
              </a:rPr>
              <a:t>Risultati in preparazione…</a:t>
            </a:r>
            <a:endParaRPr b="0" lang="it-IT" sz="22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it-IT" sz="22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it-IT" sz="2200" spc="-1" strike="noStrike">
                <a:solidFill>
                  <a:schemeClr val="dk1"/>
                </a:solidFill>
                <a:latin typeface="Calibri"/>
                <a:ea typeface="DejaVu Sans"/>
              </a:rPr>
              <a:t>- trattazione trasporto particelle cariche e generazione/trasporto fotoni (geant)</a:t>
            </a:r>
            <a:endParaRPr b="0" lang="it-IT" sz="22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it-IT" sz="2200" spc="-1" strike="noStrike">
                <a:solidFill>
                  <a:schemeClr val="dk1"/>
                </a:solidFill>
                <a:latin typeface="Calibri"/>
                <a:ea typeface="DejaVu Sans"/>
              </a:rPr>
              <a:t>- verifica di riflessione/trasmissione fotoni ottici alle superfici del cubo scintillatore</a:t>
            </a:r>
            <a:endParaRPr b="0" lang="it-IT" sz="22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it-IT" sz="2200" spc="-1" strike="noStrike">
                <a:solidFill>
                  <a:schemeClr val="dk1"/>
                </a:solidFill>
                <a:latin typeface="Calibri"/>
                <a:ea typeface="DejaVu Sans"/>
              </a:rPr>
              <a:t>- dinamiche di attenuazione del fascio di fotoni all’attraversamento del mezzo</a:t>
            </a:r>
            <a:endParaRPr b="0" lang="it-IT" sz="22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it-IT" sz="2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</TotalTime>
  <Application>LibreOffice/24.2.1.2$Linux_X86_64 LibreOffice_project/47cb2a8f5842ca5ed1da82b752a3c58b1b107b25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2023-12-03T18:09:04Z</dcterms:created>
  <dc:creator>Patrizio Console Camprini</dc:creator>
  <dc:description/>
  <dc:language>en-US</dc:language>
  <cp:lastModifiedBy/>
  <dcterms:modified xsi:type="dcterms:W3CDTF">2024-03-20T11:10:55Z</dcterms:modified>
  <cp:revision>20</cp:revision>
  <dc:subject/>
  <dc:title>Presentazione standard di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r8>6</vt:r8>
  </property>
</Properties>
</file>