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ppt/_rels/presentation.xml.rels" ContentType="application/vnd.openxmlformats-package.relationship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_rels/slideLayout1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1.xml" ContentType="application/vnd.openxmlformats-officedocument.theme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</p:sldIdLst>
  <p:sldSz cx="12192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BC5431FD-D24B-4DDC-90FF-1EAD53C6B52F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it-IT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it-IT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it-IT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1939430-5EE5-4643-ACBB-EECCC9D15A29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it-IT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it-IT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it-IT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it-IT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it-IT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77192E3-90E7-4151-ADD4-FF8E3A09DEFB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it-IT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it-IT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it-IT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it-IT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it-IT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it-IT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it-IT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8FF075E-5767-4293-86DF-DC4C6201B655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it-IT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842F1B97-CCDE-473D-B076-E6B73F0FB001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it-IT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it-IT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F7037C18-D20F-484A-97F7-2CB0DA711D62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it-IT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it-IT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it-IT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E751BBEC-CE9A-4E73-AAEE-997E4DCEBA48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it-IT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9DBA4040-FD2B-487E-97BC-745D691D91F9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6F262C5A-9C59-4D83-92FA-E2102B7A68F7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it-IT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it-IT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it-IT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it-IT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65FF3416-E493-4F25-8052-01451CA5007E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it-IT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it-IT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it-IT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it-IT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302004E-A1A2-40FC-8E0F-9DA4954CA20F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it-IT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it-IT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it-IT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it-IT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BDBCFEC0-6AF6-400B-B2B9-47DCB6C2A9C6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algn="ctr" defTabSz="914400">
              <a:lnSpc>
                <a:spcPct val="90000"/>
              </a:lnSpc>
              <a:buNone/>
            </a:pPr>
            <a:r>
              <a:rPr b="0" lang="it-IT" sz="6000" spc="-1" strike="noStrike">
                <a:solidFill>
                  <a:schemeClr val="dk1"/>
                </a:solidFill>
                <a:latin typeface="Calibri Light"/>
              </a:rPr>
              <a:t>F</a:t>
            </a:r>
            <a:r>
              <a:rPr b="0" lang="it-IT" sz="6000" spc="-1" strike="noStrike">
                <a:solidFill>
                  <a:schemeClr val="dk1"/>
                </a:solidFill>
                <a:latin typeface="Calibri Light"/>
              </a:rPr>
              <a:t>ar</a:t>
            </a:r>
            <a:r>
              <a:rPr b="0" lang="it-IT" sz="6000" spc="-1" strike="noStrike">
                <a:solidFill>
                  <a:schemeClr val="dk1"/>
                </a:solidFill>
                <a:latin typeface="Calibri Light"/>
              </a:rPr>
              <a:t>e </a:t>
            </a:r>
            <a:r>
              <a:rPr b="0" lang="it-IT" sz="6000" spc="-1" strike="noStrike">
                <a:solidFill>
                  <a:schemeClr val="dk1"/>
                </a:solidFill>
                <a:latin typeface="Calibri Light"/>
              </a:rPr>
              <a:t>cl</a:t>
            </a:r>
            <a:r>
              <a:rPr b="0" lang="it-IT" sz="6000" spc="-1" strike="noStrike">
                <a:solidFill>
                  <a:schemeClr val="dk1"/>
                </a:solidFill>
                <a:latin typeface="Calibri Light"/>
              </a:rPr>
              <a:t>ic </a:t>
            </a:r>
            <a:r>
              <a:rPr b="0" lang="it-IT" sz="6000" spc="-1" strike="noStrike">
                <a:solidFill>
                  <a:schemeClr val="dk1"/>
                </a:solidFill>
                <a:latin typeface="Calibri Light"/>
              </a:rPr>
              <a:t>p</a:t>
            </a:r>
            <a:r>
              <a:rPr b="0" lang="it-IT" sz="6000" spc="-1" strike="noStrike">
                <a:solidFill>
                  <a:schemeClr val="dk1"/>
                </a:solidFill>
                <a:latin typeface="Calibri Light"/>
              </a:rPr>
              <a:t>e</a:t>
            </a:r>
            <a:r>
              <a:rPr b="0" lang="it-IT" sz="6000" spc="-1" strike="noStrike">
                <a:solidFill>
                  <a:schemeClr val="dk1"/>
                </a:solidFill>
                <a:latin typeface="Calibri Light"/>
              </a:rPr>
              <a:t>r </a:t>
            </a:r>
            <a:r>
              <a:rPr b="0" lang="it-IT" sz="6000" spc="-1" strike="noStrike">
                <a:solidFill>
                  <a:schemeClr val="dk1"/>
                </a:solidFill>
                <a:latin typeface="Calibri Light"/>
              </a:rPr>
              <a:t>m</a:t>
            </a:r>
            <a:r>
              <a:rPr b="0" lang="it-IT" sz="6000" spc="-1" strike="noStrike">
                <a:solidFill>
                  <a:schemeClr val="dk1"/>
                </a:solidFill>
                <a:latin typeface="Calibri Light"/>
              </a:rPr>
              <a:t>o</a:t>
            </a:r>
            <a:r>
              <a:rPr b="0" lang="it-IT" sz="6000" spc="-1" strike="noStrike">
                <a:solidFill>
                  <a:schemeClr val="dk1"/>
                </a:solidFill>
                <a:latin typeface="Calibri Light"/>
              </a:rPr>
              <a:t>di</a:t>
            </a:r>
            <a:r>
              <a:rPr b="0" lang="it-IT" sz="6000" spc="-1" strike="noStrike">
                <a:solidFill>
                  <a:schemeClr val="dk1"/>
                </a:solidFill>
                <a:latin typeface="Calibri Light"/>
              </a:rPr>
              <a:t>fi</a:t>
            </a:r>
            <a:r>
              <a:rPr b="0" lang="it-IT" sz="6000" spc="-1" strike="noStrike">
                <a:solidFill>
                  <a:schemeClr val="dk1"/>
                </a:solidFill>
                <a:latin typeface="Calibri Light"/>
              </a:rPr>
              <a:t>c</a:t>
            </a:r>
            <a:r>
              <a:rPr b="0" lang="it-IT" sz="6000" spc="-1" strike="noStrike">
                <a:solidFill>
                  <a:schemeClr val="dk1"/>
                </a:solidFill>
                <a:latin typeface="Calibri Light"/>
              </a:rPr>
              <a:t>ar</a:t>
            </a:r>
            <a:r>
              <a:rPr b="0" lang="it-IT" sz="6000" spc="-1" strike="noStrike">
                <a:solidFill>
                  <a:schemeClr val="dk1"/>
                </a:solidFill>
                <a:latin typeface="Calibri Light"/>
              </a:rPr>
              <a:t>e </a:t>
            </a:r>
            <a:r>
              <a:rPr b="0" lang="it-IT" sz="6000" spc="-1" strike="noStrike">
                <a:solidFill>
                  <a:schemeClr val="dk1"/>
                </a:solidFill>
                <a:latin typeface="Calibri Light"/>
              </a:rPr>
              <a:t>lo </a:t>
            </a:r>
            <a:r>
              <a:rPr b="0" lang="it-IT" sz="6000" spc="-1" strike="noStrike">
                <a:solidFill>
                  <a:schemeClr val="dk1"/>
                </a:solidFill>
                <a:latin typeface="Calibri Light"/>
              </a:rPr>
              <a:t>st</a:t>
            </a:r>
            <a:r>
              <a:rPr b="0" lang="it-IT" sz="6000" spc="-1" strike="noStrike">
                <a:solidFill>
                  <a:schemeClr val="dk1"/>
                </a:solidFill>
                <a:latin typeface="Calibri Light"/>
              </a:rPr>
              <a:t>il</a:t>
            </a:r>
            <a:r>
              <a:rPr b="0" lang="it-IT" sz="6000" spc="-1" strike="noStrike">
                <a:solidFill>
                  <a:schemeClr val="dk1"/>
                </a:solidFill>
                <a:latin typeface="Calibri Light"/>
              </a:rPr>
              <a:t>e </a:t>
            </a:r>
            <a:r>
              <a:rPr b="0" lang="it-IT" sz="6000" spc="-1" strike="noStrike">
                <a:solidFill>
                  <a:schemeClr val="dk1"/>
                </a:solidFill>
                <a:latin typeface="Calibri Light"/>
              </a:rPr>
              <a:t>d</a:t>
            </a:r>
            <a:r>
              <a:rPr b="0" lang="it-IT" sz="6000" spc="-1" strike="noStrike">
                <a:solidFill>
                  <a:schemeClr val="dk1"/>
                </a:solidFill>
                <a:latin typeface="Calibri Light"/>
              </a:rPr>
              <a:t>el </a:t>
            </a:r>
            <a:r>
              <a:rPr b="0" lang="it-IT" sz="6000" spc="-1" strike="noStrike">
                <a:solidFill>
                  <a:schemeClr val="dk1"/>
                </a:solidFill>
                <a:latin typeface="Calibri Light"/>
              </a:rPr>
              <a:t>ti</a:t>
            </a:r>
            <a:r>
              <a:rPr b="0" lang="it-IT" sz="6000" spc="-1" strike="noStrike">
                <a:solidFill>
                  <a:schemeClr val="dk1"/>
                </a:solidFill>
                <a:latin typeface="Calibri Light"/>
              </a:rPr>
              <a:t>to</a:t>
            </a:r>
            <a:r>
              <a:rPr b="0" lang="it-IT" sz="6000" spc="-1" strike="noStrike">
                <a:solidFill>
                  <a:schemeClr val="dk1"/>
                </a:solidFill>
                <a:latin typeface="Calibri Light"/>
              </a:rPr>
              <a:t>lo </a:t>
            </a:r>
            <a:r>
              <a:rPr b="0" lang="it-IT" sz="6000" spc="-1" strike="noStrike">
                <a:solidFill>
                  <a:schemeClr val="dk1"/>
                </a:solidFill>
                <a:latin typeface="Calibri Light"/>
              </a:rPr>
              <a:t>d</a:t>
            </a:r>
            <a:r>
              <a:rPr b="0" lang="it-IT" sz="6000" spc="-1" strike="noStrike">
                <a:solidFill>
                  <a:schemeClr val="dk1"/>
                </a:solidFill>
                <a:latin typeface="Calibri Light"/>
              </a:rPr>
              <a:t>el</a:t>
            </a:r>
            <a:r>
              <a:rPr b="0" lang="it-IT" sz="6000" spc="-1" strike="noStrike">
                <a:solidFill>
                  <a:schemeClr val="dk1"/>
                </a:solidFill>
                <a:latin typeface="Calibri Light"/>
              </a:rPr>
              <a:t>lo </a:t>
            </a:r>
            <a:r>
              <a:rPr b="0" lang="it-IT" sz="6000" spc="-1" strike="noStrike">
                <a:solidFill>
                  <a:schemeClr val="dk1"/>
                </a:solidFill>
                <a:latin typeface="Calibri Light"/>
              </a:rPr>
              <a:t>sc</a:t>
            </a:r>
            <a:r>
              <a:rPr b="0" lang="it-IT" sz="6000" spc="-1" strike="noStrike">
                <a:solidFill>
                  <a:schemeClr val="dk1"/>
                </a:solidFill>
                <a:latin typeface="Calibri Light"/>
              </a:rPr>
              <a:t>h</a:t>
            </a:r>
            <a:r>
              <a:rPr b="0" lang="it-IT" sz="6000" spc="-1" strike="noStrike">
                <a:solidFill>
                  <a:schemeClr val="dk1"/>
                </a:solidFill>
                <a:latin typeface="Calibri Light"/>
              </a:rPr>
              <a:t>e</a:t>
            </a:r>
            <a:r>
              <a:rPr b="0" lang="it-IT" sz="6000" spc="-1" strike="noStrike">
                <a:solidFill>
                  <a:schemeClr val="dk1"/>
                </a:solidFill>
                <a:latin typeface="Calibri Light"/>
              </a:rPr>
              <a:t>m</a:t>
            </a:r>
            <a:r>
              <a:rPr b="0" lang="it-IT" sz="6000" spc="-1" strike="noStrike">
                <a:solidFill>
                  <a:schemeClr val="dk1"/>
                </a:solidFill>
                <a:latin typeface="Calibri Light"/>
              </a:rPr>
              <a:t>a</a:t>
            </a:r>
            <a:endParaRPr b="0" lang="it-IT" sz="60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 idx="1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it-IT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it-IT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&lt;date/time&gt;</a:t>
            </a:r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 idx="3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it-IT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DD84E4E7-B3EC-4937-8747-997D165B9056}" type="slidenum">
              <a:rPr b="0" lang="it-IT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800" spc="-1" strike="noStrike">
                <a:solidFill>
                  <a:schemeClr val="dk1"/>
                </a:solidFill>
                <a:latin typeface="Calibri"/>
              </a:rPr>
              <a:t>Click to edit the outline text format</a:t>
            </a:r>
            <a:endParaRPr b="0" lang="it-IT" sz="2800" spc="-1" strike="noStrike">
              <a:solidFill>
                <a:schemeClr val="dk1"/>
              </a:solidFill>
              <a:latin typeface="Calibri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000" spc="-1" strike="noStrike">
                <a:solidFill>
                  <a:schemeClr val="dk1"/>
                </a:solidFill>
                <a:latin typeface="Calibri"/>
              </a:rPr>
              <a:t>Second Outline Level</a:t>
            </a:r>
            <a:endParaRPr b="0" lang="it-IT" sz="2000" spc="-1" strike="noStrike">
              <a:solidFill>
                <a:schemeClr val="dk1"/>
              </a:solidFill>
              <a:latin typeface="Calibri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solidFill>
                  <a:schemeClr val="dk1"/>
                </a:solidFill>
                <a:latin typeface="Calibri"/>
              </a:rPr>
              <a:t>Third Outline Level</a:t>
            </a:r>
            <a:endParaRPr b="0" lang="it-IT" sz="1800" spc="-1" strike="noStrike">
              <a:solidFill>
                <a:schemeClr val="dk1"/>
              </a:solidFill>
              <a:latin typeface="Calibri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1800" spc="-1" strike="noStrike">
                <a:solidFill>
                  <a:schemeClr val="dk1"/>
                </a:solidFill>
                <a:latin typeface="Calibri"/>
              </a:rPr>
              <a:t>Fourth Outline Level</a:t>
            </a:r>
            <a:endParaRPr b="0" lang="it-IT" sz="1800" spc="-1" strike="noStrike">
              <a:solidFill>
                <a:schemeClr val="dk1"/>
              </a:solidFill>
              <a:latin typeface="Calibri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solidFill>
                  <a:schemeClr val="dk1"/>
                </a:solidFill>
                <a:latin typeface="Calibri"/>
              </a:rPr>
              <a:t>Fifth Outline Level</a:t>
            </a:r>
            <a:endParaRPr b="0" lang="it-IT" sz="2000" spc="-1" strike="noStrike">
              <a:solidFill>
                <a:schemeClr val="dk1"/>
              </a:solidFill>
              <a:latin typeface="Calibri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solidFill>
                  <a:schemeClr val="dk1"/>
                </a:solidFill>
                <a:latin typeface="Calibri"/>
              </a:rPr>
              <a:t>Sixth Outline Level</a:t>
            </a:r>
            <a:endParaRPr b="0" lang="it-IT" sz="2000" spc="-1" strike="noStrike">
              <a:solidFill>
                <a:schemeClr val="dk1"/>
              </a:solidFill>
              <a:latin typeface="Calibri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solidFill>
                  <a:schemeClr val="dk1"/>
                </a:solidFill>
                <a:latin typeface="Calibri"/>
              </a:rPr>
              <a:t>Seventh Outline Level</a:t>
            </a:r>
            <a:endParaRPr b="0" lang="it-IT" sz="2000" spc="-1" strike="noStrike">
              <a:solidFill>
                <a:schemeClr val="dk1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image" Target="../media/image5.png"/><Relationship Id="rId3" Type="http://schemas.openxmlformats.org/officeDocument/2006/relationships/slideLayout" Target="../slideLayouts/slideLayout2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asellaDiTesto 7"/>
          <p:cNvSpPr/>
          <p:nvPr/>
        </p:nvSpPr>
        <p:spPr>
          <a:xfrm>
            <a:off x="2971800" y="277200"/>
            <a:ext cx="6858000" cy="547560"/>
          </a:xfrm>
          <a:prstGeom prst="rect">
            <a:avLst/>
          </a:prstGeom>
          <a:noFill/>
          <a:ln w="0">
            <a:solidFill>
              <a:srgbClr val="4472c4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0" lang="it-IT" sz="3000" spc="-1" strike="noStrike">
                <a:solidFill>
                  <a:schemeClr val="dk1"/>
                </a:solidFill>
                <a:latin typeface="Calibri"/>
              </a:rPr>
              <a:t>RIPTIDE</a:t>
            </a:r>
            <a:r>
              <a:rPr b="0" lang="it-IT" sz="2400" spc="-1" strike="noStrike">
                <a:solidFill>
                  <a:schemeClr val="dk1"/>
                </a:solidFill>
                <a:latin typeface="Calibri"/>
              </a:rPr>
              <a:t> – Avanzamento di Progetto - 10/01/2024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CasellaDiTesto 9"/>
          <p:cNvSpPr/>
          <p:nvPr/>
        </p:nvSpPr>
        <p:spPr>
          <a:xfrm>
            <a:off x="461520" y="1096920"/>
            <a:ext cx="10225800" cy="565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i="1" lang="it-IT" sz="1800" spc="-1" strike="noStrike" u="sng">
                <a:solidFill>
                  <a:schemeClr val="dk1"/>
                </a:solidFill>
                <a:uFillTx/>
                <a:latin typeface="Calibri"/>
              </a:rPr>
              <a:t>Simulazioni Geant4-v10.4.2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i="1" lang="it-IT" sz="1800" spc="-1" strike="noStrike" u="sng">
                <a:solidFill>
                  <a:schemeClr val="dk1"/>
                </a:solidFill>
                <a:uFillTx/>
                <a:latin typeface="Calibri"/>
              </a:rPr>
              <a:t>Conformazione dominio di calcolo: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it-IT" sz="1800" spc="-1" strike="noStrike">
                <a:solidFill>
                  <a:schemeClr val="dk1"/>
                </a:solidFill>
                <a:latin typeface="Calibri"/>
              </a:rPr>
              <a:t>- cubo (6x6x6) cm^3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it-IT" sz="1800" spc="-1" strike="noStrike">
                <a:solidFill>
                  <a:schemeClr val="dk1"/>
                </a:solidFill>
                <a:latin typeface="Calibri"/>
              </a:rPr>
              <a:t>- materiale BC-408 simulato con poliniviltulene (C</a:t>
            </a:r>
            <a:r>
              <a:rPr b="0" lang="it-IT" sz="1800" spc="-1" strike="noStrike" baseline="-25000">
                <a:solidFill>
                  <a:schemeClr val="dk1"/>
                </a:solidFill>
                <a:latin typeface="Calibri"/>
              </a:rPr>
              <a:t>9</a:t>
            </a:r>
            <a:r>
              <a:rPr b="0" lang="it-IT" sz="1800" spc="-1" strike="noStrike">
                <a:solidFill>
                  <a:schemeClr val="dk1"/>
                </a:solidFill>
                <a:latin typeface="Calibri"/>
              </a:rPr>
              <a:t>H</a:t>
            </a:r>
            <a:r>
              <a:rPr b="0" lang="it-IT" sz="1800" spc="-1" strike="noStrike" baseline="-25000">
                <a:solidFill>
                  <a:schemeClr val="dk1"/>
                </a:solidFill>
                <a:latin typeface="Calibri"/>
              </a:rPr>
              <a:t>10</a:t>
            </a:r>
            <a:r>
              <a:rPr b="0" lang="it-IT" sz="1800" spc="-1" strike="noStrike">
                <a:solidFill>
                  <a:schemeClr val="dk1"/>
                </a:solidFill>
                <a:latin typeface="Calibri"/>
              </a:rPr>
              <a:t>) 1.032 g/cm^3 (G4_PLASTIC_SC_VINYLTOLUENE)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it-IT" sz="1800" spc="-1" strike="noStrike">
                <a:solidFill>
                  <a:schemeClr val="dk1"/>
                </a:solidFill>
                <a:latin typeface="Calibri"/>
              </a:rPr>
              <a:t>- conversione energia-fotoni: 10</a:t>
            </a:r>
            <a:r>
              <a:rPr b="0" lang="it-IT" sz="1800" spc="-1" strike="noStrike" baseline="30000">
                <a:solidFill>
                  <a:schemeClr val="dk1"/>
                </a:solidFill>
                <a:latin typeface="Calibri"/>
              </a:rPr>
              <a:t>4</a:t>
            </a:r>
            <a:r>
              <a:rPr b="0" lang="it-IT" sz="1800" spc="-1" strike="noStrike">
                <a:solidFill>
                  <a:schemeClr val="dk1"/>
                </a:solidFill>
                <a:latin typeface="Calibri"/>
              </a:rPr>
              <a:t> fotoni/MeV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it-IT" sz="1800" spc="-1" strike="noStrike">
                <a:solidFill>
                  <a:schemeClr val="dk1"/>
                </a:solidFill>
                <a:latin typeface="Calibri"/>
              </a:rPr>
              <a:t>- indice di rifrazione: 1.59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it-IT" sz="1800" spc="-1" strike="noStrike">
                <a:solidFill>
                  <a:schemeClr val="dk1"/>
                </a:solidFill>
                <a:latin typeface="Calibri"/>
              </a:rPr>
              <a:t>- lunghezza di assorbimento (L</a:t>
            </a:r>
            <a:r>
              <a:rPr b="0" lang="it-IT" sz="1800" spc="-1" strike="noStrike" baseline="-25000">
                <a:solidFill>
                  <a:schemeClr val="dk1"/>
                </a:solidFill>
                <a:latin typeface="Calibri"/>
              </a:rPr>
              <a:t>ass </a:t>
            </a:r>
            <a:r>
              <a:rPr b="0" lang="it-IT" sz="1800" spc="-1" strike="noStrike">
                <a:solidFill>
                  <a:schemeClr val="dk1"/>
                </a:solidFill>
                <a:latin typeface="Calibri"/>
              </a:rPr>
              <a:t>&gt;&gt; dimensioni cubo)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i="1" lang="it-IT" sz="1800" spc="-1" strike="noStrike" u="sng">
                <a:solidFill>
                  <a:schemeClr val="dk1"/>
                </a:solidFill>
                <a:uFillTx/>
                <a:latin typeface="Calibri"/>
              </a:rPr>
              <a:t>Sorgente: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it-IT" sz="1800" spc="-1" strike="noStrike">
                <a:solidFill>
                  <a:schemeClr val="dk1"/>
                </a:solidFill>
                <a:latin typeface="Calibri"/>
              </a:rPr>
              <a:t>Particelle utilizzate per le simulazioni: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it-IT" sz="1800" spc="-1" strike="noStrike">
                <a:solidFill>
                  <a:schemeClr val="dk1"/>
                </a:solidFill>
                <a:latin typeface="Calibri"/>
              </a:rPr>
              <a:t>- protoni monoenergetici con energia [5,10,15,20,25,30,35,40,45,50] MeV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it-IT" sz="1800" spc="-1" strike="noStrike">
                <a:solidFill>
                  <a:schemeClr val="dk1"/>
                </a:solidFill>
                <a:latin typeface="Calibri"/>
              </a:rPr>
              <a:t>	</a:t>
            </a:r>
            <a:r>
              <a:rPr b="0" lang="it-IT" sz="1800" spc="-1" strike="noStrike">
                <a:solidFill>
                  <a:schemeClr val="dk1"/>
                </a:solidFill>
                <a:latin typeface="Calibri"/>
              </a:rPr>
              <a:t>+ fascio collimato incidente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it-IT" sz="1800" spc="-1" strike="noStrike">
                <a:solidFill>
                  <a:schemeClr val="dk1"/>
                </a:solidFill>
                <a:latin typeface="Calibri"/>
              </a:rPr>
              <a:t>	</a:t>
            </a:r>
            <a:r>
              <a:rPr b="0" lang="it-IT" sz="1800" spc="-1" strike="noStrike">
                <a:solidFill>
                  <a:schemeClr val="dk1"/>
                </a:solidFill>
                <a:latin typeface="Calibri"/>
              </a:rPr>
              <a:t>+ generazione isotropa all’interno di cubo (2x2x2) cm^3 (centrato e coassiale)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it-IT" sz="1800" spc="-1" strike="noStrike">
                <a:solidFill>
                  <a:schemeClr val="dk1"/>
                </a:solidFill>
                <a:latin typeface="Calibri"/>
              </a:rPr>
              <a:t>- neutroni monoenergetici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it-IT" sz="1800" spc="-1" strike="noStrike">
                <a:solidFill>
                  <a:schemeClr val="dk1"/>
                </a:solidFill>
                <a:latin typeface="Calibri"/>
              </a:rPr>
              <a:t>	</a:t>
            </a:r>
            <a:r>
              <a:rPr b="0" lang="it-IT" sz="1800" spc="-1" strike="noStrike">
                <a:solidFill>
                  <a:schemeClr val="dk1"/>
                </a:solidFill>
                <a:latin typeface="Calibri"/>
              </a:rPr>
              <a:t>+ fascio collimato incidente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it-IT" sz="1800" spc="-1" strike="noStrike">
                <a:solidFill>
                  <a:schemeClr val="dk1"/>
                </a:solidFill>
                <a:latin typeface="Calibri"/>
              </a:rPr>
              <a:t>Simulazione MC lente+sensore con seguenti caratteristiche: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it-IT" sz="1800" spc="-1" strike="noStrike">
                <a:solidFill>
                  <a:schemeClr val="dk1"/>
                </a:solidFill>
                <a:latin typeface="Calibri"/>
              </a:rPr>
              <a:t>- parametri della lente: 5mm/10mm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it-IT" sz="1800" spc="-1" strike="noStrike">
                <a:solidFill>
                  <a:schemeClr val="dk1"/>
                </a:solidFill>
                <a:latin typeface="Calibri"/>
              </a:rPr>
              <a:t>- definizione sensore: 1M/10k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43" name="Immagine 11" descr="Immagine che contiene Policromia, schermata, Blu elettrico, design&#10;&#10;Descrizione generata automaticamente"/>
          <p:cNvPicPr/>
          <p:nvPr/>
        </p:nvPicPr>
        <p:blipFill>
          <a:blip r:embed="rId1"/>
          <a:stretch/>
        </p:blipFill>
        <p:spPr>
          <a:xfrm>
            <a:off x="8087760" y="2378160"/>
            <a:ext cx="3894840" cy="38152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2743200" y="3005640"/>
            <a:ext cx="5943600" cy="3395160"/>
          </a:xfrm>
          <a:prstGeom prst="rect">
            <a:avLst/>
          </a:prstGeom>
          <a:ln w="0">
            <a:noFill/>
          </a:ln>
        </p:spPr>
      </p:pic>
      <p:sp>
        <p:nvSpPr>
          <p:cNvPr id="45" name=""/>
          <p:cNvSpPr txBox="1"/>
          <p:nvPr/>
        </p:nvSpPr>
        <p:spPr>
          <a:xfrm>
            <a:off x="1828800" y="3969720"/>
            <a:ext cx="914400" cy="602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Range [mm]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" name=""/>
          <p:cNvSpPr txBox="1"/>
          <p:nvPr/>
        </p:nvSpPr>
        <p:spPr>
          <a:xfrm>
            <a:off x="4343400" y="6400800"/>
            <a:ext cx="2514600" cy="4572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Energia protoni [MeV]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"/>
          <p:cNvSpPr txBox="1"/>
          <p:nvPr/>
        </p:nvSpPr>
        <p:spPr>
          <a:xfrm>
            <a:off x="3200400" y="3055320"/>
            <a:ext cx="3200400" cy="602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Range medio dei protoni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(3 facce analisi PCA)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" name=""/>
          <p:cNvSpPr txBox="1"/>
          <p:nvPr/>
        </p:nvSpPr>
        <p:spPr>
          <a:xfrm>
            <a:off x="1143000" y="110880"/>
            <a:ext cx="10515600" cy="346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Valutazioni Range – 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PCA Principal 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Component Analysis – 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protoni nel volume di 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RIPTIDE (1/2)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49" name="" descr=""/>
          <p:cNvPicPr/>
          <p:nvPr/>
        </p:nvPicPr>
        <p:blipFill>
          <a:blip r:embed="rId2"/>
          <a:stretch/>
        </p:blipFill>
        <p:spPr>
          <a:xfrm>
            <a:off x="228600" y="457200"/>
            <a:ext cx="11734560" cy="2327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" descr=""/>
          <p:cNvPicPr/>
          <p:nvPr/>
        </p:nvPicPr>
        <p:blipFill>
          <a:blip r:embed="rId1"/>
          <a:stretch/>
        </p:blipFill>
        <p:spPr>
          <a:xfrm>
            <a:off x="2971800" y="2753640"/>
            <a:ext cx="4572000" cy="3647160"/>
          </a:xfrm>
          <a:prstGeom prst="rect">
            <a:avLst/>
          </a:prstGeom>
          <a:ln w="0">
            <a:noFill/>
          </a:ln>
        </p:spPr>
      </p:pic>
      <p:sp>
        <p:nvSpPr>
          <p:cNvPr id="51" name=""/>
          <p:cNvSpPr txBox="1"/>
          <p:nvPr/>
        </p:nvSpPr>
        <p:spPr>
          <a:xfrm>
            <a:off x="1828800" y="3969720"/>
            <a:ext cx="914400" cy="602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Range [mm]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"/>
          <p:cNvSpPr txBox="1"/>
          <p:nvPr/>
        </p:nvSpPr>
        <p:spPr>
          <a:xfrm>
            <a:off x="4343400" y="6400800"/>
            <a:ext cx="2514600" cy="4572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Energia protoni [MeV]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"/>
          <p:cNvSpPr txBox="1"/>
          <p:nvPr/>
        </p:nvSpPr>
        <p:spPr>
          <a:xfrm>
            <a:off x="1143000" y="110880"/>
            <a:ext cx="10515600" cy="346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Valutazioni Range – PCA Principal Component Analysis – protoni nel volume di RIPTIDE (2/2)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"/>
          <p:cNvSpPr txBox="1"/>
          <p:nvPr/>
        </p:nvSpPr>
        <p:spPr>
          <a:xfrm>
            <a:off x="3200400" y="3055680"/>
            <a:ext cx="3200400" cy="602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Range medio dei protoni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(2 facce analisi PCA)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55" name="" descr=""/>
          <p:cNvPicPr/>
          <p:nvPr/>
        </p:nvPicPr>
        <p:blipFill>
          <a:blip r:embed="rId2"/>
          <a:stretch/>
        </p:blipFill>
        <p:spPr>
          <a:xfrm>
            <a:off x="152640" y="560520"/>
            <a:ext cx="11734560" cy="2182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CasellaDiTesto 2"/>
          <p:cNvSpPr/>
          <p:nvPr/>
        </p:nvSpPr>
        <p:spPr>
          <a:xfrm>
            <a:off x="732600" y="776880"/>
            <a:ext cx="10315800" cy="4781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i="1" lang="it-IT" sz="2200" spc="-1" strike="noStrike" u="sng">
                <a:solidFill>
                  <a:schemeClr val="dk1"/>
                </a:solidFill>
                <a:uFillTx/>
                <a:latin typeface="Calibri"/>
              </a:rPr>
              <a:t>Risultati in preparazione…</a:t>
            </a:r>
            <a:endParaRPr b="0" lang="en-US" sz="22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22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it-IT" sz="2200" spc="-1" strike="noStrike" u="sng">
                <a:solidFill>
                  <a:schemeClr val="dk1"/>
                </a:solidFill>
                <a:uFillTx/>
                <a:latin typeface="Calibri"/>
              </a:rPr>
              <a:t>SIMULAZIONI GEANT PROTONI</a:t>
            </a:r>
            <a:endParaRPr b="0" lang="en-US" sz="22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22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it-IT" sz="2200" spc="-1" strike="noStrike">
                <a:solidFill>
                  <a:schemeClr val="dk1"/>
                </a:solidFill>
                <a:latin typeface="Calibri"/>
              </a:rPr>
              <a:t>- manipolazione ntupla sorgenti MC dei fotoni per confronto evento-per-evento</a:t>
            </a:r>
            <a:endParaRPr b="0" lang="en-US" sz="22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22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22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it-IT" sz="2200" spc="-1" strike="noStrike" u="sng">
                <a:solidFill>
                  <a:schemeClr val="dk1"/>
                </a:solidFill>
                <a:uFillTx/>
                <a:latin typeface="Calibri"/>
              </a:rPr>
              <a:t>SIMULAZIONI GEANT NEUTRONI</a:t>
            </a:r>
            <a:endParaRPr b="0" lang="en-US" sz="22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22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it-IT" sz="2200" spc="-1" strike="noStrike">
                <a:solidFill>
                  <a:schemeClr val="dk1"/>
                </a:solidFill>
                <a:latin typeface="Calibri"/>
              </a:rPr>
              <a:t>- classificazione eventi di neutroni che danno luogo a 1 urto oppure 2 urti nel rivelatore</a:t>
            </a:r>
            <a:endParaRPr b="0" lang="en-US" sz="22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it-IT" sz="2200" spc="-1" strike="noStrike">
                <a:solidFill>
                  <a:schemeClr val="dk1"/>
                </a:solidFill>
                <a:latin typeface="Calibri"/>
              </a:rPr>
              <a:t>- archiviazione di stringa evento con indicazione di scattering su protone o carbonio</a:t>
            </a:r>
            <a:endParaRPr b="0" lang="en-US" sz="22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22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it-IT" sz="2200" spc="-1" strike="noStrike">
                <a:solidFill>
                  <a:schemeClr val="dk1"/>
                </a:solidFill>
                <a:latin typeface="Calibri"/>
              </a:rPr>
              <a:t>AGGIORNAMENTO codice Geant4 in accordo con versione 11.2</a:t>
            </a:r>
            <a:endParaRPr b="0" lang="en-US" sz="22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2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196</TotalTime>
  <Application>LibreOffice/7.6.3.2$Linux_X86_64 LibreOffice_project/4fe86607b5ac922e55f140471fda9b60bdaa980d</Application>
  <AppVersion>15.0000</AppVersion>
  <Words>439</Words>
  <Paragraphs>66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2023-12-03T18:09:04Z</dcterms:created>
  <dc:creator>Patrizio Console Camprini</dc:creator>
  <dc:description/>
  <dc:language>en-US</dc:language>
  <cp:lastModifiedBy/>
  <dcterms:modified xsi:type="dcterms:W3CDTF">2024-01-10T14:23:07Z</dcterms:modified>
  <cp:revision>9</cp:revision>
  <dc:subject/>
  <dc:title>Presentazione standard di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Widescreen</vt:lpwstr>
  </property>
  <property fmtid="{D5CDD505-2E9C-101B-9397-08002B2CF9AE}" pid="3" name="Slides">
    <vt:i4>6</vt:i4>
  </property>
</Properties>
</file>