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2.bin" ContentType="application/vnd.openxmlformats-officedocument.oleObject"/>
  <Override PartName="/ppt/slides/slide16.xml" ContentType="application/vnd.openxmlformats-officedocument.presentationml.slide+xml"/>
  <Override PartName="/ppt/theme/theme2.xml" ContentType="application/vnd.openxmlformats-officedocument.theme+xml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embeddings/Microsoft_Equation1.bin" ContentType="application/vnd.openxmlformats-officedocument.oleObject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370" r:id="rId3"/>
    <p:sldId id="371" r:id="rId4"/>
    <p:sldId id="367" r:id="rId5"/>
    <p:sldId id="359" r:id="rId6"/>
    <p:sldId id="291" r:id="rId7"/>
    <p:sldId id="293" r:id="rId8"/>
    <p:sldId id="364" r:id="rId9"/>
    <p:sldId id="365" r:id="rId10"/>
    <p:sldId id="366" r:id="rId11"/>
    <p:sldId id="368" r:id="rId12"/>
    <p:sldId id="369" r:id="rId13"/>
    <p:sldId id="297" r:id="rId14"/>
    <p:sldId id="310" r:id="rId15"/>
    <p:sldId id="348" r:id="rId16"/>
    <p:sldId id="312" r:id="rId1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256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17A43-FB96-4F4C-9063-FC8408276DE8}" type="datetimeFigureOut">
              <a:rPr lang="en-US" smtClean="0"/>
              <a:t>10/21/11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E822D-BC30-264A-B9DC-435494F4CE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EEAF1D-6259-4BE5-AB92-97B4EEAC0E32}" type="datetimeFigureOut">
              <a:rPr lang="it-IT"/>
              <a:pPr>
                <a:defRPr/>
              </a:pPr>
              <a:t>10/20/11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F950EE-9E73-4BD8-BE6E-8015A5F4301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23652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17/05/2010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Fafone - ASPERA Technological Forum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22B3B-7637-45B1-B4DF-CDDCB3A1608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737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17/05/2010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Fafone - ASPERA Technological Forum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EF2AE-7E19-44DF-8BEB-125C83703A8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491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17/05/2010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Fafone - ASPERA Technological Forum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BE979-1694-48CC-8080-932B9051E4D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200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17/05/2010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50043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V. Fafone - ASPERA Technological Forum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CE625-249C-4BAF-B611-7834CF8272E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226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17/05/2010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Fafone - ASPERA Technological Forum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A58B3-CDC0-4E27-97F8-27BC4E795AE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886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17/05/2010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Fafone - ASPERA Technological Forum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36BB2-259A-4D5E-9C60-C8D515EB69D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538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17/05/2010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Fafone - ASPERA Technological Forum</a:t>
            </a: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CF021-F740-44C2-85ED-13557279AC3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04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17/05/2010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Fafone - ASPERA Technological Forum</a:t>
            </a:r>
            <a:endParaRPr lang="it-IT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859C-3AD9-4034-8E20-29CDC8700D7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32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17/05/2010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Fafone - ASPERA Technological Forum</a:t>
            </a:r>
            <a:endParaRPr lang="it-IT" dirty="0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F2C58-7CF9-4AD5-8FD5-82D635E7425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405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17/05/2010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Fafone - ASPERA Technological Forum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21AE9-1C4D-4219-BE8F-DDA15E4D75D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004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17/05/2010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Fafone - ASPERA Technological Forum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5D863-8E05-463F-81E6-EE60DD69253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231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17/05/2010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857500" y="6356350"/>
            <a:ext cx="3500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V. Fafone - ASPERA Technological Forum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781800" y="152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41F5AB-ED53-485D-8E4C-0518C5A54F2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pic>
        <p:nvPicPr>
          <p:cNvPr id="1032" name="Picture 9" descr="logoinfn-piccol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092825"/>
            <a:ext cx="93186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tvg_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95988"/>
            <a:ext cx="9715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virgo-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362700"/>
            <a:ext cx="2514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4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Thermal compensation issues: sensing and actuation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28663" y="4412704"/>
            <a:ext cx="77724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smtClean="0">
                <a:solidFill>
                  <a:srgbClr val="898989"/>
                </a:solidFill>
              </a:rPr>
              <a:t>V. </a:t>
            </a:r>
            <a:r>
              <a:rPr lang="en-US" sz="2400" smtClean="0">
                <a:solidFill>
                  <a:srgbClr val="898989"/>
                </a:solidFill>
              </a:rPr>
              <a:t>Fafone</a:t>
            </a:r>
            <a:endParaRPr lang="en-US" sz="2400" smtClean="0">
              <a:solidFill>
                <a:srgbClr val="898989"/>
              </a:solidFill>
            </a:endParaRPr>
          </a:p>
          <a:p>
            <a:pPr eaLnBrk="1" hangingPunct="1"/>
            <a:r>
              <a:rPr lang="en-US" sz="1800" smtClean="0">
                <a:solidFill>
                  <a:srgbClr val="898989"/>
                </a:solidFill>
              </a:rPr>
              <a:t>University</a:t>
            </a:r>
            <a:r>
              <a:rPr lang="en-US" sz="1800" smtClean="0">
                <a:solidFill>
                  <a:srgbClr val="898989"/>
                </a:solidFill>
              </a:rPr>
              <a:t> </a:t>
            </a:r>
            <a:r>
              <a:rPr lang="en-US" sz="1800" smtClean="0">
                <a:solidFill>
                  <a:srgbClr val="898989"/>
                </a:solidFill>
              </a:rPr>
              <a:t>of</a:t>
            </a:r>
            <a:r>
              <a:rPr lang="en-US" sz="1800" smtClean="0">
                <a:solidFill>
                  <a:srgbClr val="898989"/>
                </a:solidFill>
              </a:rPr>
              <a:t> </a:t>
            </a:r>
            <a:r>
              <a:rPr lang="en-US" sz="1800" smtClean="0">
                <a:solidFill>
                  <a:srgbClr val="898989"/>
                </a:solidFill>
              </a:rPr>
              <a:t>Rome</a:t>
            </a:r>
            <a:r>
              <a:rPr lang="en-US" sz="1800" smtClean="0">
                <a:solidFill>
                  <a:srgbClr val="898989"/>
                </a:solidFill>
              </a:rPr>
              <a:t> </a:t>
            </a:r>
            <a:r>
              <a:rPr lang="en-US" sz="1800" smtClean="0">
                <a:solidFill>
                  <a:srgbClr val="898989"/>
                </a:solidFill>
              </a:rPr>
              <a:t>Tor</a:t>
            </a:r>
            <a:r>
              <a:rPr lang="en-US" sz="1800" smtClean="0">
                <a:solidFill>
                  <a:srgbClr val="898989"/>
                </a:solidFill>
              </a:rPr>
              <a:t> </a:t>
            </a:r>
            <a:r>
              <a:rPr lang="en-US" sz="1800" smtClean="0">
                <a:solidFill>
                  <a:srgbClr val="898989"/>
                </a:solidFill>
              </a:rPr>
              <a:t>Vergata</a:t>
            </a:r>
            <a:r>
              <a:rPr lang="en-US" sz="1800" smtClean="0">
                <a:solidFill>
                  <a:srgbClr val="898989"/>
                </a:solidFill>
              </a:rPr>
              <a:t> </a:t>
            </a:r>
            <a:r>
              <a:rPr lang="en-US" sz="1800" smtClean="0">
                <a:solidFill>
                  <a:srgbClr val="898989"/>
                </a:solidFill>
              </a:rPr>
              <a:t>and</a:t>
            </a:r>
            <a:r>
              <a:rPr lang="en-US" sz="1800" smtClean="0">
                <a:solidFill>
                  <a:srgbClr val="898989"/>
                </a:solidFill>
              </a:rPr>
              <a:t> INFN</a:t>
            </a:r>
            <a:endParaRPr lang="en-US" sz="1800" smtClean="0">
              <a:solidFill>
                <a:srgbClr val="898989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073688" y="3717032"/>
            <a:ext cx="5562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ASPERA Technological Forum – EGO 20-21 October, 2011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egnaposto contenuto 36"/>
          <p:cNvSpPr>
            <a:spLocks noGrp="1"/>
          </p:cNvSpPr>
          <p:nvPr>
            <p:ph idx="1"/>
          </p:nvPr>
        </p:nvSpPr>
        <p:spPr>
          <a:xfrm>
            <a:off x="357188" y="642938"/>
            <a:ext cx="8572500" cy="2930078"/>
          </a:xfrm>
        </p:spPr>
        <p:txBody>
          <a:bodyPr/>
          <a:lstStyle/>
          <a:p>
            <a:r>
              <a:rPr lang="en-US" sz="1600" dirty="0" smtClean="0"/>
              <a:t>The DAS, due to its natural symmetry, can only correct </a:t>
            </a:r>
            <a:r>
              <a:rPr lang="en-US" sz="1600" dirty="0" err="1" smtClean="0"/>
              <a:t>axi</a:t>
            </a:r>
            <a:r>
              <a:rPr lang="en-US" sz="1600" dirty="0" smtClean="0"/>
              <a:t>-symmetric effects.</a:t>
            </a:r>
          </a:p>
          <a:p>
            <a:r>
              <a:rPr lang="en-US" sz="1600" dirty="0" smtClean="0"/>
              <a:t>However, in an ITF there are several sources of non-symmetric optical defects:</a:t>
            </a:r>
          </a:p>
          <a:p>
            <a:pPr lvl="1"/>
            <a:r>
              <a:rPr lang="en-US" sz="1400" dirty="0" smtClean="0"/>
              <a:t>Inhomogeneity of the coating absorption;</a:t>
            </a:r>
          </a:p>
          <a:p>
            <a:pPr lvl="1"/>
            <a:r>
              <a:rPr lang="en-US" sz="1400" dirty="0" smtClean="0"/>
              <a:t>Non-uniformity of the substrate transmission map;</a:t>
            </a:r>
          </a:p>
          <a:p>
            <a:pPr lvl="1"/>
            <a:r>
              <a:rPr lang="en-US" sz="1400" dirty="0" smtClean="0"/>
              <a:t>Mirror surface</a:t>
            </a:r>
            <a:r>
              <a:rPr lang="it-IT" sz="1400" dirty="0" smtClean="0"/>
              <a:t> </a:t>
            </a:r>
            <a:r>
              <a:rPr lang="en-US" sz="1400" dirty="0" smtClean="0"/>
              <a:t>figure errors</a:t>
            </a:r>
            <a:r>
              <a:rPr lang="it-IT" sz="1400" dirty="0" smtClean="0"/>
              <a:t>.</a:t>
            </a:r>
            <a:endParaRPr lang="en-US" sz="1400" dirty="0" smtClean="0"/>
          </a:p>
          <a:p>
            <a:r>
              <a:rPr lang="en-US" sz="1600" dirty="0" smtClean="0"/>
              <a:t>These defects lead to a strong aberration of the sideband fields.</a:t>
            </a:r>
            <a:endParaRPr lang="en-US" sz="1200" dirty="0" smtClean="0"/>
          </a:p>
          <a:p>
            <a:endParaRPr lang="it-IT" sz="16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Fafone - ASPERA Technological Forum</a:t>
            </a:r>
            <a:endParaRPr lang="it-IT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1385664" y="44624"/>
            <a:ext cx="63546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+mn-lt"/>
              </a:rPr>
              <a:t>A new challenge: asymmetric defects</a:t>
            </a:r>
            <a:endParaRPr lang="en-US" sz="3200" dirty="0">
              <a:latin typeface="+mn-lt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2907164" cy="234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0095" y="4264496"/>
            <a:ext cx="3044073" cy="234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5666" y="2564904"/>
            <a:ext cx="2952328" cy="234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4953000"/>
            <a:ext cx="2667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Coating absorption map (measured at LMA on a </a:t>
            </a:r>
            <a:r>
              <a:rPr lang="en-US" sz="1200" dirty="0" err="1" smtClean="0"/>
              <a:t>aLIGO</a:t>
            </a:r>
            <a:r>
              <a:rPr lang="en-US" sz="1200" dirty="0" smtClean="0"/>
              <a:t> mirror)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3124199" y="3805535"/>
            <a:ext cx="2895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Substrate transmission map (measured at LMA on a </a:t>
            </a:r>
            <a:r>
              <a:rPr lang="en-US" sz="1200" dirty="0" err="1" smtClean="0"/>
              <a:t>aLIGO</a:t>
            </a:r>
            <a:r>
              <a:rPr lang="en-US" sz="1200" dirty="0" smtClean="0"/>
              <a:t> mirror)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6248399" y="4953000"/>
            <a:ext cx="26670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Surface roughness map (simulated)</a:t>
            </a:r>
            <a:endParaRPr lang="en-US" sz="12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CE625-249C-4BAF-B611-7834CF8272E7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4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egnaposto contenuto 36"/>
          <p:cNvSpPr>
            <a:spLocks noGrp="1"/>
          </p:cNvSpPr>
          <p:nvPr>
            <p:ph idx="1"/>
          </p:nvPr>
        </p:nvSpPr>
        <p:spPr>
          <a:xfrm>
            <a:off x="357188" y="642938"/>
            <a:ext cx="8572500" cy="2930078"/>
          </a:xfrm>
        </p:spPr>
        <p:txBody>
          <a:bodyPr/>
          <a:lstStyle/>
          <a:p>
            <a:r>
              <a:rPr lang="en-US" sz="1800" dirty="0" smtClean="0"/>
              <a:t>In </a:t>
            </a:r>
            <a:r>
              <a:rPr lang="en-US" sz="1800" dirty="0" err="1" smtClean="0"/>
              <a:t>AdV</a:t>
            </a:r>
            <a:r>
              <a:rPr lang="en-US" sz="1800" dirty="0" smtClean="0"/>
              <a:t>, it is mandatory to develop a non-symmetric compensation </a:t>
            </a:r>
            <a:r>
              <a:rPr lang="en-US" sz="1800" dirty="0" smtClean="0"/>
              <a:t>system. </a:t>
            </a:r>
            <a:endParaRPr lang="en-US" sz="1800" dirty="0" smtClean="0"/>
          </a:p>
          <a:p>
            <a:r>
              <a:rPr lang="en-US" sz="1800" dirty="0" smtClean="0"/>
              <a:t>L</a:t>
            </a:r>
            <a:r>
              <a:rPr lang="en-US" sz="1800" dirty="0" smtClean="0"/>
              <a:t>aser based techniques:</a:t>
            </a:r>
          </a:p>
          <a:p>
            <a:pPr lvl="1"/>
            <a:r>
              <a:rPr lang="en-US" sz="1600" dirty="0" smtClean="0"/>
              <a:t>Scanning system;</a:t>
            </a:r>
            <a:endParaRPr lang="en-US" sz="1600" dirty="0" smtClean="0"/>
          </a:p>
          <a:p>
            <a:pPr lvl="1"/>
            <a:r>
              <a:rPr lang="en-US" sz="1600" dirty="0" smtClean="0"/>
              <a:t>MEMS </a:t>
            </a:r>
            <a:r>
              <a:rPr lang="en-US" sz="1600" dirty="0" smtClean="0"/>
              <a:t>deformable mirrors.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Fafone - ASPERA Technological Forum</a:t>
            </a:r>
            <a:endParaRPr lang="it-IT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1684415" y="76200"/>
            <a:ext cx="57118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+mn-lt"/>
              </a:rPr>
              <a:t>Correction of asymmetric defects</a:t>
            </a:r>
            <a:endParaRPr lang="en-US" sz="3200" dirty="0">
              <a:latin typeface="+mn-lt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42344"/>
            <a:ext cx="3487923" cy="237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Gruppo 21"/>
          <p:cNvGrpSpPr>
            <a:grpSpLocks/>
          </p:cNvGrpSpPr>
          <p:nvPr/>
        </p:nvGrpSpPr>
        <p:grpSpPr bwMode="auto">
          <a:xfrm>
            <a:off x="4343400" y="3886200"/>
            <a:ext cx="4038600" cy="2971800"/>
            <a:chOff x="4572000" y="4714884"/>
            <a:chExt cx="2914658" cy="1975945"/>
          </a:xfrm>
        </p:grpSpPr>
        <p:grpSp>
          <p:nvGrpSpPr>
            <p:cNvPr id="21" name="Gruppo 19"/>
            <p:cNvGrpSpPr>
              <a:grpSpLocks/>
            </p:cNvGrpSpPr>
            <p:nvPr/>
          </p:nvGrpSpPr>
          <p:grpSpPr bwMode="auto">
            <a:xfrm>
              <a:off x="4786314" y="5072074"/>
              <a:ext cx="2700344" cy="1618755"/>
              <a:chOff x="4929190" y="5239245"/>
              <a:chExt cx="2700344" cy="1618755"/>
            </a:xfrm>
          </p:grpSpPr>
          <p:pic>
            <p:nvPicPr>
              <p:cNvPr id="23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9190" y="5239245"/>
                <a:ext cx="2700344" cy="1618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9190" y="5286388"/>
                <a:ext cx="581025" cy="428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714884"/>
              <a:ext cx="1428752" cy="726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2323" y="1966144"/>
            <a:ext cx="1176893" cy="163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CE625-249C-4BAF-B611-7834CF8272E7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45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egnaposto contenuto 36"/>
          <p:cNvSpPr>
            <a:spLocks noGrp="1"/>
          </p:cNvSpPr>
          <p:nvPr>
            <p:ph idx="1"/>
          </p:nvPr>
        </p:nvSpPr>
        <p:spPr>
          <a:xfrm>
            <a:off x="35496" y="642938"/>
            <a:ext cx="6192688" cy="2930078"/>
          </a:xfrm>
        </p:spPr>
        <p:txBody>
          <a:bodyPr/>
          <a:lstStyle/>
          <a:p>
            <a:r>
              <a:rPr lang="en-US" sz="1800" dirty="0" smtClean="0"/>
              <a:t>Double pass measurement in reflection with auxiliary dedicated beams.</a:t>
            </a:r>
          </a:p>
          <a:p>
            <a:r>
              <a:rPr lang="en-US" sz="1800" dirty="0" smtClean="0"/>
              <a:t>Wave-front measurement performed with high sensitivity Hartmann </a:t>
            </a:r>
            <a:r>
              <a:rPr lang="en-US" sz="1800" dirty="0"/>
              <a:t>sensor </a:t>
            </a:r>
            <a:r>
              <a:rPr lang="en-US" sz="1800" dirty="0" smtClean="0"/>
              <a:t>[Opt</a:t>
            </a:r>
            <a:r>
              <a:rPr lang="en-US" sz="1800" dirty="0"/>
              <a:t>. Express 15 (16</a:t>
            </a:r>
            <a:r>
              <a:rPr lang="en-US" sz="1800" dirty="0" smtClean="0"/>
              <a:t>), (</a:t>
            </a:r>
            <a:r>
              <a:rPr lang="en-US" sz="1800" dirty="0"/>
              <a:t>2007</a:t>
            </a:r>
            <a:r>
              <a:rPr lang="en-US" sz="1800" dirty="0" smtClean="0"/>
              <a:t>)]:</a:t>
            </a:r>
          </a:p>
          <a:p>
            <a:pPr lvl="1"/>
            <a:r>
              <a:rPr lang="en-US" sz="1400" dirty="0" smtClean="0"/>
              <a:t>Noise level: </a:t>
            </a:r>
            <a:r>
              <a:rPr lang="en-US" sz="1400" dirty="0" smtClean="0">
                <a:latin typeface="Symbol" pitchFamily="18" charset="2"/>
              </a:rPr>
              <a:t>l</a:t>
            </a:r>
            <a:r>
              <a:rPr lang="en-US" sz="1400" dirty="0" smtClean="0"/>
              <a:t>/15500 for 990 averages @ 820 nm;</a:t>
            </a:r>
          </a:p>
          <a:p>
            <a:pPr lvl="1"/>
            <a:r>
              <a:rPr lang="en-US" sz="1400" dirty="0" smtClean="0"/>
              <a:t>Reproducibility: </a:t>
            </a:r>
            <a:r>
              <a:rPr lang="en-US" sz="1400" dirty="0" smtClean="0">
                <a:latin typeface="Symbol" pitchFamily="18" charset="2"/>
              </a:rPr>
              <a:t>l</a:t>
            </a:r>
            <a:r>
              <a:rPr lang="en-US" sz="1400" dirty="0" smtClean="0"/>
              <a:t>/1450</a:t>
            </a:r>
            <a:r>
              <a:rPr lang="en-US" sz="1400" dirty="0">
                <a:solidFill>
                  <a:prstClr val="black"/>
                </a:solidFill>
              </a:rPr>
              <a:t> @ 820 nm</a:t>
            </a:r>
            <a:r>
              <a:rPr lang="en-US" sz="1400" dirty="0" smtClean="0"/>
              <a:t>;</a:t>
            </a:r>
          </a:p>
          <a:p>
            <a:pPr lvl="1"/>
            <a:r>
              <a:rPr lang="en-US" sz="1400" dirty="0" smtClean="0"/>
              <a:t>Precision: </a:t>
            </a:r>
            <a:r>
              <a:rPr lang="en-US" sz="1400" dirty="0" smtClean="0">
                <a:latin typeface="Symbol" pitchFamily="18" charset="2"/>
              </a:rPr>
              <a:t>l</a:t>
            </a:r>
            <a:r>
              <a:rPr lang="en-US" sz="1400" dirty="0" smtClean="0"/>
              <a:t>/5200 with </a:t>
            </a:r>
            <a:r>
              <a:rPr lang="en-US" sz="1400" dirty="0"/>
              <a:t>1000 averages @ 820 nm</a:t>
            </a:r>
            <a:r>
              <a:rPr lang="en-US" sz="1400" dirty="0" smtClean="0"/>
              <a:t>.</a:t>
            </a:r>
          </a:p>
          <a:p>
            <a:r>
              <a:rPr lang="en-US" sz="1800" dirty="0" smtClean="0"/>
              <a:t>SLED sources to generate the probe beam.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Fafone - ASPERA Technological Forum</a:t>
            </a:r>
            <a:endParaRPr lang="it-IT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275318" y="76200"/>
            <a:ext cx="46729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+mn-lt"/>
              </a:rPr>
              <a:t>Wave-front sensors for TCS</a:t>
            </a:r>
            <a:endParaRPr lang="en-US" sz="3200" dirty="0">
              <a:latin typeface="+mn-lt"/>
            </a:endParaRPr>
          </a:p>
        </p:txBody>
      </p:sp>
      <p:pic>
        <p:nvPicPr>
          <p:cNvPr id="13" name="Picture 2" descr="C:\Documents and Settings\fafone\Desktop\Picture 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712" y="3068960"/>
            <a:ext cx="365918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7136310"/>
              </p:ext>
            </p:extLst>
          </p:nvPr>
        </p:nvGraphicFramePr>
        <p:xfrm>
          <a:off x="3551238" y="4519719"/>
          <a:ext cx="1020762" cy="555625"/>
        </p:xfrm>
        <a:graphic>
          <a:graphicData uri="http://schemas.openxmlformats.org/presentationml/2006/ole">
            <p:oleObj spid="_x0000_s2055" name="Equazione" r:id="rId4" imgW="723600" imgH="393480" progId="Equation.3">
              <p:embed/>
            </p:oleObj>
          </a:graphicData>
        </a:graphic>
      </p:graphicFrame>
      <p:pic>
        <p:nvPicPr>
          <p:cNvPr id="15" name="Immagin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076" y="3717032"/>
            <a:ext cx="3000375" cy="16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7884368" y="1340768"/>
            <a:ext cx="564083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2 3"/>
          <p:cNvCxnSpPr/>
          <p:nvPr/>
        </p:nvCxnSpPr>
        <p:spPr>
          <a:xfrm>
            <a:off x="6588224" y="1844824"/>
            <a:ext cx="1860227" cy="0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6588224" y="2132856"/>
            <a:ext cx="1860227" cy="0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6084168" y="1509961"/>
            <a:ext cx="10880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  <a:cs typeface="+mn-cs"/>
              </a:rPr>
              <a:t>From source</a:t>
            </a:r>
            <a:endParaRPr lang="it-IT" dirty="0"/>
          </a:p>
        </p:txBody>
      </p:sp>
      <p:sp>
        <p:nvSpPr>
          <p:cNvPr id="28" name="Rettangolo 27"/>
          <p:cNvSpPr/>
          <p:nvPr/>
        </p:nvSpPr>
        <p:spPr>
          <a:xfrm>
            <a:off x="6084168" y="2257708"/>
            <a:ext cx="1500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  <a:cs typeface="+mn-cs"/>
              </a:rPr>
              <a:t>Back to Hartmann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Calibri"/>
                <a:cs typeface="+mn-cs"/>
              </a:rPr>
              <a:t>sensor</a:t>
            </a:r>
            <a:endParaRPr lang="it-IT" dirty="0"/>
          </a:p>
        </p:txBody>
      </p:sp>
      <p:sp>
        <p:nvSpPr>
          <p:cNvPr id="29" name="Rettangolo 28"/>
          <p:cNvSpPr/>
          <p:nvPr/>
        </p:nvSpPr>
        <p:spPr>
          <a:xfrm>
            <a:off x="7523066" y="960983"/>
            <a:ext cx="13694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  <a:cs typeface="+mn-cs"/>
              </a:rPr>
              <a:t>Optic under test</a:t>
            </a:r>
            <a:endParaRPr lang="it-IT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CE625-249C-4BAF-B611-7834CF8272E7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19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PVM10.6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72000"/>
            <a:ext cx="2153986" cy="152679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85750" y="0"/>
            <a:ext cx="8572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+mj-lt"/>
                <a:cs typeface="Arial" pitchFamily="34" charset="0"/>
              </a:rPr>
              <a:t>CO</a:t>
            </a:r>
            <a:r>
              <a:rPr lang="en-US" sz="3200" baseline="-25000" dirty="0">
                <a:latin typeface="+mj-lt"/>
                <a:cs typeface="Arial" pitchFamily="34" charset="0"/>
              </a:rPr>
              <a:t>2</a:t>
            </a:r>
            <a:r>
              <a:rPr lang="en-US" sz="3200" dirty="0">
                <a:latin typeface="+mj-lt"/>
                <a:cs typeface="Arial" pitchFamily="34" charset="0"/>
              </a:rPr>
              <a:t> laser intensity stabilization </a:t>
            </a:r>
          </a:p>
        </p:txBody>
      </p:sp>
      <p:sp>
        <p:nvSpPr>
          <p:cNvPr id="26629" name="AutoShape 8" descr="http://lhocds.ligo-wa.caltech.edu:8000/mLIGO/2008-03-16%3A_RIN_measurement?action=AttachFile&amp;do=get&amp;target=RIN_2008-03-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Fafone - ASPERA Technological Forum</a:t>
            </a:r>
            <a:endParaRPr lang="it-IT"/>
          </a:p>
        </p:txBody>
      </p:sp>
      <p:grpSp>
        <p:nvGrpSpPr>
          <p:cNvPr id="13" name="Gruppo 12"/>
          <p:cNvGrpSpPr/>
          <p:nvPr/>
        </p:nvGrpSpPr>
        <p:grpSpPr>
          <a:xfrm>
            <a:off x="179512" y="2636912"/>
            <a:ext cx="3527516" cy="1666031"/>
            <a:chOff x="179512" y="2771081"/>
            <a:chExt cx="3527516" cy="1666031"/>
          </a:xfrm>
        </p:grpSpPr>
        <p:grpSp>
          <p:nvGrpSpPr>
            <p:cNvPr id="26633" name="Gruppo 28"/>
            <p:cNvGrpSpPr>
              <a:grpSpLocks/>
            </p:cNvGrpSpPr>
            <p:nvPr/>
          </p:nvGrpSpPr>
          <p:grpSpPr bwMode="auto">
            <a:xfrm>
              <a:off x="179512" y="2844779"/>
              <a:ext cx="3527516" cy="1592333"/>
              <a:chOff x="539750" y="2000239"/>
              <a:chExt cx="7437006" cy="2416751"/>
            </a:xfrm>
          </p:grpSpPr>
          <p:sp>
            <p:nvSpPr>
              <p:cNvPr id="26635" name="Rectangle 41"/>
              <p:cNvSpPr>
                <a:spLocks noChangeArrowheads="1"/>
              </p:cNvSpPr>
              <p:nvPr/>
            </p:nvSpPr>
            <p:spPr bwMode="auto">
              <a:xfrm>
                <a:off x="2357422" y="3071810"/>
                <a:ext cx="4286280" cy="71438"/>
              </a:xfrm>
              <a:prstGeom prst="rect">
                <a:avLst/>
              </a:prstGeom>
              <a:solidFill>
                <a:srgbClr val="FF00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539750" y="2913407"/>
                <a:ext cx="1870916" cy="3590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it-IT" sz="1000" dirty="0">
                    <a:latin typeface="+mj-lt"/>
                    <a:cs typeface="Arial" pitchFamily="34" charset="0"/>
                  </a:rPr>
                  <a:t>25W CO</a:t>
                </a:r>
                <a:r>
                  <a:rPr lang="it-IT" sz="1000" baseline="-25000" dirty="0">
                    <a:latin typeface="+mj-lt"/>
                    <a:cs typeface="Arial" pitchFamily="34" charset="0"/>
                  </a:rPr>
                  <a:t>2</a:t>
                </a:r>
                <a:r>
                  <a:rPr lang="it-IT" sz="1000" dirty="0">
                    <a:latin typeface="+mj-lt"/>
                    <a:cs typeface="Arial" pitchFamily="34" charset="0"/>
                  </a:rPr>
                  <a:t> Laser</a:t>
                </a:r>
              </a:p>
            </p:txBody>
          </p:sp>
          <p:sp>
            <p:nvSpPr>
              <p:cNvPr id="26637" name="Line 9"/>
              <p:cNvSpPr>
                <a:spLocks noChangeShapeType="1"/>
              </p:cNvSpPr>
              <p:nvPr/>
            </p:nvSpPr>
            <p:spPr bwMode="auto">
              <a:xfrm>
                <a:off x="5929322" y="2913073"/>
                <a:ext cx="360362" cy="360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3856528" y="2927863"/>
                <a:ext cx="579015" cy="3614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it-IT" sz="900" dirty="0">
                    <a:latin typeface="+mj-lt"/>
                    <a:cs typeface="Arial" pitchFamily="34" charset="0"/>
                  </a:rPr>
                  <a:t>AOM</a:t>
                </a:r>
              </a:p>
            </p:txBody>
          </p:sp>
          <p:sp>
            <p:nvSpPr>
              <p:cNvPr id="17" name="AutoShape 14"/>
              <p:cNvSpPr>
                <a:spLocks noChangeArrowheads="1"/>
              </p:cNvSpPr>
              <p:nvPr/>
            </p:nvSpPr>
            <p:spPr bwMode="auto">
              <a:xfrm rot="16200000">
                <a:off x="5124457" y="1876950"/>
                <a:ext cx="754146" cy="1000724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vert" wrap="none" tIns="0" bIns="72000" anchor="ctr"/>
              <a:lstStyle/>
              <a:p>
                <a:pPr>
                  <a:defRPr/>
                </a:pPr>
                <a:r>
                  <a:rPr lang="en-US" sz="900" dirty="0">
                    <a:latin typeface="+mj-lt"/>
                    <a:cs typeface="Arial" pitchFamily="34" charset="0"/>
                  </a:rPr>
                  <a:t>Filter</a:t>
                </a:r>
              </a:p>
            </p:txBody>
          </p:sp>
          <p:grpSp>
            <p:nvGrpSpPr>
              <p:cNvPr id="26640" name="Group 19"/>
              <p:cNvGrpSpPr>
                <a:grpSpLocks/>
              </p:cNvGrpSpPr>
              <p:nvPr/>
            </p:nvGrpSpPr>
            <p:grpSpPr bwMode="auto">
              <a:xfrm rot="10800000" flipV="1">
                <a:off x="6643702" y="2928934"/>
                <a:ext cx="214314" cy="428628"/>
                <a:chOff x="975" y="2024"/>
                <a:chExt cx="96" cy="227"/>
              </a:xfrm>
            </p:grpSpPr>
            <p:sp>
              <p:nvSpPr>
                <p:cNvPr id="26649" name="Arc 15"/>
                <p:cNvSpPr>
                  <a:spLocks/>
                </p:cNvSpPr>
                <p:nvPr/>
              </p:nvSpPr>
              <p:spPr bwMode="auto">
                <a:xfrm rot="-5400000">
                  <a:off x="962" y="2082"/>
                  <a:ext cx="122" cy="96"/>
                </a:xfrm>
                <a:custGeom>
                  <a:avLst/>
                  <a:gdLst>
                    <a:gd name="T0" fmla="*/ 0 w 43200"/>
                    <a:gd name="T1" fmla="*/ 96 h 22308"/>
                    <a:gd name="T2" fmla="*/ 122 w 43200"/>
                    <a:gd name="T3" fmla="*/ 93 h 22308"/>
                    <a:gd name="T4" fmla="*/ 61 w 43200"/>
                    <a:gd name="T5" fmla="*/ 93 h 22308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308"/>
                    <a:gd name="T11" fmla="*/ 43200 w 43200"/>
                    <a:gd name="T12" fmla="*/ 22308 h 2230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308" fill="none" extrusionOk="0">
                      <a:moveTo>
                        <a:pt x="11" y="22308"/>
                      </a:moveTo>
                      <a:cubicBezTo>
                        <a:pt x="3" y="22072"/>
                        <a:pt x="0" y="2183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308" stroke="0" extrusionOk="0">
                      <a:moveTo>
                        <a:pt x="11" y="22308"/>
                      </a:moveTo>
                      <a:cubicBezTo>
                        <a:pt x="3" y="22072"/>
                        <a:pt x="0" y="2183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6650" name="Line 17"/>
                <p:cNvSpPr>
                  <a:spLocks noChangeShapeType="1"/>
                </p:cNvSpPr>
                <p:nvPr/>
              </p:nvSpPr>
              <p:spPr bwMode="auto">
                <a:xfrm>
                  <a:off x="1066" y="2024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26641" name="Group 27"/>
              <p:cNvGrpSpPr>
                <a:grpSpLocks/>
              </p:cNvGrpSpPr>
              <p:nvPr/>
            </p:nvGrpSpPr>
            <p:grpSpPr bwMode="auto">
              <a:xfrm rot="-5400000">
                <a:off x="6036479" y="4095519"/>
                <a:ext cx="214314" cy="428628"/>
                <a:chOff x="975" y="2024"/>
                <a:chExt cx="96" cy="227"/>
              </a:xfrm>
            </p:grpSpPr>
            <p:sp>
              <p:nvSpPr>
                <p:cNvPr id="26647" name="Arc 28"/>
                <p:cNvSpPr>
                  <a:spLocks/>
                </p:cNvSpPr>
                <p:nvPr/>
              </p:nvSpPr>
              <p:spPr bwMode="auto">
                <a:xfrm rot="-5400000">
                  <a:off x="962" y="2082"/>
                  <a:ext cx="122" cy="96"/>
                </a:xfrm>
                <a:custGeom>
                  <a:avLst/>
                  <a:gdLst>
                    <a:gd name="T0" fmla="*/ 0 w 43200"/>
                    <a:gd name="T1" fmla="*/ 96 h 22308"/>
                    <a:gd name="T2" fmla="*/ 122 w 43200"/>
                    <a:gd name="T3" fmla="*/ 93 h 22308"/>
                    <a:gd name="T4" fmla="*/ 61 w 43200"/>
                    <a:gd name="T5" fmla="*/ 93 h 22308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308"/>
                    <a:gd name="T11" fmla="*/ 43200 w 43200"/>
                    <a:gd name="T12" fmla="*/ 22308 h 2230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308" fill="none" extrusionOk="0">
                      <a:moveTo>
                        <a:pt x="11" y="22308"/>
                      </a:moveTo>
                      <a:cubicBezTo>
                        <a:pt x="3" y="22072"/>
                        <a:pt x="0" y="2183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308" stroke="0" extrusionOk="0">
                      <a:moveTo>
                        <a:pt x="11" y="22308"/>
                      </a:moveTo>
                      <a:cubicBezTo>
                        <a:pt x="3" y="22072"/>
                        <a:pt x="0" y="2183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6648" name="Line 29"/>
                <p:cNvSpPr>
                  <a:spLocks noChangeShapeType="1"/>
                </p:cNvSpPr>
                <p:nvPr/>
              </p:nvSpPr>
              <p:spPr bwMode="auto">
                <a:xfrm>
                  <a:off x="1066" y="2024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20" name="Text Box 38"/>
              <p:cNvSpPr txBox="1">
                <a:spLocks noChangeArrowheads="1"/>
              </p:cNvSpPr>
              <p:nvPr/>
            </p:nvSpPr>
            <p:spPr bwMode="auto">
              <a:xfrm>
                <a:off x="6383631" y="3356739"/>
                <a:ext cx="1593125" cy="385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latin typeface="+mj-lt"/>
                    <a:cs typeface="Arial" pitchFamily="34" charset="0"/>
                  </a:rPr>
                  <a:t>In-loop PD</a:t>
                </a:r>
                <a:endParaRPr lang="en-US" sz="2000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1" name="Text Box 39"/>
              <p:cNvSpPr txBox="1">
                <a:spLocks noChangeArrowheads="1"/>
              </p:cNvSpPr>
              <p:nvPr/>
            </p:nvSpPr>
            <p:spPr bwMode="auto">
              <a:xfrm>
                <a:off x="3743692" y="3924327"/>
                <a:ext cx="2128629" cy="385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latin typeface="+mj-lt"/>
                    <a:cs typeface="Arial" pitchFamily="34" charset="0"/>
                  </a:rPr>
                  <a:t>Out-of-loop PD</a:t>
                </a:r>
              </a:p>
            </p:txBody>
          </p:sp>
          <p:sp>
            <p:nvSpPr>
              <p:cNvPr id="26644" name="Rectangle 42"/>
              <p:cNvSpPr>
                <a:spLocks noChangeArrowheads="1"/>
              </p:cNvSpPr>
              <p:nvPr/>
            </p:nvSpPr>
            <p:spPr bwMode="auto">
              <a:xfrm rot="-5400000">
                <a:off x="5572135" y="3643314"/>
                <a:ext cx="1071570" cy="71437"/>
              </a:xfrm>
              <a:prstGeom prst="rect">
                <a:avLst/>
              </a:prstGeom>
              <a:solidFill>
                <a:srgbClr val="FF00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26645" name="AutoShape 48"/>
              <p:cNvCxnSpPr>
                <a:cxnSpLocks noChangeShapeType="1"/>
                <a:stCxn id="17" idx="0"/>
                <a:endCxn id="16" idx="0"/>
              </p:cNvCxnSpPr>
              <p:nvPr/>
            </p:nvCxnSpPr>
            <p:spPr bwMode="auto">
              <a:xfrm rot="10800000" flipV="1">
                <a:off x="4145752" y="2377272"/>
                <a:ext cx="854879" cy="551662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</p:cxnSp>
          <p:cxnSp>
            <p:nvCxnSpPr>
              <p:cNvPr id="26646" name="AutoShape 49"/>
              <p:cNvCxnSpPr>
                <a:cxnSpLocks noChangeShapeType="1"/>
                <a:endCxn id="17" idx="3"/>
              </p:cNvCxnSpPr>
              <p:nvPr/>
            </p:nvCxnSpPr>
            <p:spPr bwMode="auto">
              <a:xfrm rot="10800000">
                <a:off x="6000762" y="2377272"/>
                <a:ext cx="857256" cy="765981"/>
              </a:xfrm>
              <a:prstGeom prst="bentConnector3">
                <a:avLst>
                  <a:gd name="adj1" fmla="val -42935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</p:cxnSp>
        </p:grpSp>
        <p:sp>
          <p:nvSpPr>
            <p:cNvPr id="29" name="Rettangolo 28"/>
            <p:cNvSpPr/>
            <p:nvPr/>
          </p:nvSpPr>
          <p:spPr>
            <a:xfrm>
              <a:off x="251520" y="2771081"/>
              <a:ext cx="1425575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  <a:cs typeface="Arial" pitchFamily="34" charset="0"/>
                </a:rPr>
                <a:t>Loop scheme</a:t>
              </a:r>
              <a:endParaRPr lang="it-IT" dirty="0">
                <a:latin typeface="+mj-lt"/>
                <a:cs typeface="Arial" pitchFamily="34" charset="0"/>
              </a:endParaRPr>
            </a:p>
          </p:txBody>
        </p:sp>
      </p:grpSp>
      <p:pic>
        <p:nvPicPr>
          <p:cNvPr id="30" name="Picture 3" descr="TCS_TF_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0728"/>
            <a:ext cx="3011016" cy="239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CasellaDiTesto 7"/>
          <p:cNvSpPr txBox="1">
            <a:spLocks noChangeArrowheads="1"/>
          </p:cNvSpPr>
          <p:nvPr/>
        </p:nvSpPr>
        <p:spPr bwMode="auto">
          <a:xfrm>
            <a:off x="323528" y="980728"/>
            <a:ext cx="543984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dirty="0" smtClean="0">
                <a:latin typeface="Calibri" pitchFamily="34" charset="0"/>
              </a:rPr>
              <a:t>CO</a:t>
            </a:r>
            <a:r>
              <a:rPr lang="en-US" sz="1600" baseline="-25000" dirty="0" smtClean="0">
                <a:latin typeface="Calibri" pitchFamily="34" charset="0"/>
              </a:rPr>
              <a:t>2</a:t>
            </a:r>
            <a:r>
              <a:rPr lang="en-US" sz="1600" dirty="0" smtClean="0">
                <a:latin typeface="Calibri" pitchFamily="34" charset="0"/>
              </a:rPr>
              <a:t> laser intensity noise couples into the detector generating displacement noise and thus limiting its sensitivity to GW signals. Intensity stabilization loop is thus required.</a:t>
            </a:r>
          </a:p>
          <a:p>
            <a:r>
              <a:rPr lang="en-US" sz="1600" dirty="0" smtClean="0">
                <a:latin typeface="Calibri" pitchFamily="34" charset="0"/>
                <a:sym typeface="Symbol"/>
              </a:rPr>
              <a:t> High sensitivity, low noise photo-detectors are needed @ </a:t>
            </a:r>
            <a:r>
              <a:rPr lang="en-US" sz="1600" dirty="0">
                <a:latin typeface="Calibri" pitchFamily="34" charset="0"/>
              </a:rPr>
              <a:t>CO</a:t>
            </a:r>
            <a:r>
              <a:rPr lang="en-US" sz="1600" baseline="-25000" dirty="0">
                <a:latin typeface="Calibri" pitchFamily="34" charset="0"/>
              </a:rPr>
              <a:t>2</a:t>
            </a:r>
            <a:r>
              <a:rPr lang="en-US" sz="1600" dirty="0">
                <a:latin typeface="Calibri" pitchFamily="34" charset="0"/>
              </a:rPr>
              <a:t> laser </a:t>
            </a:r>
            <a:r>
              <a:rPr lang="en-US" sz="1600" dirty="0" smtClean="0">
                <a:latin typeface="Calibri" pitchFamily="34" charset="0"/>
              </a:rPr>
              <a:t>wavelength.</a:t>
            </a:r>
            <a:endParaRPr lang="en-US" sz="1600" dirty="0">
              <a:latin typeface="Calibri" pitchFamily="34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3923928" y="3429000"/>
            <a:ext cx="3521732" cy="2829962"/>
            <a:chOff x="4217822" y="3568064"/>
            <a:chExt cx="3876707" cy="3115210"/>
          </a:xfrm>
        </p:grpSpPr>
        <p:pic>
          <p:nvPicPr>
            <p:cNvPr id="31" name="Immagin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822" y="3568064"/>
              <a:ext cx="3876707" cy="3115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Connettore 1 5"/>
            <p:cNvCxnSpPr/>
            <p:nvPr/>
          </p:nvCxnSpPr>
          <p:spPr>
            <a:xfrm flipH="1">
              <a:off x="4644008" y="6165304"/>
              <a:ext cx="3312368" cy="0"/>
            </a:xfrm>
            <a:prstGeom prst="line">
              <a:avLst/>
            </a:prstGeom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tangolo 11"/>
          <p:cNvSpPr/>
          <p:nvPr/>
        </p:nvSpPr>
        <p:spPr>
          <a:xfrm>
            <a:off x="7517669" y="5148481"/>
            <a:ext cx="1626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PD dark noise limited</a:t>
            </a:r>
            <a:endParaRPr lang="it-IT" dirty="0"/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533400" y="4470400"/>
            <a:ext cx="28035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+mj-lt"/>
                <a:cs typeface="Arial" pitchFamily="34" charset="0"/>
              </a:rPr>
              <a:t>VIGO System IR Photovoltaic  </a:t>
            </a:r>
            <a:r>
              <a:rPr lang="en-US" sz="1200" dirty="0" smtClean="0">
                <a:latin typeface="+mj-lt"/>
                <a:cs typeface="Arial" pitchFamily="34" charset="0"/>
              </a:rPr>
              <a:t>Hg-</a:t>
            </a:r>
            <a:r>
              <a:rPr lang="en-US" sz="1200" dirty="0" err="1" smtClean="0">
                <a:latin typeface="+mj-lt"/>
                <a:cs typeface="Arial" pitchFamily="34" charset="0"/>
              </a:rPr>
              <a:t>Cd</a:t>
            </a:r>
            <a:r>
              <a:rPr lang="en-US" sz="1200" dirty="0" smtClean="0">
                <a:latin typeface="+mj-lt"/>
                <a:cs typeface="Arial" pitchFamily="34" charset="0"/>
              </a:rPr>
              <a:t>-Te PD</a:t>
            </a:r>
            <a:endParaRPr lang="en-US" sz="1200" dirty="0">
              <a:latin typeface="+mj-lt"/>
              <a:cs typeface="Arial" pitchFamily="34" charset="0"/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CE625-249C-4BAF-B611-7834CF8272E7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mtClean="0"/>
              <a:t>V. Fafone - ASPERA Technological Forum</a:t>
            </a:r>
            <a:endParaRPr lang="it-IT"/>
          </a:p>
        </p:txBody>
      </p:sp>
      <p:pic>
        <p:nvPicPr>
          <p:cNvPr id="34826" name="Picture 15" descr="23882_090722_RING_IMagesWron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3314" y="4583874"/>
            <a:ext cx="3851896" cy="151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827" name="Titolo 1"/>
          <p:cNvSpPr txBox="1">
            <a:spLocks/>
          </p:cNvSpPr>
          <p:nvPr/>
        </p:nvSpPr>
        <p:spPr bwMode="auto">
          <a:xfrm>
            <a:off x="457200" y="152400"/>
            <a:ext cx="8229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+mj-lt"/>
                <a:cs typeface="Arial" pitchFamily="34" charset="0"/>
              </a:rPr>
              <a:t>TCS issues: CO</a:t>
            </a:r>
            <a:r>
              <a:rPr lang="en-US" sz="3200" baseline="-25000" dirty="0">
                <a:latin typeface="+mj-lt"/>
                <a:cs typeface="Arial" pitchFamily="34" charset="0"/>
              </a:rPr>
              <a:t>2</a:t>
            </a:r>
            <a:r>
              <a:rPr lang="en-US" sz="3200" dirty="0">
                <a:latin typeface="+mj-lt"/>
                <a:cs typeface="Arial" pitchFamily="34" charset="0"/>
              </a:rPr>
              <a:t> laser temperature instabilities</a:t>
            </a:r>
          </a:p>
        </p:txBody>
      </p:sp>
      <p:sp>
        <p:nvSpPr>
          <p:cNvPr id="34820" name="CasellaDiTesto 4"/>
          <p:cNvSpPr txBox="1">
            <a:spLocks noChangeArrowheads="1"/>
          </p:cNvSpPr>
          <p:nvPr/>
        </p:nvSpPr>
        <p:spPr bwMode="auto">
          <a:xfrm>
            <a:off x="571500" y="609600"/>
            <a:ext cx="8286750" cy="17543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>
                <a:latin typeface="Calibri" pitchFamily="34" charset="0"/>
              </a:rPr>
              <a:t>Access Laser CO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lasers are temperature tuned:</a:t>
            </a:r>
          </a:p>
          <a:p>
            <a:pPr lvl="1">
              <a:buFontTx/>
              <a:buChar char="-"/>
            </a:pPr>
            <a:r>
              <a:rPr lang="en-US" dirty="0">
                <a:latin typeface="Calibri" pitchFamily="34" charset="0"/>
              </a:rPr>
              <a:t>Emitted mode depends on cavity length, thus on cavity temperature</a:t>
            </a:r>
          </a:p>
          <a:p>
            <a:pPr lvl="1">
              <a:buFontTx/>
              <a:buChar char="-"/>
            </a:pPr>
            <a:r>
              <a:rPr lang="en-US" dirty="0">
                <a:latin typeface="Calibri" pitchFamily="34" charset="0"/>
              </a:rPr>
              <a:t>Amount of power and polarization state in the mode differ from mode to mode</a:t>
            </a:r>
          </a:p>
          <a:p>
            <a:pPr lvl="1">
              <a:buFontTx/>
              <a:buChar char="-"/>
            </a:pPr>
            <a:r>
              <a:rPr lang="en-US" dirty="0">
                <a:latin typeface="Calibri" pitchFamily="34" charset="0"/>
              </a:rPr>
              <a:t>Some modes are </a:t>
            </a:r>
            <a:r>
              <a:rPr lang="en-US" dirty="0" smtClean="0">
                <a:latin typeface="Calibri" pitchFamily="34" charset="0"/>
              </a:rPr>
              <a:t>unstable and </a:t>
            </a:r>
            <a:r>
              <a:rPr lang="en-US" dirty="0">
                <a:latin typeface="Calibri" pitchFamily="34" charset="0"/>
              </a:rPr>
              <a:t>noisier than others</a:t>
            </a:r>
          </a:p>
          <a:p>
            <a:pPr lvl="1">
              <a:buFontTx/>
              <a:buChar char="-"/>
            </a:pPr>
            <a:r>
              <a:rPr lang="en-US" dirty="0">
                <a:latin typeface="Calibri" pitchFamily="34" charset="0"/>
              </a:rPr>
              <a:t>Beam pointing is also affected by </a:t>
            </a:r>
            <a:r>
              <a:rPr lang="en-US" dirty="0" smtClean="0">
                <a:latin typeface="Calibri" pitchFamily="34" charset="0"/>
              </a:rPr>
              <a:t>temperature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Calibri" pitchFamily="34" charset="0"/>
              </a:rPr>
              <a:t>Laser state depends also on environmental temperature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2414" y="2640095"/>
            <a:ext cx="2630066" cy="174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874" y="2636912"/>
            <a:ext cx="2684338" cy="17136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077" y="2636939"/>
            <a:ext cx="2719349" cy="17139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372200" y="4605128"/>
            <a:ext cx="266429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Infrared images of the TCS beam before and after a 1 </a:t>
            </a:r>
            <a:r>
              <a:rPr lang="en-US" sz="1600" dirty="0" err="1" smtClean="0">
                <a:latin typeface="+mj-lt"/>
              </a:rPr>
              <a:t>deg</a:t>
            </a:r>
            <a:r>
              <a:rPr lang="en-US" sz="1600" dirty="0" smtClean="0">
                <a:latin typeface="+mj-lt"/>
              </a:rPr>
              <a:t> temperature fluctuation</a:t>
            </a:r>
          </a:p>
          <a:p>
            <a:r>
              <a:rPr lang="en-US" sz="1600" dirty="0" smtClean="0">
                <a:latin typeface="+mj-lt"/>
              </a:rPr>
              <a:t>As measured by the IR camera on the bench.</a:t>
            </a:r>
            <a:endParaRPr lang="en-US" sz="1600" dirty="0">
              <a:latin typeface="+mj-l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CE625-249C-4BAF-B611-7834CF8272E7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87408" y="109815"/>
            <a:ext cx="2169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+mj-lt"/>
              </a:rPr>
              <a:t>Conclusions</a:t>
            </a:r>
            <a:endParaRPr lang="en-US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381000" y="976449"/>
            <a:ext cx="8458200" cy="490082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+mn-cs"/>
              </a:rPr>
              <a:t>What a “good” TCS needs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+mn-cs"/>
              </a:rPr>
              <a:t> to beat the next challenges: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+mn-cs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+mn-cs"/>
              </a:rPr>
              <a:t>Medium power (20-50 W) CW CO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+mn-cs"/>
              </a:rPr>
              <a:t> lasers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+mn-cs"/>
              </a:rPr>
              <a:t>High purity TEM</a:t>
            </a:r>
            <a:r>
              <a:rPr lang="en-US" baseline="-25000" dirty="0" smtClean="0">
                <a:latin typeface="+mj-lt"/>
                <a:cs typeface="+mn-cs"/>
              </a:rPr>
              <a:t>00</a:t>
            </a:r>
            <a:r>
              <a:rPr lang="en-US" dirty="0" smtClean="0">
                <a:latin typeface="+mj-lt"/>
                <a:cs typeface="+mn-cs"/>
              </a:rPr>
              <a:t> mode;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+mn-cs"/>
              </a:rPr>
              <a:t>Good temperature stability (better if cavity length is actively controlled).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+mn-cs"/>
              </a:rPr>
              <a:t>High sensitivity low noise photo-detectors @ 10.6 </a:t>
            </a:r>
            <a:r>
              <a:rPr lang="en-US" sz="2000" dirty="0" smtClean="0">
                <a:latin typeface="Symbol" pitchFamily="18" charset="2"/>
                <a:cs typeface="+mn-cs"/>
              </a:rPr>
              <a:t>m</a:t>
            </a:r>
            <a:r>
              <a:rPr lang="en-US" sz="2000" dirty="0" smtClean="0">
                <a:latin typeface="+mj-lt"/>
                <a:cs typeface="+mn-cs"/>
              </a:rPr>
              <a:t>m to reduce the laser intensity fluctuations.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+mn-cs"/>
              </a:rPr>
              <a:t>High sensitivity IR beam profilers with good spatial </a:t>
            </a:r>
            <a:r>
              <a:rPr lang="en-US" sz="2000" dirty="0" smtClean="0">
                <a:latin typeface="+mj-lt"/>
                <a:cs typeface="+mn-cs"/>
              </a:rPr>
              <a:t>resolution.</a:t>
            </a:r>
            <a:endParaRPr lang="en-US" sz="2000" dirty="0" smtClean="0">
              <a:latin typeface="+mj-lt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+mj-lt"/>
              </a:rPr>
              <a:t>Chillers with 800-1000 W cooling capacity and a high temperature stability (0.01°C).</a:t>
            </a:r>
            <a:endParaRPr lang="en-US" sz="2000" dirty="0" smtClean="0">
              <a:latin typeface="+mj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+mn-cs"/>
              </a:rPr>
              <a:t>High efficiency beam shaping systems: custom refractive optics, diffractive optical elements, MEMS deformable mirrors. All for </a:t>
            </a:r>
            <a:r>
              <a:rPr lang="en-US" sz="2000" dirty="0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=10.6 </a:t>
            </a:r>
            <a:r>
              <a:rPr lang="en-US" sz="2000" dirty="0" smtClean="0">
                <a:solidFill>
                  <a:prstClr val="black"/>
                </a:solidFill>
                <a:latin typeface="Symbol" pitchFamily="18" charset="2"/>
              </a:rPr>
              <a:t>m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m.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High sensitivity low noise CCD cameras for Hartmann sensors.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High power stable SLED sources (</a:t>
            </a:r>
            <a:r>
              <a:rPr lang="en-US" sz="2000" dirty="0" smtClean="0">
                <a:solidFill>
                  <a:prstClr val="black"/>
                </a:solidFill>
                <a:latin typeface="Symbol" pitchFamily="18" charset="2"/>
                <a:cs typeface="+mn-cs"/>
              </a:rPr>
              <a:t>l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=(650÷900) nm).</a:t>
            </a:r>
            <a:endParaRPr lang="en-US" sz="2000" dirty="0" smtClean="0">
              <a:latin typeface="+mj-lt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Fafone - ASPERA Technological Forum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F2C58-7CF9-4AD5-8FD5-82D635E74258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07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Fafone - ASPERA Technological Forum</a:t>
            </a: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000232" y="2319875"/>
            <a:ext cx="485778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Arial" pitchFamily="34" charset="0"/>
                <a:cs typeface="Arial" pitchFamily="34" charset="0"/>
              </a:rPr>
              <a:t>The End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F2C58-7CF9-4AD5-8FD5-82D635E74258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Thermal effects: introduction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Fafone - ASPERA Technological Forum</a:t>
            </a:r>
            <a:endParaRPr lang="it-IT"/>
          </a:p>
        </p:txBody>
      </p:sp>
      <p:grpSp>
        <p:nvGrpSpPr>
          <p:cNvPr id="16396" name="Gruppo 9"/>
          <p:cNvGrpSpPr>
            <a:grpSpLocks/>
          </p:cNvGrpSpPr>
          <p:nvPr/>
        </p:nvGrpSpPr>
        <p:grpSpPr bwMode="auto">
          <a:xfrm>
            <a:off x="6546850" y="785813"/>
            <a:ext cx="2311400" cy="1785937"/>
            <a:chOff x="5786438" y="357188"/>
            <a:chExt cx="3143250" cy="2428875"/>
          </a:xfrm>
        </p:grpSpPr>
        <p:sp>
          <p:nvSpPr>
            <p:cNvPr id="16400" name="Rettangolo 9"/>
            <p:cNvSpPr>
              <a:spLocks noChangeArrowheads="1"/>
            </p:cNvSpPr>
            <p:nvPr/>
          </p:nvSpPr>
          <p:spPr bwMode="auto">
            <a:xfrm>
              <a:off x="7000875" y="357188"/>
              <a:ext cx="785813" cy="2428875"/>
            </a:xfrm>
            <a:prstGeom prst="rect">
              <a:avLst/>
            </a:prstGeom>
            <a:blipFill dpi="0" rotWithShape="1">
              <a:blip r:embed="rId3">
                <a:alphaModFix amt="64000"/>
              </a:blip>
              <a:srcRect/>
              <a:stretch>
                <a:fillRect/>
              </a:stretch>
            </a:blip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5786438" y="1357313"/>
              <a:ext cx="3143250" cy="455612"/>
            </a:xfrm>
            <a:prstGeom prst="rect">
              <a:avLst/>
            </a:prstGeom>
            <a:gradFill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FF0000">
                    <a:alpha val="56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prstClr val="black"/>
                </a:solidFill>
                <a:latin typeface="Calibri"/>
                <a:ea typeface="Arial" pitchFamily="-112" charset="0"/>
                <a:cs typeface="Arial" pitchFamily="-112" charset="0"/>
              </a:endParaRPr>
            </a:p>
          </p:txBody>
        </p:sp>
      </p:grpSp>
      <p:graphicFrame>
        <p:nvGraphicFramePr>
          <p:cNvPr id="1639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4722302"/>
              </p:ext>
            </p:extLst>
          </p:nvPr>
        </p:nvGraphicFramePr>
        <p:xfrm>
          <a:off x="6323013" y="3352800"/>
          <a:ext cx="2668587" cy="661987"/>
        </p:xfrm>
        <a:graphic>
          <a:graphicData uri="http://schemas.openxmlformats.org/presentationml/2006/ole">
            <p:oleObj spid="_x0000_s3076" name="Equation" r:id="rId4" imgW="1625600" imgH="406400" progId="Equation.3">
              <p:embed/>
            </p:oleObj>
          </a:graphicData>
        </a:graphic>
      </p:graphicFrame>
      <p:pic>
        <p:nvPicPr>
          <p:cNvPr id="16397" name="Picture 24" descr="ITM_O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9025" y="4086225"/>
            <a:ext cx="2876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Segnaposto contenuto 8"/>
          <p:cNvSpPr>
            <a:spLocks noGrp="1"/>
          </p:cNvSpPr>
          <p:nvPr>
            <p:ph idx="1"/>
          </p:nvPr>
        </p:nvSpPr>
        <p:spPr>
          <a:xfrm>
            <a:off x="142875" y="1341438"/>
            <a:ext cx="5857875" cy="45720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High Reflectivity coating and substrate of the Test Masses absorb some (O(ppm)) power stored in the </a:t>
            </a:r>
            <a:r>
              <a:rPr lang="en-US" sz="2000" dirty="0" err="1" smtClean="0"/>
              <a:t>Fabry</a:t>
            </a:r>
            <a:r>
              <a:rPr lang="en-US" sz="2000" dirty="0" smtClean="0"/>
              <a:t>-Perot and recycling cavities.</a:t>
            </a:r>
          </a:p>
          <a:p>
            <a:pPr eaLnBrk="1" hangingPunct="1"/>
            <a:r>
              <a:rPr lang="en-US" sz="2000" dirty="0" smtClean="0"/>
              <a:t>Due to the low thermal conductivity of SiO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a thermal gradient is established in the substrate.</a:t>
            </a:r>
          </a:p>
          <a:p>
            <a:pPr eaLnBrk="1" hangingPunct="1"/>
            <a:r>
              <a:rPr lang="en-US" sz="2000" dirty="0" smtClean="0"/>
              <a:t>Thermal lensing:</a:t>
            </a:r>
          </a:p>
          <a:p>
            <a:pPr marL="742950" lvl="1" indent="-285750" eaLnBrk="1" hangingPunct="1"/>
            <a:r>
              <a:rPr lang="en-US" sz="1800" dirty="0" smtClean="0"/>
              <a:t>The refraction index is temperature dependent (</a:t>
            </a:r>
            <a:r>
              <a:rPr lang="en-US" sz="1800" dirty="0" err="1" smtClean="0"/>
              <a:t>dn</a:t>
            </a:r>
            <a:r>
              <a:rPr lang="en-US" sz="1800" dirty="0" smtClean="0"/>
              <a:t>/dT≠0, O(ppm/K)).</a:t>
            </a:r>
          </a:p>
          <a:p>
            <a:pPr marL="742950" lvl="1" indent="-285750" eaLnBrk="1" hangingPunct="1"/>
            <a:r>
              <a:rPr lang="en-US" sz="1800" dirty="0" smtClean="0"/>
              <a:t>The optical path inside the substrate of the TMs is not uniform.</a:t>
            </a:r>
            <a:endParaRPr lang="en-US" sz="1600" dirty="0" smtClean="0"/>
          </a:p>
          <a:p>
            <a:pPr marL="742950" lvl="1" indent="-285750" eaLnBrk="1" hangingPunct="1"/>
            <a:r>
              <a:rPr lang="en-US" sz="1800" dirty="0" smtClean="0"/>
              <a:t>This is equivalent to putting a lens in the substrate of the ITMs.</a:t>
            </a:r>
          </a:p>
          <a:p>
            <a:pPr eaLnBrk="1" hangingPunct="1"/>
            <a:r>
              <a:rPr lang="en-US" sz="2000" dirty="0" smtClean="0"/>
              <a:t>Thermo-elastic deformation of the HR surface of all the TMs.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CE625-249C-4BAF-B611-7834CF8272E7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67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Fafone - ASPERA Technological Forum</a:t>
            </a:r>
            <a:endParaRPr lang="it-IT"/>
          </a:p>
        </p:txBody>
      </p:sp>
      <p:sp>
        <p:nvSpPr>
          <p:cNvPr id="52247" name="CasellaDiTesto 3"/>
          <p:cNvSpPr txBox="1">
            <a:spLocks noChangeArrowheads="1"/>
          </p:cNvSpPr>
          <p:nvPr/>
        </p:nvSpPr>
        <p:spPr bwMode="auto">
          <a:xfrm>
            <a:off x="214313" y="1333500"/>
            <a:ext cx="8715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err="1">
                <a:latin typeface="+mj-lt"/>
              </a:rPr>
              <a:t>Thermal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effects</a:t>
            </a:r>
            <a:r>
              <a:rPr lang="it-IT" dirty="0" smtClean="0">
                <a:latin typeface="+mj-lt"/>
              </a:rPr>
              <a:t> are </a:t>
            </a:r>
            <a:r>
              <a:rPr lang="it-IT" dirty="0" err="1">
                <a:latin typeface="+mj-lt"/>
              </a:rPr>
              <a:t>only</a:t>
            </a:r>
            <a:r>
              <a:rPr lang="it-IT" dirty="0">
                <a:latin typeface="+mj-lt"/>
              </a:rPr>
              <a:t> due </a:t>
            </a:r>
            <a:r>
              <a:rPr lang="it-IT" dirty="0" err="1">
                <a:latin typeface="+mj-lt"/>
              </a:rPr>
              <a:t>to</a:t>
            </a:r>
            <a:r>
              <a:rPr lang="it-IT" dirty="0">
                <a:latin typeface="+mj-lt"/>
              </a:rPr>
              <a:t> the temperature </a:t>
            </a:r>
            <a:r>
              <a:rPr lang="it-IT" dirty="0" err="1">
                <a:latin typeface="+mj-lt"/>
              </a:rPr>
              <a:t>gradient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along</a:t>
            </a:r>
            <a:r>
              <a:rPr lang="it-IT" dirty="0">
                <a:latin typeface="+mj-lt"/>
              </a:rPr>
              <a:t> the </a:t>
            </a:r>
            <a:r>
              <a:rPr lang="it-IT" dirty="0" err="1">
                <a:latin typeface="+mj-lt"/>
              </a:rPr>
              <a:t>radial</a:t>
            </a:r>
            <a:r>
              <a:rPr lang="it-IT" dirty="0">
                <a:latin typeface="+mj-lt"/>
              </a:rPr>
              <a:t> direction.</a:t>
            </a:r>
          </a:p>
        </p:txBody>
      </p:sp>
      <p:sp>
        <p:nvSpPr>
          <p:cNvPr id="52248" name="CasellaDiTesto 5"/>
          <p:cNvSpPr txBox="1">
            <a:spLocks noChangeArrowheads="1"/>
          </p:cNvSpPr>
          <p:nvPr/>
        </p:nvSpPr>
        <p:spPr bwMode="auto">
          <a:xfrm>
            <a:off x="228600" y="2133600"/>
            <a:ext cx="8715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latin typeface="+mj-lt"/>
              </a:rPr>
              <a:t>So, </a:t>
            </a:r>
            <a:r>
              <a:rPr lang="it-IT" dirty="0" err="1">
                <a:latin typeface="+mj-lt"/>
              </a:rPr>
              <a:t>we</a:t>
            </a:r>
            <a:r>
              <a:rPr lang="it-IT" dirty="0">
                <a:latin typeface="+mj-lt"/>
              </a:rPr>
              <a:t> can </a:t>
            </a:r>
            <a:r>
              <a:rPr lang="it-IT" dirty="0" err="1">
                <a:latin typeface="+mj-lt"/>
              </a:rPr>
              <a:t>heat</a:t>
            </a:r>
            <a:r>
              <a:rPr lang="it-IT" dirty="0">
                <a:latin typeface="+mj-lt"/>
              </a:rPr>
              <a:t> the </a:t>
            </a:r>
            <a:r>
              <a:rPr lang="it-IT" dirty="0" err="1">
                <a:latin typeface="+mj-lt"/>
              </a:rPr>
              <a:t>peripheral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of</a:t>
            </a:r>
            <a:r>
              <a:rPr lang="it-IT" dirty="0">
                <a:latin typeface="+mj-lt"/>
              </a:rPr>
              <a:t> the test mass </a:t>
            </a:r>
            <a:r>
              <a:rPr lang="it-IT" dirty="0" err="1">
                <a:latin typeface="+mj-lt"/>
              </a:rPr>
              <a:t>to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flatten</a:t>
            </a:r>
            <a:r>
              <a:rPr lang="it-IT" dirty="0">
                <a:latin typeface="+mj-lt"/>
              </a:rPr>
              <a:t> the </a:t>
            </a:r>
            <a:r>
              <a:rPr lang="it-IT" dirty="0" err="1">
                <a:latin typeface="+mj-lt"/>
              </a:rPr>
              <a:t>gradient</a:t>
            </a:r>
            <a:r>
              <a:rPr lang="it-IT" dirty="0">
                <a:latin typeface="+mj-lt"/>
              </a:rPr>
              <a:t> and, </a:t>
            </a:r>
            <a:r>
              <a:rPr lang="it-IT" dirty="0" err="1">
                <a:latin typeface="+mj-lt"/>
              </a:rPr>
              <a:t>thus</a:t>
            </a:r>
            <a:r>
              <a:rPr lang="it-IT" dirty="0">
                <a:latin typeface="+mj-lt"/>
              </a:rPr>
              <a:t>, the </a:t>
            </a:r>
            <a:r>
              <a:rPr lang="it-IT" dirty="0" err="1">
                <a:latin typeface="+mj-lt"/>
              </a:rPr>
              <a:t>optical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path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length</a:t>
            </a:r>
            <a:r>
              <a:rPr lang="it-IT" dirty="0">
                <a:latin typeface="+mj-lt"/>
              </a:rPr>
              <a:t>.</a:t>
            </a:r>
          </a:p>
        </p:txBody>
      </p:sp>
      <p:grpSp>
        <p:nvGrpSpPr>
          <p:cNvPr id="52249" name="Gruppo 7"/>
          <p:cNvGrpSpPr>
            <a:grpSpLocks/>
          </p:cNvGrpSpPr>
          <p:nvPr/>
        </p:nvGrpSpPr>
        <p:grpSpPr bwMode="auto">
          <a:xfrm>
            <a:off x="4381500" y="3505200"/>
            <a:ext cx="800100" cy="1881187"/>
            <a:chOff x="785786" y="2928934"/>
            <a:chExt cx="1000132" cy="2071702"/>
          </a:xfrm>
        </p:grpSpPr>
        <p:sp>
          <p:nvSpPr>
            <p:cNvPr id="9" name="Rettangolo 8"/>
            <p:cNvSpPr>
              <a:spLocks noChangeArrowheads="1"/>
            </p:cNvSpPr>
            <p:nvPr/>
          </p:nvSpPr>
          <p:spPr bwMode="auto">
            <a:xfrm rot="-5400000">
              <a:off x="749840" y="2964880"/>
              <a:ext cx="1072023" cy="1000132"/>
            </a:xfrm>
            <a:prstGeom prst="rect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</a:gradFill>
            <a:ln w="28575" algn="ctr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it-IT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0" name="Rettangolo 9"/>
            <p:cNvSpPr>
              <a:spLocks noChangeArrowheads="1"/>
            </p:cNvSpPr>
            <p:nvPr/>
          </p:nvSpPr>
          <p:spPr bwMode="auto">
            <a:xfrm rot="5400000">
              <a:off x="786013" y="4000731"/>
              <a:ext cx="999679" cy="1000132"/>
            </a:xfrm>
            <a:prstGeom prst="rect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</a:gradFill>
            <a:ln w="28575" algn="ctr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it-IT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785786" y="2928934"/>
              <a:ext cx="1000132" cy="2071702"/>
            </a:xfrm>
            <a:prstGeom prst="rect">
              <a:avLst/>
            </a:prstGeom>
            <a:noFill/>
            <a:ln w="2857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8" name="Gruppo 15"/>
          <p:cNvGrpSpPr>
            <a:grpSpLocks/>
          </p:cNvGrpSpPr>
          <p:nvPr/>
        </p:nvGrpSpPr>
        <p:grpSpPr bwMode="auto">
          <a:xfrm>
            <a:off x="3657600" y="3505602"/>
            <a:ext cx="726757" cy="1879197"/>
            <a:chOff x="2994190" y="2141749"/>
            <a:chExt cx="518824" cy="2499658"/>
          </a:xfrm>
        </p:grpSpPr>
        <p:sp>
          <p:nvSpPr>
            <p:cNvPr id="12" name="Saetta 11"/>
            <p:cNvSpPr/>
            <p:nvPr/>
          </p:nvSpPr>
          <p:spPr>
            <a:xfrm rot="19978829">
              <a:off x="3000536" y="2427727"/>
              <a:ext cx="428387" cy="500460"/>
            </a:xfrm>
            <a:prstGeom prst="lightningBol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3" name="Saetta 12"/>
            <p:cNvSpPr/>
            <p:nvPr/>
          </p:nvSpPr>
          <p:spPr>
            <a:xfrm rot="19978829">
              <a:off x="3019576" y="2141749"/>
              <a:ext cx="428387" cy="500460"/>
            </a:xfrm>
            <a:prstGeom prst="lightningBol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4" name="Saetta 13"/>
            <p:cNvSpPr>
              <a:spLocks noChangeArrowheads="1"/>
            </p:cNvSpPr>
            <p:nvPr/>
          </p:nvSpPr>
          <p:spPr bwMode="auto">
            <a:xfrm rot="-4181079">
              <a:off x="3029598" y="4177032"/>
              <a:ext cx="428967" cy="499785"/>
            </a:xfrm>
            <a:prstGeom prst="lightningBolt">
              <a:avLst/>
            </a:prstGeom>
            <a:solidFill>
              <a:srgbClr val="FF0000"/>
            </a:solidFill>
            <a:ln w="19050" algn="ctr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it-IT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5" name="Saetta 14"/>
            <p:cNvSpPr>
              <a:spLocks noChangeArrowheads="1"/>
            </p:cNvSpPr>
            <p:nvPr/>
          </p:nvSpPr>
          <p:spPr bwMode="auto">
            <a:xfrm rot="-4181079">
              <a:off x="3048638" y="3891054"/>
              <a:ext cx="428967" cy="499785"/>
            </a:xfrm>
            <a:prstGeom prst="lightningBolt">
              <a:avLst/>
            </a:prstGeom>
            <a:solidFill>
              <a:srgbClr val="FF0000"/>
            </a:solidFill>
            <a:ln w="19050" algn="ctr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it-IT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>
            <a:off x="4381500" y="3505200"/>
            <a:ext cx="800100" cy="1881187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1"/>
            <a:tileRect/>
          </a:gradFill>
          <a:ln w="2857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2252" name="Rectangle 20"/>
          <p:cNvSpPr>
            <a:spLocks noGrp="1"/>
          </p:cNvSpPr>
          <p:nvPr>
            <p:ph type="title" idx="4294967295"/>
          </p:nvPr>
        </p:nvSpPr>
        <p:spPr>
          <a:xfrm>
            <a:off x="962025" y="274638"/>
            <a:ext cx="7138988" cy="706437"/>
          </a:xfrm>
        </p:spPr>
        <p:txBody>
          <a:bodyPr/>
          <a:lstStyle/>
          <a:p>
            <a:r>
              <a:rPr lang="it-IT" sz="3200" dirty="0" err="1" smtClean="0"/>
              <a:t>Working</a:t>
            </a:r>
            <a:r>
              <a:rPr lang="it-IT" sz="3200" dirty="0" smtClean="0"/>
              <a:t> </a:t>
            </a:r>
            <a:r>
              <a:rPr lang="it-IT" sz="3200" dirty="0" err="1" smtClean="0"/>
              <a:t>principle</a:t>
            </a:r>
            <a:r>
              <a:rPr lang="it-IT" sz="3200" dirty="0" smtClean="0"/>
              <a:t> of TCS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CE625-249C-4BAF-B611-7834CF8272E7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923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Fafone - ASPERA Technological Forum</a:t>
            </a:r>
            <a:endParaRPr lang="it-IT"/>
          </a:p>
        </p:txBody>
      </p:sp>
      <p:sp>
        <p:nvSpPr>
          <p:cNvPr id="53251" name="Titolo 17"/>
          <p:cNvSpPr>
            <a:spLocks noGrp="1"/>
          </p:cNvSpPr>
          <p:nvPr>
            <p:ph type="title"/>
          </p:nvPr>
        </p:nvSpPr>
        <p:spPr>
          <a:xfrm>
            <a:off x="1249363" y="0"/>
            <a:ext cx="6059487" cy="765175"/>
          </a:xfrm>
        </p:spPr>
        <p:txBody>
          <a:bodyPr/>
          <a:lstStyle/>
          <a:p>
            <a:r>
              <a:rPr lang="en-US" sz="3200" smtClean="0"/>
              <a:t>Current compensation systems</a:t>
            </a:r>
          </a:p>
        </p:txBody>
      </p:sp>
      <p:sp>
        <p:nvSpPr>
          <p:cNvPr id="53252" name="CasellaDiTesto 3"/>
          <p:cNvSpPr txBox="1">
            <a:spLocks noChangeArrowheads="1"/>
          </p:cNvSpPr>
          <p:nvPr/>
        </p:nvSpPr>
        <p:spPr bwMode="auto">
          <a:xfrm>
            <a:off x="214313" y="868363"/>
            <a:ext cx="8715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+mj-lt"/>
              </a:rPr>
              <a:t>All use CO</a:t>
            </a:r>
            <a:r>
              <a:rPr lang="en-US" baseline="-25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 (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>
                <a:latin typeface="+mj-lt"/>
              </a:rPr>
              <a:t>=10.6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>
                <a:latin typeface="+mj-lt"/>
              </a:rPr>
              <a:t>m) lasers to heat the peripheral of the input test masses: this wavelength is all absorbed within a thin layer of SiO</a:t>
            </a:r>
            <a:r>
              <a:rPr lang="en-US" baseline="-25000" dirty="0" smtClean="0">
                <a:latin typeface="+mj-lt"/>
              </a:rPr>
              <a:t>2</a:t>
            </a:r>
            <a:endParaRPr lang="en-US" baseline="-25000" dirty="0">
              <a:latin typeface="+mj-lt"/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304800" y="1919288"/>
            <a:ext cx="990600" cy="646331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+mj-lt"/>
              </a:rPr>
              <a:t>CO</a:t>
            </a:r>
            <a:r>
              <a:rPr lang="en-US" baseline="-25000">
                <a:latin typeface="+mj-lt"/>
              </a:rPr>
              <a:t>2</a:t>
            </a:r>
            <a:r>
              <a:rPr lang="en-US">
                <a:latin typeface="+mj-lt"/>
              </a:rPr>
              <a:t> Laser</a:t>
            </a:r>
          </a:p>
        </p:txBody>
      </p:sp>
      <p:sp>
        <p:nvSpPr>
          <p:cNvPr id="53254" name="Rectangle 4"/>
          <p:cNvSpPr>
            <a:spLocks noChangeArrowheads="1"/>
          </p:cNvSpPr>
          <p:nvPr/>
        </p:nvSpPr>
        <p:spPr bwMode="auto">
          <a:xfrm>
            <a:off x="1295400" y="2168525"/>
            <a:ext cx="2066925" cy="254000"/>
          </a:xfrm>
          <a:prstGeom prst="rect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3255" name="Rectangle 5"/>
          <p:cNvSpPr>
            <a:spLocks noChangeAspect="1" noChangeArrowheads="1"/>
          </p:cNvSpPr>
          <p:nvPr/>
        </p:nvSpPr>
        <p:spPr bwMode="auto">
          <a:xfrm>
            <a:off x="2100263" y="1990725"/>
            <a:ext cx="63500" cy="53975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3256" name="Rectangle 6"/>
          <p:cNvSpPr>
            <a:spLocks noChangeArrowheads="1"/>
          </p:cNvSpPr>
          <p:nvPr/>
        </p:nvSpPr>
        <p:spPr bwMode="auto">
          <a:xfrm>
            <a:off x="8026400" y="1428750"/>
            <a:ext cx="762000" cy="1709738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3257" name="Oval 7"/>
          <p:cNvSpPr>
            <a:spLocks noChangeArrowheads="1"/>
          </p:cNvSpPr>
          <p:nvPr/>
        </p:nvSpPr>
        <p:spPr bwMode="auto">
          <a:xfrm>
            <a:off x="3362325" y="1919288"/>
            <a:ext cx="101600" cy="835025"/>
          </a:xfrm>
          <a:prstGeom prst="ellipse">
            <a:avLst/>
          </a:prstGeom>
          <a:solidFill>
            <a:srgbClr val="FF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3258" name="Group 8"/>
          <p:cNvGrpSpPr>
            <a:grpSpLocks/>
          </p:cNvGrpSpPr>
          <p:nvPr/>
        </p:nvGrpSpPr>
        <p:grpSpPr bwMode="auto">
          <a:xfrm>
            <a:off x="3463925" y="1919288"/>
            <a:ext cx="731838" cy="768350"/>
            <a:chOff x="1521" y="2577"/>
            <a:chExt cx="461" cy="484"/>
          </a:xfrm>
        </p:grpSpPr>
        <p:sp>
          <p:nvSpPr>
            <p:cNvPr id="53280" name="AutoShape 9"/>
            <p:cNvSpPr>
              <a:spLocks noChangeArrowheads="1"/>
            </p:cNvSpPr>
            <p:nvPr/>
          </p:nvSpPr>
          <p:spPr bwMode="auto">
            <a:xfrm rot="5400000">
              <a:off x="1498" y="2765"/>
              <a:ext cx="161" cy="115"/>
            </a:xfrm>
            <a:prstGeom prst="triangle">
              <a:avLst>
                <a:gd name="adj" fmla="val 50000"/>
              </a:avLst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281" name="AutoShape 10"/>
            <p:cNvSpPr>
              <a:spLocks noChangeAspect="1" noChangeArrowheads="1"/>
            </p:cNvSpPr>
            <p:nvPr/>
          </p:nvSpPr>
          <p:spPr bwMode="auto">
            <a:xfrm rot="-5400000">
              <a:off x="1567" y="2646"/>
              <a:ext cx="484" cy="346"/>
            </a:xfrm>
            <a:prstGeom prst="triangle">
              <a:avLst>
                <a:gd name="adj" fmla="val 50000"/>
              </a:avLst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3259" name="AutoShape 11"/>
          <p:cNvSpPr>
            <a:spLocks noChangeArrowheads="1"/>
          </p:cNvSpPr>
          <p:nvPr/>
        </p:nvSpPr>
        <p:spPr bwMode="auto">
          <a:xfrm rot="5400000">
            <a:off x="5338763" y="385763"/>
            <a:ext cx="1544637" cy="38306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3260" name="Oval 12"/>
          <p:cNvSpPr>
            <a:spLocks noChangeArrowheads="1"/>
          </p:cNvSpPr>
          <p:nvPr/>
        </p:nvSpPr>
        <p:spPr bwMode="auto">
          <a:xfrm>
            <a:off x="4144963" y="1884363"/>
            <a:ext cx="101600" cy="835025"/>
          </a:xfrm>
          <a:prstGeom prst="ellipse">
            <a:avLst/>
          </a:prstGeom>
          <a:solidFill>
            <a:srgbClr val="FF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3261" name="Group 13"/>
          <p:cNvGrpSpPr>
            <a:grpSpLocks noChangeAspect="1"/>
          </p:cNvGrpSpPr>
          <p:nvPr/>
        </p:nvGrpSpPr>
        <p:grpSpPr bwMode="auto">
          <a:xfrm>
            <a:off x="969963" y="3573463"/>
            <a:ext cx="630237" cy="644525"/>
            <a:chOff x="1171" y="2733"/>
            <a:chExt cx="563" cy="576"/>
          </a:xfrm>
        </p:grpSpPr>
        <p:sp>
          <p:nvSpPr>
            <p:cNvPr id="53277" name="Oval 14"/>
            <p:cNvSpPr>
              <a:spLocks noChangeAspect="1" noChangeArrowheads="1"/>
            </p:cNvSpPr>
            <p:nvPr/>
          </p:nvSpPr>
          <p:spPr bwMode="auto">
            <a:xfrm>
              <a:off x="1171" y="2733"/>
              <a:ext cx="563" cy="5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278" name="Oval 15"/>
            <p:cNvSpPr>
              <a:spLocks noChangeAspect="1" noChangeArrowheads="1"/>
            </p:cNvSpPr>
            <p:nvPr/>
          </p:nvSpPr>
          <p:spPr bwMode="auto">
            <a:xfrm>
              <a:off x="1249" y="2816"/>
              <a:ext cx="403" cy="40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279" name="Oval 16"/>
            <p:cNvSpPr>
              <a:spLocks noChangeAspect="1" noChangeArrowheads="1"/>
            </p:cNvSpPr>
            <p:nvPr/>
          </p:nvSpPr>
          <p:spPr bwMode="auto">
            <a:xfrm>
              <a:off x="1363" y="2921"/>
              <a:ext cx="173" cy="17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3262" name="Text Box 23"/>
          <p:cNvSpPr txBox="1">
            <a:spLocks noChangeArrowheads="1"/>
          </p:cNvSpPr>
          <p:nvPr/>
        </p:nvSpPr>
        <p:spPr bwMode="auto">
          <a:xfrm>
            <a:off x="611188" y="4233863"/>
            <a:ext cx="13176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dirty="0" err="1">
                <a:latin typeface="+mj-lt"/>
              </a:rPr>
              <a:t>Annular</a:t>
            </a:r>
            <a:r>
              <a:rPr lang="it-IT" sz="1200" dirty="0">
                <a:latin typeface="+mj-lt"/>
              </a:rPr>
              <a:t> </a:t>
            </a:r>
            <a:r>
              <a:rPr lang="it-IT" sz="1200" dirty="0" err="1">
                <a:latin typeface="+mj-lt"/>
              </a:rPr>
              <a:t>heating</a:t>
            </a:r>
            <a:endParaRPr lang="it-IT" sz="1200" dirty="0">
              <a:latin typeface="+mj-lt"/>
            </a:endParaRPr>
          </a:p>
        </p:txBody>
      </p:sp>
      <p:sp>
        <p:nvSpPr>
          <p:cNvPr id="53263" name="Line 26"/>
          <p:cNvSpPr>
            <a:spLocks noChangeShapeType="1"/>
          </p:cNvSpPr>
          <p:nvPr/>
        </p:nvSpPr>
        <p:spPr bwMode="auto">
          <a:xfrm flipV="1">
            <a:off x="1476375" y="2600325"/>
            <a:ext cx="623888" cy="1044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53264" name="Line 28"/>
          <p:cNvSpPr>
            <a:spLocks noChangeShapeType="1"/>
          </p:cNvSpPr>
          <p:nvPr/>
        </p:nvSpPr>
        <p:spPr bwMode="auto">
          <a:xfrm flipH="1" flipV="1">
            <a:off x="2163763" y="2600325"/>
            <a:ext cx="823912" cy="900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it-IT"/>
          </a:p>
        </p:txBody>
      </p:sp>
      <p:pic>
        <p:nvPicPr>
          <p:cNvPr id="53265" name="Picture 4" descr="Annulus_1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508500"/>
            <a:ext cx="15113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763" y="3500438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7" name="Line 28"/>
          <p:cNvSpPr>
            <a:spLocks noChangeShapeType="1"/>
          </p:cNvSpPr>
          <p:nvPr/>
        </p:nvSpPr>
        <p:spPr bwMode="auto">
          <a:xfrm flipH="1" flipV="1">
            <a:off x="2214563" y="2571750"/>
            <a:ext cx="3870325" cy="928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53268" name="Text Box 25"/>
          <p:cNvSpPr txBox="1">
            <a:spLocks noChangeArrowheads="1"/>
          </p:cNvSpPr>
          <p:nvPr/>
        </p:nvSpPr>
        <p:spPr bwMode="auto">
          <a:xfrm>
            <a:off x="2628900" y="4221163"/>
            <a:ext cx="12954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>
                <a:latin typeface="+mj-lt"/>
              </a:rPr>
              <a:t>Gold star mask</a:t>
            </a:r>
          </a:p>
        </p:txBody>
      </p:sp>
      <p:pic>
        <p:nvPicPr>
          <p:cNvPr id="53269" name="Picture 6" descr="valera-11314997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4508500"/>
            <a:ext cx="11128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128" y="3121686"/>
            <a:ext cx="1646635" cy="140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71" name="Text Box 25"/>
          <p:cNvSpPr txBox="1">
            <a:spLocks noChangeArrowheads="1"/>
          </p:cNvSpPr>
          <p:nvPr/>
        </p:nvSpPr>
        <p:spPr bwMode="auto">
          <a:xfrm>
            <a:off x="7591425" y="3669512"/>
            <a:ext cx="10001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>
                <a:latin typeface="+mj-lt"/>
              </a:rPr>
              <a:t>AXICON</a:t>
            </a:r>
          </a:p>
        </p:txBody>
      </p:sp>
      <p:pic>
        <p:nvPicPr>
          <p:cNvPr id="5327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4463504"/>
            <a:ext cx="179546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73" name="AutoShape 38"/>
          <p:cNvSpPr>
            <a:spLocks/>
          </p:cNvSpPr>
          <p:nvPr/>
        </p:nvSpPr>
        <p:spPr bwMode="auto">
          <a:xfrm rot="5400000">
            <a:off x="2015332" y="4114006"/>
            <a:ext cx="215900" cy="3455987"/>
          </a:xfrm>
          <a:prstGeom prst="rightBrace">
            <a:avLst>
              <a:gd name="adj1" fmla="val 13339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53274" name="Text Box 25"/>
          <p:cNvSpPr txBox="1">
            <a:spLocks noChangeArrowheads="1"/>
          </p:cNvSpPr>
          <p:nvPr/>
        </p:nvSpPr>
        <p:spPr bwMode="auto">
          <a:xfrm>
            <a:off x="1979613" y="6021388"/>
            <a:ext cx="1223962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>
                <a:latin typeface="+mj-lt"/>
              </a:rPr>
              <a:t>Initial LIGO</a:t>
            </a:r>
          </a:p>
        </p:txBody>
      </p:sp>
      <p:sp>
        <p:nvSpPr>
          <p:cNvPr id="53275" name="Text Box 25"/>
          <p:cNvSpPr txBox="1">
            <a:spLocks noChangeArrowheads="1"/>
          </p:cNvSpPr>
          <p:nvPr/>
        </p:nvSpPr>
        <p:spPr bwMode="auto">
          <a:xfrm>
            <a:off x="5292725" y="5828754"/>
            <a:ext cx="280828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>
                <a:latin typeface="+mj-lt"/>
              </a:rPr>
              <a:t>Enhanced LIGO and Virgo+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CE625-249C-4BAF-B611-7834CF8272E7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04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Fafone - ASPERA Technological Forum</a:t>
            </a:r>
            <a:endParaRPr lang="it-IT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4143375"/>
            <a:ext cx="607218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76672"/>
            <a:ext cx="3786187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itolo 7"/>
          <p:cNvSpPr>
            <a:spLocks noGrp="1"/>
          </p:cNvSpPr>
          <p:nvPr>
            <p:ph type="title"/>
          </p:nvPr>
        </p:nvSpPr>
        <p:spPr>
          <a:xfrm>
            <a:off x="4643438" y="0"/>
            <a:ext cx="4471987" cy="71437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Virgo/Virgo+ scheme</a:t>
            </a:r>
          </a:p>
        </p:txBody>
      </p:sp>
      <p:cxnSp>
        <p:nvCxnSpPr>
          <p:cNvPr id="10" name="Connettore 1 9"/>
          <p:cNvCxnSpPr/>
          <p:nvPr/>
        </p:nvCxnSpPr>
        <p:spPr bwMode="auto">
          <a:xfrm rot="5400000" flipH="1" flipV="1">
            <a:off x="3001168" y="3758407"/>
            <a:ext cx="11414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 bwMode="auto">
          <a:xfrm>
            <a:off x="2500313" y="2616200"/>
            <a:ext cx="1071562" cy="5715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 bwMode="auto">
          <a:xfrm flipV="1">
            <a:off x="2500313" y="2116138"/>
            <a:ext cx="785812" cy="500062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3" name="CasellaDiTesto 5"/>
          <p:cNvSpPr txBox="1">
            <a:spLocks noChangeArrowheads="1"/>
          </p:cNvSpPr>
          <p:nvPr/>
        </p:nvSpPr>
        <p:spPr bwMode="auto">
          <a:xfrm>
            <a:off x="1857375" y="2876550"/>
            <a:ext cx="887413" cy="338138"/>
          </a:xfrm>
          <a:prstGeom prst="rect">
            <a:avLst/>
          </a:prstGeom>
          <a:solidFill>
            <a:schemeClr val="accent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sz="1600">
                <a:latin typeface="Calibri" pitchFamily="34" charset="0"/>
              </a:rPr>
              <a:t>Mirror B</a:t>
            </a:r>
          </a:p>
        </p:txBody>
      </p:sp>
      <p:sp>
        <p:nvSpPr>
          <p:cNvPr id="16394" name="CasellaDiTesto 5"/>
          <p:cNvSpPr txBox="1">
            <a:spLocks noChangeArrowheads="1"/>
          </p:cNvSpPr>
          <p:nvPr/>
        </p:nvSpPr>
        <p:spPr bwMode="auto">
          <a:xfrm>
            <a:off x="3756025" y="3330575"/>
            <a:ext cx="887413" cy="338138"/>
          </a:xfrm>
          <a:prstGeom prst="rect">
            <a:avLst/>
          </a:prstGeom>
          <a:solidFill>
            <a:schemeClr val="accent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sz="1600">
                <a:latin typeface="Calibri" pitchFamily="34" charset="0"/>
              </a:rPr>
              <a:t>Mirror A</a:t>
            </a: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50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85938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CasellaDiTesto 32"/>
          <p:cNvSpPr txBox="1">
            <a:spLocks noChangeArrowheads="1"/>
          </p:cNvSpPr>
          <p:nvPr/>
        </p:nvSpPr>
        <p:spPr bwMode="auto">
          <a:xfrm>
            <a:off x="68858" y="3789040"/>
            <a:ext cx="2774950" cy="8223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200" dirty="0">
                <a:latin typeface="+mj-lt"/>
                <a:cs typeface="Arial" pitchFamily="34" charset="0"/>
              </a:rPr>
              <a:t>Single AXICON used to convert a Gaussian beam into an annular beam. Size of the annulus hole can be set by moving L3</a:t>
            </a:r>
          </a:p>
        </p:txBody>
      </p:sp>
      <p:sp>
        <p:nvSpPr>
          <p:cNvPr id="43" name="CasellaDiTesto 35"/>
          <p:cNvSpPr txBox="1">
            <a:spLocks noChangeArrowheads="1"/>
          </p:cNvSpPr>
          <p:nvPr/>
        </p:nvSpPr>
        <p:spPr bwMode="auto">
          <a:xfrm>
            <a:off x="6606480" y="3356992"/>
            <a:ext cx="2189162" cy="1000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dirty="0" smtClean="0">
                <a:latin typeface="Calibri" pitchFamily="34" charset="0"/>
              </a:rPr>
              <a:t>II-VI half </a:t>
            </a:r>
            <a:r>
              <a:rPr lang="en-US" sz="1200" dirty="0">
                <a:latin typeface="Calibri" pitchFamily="34" charset="0"/>
              </a:rPr>
              <a:t>wave plate and fixed polarizer are used for DC power control. This system does not deviate the beam impinging on the AXICON</a:t>
            </a:r>
          </a:p>
        </p:txBody>
      </p:sp>
      <p:pic>
        <p:nvPicPr>
          <p:cNvPr id="1640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6480" y="4357117"/>
            <a:ext cx="8096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CasellaDiTesto 35"/>
          <p:cNvSpPr txBox="1">
            <a:spLocks noChangeArrowheads="1"/>
          </p:cNvSpPr>
          <p:nvPr/>
        </p:nvSpPr>
        <p:spPr bwMode="auto">
          <a:xfrm>
            <a:off x="7392292" y="4357117"/>
            <a:ext cx="1500188" cy="120548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dirty="0">
                <a:latin typeface="Calibri" pitchFamily="34" charset="0"/>
              </a:rPr>
              <a:t>To monitor the CO</a:t>
            </a:r>
            <a:r>
              <a:rPr lang="en-US" sz="1200" baseline="-25000" dirty="0">
                <a:latin typeface="Calibri" pitchFamily="34" charset="0"/>
              </a:rPr>
              <a:t>2</a:t>
            </a:r>
            <a:r>
              <a:rPr lang="en-US" sz="1200" dirty="0">
                <a:latin typeface="Calibri" pitchFamily="34" charset="0"/>
              </a:rPr>
              <a:t> beam quality, </a:t>
            </a:r>
            <a:r>
              <a:rPr lang="en-US" sz="1200" dirty="0" smtClean="0">
                <a:latin typeface="Calibri" pitchFamily="34" charset="0"/>
              </a:rPr>
              <a:t>a </a:t>
            </a:r>
            <a:r>
              <a:rPr lang="en-US" sz="1200" dirty="0" err="1" smtClean="0">
                <a:latin typeface="Calibri" pitchFamily="34" charset="0"/>
              </a:rPr>
              <a:t>Spiricon</a:t>
            </a:r>
            <a:r>
              <a:rPr lang="en-US" sz="1200" dirty="0" smtClean="0">
                <a:latin typeface="Calibri" pitchFamily="34" charset="0"/>
              </a:rPr>
              <a:t>  </a:t>
            </a:r>
            <a:r>
              <a:rPr lang="en-US" sz="1200" dirty="0">
                <a:latin typeface="Calibri" pitchFamily="34" charset="0"/>
              </a:rPr>
              <a:t>infrared camera has </a:t>
            </a:r>
          </a:p>
          <a:p>
            <a:r>
              <a:rPr lang="en-US" sz="1200" dirty="0">
                <a:latin typeface="Calibri" pitchFamily="34" charset="0"/>
              </a:rPr>
              <a:t>been installed on each bench.</a:t>
            </a:r>
          </a:p>
        </p:txBody>
      </p:sp>
      <p:grpSp>
        <p:nvGrpSpPr>
          <p:cNvPr id="23" name="Gruppo 22"/>
          <p:cNvGrpSpPr/>
          <p:nvPr/>
        </p:nvGrpSpPr>
        <p:grpSpPr>
          <a:xfrm>
            <a:off x="5724128" y="620688"/>
            <a:ext cx="3191542" cy="2808312"/>
            <a:chOff x="1139825" y="714356"/>
            <a:chExt cx="6900863" cy="6072230"/>
          </a:xfrm>
        </p:grpSpPr>
        <p:grpSp>
          <p:nvGrpSpPr>
            <p:cNvPr id="24" name="Gruppo 23"/>
            <p:cNvGrpSpPr/>
            <p:nvPr/>
          </p:nvGrpSpPr>
          <p:grpSpPr>
            <a:xfrm>
              <a:off x="1139825" y="722336"/>
              <a:ext cx="6900863" cy="6064250"/>
              <a:chOff x="1139825" y="179388"/>
              <a:chExt cx="6900863" cy="6064250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139825" y="179388"/>
                <a:ext cx="6900863" cy="6064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Rettangolo 29"/>
              <p:cNvSpPr/>
              <p:nvPr/>
            </p:nvSpPr>
            <p:spPr>
              <a:xfrm>
                <a:off x="2643174" y="334507"/>
                <a:ext cx="365125" cy="2555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31" name="Rettangolo 30"/>
              <p:cNvSpPr/>
              <p:nvPr/>
            </p:nvSpPr>
            <p:spPr>
              <a:xfrm>
                <a:off x="3135305" y="2385986"/>
                <a:ext cx="365125" cy="2555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32" name="CasellaDiTesto 9"/>
              <p:cNvSpPr txBox="1">
                <a:spLocks noChangeArrowheads="1"/>
              </p:cNvSpPr>
              <p:nvPr/>
            </p:nvSpPr>
            <p:spPr bwMode="auto">
              <a:xfrm>
                <a:off x="3007420" y="261481"/>
                <a:ext cx="960670" cy="437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smtClean="0"/>
                  <a:t>Chiller</a:t>
                </a:r>
                <a:endParaRPr lang="en-US" sz="700"/>
              </a:p>
            </p:txBody>
          </p:sp>
          <p:sp>
            <p:nvSpPr>
              <p:cNvPr id="33" name="CasellaDiTesto 10"/>
              <p:cNvSpPr txBox="1">
                <a:spLocks noChangeArrowheads="1"/>
              </p:cNvSpPr>
              <p:nvPr/>
            </p:nvSpPr>
            <p:spPr bwMode="auto">
              <a:xfrm>
                <a:off x="1918316" y="2230013"/>
                <a:ext cx="1345528" cy="432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smtClean="0"/>
                  <a:t>Electronics</a:t>
                </a:r>
                <a:endParaRPr lang="en-US" sz="700"/>
              </a:p>
            </p:txBody>
          </p:sp>
        </p:grpSp>
        <p:cxnSp>
          <p:nvCxnSpPr>
            <p:cNvPr id="25" name="Connettore 1 24"/>
            <p:cNvCxnSpPr/>
            <p:nvPr/>
          </p:nvCxnSpPr>
          <p:spPr>
            <a:xfrm>
              <a:off x="1928794" y="1285860"/>
              <a:ext cx="1857388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/>
          </p:nvCxnSpPr>
          <p:spPr>
            <a:xfrm rot="10800000" flipV="1">
              <a:off x="1500166" y="1285860"/>
              <a:ext cx="428628" cy="35719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sellaDiTesto 10"/>
            <p:cNvSpPr txBox="1">
              <a:spLocks noChangeArrowheads="1"/>
            </p:cNvSpPr>
            <p:nvPr/>
          </p:nvSpPr>
          <p:spPr bwMode="auto">
            <a:xfrm>
              <a:off x="1571604" y="1915531"/>
              <a:ext cx="1355927" cy="432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smtClean="0"/>
                <a:t>TCS Room</a:t>
              </a:r>
              <a:endParaRPr lang="en-US" sz="700"/>
            </a:p>
          </p:txBody>
        </p:sp>
        <p:sp>
          <p:nvSpPr>
            <p:cNvPr id="28" name="CasellaDiTesto 10"/>
            <p:cNvSpPr txBox="1">
              <a:spLocks noChangeArrowheads="1"/>
            </p:cNvSpPr>
            <p:nvPr/>
          </p:nvSpPr>
          <p:spPr bwMode="auto">
            <a:xfrm>
              <a:off x="1285852" y="714356"/>
              <a:ext cx="1414850" cy="399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600" dirty="0" smtClean="0"/>
                <a:t>Intercapedine</a:t>
              </a:r>
              <a:endParaRPr lang="it-IT" sz="6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56" y="4715469"/>
            <a:ext cx="1086961" cy="94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4715469"/>
            <a:ext cx="969975" cy="94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VIRGO\Thermal Lensing Compensation\Misure Telescopio Cascina\100211_IRcamstudy\100211_NI_OKononOK.bm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517232"/>
            <a:ext cx="1296144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1371600" y="5943600"/>
            <a:ext cx="129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Access Laser Co.</a:t>
            </a:r>
            <a:endParaRPr lang="en-US" sz="1200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CE625-249C-4BAF-B611-7834CF8272E7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56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Fafone - ASPERA Technological Forum</a:t>
            </a:r>
            <a:endParaRPr lang="it-IT"/>
          </a:p>
        </p:txBody>
      </p:sp>
      <p:sp>
        <p:nvSpPr>
          <p:cNvPr id="18435" name="Titolo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Virgo/Virgo+ scheme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88" y="785813"/>
            <a:ext cx="3786187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Immagine 19" descr="DSCN043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286250"/>
            <a:ext cx="18224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Connettore 2 10"/>
          <p:cNvCxnSpPr>
            <a:endCxn id="31" idx="3"/>
          </p:cNvCxnSpPr>
          <p:nvPr/>
        </p:nvCxnSpPr>
        <p:spPr>
          <a:xfrm rot="16200000" flipV="1">
            <a:off x="1995488" y="1423987"/>
            <a:ext cx="1822450" cy="10445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endCxn id="9" idx="3"/>
          </p:cNvCxnSpPr>
          <p:nvPr/>
        </p:nvCxnSpPr>
        <p:spPr>
          <a:xfrm rot="5400000">
            <a:off x="1411288" y="3482975"/>
            <a:ext cx="2643188" cy="13922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0" name="CasellaDiTesto 10"/>
          <p:cNvSpPr txBox="1">
            <a:spLocks noChangeArrowheads="1"/>
          </p:cNvSpPr>
          <p:nvPr/>
        </p:nvSpPr>
        <p:spPr bwMode="auto">
          <a:xfrm>
            <a:off x="6215063" y="3143250"/>
            <a:ext cx="27860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dirty="0">
                <a:latin typeface="Calibri" pitchFamily="34" charset="0"/>
              </a:rPr>
              <a:t>Mirror A: manually adjustable in all degrees of freedom: angular and translational</a:t>
            </a:r>
          </a:p>
        </p:txBody>
      </p:sp>
      <p:sp>
        <p:nvSpPr>
          <p:cNvPr id="18441" name="CasellaDiTesto 7"/>
          <p:cNvSpPr txBox="1">
            <a:spLocks noChangeArrowheads="1"/>
          </p:cNvSpPr>
          <p:nvPr/>
        </p:nvSpPr>
        <p:spPr bwMode="auto">
          <a:xfrm>
            <a:off x="2286000" y="5191125"/>
            <a:ext cx="6400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dirty="0">
                <a:latin typeface="Calibri" pitchFamily="34" charset="0"/>
              </a:rPr>
              <a:t>Mirror B: remotely </a:t>
            </a:r>
            <a:r>
              <a:rPr lang="en-US" sz="1400" dirty="0" smtClean="0">
                <a:latin typeface="Calibri" pitchFamily="34" charset="0"/>
              </a:rPr>
              <a:t>adjustable, with stepping motors by AML, in </a:t>
            </a:r>
            <a:r>
              <a:rPr lang="en-US" sz="1400" dirty="0">
                <a:latin typeface="Calibri" pitchFamily="34" charset="0"/>
              </a:rPr>
              <a:t>all angular degrees</a:t>
            </a:r>
          </a:p>
          <a:p>
            <a:r>
              <a:rPr lang="en-US" sz="1400" dirty="0">
                <a:latin typeface="Calibri" pitchFamily="34" charset="0"/>
              </a:rPr>
              <a:t>of freedom and one translation, </a:t>
            </a:r>
            <a:r>
              <a:rPr lang="en-US" sz="1400" dirty="0" smtClean="0">
                <a:latin typeface="Calibri" pitchFamily="34" charset="0"/>
              </a:rPr>
              <a:t>perpendicular to </a:t>
            </a:r>
            <a:r>
              <a:rPr lang="en-US" sz="1400" dirty="0">
                <a:latin typeface="Calibri" pitchFamily="34" charset="0"/>
              </a:rPr>
              <a:t>the mirror surface. Used to align TCS beam on ITM. </a:t>
            </a:r>
          </a:p>
        </p:txBody>
      </p:sp>
      <p:sp>
        <p:nvSpPr>
          <p:cNvPr id="18442" name="CasellaDiTesto 5"/>
          <p:cNvSpPr txBox="1">
            <a:spLocks noChangeArrowheads="1"/>
          </p:cNvSpPr>
          <p:nvPr/>
        </p:nvSpPr>
        <p:spPr bwMode="auto">
          <a:xfrm>
            <a:off x="3286125" y="3143250"/>
            <a:ext cx="887413" cy="338138"/>
          </a:xfrm>
          <a:prstGeom prst="rect">
            <a:avLst/>
          </a:prstGeom>
          <a:solidFill>
            <a:schemeClr val="accent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sz="1600">
                <a:latin typeface="Calibri" pitchFamily="34" charset="0"/>
              </a:rPr>
              <a:t>Mirror B</a:t>
            </a:r>
          </a:p>
        </p:txBody>
      </p:sp>
      <p:sp>
        <p:nvSpPr>
          <p:cNvPr id="18443" name="CasellaDiTesto 5"/>
          <p:cNvSpPr txBox="1">
            <a:spLocks noChangeArrowheads="1"/>
          </p:cNvSpPr>
          <p:nvPr/>
        </p:nvSpPr>
        <p:spPr bwMode="auto">
          <a:xfrm>
            <a:off x="4929188" y="3500438"/>
            <a:ext cx="887412" cy="338137"/>
          </a:xfrm>
          <a:prstGeom prst="rect">
            <a:avLst/>
          </a:prstGeom>
          <a:solidFill>
            <a:schemeClr val="accent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sz="1600">
                <a:latin typeface="Calibri" pitchFamily="34" charset="0"/>
              </a:rPr>
              <a:t>Mirror A</a:t>
            </a:r>
          </a:p>
        </p:txBody>
      </p:sp>
      <p:cxnSp>
        <p:nvCxnSpPr>
          <p:cNvPr id="24" name="Connettore 1 23"/>
          <p:cNvCxnSpPr/>
          <p:nvPr/>
        </p:nvCxnSpPr>
        <p:spPr>
          <a:xfrm rot="5400000" flipH="1" flipV="1">
            <a:off x="3894138" y="4321175"/>
            <a:ext cx="1643062" cy="1588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30" name="Immagine 4" descr="IMG_077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642938"/>
            <a:ext cx="24288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7" name="Connettore 2 26"/>
          <p:cNvCxnSpPr>
            <a:endCxn id="26" idx="1"/>
          </p:cNvCxnSpPr>
          <p:nvPr/>
        </p:nvCxnSpPr>
        <p:spPr>
          <a:xfrm rot="5400000" flipH="1" flipV="1">
            <a:off x="4762501" y="1619250"/>
            <a:ext cx="1905000" cy="15716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32" name="Immagine 2" descr="IMG_077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2214563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33" name="Immagine 3" descr="IMG_077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350" y="285750"/>
            <a:ext cx="22510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5" name="Connettore 2 34"/>
          <p:cNvCxnSpPr>
            <a:endCxn id="30" idx="3"/>
          </p:cNvCxnSpPr>
          <p:nvPr/>
        </p:nvCxnSpPr>
        <p:spPr>
          <a:xfrm rot="10800000" flipV="1">
            <a:off x="2428875" y="2857500"/>
            <a:ext cx="1000125" cy="1190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0" name="Rettangolo 24"/>
          <p:cNvSpPr>
            <a:spLocks noChangeArrowheads="1"/>
          </p:cNvSpPr>
          <p:nvPr/>
        </p:nvSpPr>
        <p:spPr bwMode="auto">
          <a:xfrm>
            <a:off x="4684713" y="4572000"/>
            <a:ext cx="458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CO</a:t>
            </a:r>
            <a:r>
              <a:rPr lang="en-US" sz="1400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it-IT" baseline="-25000">
              <a:latin typeface="Calibri" pitchFamily="34" charset="0"/>
            </a:endParaRPr>
          </a:p>
        </p:txBody>
      </p:sp>
      <p:sp>
        <p:nvSpPr>
          <p:cNvPr id="19" name="CasellaDiTesto 10"/>
          <p:cNvSpPr txBox="1">
            <a:spLocks noChangeArrowheads="1"/>
          </p:cNvSpPr>
          <p:nvPr/>
        </p:nvSpPr>
        <p:spPr bwMode="auto">
          <a:xfrm>
            <a:off x="5976938" y="4214336"/>
            <a:ext cx="27860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dirty="0" smtClean="0">
                <a:latin typeface="Calibri" pitchFamily="34" charset="0"/>
              </a:rPr>
              <a:t>About 20 cm diameter Cu mirrors, Maximum Metal Reflector coating by II-VI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CE625-249C-4BAF-B611-7834CF8272E7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Fafone - ASPERA Technological Forum</a:t>
            </a:r>
            <a:endParaRPr lang="it-IT"/>
          </a:p>
        </p:txBody>
      </p:sp>
      <p:sp>
        <p:nvSpPr>
          <p:cNvPr id="17411" name="Titolo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Virgo/Virgo+ scheme</a:t>
            </a:r>
          </a:p>
        </p:txBody>
      </p:sp>
      <p:pic>
        <p:nvPicPr>
          <p:cNvPr id="8197" name="Picture 2" descr="D:\VIRGO\Thermal Lensing Compensation\Misure Telescopio Cascina\Foto cascina\banchi.ottici.TCS.Virgo\P113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714375"/>
            <a:ext cx="32861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8" name="Picture 3" descr="D:\VIRGO\Thermal Lensing Compensation\Misure Telescopio Cascina\Foto cascina\banchi.ottici.TCS.Virgo\P113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42938"/>
            <a:ext cx="4143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9" name="Picture 4" descr="D:\VIRGO\Thermal Lensing Compensation\Misure Telescopio Cascina\Foto cascina\banchi.ottici.TCS.Virgo\P11300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3946525"/>
            <a:ext cx="3786187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CE625-249C-4BAF-B611-7834CF8272E7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7" descr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143000"/>
            <a:ext cx="4429125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CasellaDiTesto 7"/>
          <p:cNvSpPr txBox="1">
            <a:spLocks noChangeArrowheads="1"/>
          </p:cNvSpPr>
          <p:nvPr/>
        </p:nvSpPr>
        <p:spPr bwMode="auto">
          <a:xfrm>
            <a:off x="468313" y="5013325"/>
            <a:ext cx="30146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+mj-lt"/>
              </a:rPr>
              <a:t>Green dots: heating rings</a:t>
            </a:r>
          </a:p>
          <a:p>
            <a:r>
              <a:rPr lang="en-US" sz="1400">
                <a:latin typeface="+mj-lt"/>
              </a:rPr>
              <a:t>Blue rectangles: CPs</a:t>
            </a:r>
          </a:p>
        </p:txBody>
      </p:sp>
      <p:sp>
        <p:nvSpPr>
          <p:cNvPr id="10" name="CasellaDiTesto 8"/>
          <p:cNvSpPr txBox="1">
            <a:spLocks noChangeArrowheads="1"/>
          </p:cNvSpPr>
          <p:nvPr/>
        </p:nvSpPr>
        <p:spPr bwMode="auto">
          <a:xfrm>
            <a:off x="5253038" y="1450975"/>
            <a:ext cx="346233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>
                <a:latin typeface="+mj-lt"/>
              </a:rPr>
              <a:t>TCS can inject displacement noise into the </a:t>
            </a:r>
            <a:r>
              <a:rPr lang="en-US" sz="1400" dirty="0" smtClean="0">
                <a:latin typeface="+mj-lt"/>
              </a:rPr>
              <a:t>detector: achievable </a:t>
            </a:r>
            <a:r>
              <a:rPr lang="en-US" sz="1400" dirty="0">
                <a:latin typeface="+mj-lt"/>
              </a:rPr>
              <a:t>level of intensity stabilization (10</a:t>
            </a:r>
            <a:r>
              <a:rPr lang="en-US" sz="1400" baseline="30000" dirty="0">
                <a:latin typeface="+mj-lt"/>
              </a:rPr>
              <a:t>-7</a:t>
            </a:r>
            <a:r>
              <a:rPr lang="en-US" sz="1400" dirty="0">
                <a:latin typeface="+mj-lt"/>
              </a:rPr>
              <a:t>/√Hz) not enough to heat with CO</a:t>
            </a:r>
            <a:r>
              <a:rPr lang="en-US" sz="1400" baseline="-25000" dirty="0">
                <a:latin typeface="+mj-lt"/>
              </a:rPr>
              <a:t>2</a:t>
            </a:r>
            <a:r>
              <a:rPr lang="en-US" sz="1400" dirty="0">
                <a:latin typeface="+mj-lt"/>
              </a:rPr>
              <a:t> directly the TM in advanced detectors (10</a:t>
            </a:r>
            <a:r>
              <a:rPr lang="en-US" sz="1400" baseline="30000" dirty="0">
                <a:latin typeface="+mj-lt"/>
              </a:rPr>
              <a:t>-9</a:t>
            </a:r>
            <a:r>
              <a:rPr lang="en-US" sz="1400" dirty="0">
                <a:latin typeface="+mj-lt"/>
              </a:rPr>
              <a:t>/√Hz needed) </a:t>
            </a:r>
            <a:r>
              <a:rPr lang="en-US" sz="1400" dirty="0">
                <a:latin typeface="+mj-lt"/>
                <a:sym typeface="Symbol" pitchFamily="18" charset="2"/>
              </a:rPr>
              <a:t> compensation plates required.</a:t>
            </a:r>
          </a:p>
          <a:p>
            <a:pPr algn="just">
              <a:defRPr/>
            </a:pPr>
            <a:endParaRPr lang="en-US" sz="1400" dirty="0">
              <a:latin typeface="+mj-lt"/>
            </a:endParaRPr>
          </a:p>
          <a:p>
            <a:pPr algn="just">
              <a:defRPr/>
            </a:pPr>
            <a:r>
              <a:rPr lang="en-US" sz="1400" dirty="0" smtClean="0">
                <a:latin typeface="+mj-lt"/>
              </a:rPr>
              <a:t>Compensation </a:t>
            </a:r>
            <a:r>
              <a:rPr lang="en-US" sz="1400" dirty="0">
                <a:latin typeface="+mj-lt"/>
              </a:rPr>
              <a:t>plates shined with CO</a:t>
            </a:r>
            <a:r>
              <a:rPr lang="en-US" sz="1400" baseline="-25000" dirty="0">
                <a:latin typeface="+mj-lt"/>
              </a:rPr>
              <a:t>2</a:t>
            </a:r>
            <a:r>
              <a:rPr lang="en-US" sz="1400" dirty="0">
                <a:latin typeface="+mj-lt"/>
              </a:rPr>
              <a:t> laser will correct thermal effects in the RCs</a:t>
            </a:r>
          </a:p>
        </p:txBody>
      </p:sp>
      <p:sp>
        <p:nvSpPr>
          <p:cNvPr id="56325" name="Rectangle 16"/>
          <p:cNvSpPr>
            <a:spLocks noChangeArrowheads="1"/>
          </p:cNvSpPr>
          <p:nvPr/>
        </p:nvSpPr>
        <p:spPr bwMode="auto">
          <a:xfrm>
            <a:off x="5148064" y="3698448"/>
            <a:ext cx="21992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Ring heaters will compensate HR </a:t>
            </a:r>
            <a:endParaRPr lang="en-US" sz="1400" dirty="0" smtClean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surface </a:t>
            </a:r>
            <a:r>
              <a:rPr lang="en-US" sz="1400" dirty="0">
                <a:latin typeface="+mj-lt"/>
              </a:rPr>
              <a:t>deformations</a:t>
            </a:r>
          </a:p>
        </p:txBody>
      </p:sp>
      <p:sp>
        <p:nvSpPr>
          <p:cNvPr id="12" name="CasellaDiTesto 7"/>
          <p:cNvSpPr txBox="1">
            <a:spLocks noChangeArrowheads="1"/>
          </p:cNvSpPr>
          <p:nvPr/>
        </p:nvSpPr>
        <p:spPr bwMode="auto">
          <a:xfrm>
            <a:off x="571500" y="5799138"/>
            <a:ext cx="8215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This set up allows to control independently the thermal </a:t>
            </a:r>
            <a:r>
              <a:rPr lang="en-US" dirty="0" err="1">
                <a:latin typeface="+mj-lt"/>
              </a:rPr>
              <a:t>lensing</a:t>
            </a:r>
            <a:r>
              <a:rPr lang="en-US" dirty="0">
                <a:latin typeface="+mj-lt"/>
              </a:rPr>
              <a:t> and the ROCs</a:t>
            </a:r>
          </a:p>
        </p:txBody>
      </p:sp>
      <p:cxnSp>
        <p:nvCxnSpPr>
          <p:cNvPr id="13" name="Connettore 2 9"/>
          <p:cNvCxnSpPr>
            <a:endCxn id="10" idx="1"/>
          </p:cNvCxnSpPr>
          <p:nvPr/>
        </p:nvCxnSpPr>
        <p:spPr>
          <a:xfrm flipV="1">
            <a:off x="1428750" y="2466638"/>
            <a:ext cx="3824288" cy="1394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28" name="Connettore 2 10"/>
          <p:cNvCxnSpPr>
            <a:cxnSpLocks noChangeShapeType="1"/>
            <a:endCxn id="56325" idx="1"/>
          </p:cNvCxnSpPr>
          <p:nvPr/>
        </p:nvCxnSpPr>
        <p:spPr bwMode="auto">
          <a:xfrm>
            <a:off x="4499992" y="4067780"/>
            <a:ext cx="648072" cy="0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Fafone - ASPERA Technological Forum</a:t>
            </a:r>
            <a:endParaRPr lang="en-US"/>
          </a:p>
        </p:txBody>
      </p:sp>
      <p:sp>
        <p:nvSpPr>
          <p:cNvPr id="56330" name="Titolo 1"/>
          <p:cNvSpPr>
            <a:spLocks noGrp="1"/>
          </p:cNvSpPr>
          <p:nvPr>
            <p:ph type="title"/>
          </p:nvPr>
        </p:nvSpPr>
        <p:spPr>
          <a:xfrm>
            <a:off x="890588" y="274638"/>
            <a:ext cx="7467600" cy="58261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TCS in Advanced detectors</a:t>
            </a:r>
          </a:p>
        </p:txBody>
      </p:sp>
      <p:pic>
        <p:nvPicPr>
          <p:cNvPr id="5633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280" y="4135462"/>
            <a:ext cx="1948354" cy="159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CasellaDiTesto 7"/>
          <p:cNvSpPr txBox="1">
            <a:spLocks noChangeArrowheads="1"/>
          </p:cNvSpPr>
          <p:nvPr/>
        </p:nvSpPr>
        <p:spPr bwMode="auto">
          <a:xfrm>
            <a:off x="5229225" y="908050"/>
            <a:ext cx="3375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+mj-lt"/>
              </a:rPr>
              <a:t>Power absorbed by TMs is about 0.5W, </a:t>
            </a:r>
            <a:r>
              <a:rPr lang="en-US" sz="1400" dirty="0" err="1">
                <a:latin typeface="+mj-lt"/>
              </a:rPr>
              <a:t>wrt</a:t>
            </a:r>
            <a:r>
              <a:rPr lang="en-US" sz="1400" dirty="0">
                <a:latin typeface="+mj-lt"/>
              </a:rPr>
              <a:t> ~20mW in initial detectors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CE625-249C-4BAF-B611-7834CF8272E7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86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777485" y="101600"/>
            <a:ext cx="55890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+mj-lt"/>
              </a:rPr>
              <a:t>Heating pattern generation: DAS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Fafone - ASPERA Technological Forum</a:t>
            </a:r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1"/>
            <a:ext cx="3960440" cy="252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2868488" cy="232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Documents and Settings\fafone\Desktop\Talk Arcadia\AdVTCSTable_v3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451945"/>
            <a:ext cx="4022746" cy="1729655"/>
          </a:xfrm>
          <a:prstGeom prst="rect">
            <a:avLst/>
          </a:prstGeom>
          <a:noFill/>
        </p:spPr>
      </p:pic>
      <p:sp>
        <p:nvSpPr>
          <p:cNvPr id="12" name="Segnaposto contenuto 2"/>
          <p:cNvSpPr txBox="1">
            <a:spLocks/>
          </p:cNvSpPr>
          <p:nvPr/>
        </p:nvSpPr>
        <p:spPr bwMode="auto">
          <a:xfrm>
            <a:off x="107504" y="786383"/>
            <a:ext cx="4718298" cy="221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3825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dirty="0">
                <a:latin typeface="+mj-lt"/>
              </a:rPr>
              <a:t>The heating profile must be much more precise than in present detectors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</a:pPr>
            <a:r>
              <a:rPr lang="en-US" sz="1400" dirty="0">
                <a:latin typeface="+mj-lt"/>
              </a:rPr>
              <a:t>Simple system like </a:t>
            </a:r>
            <a:r>
              <a:rPr lang="en-US" sz="1400" dirty="0" smtClean="0">
                <a:latin typeface="+mj-lt"/>
              </a:rPr>
              <a:t>Virgo TCS </a:t>
            </a:r>
            <a:r>
              <a:rPr lang="en-US" sz="1400" dirty="0">
                <a:latin typeface="+mj-lt"/>
              </a:rPr>
              <a:t>is not </a:t>
            </a:r>
            <a:r>
              <a:rPr lang="en-US" sz="1400" dirty="0" smtClean="0">
                <a:latin typeface="+mj-lt"/>
              </a:rPr>
              <a:t>enough</a:t>
            </a:r>
            <a:endParaRPr lang="en-US" sz="1400" dirty="0">
              <a:latin typeface="+mj-lt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dirty="0" smtClean="0">
                <a:latin typeface="+mj-lt"/>
              </a:rPr>
              <a:t>Solution </a:t>
            </a:r>
            <a:r>
              <a:rPr lang="en-US" dirty="0">
                <a:latin typeface="+mj-lt"/>
              </a:rPr>
              <a:t>using known </a:t>
            </a:r>
            <a:r>
              <a:rPr lang="en-US" dirty="0" smtClean="0">
                <a:latin typeface="+mj-lt"/>
              </a:rPr>
              <a:t>technology: modulate </a:t>
            </a:r>
            <a:r>
              <a:rPr lang="en-US" dirty="0">
                <a:latin typeface="+mj-lt"/>
              </a:rPr>
              <a:t>rings dimensions by changing distances between lenses and </a:t>
            </a:r>
            <a:r>
              <a:rPr lang="en-US" dirty="0" err="1">
                <a:latin typeface="+mj-lt"/>
              </a:rPr>
              <a:t>axicons</a:t>
            </a:r>
            <a:r>
              <a:rPr lang="en-US" dirty="0">
                <a:latin typeface="+mj-lt"/>
              </a:rPr>
              <a:t> and modulate power in each ring (Double </a:t>
            </a:r>
            <a:r>
              <a:rPr lang="en-US" dirty="0" err="1">
                <a:latin typeface="+mj-lt"/>
              </a:rPr>
              <a:t>Axicon</a:t>
            </a:r>
            <a:r>
              <a:rPr lang="en-US" dirty="0">
                <a:latin typeface="+mj-lt"/>
              </a:rPr>
              <a:t> System)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CE625-249C-4BAF-B611-7834CF8272E7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grpSp>
        <p:nvGrpSpPr>
          <p:cNvPr id="14" name="Gruppo 13"/>
          <p:cNvGrpSpPr>
            <a:grpSpLocks/>
          </p:cNvGrpSpPr>
          <p:nvPr/>
        </p:nvGrpSpPr>
        <p:grpSpPr bwMode="auto">
          <a:xfrm>
            <a:off x="2590800" y="4886325"/>
            <a:ext cx="2617787" cy="1895475"/>
            <a:chOff x="2571736" y="4429132"/>
            <a:chExt cx="3075514" cy="2428868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6" y="4429132"/>
              <a:ext cx="3075514" cy="2428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ttangolo 11"/>
            <p:cNvSpPr>
              <a:spLocks noChangeArrowheads="1"/>
            </p:cNvSpPr>
            <p:nvPr/>
          </p:nvSpPr>
          <p:spPr bwMode="auto">
            <a:xfrm>
              <a:off x="2857488" y="4572008"/>
              <a:ext cx="1415199" cy="74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solidFill>
                    <a:srgbClr val="0000FF"/>
                  </a:solidFill>
                  <a:latin typeface="+mj-lt"/>
                </a:rPr>
                <a:t>axicon</a:t>
              </a:r>
              <a:endParaRPr lang="en-US" sz="1600" dirty="0">
                <a:solidFill>
                  <a:srgbClr val="0000FF"/>
                </a:solidFill>
                <a:latin typeface="+mj-lt"/>
              </a:endParaRPr>
            </a:p>
            <a:p>
              <a:r>
                <a:rPr lang="it-IT" sz="1600" dirty="0">
                  <a:solidFill>
                    <a:srgbClr val="FF0000"/>
                  </a:solidFill>
                  <a:latin typeface="+mj-lt"/>
                </a:rPr>
                <a:t>OHP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66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1209</Words>
  <Application>Microsoft Macintosh PowerPoint</Application>
  <PresentationFormat>On-screen Show (4:3)</PresentationFormat>
  <Paragraphs>148</Paragraphs>
  <Slides>16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Tema di Office</vt:lpstr>
      <vt:lpstr>Microsoft Equation</vt:lpstr>
      <vt:lpstr>Equazione</vt:lpstr>
      <vt:lpstr>Thermal compensation issues: sensing and actuation</vt:lpstr>
      <vt:lpstr>Thermal effects: introduction</vt:lpstr>
      <vt:lpstr>Working principle of TCS</vt:lpstr>
      <vt:lpstr>Current compensation systems</vt:lpstr>
      <vt:lpstr>Virgo/Virgo+ scheme</vt:lpstr>
      <vt:lpstr>Virgo/Virgo+ scheme</vt:lpstr>
      <vt:lpstr>Virgo/Virgo+ scheme</vt:lpstr>
      <vt:lpstr>TCS in Advanced detectors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Alessio Rocchi</dc:creator>
  <cp:lastModifiedBy>INFN Ist. Nazionale di Fisica Nucleare</cp:lastModifiedBy>
  <cp:revision>323</cp:revision>
  <dcterms:created xsi:type="dcterms:W3CDTF">2011-10-20T13:56:56Z</dcterms:created>
  <dcterms:modified xsi:type="dcterms:W3CDTF">2011-10-21T07:56:07Z</dcterms:modified>
</cp:coreProperties>
</file>