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77" r:id="rId3"/>
    <p:sldId id="297" r:id="rId4"/>
    <p:sldId id="300" r:id="rId5"/>
    <p:sldId id="293" r:id="rId6"/>
    <p:sldId id="299" r:id="rId7"/>
    <p:sldId id="271" r:id="rId8"/>
    <p:sldId id="287" r:id="rId9"/>
    <p:sldId id="259" r:id="rId10"/>
    <p:sldId id="260" r:id="rId11"/>
    <p:sldId id="291" r:id="rId12"/>
    <p:sldId id="261" r:id="rId13"/>
    <p:sldId id="272" r:id="rId14"/>
    <p:sldId id="265" r:id="rId15"/>
    <p:sldId id="266" r:id="rId16"/>
    <p:sldId id="269" r:id="rId17"/>
    <p:sldId id="270" r:id="rId18"/>
    <p:sldId id="283" r:id="rId19"/>
    <p:sldId id="282" r:id="rId20"/>
    <p:sldId id="290" r:id="rId21"/>
    <p:sldId id="289" r:id="rId22"/>
    <p:sldId id="286" r:id="rId23"/>
    <p:sldId id="273" r:id="rId24"/>
    <p:sldId id="275" r:id="rId25"/>
    <p:sldId id="278" r:id="rId26"/>
  </p:sldIdLst>
  <p:sldSz cx="9144000" cy="6858000" type="screen4x3"/>
  <p:notesSz cx="9874250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FF99"/>
    <a:srgbClr val="9900CC"/>
    <a:srgbClr val="990033"/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569" autoAdjust="0"/>
  </p:normalViewPr>
  <p:slideViewPr>
    <p:cSldViewPr>
      <p:cViewPr>
        <p:scale>
          <a:sx n="50" d="100"/>
          <a:sy n="50" d="100"/>
        </p:scale>
        <p:origin x="-1008" y="-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0"/>
    </p:cViewPr>
  </p:sorterViewPr>
  <p:notesViewPr>
    <p:cSldViewPr>
      <p:cViewPr varScale="1">
        <p:scale>
          <a:sx n="40" d="100"/>
          <a:sy n="40" d="100"/>
        </p:scale>
        <p:origin x="-2083" y="-67"/>
      </p:cViewPr>
      <p:guideLst>
        <p:guide orient="horz" pos="2141"/>
        <p:guide pos="311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A410D-4A2F-4826-B7FE-3E790D35DB46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A512941A-9806-448B-8172-A09776E289B0}">
      <dgm:prSet phldrT="[Tekst]"/>
      <dgm:spPr>
        <a:solidFill>
          <a:srgbClr val="7030A0"/>
        </a:solidFill>
      </dgm:spPr>
      <dgm:t>
        <a:bodyPr/>
        <a:lstStyle/>
        <a:p>
          <a:r>
            <a:rPr lang="pl-PL" dirty="0" smtClean="0"/>
            <a:t> </a:t>
          </a:r>
          <a:endParaRPr lang="pl-PL" dirty="0"/>
        </a:p>
      </dgm:t>
    </dgm:pt>
    <dgm:pt modelId="{0A0A2DE8-E80D-45EC-A3C6-08135BD11F8D}" type="parTrans" cxnId="{E517AE21-8C41-4E21-B7FD-30A57C62BF86}">
      <dgm:prSet/>
      <dgm:spPr/>
      <dgm:t>
        <a:bodyPr/>
        <a:lstStyle/>
        <a:p>
          <a:endParaRPr lang="pl-PL"/>
        </a:p>
      </dgm:t>
    </dgm:pt>
    <dgm:pt modelId="{AC5F0A89-5832-4785-86F8-8EC517ABF3D8}" type="sibTrans" cxnId="{E517AE21-8C41-4E21-B7FD-30A57C62BF86}">
      <dgm:prSet/>
      <dgm:spPr>
        <a:solidFill>
          <a:srgbClr val="00B050"/>
        </a:solidFill>
      </dgm:spPr>
      <dgm:t>
        <a:bodyPr/>
        <a:lstStyle/>
        <a:p>
          <a:endParaRPr lang="pl-PL"/>
        </a:p>
      </dgm:t>
    </dgm:pt>
    <dgm:pt modelId="{06FBBDD3-3AFB-4CF2-935F-C588731D85C2}">
      <dgm:prSet phldrT="[Tekst]"/>
      <dgm:spPr>
        <a:solidFill>
          <a:srgbClr val="00B050"/>
        </a:solidFill>
      </dgm:spPr>
      <dgm:t>
        <a:bodyPr/>
        <a:lstStyle/>
        <a:p>
          <a:r>
            <a:rPr lang="pl-PL" dirty="0" smtClean="0"/>
            <a:t> </a:t>
          </a:r>
          <a:endParaRPr lang="pl-PL" dirty="0"/>
        </a:p>
      </dgm:t>
    </dgm:pt>
    <dgm:pt modelId="{75F27F71-BD43-4089-9B97-A705B4A33A8C}" type="parTrans" cxnId="{9C9184CC-5CDE-45DC-A6A6-14D0B89CE806}">
      <dgm:prSet/>
      <dgm:spPr/>
      <dgm:t>
        <a:bodyPr/>
        <a:lstStyle/>
        <a:p>
          <a:endParaRPr lang="pl-PL"/>
        </a:p>
      </dgm:t>
    </dgm:pt>
    <dgm:pt modelId="{ABB34D30-917D-4FE8-B7A7-BB32BC91E441}" type="sibTrans" cxnId="{9C9184CC-5CDE-45DC-A6A6-14D0B89CE806}">
      <dgm:prSet/>
      <dgm:spPr>
        <a:solidFill>
          <a:srgbClr val="FF0000"/>
        </a:solidFill>
      </dgm:spPr>
      <dgm:t>
        <a:bodyPr/>
        <a:lstStyle/>
        <a:p>
          <a:endParaRPr lang="pl-PL"/>
        </a:p>
      </dgm:t>
    </dgm:pt>
    <dgm:pt modelId="{D00B8680-8EB4-43F4-B102-87DE2F8C326A}">
      <dgm:prSet phldrT="[Tekst]"/>
      <dgm:spPr>
        <a:solidFill>
          <a:srgbClr val="FF0000"/>
        </a:solidFill>
      </dgm:spPr>
      <dgm:t>
        <a:bodyPr/>
        <a:lstStyle/>
        <a:p>
          <a:r>
            <a:rPr lang="pl-PL" dirty="0" smtClean="0"/>
            <a:t> </a:t>
          </a:r>
          <a:endParaRPr lang="pl-PL" dirty="0"/>
        </a:p>
      </dgm:t>
    </dgm:pt>
    <dgm:pt modelId="{242408BB-7F49-479D-A0F3-16533A66D9D6}" type="sibTrans" cxnId="{59F3800C-446D-46A3-B50C-3D94F4098AEA}">
      <dgm:prSet/>
      <dgm:spPr>
        <a:solidFill>
          <a:srgbClr val="7030A0"/>
        </a:solidFill>
      </dgm:spPr>
      <dgm:t>
        <a:bodyPr/>
        <a:lstStyle/>
        <a:p>
          <a:endParaRPr lang="pl-PL"/>
        </a:p>
      </dgm:t>
    </dgm:pt>
    <dgm:pt modelId="{D207107B-69EA-4093-8658-764D86C36062}" type="parTrans" cxnId="{59F3800C-446D-46A3-B50C-3D94F4098AEA}">
      <dgm:prSet/>
      <dgm:spPr/>
      <dgm:t>
        <a:bodyPr/>
        <a:lstStyle/>
        <a:p>
          <a:endParaRPr lang="pl-PL"/>
        </a:p>
      </dgm:t>
    </dgm:pt>
    <dgm:pt modelId="{ED73CC6F-925B-4B21-A6D5-06CE29A5DD4F}" type="pres">
      <dgm:prSet presAssocID="{EF3A410D-4A2F-4826-B7FE-3E790D35DB4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E29E243-D34F-4566-BDAA-6942E8E72984}" type="pres">
      <dgm:prSet presAssocID="{D00B8680-8EB4-43F4-B102-87DE2F8C326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A87C0B-429D-43C2-9E2B-9C5EDAFC1E56}" type="pres">
      <dgm:prSet presAssocID="{D00B8680-8EB4-43F4-B102-87DE2F8C326A}" presName="gear1srcNode" presStyleLbl="node1" presStyleIdx="0" presStyleCnt="3"/>
      <dgm:spPr/>
      <dgm:t>
        <a:bodyPr/>
        <a:lstStyle/>
        <a:p>
          <a:endParaRPr lang="pl-PL"/>
        </a:p>
      </dgm:t>
    </dgm:pt>
    <dgm:pt modelId="{9336612D-BA26-4F29-A1E6-54C884D5BB9A}" type="pres">
      <dgm:prSet presAssocID="{D00B8680-8EB4-43F4-B102-87DE2F8C326A}" presName="gear1dstNode" presStyleLbl="node1" presStyleIdx="0" presStyleCnt="3"/>
      <dgm:spPr/>
      <dgm:t>
        <a:bodyPr/>
        <a:lstStyle/>
        <a:p>
          <a:endParaRPr lang="pl-PL"/>
        </a:p>
      </dgm:t>
    </dgm:pt>
    <dgm:pt modelId="{D8861282-4FA8-4948-AA76-500792283428}" type="pres">
      <dgm:prSet presAssocID="{A512941A-9806-448B-8172-A09776E289B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8BB413-7068-475C-83E8-6AD0A6B688C1}" type="pres">
      <dgm:prSet presAssocID="{A512941A-9806-448B-8172-A09776E289B0}" presName="gear2srcNode" presStyleLbl="node1" presStyleIdx="1" presStyleCnt="3"/>
      <dgm:spPr/>
      <dgm:t>
        <a:bodyPr/>
        <a:lstStyle/>
        <a:p>
          <a:endParaRPr lang="pl-PL"/>
        </a:p>
      </dgm:t>
    </dgm:pt>
    <dgm:pt modelId="{1676C31A-2CDD-4542-BE66-F3CD11D2DAB9}" type="pres">
      <dgm:prSet presAssocID="{A512941A-9806-448B-8172-A09776E289B0}" presName="gear2dstNode" presStyleLbl="node1" presStyleIdx="1" presStyleCnt="3"/>
      <dgm:spPr/>
      <dgm:t>
        <a:bodyPr/>
        <a:lstStyle/>
        <a:p>
          <a:endParaRPr lang="pl-PL"/>
        </a:p>
      </dgm:t>
    </dgm:pt>
    <dgm:pt modelId="{8861E3BD-D7AD-4464-92E1-8A8DDAE9787B}" type="pres">
      <dgm:prSet presAssocID="{06FBBDD3-3AFB-4CF2-935F-C588731D85C2}" presName="gear3" presStyleLbl="node1" presStyleIdx="2" presStyleCnt="3"/>
      <dgm:spPr/>
      <dgm:t>
        <a:bodyPr/>
        <a:lstStyle/>
        <a:p>
          <a:endParaRPr lang="pl-PL"/>
        </a:p>
      </dgm:t>
    </dgm:pt>
    <dgm:pt modelId="{FD662E5A-D4CB-43A3-8F22-942C1B71AE9D}" type="pres">
      <dgm:prSet presAssocID="{06FBBDD3-3AFB-4CF2-935F-C588731D85C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F7178D-1270-45FE-981D-BBAED9B0EA28}" type="pres">
      <dgm:prSet presAssocID="{06FBBDD3-3AFB-4CF2-935F-C588731D85C2}" presName="gear3srcNode" presStyleLbl="node1" presStyleIdx="2" presStyleCnt="3"/>
      <dgm:spPr/>
      <dgm:t>
        <a:bodyPr/>
        <a:lstStyle/>
        <a:p>
          <a:endParaRPr lang="pl-PL"/>
        </a:p>
      </dgm:t>
    </dgm:pt>
    <dgm:pt modelId="{F47DB227-08B4-4A1C-A468-286D58753D96}" type="pres">
      <dgm:prSet presAssocID="{06FBBDD3-3AFB-4CF2-935F-C588731D85C2}" presName="gear3dstNode" presStyleLbl="node1" presStyleIdx="2" presStyleCnt="3"/>
      <dgm:spPr/>
      <dgm:t>
        <a:bodyPr/>
        <a:lstStyle/>
        <a:p>
          <a:endParaRPr lang="pl-PL"/>
        </a:p>
      </dgm:t>
    </dgm:pt>
    <dgm:pt modelId="{80EF72DC-DB0F-4948-B387-45470639F766}" type="pres">
      <dgm:prSet presAssocID="{242408BB-7F49-479D-A0F3-16533A66D9D6}" presName="connector1" presStyleLbl="sibTrans2D1" presStyleIdx="0" presStyleCnt="3"/>
      <dgm:spPr/>
      <dgm:t>
        <a:bodyPr/>
        <a:lstStyle/>
        <a:p>
          <a:endParaRPr lang="pl-PL"/>
        </a:p>
      </dgm:t>
    </dgm:pt>
    <dgm:pt modelId="{82C66DFB-939C-414A-977C-48BE24B22642}" type="pres">
      <dgm:prSet presAssocID="{AC5F0A89-5832-4785-86F8-8EC517ABF3D8}" presName="connector2" presStyleLbl="sibTrans2D1" presStyleIdx="1" presStyleCnt="3"/>
      <dgm:spPr/>
      <dgm:t>
        <a:bodyPr/>
        <a:lstStyle/>
        <a:p>
          <a:endParaRPr lang="pl-PL"/>
        </a:p>
      </dgm:t>
    </dgm:pt>
    <dgm:pt modelId="{D321BD29-298A-48D4-8EB4-439B3FFCF7C8}" type="pres">
      <dgm:prSet presAssocID="{ABB34D30-917D-4FE8-B7A7-BB32BC91E441}" presName="connector3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968C376A-6457-4CC8-9831-9BAF4DF644C9}" type="presOf" srcId="{06FBBDD3-3AFB-4CF2-935F-C588731D85C2}" destId="{8861E3BD-D7AD-4464-92E1-8A8DDAE9787B}" srcOrd="0" destOrd="0" presId="urn:microsoft.com/office/officeart/2005/8/layout/gear1"/>
    <dgm:cxn modelId="{6FCA3865-514B-43B5-AC6F-655278BA04DB}" type="presOf" srcId="{06FBBDD3-3AFB-4CF2-935F-C588731D85C2}" destId="{67F7178D-1270-45FE-981D-BBAED9B0EA28}" srcOrd="2" destOrd="0" presId="urn:microsoft.com/office/officeart/2005/8/layout/gear1"/>
    <dgm:cxn modelId="{9467E201-5C6C-46E1-81F3-2194440C6395}" type="presOf" srcId="{EF3A410D-4A2F-4826-B7FE-3E790D35DB46}" destId="{ED73CC6F-925B-4B21-A6D5-06CE29A5DD4F}" srcOrd="0" destOrd="0" presId="urn:microsoft.com/office/officeart/2005/8/layout/gear1"/>
    <dgm:cxn modelId="{E33F9F2E-C514-487D-88F5-0DC25568C342}" type="presOf" srcId="{A512941A-9806-448B-8172-A09776E289B0}" destId="{F48BB413-7068-475C-83E8-6AD0A6B688C1}" srcOrd="1" destOrd="0" presId="urn:microsoft.com/office/officeart/2005/8/layout/gear1"/>
    <dgm:cxn modelId="{F046E0FC-7E55-4C7E-BBDD-1E0E3795F048}" type="presOf" srcId="{A512941A-9806-448B-8172-A09776E289B0}" destId="{1676C31A-2CDD-4542-BE66-F3CD11D2DAB9}" srcOrd="2" destOrd="0" presId="urn:microsoft.com/office/officeart/2005/8/layout/gear1"/>
    <dgm:cxn modelId="{7EF6114C-B7F6-48B3-812E-5090A8419856}" type="presOf" srcId="{D00B8680-8EB4-43F4-B102-87DE2F8C326A}" destId="{DE29E243-D34F-4566-BDAA-6942E8E72984}" srcOrd="0" destOrd="0" presId="urn:microsoft.com/office/officeart/2005/8/layout/gear1"/>
    <dgm:cxn modelId="{C89D8573-D88B-42F2-A755-90A01745ED36}" type="presOf" srcId="{AC5F0A89-5832-4785-86F8-8EC517ABF3D8}" destId="{82C66DFB-939C-414A-977C-48BE24B22642}" srcOrd="0" destOrd="0" presId="urn:microsoft.com/office/officeart/2005/8/layout/gear1"/>
    <dgm:cxn modelId="{0A7485D2-A795-478F-B21D-F8CD89A28C1A}" type="presOf" srcId="{A512941A-9806-448B-8172-A09776E289B0}" destId="{D8861282-4FA8-4948-AA76-500792283428}" srcOrd="0" destOrd="0" presId="urn:microsoft.com/office/officeart/2005/8/layout/gear1"/>
    <dgm:cxn modelId="{6513DE90-556B-4EE5-A86F-6B4BA7CE4D2A}" type="presOf" srcId="{D00B8680-8EB4-43F4-B102-87DE2F8C326A}" destId="{9336612D-BA26-4F29-A1E6-54C884D5BB9A}" srcOrd="2" destOrd="0" presId="urn:microsoft.com/office/officeart/2005/8/layout/gear1"/>
    <dgm:cxn modelId="{71C6EA0E-4F5D-4F03-BD7F-7868794D40B2}" type="presOf" srcId="{D00B8680-8EB4-43F4-B102-87DE2F8C326A}" destId="{70A87C0B-429D-43C2-9E2B-9C5EDAFC1E56}" srcOrd="1" destOrd="0" presId="urn:microsoft.com/office/officeart/2005/8/layout/gear1"/>
    <dgm:cxn modelId="{8DC5A59E-71B2-4E65-9D0A-40BDC8D9E963}" type="presOf" srcId="{ABB34D30-917D-4FE8-B7A7-BB32BC91E441}" destId="{D321BD29-298A-48D4-8EB4-439B3FFCF7C8}" srcOrd="0" destOrd="0" presId="urn:microsoft.com/office/officeart/2005/8/layout/gear1"/>
    <dgm:cxn modelId="{7D49960B-1C4A-4FC4-AA03-5D748B3FB641}" type="presOf" srcId="{242408BB-7F49-479D-A0F3-16533A66D9D6}" destId="{80EF72DC-DB0F-4948-B387-45470639F766}" srcOrd="0" destOrd="0" presId="urn:microsoft.com/office/officeart/2005/8/layout/gear1"/>
    <dgm:cxn modelId="{9C9184CC-5CDE-45DC-A6A6-14D0B89CE806}" srcId="{EF3A410D-4A2F-4826-B7FE-3E790D35DB46}" destId="{06FBBDD3-3AFB-4CF2-935F-C588731D85C2}" srcOrd="2" destOrd="0" parTransId="{75F27F71-BD43-4089-9B97-A705B4A33A8C}" sibTransId="{ABB34D30-917D-4FE8-B7A7-BB32BC91E441}"/>
    <dgm:cxn modelId="{E517AE21-8C41-4E21-B7FD-30A57C62BF86}" srcId="{EF3A410D-4A2F-4826-B7FE-3E790D35DB46}" destId="{A512941A-9806-448B-8172-A09776E289B0}" srcOrd="1" destOrd="0" parTransId="{0A0A2DE8-E80D-45EC-A3C6-08135BD11F8D}" sibTransId="{AC5F0A89-5832-4785-86F8-8EC517ABF3D8}"/>
    <dgm:cxn modelId="{C26ACDE6-00EB-42CB-A5DD-32DC82978B51}" type="presOf" srcId="{06FBBDD3-3AFB-4CF2-935F-C588731D85C2}" destId="{F47DB227-08B4-4A1C-A468-286D58753D96}" srcOrd="3" destOrd="0" presId="urn:microsoft.com/office/officeart/2005/8/layout/gear1"/>
    <dgm:cxn modelId="{46EE4201-A546-4F7F-A517-87EB36B2C682}" type="presOf" srcId="{06FBBDD3-3AFB-4CF2-935F-C588731D85C2}" destId="{FD662E5A-D4CB-43A3-8F22-942C1B71AE9D}" srcOrd="1" destOrd="0" presId="urn:microsoft.com/office/officeart/2005/8/layout/gear1"/>
    <dgm:cxn modelId="{59F3800C-446D-46A3-B50C-3D94F4098AEA}" srcId="{EF3A410D-4A2F-4826-B7FE-3E790D35DB46}" destId="{D00B8680-8EB4-43F4-B102-87DE2F8C326A}" srcOrd="0" destOrd="0" parTransId="{D207107B-69EA-4093-8658-764D86C36062}" sibTransId="{242408BB-7F49-479D-A0F3-16533A66D9D6}"/>
    <dgm:cxn modelId="{C3EB8239-0356-4DE8-9249-F30BCCFDFDCD}" type="presParOf" srcId="{ED73CC6F-925B-4B21-A6D5-06CE29A5DD4F}" destId="{DE29E243-D34F-4566-BDAA-6942E8E72984}" srcOrd="0" destOrd="0" presId="urn:microsoft.com/office/officeart/2005/8/layout/gear1"/>
    <dgm:cxn modelId="{3B3FAB03-554F-4150-B8A0-1B1B2A1885CE}" type="presParOf" srcId="{ED73CC6F-925B-4B21-A6D5-06CE29A5DD4F}" destId="{70A87C0B-429D-43C2-9E2B-9C5EDAFC1E56}" srcOrd="1" destOrd="0" presId="urn:microsoft.com/office/officeart/2005/8/layout/gear1"/>
    <dgm:cxn modelId="{0C2221AF-E7E9-4944-A3D3-E65D2D19114E}" type="presParOf" srcId="{ED73CC6F-925B-4B21-A6D5-06CE29A5DD4F}" destId="{9336612D-BA26-4F29-A1E6-54C884D5BB9A}" srcOrd="2" destOrd="0" presId="urn:microsoft.com/office/officeart/2005/8/layout/gear1"/>
    <dgm:cxn modelId="{B889B2E1-A3ED-4BB7-84D1-4E1F236EDE79}" type="presParOf" srcId="{ED73CC6F-925B-4B21-A6D5-06CE29A5DD4F}" destId="{D8861282-4FA8-4948-AA76-500792283428}" srcOrd="3" destOrd="0" presId="urn:microsoft.com/office/officeart/2005/8/layout/gear1"/>
    <dgm:cxn modelId="{5E393337-6A01-4573-865B-4280D6730F5B}" type="presParOf" srcId="{ED73CC6F-925B-4B21-A6D5-06CE29A5DD4F}" destId="{F48BB413-7068-475C-83E8-6AD0A6B688C1}" srcOrd="4" destOrd="0" presId="urn:microsoft.com/office/officeart/2005/8/layout/gear1"/>
    <dgm:cxn modelId="{ACAA3420-4C09-4FB7-8B16-EB8054FFAD50}" type="presParOf" srcId="{ED73CC6F-925B-4B21-A6D5-06CE29A5DD4F}" destId="{1676C31A-2CDD-4542-BE66-F3CD11D2DAB9}" srcOrd="5" destOrd="0" presId="urn:microsoft.com/office/officeart/2005/8/layout/gear1"/>
    <dgm:cxn modelId="{BCE34F3D-48D3-4CE3-A45B-5FFFF6F1AF12}" type="presParOf" srcId="{ED73CC6F-925B-4B21-A6D5-06CE29A5DD4F}" destId="{8861E3BD-D7AD-4464-92E1-8A8DDAE9787B}" srcOrd="6" destOrd="0" presId="urn:microsoft.com/office/officeart/2005/8/layout/gear1"/>
    <dgm:cxn modelId="{547EB943-3653-4873-8C21-0AD8E4DA9837}" type="presParOf" srcId="{ED73CC6F-925B-4B21-A6D5-06CE29A5DD4F}" destId="{FD662E5A-D4CB-43A3-8F22-942C1B71AE9D}" srcOrd="7" destOrd="0" presId="urn:microsoft.com/office/officeart/2005/8/layout/gear1"/>
    <dgm:cxn modelId="{9839A66B-6603-485E-B829-26BBE7157239}" type="presParOf" srcId="{ED73CC6F-925B-4B21-A6D5-06CE29A5DD4F}" destId="{67F7178D-1270-45FE-981D-BBAED9B0EA28}" srcOrd="8" destOrd="0" presId="urn:microsoft.com/office/officeart/2005/8/layout/gear1"/>
    <dgm:cxn modelId="{F721603B-FBB1-4FEA-9367-A6A3F498FA08}" type="presParOf" srcId="{ED73CC6F-925B-4B21-A6D5-06CE29A5DD4F}" destId="{F47DB227-08B4-4A1C-A468-286D58753D96}" srcOrd="9" destOrd="0" presId="urn:microsoft.com/office/officeart/2005/8/layout/gear1"/>
    <dgm:cxn modelId="{99E21F70-6AAD-42F3-A75A-DB5B3E19CE28}" type="presParOf" srcId="{ED73CC6F-925B-4B21-A6D5-06CE29A5DD4F}" destId="{80EF72DC-DB0F-4948-B387-45470639F766}" srcOrd="10" destOrd="0" presId="urn:microsoft.com/office/officeart/2005/8/layout/gear1"/>
    <dgm:cxn modelId="{34524A7A-482F-4CF9-A68C-DBE157FF7797}" type="presParOf" srcId="{ED73CC6F-925B-4B21-A6D5-06CE29A5DD4F}" destId="{82C66DFB-939C-414A-977C-48BE24B22642}" srcOrd="11" destOrd="0" presId="urn:microsoft.com/office/officeart/2005/8/layout/gear1"/>
    <dgm:cxn modelId="{68E5E9AC-C719-4574-AA89-E2A8908B7FF7}" type="presParOf" srcId="{ED73CC6F-925B-4B21-A6D5-06CE29A5DD4F}" destId="{D321BD29-298A-48D4-8EB4-439B3FFCF7C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37BA56-7BEE-48C1-A147-082FCD32892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866A87C-8F56-4DD3-A633-4444B02CA399}">
      <dgm:prSet phldrT="[Tekst]" custT="1"/>
      <dgm:spPr>
        <a:solidFill>
          <a:schemeClr val="accent3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000" b="1" smtClean="0">
              <a:solidFill>
                <a:schemeClr val="tx2">
                  <a:lumMod val="75000"/>
                </a:schemeClr>
              </a:solidFill>
            </a:rPr>
            <a:t>SMC </a:t>
          </a:r>
          <a:r>
            <a:rPr lang="en-US" sz="2000" b="1" noProof="0" smtClean="0">
              <a:solidFill>
                <a:schemeClr val="tx2">
                  <a:lumMod val="75000"/>
                </a:schemeClr>
              </a:solidFill>
            </a:rPr>
            <a:t>composite</a:t>
          </a:r>
        </a:p>
        <a:p>
          <a:r>
            <a:rPr lang="en-US" sz="2000" b="1" noProof="0" smtClean="0">
              <a:solidFill>
                <a:schemeClr val="tx2">
                  <a:lumMod val="75000"/>
                </a:schemeClr>
              </a:solidFill>
            </a:rPr>
            <a:t>mirror structure</a:t>
          </a:r>
          <a:endParaRPr lang="en-US" sz="2000" b="1" noProof="0" dirty="0">
            <a:solidFill>
              <a:schemeClr val="tx2">
                <a:lumMod val="75000"/>
              </a:schemeClr>
            </a:solidFill>
          </a:endParaRPr>
        </a:p>
      </dgm:t>
    </dgm:pt>
    <dgm:pt modelId="{EDE7395D-493F-4B1D-994B-EE60A18F63BF}" type="parTrans" cxnId="{AB1DD798-0129-4E06-86AE-D1848E5BE3E6}">
      <dgm:prSet/>
      <dgm:spPr/>
      <dgm:t>
        <a:bodyPr/>
        <a:lstStyle/>
        <a:p>
          <a:endParaRPr lang="pl-PL"/>
        </a:p>
      </dgm:t>
    </dgm:pt>
    <dgm:pt modelId="{8610C11C-C488-447A-AB91-7E473ED848F6}" type="sibTrans" cxnId="{AB1DD798-0129-4E06-86AE-D1848E5BE3E6}">
      <dgm:prSet/>
      <dgm:spPr/>
      <dgm:t>
        <a:bodyPr/>
        <a:lstStyle/>
        <a:p>
          <a:endParaRPr lang="pl-PL"/>
        </a:p>
      </dgm:t>
    </dgm:pt>
    <dgm:pt modelId="{A2D87FB2-C625-44AA-AE84-BC28BB1C45C0}">
      <dgm:prSet phldrT="[Tekst]"/>
      <dgm:spPr>
        <a:solidFill>
          <a:schemeClr val="accent3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en-US" b="1" noProof="0" smtClean="0">
              <a:solidFill>
                <a:schemeClr val="tx2">
                  <a:lumMod val="75000"/>
                </a:schemeClr>
              </a:solidFill>
            </a:rPr>
            <a:t>High</a:t>
          </a:r>
          <a:r>
            <a:rPr lang="en-US" noProof="0" smtClean="0">
              <a:solidFill>
                <a:schemeClr val="tx2">
                  <a:lumMod val="75000"/>
                </a:schemeClr>
              </a:solidFill>
            </a:rPr>
            <a:t> temperature process</a:t>
          </a:r>
          <a:endParaRPr lang="en-US" noProof="0" dirty="0">
            <a:solidFill>
              <a:schemeClr val="tx2">
                <a:lumMod val="75000"/>
              </a:schemeClr>
            </a:solidFill>
          </a:endParaRPr>
        </a:p>
      </dgm:t>
    </dgm:pt>
    <dgm:pt modelId="{3101B018-C50E-4E9C-9A47-73D0E58AB9AC}" type="parTrans" cxnId="{6703D08B-3591-4A0D-8DB0-A2FAB465355D}">
      <dgm:prSet/>
      <dgm:spPr>
        <a:solidFill>
          <a:schemeClr val="accent3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9323507C-6E97-4C4F-A6AD-76B42F5F8656}" type="sibTrans" cxnId="{6703D08B-3591-4A0D-8DB0-A2FAB465355D}">
      <dgm:prSet/>
      <dgm:spPr/>
      <dgm:t>
        <a:bodyPr/>
        <a:lstStyle/>
        <a:p>
          <a:endParaRPr lang="pl-PL"/>
        </a:p>
      </dgm:t>
    </dgm:pt>
    <dgm:pt modelId="{C9DD7AD1-E0A3-4B1D-9B05-9F17F09892F1}">
      <dgm:prSet phldrT="[Tekst]"/>
      <dgm:spPr>
        <a:solidFill>
          <a:schemeClr val="accent3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en-US" noProof="0" dirty="0" smtClean="0">
              <a:solidFill>
                <a:schemeClr val="tx2">
                  <a:lumMod val="75000"/>
                </a:schemeClr>
              </a:solidFill>
            </a:rPr>
            <a:t>Structure with </a:t>
          </a:r>
          <a:r>
            <a:rPr lang="en-US" b="1" noProof="0" dirty="0" smtClean="0">
              <a:solidFill>
                <a:schemeClr val="tx2">
                  <a:lumMod val="75000"/>
                </a:schemeClr>
              </a:solidFill>
            </a:rPr>
            <a:t>ribs</a:t>
          </a:r>
          <a:r>
            <a:rPr lang="en-US" noProof="0" dirty="0" smtClean="0">
              <a:solidFill>
                <a:schemeClr val="tx2">
                  <a:lumMod val="75000"/>
                </a:schemeClr>
              </a:solidFill>
            </a:rPr>
            <a:t> </a:t>
          </a:r>
          <a:br>
            <a:rPr lang="en-US" noProof="0" dirty="0" smtClean="0">
              <a:solidFill>
                <a:schemeClr val="tx2">
                  <a:lumMod val="75000"/>
                </a:schemeClr>
              </a:solidFill>
            </a:rPr>
          </a:br>
          <a:r>
            <a:rPr lang="en-US" noProof="0" dirty="0" smtClean="0">
              <a:solidFill>
                <a:schemeClr val="tx2">
                  <a:lumMod val="75000"/>
                </a:schemeClr>
              </a:solidFill>
            </a:rPr>
            <a:t>(high pressure)</a:t>
          </a:r>
        </a:p>
      </dgm:t>
    </dgm:pt>
    <dgm:pt modelId="{842299A0-3590-46A7-A1E8-5EE89F9FC720}" type="parTrans" cxnId="{C0EDF5A0-6F11-41BE-8A1A-52BD62A06B48}">
      <dgm:prSet/>
      <dgm:spPr>
        <a:solidFill>
          <a:schemeClr val="accent3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8936E1D9-30A9-42C7-9F2F-D417DCD3D708}" type="sibTrans" cxnId="{C0EDF5A0-6F11-41BE-8A1A-52BD62A06B48}">
      <dgm:prSet/>
      <dgm:spPr/>
      <dgm:t>
        <a:bodyPr/>
        <a:lstStyle/>
        <a:p>
          <a:endParaRPr lang="pl-PL"/>
        </a:p>
      </dgm:t>
    </dgm:pt>
    <dgm:pt modelId="{F21E7CEC-35F4-4AE0-973D-07D1261F7819}">
      <dgm:prSet phldrT="[Tekst]"/>
      <dgm:spPr>
        <a:solidFill>
          <a:schemeClr val="accent3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en-US" b="0" dirty="0" smtClean="0">
              <a:solidFill>
                <a:schemeClr val="tx2">
                  <a:lumMod val="75000"/>
                </a:schemeClr>
              </a:solidFill>
            </a:rPr>
            <a:t>Structure with </a:t>
          </a:r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honeycomb</a:t>
          </a:r>
          <a:r>
            <a:rPr lang="en-US" b="0" dirty="0" smtClean="0">
              <a:solidFill>
                <a:schemeClr val="tx2">
                  <a:lumMod val="75000"/>
                </a:schemeClr>
              </a:solidFill>
            </a:rPr>
            <a:t/>
          </a:r>
          <a:br>
            <a:rPr lang="en-US" b="0" dirty="0" smtClean="0">
              <a:solidFill>
                <a:schemeClr val="tx2">
                  <a:lumMod val="75000"/>
                </a:schemeClr>
              </a:solidFill>
            </a:rPr>
          </a:br>
          <a:r>
            <a:rPr lang="en-US" b="0" dirty="0" smtClean="0">
              <a:solidFill>
                <a:schemeClr val="tx2">
                  <a:lumMod val="75000"/>
                </a:schemeClr>
              </a:solidFill>
            </a:rPr>
            <a:t>(</a:t>
          </a:r>
          <a:r>
            <a:rPr lang="en-US" noProof="0" dirty="0" smtClean="0">
              <a:solidFill>
                <a:schemeClr val="tx2">
                  <a:lumMod val="75000"/>
                </a:schemeClr>
              </a:solidFill>
            </a:rPr>
            <a:t>low pressure)</a:t>
          </a:r>
          <a:endParaRPr lang="en-US" b="0" dirty="0" smtClean="0">
            <a:solidFill>
              <a:schemeClr val="tx2">
                <a:lumMod val="75000"/>
              </a:schemeClr>
            </a:solidFill>
          </a:endParaRPr>
        </a:p>
      </dgm:t>
    </dgm:pt>
    <dgm:pt modelId="{39241D8F-712C-45A0-8359-9E74A68A76CC}" type="parTrans" cxnId="{08BF583C-12AB-4D5B-B54A-0C9481290586}">
      <dgm:prSet/>
      <dgm:spPr>
        <a:solidFill>
          <a:schemeClr val="accent3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DF9F4F4B-0324-4B9B-97B6-1DF17B4DDFC6}" type="sibTrans" cxnId="{08BF583C-12AB-4D5B-B54A-0C9481290586}">
      <dgm:prSet/>
      <dgm:spPr/>
      <dgm:t>
        <a:bodyPr/>
        <a:lstStyle/>
        <a:p>
          <a:endParaRPr lang="pl-PL"/>
        </a:p>
      </dgm:t>
    </dgm:pt>
    <dgm:pt modelId="{3C5E6B17-F269-442C-BD0B-1FC0DE30437F}">
      <dgm:prSet phldrT="[Tekst]"/>
      <dgm:spPr>
        <a:solidFill>
          <a:schemeClr val="accent3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en-US" b="1" noProof="0" dirty="0" smtClean="0">
              <a:solidFill>
                <a:schemeClr val="tx2">
                  <a:lumMod val="75000"/>
                </a:schemeClr>
              </a:solidFill>
            </a:rPr>
            <a:t>Low</a:t>
          </a:r>
          <a:r>
            <a:rPr lang="en-US" noProof="0" dirty="0" smtClean="0">
              <a:solidFill>
                <a:schemeClr val="tx2">
                  <a:lumMod val="75000"/>
                </a:schemeClr>
              </a:solidFill>
            </a:rPr>
            <a:t/>
          </a:r>
          <a:br>
            <a:rPr lang="en-US" noProof="0" dirty="0" smtClean="0">
              <a:solidFill>
                <a:schemeClr val="tx2">
                  <a:lumMod val="75000"/>
                </a:schemeClr>
              </a:solidFill>
            </a:rPr>
          </a:br>
          <a:r>
            <a:rPr lang="en-US" noProof="0" dirty="0" smtClean="0">
              <a:solidFill>
                <a:schemeClr val="tx2">
                  <a:lumMod val="75000"/>
                </a:schemeClr>
              </a:solidFill>
            </a:rPr>
            <a:t>temperature process</a:t>
          </a:r>
          <a:endParaRPr lang="en-US" noProof="0" dirty="0">
            <a:solidFill>
              <a:schemeClr val="tx2">
                <a:lumMod val="75000"/>
              </a:schemeClr>
            </a:solidFill>
          </a:endParaRPr>
        </a:p>
      </dgm:t>
    </dgm:pt>
    <dgm:pt modelId="{DE6EE3FE-3B9A-48B7-A13B-062B27EF7B95}" type="parTrans" cxnId="{96D98E55-27D6-47E2-8667-4D8A707F440A}">
      <dgm:prSet/>
      <dgm:spPr>
        <a:solidFill>
          <a:schemeClr val="accent3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65914A5B-804A-4920-8A12-7483EE75EED3}" type="sibTrans" cxnId="{96D98E55-27D6-47E2-8667-4D8A707F440A}">
      <dgm:prSet/>
      <dgm:spPr/>
      <dgm:t>
        <a:bodyPr/>
        <a:lstStyle/>
        <a:p>
          <a:endParaRPr lang="pl-PL"/>
        </a:p>
      </dgm:t>
    </dgm:pt>
    <dgm:pt modelId="{802737CD-0FE3-49B9-A355-B9379673E1D8}">
      <dgm:prSet phldrT="[Tekst]"/>
      <dgm:spPr>
        <a:solidFill>
          <a:schemeClr val="accent3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 smtClean="0">
              <a:solidFill>
                <a:schemeClr val="tx2">
                  <a:lumMod val="75000"/>
                </a:schemeClr>
              </a:solidFill>
            </a:rPr>
            <a:t>Structure with </a:t>
          </a:r>
          <a:r>
            <a:rPr lang="en-US" b="1" dirty="0" smtClean="0">
              <a:solidFill>
                <a:schemeClr val="tx2">
                  <a:lumMod val="75000"/>
                </a:schemeClr>
              </a:solidFill>
            </a:rPr>
            <a:t>honeycomb</a:t>
          </a:r>
          <a:r>
            <a:rPr lang="pl-PL" b="1" dirty="0" smtClean="0">
              <a:solidFill>
                <a:schemeClr val="tx2">
                  <a:lumMod val="75000"/>
                </a:schemeClr>
              </a:solidFill>
            </a:rPr>
            <a:t/>
          </a:r>
          <a:br>
            <a:rPr lang="pl-PL" b="1" dirty="0" smtClean="0">
              <a:solidFill>
                <a:schemeClr val="tx2">
                  <a:lumMod val="75000"/>
                </a:schemeClr>
              </a:solidFill>
            </a:rPr>
          </a:br>
          <a:r>
            <a:rPr lang="en-US" b="0" dirty="0" smtClean="0">
              <a:solidFill>
                <a:schemeClr val="tx2">
                  <a:lumMod val="75000"/>
                </a:schemeClr>
              </a:solidFill>
            </a:rPr>
            <a:t>(</a:t>
          </a:r>
          <a:r>
            <a:rPr lang="en-US" noProof="0" dirty="0" smtClean="0">
              <a:solidFill>
                <a:schemeClr val="tx2">
                  <a:lumMod val="75000"/>
                </a:schemeClr>
              </a:solidFill>
            </a:rPr>
            <a:t>low pressure)</a:t>
          </a:r>
          <a:endParaRPr lang="pl-PL" noProof="0" dirty="0" smtClean="0">
            <a:solidFill>
              <a:schemeClr val="tx2">
                <a:lumMod val="75000"/>
              </a:schemeClr>
            </a:solidFill>
          </a:endParaRPr>
        </a:p>
      </dgm:t>
    </dgm:pt>
    <dgm:pt modelId="{0A3B1C79-7C33-4A7C-953F-176CD2DB7659}" type="parTrans" cxnId="{FBEB316E-B29C-4AF8-B91C-F4787DBE8B97}">
      <dgm:prSet/>
      <dgm:spPr>
        <a:solidFill>
          <a:schemeClr val="accent3">
            <a:lumMod val="20000"/>
            <a:lumOff val="80000"/>
          </a:schemeClr>
        </a:solidFill>
        <a:ln>
          <a:solidFill>
            <a:srgbClr val="00B050"/>
          </a:solidFill>
        </a:ln>
      </dgm:spPr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5DA35C32-627C-41A4-B364-92E6E7A1FE91}" type="sibTrans" cxnId="{FBEB316E-B29C-4AF8-B91C-F4787DBE8B97}">
      <dgm:prSet/>
      <dgm:spPr/>
      <dgm:t>
        <a:bodyPr/>
        <a:lstStyle/>
        <a:p>
          <a:endParaRPr lang="pl-PL"/>
        </a:p>
      </dgm:t>
    </dgm:pt>
    <dgm:pt modelId="{3D32ABD8-0C00-444A-894B-3F45A6AEBCFD}" type="pres">
      <dgm:prSet presAssocID="{1737BA56-7BEE-48C1-A147-082FCD32892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7F10879-A80A-485E-A7DA-6520AAC73D47}" type="pres">
      <dgm:prSet presAssocID="{1737BA56-7BEE-48C1-A147-082FCD328926}" presName="hierFlow" presStyleCnt="0"/>
      <dgm:spPr/>
    </dgm:pt>
    <dgm:pt modelId="{1F5F5150-5923-4117-A436-F9C2136946DA}" type="pres">
      <dgm:prSet presAssocID="{1737BA56-7BEE-48C1-A147-082FCD32892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D91473E-6D7D-4922-BC91-48CE957304E3}" type="pres">
      <dgm:prSet presAssocID="{1866A87C-8F56-4DD3-A633-4444B02CA399}" presName="Name14" presStyleCnt="0"/>
      <dgm:spPr/>
    </dgm:pt>
    <dgm:pt modelId="{DD3D5B33-8C4C-4386-AF16-AB9FAFE25851}" type="pres">
      <dgm:prSet presAssocID="{1866A87C-8F56-4DD3-A633-4444B02CA39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C09A66A-0B07-43D2-9DA4-88305D27C207}" type="pres">
      <dgm:prSet presAssocID="{1866A87C-8F56-4DD3-A633-4444B02CA399}" presName="hierChild2" presStyleCnt="0"/>
      <dgm:spPr/>
    </dgm:pt>
    <dgm:pt modelId="{0FC79F6D-93A7-4B0A-A50F-4EACF9FD9526}" type="pres">
      <dgm:prSet presAssocID="{3101B018-C50E-4E9C-9A47-73D0E58AB9AC}" presName="Name19" presStyleLbl="parChTrans1D2" presStyleIdx="0" presStyleCnt="2"/>
      <dgm:spPr/>
      <dgm:t>
        <a:bodyPr/>
        <a:lstStyle/>
        <a:p>
          <a:endParaRPr lang="pl-PL"/>
        </a:p>
      </dgm:t>
    </dgm:pt>
    <dgm:pt modelId="{418CA655-1D22-4385-A596-41C04AA652BB}" type="pres">
      <dgm:prSet presAssocID="{A2D87FB2-C625-44AA-AE84-BC28BB1C45C0}" presName="Name21" presStyleCnt="0"/>
      <dgm:spPr/>
    </dgm:pt>
    <dgm:pt modelId="{8755FAD4-25C7-4A72-B8C9-0D51C78C1C2F}" type="pres">
      <dgm:prSet presAssocID="{A2D87FB2-C625-44AA-AE84-BC28BB1C45C0}" presName="level2Shape" presStyleLbl="node2" presStyleIdx="0" presStyleCnt="2"/>
      <dgm:spPr/>
      <dgm:t>
        <a:bodyPr/>
        <a:lstStyle/>
        <a:p>
          <a:endParaRPr lang="pl-PL"/>
        </a:p>
      </dgm:t>
    </dgm:pt>
    <dgm:pt modelId="{8B50785F-3A1C-4509-B1E1-0564D8BC51C3}" type="pres">
      <dgm:prSet presAssocID="{A2D87FB2-C625-44AA-AE84-BC28BB1C45C0}" presName="hierChild3" presStyleCnt="0"/>
      <dgm:spPr/>
    </dgm:pt>
    <dgm:pt modelId="{D6185F3F-CC28-423D-B032-47995FDCB3CD}" type="pres">
      <dgm:prSet presAssocID="{842299A0-3590-46A7-A1E8-5EE89F9FC720}" presName="Name19" presStyleLbl="parChTrans1D3" presStyleIdx="0" presStyleCnt="3"/>
      <dgm:spPr/>
      <dgm:t>
        <a:bodyPr/>
        <a:lstStyle/>
        <a:p>
          <a:endParaRPr lang="pl-PL"/>
        </a:p>
      </dgm:t>
    </dgm:pt>
    <dgm:pt modelId="{624AE9B9-14EA-4F95-8F8E-FA280710A69B}" type="pres">
      <dgm:prSet presAssocID="{C9DD7AD1-E0A3-4B1D-9B05-9F17F09892F1}" presName="Name21" presStyleCnt="0"/>
      <dgm:spPr/>
    </dgm:pt>
    <dgm:pt modelId="{B1C3ED69-B0D5-45DE-8038-EFD1286DF48F}" type="pres">
      <dgm:prSet presAssocID="{C9DD7AD1-E0A3-4B1D-9B05-9F17F09892F1}" presName="level2Shape" presStyleLbl="node3" presStyleIdx="0" presStyleCnt="3"/>
      <dgm:spPr/>
      <dgm:t>
        <a:bodyPr/>
        <a:lstStyle/>
        <a:p>
          <a:endParaRPr lang="pl-PL"/>
        </a:p>
      </dgm:t>
    </dgm:pt>
    <dgm:pt modelId="{4115227D-1862-4AFB-BDF3-4ED12BC52C3B}" type="pres">
      <dgm:prSet presAssocID="{C9DD7AD1-E0A3-4B1D-9B05-9F17F09892F1}" presName="hierChild3" presStyleCnt="0"/>
      <dgm:spPr/>
    </dgm:pt>
    <dgm:pt modelId="{57CCA4C4-A787-451C-A7CB-DF107BBD2436}" type="pres">
      <dgm:prSet presAssocID="{39241D8F-712C-45A0-8359-9E74A68A76CC}" presName="Name19" presStyleLbl="parChTrans1D3" presStyleIdx="1" presStyleCnt="3"/>
      <dgm:spPr/>
      <dgm:t>
        <a:bodyPr/>
        <a:lstStyle/>
        <a:p>
          <a:endParaRPr lang="pl-PL"/>
        </a:p>
      </dgm:t>
    </dgm:pt>
    <dgm:pt modelId="{AF574662-6320-42C9-934E-866442359C7C}" type="pres">
      <dgm:prSet presAssocID="{F21E7CEC-35F4-4AE0-973D-07D1261F7819}" presName="Name21" presStyleCnt="0"/>
      <dgm:spPr/>
    </dgm:pt>
    <dgm:pt modelId="{A4976E33-7F45-40BF-8DFA-FDD956144DB6}" type="pres">
      <dgm:prSet presAssocID="{F21E7CEC-35F4-4AE0-973D-07D1261F7819}" presName="level2Shape" presStyleLbl="node3" presStyleIdx="1" presStyleCnt="3"/>
      <dgm:spPr/>
      <dgm:t>
        <a:bodyPr/>
        <a:lstStyle/>
        <a:p>
          <a:endParaRPr lang="pl-PL"/>
        </a:p>
      </dgm:t>
    </dgm:pt>
    <dgm:pt modelId="{8408777D-4D89-41DD-9219-A0FAFF8CA258}" type="pres">
      <dgm:prSet presAssocID="{F21E7CEC-35F4-4AE0-973D-07D1261F7819}" presName="hierChild3" presStyleCnt="0"/>
      <dgm:spPr/>
    </dgm:pt>
    <dgm:pt modelId="{DCEE7AC8-113D-4CF3-B87D-78A9ED590FC1}" type="pres">
      <dgm:prSet presAssocID="{DE6EE3FE-3B9A-48B7-A13B-062B27EF7B95}" presName="Name19" presStyleLbl="parChTrans1D2" presStyleIdx="1" presStyleCnt="2"/>
      <dgm:spPr/>
      <dgm:t>
        <a:bodyPr/>
        <a:lstStyle/>
        <a:p>
          <a:endParaRPr lang="pl-PL"/>
        </a:p>
      </dgm:t>
    </dgm:pt>
    <dgm:pt modelId="{DB383BF6-57AF-4415-B555-095E2B3AD1CE}" type="pres">
      <dgm:prSet presAssocID="{3C5E6B17-F269-442C-BD0B-1FC0DE30437F}" presName="Name21" presStyleCnt="0"/>
      <dgm:spPr/>
    </dgm:pt>
    <dgm:pt modelId="{5202F281-3D86-4502-9276-BD40C607A9DE}" type="pres">
      <dgm:prSet presAssocID="{3C5E6B17-F269-442C-BD0B-1FC0DE30437F}" presName="level2Shape" presStyleLbl="node2" presStyleIdx="1" presStyleCnt="2"/>
      <dgm:spPr/>
      <dgm:t>
        <a:bodyPr/>
        <a:lstStyle/>
        <a:p>
          <a:endParaRPr lang="pl-PL"/>
        </a:p>
      </dgm:t>
    </dgm:pt>
    <dgm:pt modelId="{7ADF860E-F752-4D72-9C0A-E424CC21A257}" type="pres">
      <dgm:prSet presAssocID="{3C5E6B17-F269-442C-BD0B-1FC0DE30437F}" presName="hierChild3" presStyleCnt="0"/>
      <dgm:spPr/>
    </dgm:pt>
    <dgm:pt modelId="{7B2C1D9E-ED61-4085-919A-B3D96EE0FFBA}" type="pres">
      <dgm:prSet presAssocID="{0A3B1C79-7C33-4A7C-953F-176CD2DB7659}" presName="Name19" presStyleLbl="parChTrans1D3" presStyleIdx="2" presStyleCnt="3"/>
      <dgm:spPr/>
      <dgm:t>
        <a:bodyPr/>
        <a:lstStyle/>
        <a:p>
          <a:endParaRPr lang="pl-PL"/>
        </a:p>
      </dgm:t>
    </dgm:pt>
    <dgm:pt modelId="{6F65425B-BD1D-4776-8A76-DCD26352EEA6}" type="pres">
      <dgm:prSet presAssocID="{802737CD-0FE3-49B9-A355-B9379673E1D8}" presName="Name21" presStyleCnt="0"/>
      <dgm:spPr/>
    </dgm:pt>
    <dgm:pt modelId="{A4070E3D-826A-4DDF-A0F1-5453F3D31423}" type="pres">
      <dgm:prSet presAssocID="{802737CD-0FE3-49B9-A355-B9379673E1D8}" presName="level2Shape" presStyleLbl="node3" presStyleIdx="2" presStyleCnt="3"/>
      <dgm:spPr/>
      <dgm:t>
        <a:bodyPr/>
        <a:lstStyle/>
        <a:p>
          <a:endParaRPr lang="pl-PL"/>
        </a:p>
      </dgm:t>
    </dgm:pt>
    <dgm:pt modelId="{AAEDE73D-5ACC-4871-B2A1-55051B1ED7F8}" type="pres">
      <dgm:prSet presAssocID="{802737CD-0FE3-49B9-A355-B9379673E1D8}" presName="hierChild3" presStyleCnt="0"/>
      <dgm:spPr/>
    </dgm:pt>
    <dgm:pt modelId="{6EC97A2F-C7AB-434F-8C9E-D608C7357121}" type="pres">
      <dgm:prSet presAssocID="{1737BA56-7BEE-48C1-A147-082FCD328926}" presName="bgShapesFlow" presStyleCnt="0"/>
      <dgm:spPr/>
    </dgm:pt>
  </dgm:ptLst>
  <dgm:cxnLst>
    <dgm:cxn modelId="{56AE0B64-0177-48B9-BA66-6D2179AE7E48}" type="presOf" srcId="{3101B018-C50E-4E9C-9A47-73D0E58AB9AC}" destId="{0FC79F6D-93A7-4B0A-A50F-4EACF9FD9526}" srcOrd="0" destOrd="0" presId="urn:microsoft.com/office/officeart/2005/8/layout/hierarchy6"/>
    <dgm:cxn modelId="{B65C834B-7AAD-4A78-BED4-7FA71C0DC637}" type="presOf" srcId="{1866A87C-8F56-4DD3-A633-4444B02CA399}" destId="{DD3D5B33-8C4C-4386-AF16-AB9FAFE25851}" srcOrd="0" destOrd="0" presId="urn:microsoft.com/office/officeart/2005/8/layout/hierarchy6"/>
    <dgm:cxn modelId="{D2C082D7-4415-4C56-A38A-56DD72C37E1C}" type="presOf" srcId="{C9DD7AD1-E0A3-4B1D-9B05-9F17F09892F1}" destId="{B1C3ED69-B0D5-45DE-8038-EFD1286DF48F}" srcOrd="0" destOrd="0" presId="urn:microsoft.com/office/officeart/2005/8/layout/hierarchy6"/>
    <dgm:cxn modelId="{BF7A9F63-52F8-4D84-AEB6-C40E8DEFE1FF}" type="presOf" srcId="{39241D8F-712C-45A0-8359-9E74A68A76CC}" destId="{57CCA4C4-A787-451C-A7CB-DF107BBD2436}" srcOrd="0" destOrd="0" presId="urn:microsoft.com/office/officeart/2005/8/layout/hierarchy6"/>
    <dgm:cxn modelId="{8A9B3072-A776-414B-8D5F-DAA64B948AEC}" type="presOf" srcId="{842299A0-3590-46A7-A1E8-5EE89F9FC720}" destId="{D6185F3F-CC28-423D-B032-47995FDCB3CD}" srcOrd="0" destOrd="0" presId="urn:microsoft.com/office/officeart/2005/8/layout/hierarchy6"/>
    <dgm:cxn modelId="{2C2FCADB-6627-42E2-AA59-BE6A4DF51156}" type="presOf" srcId="{802737CD-0FE3-49B9-A355-B9379673E1D8}" destId="{A4070E3D-826A-4DDF-A0F1-5453F3D31423}" srcOrd="0" destOrd="0" presId="urn:microsoft.com/office/officeart/2005/8/layout/hierarchy6"/>
    <dgm:cxn modelId="{D06AB0C6-C652-40A2-8F29-F98ED537C2AA}" type="presOf" srcId="{1737BA56-7BEE-48C1-A147-082FCD328926}" destId="{3D32ABD8-0C00-444A-894B-3F45A6AEBCFD}" srcOrd="0" destOrd="0" presId="urn:microsoft.com/office/officeart/2005/8/layout/hierarchy6"/>
    <dgm:cxn modelId="{96D98E55-27D6-47E2-8667-4D8A707F440A}" srcId="{1866A87C-8F56-4DD3-A633-4444B02CA399}" destId="{3C5E6B17-F269-442C-BD0B-1FC0DE30437F}" srcOrd="1" destOrd="0" parTransId="{DE6EE3FE-3B9A-48B7-A13B-062B27EF7B95}" sibTransId="{65914A5B-804A-4920-8A12-7483EE75EED3}"/>
    <dgm:cxn modelId="{D305B856-9D8B-420E-B87D-AE2F57CA7D0E}" type="presOf" srcId="{3C5E6B17-F269-442C-BD0B-1FC0DE30437F}" destId="{5202F281-3D86-4502-9276-BD40C607A9DE}" srcOrd="0" destOrd="0" presId="urn:microsoft.com/office/officeart/2005/8/layout/hierarchy6"/>
    <dgm:cxn modelId="{25F0D269-3149-4120-93E3-DE7F711C3ECC}" type="presOf" srcId="{DE6EE3FE-3B9A-48B7-A13B-062B27EF7B95}" destId="{DCEE7AC8-113D-4CF3-B87D-78A9ED590FC1}" srcOrd="0" destOrd="0" presId="urn:microsoft.com/office/officeart/2005/8/layout/hierarchy6"/>
    <dgm:cxn modelId="{AB1DD798-0129-4E06-86AE-D1848E5BE3E6}" srcId="{1737BA56-7BEE-48C1-A147-082FCD328926}" destId="{1866A87C-8F56-4DD3-A633-4444B02CA399}" srcOrd="0" destOrd="0" parTransId="{EDE7395D-493F-4B1D-994B-EE60A18F63BF}" sibTransId="{8610C11C-C488-447A-AB91-7E473ED848F6}"/>
    <dgm:cxn modelId="{C0EDF5A0-6F11-41BE-8A1A-52BD62A06B48}" srcId="{A2D87FB2-C625-44AA-AE84-BC28BB1C45C0}" destId="{C9DD7AD1-E0A3-4B1D-9B05-9F17F09892F1}" srcOrd="0" destOrd="0" parTransId="{842299A0-3590-46A7-A1E8-5EE89F9FC720}" sibTransId="{8936E1D9-30A9-42C7-9F2F-D417DCD3D708}"/>
    <dgm:cxn modelId="{6703D08B-3591-4A0D-8DB0-A2FAB465355D}" srcId="{1866A87C-8F56-4DD3-A633-4444B02CA399}" destId="{A2D87FB2-C625-44AA-AE84-BC28BB1C45C0}" srcOrd="0" destOrd="0" parTransId="{3101B018-C50E-4E9C-9A47-73D0E58AB9AC}" sibTransId="{9323507C-6E97-4C4F-A6AD-76B42F5F8656}"/>
    <dgm:cxn modelId="{0B7013E8-A658-428D-B23D-7C105A2FC999}" type="presOf" srcId="{A2D87FB2-C625-44AA-AE84-BC28BB1C45C0}" destId="{8755FAD4-25C7-4A72-B8C9-0D51C78C1C2F}" srcOrd="0" destOrd="0" presId="urn:microsoft.com/office/officeart/2005/8/layout/hierarchy6"/>
    <dgm:cxn modelId="{FBEB316E-B29C-4AF8-B91C-F4787DBE8B97}" srcId="{3C5E6B17-F269-442C-BD0B-1FC0DE30437F}" destId="{802737CD-0FE3-49B9-A355-B9379673E1D8}" srcOrd="0" destOrd="0" parTransId="{0A3B1C79-7C33-4A7C-953F-176CD2DB7659}" sibTransId="{5DA35C32-627C-41A4-B364-92E6E7A1FE91}"/>
    <dgm:cxn modelId="{272B913A-3A17-4890-B88D-664CFE9B62FD}" type="presOf" srcId="{F21E7CEC-35F4-4AE0-973D-07D1261F7819}" destId="{A4976E33-7F45-40BF-8DFA-FDD956144DB6}" srcOrd="0" destOrd="0" presId="urn:microsoft.com/office/officeart/2005/8/layout/hierarchy6"/>
    <dgm:cxn modelId="{08BF583C-12AB-4D5B-B54A-0C9481290586}" srcId="{A2D87FB2-C625-44AA-AE84-BC28BB1C45C0}" destId="{F21E7CEC-35F4-4AE0-973D-07D1261F7819}" srcOrd="1" destOrd="0" parTransId="{39241D8F-712C-45A0-8359-9E74A68A76CC}" sibTransId="{DF9F4F4B-0324-4B9B-97B6-1DF17B4DDFC6}"/>
    <dgm:cxn modelId="{DED3F30F-3245-4EA7-AA01-8D266B44634C}" type="presOf" srcId="{0A3B1C79-7C33-4A7C-953F-176CD2DB7659}" destId="{7B2C1D9E-ED61-4085-919A-B3D96EE0FFBA}" srcOrd="0" destOrd="0" presId="urn:microsoft.com/office/officeart/2005/8/layout/hierarchy6"/>
    <dgm:cxn modelId="{C1D8A275-4431-45B1-92ED-7E74DE9935C6}" type="presParOf" srcId="{3D32ABD8-0C00-444A-894B-3F45A6AEBCFD}" destId="{37F10879-A80A-485E-A7DA-6520AAC73D47}" srcOrd="0" destOrd="0" presId="urn:microsoft.com/office/officeart/2005/8/layout/hierarchy6"/>
    <dgm:cxn modelId="{5546E0F8-718E-4974-8D53-4280EACB9E65}" type="presParOf" srcId="{37F10879-A80A-485E-A7DA-6520AAC73D47}" destId="{1F5F5150-5923-4117-A436-F9C2136946DA}" srcOrd="0" destOrd="0" presId="urn:microsoft.com/office/officeart/2005/8/layout/hierarchy6"/>
    <dgm:cxn modelId="{B038742E-E3FE-4AD5-B9E4-A742E43FE60B}" type="presParOf" srcId="{1F5F5150-5923-4117-A436-F9C2136946DA}" destId="{BD91473E-6D7D-4922-BC91-48CE957304E3}" srcOrd="0" destOrd="0" presId="urn:microsoft.com/office/officeart/2005/8/layout/hierarchy6"/>
    <dgm:cxn modelId="{91362571-5378-47AD-8FA7-611F440A4617}" type="presParOf" srcId="{BD91473E-6D7D-4922-BC91-48CE957304E3}" destId="{DD3D5B33-8C4C-4386-AF16-AB9FAFE25851}" srcOrd="0" destOrd="0" presId="urn:microsoft.com/office/officeart/2005/8/layout/hierarchy6"/>
    <dgm:cxn modelId="{243514A7-D88A-41ED-84F9-1257D33FC11E}" type="presParOf" srcId="{BD91473E-6D7D-4922-BC91-48CE957304E3}" destId="{3C09A66A-0B07-43D2-9DA4-88305D27C207}" srcOrd="1" destOrd="0" presId="urn:microsoft.com/office/officeart/2005/8/layout/hierarchy6"/>
    <dgm:cxn modelId="{0BCA0A25-7FE3-4889-AFF5-9608750BD762}" type="presParOf" srcId="{3C09A66A-0B07-43D2-9DA4-88305D27C207}" destId="{0FC79F6D-93A7-4B0A-A50F-4EACF9FD9526}" srcOrd="0" destOrd="0" presId="urn:microsoft.com/office/officeart/2005/8/layout/hierarchy6"/>
    <dgm:cxn modelId="{7717C43C-6104-42BF-A60E-32DBBEC3970A}" type="presParOf" srcId="{3C09A66A-0B07-43D2-9DA4-88305D27C207}" destId="{418CA655-1D22-4385-A596-41C04AA652BB}" srcOrd="1" destOrd="0" presId="urn:microsoft.com/office/officeart/2005/8/layout/hierarchy6"/>
    <dgm:cxn modelId="{5BA04D18-A0C4-4A7B-A1B7-DF877D68C98F}" type="presParOf" srcId="{418CA655-1D22-4385-A596-41C04AA652BB}" destId="{8755FAD4-25C7-4A72-B8C9-0D51C78C1C2F}" srcOrd="0" destOrd="0" presId="urn:microsoft.com/office/officeart/2005/8/layout/hierarchy6"/>
    <dgm:cxn modelId="{D038933A-1B42-4676-BEA3-013A421AB682}" type="presParOf" srcId="{418CA655-1D22-4385-A596-41C04AA652BB}" destId="{8B50785F-3A1C-4509-B1E1-0564D8BC51C3}" srcOrd="1" destOrd="0" presId="urn:microsoft.com/office/officeart/2005/8/layout/hierarchy6"/>
    <dgm:cxn modelId="{13E2D960-D606-4A8E-B339-FE5E4EB8771D}" type="presParOf" srcId="{8B50785F-3A1C-4509-B1E1-0564D8BC51C3}" destId="{D6185F3F-CC28-423D-B032-47995FDCB3CD}" srcOrd="0" destOrd="0" presId="urn:microsoft.com/office/officeart/2005/8/layout/hierarchy6"/>
    <dgm:cxn modelId="{1FD232E6-98CE-4A32-9309-8D5679D75651}" type="presParOf" srcId="{8B50785F-3A1C-4509-B1E1-0564D8BC51C3}" destId="{624AE9B9-14EA-4F95-8F8E-FA280710A69B}" srcOrd="1" destOrd="0" presId="urn:microsoft.com/office/officeart/2005/8/layout/hierarchy6"/>
    <dgm:cxn modelId="{C05AB0FD-E1A0-4013-A1E3-07D10F65E657}" type="presParOf" srcId="{624AE9B9-14EA-4F95-8F8E-FA280710A69B}" destId="{B1C3ED69-B0D5-45DE-8038-EFD1286DF48F}" srcOrd="0" destOrd="0" presId="urn:microsoft.com/office/officeart/2005/8/layout/hierarchy6"/>
    <dgm:cxn modelId="{EA6B9560-4DCD-44A7-9158-29ACE7A6501D}" type="presParOf" srcId="{624AE9B9-14EA-4F95-8F8E-FA280710A69B}" destId="{4115227D-1862-4AFB-BDF3-4ED12BC52C3B}" srcOrd="1" destOrd="0" presId="urn:microsoft.com/office/officeart/2005/8/layout/hierarchy6"/>
    <dgm:cxn modelId="{527988C4-EDBA-448E-88D8-517AC190CF88}" type="presParOf" srcId="{8B50785F-3A1C-4509-B1E1-0564D8BC51C3}" destId="{57CCA4C4-A787-451C-A7CB-DF107BBD2436}" srcOrd="2" destOrd="0" presId="urn:microsoft.com/office/officeart/2005/8/layout/hierarchy6"/>
    <dgm:cxn modelId="{927689FC-8CDA-43B1-AA62-C6FA18AE169A}" type="presParOf" srcId="{8B50785F-3A1C-4509-B1E1-0564D8BC51C3}" destId="{AF574662-6320-42C9-934E-866442359C7C}" srcOrd="3" destOrd="0" presId="urn:microsoft.com/office/officeart/2005/8/layout/hierarchy6"/>
    <dgm:cxn modelId="{FD4B5AFF-AAB8-4033-BD8E-7D52289EFE7F}" type="presParOf" srcId="{AF574662-6320-42C9-934E-866442359C7C}" destId="{A4976E33-7F45-40BF-8DFA-FDD956144DB6}" srcOrd="0" destOrd="0" presId="urn:microsoft.com/office/officeart/2005/8/layout/hierarchy6"/>
    <dgm:cxn modelId="{3F7581FE-D0B7-4C85-95FA-161359AC75E2}" type="presParOf" srcId="{AF574662-6320-42C9-934E-866442359C7C}" destId="{8408777D-4D89-41DD-9219-A0FAFF8CA258}" srcOrd="1" destOrd="0" presId="urn:microsoft.com/office/officeart/2005/8/layout/hierarchy6"/>
    <dgm:cxn modelId="{8AE980AB-2F66-40A1-B563-6BE286139ED7}" type="presParOf" srcId="{3C09A66A-0B07-43D2-9DA4-88305D27C207}" destId="{DCEE7AC8-113D-4CF3-B87D-78A9ED590FC1}" srcOrd="2" destOrd="0" presId="urn:microsoft.com/office/officeart/2005/8/layout/hierarchy6"/>
    <dgm:cxn modelId="{BB58B0FF-3E86-4F7A-B500-41BBA9E30B41}" type="presParOf" srcId="{3C09A66A-0B07-43D2-9DA4-88305D27C207}" destId="{DB383BF6-57AF-4415-B555-095E2B3AD1CE}" srcOrd="3" destOrd="0" presId="urn:microsoft.com/office/officeart/2005/8/layout/hierarchy6"/>
    <dgm:cxn modelId="{DDF80189-580B-493B-9BD9-2C951096DA6B}" type="presParOf" srcId="{DB383BF6-57AF-4415-B555-095E2B3AD1CE}" destId="{5202F281-3D86-4502-9276-BD40C607A9DE}" srcOrd="0" destOrd="0" presId="urn:microsoft.com/office/officeart/2005/8/layout/hierarchy6"/>
    <dgm:cxn modelId="{4C8C8E6E-EC53-40A1-B7A8-8F76461B7D4F}" type="presParOf" srcId="{DB383BF6-57AF-4415-B555-095E2B3AD1CE}" destId="{7ADF860E-F752-4D72-9C0A-E424CC21A257}" srcOrd="1" destOrd="0" presId="urn:microsoft.com/office/officeart/2005/8/layout/hierarchy6"/>
    <dgm:cxn modelId="{CFF6EE54-F4F7-4E03-B039-F0460E39D713}" type="presParOf" srcId="{7ADF860E-F752-4D72-9C0A-E424CC21A257}" destId="{7B2C1D9E-ED61-4085-919A-B3D96EE0FFBA}" srcOrd="0" destOrd="0" presId="urn:microsoft.com/office/officeart/2005/8/layout/hierarchy6"/>
    <dgm:cxn modelId="{88840F27-F239-497B-A010-8088454F9ECB}" type="presParOf" srcId="{7ADF860E-F752-4D72-9C0A-E424CC21A257}" destId="{6F65425B-BD1D-4776-8A76-DCD26352EEA6}" srcOrd="1" destOrd="0" presId="urn:microsoft.com/office/officeart/2005/8/layout/hierarchy6"/>
    <dgm:cxn modelId="{0D30DDE6-CDB3-4F05-8CA0-54845D900510}" type="presParOf" srcId="{6F65425B-BD1D-4776-8A76-DCD26352EEA6}" destId="{A4070E3D-826A-4DDF-A0F1-5453F3D31423}" srcOrd="0" destOrd="0" presId="urn:microsoft.com/office/officeart/2005/8/layout/hierarchy6"/>
    <dgm:cxn modelId="{74951E98-F2D1-4EEE-95CA-E3A837CC5671}" type="presParOf" srcId="{6F65425B-BD1D-4776-8A76-DCD26352EEA6}" destId="{AAEDE73D-5ACC-4871-B2A1-55051B1ED7F8}" srcOrd="1" destOrd="0" presId="urn:microsoft.com/office/officeart/2005/8/layout/hierarchy6"/>
    <dgm:cxn modelId="{5BB26F84-1330-45D9-B37A-DA09F64EFC1D}" type="presParOf" srcId="{3D32ABD8-0C00-444A-894B-3F45A6AEBCFD}" destId="{6EC97A2F-C7AB-434F-8C9E-D608C735712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29E243-D34F-4566-BDAA-6942E8E72984}">
      <dsp:nvSpPr>
        <dsp:cNvPr id="0" name=""/>
        <dsp:cNvSpPr/>
      </dsp:nvSpPr>
      <dsp:spPr>
        <a:xfrm>
          <a:off x="568878" y="495193"/>
          <a:ext cx="605235" cy="605235"/>
        </a:xfrm>
        <a:prstGeom prst="gear9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 </a:t>
          </a:r>
          <a:endParaRPr lang="pl-PL" sz="1300" kern="1200" dirty="0"/>
        </a:p>
      </dsp:txBody>
      <dsp:txXfrm>
        <a:off x="568878" y="495193"/>
        <a:ext cx="605235" cy="605235"/>
      </dsp:txXfrm>
    </dsp:sp>
    <dsp:sp modelId="{D8861282-4FA8-4948-AA76-500792283428}">
      <dsp:nvSpPr>
        <dsp:cNvPr id="0" name=""/>
        <dsp:cNvSpPr/>
      </dsp:nvSpPr>
      <dsp:spPr>
        <a:xfrm>
          <a:off x="216741" y="352137"/>
          <a:ext cx="440171" cy="440171"/>
        </a:xfrm>
        <a:prstGeom prst="gear6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 </a:t>
          </a:r>
          <a:endParaRPr lang="pl-PL" sz="1300" kern="1200" dirty="0"/>
        </a:p>
      </dsp:txBody>
      <dsp:txXfrm>
        <a:off x="216741" y="352137"/>
        <a:ext cx="440171" cy="440171"/>
      </dsp:txXfrm>
    </dsp:sp>
    <dsp:sp modelId="{8861E3BD-D7AD-4464-92E1-8A8DDAE9787B}">
      <dsp:nvSpPr>
        <dsp:cNvPr id="0" name=""/>
        <dsp:cNvSpPr/>
      </dsp:nvSpPr>
      <dsp:spPr>
        <a:xfrm rot="20700000">
          <a:off x="463282" y="48463"/>
          <a:ext cx="431278" cy="431278"/>
        </a:xfrm>
        <a:prstGeom prst="gear6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 </a:t>
          </a:r>
          <a:endParaRPr lang="pl-PL" sz="1300" kern="1200" dirty="0"/>
        </a:p>
      </dsp:txBody>
      <dsp:txXfrm>
        <a:off x="557874" y="143055"/>
        <a:ext cx="242094" cy="242094"/>
      </dsp:txXfrm>
    </dsp:sp>
    <dsp:sp modelId="{80EF72DC-DB0F-4948-B387-45470639F766}">
      <dsp:nvSpPr>
        <dsp:cNvPr id="0" name=""/>
        <dsp:cNvSpPr/>
      </dsp:nvSpPr>
      <dsp:spPr>
        <a:xfrm>
          <a:off x="494555" y="418251"/>
          <a:ext cx="774702" cy="774702"/>
        </a:xfrm>
        <a:prstGeom prst="circularArrow">
          <a:avLst>
            <a:gd name="adj1" fmla="val 4687"/>
            <a:gd name="adj2" fmla="val 299029"/>
            <a:gd name="adj3" fmla="val 2314388"/>
            <a:gd name="adj4" fmla="val 16398548"/>
            <a:gd name="adj5" fmla="val 5469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66DFB-939C-414A-977C-48BE24B22642}">
      <dsp:nvSpPr>
        <dsp:cNvPr id="0" name=""/>
        <dsp:cNvSpPr/>
      </dsp:nvSpPr>
      <dsp:spPr>
        <a:xfrm>
          <a:off x="138787" y="268021"/>
          <a:ext cx="562869" cy="5628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1BD29-298A-48D4-8EB4-439B3FFCF7C8}">
      <dsp:nvSpPr>
        <dsp:cNvPr id="0" name=""/>
        <dsp:cNvSpPr/>
      </dsp:nvSpPr>
      <dsp:spPr>
        <a:xfrm>
          <a:off x="363523" y="-32724"/>
          <a:ext cx="606886" cy="60688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3D5B33-8C4C-4386-AF16-AB9FAFE25851}">
      <dsp:nvSpPr>
        <dsp:cNvPr id="0" name=""/>
        <dsp:cNvSpPr/>
      </dsp:nvSpPr>
      <dsp:spPr>
        <a:xfrm>
          <a:off x="3769522" y="1557"/>
          <a:ext cx="1973014" cy="131534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2">
                  <a:lumMod val="75000"/>
                </a:schemeClr>
              </a:solidFill>
            </a:rPr>
            <a:t>SMC </a:t>
          </a:r>
          <a:r>
            <a:rPr lang="en-US" sz="2000" b="1" kern="1200" noProof="0" smtClean="0">
              <a:solidFill>
                <a:schemeClr val="tx2">
                  <a:lumMod val="75000"/>
                </a:schemeClr>
              </a:solidFill>
            </a:rPr>
            <a:t>composite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smtClean="0">
              <a:solidFill>
                <a:schemeClr val="tx2">
                  <a:lumMod val="75000"/>
                </a:schemeClr>
              </a:solidFill>
            </a:rPr>
            <a:t>mirror structure</a:t>
          </a:r>
          <a:endParaRPr lang="en-US" sz="2000" b="1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3769522" y="1557"/>
        <a:ext cx="1973014" cy="1315342"/>
      </dsp:txXfrm>
    </dsp:sp>
    <dsp:sp modelId="{0FC79F6D-93A7-4B0A-A50F-4EACF9FD9526}">
      <dsp:nvSpPr>
        <dsp:cNvPr id="0" name=""/>
        <dsp:cNvSpPr/>
      </dsp:nvSpPr>
      <dsp:spPr>
        <a:xfrm>
          <a:off x="2832340" y="1316900"/>
          <a:ext cx="1923689" cy="526137"/>
        </a:xfrm>
        <a:custGeom>
          <a:avLst/>
          <a:gdLst/>
          <a:ahLst/>
          <a:cxnLst/>
          <a:rect l="0" t="0" r="0" b="0"/>
          <a:pathLst>
            <a:path>
              <a:moveTo>
                <a:pt x="1923689" y="0"/>
              </a:moveTo>
              <a:lnTo>
                <a:pt x="1923689" y="263068"/>
              </a:lnTo>
              <a:lnTo>
                <a:pt x="0" y="263068"/>
              </a:lnTo>
              <a:lnTo>
                <a:pt x="0" y="526137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5FAD4-25C7-4A72-B8C9-0D51C78C1C2F}">
      <dsp:nvSpPr>
        <dsp:cNvPr id="0" name=""/>
        <dsp:cNvSpPr/>
      </dsp:nvSpPr>
      <dsp:spPr>
        <a:xfrm>
          <a:off x="1845833" y="1843038"/>
          <a:ext cx="1973014" cy="131534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noProof="0" smtClean="0">
              <a:solidFill>
                <a:schemeClr val="tx2">
                  <a:lumMod val="75000"/>
                </a:schemeClr>
              </a:solidFill>
            </a:rPr>
            <a:t>High</a:t>
          </a:r>
          <a:r>
            <a:rPr lang="en-US" sz="2200" kern="1200" noProof="0" smtClean="0">
              <a:solidFill>
                <a:schemeClr val="tx2">
                  <a:lumMod val="75000"/>
                </a:schemeClr>
              </a:solidFill>
            </a:rPr>
            <a:t> temperature process</a:t>
          </a:r>
          <a:endParaRPr lang="en-US" sz="22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1845833" y="1843038"/>
        <a:ext cx="1973014" cy="1315342"/>
      </dsp:txXfrm>
    </dsp:sp>
    <dsp:sp modelId="{D6185F3F-CC28-423D-B032-47995FDCB3CD}">
      <dsp:nvSpPr>
        <dsp:cNvPr id="0" name=""/>
        <dsp:cNvSpPr/>
      </dsp:nvSpPr>
      <dsp:spPr>
        <a:xfrm>
          <a:off x="1549881" y="3158380"/>
          <a:ext cx="1282459" cy="526137"/>
        </a:xfrm>
        <a:custGeom>
          <a:avLst/>
          <a:gdLst/>
          <a:ahLst/>
          <a:cxnLst/>
          <a:rect l="0" t="0" r="0" b="0"/>
          <a:pathLst>
            <a:path>
              <a:moveTo>
                <a:pt x="1282459" y="0"/>
              </a:moveTo>
              <a:lnTo>
                <a:pt x="1282459" y="263068"/>
              </a:lnTo>
              <a:lnTo>
                <a:pt x="0" y="263068"/>
              </a:lnTo>
              <a:lnTo>
                <a:pt x="0" y="526137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3ED69-B0D5-45DE-8038-EFD1286DF48F}">
      <dsp:nvSpPr>
        <dsp:cNvPr id="0" name=""/>
        <dsp:cNvSpPr/>
      </dsp:nvSpPr>
      <dsp:spPr>
        <a:xfrm>
          <a:off x="563373" y="3684518"/>
          <a:ext cx="1973014" cy="131534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>
              <a:solidFill>
                <a:schemeClr val="tx2">
                  <a:lumMod val="75000"/>
                </a:schemeClr>
              </a:solidFill>
            </a:rPr>
            <a:t>Structure with </a:t>
          </a:r>
          <a:r>
            <a:rPr lang="en-US" sz="2200" b="1" kern="1200" noProof="0" dirty="0" smtClean="0">
              <a:solidFill>
                <a:schemeClr val="tx2">
                  <a:lumMod val="75000"/>
                </a:schemeClr>
              </a:solidFill>
            </a:rPr>
            <a:t>ribs</a:t>
          </a:r>
          <a:r>
            <a:rPr lang="en-US" sz="2200" kern="1200" noProof="0" dirty="0" smtClean="0">
              <a:solidFill>
                <a:schemeClr val="tx2">
                  <a:lumMod val="75000"/>
                </a:schemeClr>
              </a:solidFill>
            </a:rPr>
            <a:t> </a:t>
          </a:r>
          <a:br>
            <a:rPr lang="en-US" sz="2200" kern="1200" noProof="0" dirty="0" smtClean="0">
              <a:solidFill>
                <a:schemeClr val="tx2">
                  <a:lumMod val="75000"/>
                </a:schemeClr>
              </a:solidFill>
            </a:rPr>
          </a:br>
          <a:r>
            <a:rPr lang="en-US" sz="2200" kern="1200" noProof="0" dirty="0" smtClean="0">
              <a:solidFill>
                <a:schemeClr val="tx2">
                  <a:lumMod val="75000"/>
                </a:schemeClr>
              </a:solidFill>
            </a:rPr>
            <a:t>(high pressure)</a:t>
          </a:r>
        </a:p>
      </dsp:txBody>
      <dsp:txXfrm>
        <a:off x="563373" y="3684518"/>
        <a:ext cx="1973014" cy="1315342"/>
      </dsp:txXfrm>
    </dsp:sp>
    <dsp:sp modelId="{57CCA4C4-A787-451C-A7CB-DF107BBD2436}">
      <dsp:nvSpPr>
        <dsp:cNvPr id="0" name=""/>
        <dsp:cNvSpPr/>
      </dsp:nvSpPr>
      <dsp:spPr>
        <a:xfrm>
          <a:off x="2832340" y="3158380"/>
          <a:ext cx="1282459" cy="526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68"/>
              </a:lnTo>
              <a:lnTo>
                <a:pt x="1282459" y="263068"/>
              </a:lnTo>
              <a:lnTo>
                <a:pt x="1282459" y="526137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76E33-7F45-40BF-8DFA-FDD956144DB6}">
      <dsp:nvSpPr>
        <dsp:cNvPr id="0" name=""/>
        <dsp:cNvSpPr/>
      </dsp:nvSpPr>
      <dsp:spPr>
        <a:xfrm>
          <a:off x="3128292" y="3684518"/>
          <a:ext cx="1973014" cy="131534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solidFill>
                <a:schemeClr val="tx2">
                  <a:lumMod val="75000"/>
                </a:schemeClr>
              </a:solidFill>
            </a:rPr>
            <a:t>Structure with </a:t>
          </a:r>
          <a:r>
            <a:rPr lang="en-US" sz="2200" b="1" kern="1200" dirty="0" smtClean="0">
              <a:solidFill>
                <a:schemeClr val="tx2">
                  <a:lumMod val="75000"/>
                </a:schemeClr>
              </a:solidFill>
            </a:rPr>
            <a:t>honeycomb</a:t>
          </a:r>
          <a:r>
            <a:rPr lang="en-US" sz="2200" b="0" kern="1200" dirty="0" smtClean="0">
              <a:solidFill>
                <a:schemeClr val="tx2">
                  <a:lumMod val="75000"/>
                </a:schemeClr>
              </a:solidFill>
            </a:rPr>
            <a:t/>
          </a:r>
          <a:br>
            <a:rPr lang="en-US" sz="2200" b="0" kern="1200" dirty="0" smtClean="0">
              <a:solidFill>
                <a:schemeClr val="tx2">
                  <a:lumMod val="75000"/>
                </a:schemeClr>
              </a:solidFill>
            </a:rPr>
          </a:br>
          <a:r>
            <a:rPr lang="en-US" sz="2200" b="0" kern="1200" dirty="0" smtClean="0">
              <a:solidFill>
                <a:schemeClr val="tx2">
                  <a:lumMod val="75000"/>
                </a:schemeClr>
              </a:solidFill>
            </a:rPr>
            <a:t>(</a:t>
          </a:r>
          <a:r>
            <a:rPr lang="en-US" sz="2200" kern="1200" noProof="0" dirty="0" smtClean="0">
              <a:solidFill>
                <a:schemeClr val="tx2">
                  <a:lumMod val="75000"/>
                </a:schemeClr>
              </a:solidFill>
            </a:rPr>
            <a:t>low pressure)</a:t>
          </a:r>
          <a:endParaRPr lang="en-US" sz="2200" b="0" kern="1200" dirty="0" smtClean="0">
            <a:solidFill>
              <a:schemeClr val="tx2">
                <a:lumMod val="75000"/>
              </a:schemeClr>
            </a:solidFill>
          </a:endParaRPr>
        </a:p>
      </dsp:txBody>
      <dsp:txXfrm>
        <a:off x="3128292" y="3684518"/>
        <a:ext cx="1973014" cy="1315342"/>
      </dsp:txXfrm>
    </dsp:sp>
    <dsp:sp modelId="{DCEE7AC8-113D-4CF3-B87D-78A9ED590FC1}">
      <dsp:nvSpPr>
        <dsp:cNvPr id="0" name=""/>
        <dsp:cNvSpPr/>
      </dsp:nvSpPr>
      <dsp:spPr>
        <a:xfrm>
          <a:off x="4756029" y="1316900"/>
          <a:ext cx="1923689" cy="526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68"/>
              </a:lnTo>
              <a:lnTo>
                <a:pt x="1923689" y="263068"/>
              </a:lnTo>
              <a:lnTo>
                <a:pt x="1923689" y="526137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2F281-3D86-4502-9276-BD40C607A9DE}">
      <dsp:nvSpPr>
        <dsp:cNvPr id="0" name=""/>
        <dsp:cNvSpPr/>
      </dsp:nvSpPr>
      <dsp:spPr>
        <a:xfrm>
          <a:off x="5693211" y="1843038"/>
          <a:ext cx="1973014" cy="131534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noProof="0" dirty="0" smtClean="0">
              <a:solidFill>
                <a:schemeClr val="tx2">
                  <a:lumMod val="75000"/>
                </a:schemeClr>
              </a:solidFill>
            </a:rPr>
            <a:t>Low</a:t>
          </a:r>
          <a:r>
            <a:rPr lang="en-US" sz="2200" kern="1200" noProof="0" dirty="0" smtClean="0">
              <a:solidFill>
                <a:schemeClr val="tx2">
                  <a:lumMod val="75000"/>
                </a:schemeClr>
              </a:solidFill>
            </a:rPr>
            <a:t/>
          </a:r>
          <a:br>
            <a:rPr lang="en-US" sz="2200" kern="1200" noProof="0" dirty="0" smtClean="0">
              <a:solidFill>
                <a:schemeClr val="tx2">
                  <a:lumMod val="75000"/>
                </a:schemeClr>
              </a:solidFill>
            </a:rPr>
          </a:br>
          <a:r>
            <a:rPr lang="en-US" sz="2200" kern="1200" noProof="0" dirty="0" smtClean="0">
              <a:solidFill>
                <a:schemeClr val="tx2">
                  <a:lumMod val="75000"/>
                </a:schemeClr>
              </a:solidFill>
            </a:rPr>
            <a:t>temperature process</a:t>
          </a:r>
          <a:endParaRPr lang="en-US" sz="22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5693211" y="1843038"/>
        <a:ext cx="1973014" cy="1315342"/>
      </dsp:txXfrm>
    </dsp:sp>
    <dsp:sp modelId="{7B2C1D9E-ED61-4085-919A-B3D96EE0FFBA}">
      <dsp:nvSpPr>
        <dsp:cNvPr id="0" name=""/>
        <dsp:cNvSpPr/>
      </dsp:nvSpPr>
      <dsp:spPr>
        <a:xfrm>
          <a:off x="6633998" y="3158380"/>
          <a:ext cx="91440" cy="5261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137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70E3D-826A-4DDF-A0F1-5453F3D31423}">
      <dsp:nvSpPr>
        <dsp:cNvPr id="0" name=""/>
        <dsp:cNvSpPr/>
      </dsp:nvSpPr>
      <dsp:spPr>
        <a:xfrm>
          <a:off x="5693211" y="3684518"/>
          <a:ext cx="1973014" cy="131534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>
                  <a:lumMod val="75000"/>
                </a:schemeClr>
              </a:solidFill>
            </a:rPr>
            <a:t>Structure with </a:t>
          </a:r>
          <a:r>
            <a:rPr lang="en-US" sz="2200" b="1" kern="1200" dirty="0" smtClean="0">
              <a:solidFill>
                <a:schemeClr val="tx2">
                  <a:lumMod val="75000"/>
                </a:schemeClr>
              </a:solidFill>
            </a:rPr>
            <a:t>honeycomb</a:t>
          </a:r>
          <a:r>
            <a:rPr lang="pl-PL" sz="2200" b="1" kern="1200" dirty="0" smtClean="0">
              <a:solidFill>
                <a:schemeClr val="tx2">
                  <a:lumMod val="75000"/>
                </a:schemeClr>
              </a:solidFill>
            </a:rPr>
            <a:t/>
          </a:r>
          <a:br>
            <a:rPr lang="pl-PL" sz="2200" b="1" kern="1200" dirty="0" smtClean="0">
              <a:solidFill>
                <a:schemeClr val="tx2">
                  <a:lumMod val="75000"/>
                </a:schemeClr>
              </a:solidFill>
            </a:rPr>
          </a:br>
          <a:r>
            <a:rPr lang="en-US" sz="2200" b="0" kern="1200" dirty="0" smtClean="0">
              <a:solidFill>
                <a:schemeClr val="tx2">
                  <a:lumMod val="75000"/>
                </a:schemeClr>
              </a:solidFill>
            </a:rPr>
            <a:t>(</a:t>
          </a:r>
          <a:r>
            <a:rPr lang="en-US" sz="2200" kern="1200" noProof="0" dirty="0" smtClean="0">
              <a:solidFill>
                <a:schemeClr val="tx2">
                  <a:lumMod val="75000"/>
                </a:schemeClr>
              </a:solidFill>
            </a:rPr>
            <a:t>low pressure)</a:t>
          </a:r>
          <a:endParaRPr lang="pl-PL" sz="2200" kern="1200" noProof="0" dirty="0" smtClean="0">
            <a:solidFill>
              <a:schemeClr val="tx2">
                <a:lumMod val="75000"/>
              </a:schemeClr>
            </a:solidFill>
          </a:endParaRPr>
        </a:p>
      </dsp:txBody>
      <dsp:txXfrm>
        <a:off x="5693211" y="3684518"/>
        <a:ext cx="1973014" cy="1315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9F7D0-5287-4AA0-AB4B-F55C12991113}" type="datetimeFigureOut">
              <a:rPr lang="pl-PL" smtClean="0"/>
              <a:pPr/>
              <a:t>2011-10-19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D9F3E-DAA3-4A76-BD0C-1BFE78CCB57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9804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99690-2E9A-41F2-B531-E9B9F5049D72}" type="datetimeFigureOut">
              <a:rPr lang="pl-PL" smtClean="0"/>
              <a:pPr/>
              <a:t>2011-10-19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ED370-0167-415A-BC6D-997CBECE5E7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90131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266711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951866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Omowienie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wynikow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771F6-D771-460B-A7D2-060D542AC9FB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860837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562670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971528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51845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32095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771F6-D771-460B-A7D2-060D542AC9FB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555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597594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771F6-D771-460B-A7D2-060D542AC9FB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771F6-D771-460B-A7D2-060D542AC9FB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14777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099689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68339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62239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838322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81048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5132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386434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48569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ED370-0167-415A-BC6D-997CBECE5E78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046884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Zadane </a:t>
            </a:r>
            <a:r>
              <a:rPr lang="pl-PL" dirty="0" err="1" smtClean="0"/>
              <a:t>obciazenia</a:t>
            </a:r>
            <a:endParaRPr lang="pl-PL" dirty="0" smtClean="0"/>
          </a:p>
          <a:p>
            <a:r>
              <a:rPr lang="pl-PL" dirty="0" err="1" smtClean="0"/>
              <a:t>Zakladane</a:t>
            </a:r>
            <a:r>
              <a:rPr lang="pl-PL" baseline="0" dirty="0" smtClean="0"/>
              <a:t> punkty </a:t>
            </a:r>
            <a:r>
              <a:rPr lang="pl-PL" baseline="0" dirty="0" err="1" smtClean="0"/>
              <a:t>mocujace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771F6-D771-460B-A7D2-060D542AC9FB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1E71-4D1D-457F-82AC-41FA10E477B1}" type="datetimeFigureOut">
              <a:rPr lang="pl-PL" smtClean="0"/>
              <a:pPr/>
              <a:t>2011-10-19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696D-5971-4416-8CB2-ED4FADC73CC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24533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1E71-4D1D-457F-82AC-41FA10E477B1}" type="datetimeFigureOut">
              <a:rPr lang="pl-PL" smtClean="0"/>
              <a:pPr/>
              <a:t>2011-10-19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696D-5971-4416-8CB2-ED4FADC73CC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9515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1E71-4D1D-457F-82AC-41FA10E477B1}" type="datetimeFigureOut">
              <a:rPr lang="pl-PL" smtClean="0"/>
              <a:pPr/>
              <a:t>2011-10-19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696D-5971-4416-8CB2-ED4FADC73CC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02503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1E71-4D1D-457F-82AC-41FA10E477B1}" type="datetimeFigureOut">
              <a:rPr lang="pl-PL" smtClean="0"/>
              <a:pPr/>
              <a:t>2011-10-19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696D-5971-4416-8CB2-ED4FADC73CC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06824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1E71-4D1D-457F-82AC-41FA10E477B1}" type="datetimeFigureOut">
              <a:rPr lang="pl-PL" smtClean="0"/>
              <a:pPr/>
              <a:t>2011-10-19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696D-5971-4416-8CB2-ED4FADC73CC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83312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1E71-4D1D-457F-82AC-41FA10E477B1}" type="datetimeFigureOut">
              <a:rPr lang="pl-PL" smtClean="0"/>
              <a:pPr/>
              <a:t>2011-10-19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696D-5971-4416-8CB2-ED4FADC73CC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5072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1E71-4D1D-457F-82AC-41FA10E477B1}" type="datetimeFigureOut">
              <a:rPr lang="pl-PL" smtClean="0"/>
              <a:pPr/>
              <a:t>2011-10-19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696D-5971-4416-8CB2-ED4FADC73CC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8536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1E71-4D1D-457F-82AC-41FA10E477B1}" type="datetimeFigureOut">
              <a:rPr lang="pl-PL" smtClean="0"/>
              <a:pPr/>
              <a:t>2011-10-19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696D-5971-4416-8CB2-ED4FADC73CC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0533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1E71-4D1D-457F-82AC-41FA10E477B1}" type="datetimeFigureOut">
              <a:rPr lang="pl-PL" smtClean="0"/>
              <a:pPr/>
              <a:t>2011-10-19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696D-5971-4416-8CB2-ED4FADC73CC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19710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1E71-4D1D-457F-82AC-41FA10E477B1}" type="datetimeFigureOut">
              <a:rPr lang="pl-PL" smtClean="0"/>
              <a:pPr/>
              <a:t>2011-10-19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696D-5971-4416-8CB2-ED4FADC73CC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4335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41E71-4D1D-457F-82AC-41FA10E477B1}" type="datetimeFigureOut">
              <a:rPr lang="pl-PL" smtClean="0"/>
              <a:pPr/>
              <a:t>2011-10-19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696D-5971-4416-8CB2-ED4FADC73CCE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6000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Kliknij, aby edytować styl</a:t>
            </a:r>
            <a:endParaRPr lang="en-GB" noProof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Kliknij, aby edytować style wzorca tekstu</a:t>
            </a:r>
          </a:p>
          <a:p>
            <a:pPr lvl="1"/>
            <a:r>
              <a:rPr lang="en-GB" noProof="0" smtClean="0"/>
              <a:t>Drugi poziom</a:t>
            </a:r>
          </a:p>
          <a:p>
            <a:pPr lvl="2"/>
            <a:r>
              <a:rPr lang="en-GB" noProof="0" smtClean="0"/>
              <a:t>Trzeci poziom</a:t>
            </a:r>
          </a:p>
          <a:p>
            <a:pPr lvl="3"/>
            <a:r>
              <a:rPr lang="en-GB" noProof="0" smtClean="0"/>
              <a:t>Czwarty poziom</a:t>
            </a:r>
          </a:p>
          <a:p>
            <a:pPr lvl="4"/>
            <a:r>
              <a:rPr lang="en-GB" noProof="0" smtClean="0"/>
              <a:t>Piąty poziom</a:t>
            </a:r>
            <a:endParaRPr lang="en-GB" noProof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41E71-4D1D-457F-82AC-41FA10E477B1}" type="datetimeFigureOut">
              <a:rPr lang="en-GB" noProof="0" smtClean="0"/>
              <a:pPr/>
              <a:t>19/10/2011</a:t>
            </a:fld>
            <a:endParaRPr lang="en-GB" noProof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A696D-5971-4416-8CB2-ED4FADC73CC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="" xmlns:p14="http://schemas.microsoft.com/office/powerpoint/2010/main" val="284819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1470025"/>
          </a:xfrm>
        </p:spPr>
        <p:txBody>
          <a:bodyPr>
            <a:normAutofit/>
          </a:bodyPr>
          <a:lstStyle/>
          <a:p>
            <a:r>
              <a:rPr lang="en-US" sz="3100" dirty="0" smtClean="0"/>
              <a:t>Carbon </a:t>
            </a:r>
            <a:r>
              <a:rPr lang="en-US" sz="3100" dirty="0" smtClean="0"/>
              <a:t>fib</a:t>
            </a:r>
            <a:r>
              <a:rPr lang="pl-PL" sz="3100" dirty="0" smtClean="0"/>
              <a:t>er</a:t>
            </a:r>
            <a:r>
              <a:rPr lang="en-US" sz="3100" dirty="0" smtClean="0"/>
              <a:t> </a:t>
            </a:r>
            <a:r>
              <a:rPr lang="en-US" sz="3100" dirty="0" smtClean="0"/>
              <a:t>composite mirrors in SMC </a:t>
            </a:r>
            <a:r>
              <a:rPr lang="en-US" sz="3100" dirty="0" smtClean="0"/>
              <a:t>technology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Space Research Centre – Polish Academy of Sciences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en-US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136904" cy="134570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Team:</a:t>
            </a:r>
          </a:p>
          <a:p>
            <a:pPr algn="just"/>
            <a:r>
              <a:rPr lang="en-US" sz="1800" dirty="0" smtClean="0"/>
              <a:t>Monika </a:t>
            </a:r>
            <a:r>
              <a:rPr lang="en-US" sz="1800" dirty="0" err="1" smtClean="0"/>
              <a:t>Ciesielska</a:t>
            </a:r>
            <a:r>
              <a:rPr lang="en-US" sz="1800" dirty="0" smtClean="0"/>
              <a:t>, </a:t>
            </a:r>
            <a:r>
              <a:rPr lang="en-US" sz="1800" dirty="0" err="1" smtClean="0"/>
              <a:t>Jerzy</a:t>
            </a:r>
            <a:r>
              <a:rPr lang="en-US" sz="1800" dirty="0" smtClean="0"/>
              <a:t> Grygorczuk, Michal </a:t>
            </a:r>
            <a:r>
              <a:rPr lang="en-US" sz="1800" dirty="0" err="1" smtClean="0"/>
              <a:t>Karczewski</a:t>
            </a:r>
            <a:r>
              <a:rPr lang="en-US" sz="1800" dirty="0" smtClean="0"/>
              <a:t>, </a:t>
            </a:r>
            <a:r>
              <a:rPr lang="en-US" sz="1800" dirty="0" err="1" smtClean="0"/>
              <a:t>Janusz</a:t>
            </a:r>
            <a:r>
              <a:rPr lang="en-US" sz="1800" dirty="0" smtClean="0"/>
              <a:t> </a:t>
            </a:r>
            <a:r>
              <a:rPr lang="en-US" sz="1800" dirty="0" err="1" smtClean="0"/>
              <a:t>Nicolau-Kuklinski</a:t>
            </a:r>
            <a:r>
              <a:rPr lang="en-US" sz="1800" dirty="0" smtClean="0"/>
              <a:t>, Lukasz </a:t>
            </a:r>
            <a:r>
              <a:rPr lang="en-US" sz="1800" dirty="0" err="1" smtClean="0"/>
              <a:t>Platos</a:t>
            </a:r>
            <a:r>
              <a:rPr lang="en-US" sz="1800" dirty="0" smtClean="0"/>
              <a:t>, </a:t>
            </a:r>
            <a:r>
              <a:rPr lang="en-US" sz="1800" dirty="0" err="1" smtClean="0"/>
              <a:t>Miroslaw</a:t>
            </a:r>
            <a:r>
              <a:rPr lang="en-US" sz="1800" dirty="0" smtClean="0"/>
              <a:t> </a:t>
            </a:r>
            <a:r>
              <a:rPr lang="en-US" sz="1800" dirty="0" err="1" smtClean="0"/>
              <a:t>Rataj</a:t>
            </a:r>
            <a:r>
              <a:rPr lang="en-US" sz="1800" dirty="0" smtClean="0"/>
              <a:t>, Karol </a:t>
            </a:r>
            <a:r>
              <a:rPr lang="en-US" sz="1800" dirty="0" err="1" smtClean="0"/>
              <a:t>Seweryn</a:t>
            </a:r>
            <a:r>
              <a:rPr lang="en-US" sz="1800" dirty="0" smtClean="0"/>
              <a:t>, Michal </a:t>
            </a:r>
            <a:r>
              <a:rPr lang="en-US" sz="1800" dirty="0" err="1" smtClean="0"/>
              <a:t>Sidz</a:t>
            </a:r>
            <a:r>
              <a:rPr lang="en-US" sz="1800" dirty="0" smtClean="0"/>
              <a:t>, Marta </a:t>
            </a:r>
            <a:r>
              <a:rPr lang="en-US" sz="1800" dirty="0" err="1" smtClean="0"/>
              <a:t>Tokarz</a:t>
            </a:r>
            <a:r>
              <a:rPr lang="en-US" sz="1800" dirty="0" smtClean="0"/>
              <a:t>, </a:t>
            </a:r>
            <a:r>
              <a:rPr lang="en-US" sz="1800" dirty="0" err="1" smtClean="0"/>
              <a:t>Piotr</a:t>
            </a:r>
            <a:r>
              <a:rPr lang="en-US" sz="1800" dirty="0" smtClean="0"/>
              <a:t> </a:t>
            </a:r>
            <a:r>
              <a:rPr lang="en-US" sz="1800" dirty="0" err="1" smtClean="0"/>
              <a:t>Wawer</a:t>
            </a:r>
            <a:r>
              <a:rPr lang="en-US" sz="1800" dirty="0" smtClean="0"/>
              <a:t>, Roman Wawrzaszek, Lukasz Wisniewski.</a:t>
            </a:r>
          </a:p>
          <a:p>
            <a:endParaRPr lang="en-US" dirty="0" smtClean="0"/>
          </a:p>
        </p:txBody>
      </p:sp>
      <p:pic>
        <p:nvPicPr>
          <p:cNvPr id="4" name="Picture 2" descr="C:\Users\Michal\Pictures\cbk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07950"/>
            <a:ext cx="15271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131840" y="4509120"/>
            <a:ext cx="290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Presenter</a:t>
            </a:r>
            <a:r>
              <a:rPr lang="pl-PL" dirty="0" smtClean="0"/>
              <a:t>: </a:t>
            </a:r>
            <a:r>
              <a:rPr lang="pl-PL" dirty="0" err="1" smtClean="0"/>
              <a:t>Michal</a:t>
            </a:r>
            <a:r>
              <a:rPr lang="pl-PL" dirty="0" smtClean="0"/>
              <a:t> Karczewski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41256" y="52292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PI: Karol Seweryn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8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Requirements for design analysis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331640" y="406778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 </a:t>
            </a:r>
            <a:r>
              <a:rPr lang="en-US" dirty="0" smtClean="0"/>
              <a:t>3 mounting points fixed in XYZ, free in rotational DOF</a:t>
            </a:r>
            <a:endParaRPr lang="en-US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331640" y="1340768"/>
          <a:ext cx="6724714" cy="2243328"/>
        </p:xfrm>
        <a:graphic>
          <a:graphicData uri="http://schemas.openxmlformats.org/drawingml/2006/table">
            <a:tbl>
              <a:tblPr/>
              <a:tblGrid>
                <a:gridCol w="2716171"/>
                <a:gridCol w="4008543"/>
              </a:tblGrid>
              <a:tr h="15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Constraint</a:t>
                      </a:r>
                      <a:endParaRPr lang="pl-PL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88" marR="9098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Times New Roman"/>
                        </a:rPr>
                        <a:t>Value</a:t>
                      </a:r>
                      <a:endParaRPr lang="pl-PL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88" marR="9098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Reference temperature</a:t>
                      </a:r>
                      <a:endParaRPr lang="pl-PL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88" marR="9098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22 [°C]</a:t>
                      </a:r>
                      <a:endParaRPr lang="pl-PL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88" marR="9098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Operating temperature range</a:t>
                      </a:r>
                      <a:endParaRPr lang="pl-PL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88" marR="909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From -10[°C] to  +30 [°C]</a:t>
                      </a:r>
                      <a:endParaRPr lang="pl-PL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88" marR="909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Max. temperature range </a:t>
                      </a:r>
                      <a:endParaRPr lang="pl-PL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88" marR="909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From -15 [°C] to + 60 [°C]</a:t>
                      </a:r>
                      <a:endParaRPr lang="pl-PL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88" marR="909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Max. operation wind velocity</a:t>
                      </a:r>
                      <a:endParaRPr lang="pl-PL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88" marR="909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55 [km/h] (525 [Pa] –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inc. 2.5 safety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factor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pl-PL" sz="15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88" marR="909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Max. critical wind</a:t>
                      </a:r>
                      <a:endParaRPr lang="pl-PL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88" marR="909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200 [km/h] (7000 [Pa] –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inc. 2.5 safety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factor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pl-PL" sz="15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88" marR="909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Gravity – worst case </a:t>
                      </a:r>
                      <a:endParaRPr lang="pl-PL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88" marR="909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3g</a:t>
                      </a:r>
                      <a:endParaRPr lang="pl-PL" sz="15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88" marR="909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PSF</a:t>
                      </a:r>
                      <a:endParaRPr lang="pl-PL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88" marR="909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0.6 [</a:t>
                      </a:r>
                      <a:r>
                        <a:rPr lang="en-US" sz="1600" dirty="0" err="1">
                          <a:latin typeface="Calibri"/>
                          <a:ea typeface="Times New Roman"/>
                          <a:cs typeface="Times New Roman"/>
                        </a:rPr>
                        <a:t>mrad</a:t>
                      </a: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] (6,75 [mm] for SST)</a:t>
                      </a:r>
                      <a:endParaRPr lang="pl-PL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988" marR="909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1992785" y="4437112"/>
            <a:ext cx="237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Ribbed SMC structure</a:t>
            </a:r>
            <a:endParaRPr lang="en-US" dirty="0"/>
          </a:p>
        </p:txBody>
      </p:sp>
      <p:sp>
        <p:nvSpPr>
          <p:cNvPr id="11" name="Prostokąt 10"/>
          <p:cNvSpPr/>
          <p:nvPr/>
        </p:nvSpPr>
        <p:spPr>
          <a:xfrm>
            <a:off x="5292657" y="4437112"/>
            <a:ext cx="3744416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ole tekstowe 13"/>
          <p:cNvSpPr txBox="1"/>
          <p:nvPr/>
        </p:nvSpPr>
        <p:spPr>
          <a:xfrm>
            <a:off x="4860032" y="4437112"/>
            <a:ext cx="39959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Sandwich structure</a:t>
            </a:r>
            <a:endParaRPr lang="en-US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0" y="3615407"/>
            <a:ext cx="626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</a:rPr>
              <a:t>2.  Our assumptions regarding mounting points:</a:t>
            </a:r>
            <a:endParaRPr lang="en-US" sz="2400" b="1">
              <a:solidFill>
                <a:srgbClr val="00B05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07504" y="836712"/>
            <a:ext cx="2918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</a:rPr>
              <a:t>1.  CTA requirements:</a:t>
            </a:r>
            <a:endParaRPr lang="en-US" sz="2400" b="1">
              <a:solidFill>
                <a:srgbClr val="00B05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691681" y="648866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K91, k92, k93 </a:t>
            </a:r>
            <a:r>
              <a:rPr lang="pl-PL" b="1" dirty="0" err="1" smtClean="0"/>
              <a:t>are</a:t>
            </a:r>
            <a:r>
              <a:rPr lang="pl-PL" b="1" dirty="0" smtClean="0"/>
              <a:t> </a:t>
            </a:r>
            <a:r>
              <a:rPr lang="pl-PL" b="1" dirty="0" err="1" smtClean="0"/>
              <a:t>located</a:t>
            </a:r>
            <a:r>
              <a:rPr lang="pl-PL" b="1" dirty="0" smtClean="0"/>
              <a:t> </a:t>
            </a:r>
            <a:r>
              <a:rPr lang="pl-PL" b="1" dirty="0" err="1" smtClean="0"/>
              <a:t>in</a:t>
            </a:r>
            <a:r>
              <a:rPr lang="pl-PL" b="1" dirty="0" smtClean="0"/>
              <a:t>  2/3 of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outer</a:t>
            </a:r>
            <a:r>
              <a:rPr lang="pl-PL" b="1" dirty="0" smtClean="0"/>
              <a:t> radius</a:t>
            </a:r>
            <a:endParaRPr lang="pl-PL" b="1" dirty="0"/>
          </a:p>
        </p:txBody>
      </p:sp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36865" name="Group 1"/>
          <p:cNvGrpSpPr>
            <a:grpSpLocks/>
          </p:cNvGrpSpPr>
          <p:nvPr/>
        </p:nvGrpSpPr>
        <p:grpSpPr bwMode="auto">
          <a:xfrm>
            <a:off x="1763688" y="4509120"/>
            <a:ext cx="6477000" cy="1893888"/>
            <a:chOff x="978" y="1537"/>
            <a:chExt cx="10346" cy="3025"/>
          </a:xfrm>
        </p:grpSpPr>
        <p:grpSp>
          <p:nvGrpSpPr>
            <p:cNvPr id="36884" name="Grupa 25"/>
            <p:cNvGrpSpPr>
              <a:grpSpLocks/>
            </p:cNvGrpSpPr>
            <p:nvPr/>
          </p:nvGrpSpPr>
          <p:grpSpPr bwMode="auto">
            <a:xfrm>
              <a:off x="978" y="1593"/>
              <a:ext cx="4934" cy="2969"/>
              <a:chOff x="0" y="0"/>
              <a:chExt cx="31328" cy="18851"/>
            </a:xfrm>
          </p:grpSpPr>
          <p:grpSp>
            <p:nvGrpSpPr>
              <p:cNvPr id="30" name="Grupa 24"/>
              <p:cNvGrpSpPr>
                <a:grpSpLocks/>
              </p:cNvGrpSpPr>
              <p:nvPr/>
            </p:nvGrpSpPr>
            <p:grpSpPr bwMode="auto">
              <a:xfrm>
                <a:off x="0" y="2464"/>
                <a:ext cx="31328" cy="16387"/>
                <a:chOff x="0" y="0"/>
                <a:chExt cx="31328" cy="16386"/>
              </a:xfrm>
            </p:grpSpPr>
            <p:sp>
              <p:nvSpPr>
                <p:cNvPr id="288" name="Pole tekstowe 2"/>
                <p:cNvSpPr txBox="1">
                  <a:spLocks noChangeArrowheads="1"/>
                </p:cNvSpPr>
                <p:nvPr/>
              </p:nvSpPr>
              <p:spPr bwMode="auto">
                <a:xfrm>
                  <a:off x="6362" y="952"/>
                  <a:ext cx="4534" cy="45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sz="14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k92</a:t>
                  </a:r>
                  <a:endParaRPr kumimoji="0" 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289" name="Grupa 2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1328" cy="16386"/>
                  <a:chOff x="0" y="0"/>
                  <a:chExt cx="31328" cy="16386"/>
                </a:xfrm>
              </p:grpSpPr>
              <p:sp>
                <p:nvSpPr>
                  <p:cNvPr id="29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795" y="6920"/>
                    <a:ext cx="4533" cy="45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l-PL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</a:t>
                    </a:r>
                    <a:endParaRPr kumimoji="0" lang="pl-PL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291" name="Grupa 22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0576" cy="16386"/>
                    <a:chOff x="0" y="0"/>
                    <a:chExt cx="30576" cy="16386"/>
                  </a:xfrm>
                </p:grpSpPr>
                <p:sp>
                  <p:nvSpPr>
                    <p:cNvPr id="292" name="Pole tekstow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675" y="8349"/>
                      <a:ext cx="4533" cy="453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k91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93" name="Grupa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30576" cy="16386"/>
                      <a:chOff x="0" y="0"/>
                      <a:chExt cx="30576" cy="16386"/>
                    </a:xfrm>
                  </p:grpSpPr>
                  <p:grpSp>
                    <p:nvGrpSpPr>
                      <p:cNvPr id="294" name="Grupa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30576" cy="16386"/>
                        <a:chOff x="0" y="0"/>
                        <a:chExt cx="30576" cy="16386"/>
                      </a:xfrm>
                    </p:grpSpPr>
                    <p:sp>
                      <p:nvSpPr>
                        <p:cNvPr id="296" name="Sześciokąt 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0" y="0"/>
                          <a:ext cx="18970" cy="16353"/>
                        </a:xfrm>
                        <a:prstGeom prst="hexagon">
                          <a:avLst>
                            <a:gd name="adj" fmla="val 25000"/>
                            <a:gd name="vf" fmla="val 115470"/>
                          </a:avLst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pl-PL"/>
                        </a:p>
                      </p:txBody>
                    </p:sp>
                    <p:sp>
                      <p:nvSpPr>
                        <p:cNvPr id="297" name="Łącznik prostoliniowy 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506" y="8193"/>
                          <a:ext cx="9462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>
                          <a:outerShdw dist="50800" dir="5400000" algn="ctr" rotWithShape="0">
                            <a:srgbClr val="FFFFFF"/>
                          </a:outerShdw>
                        </a:effec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pl-PL"/>
                        </a:p>
                      </p:txBody>
                    </p:sp>
                    <p:sp>
                      <p:nvSpPr>
                        <p:cNvPr id="298" name="Łącznik prostoliniowy 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55" y="0"/>
                          <a:ext cx="5273" cy="81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>
                          <a:outerShdw dist="50800" dir="5400000" algn="ctr" rotWithShape="0">
                            <a:srgbClr val="FFFFFF"/>
                          </a:outerShdw>
                        </a:effec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pl-PL"/>
                        </a:p>
                      </p:txBody>
                    </p:sp>
                    <p:sp>
                      <p:nvSpPr>
                        <p:cNvPr id="299" name="Łącznik prostoliniowy 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255" y="8193"/>
                          <a:ext cx="5270" cy="81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>
                          <a:outerShdw dist="50800" dir="5400000" algn="ctr" rotWithShape="0">
                            <a:srgbClr val="FFFFFF"/>
                          </a:outerShdw>
                        </a:effec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pl-PL"/>
                        </a:p>
                      </p:txBody>
                    </p:sp>
                    <p:sp>
                      <p:nvSpPr>
                        <p:cNvPr id="300" name="Elipsa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58" y="2218"/>
                          <a:ext cx="457" cy="457"/>
                        </a:xfrm>
                        <a:prstGeom prst="ellipse">
                          <a:avLst/>
                        </a:prstGeom>
                        <a:solidFill>
                          <a:srgbClr val="4F81BD"/>
                        </a:solidFill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>
                          <a:outerShdw dist="50800" dir="5400000" algn="ctr" rotWithShape="0">
                            <a:srgbClr val="FFFFFF"/>
                          </a:outerShdw>
                        </a:effectLst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pl-PL"/>
                        </a:p>
                      </p:txBody>
                    </p:sp>
                    <p:sp>
                      <p:nvSpPr>
                        <p:cNvPr id="301" name="Elipsa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617" y="7967"/>
                          <a:ext cx="457" cy="457"/>
                        </a:xfrm>
                        <a:prstGeom prst="ellipse">
                          <a:avLst/>
                        </a:prstGeom>
                        <a:solidFill>
                          <a:srgbClr val="4F81BD"/>
                        </a:solidFill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>
                          <a:outerShdw dist="50800" dir="5400000" algn="ctr" rotWithShape="0">
                            <a:srgbClr val="FFFFFF"/>
                          </a:outerShdw>
                        </a:effectLst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pl-PL"/>
                        </a:p>
                      </p:txBody>
                    </p:sp>
                    <p:sp>
                      <p:nvSpPr>
                        <p:cNvPr id="302" name="Elipsa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930" y="13127"/>
                          <a:ext cx="457" cy="457"/>
                        </a:xfrm>
                        <a:prstGeom prst="ellipse">
                          <a:avLst/>
                        </a:prstGeom>
                        <a:solidFill>
                          <a:srgbClr val="4F81BD"/>
                        </a:solidFill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>
                          <a:outerShdw dist="50800" dir="5400000" algn="ctr" rotWithShape="0">
                            <a:srgbClr val="FFFFFF"/>
                          </a:outerShdw>
                        </a:effectLst>
                      </p:spPr>
                      <p:txBody>
                        <a:bodyPr vert="horz" wrap="square" lIns="91440" tIns="45720" rIns="91440" bIns="45720" numCol="1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pl-PL"/>
                        </a:p>
                      </p:txBody>
                    </p:sp>
                    <p:sp>
                      <p:nvSpPr>
                        <p:cNvPr id="303" name="Łącznik prostoliniowy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209" y="0"/>
                          <a:ext cx="1536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40404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pl-PL"/>
                        </a:p>
                      </p:txBody>
                    </p:sp>
                    <p:sp>
                      <p:nvSpPr>
                        <p:cNvPr id="304" name="Łącznik prostoliniowy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209" y="16386"/>
                          <a:ext cx="15367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40404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pl-PL"/>
                        </a:p>
                      </p:txBody>
                    </p:sp>
                    <p:sp>
                      <p:nvSpPr>
                        <p:cNvPr id="305" name="Łącznik prostoliniowy 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6843" y="45"/>
                          <a:ext cx="0" cy="1630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404040"/>
                          </a:solidFill>
                          <a:round/>
                          <a:headEnd type="triangle" w="sm" len="lg"/>
                          <a:tailEnd type="triangle" w="med" len="lg"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pl-PL"/>
                        </a:p>
                      </p:txBody>
                    </p:sp>
                  </p:grpSp>
                  <p:sp>
                    <p:nvSpPr>
                      <p:cNvPr id="295" name="Pole tekstowe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81" y="9942"/>
                        <a:ext cx="4526" cy="45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just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pl-PL" sz="1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k93</a:t>
                        </a:r>
                        <a:endPara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31" name="Pole tekstowe 2"/>
              <p:cNvSpPr txBox="1">
                <a:spLocks noChangeArrowheads="1"/>
              </p:cNvSpPr>
              <p:nvPr/>
            </p:nvSpPr>
            <p:spPr bwMode="auto">
              <a:xfrm>
                <a:off x="8508" y="0"/>
                <a:ext cx="4534" cy="4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4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6866" name="Group 2"/>
            <p:cNvGrpSpPr>
              <a:grpSpLocks/>
            </p:cNvGrpSpPr>
            <p:nvPr/>
          </p:nvGrpSpPr>
          <p:grpSpPr bwMode="auto">
            <a:xfrm>
              <a:off x="6390" y="1537"/>
              <a:ext cx="4934" cy="3020"/>
              <a:chOff x="6390" y="1537"/>
              <a:chExt cx="4934" cy="3020"/>
            </a:xfrm>
          </p:grpSpPr>
          <p:sp>
            <p:nvSpPr>
              <p:cNvPr id="20" name="Pole tekstowe 2"/>
              <p:cNvSpPr txBox="1">
                <a:spLocks noChangeArrowheads="1"/>
              </p:cNvSpPr>
              <p:nvPr/>
            </p:nvSpPr>
            <p:spPr bwMode="auto">
              <a:xfrm>
                <a:off x="7730" y="1537"/>
                <a:ext cx="714" cy="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4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" name="Pole tekstowe 2"/>
              <p:cNvSpPr txBox="1">
                <a:spLocks noChangeArrowheads="1"/>
              </p:cNvSpPr>
              <p:nvPr/>
            </p:nvSpPr>
            <p:spPr bwMode="auto">
              <a:xfrm>
                <a:off x="10610" y="2966"/>
                <a:ext cx="714" cy="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4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6867" name="Group 3"/>
              <p:cNvGrpSpPr>
                <a:grpSpLocks/>
              </p:cNvGrpSpPr>
              <p:nvPr/>
            </p:nvGrpSpPr>
            <p:grpSpPr bwMode="auto">
              <a:xfrm>
                <a:off x="6390" y="1977"/>
                <a:ext cx="4816" cy="2580"/>
                <a:chOff x="6390" y="2416"/>
                <a:chExt cx="4816" cy="2580"/>
              </a:xfrm>
            </p:grpSpPr>
            <p:sp>
              <p:nvSpPr>
                <p:cNvPr id="3" name="Łącznik prostoliniowy 14"/>
                <p:cNvSpPr>
                  <a:spLocks noChangeShapeType="1"/>
                </p:cNvSpPr>
                <p:nvPr/>
              </p:nvSpPr>
              <p:spPr bwMode="auto">
                <a:xfrm>
                  <a:off x="8786" y="4996"/>
                  <a:ext cx="2420" cy="0"/>
                </a:xfrm>
                <a:prstGeom prst="line">
                  <a:avLst/>
                </a:prstGeom>
                <a:noFill/>
                <a:ln w="9525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grpSp>
              <p:nvGrpSpPr>
                <p:cNvPr id="36868" name="Group 4"/>
                <p:cNvGrpSpPr>
                  <a:grpSpLocks/>
                </p:cNvGrpSpPr>
                <p:nvPr/>
              </p:nvGrpSpPr>
              <p:grpSpPr bwMode="auto">
                <a:xfrm>
                  <a:off x="6390" y="2416"/>
                  <a:ext cx="4816" cy="2576"/>
                  <a:chOff x="6390" y="2416"/>
                  <a:chExt cx="4816" cy="2576"/>
                </a:xfrm>
              </p:grpSpPr>
              <p:sp>
                <p:nvSpPr>
                  <p:cNvPr id="4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36" y="4162"/>
                    <a:ext cx="714" cy="7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l-PL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k92</a:t>
                    </a:r>
                    <a:endParaRPr kumimoji="0" lang="pl-PL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69" y="2533"/>
                    <a:ext cx="714" cy="7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l-PL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k91</a:t>
                    </a:r>
                    <a:endParaRPr kumimoji="0" lang="pl-PL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17" y="4162"/>
                    <a:ext cx="713" cy="7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pl-PL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k93</a:t>
                    </a:r>
                    <a:endParaRPr kumimoji="0" lang="pl-PL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Sześciokąt 2"/>
                  <p:cNvSpPr>
                    <a:spLocks noChangeArrowheads="1"/>
                  </p:cNvSpPr>
                  <p:nvPr/>
                </p:nvSpPr>
                <p:spPr bwMode="auto">
                  <a:xfrm>
                    <a:off x="6390" y="2416"/>
                    <a:ext cx="2988" cy="2576"/>
                  </a:xfrm>
                  <a:prstGeom prst="hexagon">
                    <a:avLst>
                      <a:gd name="adj" fmla="val 24998"/>
                      <a:gd name="vf" fmla="val 115470"/>
                    </a:avLst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22" name="Łącznik prostoliniowy 6"/>
                  <p:cNvSpPr>
                    <a:spLocks noChangeShapeType="1"/>
                  </p:cNvSpPr>
                  <p:nvPr/>
                </p:nvSpPr>
                <p:spPr bwMode="auto">
                  <a:xfrm>
                    <a:off x="7887" y="3707"/>
                    <a:ext cx="1168" cy="56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50800" dir="5400000" algn="ctr" rotWithShape="0">
                      <a:srgbClr val="FFFFFF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23" name="Łącznik prostoliniowy 7"/>
                  <p:cNvSpPr>
                    <a:spLocks noChangeShapeType="1"/>
                  </p:cNvSpPr>
                  <p:nvPr/>
                </p:nvSpPr>
                <p:spPr bwMode="auto">
                  <a:xfrm>
                    <a:off x="7887" y="2423"/>
                    <a:ext cx="4" cy="128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50800" dir="5400000" algn="ctr" rotWithShape="0">
                      <a:srgbClr val="FFFFFF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24" name="Łącznik prostoliniowy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28" y="3707"/>
                    <a:ext cx="1162" cy="64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50800" dir="5400000" algn="ctr" rotWithShape="0">
                      <a:srgbClr val="FFFFFF"/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25" name="Elipsa 10"/>
                  <p:cNvSpPr>
                    <a:spLocks noChangeArrowheads="1"/>
                  </p:cNvSpPr>
                  <p:nvPr/>
                </p:nvSpPr>
                <p:spPr bwMode="auto">
                  <a:xfrm>
                    <a:off x="7852" y="2694"/>
                    <a:ext cx="72" cy="72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50800" dir="5400000" algn="ctr" rotWithShape="0">
                      <a:srgbClr val="FFFFFF"/>
                    </a:outerShdw>
                  </a:effec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26" name="Elipsa 11"/>
                  <p:cNvSpPr>
                    <a:spLocks noChangeArrowheads="1"/>
                  </p:cNvSpPr>
                  <p:nvPr/>
                </p:nvSpPr>
                <p:spPr bwMode="auto">
                  <a:xfrm>
                    <a:off x="8683" y="4090"/>
                    <a:ext cx="72" cy="72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50800" dir="5400000" algn="ctr" rotWithShape="0">
                      <a:srgbClr val="FFFFFF"/>
                    </a:outerShdw>
                  </a:effec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27" name="Elipsa 12"/>
                  <p:cNvSpPr>
                    <a:spLocks noChangeArrowheads="1"/>
                  </p:cNvSpPr>
                  <p:nvPr/>
                </p:nvSpPr>
                <p:spPr bwMode="auto">
                  <a:xfrm>
                    <a:off x="7013" y="4119"/>
                    <a:ext cx="72" cy="72"/>
                  </a:xfrm>
                  <a:prstGeom prst="ellipse">
                    <a:avLst/>
                  </a:prstGeom>
                  <a:solidFill>
                    <a:srgbClr val="4F81BD"/>
                  </a:solidFill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50800" dir="5400000" algn="ctr" rotWithShape="0">
                      <a:srgbClr val="FFFFFF"/>
                    </a:outerShdw>
                  </a:effec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28" name="Łącznik prostoliniowy 13"/>
                  <p:cNvSpPr>
                    <a:spLocks noChangeShapeType="1"/>
                  </p:cNvSpPr>
                  <p:nvPr/>
                </p:nvSpPr>
                <p:spPr bwMode="auto">
                  <a:xfrm>
                    <a:off x="8786" y="2416"/>
                    <a:ext cx="24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29" name="Łącznik prostoliniowy 15"/>
                  <p:cNvSpPr>
                    <a:spLocks noChangeShapeType="1"/>
                  </p:cNvSpPr>
                  <p:nvPr/>
                </p:nvSpPr>
                <p:spPr bwMode="auto">
                  <a:xfrm>
                    <a:off x="10618" y="2423"/>
                    <a:ext cx="0" cy="2569"/>
                  </a:xfrm>
                  <a:prstGeom prst="line">
                    <a:avLst/>
                  </a:prstGeom>
                  <a:noFill/>
                  <a:ln w="9525">
                    <a:solidFill>
                      <a:srgbClr val="404040"/>
                    </a:solidFill>
                    <a:round/>
                    <a:headEnd type="triangle" w="sm" len="lg"/>
                    <a:tailEnd type="triangle" w="med" len="lg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l-PL"/>
                  </a:p>
                </p:txBody>
              </p:sp>
            </p:grpSp>
          </p:grpSp>
        </p:grpSp>
      </p:grpSp>
    </p:spTree>
    <p:extLst>
      <p:ext uri="{BB962C8B-B14F-4D97-AF65-F5344CB8AC3E}">
        <p14:creationId xmlns="" xmlns:p14="http://schemas.microsoft.com/office/powerpoint/2010/main" val="8186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F:\Praca\CTA\01_Koncepcja specjalistyczna\ANSYS analizy\analizy do raportu\Carbon\03_SMC + zebra + IMC\02_Struct\Struct_55km\C_03_02_55.JPG"/>
          <p:cNvPicPr/>
          <p:nvPr/>
        </p:nvPicPr>
        <p:blipFill>
          <a:blip r:embed="rId3" cstate="print"/>
          <a:srcRect l="23568" t="3299" r="24808" b="24117"/>
          <a:stretch>
            <a:fillRect/>
          </a:stretch>
        </p:blipFill>
        <p:spPr bwMode="auto">
          <a:xfrm>
            <a:off x="4644008" y="1556792"/>
            <a:ext cx="42484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4860032" y="55892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 FEM analysis for ribbed SMC</a:t>
            </a:r>
            <a:endParaRPr lang="en-US" dirty="0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4644008" y="-27384"/>
            <a:ext cx="4499992" cy="792088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solidFill>
                  <a:schemeClr val="bg1">
                    <a:lumMod val="50000"/>
                  </a:schemeClr>
                </a:solidFill>
              </a:rPr>
              <a:t>Example</a:t>
            </a:r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of analysis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Obraz 4" descr="F:\Praca\CTA\01_Koncepcja specjalistyczna\ANSYS analizy\analizy do raportu\Carbon\03_SMC + zebra + IMC\02_Struct\Struct_55km\main00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9979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F:\Praca\CTA\01_Koncepcja specjalistyczna\ANSYS analizy\analizy do raportu\Carbon\03_SMC + zebra + IMC\02_Struct\Struct_55km\main00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70295"/>
            <a:ext cx="4701600" cy="348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4860032" y="60932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ANSYS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ZEMAX </a:t>
            </a:r>
            <a:r>
              <a:rPr lang="en-US" dirty="0" smtClean="0">
                <a:sym typeface="Wingdings" pitchFamily="2" charset="2"/>
              </a:rPr>
              <a:t> PSF</a:t>
            </a:r>
            <a:endParaRPr lang="en-US" dirty="0"/>
          </a:p>
        </p:txBody>
      </p:sp>
      <p:sp>
        <p:nvSpPr>
          <p:cNvPr id="8" name="Prostokąt 7"/>
          <p:cNvSpPr/>
          <p:nvPr/>
        </p:nvSpPr>
        <p:spPr>
          <a:xfrm>
            <a:off x="3203848" y="2636912"/>
            <a:ext cx="1440160" cy="338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0,84651 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0" y="2636912"/>
            <a:ext cx="1475656" cy="410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70C0"/>
                </a:solidFill>
              </a:rPr>
              <a:t>0,001764 MP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059832" y="6115000"/>
            <a:ext cx="1656184" cy="338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mtClean="0">
                <a:solidFill>
                  <a:srgbClr val="FF0000"/>
                </a:solidFill>
              </a:rPr>
              <a:t>0,029246  mm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44016" y="6187008"/>
            <a:ext cx="755576" cy="19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70C0"/>
                </a:solidFill>
              </a:rPr>
              <a:t>0 mm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547664" y="3356992"/>
            <a:ext cx="176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Deformation</a:t>
            </a:r>
            <a:endParaRPr lang="pl-PL" sz="24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691680" y="0"/>
            <a:ext cx="120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Stresses</a:t>
            </a:r>
            <a:endParaRPr lang="pl-PL" sz="2400" dirty="0"/>
          </a:p>
        </p:txBody>
      </p:sp>
      <p:cxnSp>
        <p:nvCxnSpPr>
          <p:cNvPr id="18" name="Łącznik prosty 17"/>
          <p:cNvCxnSpPr/>
          <p:nvPr/>
        </p:nvCxnSpPr>
        <p:spPr>
          <a:xfrm flipV="1">
            <a:off x="5436096" y="1988840"/>
            <a:ext cx="3456384" cy="25922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 rot="19404583">
            <a:off x="7158548" y="1946605"/>
            <a:ext cx="218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PSF = 0,45 </a:t>
            </a:r>
            <a:r>
              <a:rPr lang="pl-PL" sz="2400" dirty="0" err="1" smtClean="0">
                <a:solidFill>
                  <a:srgbClr val="FF0000"/>
                </a:solidFill>
              </a:rPr>
              <a:t>mrad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5826280" y="2646960"/>
            <a:ext cx="194421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Trójkąt równoramienny 33"/>
          <p:cNvSpPr/>
          <p:nvPr/>
        </p:nvSpPr>
        <p:spPr>
          <a:xfrm rot="13890742">
            <a:off x="7542276" y="2914425"/>
            <a:ext cx="107729" cy="9571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Trójkąt równoramienny 34"/>
          <p:cNvSpPr/>
          <p:nvPr/>
        </p:nvSpPr>
        <p:spPr>
          <a:xfrm rot="3308316">
            <a:off x="5893015" y="4150069"/>
            <a:ext cx="107729" cy="9571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Results of design analysis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Symbol zastępczy zawartości 13"/>
          <p:cNvSpPr>
            <a:spLocks noGrp="1"/>
          </p:cNvSpPr>
          <p:nvPr>
            <p:ph sz="half" idx="2"/>
          </p:nvPr>
        </p:nvSpPr>
        <p:spPr>
          <a:xfrm>
            <a:off x="457200" y="1268760"/>
            <a:ext cx="8686800" cy="5373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General results: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FEM analyses: </a:t>
            </a:r>
            <a:r>
              <a:rPr lang="en-US" sz="2000" dirty="0" smtClean="0"/>
              <a:t>results meet the CTA requirements;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Mass:</a:t>
            </a:r>
          </a:p>
          <a:p>
            <a:pPr lvl="1"/>
            <a:r>
              <a:rPr lang="en-US" dirty="0" smtClean="0"/>
              <a:t>sandwich structure</a:t>
            </a:r>
            <a:r>
              <a:rPr lang="en-US" b="1" dirty="0" smtClean="0"/>
              <a:t>: </a:t>
            </a:r>
            <a:r>
              <a:rPr lang="en-US" dirty="0" smtClean="0"/>
              <a:t>achieved </a:t>
            </a:r>
            <a:r>
              <a:rPr lang="en-US" b="1" dirty="0" smtClean="0"/>
              <a:t>mass 1</a:t>
            </a:r>
            <a:r>
              <a:rPr lang="pl-PL" b="1" dirty="0" smtClean="0"/>
              <a:t>4</a:t>
            </a:r>
            <a:r>
              <a:rPr lang="en-US" b="1" dirty="0" smtClean="0"/>
              <a:t>-</a:t>
            </a:r>
            <a:r>
              <a:rPr lang="pl-PL" b="1" dirty="0" smtClean="0"/>
              <a:t>20</a:t>
            </a:r>
            <a:r>
              <a:rPr lang="en-US" b="1" dirty="0" smtClean="0"/>
              <a:t> kg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ribbed structure: achieved </a:t>
            </a:r>
            <a:r>
              <a:rPr lang="en-US" b="1" dirty="0" smtClean="0"/>
              <a:t>mass: ~</a:t>
            </a:r>
            <a:r>
              <a:rPr lang="pl-PL" b="1" dirty="0" smtClean="0"/>
              <a:t>14</a:t>
            </a:r>
            <a:r>
              <a:rPr lang="en-US" b="1" dirty="0" smtClean="0"/>
              <a:t> kg</a:t>
            </a:r>
            <a:r>
              <a:rPr lang="en-US" dirty="0" smtClean="0"/>
              <a:t>,</a:t>
            </a:r>
          </a:p>
          <a:p>
            <a:r>
              <a:rPr lang="en-US" sz="2000" b="1" dirty="0" smtClean="0">
                <a:solidFill>
                  <a:srgbClr val="00B050"/>
                </a:solidFill>
                <a:ea typeface="Calibri"/>
                <a:cs typeface="Times New Roman"/>
              </a:rPr>
              <a:t>Stresses:</a:t>
            </a:r>
            <a:r>
              <a:rPr lang="en-US" sz="2000" dirty="0" smtClean="0">
                <a:ea typeface="Calibri"/>
                <a:cs typeface="Times New Roman"/>
              </a:rPr>
              <a:t> much below critical.</a:t>
            </a:r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9055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7200" smtClean="0">
                <a:solidFill>
                  <a:schemeClr val="bg1"/>
                </a:solidFill>
              </a:rPr>
              <a:t>Coatings</a:t>
            </a:r>
            <a:endParaRPr lang="en-AU" sz="7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3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le tekstowe 3"/>
          <p:cNvSpPr txBox="1">
            <a:spLocks noChangeArrowheads="1"/>
          </p:cNvSpPr>
          <p:nvPr/>
        </p:nvSpPr>
        <p:spPr bwMode="auto">
          <a:xfrm>
            <a:off x="611560" y="46365"/>
            <a:ext cx="7343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Optical coatings issue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7" name="Obraz 18" descr="1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941168"/>
            <a:ext cx="2547937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pole tekstowe 26"/>
          <p:cNvSpPr txBox="1">
            <a:spLocks noChangeArrowheads="1"/>
          </p:cNvSpPr>
          <p:nvPr/>
        </p:nvSpPr>
        <p:spPr bwMode="auto">
          <a:xfrm>
            <a:off x="7019925" y="4774580"/>
            <a:ext cx="1944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B0F0"/>
                </a:solidFill>
              </a:rPr>
              <a:t>Optical coating</a:t>
            </a:r>
          </a:p>
        </p:txBody>
      </p:sp>
      <p:sp>
        <p:nvSpPr>
          <p:cNvPr id="2060" name="pole tekstowe 27"/>
          <p:cNvSpPr txBox="1">
            <a:spLocks noChangeArrowheads="1"/>
          </p:cNvSpPr>
          <p:nvPr/>
        </p:nvSpPr>
        <p:spPr bwMode="auto">
          <a:xfrm>
            <a:off x="7380288" y="5927105"/>
            <a:ext cx="1130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/>
              <a:t>Substrate</a:t>
            </a:r>
          </a:p>
        </p:txBody>
      </p:sp>
      <p:sp>
        <p:nvSpPr>
          <p:cNvPr id="2061" name="pole tekstowe 28"/>
          <p:cNvSpPr txBox="1">
            <a:spLocks noChangeArrowheads="1"/>
          </p:cNvSpPr>
          <p:nvPr/>
        </p:nvSpPr>
        <p:spPr bwMode="auto">
          <a:xfrm>
            <a:off x="7524750" y="5279405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7030A0"/>
                </a:solidFill>
              </a:rPr>
              <a:t>Intermediate</a:t>
            </a:r>
          </a:p>
          <a:p>
            <a:pPr eaLnBrk="1" hangingPunct="1"/>
            <a:r>
              <a:rPr lang="en-US" sz="1600" b="1" smtClean="0">
                <a:solidFill>
                  <a:srgbClr val="7030A0"/>
                </a:solidFill>
              </a:rPr>
              <a:t>coating</a:t>
            </a:r>
            <a:endParaRPr lang="en-US" sz="1600" b="1">
              <a:solidFill>
                <a:srgbClr val="7030A0"/>
              </a:solidFill>
            </a:endParaRPr>
          </a:p>
        </p:txBody>
      </p:sp>
      <p:cxnSp>
        <p:nvCxnSpPr>
          <p:cNvPr id="30" name="Łącznik prosty ze strzałką 29"/>
          <p:cNvCxnSpPr/>
          <p:nvPr/>
        </p:nvCxnSpPr>
        <p:spPr>
          <a:xfrm rot="5400000">
            <a:off x="6731794" y="4991274"/>
            <a:ext cx="288925" cy="287337"/>
          </a:xfrm>
          <a:prstGeom prst="straightConnector1">
            <a:avLst/>
          </a:prstGeom>
          <a:ln w="25400">
            <a:solidFill>
              <a:srgbClr val="00B0F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rot="10800000">
            <a:off x="7019925" y="5566742"/>
            <a:ext cx="504825" cy="1588"/>
          </a:xfrm>
          <a:prstGeom prst="straightConnector1">
            <a:avLst/>
          </a:prstGeom>
          <a:ln w="25400">
            <a:solidFill>
              <a:srgbClr val="7030A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>
            <a:stCxn id="2060" idx="1"/>
          </p:cNvCxnSpPr>
          <p:nvPr/>
        </p:nvCxnSpPr>
        <p:spPr>
          <a:xfrm rot="10800000">
            <a:off x="7019925" y="5927105"/>
            <a:ext cx="360363" cy="16986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rot="16200000" flipH="1">
            <a:off x="4572000" y="1988840"/>
            <a:ext cx="1440160" cy="1440160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0" y="148478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/>
              <a:t>SMC </a:t>
            </a:r>
            <a:r>
              <a:rPr lang="pl-PL" sz="2400" b="1" dirty="0" err="1" smtClean="0"/>
              <a:t>composite</a:t>
            </a:r>
            <a:r>
              <a:rPr lang="pl-PL" sz="2400" b="1" dirty="0" smtClean="0"/>
              <a:t> mirror </a:t>
            </a:r>
            <a:r>
              <a:rPr lang="pl-PL" sz="2400" b="1" dirty="0" err="1" smtClean="0"/>
              <a:t>quality</a:t>
            </a:r>
            <a:endParaRPr lang="en-US" sz="2400" b="1" dirty="0"/>
          </a:p>
        </p:txBody>
      </p:sp>
      <p:sp>
        <p:nvSpPr>
          <p:cNvPr id="23" name="Prostokąt 22"/>
          <p:cNvSpPr/>
          <p:nvPr/>
        </p:nvSpPr>
        <p:spPr>
          <a:xfrm>
            <a:off x="5079523" y="3429000"/>
            <a:ext cx="271407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7030A0"/>
                </a:solidFill>
              </a:rPr>
              <a:t>SMC s</a:t>
            </a:r>
            <a:r>
              <a:rPr lang="en-US" sz="2400" b="1" dirty="0" err="1" smtClean="0">
                <a:solidFill>
                  <a:srgbClr val="7030A0"/>
                </a:solidFill>
              </a:rPr>
              <a:t>urface</a:t>
            </a:r>
            <a:r>
              <a:rPr lang="en-US" sz="2400" b="1" dirty="0" smtClean="0">
                <a:solidFill>
                  <a:srgbClr val="7030A0"/>
                </a:solidFill>
              </a:rPr>
              <a:t> quality</a:t>
            </a:r>
          </a:p>
          <a:p>
            <a:pPr algn="ctr">
              <a:buFont typeface="Wingdings" pitchFamily="2" charset="2"/>
              <a:buChar char="Ø"/>
            </a:pPr>
            <a:r>
              <a:rPr lang="pl-PL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Intermediate coating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827584" y="3429000"/>
            <a:ext cx="32941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Spectral reflectance</a:t>
            </a:r>
          </a:p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</a:rPr>
              <a:t>Optical coating</a:t>
            </a:r>
          </a:p>
          <a:p>
            <a:pPr algn="ctr"/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2915816" y="5157192"/>
            <a:ext cx="1326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B0F0"/>
                </a:solidFill>
              </a:rPr>
              <a:t>Diffuse r.</a:t>
            </a:r>
            <a:endParaRPr lang="en-US" sz="2400" b="1">
              <a:solidFill>
                <a:srgbClr val="00B0F0"/>
              </a:solidFill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467544" y="5157192"/>
            <a:ext cx="1513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B0F0"/>
                </a:solidFill>
              </a:rPr>
              <a:t>Specular r.</a:t>
            </a:r>
            <a:endParaRPr lang="en-US" sz="2400" b="1">
              <a:solidFill>
                <a:srgbClr val="00B0F0"/>
              </a:solidFill>
            </a:endParaRPr>
          </a:p>
        </p:txBody>
      </p:sp>
      <p:cxnSp>
        <p:nvCxnSpPr>
          <p:cNvPr id="35" name="Łącznik prosty ze strzałką 34"/>
          <p:cNvCxnSpPr/>
          <p:nvPr/>
        </p:nvCxnSpPr>
        <p:spPr>
          <a:xfrm rot="5400000">
            <a:off x="3131840" y="1988840"/>
            <a:ext cx="1440160" cy="1440160"/>
          </a:xfrm>
          <a:prstGeom prst="straightConnector1">
            <a:avLst/>
          </a:prstGeom>
          <a:ln w="38100">
            <a:solidFill>
              <a:srgbClr val="00B0F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60"/>
          <p:cNvCxnSpPr/>
          <p:nvPr/>
        </p:nvCxnSpPr>
        <p:spPr>
          <a:xfrm>
            <a:off x="3923928" y="3715444"/>
            <a:ext cx="11521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ze strzałką 64"/>
          <p:cNvCxnSpPr/>
          <p:nvPr/>
        </p:nvCxnSpPr>
        <p:spPr>
          <a:xfrm rot="10800000" flipV="1">
            <a:off x="1259632" y="4149080"/>
            <a:ext cx="1152128" cy="1008112"/>
          </a:xfrm>
          <a:prstGeom prst="straightConnector1">
            <a:avLst/>
          </a:prstGeom>
          <a:ln w="38100">
            <a:solidFill>
              <a:srgbClr val="00B0F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/>
          <p:cNvCxnSpPr/>
          <p:nvPr/>
        </p:nvCxnSpPr>
        <p:spPr>
          <a:xfrm>
            <a:off x="2411760" y="4149080"/>
            <a:ext cx="1080120" cy="1008112"/>
          </a:xfrm>
          <a:prstGeom prst="straightConnector1">
            <a:avLst/>
          </a:prstGeom>
          <a:ln w="38100">
            <a:solidFill>
              <a:srgbClr val="00B0F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 rot="18907606">
            <a:off x="3223051" y="2464728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depends</a:t>
            </a:r>
            <a:r>
              <a:rPr lang="pl-PL" sz="1400" dirty="0" smtClean="0"/>
              <a:t> on</a:t>
            </a:r>
            <a:endParaRPr lang="pl-PL" sz="1400" dirty="0"/>
          </a:p>
        </p:txBody>
      </p:sp>
      <p:sp>
        <p:nvSpPr>
          <p:cNvPr id="21" name="pole tekstowe 20"/>
          <p:cNvSpPr txBox="1"/>
          <p:nvPr/>
        </p:nvSpPr>
        <p:spPr>
          <a:xfrm rot="2673800">
            <a:off x="4890184" y="2439749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depends</a:t>
            </a:r>
            <a:r>
              <a:rPr lang="pl-PL" sz="1400" dirty="0" smtClean="0"/>
              <a:t> on</a:t>
            </a:r>
            <a:endParaRPr lang="pl-PL" sz="1400" dirty="0"/>
          </a:p>
        </p:txBody>
      </p:sp>
      <p:sp>
        <p:nvSpPr>
          <p:cNvPr id="25" name="pole tekstowe 24"/>
          <p:cNvSpPr txBox="1"/>
          <p:nvPr/>
        </p:nvSpPr>
        <p:spPr>
          <a:xfrm rot="19109150">
            <a:off x="1302725" y="4383826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depends</a:t>
            </a:r>
            <a:r>
              <a:rPr lang="pl-PL" sz="1400" dirty="0" smtClean="0"/>
              <a:t> on</a:t>
            </a:r>
            <a:endParaRPr lang="pl-PL" sz="1400" dirty="0"/>
          </a:p>
        </p:txBody>
      </p:sp>
      <p:sp>
        <p:nvSpPr>
          <p:cNvPr id="26" name="pole tekstowe 25"/>
          <p:cNvSpPr txBox="1"/>
          <p:nvPr/>
        </p:nvSpPr>
        <p:spPr>
          <a:xfrm rot="2646040">
            <a:off x="2561419" y="4458115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depends</a:t>
            </a:r>
            <a:r>
              <a:rPr lang="pl-PL" sz="1400" dirty="0" smtClean="0"/>
              <a:t> on</a:t>
            </a:r>
            <a:endParaRPr lang="pl-PL" sz="14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3923928" y="3429000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 smtClean="0"/>
              <a:t>depends</a:t>
            </a:r>
            <a:r>
              <a:rPr lang="pl-PL" sz="1400" dirty="0" smtClean="0"/>
              <a:t> on</a:t>
            </a:r>
            <a:endParaRPr lang="pl-PL" sz="1400" dirty="0"/>
          </a:p>
        </p:txBody>
      </p:sp>
    </p:spTree>
    <p:extLst>
      <p:ext uri="{BB962C8B-B14F-4D97-AF65-F5344CB8AC3E}">
        <p14:creationId xmlns="" xmlns:p14="http://schemas.microsoft.com/office/powerpoint/2010/main" val="28395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le tekstowe 3"/>
          <p:cNvSpPr txBox="1">
            <a:spLocks noChangeArrowheads="1"/>
          </p:cNvSpPr>
          <p:nvPr/>
        </p:nvSpPr>
        <p:spPr bwMode="auto">
          <a:xfrm>
            <a:off x="684213" y="44624"/>
            <a:ext cx="7343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Coating types and technologies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" name="Prostokąt 5"/>
          <p:cNvSpPr>
            <a:spLocks noChangeArrowheads="1"/>
          </p:cNvSpPr>
          <p:nvPr/>
        </p:nvSpPr>
        <p:spPr bwMode="auto">
          <a:xfrm>
            <a:off x="251520" y="1340768"/>
            <a:ext cx="8892480" cy="426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B0F0"/>
                </a:solidFill>
              </a:rPr>
              <a:t>Intermediate coating: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Optical lacquer: </a:t>
            </a:r>
            <a:r>
              <a:rPr lang="en-US" dirty="0" smtClean="0"/>
              <a:t>applied </a:t>
            </a:r>
            <a:r>
              <a:rPr lang="en-US" dirty="0"/>
              <a:t>by the immersion of the </a:t>
            </a:r>
            <a:r>
              <a:rPr lang="en-US" dirty="0" smtClean="0"/>
              <a:t>substrate, layer thickness is 2-5 microns,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I</a:t>
            </a:r>
            <a:r>
              <a:rPr lang="en-US" b="1" dirty="0" smtClean="0">
                <a:solidFill>
                  <a:srgbClr val="00B0F0"/>
                </a:solidFill>
              </a:rPr>
              <a:t>n-Mould Coating: </a:t>
            </a:r>
            <a:r>
              <a:rPr lang="en-US" dirty="0">
                <a:solidFill>
                  <a:srgbClr val="00B050"/>
                </a:solidFill>
              </a:rPr>
              <a:t>is a </a:t>
            </a:r>
            <a:r>
              <a:rPr lang="en-US" dirty="0" smtClean="0">
                <a:solidFill>
                  <a:srgbClr val="00B050"/>
                </a:solidFill>
              </a:rPr>
              <a:t>coat applied </a:t>
            </a:r>
            <a:r>
              <a:rPr lang="en-US" dirty="0">
                <a:solidFill>
                  <a:srgbClr val="00B050"/>
                </a:solidFill>
              </a:rPr>
              <a:t>during the SMC </a:t>
            </a:r>
            <a:r>
              <a:rPr lang="en-US" dirty="0" smtClean="0">
                <a:solidFill>
                  <a:srgbClr val="00B050"/>
                </a:solidFill>
              </a:rPr>
              <a:t>process,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BASF coats: </a:t>
            </a:r>
            <a:r>
              <a:rPr lang="en-US" dirty="0" smtClean="0"/>
              <a:t>sprayed </a:t>
            </a:r>
            <a:r>
              <a:rPr lang="en-US" dirty="0"/>
              <a:t>on the </a:t>
            </a:r>
            <a:r>
              <a:rPr lang="en-US" dirty="0" smtClean="0"/>
              <a:t>surface,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Polymer: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00B050"/>
                </a:solidFill>
              </a:rPr>
              <a:t>coat formed on high polished mold, very low </a:t>
            </a:r>
            <a:r>
              <a:rPr lang="en-US" dirty="0" err="1" smtClean="0">
                <a:solidFill>
                  <a:srgbClr val="00B050"/>
                </a:solidFill>
              </a:rPr>
              <a:t>raughness</a:t>
            </a:r>
            <a:r>
              <a:rPr lang="en-US" dirty="0" smtClean="0">
                <a:solidFill>
                  <a:srgbClr val="00B050"/>
                </a:solidFill>
              </a:rPr>
              <a:t>, even better than IMC.</a:t>
            </a:r>
          </a:p>
          <a:p>
            <a:pPr algn="just"/>
            <a:endParaRPr lang="en-US" dirty="0" smtClean="0"/>
          </a:p>
          <a:p>
            <a:pPr algn="just"/>
            <a:r>
              <a:rPr lang="en-US" sz="2400" dirty="0" smtClean="0">
                <a:solidFill>
                  <a:srgbClr val="7030A0"/>
                </a:solidFill>
              </a:rPr>
              <a:t>Optical coating:</a:t>
            </a:r>
            <a:endParaRPr lang="en-US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</a:rPr>
              <a:t>Aluminum covered with </a:t>
            </a:r>
            <a:r>
              <a:rPr lang="en-US" b="1" dirty="0" err="1" smtClean="0">
                <a:solidFill>
                  <a:srgbClr val="7030A0"/>
                </a:solidFill>
              </a:rPr>
              <a:t>SiO</a:t>
            </a:r>
            <a:r>
              <a:rPr lang="en-US" b="1" dirty="0" smtClean="0">
                <a:solidFill>
                  <a:srgbClr val="7030A0"/>
                </a:solidFill>
              </a:rPr>
              <a:t> or SiO2:</a:t>
            </a:r>
            <a:r>
              <a:rPr lang="en-US" dirty="0" smtClean="0"/>
              <a:t> Thickness of the Aluminum layer is few hundred nanometers (a standard PVD process in vacuum).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7030A0"/>
                </a:solidFill>
              </a:rPr>
              <a:t>Alanod</a:t>
            </a:r>
            <a:r>
              <a:rPr lang="en-US" b="1" dirty="0" smtClean="0">
                <a:solidFill>
                  <a:srgbClr val="7030A0"/>
                </a:solidFill>
              </a:rPr>
              <a:t>: </a:t>
            </a:r>
            <a:r>
              <a:rPr lang="en-US" dirty="0"/>
              <a:t>is a 0,5mm thick </a:t>
            </a:r>
            <a:r>
              <a:rPr lang="en-US" dirty="0" smtClean="0"/>
              <a:t>Aluminum plate (useful as </a:t>
            </a:r>
            <a:r>
              <a:rPr lang="en-US" dirty="0" err="1" smtClean="0"/>
              <a:t>as</a:t>
            </a:r>
            <a:r>
              <a:rPr lang="en-US" dirty="0" smtClean="0"/>
              <a:t> a optical layer for quick test; for production requires improvement by producer)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/>
          </a:p>
          <a:p>
            <a:pPr algn="just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81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Prostokąt 6"/>
          <p:cNvSpPr>
            <a:spLocks noChangeArrowheads="1"/>
          </p:cNvSpPr>
          <p:nvPr/>
        </p:nvSpPr>
        <p:spPr bwMode="auto">
          <a:xfrm>
            <a:off x="0" y="-27384"/>
            <a:ext cx="914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Results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surface quality tests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D:\Pulpit\polim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12776"/>
            <a:ext cx="8986899" cy="360040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0" y="508518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Roughness of polymer sample; Ra - 0,0044 um; </a:t>
            </a:r>
            <a:r>
              <a:rPr lang="en-US" sz="2400" dirty="0" err="1" smtClean="0"/>
              <a:t>Rz</a:t>
            </a:r>
            <a:r>
              <a:rPr lang="en-US" sz="2400" dirty="0" smtClean="0"/>
              <a:t> = 0,0351 um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 rot="10800000" flipV="1">
            <a:off x="4860032" y="5517232"/>
            <a:ext cx="576064" cy="432048"/>
          </a:xfrm>
          <a:prstGeom prst="straightConnector1">
            <a:avLst/>
          </a:prstGeom>
          <a:ln w="190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11340752" y="414908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3563888" y="5949280"/>
            <a:ext cx="157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solidFill>
                  <a:srgbClr val="00B050"/>
                </a:solidFill>
              </a:rPr>
              <a:t>Optical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quality</a:t>
            </a:r>
            <a:endParaRPr lang="pl-PL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1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539750" y="44624"/>
            <a:ext cx="8229600" cy="64807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Results of the durability tests</a:t>
            </a:r>
          </a:p>
        </p:txBody>
      </p:sp>
      <p:sp>
        <p:nvSpPr>
          <p:cNvPr id="7171" name="Prostokąt 3"/>
          <p:cNvSpPr>
            <a:spLocks noChangeArrowheads="1"/>
          </p:cNvSpPr>
          <p:nvPr/>
        </p:nvSpPr>
        <p:spPr bwMode="auto">
          <a:xfrm>
            <a:off x="971352" y="5192032"/>
            <a:ext cx="41767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 dirty="0" smtClean="0"/>
              <a:t>Short-term thermal cycling: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 tests </a:t>
            </a:r>
            <a:r>
              <a:rPr lang="en-US" dirty="0"/>
              <a:t>in climatic </a:t>
            </a:r>
            <a:r>
              <a:rPr lang="en-US" dirty="0" smtClean="0"/>
              <a:t>chamber,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 temperature: </a:t>
            </a:r>
            <a:r>
              <a:rPr lang="en-US" dirty="0"/>
              <a:t> -15 C deg to 60 C deg</a:t>
            </a:r>
            <a:r>
              <a:rPr lang="en-US" dirty="0" smtClean="0"/>
              <a:t>.,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 time </a:t>
            </a:r>
            <a:r>
              <a:rPr lang="en-US" dirty="0"/>
              <a:t>of one </a:t>
            </a:r>
            <a:r>
              <a:rPr lang="en-US" dirty="0" smtClean="0"/>
              <a:t>cycle: 190 </a:t>
            </a:r>
            <a:r>
              <a:rPr lang="en-US" dirty="0"/>
              <a:t>min</a:t>
            </a:r>
            <a:r>
              <a:rPr lang="en-US" dirty="0" smtClean="0"/>
              <a:t>.,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 temperature cycles: 8 </a:t>
            </a:r>
            <a:r>
              <a:rPr lang="en-US" dirty="0"/>
              <a:t>or 18</a:t>
            </a:r>
            <a:r>
              <a:rPr lang="en-US" dirty="0" smtClean="0"/>
              <a:t>. 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15" y="1052736"/>
            <a:ext cx="6918869" cy="3744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pole tekstowe 6"/>
          <p:cNvSpPr txBox="1">
            <a:spLocks noChangeArrowheads="1"/>
          </p:cNvSpPr>
          <p:nvPr/>
        </p:nvSpPr>
        <p:spPr bwMode="auto">
          <a:xfrm>
            <a:off x="1115616" y="4797152"/>
            <a:ext cx="6984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+mj-lt"/>
              </a:rPr>
              <a:t>Temperature cycle</a:t>
            </a:r>
          </a:p>
        </p:txBody>
      </p:sp>
      <p:sp>
        <p:nvSpPr>
          <p:cNvPr id="9" name="Prostokąt 8"/>
          <p:cNvSpPr/>
          <p:nvPr/>
        </p:nvSpPr>
        <p:spPr>
          <a:xfrm>
            <a:off x="4932040" y="5229200"/>
            <a:ext cx="4211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>
                <a:solidFill>
                  <a:srgbClr val="00B050"/>
                </a:solidFill>
              </a:rPr>
              <a:t>Conclusions</a:t>
            </a:r>
            <a:r>
              <a:rPr lang="pl-PL" b="1" dirty="0" smtClean="0">
                <a:solidFill>
                  <a:srgbClr val="00B050"/>
                </a:solidFill>
              </a:rPr>
              <a:t> a</a:t>
            </a:r>
            <a:r>
              <a:rPr lang="en-US" b="1" dirty="0" err="1" smtClean="0">
                <a:solidFill>
                  <a:srgbClr val="00B050"/>
                </a:solidFill>
              </a:rPr>
              <a:t>fter</a:t>
            </a:r>
            <a:r>
              <a:rPr lang="en-US" b="1" dirty="0" smtClean="0">
                <a:solidFill>
                  <a:srgbClr val="00B050"/>
                </a:solidFill>
              </a:rPr>
              <a:t> the temperature cycles</a:t>
            </a:r>
            <a:endParaRPr lang="pl-PL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</a:t>
            </a:r>
            <a:r>
              <a:rPr lang="en-US" dirty="0" smtClean="0"/>
              <a:t>reflectance did not change</a:t>
            </a:r>
            <a:r>
              <a:rPr lang="pl-PL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 </a:t>
            </a:r>
            <a:r>
              <a:rPr lang="en-US" dirty="0" smtClean="0"/>
              <a:t>waviness appears on the </a:t>
            </a:r>
            <a:r>
              <a:rPr lang="pl-PL" dirty="0" smtClean="0"/>
              <a:t>s</a:t>
            </a:r>
            <a:r>
              <a:rPr lang="en-US" dirty="0" err="1" smtClean="0"/>
              <a:t>andwich</a:t>
            </a:r>
            <a:r>
              <a:rPr lang="en-US" dirty="0" smtClean="0"/>
              <a:t> </a:t>
            </a:r>
            <a:endParaRPr lang="pl-PL" dirty="0" smtClean="0"/>
          </a:p>
          <a:p>
            <a:r>
              <a:rPr lang="pl-PL" dirty="0" smtClean="0"/>
              <a:t>    </a:t>
            </a:r>
            <a:r>
              <a:rPr lang="en-US" dirty="0" smtClean="0"/>
              <a:t>samples because of different CTE’s  of</a:t>
            </a:r>
            <a:endParaRPr lang="pl-PL" dirty="0" smtClean="0"/>
          </a:p>
          <a:p>
            <a:r>
              <a:rPr lang="pl-PL" smtClean="0"/>
              <a:t>    </a:t>
            </a:r>
            <a:r>
              <a:rPr lang="en-US" smtClean="0"/>
              <a:t>substrates</a:t>
            </a:r>
            <a:r>
              <a:rPr lang="pl-PL" dirty="0" smtClean="0"/>
              <a:t>.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5997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964488" cy="7200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Coatings on different substrates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 descr="D:\Pulpit\padwa 2011\raport work\c+s\src_coat_sam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80729"/>
            <a:ext cx="6264696" cy="4063982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475656" y="5013176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Optical coatings on different substrates,</a:t>
            </a:r>
            <a:r>
              <a:rPr lang="pl-PL" dirty="0" smtClean="0"/>
              <a:t> </a:t>
            </a:r>
            <a:r>
              <a:rPr lang="en-US" dirty="0" smtClean="0"/>
              <a:t>from left: </a:t>
            </a:r>
            <a:r>
              <a:rPr lang="pl-PL" dirty="0" smtClean="0"/>
              <a:t> </a:t>
            </a:r>
            <a:r>
              <a:rPr lang="en-US" dirty="0" smtClean="0"/>
              <a:t>1. </a:t>
            </a:r>
            <a:r>
              <a:rPr lang="en-US" dirty="0" err="1" smtClean="0"/>
              <a:t>Alanod</a:t>
            </a:r>
            <a:r>
              <a:rPr lang="en-US" dirty="0" smtClean="0"/>
              <a:t>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2. SMC </a:t>
            </a:r>
            <a:r>
              <a:rPr lang="pl-PL" dirty="0" err="1" smtClean="0"/>
              <a:t>with</a:t>
            </a:r>
            <a:r>
              <a:rPr lang="pl-PL" dirty="0" smtClean="0"/>
              <a:t> IMC</a:t>
            </a:r>
            <a:r>
              <a:rPr lang="en-US" dirty="0" smtClean="0"/>
              <a:t>, 3. SMC with BASF, 4. Polymer</a:t>
            </a: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251520" y="5613047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00B050"/>
                </a:solidFill>
              </a:rPr>
              <a:t>The polymer surface is most promising,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solidFill>
                  <a:srgbClr val="00B050"/>
                </a:solidFill>
              </a:rPr>
              <a:t>  </a:t>
            </a:r>
            <a:r>
              <a:rPr lang="en-US" b="1" dirty="0" smtClean="0">
                <a:solidFill>
                  <a:srgbClr val="00B050"/>
                </a:solidFill>
              </a:rPr>
              <a:t>IMC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layer</a:t>
            </a:r>
            <a:r>
              <a:rPr lang="en-US" b="1" dirty="0" smtClean="0">
                <a:solidFill>
                  <a:srgbClr val="00B050"/>
                </a:solidFill>
              </a:rPr>
              <a:t> from high polished mold </a:t>
            </a:r>
            <a:r>
              <a:rPr lang="pl-PL" b="1" dirty="0" err="1" smtClean="0">
                <a:solidFill>
                  <a:srgbClr val="00B050"/>
                </a:solidFill>
              </a:rPr>
              <a:t>is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in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next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pl-PL" b="1" dirty="0" err="1" smtClean="0">
                <a:solidFill>
                  <a:srgbClr val="00B050"/>
                </a:solidFill>
              </a:rPr>
              <a:t>stage</a:t>
            </a:r>
            <a:r>
              <a:rPr lang="pl-PL" b="1" dirty="0" smtClean="0">
                <a:solidFill>
                  <a:srgbClr val="00B050"/>
                </a:solidFill>
              </a:rPr>
              <a:t> of </a:t>
            </a:r>
            <a:r>
              <a:rPr lang="pl-PL" b="1" dirty="0" err="1" smtClean="0">
                <a:solidFill>
                  <a:srgbClr val="00B050"/>
                </a:solidFill>
              </a:rPr>
              <a:t>devlopment</a:t>
            </a:r>
            <a:r>
              <a:rPr lang="pl-PL" b="1" dirty="0" smtClean="0">
                <a:solidFill>
                  <a:srgbClr val="00B050"/>
                </a:solidFill>
              </a:rPr>
              <a:t>,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pl-PL" b="1" dirty="0" smtClean="0"/>
              <a:t> </a:t>
            </a:r>
            <a:r>
              <a:rPr lang="en-US" b="1" dirty="0" smtClean="0"/>
              <a:t>Optical lacquer </a:t>
            </a:r>
            <a:r>
              <a:rPr lang="en-US" dirty="0" smtClean="0"/>
              <a:t>improves the surface smoothness a little bit</a:t>
            </a:r>
            <a:r>
              <a:rPr lang="pl-PL" dirty="0" smtClean="0"/>
              <a:t>,</a:t>
            </a:r>
            <a:endParaRPr lang="pl-PL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BASF coat</a:t>
            </a:r>
            <a:r>
              <a:rPr lang="en-US" dirty="0" smtClean="0"/>
              <a:t> works better, but the application method causes waviness</a:t>
            </a:r>
            <a:r>
              <a:rPr lang="pl-PL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r>
              <a:rPr lang="en-AU" sz="7200" dirty="0" smtClean="0">
                <a:solidFill>
                  <a:schemeClr val="bg1"/>
                </a:solidFill>
              </a:rPr>
              <a:t>Prototyping</a:t>
            </a:r>
            <a:r>
              <a:rPr lang="pl-PL" sz="7200" dirty="0" smtClean="0">
                <a:solidFill>
                  <a:schemeClr val="bg1"/>
                </a:solidFill>
              </a:rPr>
              <a:t> status</a:t>
            </a:r>
            <a:endParaRPr lang="pl-PL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3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Outline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11760" y="2060848"/>
            <a:ext cx="6552728" cy="508518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pl-PL" sz="2400" dirty="0" err="1" smtClean="0"/>
              <a:t>Intro</a:t>
            </a:r>
            <a:endParaRPr lang="pl-PL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pl-PL" sz="2400" dirty="0" err="1" smtClean="0"/>
              <a:t>What</a:t>
            </a:r>
            <a:r>
              <a:rPr lang="pl-PL" sz="2400" dirty="0" smtClean="0"/>
              <a:t>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Sheet</a:t>
            </a:r>
            <a:r>
              <a:rPr lang="pl-PL" sz="2400" dirty="0" smtClean="0"/>
              <a:t> </a:t>
            </a:r>
            <a:r>
              <a:rPr lang="pl-PL" sz="2400" dirty="0" err="1" smtClean="0"/>
              <a:t>Moulding</a:t>
            </a:r>
            <a:r>
              <a:rPr lang="pl-PL" sz="2400" dirty="0" smtClean="0"/>
              <a:t> </a:t>
            </a:r>
            <a:r>
              <a:rPr lang="pl-PL" sz="2400" dirty="0" err="1" smtClean="0"/>
              <a:t>Comound</a:t>
            </a:r>
            <a:r>
              <a:rPr lang="pl-PL" sz="2400" dirty="0" smtClean="0"/>
              <a:t> </a:t>
            </a:r>
            <a:r>
              <a:rPr lang="pl-PL" sz="2400" dirty="0" err="1" smtClean="0"/>
              <a:t>tech</a:t>
            </a:r>
            <a:endParaRPr lang="pl-PL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pl-PL" sz="2400" dirty="0" err="1" smtClean="0"/>
              <a:t>How</a:t>
            </a:r>
            <a:r>
              <a:rPr lang="pl-PL" sz="2400" dirty="0" smtClean="0"/>
              <a:t> we </a:t>
            </a:r>
            <a:r>
              <a:rPr lang="pl-PL" sz="2400" dirty="0" err="1" smtClean="0"/>
              <a:t>develop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mirror s</a:t>
            </a:r>
            <a:r>
              <a:rPr lang="en-US" sz="2400" dirty="0" err="1" smtClean="0"/>
              <a:t>ubstrates</a:t>
            </a:r>
            <a:r>
              <a:rPr lang="pl-PL" sz="2400" dirty="0" smtClean="0"/>
              <a:t>..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Coatings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Prototyping status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Mirror testing system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563888" y="3933056"/>
            <a:ext cx="5868144" cy="2952328"/>
          </a:xfrm>
          <a:prstGeom prst="rect">
            <a:avLst/>
          </a:prstGeom>
        </p:spPr>
        <p:txBody>
          <a:bodyPr/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b="1">
              <a:latin typeface="+mj-lt"/>
            </a:endParaRPr>
          </a:p>
        </p:txBody>
      </p:sp>
      <p:pic>
        <p:nvPicPr>
          <p:cNvPr id="5" name="Picture 2" descr="C:\Users\Michal\Pictures\cbk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07950"/>
            <a:ext cx="15271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878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F:\Praca\CTA\10_Konferencje Wyjazdy\Padova wrzes 2011\wersja do wyslania\prezentacja\Mirr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320480" cy="3514080"/>
          </a:xfrm>
          <a:prstGeom prst="rect">
            <a:avLst/>
          </a:prstGeom>
          <a:noFill/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Prototyping Status </a:t>
            </a:r>
            <a:r>
              <a:rPr lang="en-US" sz="3600" dirty="0" smtClean="0">
                <a:solidFill>
                  <a:srgbClr val="00B050"/>
                </a:solidFill>
              </a:rPr>
              <a:t>– spherical </a:t>
            </a:r>
            <a:r>
              <a:rPr lang="pl-PL" sz="3600" dirty="0" err="1" smtClean="0">
                <a:solidFill>
                  <a:srgbClr val="00B050"/>
                </a:solidFill>
              </a:rPr>
              <a:t>prototype</a:t>
            </a:r>
            <a:r>
              <a:rPr lang="pl-PL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smtClean="0">
                <a:solidFill>
                  <a:srgbClr val="00B050"/>
                </a:solidFill>
              </a:rPr>
              <a:t>1:1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9512" y="4869160"/>
            <a:ext cx="8964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b="1" dirty="0" err="1" smtClean="0">
                <a:solidFill>
                  <a:srgbClr val="00B050"/>
                </a:solidFill>
              </a:rPr>
              <a:t>Dimmensions</a:t>
            </a:r>
            <a:r>
              <a:rPr lang="en-US" b="1" dirty="0" smtClean="0">
                <a:solidFill>
                  <a:srgbClr val="00B050"/>
                </a:solidFill>
              </a:rPr>
              <a:t>: 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Arial"/>
              </a:rPr>
              <a:t>flat to flat: 1</a:t>
            </a:r>
            <a:r>
              <a:rPr lang="pl-PL" dirty="0" smtClean="0">
                <a:solidFill>
                  <a:srgbClr val="000000"/>
                </a:solidFill>
                <a:ea typeface="Calibri"/>
                <a:cs typeface="Arial"/>
              </a:rPr>
              <a:t>,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Arial"/>
              </a:rPr>
              <a:t>05 m, hexagonal</a:t>
            </a:r>
            <a:r>
              <a:rPr lang="pl-PL" dirty="0" smtClean="0">
                <a:solidFill>
                  <a:srgbClr val="000000"/>
                </a:solidFill>
                <a:ea typeface="Calibri"/>
                <a:cs typeface="Arial"/>
              </a:rPr>
              <a:t> </a:t>
            </a:r>
            <a:r>
              <a:rPr lang="pl-PL" dirty="0" err="1" smtClean="0">
                <a:solidFill>
                  <a:srgbClr val="000000"/>
                </a:solidFill>
                <a:ea typeface="Calibri"/>
                <a:cs typeface="Arial"/>
              </a:rPr>
              <a:t>shape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Arial"/>
              </a:rPr>
              <a:t>,  radius of the curvature: 22,5 m</a:t>
            </a:r>
            <a:r>
              <a:rPr lang="pl-PL" dirty="0" smtClean="0">
                <a:solidFill>
                  <a:srgbClr val="000000"/>
                </a:solidFill>
                <a:ea typeface="Calibri"/>
                <a:cs typeface="Arial"/>
              </a:rPr>
              <a:t>.</a:t>
            </a:r>
            <a:endParaRPr lang="en-US" dirty="0" smtClean="0">
              <a:solidFill>
                <a:srgbClr val="000000"/>
              </a:solidFill>
              <a:ea typeface="Calibri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  Results: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/>
              <a:t> </a:t>
            </a:r>
            <a:r>
              <a:rPr lang="en-US" dirty="0" smtClean="0"/>
              <a:t>Imprinted HC on </a:t>
            </a:r>
            <a:r>
              <a:rPr lang="en-US" dirty="0" err="1" smtClean="0"/>
              <a:t>Alanod</a:t>
            </a:r>
            <a:r>
              <a:rPr lang="en-US" dirty="0" smtClean="0"/>
              <a:t> surface,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Imprinted rings from honeycomb milling.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  Conclusion: </a:t>
            </a:r>
            <a:r>
              <a:rPr lang="en-US" dirty="0" smtClean="0"/>
              <a:t>We are able to manufacture the 1:1 prototype, the technology has been </a:t>
            </a:r>
          </a:p>
          <a:p>
            <a:r>
              <a:rPr lang="en-US" dirty="0" smtClean="0"/>
              <a:t>    already improved.</a:t>
            </a:r>
          </a:p>
          <a:p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Picture 2" descr="F:\Praca\CTA\10_Konferencje Wyjazdy\Padova wrzes 2011\wersja do wyslania\prezentacja\Mirr_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43685" y="1340768"/>
            <a:ext cx="3742971" cy="3528392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076056" y="1002214"/>
            <a:ext cx="3995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T</a:t>
            </a:r>
            <a:r>
              <a:rPr lang="en-US" sz="1600" dirty="0" smtClean="0"/>
              <a:t>he surface </a:t>
            </a:r>
            <a:r>
              <a:rPr lang="pl-PL" sz="1600" dirty="0" smtClean="0"/>
              <a:t>of </a:t>
            </a:r>
            <a:r>
              <a:rPr lang="en-US" sz="1600" dirty="0" smtClean="0"/>
              <a:t>the mirror illuminated </a:t>
            </a:r>
            <a:r>
              <a:rPr lang="pl-PL" sz="1600" dirty="0" smtClean="0"/>
              <a:t>by </a:t>
            </a:r>
            <a:r>
              <a:rPr lang="pl-PL" sz="1600" dirty="0" err="1" smtClean="0"/>
              <a:t>lasers</a:t>
            </a:r>
            <a:endParaRPr lang="en-US" sz="1600" dirty="0"/>
          </a:p>
        </p:txBody>
      </p:sp>
      <p:sp>
        <p:nvSpPr>
          <p:cNvPr id="8" name="Prostokąt 7"/>
          <p:cNvSpPr/>
          <p:nvPr/>
        </p:nvSpPr>
        <p:spPr>
          <a:xfrm>
            <a:off x="251520" y="1002214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/>
              <a:t>Picture </a:t>
            </a:r>
            <a:r>
              <a:rPr lang="pl-PL" sz="1600" dirty="0" err="1" smtClean="0"/>
              <a:t>from</a:t>
            </a:r>
            <a:r>
              <a:rPr lang="pl-PL" sz="1600" dirty="0" smtClean="0"/>
              <a:t> f</a:t>
            </a:r>
            <a:r>
              <a:rPr lang="en-AU" sz="1600" dirty="0" err="1" smtClean="0"/>
              <a:t>irst</a:t>
            </a:r>
            <a:r>
              <a:rPr lang="en-AU" sz="1600" dirty="0" smtClean="0"/>
              <a:t> prototype covered with </a:t>
            </a:r>
            <a:r>
              <a:rPr lang="en-AU" sz="1600" dirty="0" err="1" smtClean="0"/>
              <a:t>Alanod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Prototyping status</a:t>
            </a:r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rgbClr val="00B050"/>
                </a:solidFill>
              </a:rPr>
              <a:t>- spherical </a:t>
            </a:r>
            <a:r>
              <a:rPr lang="pl-PL" sz="3600" dirty="0" err="1" smtClean="0">
                <a:solidFill>
                  <a:srgbClr val="00B050"/>
                </a:solidFill>
              </a:rPr>
              <a:t>prototype</a:t>
            </a:r>
            <a:r>
              <a:rPr lang="pl-PL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smtClean="0">
                <a:solidFill>
                  <a:srgbClr val="00B050"/>
                </a:solidFill>
              </a:rPr>
              <a:t>1:</a:t>
            </a:r>
            <a:r>
              <a:rPr lang="pl-PL" sz="3600" dirty="0" smtClean="0">
                <a:solidFill>
                  <a:srgbClr val="00B050"/>
                </a:solidFill>
              </a:rPr>
              <a:t>4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9512" y="4581128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b="1" dirty="0" smtClean="0">
                <a:solidFill>
                  <a:srgbClr val="00B050"/>
                </a:solidFill>
              </a:rPr>
              <a:t>Dimensions:  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Arial"/>
              </a:rPr>
              <a:t>flat to flat: 40 </a:t>
            </a:r>
            <a:r>
              <a:rPr lang="pl-PL" dirty="0" smtClean="0">
                <a:solidFill>
                  <a:srgbClr val="000000"/>
                </a:solidFill>
                <a:ea typeface="Calibri"/>
                <a:cs typeface="Arial"/>
              </a:rPr>
              <a:t>c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Arial"/>
              </a:rPr>
              <a:t>m, hexagonal</a:t>
            </a:r>
            <a:r>
              <a:rPr lang="pl-PL" dirty="0" smtClean="0">
                <a:solidFill>
                  <a:srgbClr val="000000"/>
                </a:solidFill>
                <a:ea typeface="Calibri"/>
                <a:cs typeface="Arial"/>
              </a:rPr>
              <a:t> </a:t>
            </a:r>
            <a:r>
              <a:rPr lang="pl-PL" dirty="0" err="1" smtClean="0">
                <a:solidFill>
                  <a:srgbClr val="000000"/>
                </a:solidFill>
                <a:ea typeface="Calibri"/>
                <a:cs typeface="Arial"/>
              </a:rPr>
              <a:t>shape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Arial"/>
              </a:rPr>
              <a:t>: 462 mm, radius of the curvature: 22,5 m</a:t>
            </a:r>
            <a:r>
              <a:rPr lang="pl-PL" dirty="0" smtClean="0">
                <a:solidFill>
                  <a:srgbClr val="000000"/>
                </a:solidFill>
                <a:ea typeface="Calibri"/>
                <a:cs typeface="Arial"/>
              </a:rPr>
              <a:t>.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pl-PL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Results: </a:t>
            </a:r>
            <a:r>
              <a:rPr lang="en-US" b="1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pl-PL" dirty="0" smtClean="0">
                <a:solidFill>
                  <a:srgbClr val="000000"/>
                </a:solidFill>
                <a:cs typeface="Arial"/>
              </a:rPr>
              <a:t>D</a:t>
            </a:r>
            <a:r>
              <a:rPr lang="en-US" dirty="0" err="1" smtClean="0">
                <a:solidFill>
                  <a:srgbClr val="000000"/>
                </a:solidFill>
                <a:cs typeface="Arial"/>
              </a:rPr>
              <a:t>irect</a:t>
            </a:r>
            <a:r>
              <a:rPr lang="pl-PL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/>
              </a:rPr>
              <a:t>composite</a:t>
            </a:r>
            <a:r>
              <a:rPr lang="pl-PL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/>
              </a:rPr>
              <a:t>coating </a:t>
            </a:r>
            <a:r>
              <a:rPr lang="pl-PL" dirty="0" err="1" smtClean="0">
                <a:solidFill>
                  <a:srgbClr val="000000"/>
                </a:solidFill>
                <a:cs typeface="Arial"/>
              </a:rPr>
              <a:t>with</a:t>
            </a:r>
            <a:r>
              <a:rPr lang="pl-PL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/>
              </a:rPr>
              <a:t>Aluminum is possible</a:t>
            </a:r>
            <a:r>
              <a:rPr lang="pl-PL" dirty="0" smtClean="0">
                <a:solidFill>
                  <a:srgbClr val="000000"/>
                </a:solidFill>
                <a:cs typeface="Arial"/>
              </a:rPr>
              <a:t>.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solidFill>
                  <a:srgbClr val="00B050"/>
                </a:solidFill>
              </a:rPr>
              <a:t>  </a:t>
            </a:r>
            <a:r>
              <a:rPr lang="en-US" b="1" dirty="0" smtClean="0">
                <a:solidFill>
                  <a:srgbClr val="00B050"/>
                </a:solidFill>
              </a:rPr>
              <a:t>Conclusion: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  <a:cs typeface="Arial"/>
              </a:rPr>
              <a:t>  </a:t>
            </a:r>
            <a:r>
              <a:rPr lang="en-US" dirty="0" smtClean="0">
                <a:solidFill>
                  <a:srgbClr val="000000"/>
                </a:solidFill>
                <a:cs typeface="Arial"/>
              </a:rPr>
              <a:t>Thermal issue plays important role for the composite mirrors</a:t>
            </a:r>
            <a:r>
              <a:rPr lang="pl-PL" dirty="0" smtClean="0">
                <a:solidFill>
                  <a:srgbClr val="000000"/>
                </a:solidFill>
                <a:cs typeface="Arial"/>
              </a:rPr>
              <a:t>,</a:t>
            </a:r>
            <a:endParaRPr lang="en-US" dirty="0" smtClean="0">
              <a:solidFill>
                <a:srgbClr val="000000"/>
              </a:solidFill>
              <a:cs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pl-PL" dirty="0" smtClean="0">
                <a:solidFill>
                  <a:srgbClr val="000000"/>
                </a:solidFill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Arial"/>
              </a:rPr>
              <a:t>Fully sealed honeycomb solutions is problematic due to pressure changes</a:t>
            </a:r>
            <a:r>
              <a:rPr lang="pl-PL" dirty="0" smtClean="0">
                <a:solidFill>
                  <a:srgbClr val="000000"/>
                </a:solidFill>
                <a:cs typeface="Arial"/>
              </a:rPr>
              <a:t>.</a:t>
            </a:r>
            <a:endParaRPr lang="en-US" dirty="0" smtClean="0">
              <a:solidFill>
                <a:srgbClr val="000000"/>
              </a:solidFill>
              <a:cs typeface="Arial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 descr="D:\Pulpit\IMG_7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052736"/>
            <a:ext cx="3990603" cy="348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chemeClr val="bg1">
                    <a:lumMod val="50000"/>
                  </a:schemeClr>
                </a:solidFill>
              </a:rPr>
              <a:t>Tests of the prototypes</a:t>
            </a:r>
            <a:endParaRPr lang="en-A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Symbol zastępczy zawartości 4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Optical Tests:</a:t>
            </a:r>
          </a:p>
          <a:p>
            <a:pPr>
              <a:buNone/>
            </a:pPr>
            <a:r>
              <a:rPr lang="en-US" sz="1800" b="1" dirty="0" smtClean="0"/>
              <a:t>Flat samples:</a:t>
            </a:r>
          </a:p>
          <a:p>
            <a:r>
              <a:rPr lang="en-US" sz="1800" b="1" dirty="0" smtClean="0">
                <a:solidFill>
                  <a:srgbClr val="00B050"/>
                </a:solidFill>
              </a:rPr>
              <a:t>Test: </a:t>
            </a:r>
            <a:r>
              <a:rPr lang="en-US" sz="1800" dirty="0" smtClean="0"/>
              <a:t>climatic chamber: 10 cycles (180min. each); -15°C to +60°C,</a:t>
            </a:r>
          </a:p>
          <a:p>
            <a:r>
              <a:rPr lang="en-US" sz="1800" b="1" dirty="0" smtClean="0">
                <a:solidFill>
                  <a:srgbClr val="00B050"/>
                </a:solidFill>
              </a:rPr>
              <a:t>Results:</a:t>
            </a:r>
            <a:r>
              <a:rPr lang="en-US" sz="1800" b="1" dirty="0" smtClean="0"/>
              <a:t> </a:t>
            </a:r>
            <a:r>
              <a:rPr lang="en-US" sz="1800" dirty="0" smtClean="0"/>
              <a:t>Slight deformation of sandwich structures,</a:t>
            </a:r>
          </a:p>
          <a:p>
            <a:r>
              <a:rPr lang="en-US" sz="1800" b="1" dirty="0" smtClean="0">
                <a:solidFill>
                  <a:srgbClr val="00B050"/>
                </a:solidFill>
              </a:rPr>
              <a:t>Conclusion: </a:t>
            </a:r>
            <a:r>
              <a:rPr lang="en-US" sz="1800" dirty="0" smtClean="0"/>
              <a:t>Glass fiber most resistant for sandwich samples but carbon fiber for flat ones</a:t>
            </a:r>
            <a:r>
              <a:rPr lang="pl-PL" sz="1800" dirty="0" smtClean="0"/>
              <a:t>.</a:t>
            </a:r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The first 1:1 prototype:</a:t>
            </a:r>
          </a:p>
          <a:p>
            <a:r>
              <a:rPr lang="en-US" sz="1800" b="1" dirty="0" smtClean="0">
                <a:solidFill>
                  <a:srgbClr val="00B050"/>
                </a:solidFill>
              </a:rPr>
              <a:t>Test: </a:t>
            </a:r>
            <a:r>
              <a:rPr lang="en-US" sz="1800" dirty="0" smtClean="0"/>
              <a:t>2f setup</a:t>
            </a:r>
            <a:r>
              <a:rPr lang="pl-PL" sz="1800" dirty="0" smtClean="0"/>
              <a:t>,</a:t>
            </a:r>
            <a:endParaRPr lang="en-US" sz="1800" dirty="0" smtClean="0"/>
          </a:p>
          <a:p>
            <a:r>
              <a:rPr lang="en-US" sz="1800" b="1" dirty="0" smtClean="0">
                <a:solidFill>
                  <a:srgbClr val="00B050"/>
                </a:solidFill>
              </a:rPr>
              <a:t>Results:</a:t>
            </a:r>
            <a:r>
              <a:rPr lang="en-US" sz="1800" b="1" dirty="0" smtClean="0"/>
              <a:t> </a:t>
            </a:r>
            <a:r>
              <a:rPr lang="en-US" sz="1800" dirty="0" smtClean="0"/>
              <a:t>Imprinted HC on </a:t>
            </a:r>
            <a:r>
              <a:rPr lang="en-US" sz="1800" dirty="0" err="1" smtClean="0"/>
              <a:t>Alanod</a:t>
            </a:r>
            <a:r>
              <a:rPr lang="en-US" sz="1800" dirty="0" smtClean="0"/>
              <a:t> surface and rings from HC milling,</a:t>
            </a:r>
          </a:p>
          <a:p>
            <a:r>
              <a:rPr lang="en-US" sz="1800" b="1" dirty="0" smtClean="0">
                <a:solidFill>
                  <a:srgbClr val="00B050"/>
                </a:solidFill>
              </a:rPr>
              <a:t>Conclusion: </a:t>
            </a:r>
            <a:r>
              <a:rPr lang="en-US" sz="1800" dirty="0" smtClean="0"/>
              <a:t>The technology was updated for third prototype.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400" dirty="0" smtClean="0"/>
              <a:t>Results of Field Tests: </a:t>
            </a:r>
          </a:p>
          <a:p>
            <a:r>
              <a:rPr lang="pl-PL" sz="1800" dirty="0" smtClean="0"/>
              <a:t>F</a:t>
            </a:r>
            <a:r>
              <a:rPr lang="en-US" sz="1800" dirty="0" err="1" smtClean="0"/>
              <a:t>ield</a:t>
            </a:r>
            <a:r>
              <a:rPr lang="en-US" sz="1800" dirty="0" smtClean="0"/>
              <a:t> test with the 1:1 prototype at HESS location </a:t>
            </a:r>
            <a:r>
              <a:rPr lang="pl-PL" sz="1800" dirty="0" err="1" smtClean="0"/>
              <a:t>since</a:t>
            </a:r>
            <a:r>
              <a:rPr lang="pl-PL" sz="1800" dirty="0" smtClean="0"/>
              <a:t> </a:t>
            </a:r>
            <a:r>
              <a:rPr lang="pl-PL" sz="1800" dirty="0" err="1" smtClean="0"/>
              <a:t>October</a:t>
            </a:r>
            <a:r>
              <a:rPr lang="pl-PL" sz="1800" dirty="0" smtClean="0"/>
              <a:t> 2011.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(ageing, deflection and stress determination)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400" dirty="0" smtClean="0"/>
              <a:t>Mechanical Tests:</a:t>
            </a:r>
          </a:p>
          <a:p>
            <a:r>
              <a:rPr lang="en-US" sz="1800" dirty="0" smtClean="0"/>
              <a:t>Under investigation </a:t>
            </a:r>
            <a:r>
              <a:rPr lang="en-US" sz="1800" dirty="0" smtClean="0">
                <a:sym typeface="Wingdings" pitchFamily="2" charset="2"/>
              </a:rPr>
              <a:t> determination of material properties of the flat samples to check the FEM analyses correctness</a:t>
            </a: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6163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r>
              <a:rPr lang="pl-PL" sz="7200" dirty="0" smtClean="0">
                <a:solidFill>
                  <a:schemeClr val="bg1"/>
                </a:solidFill>
              </a:rPr>
              <a:t>Mirror </a:t>
            </a:r>
            <a:r>
              <a:rPr lang="pl-PL" sz="7200" dirty="0" err="1" smtClean="0">
                <a:solidFill>
                  <a:schemeClr val="bg1"/>
                </a:solidFill>
              </a:rPr>
              <a:t>testing</a:t>
            </a:r>
            <a:r>
              <a:rPr lang="pl-PL" sz="7200" dirty="0" smtClean="0">
                <a:solidFill>
                  <a:schemeClr val="bg1"/>
                </a:solidFill>
              </a:rPr>
              <a:t> system</a:t>
            </a:r>
            <a:endParaRPr lang="pl-PL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3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79512" y="116633"/>
            <a:ext cx="8599998" cy="504056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Conception of the mirror testing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system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4513-8E55-4F1A-BC13-7F5474572F1C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3" name="Grupa 2"/>
          <p:cNvGrpSpPr/>
          <p:nvPr/>
        </p:nvGrpSpPr>
        <p:grpSpPr>
          <a:xfrm>
            <a:off x="142437" y="764704"/>
            <a:ext cx="5437675" cy="3640416"/>
            <a:chOff x="171016" y="-241438"/>
            <a:chExt cx="7180374" cy="5310796"/>
          </a:xfrm>
        </p:grpSpPr>
        <p:pic>
          <p:nvPicPr>
            <p:cNvPr id="8" name="Obraz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17" y="336933"/>
              <a:ext cx="6298203" cy="473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upa 10"/>
            <p:cNvGrpSpPr/>
            <p:nvPr/>
          </p:nvGrpSpPr>
          <p:grpSpPr>
            <a:xfrm>
              <a:off x="171016" y="-241438"/>
              <a:ext cx="7180374" cy="1785820"/>
              <a:chOff x="-1799167" y="-1580477"/>
              <a:chExt cx="7046918" cy="1700432"/>
            </a:xfrm>
          </p:grpSpPr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1097311" y="-1580477"/>
                <a:ext cx="3392292" cy="3276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>
                    <a:effectLst/>
                    <a:latin typeface="Calibri"/>
                    <a:ea typeface="Calibri"/>
                    <a:cs typeface="Times New Roman"/>
                  </a:rPr>
                  <a:t>light </a:t>
                </a:r>
                <a:r>
                  <a:rPr lang="en-US" sz="1600" smtClean="0">
                    <a:effectLst/>
                    <a:latin typeface="Calibri"/>
                    <a:ea typeface="Calibri"/>
                    <a:cs typeface="Times New Roman"/>
                  </a:rPr>
                  <a:t>source</a:t>
                </a:r>
                <a:endParaRPr lang="en-US" sz="16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3" name="AutoShape 4"/>
              <p:cNvCxnSpPr>
                <a:cxnSpLocks noChangeShapeType="1"/>
              </p:cNvCxnSpPr>
              <p:nvPr/>
            </p:nvCxnSpPr>
            <p:spPr bwMode="auto">
              <a:xfrm rot="16200000" flipH="1">
                <a:off x="2031555" y="-976747"/>
                <a:ext cx="779557" cy="61364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2855120" y="-1580477"/>
                <a:ext cx="2392631" cy="4127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smtClean="0">
                    <a:effectLst/>
                    <a:latin typeface="Calibri"/>
                    <a:ea typeface="Calibri"/>
                    <a:cs typeface="Times New Roman"/>
                  </a:rPr>
                  <a:t>detector</a:t>
                </a:r>
                <a:endParaRPr lang="en-US" sz="16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5" name="AutoShape 6"/>
              <p:cNvCxnSpPr>
                <a:cxnSpLocks noChangeShapeType="1"/>
              </p:cNvCxnSpPr>
              <p:nvPr/>
            </p:nvCxnSpPr>
            <p:spPr bwMode="auto">
              <a:xfrm rot="16200000" flipH="1">
                <a:off x="3061191" y="-760152"/>
                <a:ext cx="1200303" cy="55991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-1799167" y="-1580477"/>
                <a:ext cx="2675614" cy="3276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smtClean="0">
                    <a:effectLst/>
                    <a:latin typeface="Calibri"/>
                    <a:ea typeface="Calibri"/>
                    <a:cs typeface="Times New Roman"/>
                  </a:rPr>
                  <a:t>mirror</a:t>
                </a:r>
                <a:endParaRPr lang="en-US" sz="16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7" name="AutoShape 8"/>
              <p:cNvCxnSpPr>
                <a:cxnSpLocks noChangeShapeType="1"/>
              </p:cNvCxnSpPr>
              <p:nvPr/>
            </p:nvCxnSpPr>
            <p:spPr bwMode="auto">
              <a:xfrm>
                <a:off x="-1221396" y="-1059701"/>
                <a:ext cx="373380" cy="6197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5" name="pole tekstowe 34"/>
          <p:cNvSpPr txBox="1"/>
          <p:nvPr/>
        </p:nvSpPr>
        <p:spPr>
          <a:xfrm>
            <a:off x="5292081" y="764704"/>
            <a:ext cx="38519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00B050"/>
                </a:solidFill>
              </a:rPr>
              <a:t>How </a:t>
            </a:r>
            <a:r>
              <a:rPr lang="en-US" sz="2400" b="1" dirty="0">
                <a:solidFill>
                  <a:srgbClr val="00B050"/>
                </a:solidFill>
              </a:rPr>
              <a:t>it works</a:t>
            </a:r>
            <a:r>
              <a:rPr lang="en-US" sz="2400" b="1" dirty="0" smtClean="0">
                <a:solidFill>
                  <a:srgbClr val="00B050"/>
                </a:solidFill>
              </a:rPr>
              <a:t>:</a:t>
            </a:r>
            <a:r>
              <a:rPr lang="en-US" sz="2400" b="1" dirty="0" smtClean="0">
                <a:solidFill>
                  <a:srgbClr val="00B050"/>
                </a:solidFill>
                <a:effectLst/>
              </a:rPr>
              <a:t>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mirror is illuminated by </a:t>
            </a:r>
            <a:r>
              <a:rPr lang="pl-PL" b="1" dirty="0" err="1" smtClean="0"/>
              <a:t>collimates</a:t>
            </a:r>
            <a:r>
              <a:rPr lang="pl-PL" b="1" dirty="0" smtClean="0"/>
              <a:t> </a:t>
            </a:r>
            <a:r>
              <a:rPr lang="pl-PL" b="1" dirty="0" err="1" smtClean="0"/>
              <a:t>beams</a:t>
            </a:r>
            <a:r>
              <a:rPr lang="en-US" b="1" dirty="0" smtClean="0"/>
              <a:t>,</a:t>
            </a:r>
            <a:endParaRPr lang="en-US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light source</a:t>
            </a:r>
            <a:r>
              <a:rPr lang="pl-PL" dirty="0" smtClean="0"/>
              <a:t>s</a:t>
            </a:r>
            <a:r>
              <a:rPr lang="en-US" dirty="0" smtClean="0"/>
              <a:t> </a:t>
            </a:r>
            <a:r>
              <a:rPr lang="en-US" dirty="0"/>
              <a:t>consists of several lasers (about four) which are fixed </a:t>
            </a:r>
            <a:r>
              <a:rPr lang="en-US" b="1" dirty="0"/>
              <a:t>on the rotating arm</a:t>
            </a:r>
            <a:r>
              <a:rPr lang="en-US" b="1" dirty="0" smtClean="0"/>
              <a:t>,</a:t>
            </a:r>
            <a:endParaRPr lang="en-US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light focuses on the detector </a:t>
            </a:r>
            <a:r>
              <a:rPr lang="en-US" b="1" dirty="0"/>
              <a:t>in the mirror focal distance</a:t>
            </a:r>
            <a:r>
              <a:rPr lang="en-US" dirty="0" smtClean="0"/>
              <a:t>,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industrial camera </a:t>
            </a:r>
            <a:r>
              <a:rPr lang="en-US" dirty="0"/>
              <a:t>will be used as a </a:t>
            </a:r>
            <a:r>
              <a:rPr lang="en-US" dirty="0" smtClean="0"/>
              <a:t>detector</a:t>
            </a:r>
            <a:r>
              <a:rPr lang="pl-PL" dirty="0" smtClean="0"/>
              <a:t>.</a:t>
            </a:r>
            <a:endParaRPr lang="en-US" dirty="0" smtClean="0"/>
          </a:p>
        </p:txBody>
      </p:sp>
      <p:sp>
        <p:nvSpPr>
          <p:cNvPr id="19" name="Prostokąt 18"/>
          <p:cNvSpPr/>
          <p:nvPr/>
        </p:nvSpPr>
        <p:spPr>
          <a:xfrm>
            <a:off x="0" y="4457343"/>
            <a:ext cx="52920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Test objective: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Rating of geometry and </a:t>
            </a:r>
            <a:r>
              <a:rPr lang="en-US" dirty="0" err="1" smtClean="0"/>
              <a:t>reflexing</a:t>
            </a:r>
            <a:endParaRPr lang="en-US" dirty="0" smtClean="0"/>
          </a:p>
          <a:p>
            <a:r>
              <a:rPr lang="en-US" dirty="0" smtClean="0"/>
              <a:t>    properties of mirrors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Confirmation of established   </a:t>
            </a:r>
          </a:p>
          <a:p>
            <a:r>
              <a:rPr lang="en-US" dirty="0" smtClean="0"/>
              <a:t>    requirements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Possibility of detailed analysis of mirror</a:t>
            </a:r>
            <a:r>
              <a:rPr lang="pl-PL" dirty="0" smtClean="0"/>
              <a:t> </a:t>
            </a:r>
            <a:r>
              <a:rPr lang="en-US" dirty="0" smtClean="0"/>
              <a:t>surface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Quick test</a:t>
            </a:r>
            <a:endParaRPr lang="en-US" dirty="0"/>
          </a:p>
        </p:txBody>
      </p:sp>
      <p:sp>
        <p:nvSpPr>
          <p:cNvPr id="23" name="Prostokąt 22"/>
          <p:cNvSpPr/>
          <p:nvPr/>
        </p:nvSpPr>
        <p:spPr>
          <a:xfrm>
            <a:off x="4536504" y="4437112"/>
            <a:ext cx="52200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</a:rPr>
              <a:t>Advantage and disadvantage: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  Fast and multiple-point test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  Authenticity with the target task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  Required long distance (mirror focal distance)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64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bg1"/>
                </a:solidFill>
              </a:rPr>
              <a:t>Final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remarks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3052935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substrate is our  strongest  </a:t>
            </a:r>
            <a:r>
              <a:rPr lang="en-US" sz="2000" dirty="0" err="1" smtClean="0">
                <a:solidFill>
                  <a:schemeClr val="bg1"/>
                </a:solidFill>
              </a:rPr>
              <a:t>po</a:t>
            </a:r>
            <a:r>
              <a:rPr lang="pl-PL" sz="2000" dirty="0" smtClean="0">
                <a:solidFill>
                  <a:schemeClr val="bg1"/>
                </a:solidFill>
              </a:rPr>
              <a:t>i</a:t>
            </a:r>
            <a:r>
              <a:rPr lang="en-US" sz="2000" dirty="0" err="1" smtClean="0">
                <a:solidFill>
                  <a:schemeClr val="bg1"/>
                </a:solidFill>
              </a:rPr>
              <a:t>nt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pl-PL" sz="2000" dirty="0" err="1" smtClean="0">
                <a:solidFill>
                  <a:schemeClr val="bg1"/>
                </a:solidFill>
              </a:rPr>
              <a:t>Now</a:t>
            </a:r>
            <a:r>
              <a:rPr lang="pl-PL" sz="2000" dirty="0" smtClean="0">
                <a:solidFill>
                  <a:schemeClr val="bg1"/>
                </a:solidFill>
              </a:rPr>
              <a:t> w</a:t>
            </a:r>
            <a:r>
              <a:rPr lang="en-US" sz="2000" dirty="0" smtClean="0">
                <a:solidFill>
                  <a:schemeClr val="bg1"/>
                </a:solidFill>
              </a:rPr>
              <a:t>e concentrate on the development of the „middle layer” for surface roughness improvement</a:t>
            </a:r>
            <a:r>
              <a:rPr lang="pl-PL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We </a:t>
            </a:r>
            <a:r>
              <a:rPr lang="pl-PL" sz="2000" dirty="0" err="1" smtClean="0">
                <a:solidFill>
                  <a:schemeClr val="bg1"/>
                </a:solidFill>
              </a:rPr>
              <a:t>are</a:t>
            </a:r>
            <a:r>
              <a:rPr lang="pl-PL" sz="2000" dirty="0" smtClean="0">
                <a:solidFill>
                  <a:schemeClr val="bg1"/>
                </a:solidFill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</a:rPr>
              <a:t>still</a:t>
            </a:r>
            <a:r>
              <a:rPr lang="pl-PL" sz="2000" dirty="0" smtClean="0">
                <a:solidFill>
                  <a:schemeClr val="bg1"/>
                </a:solidFill>
              </a:rPr>
              <a:t> </a:t>
            </a:r>
            <a:r>
              <a:rPr lang="pl-PL" sz="2000" dirty="0" err="1" smtClean="0">
                <a:solidFill>
                  <a:schemeClr val="bg1"/>
                </a:solidFill>
              </a:rPr>
              <a:t>looking</a:t>
            </a:r>
            <a:r>
              <a:rPr lang="pl-PL" sz="2000" dirty="0" smtClean="0">
                <a:solidFill>
                  <a:schemeClr val="bg1"/>
                </a:solidFill>
              </a:rPr>
              <a:t> for </a:t>
            </a:r>
            <a:r>
              <a:rPr lang="pl-PL" sz="2000" dirty="0" err="1" smtClean="0">
                <a:solidFill>
                  <a:schemeClr val="bg1"/>
                </a:solidFill>
              </a:rPr>
              <a:t>new</a:t>
            </a:r>
            <a:r>
              <a:rPr lang="pl-PL" sz="2000" dirty="0" smtClean="0">
                <a:solidFill>
                  <a:schemeClr val="bg1"/>
                </a:solidFill>
              </a:rPr>
              <a:t> industrial partners to </a:t>
            </a:r>
            <a:r>
              <a:rPr lang="pl-PL" sz="2000" dirty="0" err="1" smtClean="0">
                <a:solidFill>
                  <a:schemeClr val="bg1"/>
                </a:solidFill>
              </a:rPr>
              <a:t>cooperation</a:t>
            </a:r>
            <a:endParaRPr lang="pl-PL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pl-PL" sz="2000" dirty="0" err="1" smtClean="0">
                <a:solidFill>
                  <a:schemeClr val="bg1"/>
                </a:solidFill>
              </a:rPr>
              <a:t>Experience</a:t>
            </a:r>
            <a:r>
              <a:rPr lang="pl-PL" sz="2000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The prototypes allowed us to verify and improve the technology,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The thermal effects play an important role for composite mirror stability,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Direct aluminum coating on composite seems to be feasible and is under development now.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950193" y="544522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1500" dirty="0" smtClean="0">
                <a:solidFill>
                  <a:schemeClr val="bg1"/>
                </a:solidFill>
              </a:rPr>
              <a:t>Thank you</a:t>
            </a:r>
            <a:br>
              <a:rPr lang="en-AU" sz="11500" dirty="0" smtClean="0">
                <a:solidFill>
                  <a:schemeClr val="bg1"/>
                </a:solidFill>
              </a:rPr>
            </a:br>
            <a:r>
              <a:rPr lang="pl-PL" sz="4000" dirty="0" err="1" smtClean="0">
                <a:solidFill>
                  <a:schemeClr val="bg1"/>
                </a:solidFill>
              </a:rPr>
              <a:t>Space</a:t>
            </a:r>
            <a:r>
              <a:rPr lang="pl-PL" sz="4000" dirty="0" smtClean="0">
                <a:solidFill>
                  <a:schemeClr val="bg1"/>
                </a:solidFill>
              </a:rPr>
              <a:t> </a:t>
            </a:r>
            <a:r>
              <a:rPr lang="pl-PL" sz="4000" dirty="0" err="1" smtClean="0">
                <a:solidFill>
                  <a:schemeClr val="bg1"/>
                </a:solidFill>
              </a:rPr>
              <a:t>Research</a:t>
            </a:r>
            <a:r>
              <a:rPr lang="pl-PL" sz="4000" dirty="0" smtClean="0">
                <a:solidFill>
                  <a:schemeClr val="bg1"/>
                </a:solidFill>
              </a:rPr>
              <a:t> Centre T</a:t>
            </a:r>
            <a:r>
              <a:rPr lang="en-AU" sz="4000" dirty="0" err="1" smtClean="0">
                <a:solidFill>
                  <a:schemeClr val="bg1"/>
                </a:solidFill>
              </a:rPr>
              <a:t>eam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4941168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 err="1" smtClean="0">
                <a:solidFill>
                  <a:schemeClr val="bg1"/>
                </a:solidFill>
              </a:rPr>
              <a:t>Contact</a:t>
            </a:r>
            <a:r>
              <a:rPr lang="pl-PL" sz="2000" b="1" dirty="0" smtClean="0">
                <a:solidFill>
                  <a:schemeClr val="bg1"/>
                </a:solidFill>
              </a:rPr>
              <a:t> person:</a:t>
            </a:r>
            <a:endParaRPr lang="pl-PL" sz="2000" b="1" dirty="0" smtClean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bg1"/>
                </a:solidFill>
              </a:rPr>
              <a:t>	</a:t>
            </a:r>
            <a:r>
              <a:rPr lang="pl-PL" sz="2000" dirty="0" smtClean="0">
                <a:solidFill>
                  <a:schemeClr val="bg1"/>
                </a:solidFill>
                <a:latin typeface="+mn-lt"/>
                <a:cs typeface="+mn-cs"/>
              </a:rPr>
              <a:t>Michał </a:t>
            </a:r>
            <a:r>
              <a:rPr lang="pl-PL" sz="2000" dirty="0">
                <a:solidFill>
                  <a:schemeClr val="bg1"/>
                </a:solidFill>
                <a:latin typeface="+mn-lt"/>
                <a:cs typeface="+mn-cs"/>
              </a:rPr>
              <a:t>Karczewski</a:t>
            </a:r>
            <a:r>
              <a:rPr lang="pl-PL" sz="2000" dirty="0" smtClean="0">
                <a:solidFill>
                  <a:schemeClr val="bg1"/>
                </a:solidFill>
                <a:latin typeface="+mn-lt"/>
                <a:cs typeface="+mn-cs"/>
              </a:rPr>
              <a:t>:</a:t>
            </a:r>
            <a:endParaRPr lang="pl-PL" sz="20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bg1"/>
                </a:solidFill>
                <a:latin typeface="+mn-lt"/>
                <a:cs typeface="+mn-cs"/>
              </a:rPr>
              <a:t>	Project Manager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bg1"/>
                </a:solidFill>
                <a:latin typeface="+mn-lt"/>
                <a:cs typeface="+mn-cs"/>
              </a:rPr>
              <a:t>	mkarczewski@cbk.waw.pl </a:t>
            </a:r>
            <a:br>
              <a:rPr lang="pl-PL" sz="200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pl-PL" sz="2000" dirty="0">
                <a:solidFill>
                  <a:schemeClr val="bg1"/>
                </a:solidFill>
                <a:latin typeface="+mn-lt"/>
                <a:cs typeface="+mn-cs"/>
              </a:rPr>
              <a:t>	tel. +48 504 208 109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84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55829">
            <a:off x="400050" y="1360488"/>
            <a:ext cx="2700338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113925">
            <a:off x="2782888" y="3535363"/>
            <a:ext cx="2897187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/>
          <p:nvPr/>
        </p:nvSpPr>
        <p:spPr>
          <a:xfrm>
            <a:off x="2643188" y="3284538"/>
            <a:ext cx="3081337" cy="308133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179388" y="908050"/>
            <a:ext cx="3201987" cy="32019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sz="3600" dirty="0" err="1" smtClean="0">
                <a:solidFill>
                  <a:schemeClr val="bg1">
                    <a:lumMod val="50000"/>
                  </a:schemeClr>
                </a:solidFill>
                <a:cs typeface="Aharoni" pitchFamily="2" charset="-79"/>
              </a:rPr>
              <a:t>Introduction</a:t>
            </a:r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  <a:cs typeface="Aharoni" pitchFamily="2" charset="-79"/>
              </a:rPr>
              <a:t> - </a:t>
            </a:r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</a:rPr>
              <a:t>ur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 approach includes:</a:t>
            </a:r>
            <a:endParaRPr lang="pl-PL" sz="3600" dirty="0">
              <a:solidFill>
                <a:schemeClr val="bg1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5940425" y="3284538"/>
            <a:ext cx="3079750" cy="308133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152" name="Picture 2" descr="D:\Pulpit\cta\materialy od michal sobolwski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8900" y="4221163"/>
            <a:ext cx="21653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pole tekstowe 25"/>
          <p:cNvSpPr txBox="1">
            <a:spLocks noChangeArrowheads="1"/>
          </p:cNvSpPr>
          <p:nvPr/>
        </p:nvSpPr>
        <p:spPr bwMode="auto">
          <a:xfrm>
            <a:off x="3249613" y="693738"/>
            <a:ext cx="2745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/>
            <a:r>
              <a:rPr lang="pl-PL" sz="2000" b="1" dirty="0" smtClean="0">
                <a:solidFill>
                  <a:srgbClr val="00B050"/>
                </a:solidFill>
              </a:rPr>
              <a:t>1. </a:t>
            </a:r>
            <a:r>
              <a:rPr lang="en-US" sz="2000" b="1" dirty="0" smtClean="0">
                <a:solidFill>
                  <a:srgbClr val="00B050"/>
                </a:solidFill>
              </a:rPr>
              <a:t>substrate preparation</a:t>
            </a:r>
          </a:p>
        </p:txBody>
      </p:sp>
      <p:sp>
        <p:nvSpPr>
          <p:cNvPr id="6155" name="pole tekstowe 26"/>
          <p:cNvSpPr txBox="1">
            <a:spLocks noChangeArrowheads="1"/>
          </p:cNvSpPr>
          <p:nvPr/>
        </p:nvSpPr>
        <p:spPr bwMode="auto">
          <a:xfrm>
            <a:off x="3419872" y="1916832"/>
            <a:ext cx="35283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/>
            <a:r>
              <a:rPr lang="pl-PL" sz="2000" b="1" dirty="0" smtClean="0">
                <a:solidFill>
                  <a:srgbClr val="FFC000"/>
                </a:solidFill>
              </a:rPr>
              <a:t>2. </a:t>
            </a:r>
            <a:r>
              <a:rPr lang="en-US" sz="2000" b="1" dirty="0" smtClean="0">
                <a:solidFill>
                  <a:srgbClr val="FFC000"/>
                </a:solidFill>
              </a:rPr>
              <a:t>coating </a:t>
            </a:r>
            <a:endParaRPr lang="pl-PL" sz="2000" b="1" dirty="0" smtClean="0">
              <a:solidFill>
                <a:srgbClr val="FFC000"/>
              </a:solidFill>
            </a:endParaRPr>
          </a:p>
          <a:p>
            <a:pPr marL="914400" lvl="1" indent="-457200"/>
            <a:r>
              <a:rPr lang="en-US" sz="2000" b="1" dirty="0" smtClean="0">
                <a:solidFill>
                  <a:srgbClr val="FFC000"/>
                </a:solidFill>
              </a:rPr>
              <a:t>(intermediate and optical)</a:t>
            </a:r>
          </a:p>
        </p:txBody>
      </p:sp>
      <p:sp>
        <p:nvSpPr>
          <p:cNvPr id="6156" name="pole tekstowe 27"/>
          <p:cNvSpPr txBox="1">
            <a:spLocks noChangeArrowheads="1"/>
          </p:cNvSpPr>
          <p:nvPr/>
        </p:nvSpPr>
        <p:spPr bwMode="auto">
          <a:xfrm>
            <a:off x="7164288" y="1916832"/>
            <a:ext cx="1901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chemeClr val="accent1"/>
                </a:solidFill>
              </a:rPr>
              <a:t>3.</a:t>
            </a:r>
            <a:r>
              <a:rPr lang="en-US" sz="2000" b="1" dirty="0" smtClean="0">
                <a:solidFill>
                  <a:schemeClr val="accent1"/>
                </a:solidFill>
              </a:rPr>
              <a:t>testing system</a:t>
            </a:r>
            <a:endParaRPr lang="pl-PL" sz="2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107950" y="5229225"/>
            <a:ext cx="1511300" cy="1512888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cxnSp>
        <p:nvCxnSpPr>
          <p:cNvPr id="31" name="Łącznik prosty 30"/>
          <p:cNvCxnSpPr/>
          <p:nvPr/>
        </p:nvCxnSpPr>
        <p:spPr>
          <a:xfrm rot="5400000" flipH="1" flipV="1">
            <a:off x="6480213" y="2627196"/>
            <a:ext cx="1368152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/>
        </p:nvCxnSpPr>
        <p:spPr>
          <a:xfrm rot="5400000" flipH="1" flipV="1">
            <a:off x="2724150" y="1314451"/>
            <a:ext cx="104457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/>
          <p:cNvCxnSpPr/>
          <p:nvPr/>
        </p:nvCxnSpPr>
        <p:spPr>
          <a:xfrm rot="5400000" flipH="1" flipV="1">
            <a:off x="3185964" y="2681084"/>
            <a:ext cx="1331912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y 74"/>
          <p:cNvCxnSpPr>
            <a:stCxn id="25" idx="0"/>
          </p:cNvCxnSpPr>
          <p:nvPr/>
        </p:nvCxnSpPr>
        <p:spPr>
          <a:xfrm rot="5400000" flipH="1" flipV="1">
            <a:off x="413544" y="4455319"/>
            <a:ext cx="1223962" cy="32385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/>
          <p:cNvCxnSpPr>
            <a:stCxn id="25" idx="6"/>
          </p:cNvCxnSpPr>
          <p:nvPr/>
        </p:nvCxnSpPr>
        <p:spPr>
          <a:xfrm flipV="1">
            <a:off x="1619250" y="5516563"/>
            <a:ext cx="1152525" cy="46831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78"/>
          <p:cNvCxnSpPr>
            <a:stCxn id="25" idx="5"/>
            <a:endCxn id="18" idx="4"/>
          </p:cNvCxnSpPr>
          <p:nvPr/>
        </p:nvCxnSpPr>
        <p:spPr>
          <a:xfrm rot="5400000" flipH="1" flipV="1">
            <a:off x="4362450" y="3402013"/>
            <a:ext cx="153988" cy="608171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Diagram 87"/>
          <p:cNvGraphicFramePr/>
          <p:nvPr/>
        </p:nvGraphicFramePr>
        <p:xfrm>
          <a:off x="107504" y="5373216"/>
          <a:ext cx="1247800" cy="1100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42" name="Łącznik prosty 41"/>
          <p:cNvCxnSpPr>
            <a:stCxn id="17" idx="5"/>
            <a:endCxn id="10" idx="1"/>
          </p:cNvCxnSpPr>
          <p:nvPr/>
        </p:nvCxnSpPr>
        <p:spPr>
          <a:xfrm rot="16200000" flipH="1">
            <a:off x="2955925" y="3597275"/>
            <a:ext cx="93663" cy="18256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/>
          <p:cNvCxnSpPr/>
          <p:nvPr/>
        </p:nvCxnSpPr>
        <p:spPr>
          <a:xfrm rot="10800000">
            <a:off x="5724525" y="4797425"/>
            <a:ext cx="215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77"/>
          <p:cNvCxnSpPr/>
          <p:nvPr/>
        </p:nvCxnSpPr>
        <p:spPr>
          <a:xfrm rot="10800000">
            <a:off x="5724525" y="4886325"/>
            <a:ext cx="2159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79"/>
          <p:cNvCxnSpPr/>
          <p:nvPr/>
        </p:nvCxnSpPr>
        <p:spPr>
          <a:xfrm rot="16200000" flipH="1">
            <a:off x="3031332" y="3529806"/>
            <a:ext cx="95250" cy="1825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80"/>
          <p:cNvCxnSpPr/>
          <p:nvPr/>
        </p:nvCxnSpPr>
        <p:spPr>
          <a:xfrm rot="10800000">
            <a:off x="5724525" y="4716463"/>
            <a:ext cx="2159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y 81"/>
          <p:cNvCxnSpPr/>
          <p:nvPr/>
        </p:nvCxnSpPr>
        <p:spPr>
          <a:xfrm rot="16200000" flipH="1">
            <a:off x="3102769" y="3456782"/>
            <a:ext cx="95250" cy="1825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5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pl-PL" sz="7200" dirty="0" smtClean="0">
                <a:solidFill>
                  <a:schemeClr val="bg1"/>
                </a:solidFill>
              </a:rPr>
              <a:t>SMC – </a:t>
            </a:r>
            <a:r>
              <a:rPr lang="pl-PL" sz="7200" dirty="0" err="1" smtClean="0">
                <a:solidFill>
                  <a:schemeClr val="bg1"/>
                </a:solidFill>
              </a:rPr>
              <a:t>sheet</a:t>
            </a:r>
            <a:r>
              <a:rPr lang="pl-PL" sz="7200" dirty="0" smtClean="0">
                <a:solidFill>
                  <a:schemeClr val="bg1"/>
                </a:solidFill>
              </a:rPr>
              <a:t> </a:t>
            </a:r>
            <a:r>
              <a:rPr lang="pl-PL" sz="7200" dirty="0" err="1" smtClean="0">
                <a:solidFill>
                  <a:schemeClr val="bg1"/>
                </a:solidFill>
              </a:rPr>
              <a:t>moulding</a:t>
            </a:r>
            <a:r>
              <a:rPr lang="pl-PL" sz="7200" dirty="0" smtClean="0">
                <a:solidFill>
                  <a:schemeClr val="bg1"/>
                </a:solidFill>
              </a:rPr>
              <a:t> </a:t>
            </a:r>
            <a:r>
              <a:rPr lang="pl-PL" sz="7200" dirty="0" err="1" smtClean="0">
                <a:solidFill>
                  <a:schemeClr val="bg1"/>
                </a:solidFill>
              </a:rPr>
              <a:t>compound</a:t>
            </a:r>
            <a:endParaRPr lang="en-A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3212976"/>
            <a:ext cx="9144000" cy="1152128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Summary of </a:t>
            </a:r>
            <a:r>
              <a:rPr lang="pl-PL" sz="3600" dirty="0" smtClean="0">
                <a:solidFill>
                  <a:srgbClr val="00B050"/>
                </a:solidFill>
              </a:rPr>
              <a:t>SMC </a:t>
            </a:r>
            <a:r>
              <a:rPr lang="en-US" sz="3600" dirty="0" smtClean="0">
                <a:solidFill>
                  <a:srgbClr val="00B050"/>
                </a:solidFill>
              </a:rPr>
              <a:t>mirror technology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686800" cy="30529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B050"/>
                </a:solidFill>
              </a:rPr>
              <a:t>S</a:t>
            </a:r>
            <a:r>
              <a:rPr lang="en-US" sz="1800" dirty="0" smtClean="0"/>
              <a:t>heet </a:t>
            </a:r>
            <a:r>
              <a:rPr lang="en-US" sz="1800" dirty="0" smtClean="0">
                <a:solidFill>
                  <a:srgbClr val="00B050"/>
                </a:solidFill>
              </a:rPr>
              <a:t>M</a:t>
            </a:r>
            <a:r>
              <a:rPr lang="en-US" sz="1800" dirty="0" smtClean="0"/>
              <a:t>o</a:t>
            </a:r>
            <a:r>
              <a:rPr lang="pl-PL" sz="1800" dirty="0" smtClean="0"/>
              <a:t>u</a:t>
            </a:r>
            <a:r>
              <a:rPr lang="en-US" sz="1800" dirty="0" err="1" smtClean="0"/>
              <a:t>lding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B050"/>
                </a:solidFill>
              </a:rPr>
              <a:t>C</a:t>
            </a:r>
            <a:r>
              <a:rPr lang="en-US" sz="1800" dirty="0" smtClean="0"/>
              <a:t>ompound: is proven technology in automotive industry,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B050"/>
                </a:solidFill>
              </a:rPr>
              <a:t>Production:</a:t>
            </a:r>
            <a:r>
              <a:rPr lang="en-US" sz="1800" dirty="0" smtClean="0"/>
              <a:t> 1-step process to form </a:t>
            </a:r>
            <a:r>
              <a:rPr lang="en-US" sz="1800" b="1" dirty="0" smtClean="0"/>
              <a:t>the structure with the ribs</a:t>
            </a:r>
            <a:r>
              <a:rPr lang="en-US" sz="1800" dirty="0" smtClean="0"/>
              <a:t>,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B050"/>
                </a:solidFill>
              </a:rPr>
              <a:t>Quick:</a:t>
            </a:r>
            <a:r>
              <a:rPr lang="en-US" sz="1800" dirty="0" smtClean="0"/>
              <a:t> the forming process takes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smtClean="0"/>
              <a:t> 3 - 30 min,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B050"/>
                </a:solidFill>
              </a:rPr>
              <a:t>Profitable: </a:t>
            </a:r>
            <a:r>
              <a:rPr lang="en-US" sz="1800" dirty="0" smtClean="0"/>
              <a:t>up to tens of thousands pieces,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B050"/>
                </a:solidFill>
              </a:rPr>
              <a:t>Shrinkage: </a:t>
            </a:r>
            <a:r>
              <a:rPr lang="en-US" sz="1800" dirty="0" smtClean="0"/>
              <a:t>0% is possible,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b="1" dirty="0" smtClean="0">
                <a:solidFill>
                  <a:srgbClr val="00B050"/>
                </a:solidFill>
              </a:rPr>
              <a:t>Glass: </a:t>
            </a:r>
            <a:r>
              <a:rPr lang="en-US" sz="1800" b="1" dirty="0" smtClean="0"/>
              <a:t>is not used:</a:t>
            </a:r>
          </a:p>
          <a:p>
            <a:pPr marL="857250" lvl="1" indent="-457200">
              <a:buFont typeface="Wingdings" pitchFamily="2" charset="2"/>
              <a:buChar char="Ø"/>
              <a:defRPr/>
            </a:pPr>
            <a:r>
              <a:rPr lang="en-US" sz="1800" b="1" dirty="0" smtClean="0"/>
              <a:t>„Coating” means for us</a:t>
            </a:r>
            <a:r>
              <a:rPr lang="en-US" sz="1800" dirty="0" smtClean="0"/>
              <a:t>: </a:t>
            </a:r>
          </a:p>
          <a:p>
            <a:pPr marL="857250" lvl="1" indent="-457200">
              <a:buNone/>
              <a:defRPr/>
            </a:pPr>
            <a:r>
              <a:rPr lang="en-US" sz="1800" dirty="0" smtClean="0"/>
              <a:t>                   coating for surface improvement + optical coating</a:t>
            </a:r>
          </a:p>
          <a:p>
            <a:endParaRPr lang="en-US" sz="1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61864" y="1095127"/>
            <a:ext cx="1759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Adventages</a:t>
            </a:r>
            <a:r>
              <a:rPr lang="en-US" sz="2400" b="1" dirty="0" smtClean="0">
                <a:solidFill>
                  <a:srgbClr val="00B050"/>
                </a:solidFill>
              </a:rPr>
              <a:t>: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5785" y="5293657"/>
            <a:ext cx="8908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Disadvantages: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coating of SMC surface is difficult,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CTE’s of carbon fiber SMC and </a:t>
            </a:r>
            <a:r>
              <a:rPr lang="pl-PL" dirty="0" smtClean="0"/>
              <a:t>a</a:t>
            </a:r>
            <a:r>
              <a:rPr lang="en-US" dirty="0" err="1" smtClean="0"/>
              <a:t>luminum</a:t>
            </a:r>
            <a:r>
              <a:rPr lang="en-US" dirty="0" smtClean="0"/>
              <a:t> honeycomb don’t match.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4775" y="2564904"/>
            <a:ext cx="2689225" cy="2492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6393472" y="5013176"/>
            <a:ext cx="2843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Sheet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pl-PL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oulding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pl-PL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ompound</a:t>
            </a: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438226" y="0"/>
            <a:ext cx="2181262" cy="6858000"/>
          </a:xfrm>
          <a:prstGeom prst="rect">
            <a:avLst/>
          </a:prstGeom>
          <a:gradFill>
            <a:gsLst>
              <a:gs pos="25000">
                <a:schemeClr val="bg1"/>
              </a:gs>
              <a:gs pos="100000">
                <a:srgbClr val="FFFF00">
                  <a:alpha val="37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621485" y="3068960"/>
            <a:ext cx="1870075" cy="1952303"/>
            <a:chOff x="1328" y="1232"/>
            <a:chExt cx="2072" cy="244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328" y="1232"/>
              <a:ext cx="232" cy="244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rnd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168" y="1232"/>
              <a:ext cx="232" cy="244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rnd" algn="ctr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19872" y="4630738"/>
            <a:ext cx="2181225" cy="4857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rnd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3994547" y="4102100"/>
            <a:ext cx="1147763" cy="525463"/>
            <a:chOff x="2693" y="2972"/>
            <a:chExt cx="1270" cy="441"/>
          </a:xfrm>
        </p:grpSpPr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2693" y="3217"/>
              <a:ext cx="101" cy="29"/>
            </a:xfrm>
            <a:prstGeom prst="rect">
              <a:avLst/>
            </a:prstGeom>
            <a:solidFill>
              <a:srgbClr val="777777"/>
            </a:solidFill>
            <a:ln w="3175" cap="rnd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862" y="3216"/>
              <a:ext cx="101" cy="29"/>
            </a:xfrm>
            <a:prstGeom prst="rect">
              <a:avLst/>
            </a:prstGeom>
            <a:solidFill>
              <a:srgbClr val="777777"/>
            </a:solidFill>
            <a:ln w="3175" cap="rnd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2" name="Freeform 15" descr="Diagonal weit nach oben"/>
            <p:cNvSpPr>
              <a:spLocks/>
            </p:cNvSpPr>
            <p:nvPr/>
          </p:nvSpPr>
          <p:spPr bwMode="auto">
            <a:xfrm>
              <a:off x="2693" y="2972"/>
              <a:ext cx="1270" cy="441"/>
            </a:xfrm>
            <a:custGeom>
              <a:avLst/>
              <a:gdLst>
                <a:gd name="T0" fmla="*/ 0 w 2922"/>
                <a:gd name="T1" fmla="*/ 0 h 1730"/>
                <a:gd name="T2" fmla="*/ 1 w 2922"/>
                <a:gd name="T3" fmla="*/ 0 h 1730"/>
                <a:gd name="T4" fmla="*/ 1 w 2922"/>
                <a:gd name="T5" fmla="*/ 0 h 1730"/>
                <a:gd name="T6" fmla="*/ 1 w 2922"/>
                <a:gd name="T7" fmla="*/ 0 h 1730"/>
                <a:gd name="T8" fmla="*/ 2 w 2922"/>
                <a:gd name="T9" fmla="*/ 0 h 1730"/>
                <a:gd name="T10" fmla="*/ 7 w 2922"/>
                <a:gd name="T11" fmla="*/ 0 h 1730"/>
                <a:gd name="T12" fmla="*/ 7 w 2922"/>
                <a:gd name="T13" fmla="*/ 0 h 1730"/>
                <a:gd name="T14" fmla="*/ 7 w 2922"/>
                <a:gd name="T15" fmla="*/ 0 h 1730"/>
                <a:gd name="T16" fmla="*/ 7 w 2922"/>
                <a:gd name="T17" fmla="*/ 0 h 1730"/>
                <a:gd name="T18" fmla="*/ 9 w 2922"/>
                <a:gd name="T19" fmla="*/ 0 h 1730"/>
                <a:gd name="T20" fmla="*/ 9 w 2922"/>
                <a:gd name="T21" fmla="*/ 0 h 1730"/>
                <a:gd name="T22" fmla="*/ 0 w 2922"/>
                <a:gd name="T23" fmla="*/ 0 h 1730"/>
                <a:gd name="T24" fmla="*/ 0 w 2922"/>
                <a:gd name="T25" fmla="*/ 0 h 17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22"/>
                <a:gd name="T40" fmla="*/ 0 h 1730"/>
                <a:gd name="T41" fmla="*/ 2922 w 2922"/>
                <a:gd name="T42" fmla="*/ 1730 h 17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22" h="1730">
                  <a:moveTo>
                    <a:pt x="0" y="1070"/>
                  </a:moveTo>
                  <a:lnTo>
                    <a:pt x="434" y="1073"/>
                  </a:lnTo>
                  <a:lnTo>
                    <a:pt x="432" y="601"/>
                  </a:lnTo>
                  <a:lnTo>
                    <a:pt x="471" y="602"/>
                  </a:lnTo>
                  <a:lnTo>
                    <a:pt x="576" y="2"/>
                  </a:lnTo>
                  <a:lnTo>
                    <a:pt x="2332" y="0"/>
                  </a:lnTo>
                  <a:lnTo>
                    <a:pt x="2427" y="602"/>
                  </a:lnTo>
                  <a:lnTo>
                    <a:pt x="2483" y="601"/>
                  </a:lnTo>
                  <a:lnTo>
                    <a:pt x="2484" y="1073"/>
                  </a:lnTo>
                  <a:lnTo>
                    <a:pt x="2922" y="1072"/>
                  </a:lnTo>
                  <a:lnTo>
                    <a:pt x="2922" y="1730"/>
                  </a:lnTo>
                  <a:lnTo>
                    <a:pt x="6" y="1730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175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 flipH="1">
              <a:off x="3748" y="3141"/>
              <a:ext cx="28" cy="105"/>
            </a:xfrm>
            <a:prstGeom prst="rect">
              <a:avLst/>
            </a:prstGeom>
            <a:solidFill>
              <a:srgbClr val="777777"/>
            </a:solidFill>
            <a:ln w="3175" cap="rnd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2876" y="3141"/>
              <a:ext cx="28" cy="104"/>
            </a:xfrm>
            <a:prstGeom prst="rect">
              <a:avLst/>
            </a:prstGeom>
            <a:solidFill>
              <a:srgbClr val="777777"/>
            </a:solidFill>
            <a:ln w="3175" cap="rnd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3562747" y="2944450"/>
            <a:ext cx="1978025" cy="900474"/>
            <a:chOff x="1192" y="1892"/>
            <a:chExt cx="2416" cy="756"/>
          </a:xfrm>
        </p:grpSpPr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192" y="1892"/>
              <a:ext cx="2416" cy="4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rnd" algn="ctr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8" name="Freeform 21" descr="Diagonal weit nach oben"/>
            <p:cNvSpPr>
              <a:spLocks/>
            </p:cNvSpPr>
            <p:nvPr/>
          </p:nvSpPr>
          <p:spPr bwMode="auto">
            <a:xfrm>
              <a:off x="1766" y="2305"/>
              <a:ext cx="1268" cy="343"/>
            </a:xfrm>
            <a:custGeom>
              <a:avLst/>
              <a:gdLst>
                <a:gd name="T0" fmla="*/ 1 w 2922"/>
                <a:gd name="T1" fmla="*/ 0 h 1342"/>
                <a:gd name="T2" fmla="*/ 1 w 2922"/>
                <a:gd name="T3" fmla="*/ 0 h 1342"/>
                <a:gd name="T4" fmla="*/ 1 w 2922"/>
                <a:gd name="T5" fmla="*/ 0 h 1342"/>
                <a:gd name="T6" fmla="*/ 1 w 2922"/>
                <a:gd name="T7" fmla="*/ 0 h 1342"/>
                <a:gd name="T8" fmla="*/ 0 w 2922"/>
                <a:gd name="T9" fmla="*/ 0 h 1342"/>
                <a:gd name="T10" fmla="*/ 0 w 2922"/>
                <a:gd name="T11" fmla="*/ 0 h 1342"/>
                <a:gd name="T12" fmla="*/ 9 w 2922"/>
                <a:gd name="T13" fmla="*/ 0 h 1342"/>
                <a:gd name="T14" fmla="*/ 9 w 2922"/>
                <a:gd name="T15" fmla="*/ 0 h 1342"/>
                <a:gd name="T16" fmla="*/ 7 w 2922"/>
                <a:gd name="T17" fmla="*/ 0 h 1342"/>
                <a:gd name="T18" fmla="*/ 7 w 2922"/>
                <a:gd name="T19" fmla="*/ 0 h 1342"/>
                <a:gd name="T20" fmla="*/ 7 w 2922"/>
                <a:gd name="T21" fmla="*/ 0 h 1342"/>
                <a:gd name="T22" fmla="*/ 7 w 2922"/>
                <a:gd name="T23" fmla="*/ 0 h 1342"/>
                <a:gd name="T24" fmla="*/ 7 w 2922"/>
                <a:gd name="T25" fmla="*/ 0 h 1342"/>
                <a:gd name="T26" fmla="*/ 1 w 2922"/>
                <a:gd name="T27" fmla="*/ 0 h 1342"/>
                <a:gd name="T28" fmla="*/ 1 w 2922"/>
                <a:gd name="T29" fmla="*/ 0 h 1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22"/>
                <a:gd name="T46" fmla="*/ 0 h 1342"/>
                <a:gd name="T47" fmla="*/ 2922 w 2922"/>
                <a:gd name="T48" fmla="*/ 1342 h 13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22" h="1342">
                  <a:moveTo>
                    <a:pt x="434" y="1102"/>
                  </a:moveTo>
                  <a:lnTo>
                    <a:pt x="434" y="1160"/>
                  </a:lnTo>
                  <a:cubicBezTo>
                    <a:pt x="409" y="1160"/>
                    <a:pt x="384" y="1159"/>
                    <a:pt x="359" y="1159"/>
                  </a:cubicBezTo>
                  <a:lnTo>
                    <a:pt x="359" y="1340"/>
                  </a:lnTo>
                  <a:lnTo>
                    <a:pt x="0" y="1340"/>
                  </a:lnTo>
                  <a:lnTo>
                    <a:pt x="0" y="0"/>
                  </a:lnTo>
                  <a:lnTo>
                    <a:pt x="2922" y="0"/>
                  </a:lnTo>
                  <a:cubicBezTo>
                    <a:pt x="2921" y="447"/>
                    <a:pt x="2920" y="895"/>
                    <a:pt x="2919" y="1342"/>
                  </a:cubicBezTo>
                  <a:lnTo>
                    <a:pt x="2552" y="1339"/>
                  </a:lnTo>
                  <a:lnTo>
                    <a:pt x="2552" y="1160"/>
                  </a:lnTo>
                  <a:lnTo>
                    <a:pt x="2484" y="1160"/>
                  </a:lnTo>
                  <a:cubicBezTo>
                    <a:pt x="2483" y="1140"/>
                    <a:pt x="2482" y="1119"/>
                    <a:pt x="2481" y="1099"/>
                  </a:cubicBezTo>
                  <a:cubicBezTo>
                    <a:pt x="2449" y="875"/>
                    <a:pt x="2417" y="479"/>
                    <a:pt x="2385" y="255"/>
                  </a:cubicBezTo>
                  <a:lnTo>
                    <a:pt x="533" y="222"/>
                  </a:lnTo>
                  <a:cubicBezTo>
                    <a:pt x="500" y="447"/>
                    <a:pt x="467" y="877"/>
                    <a:pt x="434" y="110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 cap="rnd">
              <a:solidFill>
                <a:schemeClr val="accent1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</p:grpSp>
      <p:sp>
        <p:nvSpPr>
          <p:cNvPr id="20" name="Freeform 46" descr="Diagonal dunkel nach oben"/>
          <p:cNvSpPr>
            <a:spLocks/>
          </p:cNvSpPr>
          <p:nvPr/>
        </p:nvSpPr>
        <p:spPr bwMode="auto">
          <a:xfrm>
            <a:off x="4210447" y="4046538"/>
            <a:ext cx="762000" cy="228600"/>
          </a:xfrm>
          <a:custGeom>
            <a:avLst/>
            <a:gdLst>
              <a:gd name="T0" fmla="*/ 0 w 843"/>
              <a:gd name="T1" fmla="*/ 2147483647 h 192"/>
              <a:gd name="T2" fmla="*/ 2147483647 w 843"/>
              <a:gd name="T3" fmla="*/ 0 h 192"/>
              <a:gd name="T4" fmla="*/ 2147483647 w 843"/>
              <a:gd name="T5" fmla="*/ 2147483647 h 192"/>
              <a:gd name="T6" fmla="*/ 2147483647 w 843"/>
              <a:gd name="T7" fmla="*/ 2147483647 h 192"/>
              <a:gd name="T8" fmla="*/ 2147483647 w 843"/>
              <a:gd name="T9" fmla="*/ 2147483647 h 192"/>
              <a:gd name="T10" fmla="*/ 2147483647 w 843"/>
              <a:gd name="T11" fmla="*/ 2147483647 h 192"/>
              <a:gd name="T12" fmla="*/ 0 w 843"/>
              <a:gd name="T13" fmla="*/ 2147483647 h 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3"/>
              <a:gd name="T22" fmla="*/ 0 h 192"/>
              <a:gd name="T23" fmla="*/ 843 w 843"/>
              <a:gd name="T24" fmla="*/ 192 h 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3" h="192">
                <a:moveTo>
                  <a:pt x="0" y="192"/>
                </a:moveTo>
                <a:lnTo>
                  <a:pt x="45" y="0"/>
                </a:lnTo>
                <a:lnTo>
                  <a:pt x="807" y="3"/>
                </a:lnTo>
                <a:lnTo>
                  <a:pt x="843" y="192"/>
                </a:lnTo>
                <a:lnTo>
                  <a:pt x="801" y="84"/>
                </a:lnTo>
                <a:lnTo>
                  <a:pt x="36" y="84"/>
                </a:lnTo>
                <a:lnTo>
                  <a:pt x="0" y="192"/>
                </a:lnTo>
                <a:close/>
              </a:path>
            </a:pathLst>
          </a:custGeom>
          <a:pattFill prst="openDmnd">
            <a:fgClr>
              <a:schemeClr val="bg1"/>
            </a:fgClr>
            <a:bgClr>
              <a:srgbClr val="FFC000"/>
            </a:bgClr>
          </a:pattFill>
          <a:ln w="9525" cap="rnd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lIns="130046" tIns="65023" rIns="130046" bIns="6502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242197" y="4005263"/>
            <a:ext cx="696913" cy="38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rnd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latin typeface="+mn-lt"/>
              <a:cs typeface="+mn-cs"/>
            </a:endParaRPr>
          </a:p>
        </p:txBody>
      </p:sp>
      <p:cxnSp>
        <p:nvCxnSpPr>
          <p:cNvPr id="22" name="Gerade Verbindung 33"/>
          <p:cNvCxnSpPr/>
          <p:nvPr/>
        </p:nvCxnSpPr>
        <p:spPr bwMode="auto">
          <a:xfrm rot="5400000">
            <a:off x="3665935" y="4476750"/>
            <a:ext cx="1296988" cy="496887"/>
          </a:xfrm>
          <a:prstGeom prst="line">
            <a:avLst/>
          </a:prstGeom>
          <a:ln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33"/>
          <p:cNvCxnSpPr/>
          <p:nvPr/>
        </p:nvCxnSpPr>
        <p:spPr bwMode="auto">
          <a:xfrm rot="5400000">
            <a:off x="3099198" y="4549775"/>
            <a:ext cx="1790700" cy="72072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rostokąt 98"/>
          <p:cNvSpPr>
            <a:spLocks noChangeArrowheads="1"/>
          </p:cNvSpPr>
          <p:nvPr/>
        </p:nvSpPr>
        <p:spPr bwMode="auto">
          <a:xfrm>
            <a:off x="3634185" y="5572125"/>
            <a:ext cx="1898650" cy="3397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Foils</a:t>
            </a:r>
            <a:endParaRPr lang="pl-PL" sz="16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Prostokąt 99"/>
          <p:cNvSpPr>
            <a:spLocks noChangeArrowheads="1"/>
          </p:cNvSpPr>
          <p:nvPr/>
        </p:nvSpPr>
        <p:spPr bwMode="auto">
          <a:xfrm>
            <a:off x="4078685" y="5145088"/>
            <a:ext cx="1703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>
                <a:solidFill>
                  <a:srgbClr val="FFC000"/>
                </a:solidFill>
                <a:latin typeface="Calibri" pitchFamily="34" charset="0"/>
              </a:rPr>
              <a:t>SMC </a:t>
            </a:r>
            <a:r>
              <a:rPr lang="en-US" sz="1600" b="1">
                <a:solidFill>
                  <a:srgbClr val="FFC000"/>
                </a:solidFill>
                <a:latin typeface="Calibri" pitchFamily="34" charset="0"/>
              </a:rPr>
              <a:t>honeycomb </a:t>
            </a:r>
            <a:endParaRPr lang="pl-PL" sz="1600" b="1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26" name="Prostokąt 100"/>
          <p:cNvSpPr>
            <a:spLocks noChangeArrowheads="1"/>
          </p:cNvSpPr>
          <p:nvPr/>
        </p:nvSpPr>
        <p:spPr bwMode="auto">
          <a:xfrm>
            <a:off x="3419872" y="746125"/>
            <a:ext cx="21605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Steel/</a:t>
            </a:r>
            <a:r>
              <a:rPr lang="pl-PL" sz="1400" b="1" dirty="0" smtClean="0">
                <a:solidFill>
                  <a:srgbClr val="00B0F0"/>
                </a:solidFill>
                <a:latin typeface="+mn-lt"/>
                <a:cs typeface="+mn-cs"/>
              </a:rPr>
              <a:t>Glass</a:t>
            </a:r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mold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dirty="0">
                <a:solidFill>
                  <a:srgbClr val="C00000"/>
                </a:solidFill>
                <a:latin typeface="+mn-lt"/>
                <a:cs typeface="+mn-cs"/>
              </a:rPr>
              <a:t>  </a:t>
            </a:r>
            <a:r>
              <a:rPr lang="pl-PL" sz="1400" b="1" dirty="0" err="1" smtClean="0">
                <a:solidFill>
                  <a:srgbClr val="C00000"/>
                </a:solidFill>
                <a:latin typeface="+mn-lt"/>
                <a:cs typeface="+mn-cs"/>
              </a:rPr>
              <a:t>Low</a:t>
            </a:r>
            <a:r>
              <a:rPr lang="pl-PL" sz="14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pl-PL" sz="1400" dirty="0" err="1" smtClean="0">
                <a:solidFill>
                  <a:srgbClr val="C00000"/>
                </a:solidFill>
                <a:latin typeface="+mn-lt"/>
                <a:cs typeface="+mn-cs"/>
              </a:rPr>
              <a:t>temperature</a:t>
            </a:r>
            <a:endParaRPr lang="pl-PL" sz="14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27" name="Prostokąt 101"/>
          <p:cNvSpPr>
            <a:spLocks noChangeArrowheads="1"/>
          </p:cNvSpPr>
          <p:nvPr/>
        </p:nvSpPr>
        <p:spPr bwMode="auto">
          <a:xfrm>
            <a:off x="3858692" y="1196752"/>
            <a:ext cx="1649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 b="1" dirty="0" err="1">
                <a:solidFill>
                  <a:srgbClr val="009900"/>
                </a:solidFill>
                <a:latin typeface="Calibri" pitchFamily="34" charset="0"/>
              </a:rPr>
              <a:t>Low</a:t>
            </a:r>
            <a:r>
              <a:rPr lang="pl-PL" sz="1600" dirty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pl-PL" sz="1600" dirty="0" err="1">
                <a:solidFill>
                  <a:srgbClr val="009900"/>
                </a:solidFill>
                <a:latin typeface="Calibri" pitchFamily="34" charset="0"/>
              </a:rPr>
              <a:t>pressure</a:t>
            </a:r>
            <a:r>
              <a:rPr lang="pl-PL" sz="1600" dirty="0">
                <a:solidFill>
                  <a:srgbClr val="009900"/>
                </a:solidFill>
                <a:latin typeface="Calibri" pitchFamily="34" charset="0"/>
              </a:rPr>
              <a:t> </a:t>
            </a:r>
            <a:br>
              <a:rPr lang="pl-PL" sz="1600" dirty="0">
                <a:solidFill>
                  <a:srgbClr val="009900"/>
                </a:solidFill>
                <a:latin typeface="Calibri" pitchFamily="34" charset="0"/>
              </a:rPr>
            </a:br>
            <a:r>
              <a:rPr lang="pl-PL" sz="1600" dirty="0">
                <a:solidFill>
                  <a:srgbClr val="009900"/>
                </a:solidFill>
                <a:latin typeface="Calibri" pitchFamily="34" charset="0"/>
              </a:rPr>
              <a:t> ~6 bar</a:t>
            </a:r>
          </a:p>
        </p:txBody>
      </p:sp>
      <p:cxnSp>
        <p:nvCxnSpPr>
          <p:cNvPr id="28" name="Gerade Verbindung 33"/>
          <p:cNvCxnSpPr/>
          <p:nvPr/>
        </p:nvCxnSpPr>
        <p:spPr bwMode="auto">
          <a:xfrm rot="16200000" flipV="1">
            <a:off x="2389585" y="1895475"/>
            <a:ext cx="2808287" cy="690563"/>
          </a:xfrm>
          <a:prstGeom prst="line">
            <a:avLst/>
          </a:prstGeom>
          <a:ln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upa 158"/>
          <p:cNvGrpSpPr>
            <a:grpSpLocks/>
          </p:cNvGrpSpPr>
          <p:nvPr/>
        </p:nvGrpSpPr>
        <p:grpSpPr bwMode="auto">
          <a:xfrm>
            <a:off x="4274443" y="2952240"/>
            <a:ext cx="468000" cy="468000"/>
            <a:chOff x="802430" y="0"/>
            <a:chExt cx="1868119" cy="1603564"/>
          </a:xfrm>
        </p:grpSpPr>
        <p:sp>
          <p:nvSpPr>
            <p:cNvPr id="30" name="Sześciokąt 29"/>
            <p:cNvSpPr/>
            <p:nvPr/>
          </p:nvSpPr>
          <p:spPr>
            <a:xfrm>
              <a:off x="802430" y="0"/>
              <a:ext cx="1868119" cy="160356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Sześciokąt 4"/>
            <p:cNvSpPr/>
            <p:nvPr/>
          </p:nvSpPr>
          <p:spPr>
            <a:xfrm>
              <a:off x="1155564" y="273349"/>
              <a:ext cx="1289757" cy="11036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82550" rIns="0" bIns="82550" spcCol="1270" anchor="ctr"/>
            <a:lstStyle/>
            <a:p>
              <a:pPr algn="ctr" defTabSz="28892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pl-PL" sz="4000" dirty="0" smtClean="0">
                  <a:solidFill>
                    <a:srgbClr val="FFC000"/>
                  </a:solidFill>
                </a:rPr>
                <a:t>2</a:t>
              </a:r>
              <a:endParaRPr lang="pl-PL" sz="4000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32" name="Gerade Verbindung 33"/>
          <p:cNvCxnSpPr/>
          <p:nvPr/>
        </p:nvCxnSpPr>
        <p:spPr bwMode="auto">
          <a:xfrm rot="16200000" flipV="1">
            <a:off x="3249539" y="1943149"/>
            <a:ext cx="1656184" cy="451422"/>
          </a:xfrm>
          <a:prstGeom prst="line">
            <a:avLst/>
          </a:prstGeom>
          <a:ln>
            <a:solidFill>
              <a:srgbClr val="009900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Grupa 190"/>
          <p:cNvGrpSpPr>
            <a:grpSpLocks/>
          </p:cNvGrpSpPr>
          <p:nvPr/>
        </p:nvGrpSpPr>
        <p:grpSpPr bwMode="auto">
          <a:xfrm>
            <a:off x="5609035" y="0"/>
            <a:ext cx="2636837" cy="6858000"/>
            <a:chOff x="6774880" y="0"/>
            <a:chExt cx="2636726" cy="6858000"/>
          </a:xfrm>
        </p:grpSpPr>
        <p:sp>
          <p:nvSpPr>
            <p:cNvPr id="34" name="Prostokąt 33"/>
            <p:cNvSpPr/>
            <p:nvPr/>
          </p:nvSpPr>
          <p:spPr>
            <a:xfrm>
              <a:off x="6887669" y="0"/>
              <a:ext cx="2181510" cy="6858000"/>
            </a:xfrm>
            <a:prstGeom prst="rect">
              <a:avLst/>
            </a:prstGeom>
            <a:gradFill>
              <a:gsLst>
                <a:gs pos="25000">
                  <a:schemeClr val="bg1"/>
                </a:gs>
                <a:gs pos="100000">
                  <a:srgbClr val="FFFF00">
                    <a:alpha val="37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grpSp>
          <p:nvGrpSpPr>
            <p:cNvPr id="35" name="Group 4"/>
            <p:cNvGrpSpPr>
              <a:grpSpLocks/>
            </p:cNvGrpSpPr>
            <p:nvPr/>
          </p:nvGrpSpPr>
          <p:grpSpPr bwMode="auto">
            <a:xfrm>
              <a:off x="7062219" y="2997288"/>
              <a:ext cx="1887226" cy="2023979"/>
              <a:chOff x="1328" y="1973"/>
              <a:chExt cx="2091" cy="1699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1328" y="1973"/>
                <a:ext cx="251" cy="169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 cap="rnd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62" name="Rectangle 6"/>
              <p:cNvSpPr>
                <a:spLocks noChangeArrowheads="1"/>
              </p:cNvSpPr>
              <p:nvPr/>
            </p:nvSpPr>
            <p:spPr bwMode="auto">
              <a:xfrm>
                <a:off x="3168" y="1973"/>
                <a:ext cx="251" cy="1699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 cap="rnd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</p:grp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6860601" y="4630738"/>
              <a:ext cx="2182720" cy="4857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rnd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130046" tIns="65023" rIns="130046" bIns="6502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grpSp>
          <p:nvGrpSpPr>
            <p:cNvPr id="37" name="Group 12"/>
            <p:cNvGrpSpPr>
              <a:grpSpLocks/>
            </p:cNvGrpSpPr>
            <p:nvPr/>
          </p:nvGrpSpPr>
          <p:grpSpPr bwMode="auto">
            <a:xfrm>
              <a:off x="7422592" y="4102120"/>
              <a:ext cx="1146181" cy="525466"/>
              <a:chOff x="2693" y="2972"/>
              <a:chExt cx="1270" cy="441"/>
            </a:xfrm>
          </p:grpSpPr>
          <p:sp>
            <p:nvSpPr>
              <p:cNvPr id="56" name="Rectangle 13"/>
              <p:cNvSpPr>
                <a:spLocks noChangeArrowheads="1"/>
              </p:cNvSpPr>
              <p:nvPr/>
            </p:nvSpPr>
            <p:spPr bwMode="auto">
              <a:xfrm>
                <a:off x="2693" y="3217"/>
                <a:ext cx="101" cy="29"/>
              </a:xfrm>
              <a:prstGeom prst="rect">
                <a:avLst/>
              </a:prstGeom>
              <a:solidFill>
                <a:srgbClr val="777777"/>
              </a:solidFill>
              <a:ln w="3175" cap="rnd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7" name="Rectangle 14"/>
              <p:cNvSpPr>
                <a:spLocks noChangeArrowheads="1"/>
              </p:cNvSpPr>
              <p:nvPr/>
            </p:nvSpPr>
            <p:spPr bwMode="auto">
              <a:xfrm>
                <a:off x="3862" y="3216"/>
                <a:ext cx="101" cy="29"/>
              </a:xfrm>
              <a:prstGeom prst="rect">
                <a:avLst/>
              </a:prstGeom>
              <a:solidFill>
                <a:srgbClr val="777777"/>
              </a:solidFill>
              <a:ln w="3175" cap="rnd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58" name="Freeform 15" descr="Diagonal weit nach oben"/>
              <p:cNvSpPr>
                <a:spLocks/>
              </p:cNvSpPr>
              <p:nvPr/>
            </p:nvSpPr>
            <p:spPr bwMode="auto">
              <a:xfrm>
                <a:off x="2693" y="2972"/>
                <a:ext cx="1270" cy="441"/>
              </a:xfrm>
              <a:custGeom>
                <a:avLst/>
                <a:gdLst>
                  <a:gd name="T0" fmla="*/ 0 w 2922"/>
                  <a:gd name="T1" fmla="*/ 0 h 1730"/>
                  <a:gd name="T2" fmla="*/ 1 w 2922"/>
                  <a:gd name="T3" fmla="*/ 0 h 1730"/>
                  <a:gd name="T4" fmla="*/ 1 w 2922"/>
                  <a:gd name="T5" fmla="*/ 0 h 1730"/>
                  <a:gd name="T6" fmla="*/ 1 w 2922"/>
                  <a:gd name="T7" fmla="*/ 0 h 1730"/>
                  <a:gd name="T8" fmla="*/ 2 w 2922"/>
                  <a:gd name="T9" fmla="*/ 0 h 1730"/>
                  <a:gd name="T10" fmla="*/ 7 w 2922"/>
                  <a:gd name="T11" fmla="*/ 0 h 1730"/>
                  <a:gd name="T12" fmla="*/ 7 w 2922"/>
                  <a:gd name="T13" fmla="*/ 0 h 1730"/>
                  <a:gd name="T14" fmla="*/ 7 w 2922"/>
                  <a:gd name="T15" fmla="*/ 0 h 1730"/>
                  <a:gd name="T16" fmla="*/ 7 w 2922"/>
                  <a:gd name="T17" fmla="*/ 0 h 1730"/>
                  <a:gd name="T18" fmla="*/ 9 w 2922"/>
                  <a:gd name="T19" fmla="*/ 0 h 1730"/>
                  <a:gd name="T20" fmla="*/ 9 w 2922"/>
                  <a:gd name="T21" fmla="*/ 0 h 1730"/>
                  <a:gd name="T22" fmla="*/ 0 w 2922"/>
                  <a:gd name="T23" fmla="*/ 0 h 1730"/>
                  <a:gd name="T24" fmla="*/ 0 w 2922"/>
                  <a:gd name="T25" fmla="*/ 0 h 17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22"/>
                  <a:gd name="T40" fmla="*/ 0 h 1730"/>
                  <a:gd name="T41" fmla="*/ 2922 w 2922"/>
                  <a:gd name="T42" fmla="*/ 1730 h 17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22" h="1730">
                    <a:moveTo>
                      <a:pt x="0" y="1070"/>
                    </a:moveTo>
                    <a:lnTo>
                      <a:pt x="434" y="1073"/>
                    </a:lnTo>
                    <a:lnTo>
                      <a:pt x="432" y="601"/>
                    </a:lnTo>
                    <a:lnTo>
                      <a:pt x="471" y="602"/>
                    </a:lnTo>
                    <a:lnTo>
                      <a:pt x="576" y="2"/>
                    </a:lnTo>
                    <a:lnTo>
                      <a:pt x="2332" y="0"/>
                    </a:lnTo>
                    <a:lnTo>
                      <a:pt x="2427" y="602"/>
                    </a:lnTo>
                    <a:lnTo>
                      <a:pt x="2483" y="601"/>
                    </a:lnTo>
                    <a:lnTo>
                      <a:pt x="2484" y="1073"/>
                    </a:lnTo>
                    <a:lnTo>
                      <a:pt x="2922" y="1072"/>
                    </a:lnTo>
                    <a:lnTo>
                      <a:pt x="2922" y="1730"/>
                    </a:lnTo>
                    <a:lnTo>
                      <a:pt x="6" y="1730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3175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59" name="Rectangle 16"/>
              <p:cNvSpPr>
                <a:spLocks noChangeArrowheads="1"/>
              </p:cNvSpPr>
              <p:nvPr/>
            </p:nvSpPr>
            <p:spPr bwMode="auto">
              <a:xfrm flipH="1">
                <a:off x="3748" y="3141"/>
                <a:ext cx="28" cy="105"/>
              </a:xfrm>
              <a:prstGeom prst="rect">
                <a:avLst/>
              </a:prstGeom>
              <a:solidFill>
                <a:srgbClr val="777777"/>
              </a:solidFill>
              <a:ln w="3175" cap="rnd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60" name="Rectangle 17"/>
              <p:cNvSpPr>
                <a:spLocks noChangeArrowheads="1"/>
              </p:cNvSpPr>
              <p:nvPr/>
            </p:nvSpPr>
            <p:spPr bwMode="auto">
              <a:xfrm>
                <a:off x="2876" y="3141"/>
                <a:ext cx="28" cy="104"/>
              </a:xfrm>
              <a:prstGeom prst="rect">
                <a:avLst/>
              </a:prstGeom>
              <a:solidFill>
                <a:srgbClr val="777777"/>
              </a:solidFill>
              <a:ln w="3175" cap="rnd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38" name="Group 18"/>
            <p:cNvGrpSpPr>
              <a:grpSpLocks/>
            </p:cNvGrpSpPr>
            <p:nvPr/>
          </p:nvGrpSpPr>
          <p:grpSpPr bwMode="auto">
            <a:xfrm>
              <a:off x="6897117" y="2944452"/>
              <a:ext cx="2181226" cy="900475"/>
              <a:chOff x="1192" y="1892"/>
              <a:chExt cx="2416" cy="756"/>
            </a:xfrm>
          </p:grpSpPr>
          <p:sp>
            <p:nvSpPr>
              <p:cNvPr id="54" name="Rectangle 20"/>
              <p:cNvSpPr>
                <a:spLocks noChangeArrowheads="1"/>
              </p:cNvSpPr>
              <p:nvPr/>
            </p:nvSpPr>
            <p:spPr bwMode="auto">
              <a:xfrm>
                <a:off x="1192" y="1892"/>
                <a:ext cx="2416" cy="4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rnd" algn="ctr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55" name="Freeform 21" descr="Diagonal weit nach oben"/>
              <p:cNvSpPr>
                <a:spLocks/>
              </p:cNvSpPr>
              <p:nvPr/>
            </p:nvSpPr>
            <p:spPr bwMode="auto">
              <a:xfrm>
                <a:off x="1765" y="2305"/>
                <a:ext cx="1269" cy="343"/>
              </a:xfrm>
              <a:custGeom>
                <a:avLst/>
                <a:gdLst>
                  <a:gd name="T0" fmla="*/ 1 w 2922"/>
                  <a:gd name="T1" fmla="*/ 0 h 1342"/>
                  <a:gd name="T2" fmla="*/ 1 w 2922"/>
                  <a:gd name="T3" fmla="*/ 0 h 1342"/>
                  <a:gd name="T4" fmla="*/ 1 w 2922"/>
                  <a:gd name="T5" fmla="*/ 0 h 1342"/>
                  <a:gd name="T6" fmla="*/ 1 w 2922"/>
                  <a:gd name="T7" fmla="*/ 0 h 1342"/>
                  <a:gd name="T8" fmla="*/ 0 w 2922"/>
                  <a:gd name="T9" fmla="*/ 0 h 1342"/>
                  <a:gd name="T10" fmla="*/ 0 w 2922"/>
                  <a:gd name="T11" fmla="*/ 0 h 1342"/>
                  <a:gd name="T12" fmla="*/ 9 w 2922"/>
                  <a:gd name="T13" fmla="*/ 0 h 1342"/>
                  <a:gd name="T14" fmla="*/ 9 w 2922"/>
                  <a:gd name="T15" fmla="*/ 0 h 1342"/>
                  <a:gd name="T16" fmla="*/ 7 w 2922"/>
                  <a:gd name="T17" fmla="*/ 0 h 1342"/>
                  <a:gd name="T18" fmla="*/ 7 w 2922"/>
                  <a:gd name="T19" fmla="*/ 0 h 1342"/>
                  <a:gd name="T20" fmla="*/ 7 w 2922"/>
                  <a:gd name="T21" fmla="*/ 0 h 1342"/>
                  <a:gd name="T22" fmla="*/ 7 w 2922"/>
                  <a:gd name="T23" fmla="*/ 0 h 1342"/>
                  <a:gd name="T24" fmla="*/ 7 w 2922"/>
                  <a:gd name="T25" fmla="*/ 0 h 1342"/>
                  <a:gd name="T26" fmla="*/ 1 w 2922"/>
                  <a:gd name="T27" fmla="*/ 0 h 1342"/>
                  <a:gd name="T28" fmla="*/ 1 w 2922"/>
                  <a:gd name="T29" fmla="*/ 0 h 1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922"/>
                  <a:gd name="T46" fmla="*/ 0 h 1342"/>
                  <a:gd name="T47" fmla="*/ 2922 w 2922"/>
                  <a:gd name="T48" fmla="*/ 1342 h 13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922" h="1342">
                    <a:moveTo>
                      <a:pt x="434" y="1102"/>
                    </a:moveTo>
                    <a:lnTo>
                      <a:pt x="434" y="1160"/>
                    </a:lnTo>
                    <a:cubicBezTo>
                      <a:pt x="409" y="1160"/>
                      <a:pt x="384" y="1159"/>
                      <a:pt x="359" y="1159"/>
                    </a:cubicBezTo>
                    <a:lnTo>
                      <a:pt x="359" y="1340"/>
                    </a:lnTo>
                    <a:lnTo>
                      <a:pt x="0" y="1340"/>
                    </a:lnTo>
                    <a:lnTo>
                      <a:pt x="0" y="0"/>
                    </a:lnTo>
                    <a:lnTo>
                      <a:pt x="2922" y="0"/>
                    </a:lnTo>
                    <a:cubicBezTo>
                      <a:pt x="2921" y="447"/>
                      <a:pt x="2920" y="895"/>
                      <a:pt x="2919" y="1342"/>
                    </a:cubicBezTo>
                    <a:lnTo>
                      <a:pt x="2552" y="1339"/>
                    </a:lnTo>
                    <a:lnTo>
                      <a:pt x="2552" y="1160"/>
                    </a:lnTo>
                    <a:lnTo>
                      <a:pt x="2484" y="1160"/>
                    </a:lnTo>
                    <a:cubicBezTo>
                      <a:pt x="2483" y="1140"/>
                      <a:pt x="2482" y="1119"/>
                      <a:pt x="2481" y="1099"/>
                    </a:cubicBezTo>
                    <a:cubicBezTo>
                      <a:pt x="2449" y="875"/>
                      <a:pt x="2417" y="479"/>
                      <a:pt x="2385" y="255"/>
                    </a:cubicBezTo>
                    <a:lnTo>
                      <a:pt x="533" y="222"/>
                    </a:lnTo>
                    <a:cubicBezTo>
                      <a:pt x="500" y="447"/>
                      <a:pt x="467" y="877"/>
                      <a:pt x="434" y="1102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3175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</p:grpSp>
        <p:sp>
          <p:nvSpPr>
            <p:cNvPr id="40" name="Freeform 46" descr="Diagonal dunkel nach oben"/>
            <p:cNvSpPr>
              <a:spLocks/>
            </p:cNvSpPr>
            <p:nvPr/>
          </p:nvSpPr>
          <p:spPr bwMode="auto">
            <a:xfrm>
              <a:off x="7638444" y="4046538"/>
              <a:ext cx="760380" cy="228600"/>
            </a:xfrm>
            <a:custGeom>
              <a:avLst/>
              <a:gdLst>
                <a:gd name="T0" fmla="*/ 0 w 843"/>
                <a:gd name="T1" fmla="*/ 2147483647 h 192"/>
                <a:gd name="T2" fmla="*/ 2147483647 w 843"/>
                <a:gd name="T3" fmla="*/ 0 h 192"/>
                <a:gd name="T4" fmla="*/ 2147483647 w 843"/>
                <a:gd name="T5" fmla="*/ 2147483647 h 192"/>
                <a:gd name="T6" fmla="*/ 2147483647 w 843"/>
                <a:gd name="T7" fmla="*/ 2147483647 h 192"/>
                <a:gd name="T8" fmla="*/ 2147483647 w 843"/>
                <a:gd name="T9" fmla="*/ 2147483647 h 192"/>
                <a:gd name="T10" fmla="*/ 2147483647 w 843"/>
                <a:gd name="T11" fmla="*/ 2147483647 h 192"/>
                <a:gd name="T12" fmla="*/ 0 w 843"/>
                <a:gd name="T13" fmla="*/ 2147483647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3"/>
                <a:gd name="T22" fmla="*/ 0 h 192"/>
                <a:gd name="T23" fmla="*/ 843 w 843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3" h="192">
                  <a:moveTo>
                    <a:pt x="0" y="192"/>
                  </a:moveTo>
                  <a:lnTo>
                    <a:pt x="45" y="0"/>
                  </a:lnTo>
                  <a:lnTo>
                    <a:pt x="807" y="3"/>
                  </a:lnTo>
                  <a:lnTo>
                    <a:pt x="843" y="192"/>
                  </a:lnTo>
                  <a:lnTo>
                    <a:pt x="801" y="84"/>
                  </a:lnTo>
                  <a:lnTo>
                    <a:pt x="36" y="84"/>
                  </a:lnTo>
                  <a:lnTo>
                    <a:pt x="0" y="192"/>
                  </a:lnTo>
                  <a:close/>
                </a:path>
              </a:pathLst>
            </a:custGeom>
            <a:pattFill prst="openDmnd">
              <a:fgClr>
                <a:schemeClr val="bg1"/>
              </a:fgClr>
              <a:bgClr>
                <a:srgbClr val="FFC000"/>
              </a:bgClr>
            </a:pattFill>
            <a:ln w="952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lIns="130046" tIns="65023" rIns="130046" bIns="65023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7670230" y="4005263"/>
              <a:ext cx="696912" cy="38100"/>
            </a:xfrm>
            <a:prstGeom prst="rect">
              <a:avLst/>
            </a:prstGeom>
            <a:solidFill>
              <a:srgbClr val="00B0F0"/>
            </a:solidFill>
            <a:ln w="9525" cap="rnd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cxnSp>
          <p:nvCxnSpPr>
            <p:cNvPr id="42" name="Gerade Verbindung 33"/>
            <p:cNvCxnSpPr/>
            <p:nvPr/>
          </p:nvCxnSpPr>
          <p:spPr bwMode="auto">
            <a:xfrm rot="5400000">
              <a:off x="7105038" y="4465648"/>
              <a:ext cx="1316038" cy="538140"/>
            </a:xfrm>
            <a:prstGeom prst="line">
              <a:avLst/>
            </a:prstGeom>
            <a:ln>
              <a:solidFill>
                <a:srgbClr val="FFC00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Gerade Verbindung 33"/>
            <p:cNvCxnSpPr/>
            <p:nvPr/>
          </p:nvCxnSpPr>
          <p:spPr bwMode="auto">
            <a:xfrm rot="5400000">
              <a:off x="6601812" y="4548203"/>
              <a:ext cx="1790700" cy="72387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Prostokąt 108"/>
            <p:cNvSpPr>
              <a:spLocks noChangeArrowheads="1"/>
            </p:cNvSpPr>
            <p:nvPr/>
          </p:nvSpPr>
          <p:spPr bwMode="auto">
            <a:xfrm>
              <a:off x="7134126" y="5572838"/>
              <a:ext cx="201396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600" b="1" dirty="0" err="1" smtClean="0">
                  <a:solidFill>
                    <a:srgbClr val="00B0F0"/>
                  </a:solidFill>
                  <a:latin typeface="Calibri" pitchFamily="34" charset="0"/>
                </a:rPr>
                <a:t>Gel-coats</a:t>
              </a:r>
              <a:r>
                <a:rPr lang="pl-PL" sz="1600" b="1" dirty="0" smtClean="0">
                  <a:solidFill>
                    <a:srgbClr val="00B0F0"/>
                  </a:solidFill>
                  <a:latin typeface="Calibri" pitchFamily="34" charset="0"/>
                </a:rPr>
                <a:t>, </a:t>
              </a:r>
              <a:r>
                <a:rPr lang="pl-PL" sz="1600" b="1" dirty="0" err="1" smtClean="0">
                  <a:solidFill>
                    <a:srgbClr val="00B0F0"/>
                  </a:solidFill>
                  <a:latin typeface="Calibri" pitchFamily="34" charset="0"/>
                </a:rPr>
                <a:t>polymers</a:t>
              </a:r>
              <a:r>
                <a:rPr lang="pl-PL" sz="1600" b="1" dirty="0" smtClean="0">
                  <a:solidFill>
                    <a:srgbClr val="00B0F0"/>
                  </a:solidFill>
                  <a:latin typeface="Calibri" pitchFamily="34" charset="0"/>
                </a:rPr>
                <a:t>, </a:t>
              </a:r>
              <a:r>
                <a:rPr lang="pl-PL" sz="1600" b="1" dirty="0" err="1" smtClean="0">
                  <a:solidFill>
                    <a:srgbClr val="00B0F0"/>
                  </a:solidFill>
                  <a:latin typeface="Calibri" pitchFamily="34" charset="0"/>
                </a:rPr>
                <a:t>paints</a:t>
              </a:r>
              <a:endParaRPr lang="pl-PL" sz="1600" b="1" dirty="0">
                <a:solidFill>
                  <a:srgbClr val="00B0F0"/>
                </a:solidFill>
                <a:latin typeface="Calibri" pitchFamily="34" charset="0"/>
              </a:endParaRPr>
            </a:p>
          </p:txBody>
        </p:sp>
        <p:grpSp>
          <p:nvGrpSpPr>
            <p:cNvPr id="45" name="Grupa 161"/>
            <p:cNvGrpSpPr>
              <a:grpSpLocks/>
            </p:cNvGrpSpPr>
            <p:nvPr/>
          </p:nvGrpSpPr>
          <p:grpSpPr bwMode="auto">
            <a:xfrm>
              <a:off x="7720990" y="2959064"/>
              <a:ext cx="467980" cy="468000"/>
              <a:chOff x="802292" y="3235314"/>
              <a:chExt cx="1619717" cy="1390397"/>
            </a:xfrm>
          </p:grpSpPr>
          <p:sp>
            <p:nvSpPr>
              <p:cNvPr id="51" name="Sześciokąt 50"/>
              <p:cNvSpPr/>
              <p:nvPr/>
            </p:nvSpPr>
            <p:spPr>
              <a:xfrm>
                <a:off x="802292" y="3235314"/>
                <a:ext cx="1619717" cy="1390397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Sześciokąt 4"/>
              <p:cNvSpPr/>
              <p:nvPr/>
            </p:nvSpPr>
            <p:spPr>
              <a:xfrm>
                <a:off x="951780" y="3426467"/>
                <a:ext cx="1285650" cy="11036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82550" rIns="0" bIns="82550" spcCol="1270" anchor="ctr"/>
              <a:lstStyle/>
              <a:p>
                <a:pPr algn="ctr" defTabSz="288925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pl-PL" sz="4000" dirty="0" smtClean="0">
                    <a:solidFill>
                      <a:srgbClr val="FFC000"/>
                    </a:solidFill>
                  </a:rPr>
                  <a:t>3</a:t>
                </a:r>
                <a:endParaRPr lang="pl-PL" sz="4000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46" name="Prostokąt 100"/>
            <p:cNvSpPr>
              <a:spLocks noChangeArrowheads="1"/>
            </p:cNvSpPr>
            <p:nvPr/>
          </p:nvSpPr>
          <p:spPr bwMode="auto">
            <a:xfrm>
              <a:off x="6774880" y="746125"/>
              <a:ext cx="2158909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Steel/</a:t>
              </a:r>
              <a:r>
                <a:rPr lang="pl-PL" sz="1400" b="1" dirty="0" smtClean="0">
                  <a:solidFill>
                    <a:srgbClr val="00B0F0"/>
                  </a:solidFill>
                </a:rPr>
                <a:t>Glass</a:t>
              </a:r>
              <a:r>
                <a:rPr lang="pl-PL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pl-PL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  <a:t>mold</a:t>
              </a:r>
              <a:r>
                <a:rPr lang="pl-PL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  <a:t/>
              </a:r>
              <a:br>
                <a:rPr lang="pl-PL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</a:br>
              <a:r>
                <a:rPr lang="pl-PL" sz="1400" dirty="0">
                  <a:solidFill>
                    <a:srgbClr val="C00000"/>
                  </a:solidFill>
                  <a:latin typeface="+mn-lt"/>
                  <a:cs typeface="+mn-cs"/>
                </a:rPr>
                <a:t> </a:t>
              </a:r>
              <a:r>
                <a:rPr lang="pl-PL" sz="1400" b="1" dirty="0" err="1" smtClean="0">
                  <a:solidFill>
                    <a:srgbClr val="C00000"/>
                  </a:solidFill>
                  <a:latin typeface="+mn-lt"/>
                  <a:cs typeface="+mn-cs"/>
                </a:rPr>
                <a:t>Low</a:t>
              </a:r>
              <a:r>
                <a:rPr lang="pl-PL" sz="1400" dirty="0" smtClean="0">
                  <a:solidFill>
                    <a:srgbClr val="C00000"/>
                  </a:solidFill>
                  <a:latin typeface="+mn-lt"/>
                  <a:cs typeface="+mn-cs"/>
                </a:rPr>
                <a:t> </a:t>
              </a:r>
              <a:r>
                <a:rPr lang="pl-PL" sz="1400" dirty="0" err="1" smtClean="0">
                  <a:solidFill>
                    <a:srgbClr val="C00000"/>
                  </a:solidFill>
                  <a:latin typeface="+mn-lt"/>
                  <a:cs typeface="+mn-cs"/>
                </a:rPr>
                <a:t>temperature</a:t>
              </a:r>
              <a:endPara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endParaRPr>
            </a:p>
          </p:txBody>
        </p:sp>
        <p:cxnSp>
          <p:nvCxnSpPr>
            <p:cNvPr id="47" name="Gerade Verbindung 33"/>
            <p:cNvCxnSpPr/>
            <p:nvPr/>
          </p:nvCxnSpPr>
          <p:spPr bwMode="auto">
            <a:xfrm rot="16200000" flipV="1">
              <a:off x="5758864" y="1866916"/>
              <a:ext cx="2808287" cy="747682"/>
            </a:xfrm>
            <a:prstGeom prst="line">
              <a:avLst/>
            </a:prstGeom>
            <a:ln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Gerade Verbindung 33"/>
            <p:cNvCxnSpPr/>
            <p:nvPr/>
          </p:nvCxnSpPr>
          <p:spPr bwMode="auto">
            <a:xfrm rot="16200000" flipV="1">
              <a:off x="6719595" y="1943173"/>
              <a:ext cx="1656184" cy="451375"/>
            </a:xfrm>
            <a:prstGeom prst="line">
              <a:avLst/>
            </a:prstGeom>
            <a:ln>
              <a:solidFill>
                <a:srgbClr val="00990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Prostokąt 109"/>
            <p:cNvSpPr>
              <a:spLocks noChangeArrowheads="1"/>
            </p:cNvSpPr>
            <p:nvPr/>
          </p:nvSpPr>
          <p:spPr bwMode="auto">
            <a:xfrm>
              <a:off x="7493088" y="5157788"/>
              <a:ext cx="19185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 b="1">
                  <a:solidFill>
                    <a:srgbClr val="FFC000"/>
                  </a:solidFill>
                  <a:latin typeface="Calibri" pitchFamily="34" charset="0"/>
                </a:rPr>
                <a:t>SMC honeycomb</a:t>
              </a:r>
            </a:p>
          </p:txBody>
        </p:sp>
        <p:sp>
          <p:nvSpPr>
            <p:cNvPr id="50" name="Prostokąt 101"/>
            <p:cNvSpPr>
              <a:spLocks noChangeArrowheads="1"/>
            </p:cNvSpPr>
            <p:nvPr/>
          </p:nvSpPr>
          <p:spPr bwMode="auto">
            <a:xfrm>
              <a:off x="7366217" y="1196752"/>
              <a:ext cx="16561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 b="1" dirty="0" err="1">
                  <a:solidFill>
                    <a:srgbClr val="009900"/>
                  </a:solidFill>
                  <a:latin typeface="Calibri" pitchFamily="34" charset="0"/>
                </a:rPr>
                <a:t>Low</a:t>
              </a:r>
              <a:r>
                <a:rPr lang="pl-PL" sz="1600" dirty="0">
                  <a:solidFill>
                    <a:srgbClr val="009900"/>
                  </a:solidFill>
                  <a:latin typeface="Calibri" pitchFamily="34" charset="0"/>
                </a:rPr>
                <a:t> </a:t>
              </a:r>
              <a:r>
                <a:rPr lang="pl-PL" sz="1600" dirty="0" err="1">
                  <a:solidFill>
                    <a:srgbClr val="009900"/>
                  </a:solidFill>
                  <a:latin typeface="Calibri" pitchFamily="34" charset="0"/>
                </a:rPr>
                <a:t>pressure</a:t>
              </a:r>
              <a:r>
                <a:rPr lang="pl-PL" sz="1600" dirty="0">
                  <a:solidFill>
                    <a:srgbClr val="009900"/>
                  </a:solidFill>
                  <a:latin typeface="Calibri" pitchFamily="34" charset="0"/>
                </a:rPr>
                <a:t/>
              </a:r>
              <a:br>
                <a:rPr lang="pl-PL" sz="1600" dirty="0">
                  <a:solidFill>
                    <a:srgbClr val="009900"/>
                  </a:solidFill>
                  <a:latin typeface="Calibri" pitchFamily="34" charset="0"/>
                </a:rPr>
              </a:br>
              <a:r>
                <a:rPr lang="pl-PL" sz="1600" dirty="0">
                  <a:solidFill>
                    <a:srgbClr val="009900"/>
                  </a:solidFill>
                  <a:latin typeface="Calibri" pitchFamily="34" charset="0"/>
                </a:rPr>
                <a:t> ~6 bar</a:t>
              </a:r>
            </a:p>
          </p:txBody>
        </p:sp>
      </p:grpSp>
      <p:grpSp>
        <p:nvGrpSpPr>
          <p:cNvPr id="63" name="Grupa 192"/>
          <p:cNvGrpSpPr>
            <a:grpSpLocks/>
          </p:cNvGrpSpPr>
          <p:nvPr/>
        </p:nvGrpSpPr>
        <p:grpSpPr bwMode="auto">
          <a:xfrm>
            <a:off x="1115616" y="0"/>
            <a:ext cx="2236788" cy="6858000"/>
            <a:chOff x="6088" y="0"/>
            <a:chExt cx="2236256" cy="6858000"/>
          </a:xfrm>
        </p:grpSpPr>
        <p:sp>
          <p:nvSpPr>
            <p:cNvPr id="64" name="Prostokąt 63"/>
            <p:cNvSpPr/>
            <p:nvPr/>
          </p:nvSpPr>
          <p:spPr>
            <a:xfrm>
              <a:off x="60050" y="0"/>
              <a:ext cx="2182294" cy="68580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grpSp>
          <p:nvGrpSpPr>
            <p:cNvPr id="65" name="Group 4"/>
            <p:cNvGrpSpPr>
              <a:grpSpLocks/>
            </p:cNvGrpSpPr>
            <p:nvPr/>
          </p:nvGrpSpPr>
          <p:grpSpPr bwMode="auto">
            <a:xfrm>
              <a:off x="231515" y="2114550"/>
              <a:ext cx="1866468" cy="2906713"/>
              <a:chOff x="1328" y="1232"/>
              <a:chExt cx="2068" cy="2440"/>
            </a:xfrm>
          </p:grpSpPr>
          <p:sp>
            <p:nvSpPr>
              <p:cNvPr id="92" name="Rectangle 5"/>
              <p:cNvSpPr>
                <a:spLocks noChangeArrowheads="1"/>
              </p:cNvSpPr>
              <p:nvPr/>
            </p:nvSpPr>
            <p:spPr bwMode="auto">
              <a:xfrm>
                <a:off x="1328" y="1232"/>
                <a:ext cx="232" cy="244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 cap="rnd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93" name="Rectangle 6"/>
              <p:cNvSpPr>
                <a:spLocks noChangeArrowheads="1"/>
              </p:cNvSpPr>
              <p:nvPr/>
            </p:nvSpPr>
            <p:spPr bwMode="auto">
              <a:xfrm>
                <a:off x="3167" y="1232"/>
                <a:ext cx="229" cy="244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 cap="rnd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</p:grp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29895" y="4630738"/>
              <a:ext cx="2180706" cy="4857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rnd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130046" tIns="65023" rIns="130046" bIns="6502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grpSp>
          <p:nvGrpSpPr>
            <p:cNvPr id="67" name="Group 12"/>
            <p:cNvGrpSpPr>
              <a:grpSpLocks/>
            </p:cNvGrpSpPr>
            <p:nvPr/>
          </p:nvGrpSpPr>
          <p:grpSpPr bwMode="auto">
            <a:xfrm>
              <a:off x="545845" y="4102120"/>
              <a:ext cx="1147766" cy="525466"/>
              <a:chOff x="2693" y="2972"/>
              <a:chExt cx="1270" cy="441"/>
            </a:xfrm>
          </p:grpSpPr>
          <p:sp>
            <p:nvSpPr>
              <p:cNvPr id="87" name="Rectangle 13"/>
              <p:cNvSpPr>
                <a:spLocks noChangeArrowheads="1"/>
              </p:cNvSpPr>
              <p:nvPr/>
            </p:nvSpPr>
            <p:spPr bwMode="auto">
              <a:xfrm>
                <a:off x="2693" y="3217"/>
                <a:ext cx="101" cy="29"/>
              </a:xfrm>
              <a:prstGeom prst="rect">
                <a:avLst/>
              </a:prstGeom>
              <a:solidFill>
                <a:srgbClr val="777777"/>
              </a:solidFill>
              <a:ln w="3175" cap="rnd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8" name="Rectangle 14"/>
              <p:cNvSpPr>
                <a:spLocks noChangeArrowheads="1"/>
              </p:cNvSpPr>
              <p:nvPr/>
            </p:nvSpPr>
            <p:spPr bwMode="auto">
              <a:xfrm>
                <a:off x="3862" y="3216"/>
                <a:ext cx="101" cy="29"/>
              </a:xfrm>
              <a:prstGeom prst="rect">
                <a:avLst/>
              </a:prstGeom>
              <a:solidFill>
                <a:srgbClr val="777777"/>
              </a:solidFill>
              <a:ln w="3175" cap="rnd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89" name="Freeform 15" descr="Diagonal weit nach oben"/>
              <p:cNvSpPr>
                <a:spLocks/>
              </p:cNvSpPr>
              <p:nvPr/>
            </p:nvSpPr>
            <p:spPr bwMode="auto">
              <a:xfrm>
                <a:off x="2693" y="2972"/>
                <a:ext cx="1270" cy="441"/>
              </a:xfrm>
              <a:custGeom>
                <a:avLst/>
                <a:gdLst>
                  <a:gd name="T0" fmla="*/ 0 w 2922"/>
                  <a:gd name="T1" fmla="*/ 0 h 1730"/>
                  <a:gd name="T2" fmla="*/ 1 w 2922"/>
                  <a:gd name="T3" fmla="*/ 0 h 1730"/>
                  <a:gd name="T4" fmla="*/ 1 w 2922"/>
                  <a:gd name="T5" fmla="*/ 0 h 1730"/>
                  <a:gd name="T6" fmla="*/ 1 w 2922"/>
                  <a:gd name="T7" fmla="*/ 0 h 1730"/>
                  <a:gd name="T8" fmla="*/ 2 w 2922"/>
                  <a:gd name="T9" fmla="*/ 0 h 1730"/>
                  <a:gd name="T10" fmla="*/ 7 w 2922"/>
                  <a:gd name="T11" fmla="*/ 0 h 1730"/>
                  <a:gd name="T12" fmla="*/ 7 w 2922"/>
                  <a:gd name="T13" fmla="*/ 0 h 1730"/>
                  <a:gd name="T14" fmla="*/ 7 w 2922"/>
                  <a:gd name="T15" fmla="*/ 0 h 1730"/>
                  <a:gd name="T16" fmla="*/ 7 w 2922"/>
                  <a:gd name="T17" fmla="*/ 0 h 1730"/>
                  <a:gd name="T18" fmla="*/ 9 w 2922"/>
                  <a:gd name="T19" fmla="*/ 0 h 1730"/>
                  <a:gd name="T20" fmla="*/ 9 w 2922"/>
                  <a:gd name="T21" fmla="*/ 0 h 1730"/>
                  <a:gd name="T22" fmla="*/ 0 w 2922"/>
                  <a:gd name="T23" fmla="*/ 0 h 1730"/>
                  <a:gd name="T24" fmla="*/ 0 w 2922"/>
                  <a:gd name="T25" fmla="*/ 0 h 17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22"/>
                  <a:gd name="T40" fmla="*/ 0 h 1730"/>
                  <a:gd name="T41" fmla="*/ 2922 w 2922"/>
                  <a:gd name="T42" fmla="*/ 1730 h 17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22" h="1730">
                    <a:moveTo>
                      <a:pt x="0" y="1070"/>
                    </a:moveTo>
                    <a:lnTo>
                      <a:pt x="434" y="1073"/>
                    </a:lnTo>
                    <a:lnTo>
                      <a:pt x="432" y="601"/>
                    </a:lnTo>
                    <a:lnTo>
                      <a:pt x="471" y="602"/>
                    </a:lnTo>
                    <a:lnTo>
                      <a:pt x="576" y="2"/>
                    </a:lnTo>
                    <a:lnTo>
                      <a:pt x="2332" y="0"/>
                    </a:lnTo>
                    <a:lnTo>
                      <a:pt x="2427" y="602"/>
                    </a:lnTo>
                    <a:lnTo>
                      <a:pt x="2483" y="601"/>
                    </a:lnTo>
                    <a:lnTo>
                      <a:pt x="2484" y="1073"/>
                    </a:lnTo>
                    <a:lnTo>
                      <a:pt x="2922" y="1072"/>
                    </a:lnTo>
                    <a:lnTo>
                      <a:pt x="2922" y="1730"/>
                    </a:lnTo>
                    <a:lnTo>
                      <a:pt x="6" y="1730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3175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90" name="Rectangle 16"/>
              <p:cNvSpPr>
                <a:spLocks noChangeArrowheads="1"/>
              </p:cNvSpPr>
              <p:nvPr/>
            </p:nvSpPr>
            <p:spPr bwMode="auto">
              <a:xfrm flipH="1">
                <a:off x="3748" y="3141"/>
                <a:ext cx="28" cy="105"/>
              </a:xfrm>
              <a:prstGeom prst="rect">
                <a:avLst/>
              </a:prstGeom>
              <a:solidFill>
                <a:srgbClr val="777777"/>
              </a:solidFill>
              <a:ln w="3175" cap="rnd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91" name="Rectangle 17"/>
              <p:cNvSpPr>
                <a:spLocks noChangeArrowheads="1"/>
              </p:cNvSpPr>
              <p:nvPr/>
            </p:nvSpPr>
            <p:spPr bwMode="auto">
              <a:xfrm>
                <a:off x="2876" y="3141"/>
                <a:ext cx="28" cy="104"/>
              </a:xfrm>
              <a:prstGeom prst="rect">
                <a:avLst/>
              </a:prstGeom>
              <a:solidFill>
                <a:srgbClr val="777777"/>
              </a:solidFill>
              <a:ln w="3175" cap="rnd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grpSp>
          <p:nvGrpSpPr>
            <p:cNvPr id="68" name="Group 18"/>
            <p:cNvGrpSpPr>
              <a:grpSpLocks/>
            </p:cNvGrpSpPr>
            <p:nvPr/>
          </p:nvGrpSpPr>
          <p:grpSpPr bwMode="auto">
            <a:xfrm>
              <a:off x="101336" y="1870076"/>
              <a:ext cx="2111212" cy="1974851"/>
              <a:chOff x="1192" y="990"/>
              <a:chExt cx="2414" cy="1658"/>
            </a:xfrm>
          </p:grpSpPr>
          <p:sp>
            <p:nvSpPr>
              <p:cNvPr id="84" name="Rectangle 19"/>
              <p:cNvSpPr>
                <a:spLocks noChangeArrowheads="1"/>
              </p:cNvSpPr>
              <p:nvPr/>
            </p:nvSpPr>
            <p:spPr bwMode="auto">
              <a:xfrm>
                <a:off x="2119" y="990"/>
                <a:ext cx="563" cy="94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 cap="rnd" algn="ctr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85" name="Rectangle 20"/>
              <p:cNvSpPr>
                <a:spLocks noChangeArrowheads="1"/>
              </p:cNvSpPr>
              <p:nvPr/>
            </p:nvSpPr>
            <p:spPr bwMode="auto">
              <a:xfrm>
                <a:off x="1192" y="1892"/>
                <a:ext cx="2414" cy="4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rnd" algn="ctr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86" name="Freeform 21" descr="Diagonal weit nach oben"/>
              <p:cNvSpPr>
                <a:spLocks/>
              </p:cNvSpPr>
              <p:nvPr/>
            </p:nvSpPr>
            <p:spPr bwMode="auto">
              <a:xfrm>
                <a:off x="1765" y="2305"/>
                <a:ext cx="1269" cy="343"/>
              </a:xfrm>
              <a:custGeom>
                <a:avLst/>
                <a:gdLst>
                  <a:gd name="T0" fmla="*/ 1 w 2922"/>
                  <a:gd name="T1" fmla="*/ 0 h 1342"/>
                  <a:gd name="T2" fmla="*/ 1 w 2922"/>
                  <a:gd name="T3" fmla="*/ 0 h 1342"/>
                  <a:gd name="T4" fmla="*/ 1 w 2922"/>
                  <a:gd name="T5" fmla="*/ 0 h 1342"/>
                  <a:gd name="T6" fmla="*/ 1 w 2922"/>
                  <a:gd name="T7" fmla="*/ 0 h 1342"/>
                  <a:gd name="T8" fmla="*/ 0 w 2922"/>
                  <a:gd name="T9" fmla="*/ 0 h 1342"/>
                  <a:gd name="T10" fmla="*/ 0 w 2922"/>
                  <a:gd name="T11" fmla="*/ 0 h 1342"/>
                  <a:gd name="T12" fmla="*/ 9 w 2922"/>
                  <a:gd name="T13" fmla="*/ 0 h 1342"/>
                  <a:gd name="T14" fmla="*/ 9 w 2922"/>
                  <a:gd name="T15" fmla="*/ 0 h 1342"/>
                  <a:gd name="T16" fmla="*/ 7 w 2922"/>
                  <a:gd name="T17" fmla="*/ 0 h 1342"/>
                  <a:gd name="T18" fmla="*/ 7 w 2922"/>
                  <a:gd name="T19" fmla="*/ 0 h 1342"/>
                  <a:gd name="T20" fmla="*/ 7 w 2922"/>
                  <a:gd name="T21" fmla="*/ 0 h 1342"/>
                  <a:gd name="T22" fmla="*/ 7 w 2922"/>
                  <a:gd name="T23" fmla="*/ 0 h 1342"/>
                  <a:gd name="T24" fmla="*/ 7 w 2922"/>
                  <a:gd name="T25" fmla="*/ 0 h 1342"/>
                  <a:gd name="T26" fmla="*/ 1 w 2922"/>
                  <a:gd name="T27" fmla="*/ 0 h 1342"/>
                  <a:gd name="T28" fmla="*/ 1 w 2922"/>
                  <a:gd name="T29" fmla="*/ 0 h 1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922"/>
                  <a:gd name="T46" fmla="*/ 0 h 1342"/>
                  <a:gd name="T47" fmla="*/ 2922 w 2922"/>
                  <a:gd name="T48" fmla="*/ 1342 h 13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922" h="1342">
                    <a:moveTo>
                      <a:pt x="434" y="1102"/>
                    </a:moveTo>
                    <a:lnTo>
                      <a:pt x="434" y="1160"/>
                    </a:lnTo>
                    <a:cubicBezTo>
                      <a:pt x="409" y="1160"/>
                      <a:pt x="384" y="1159"/>
                      <a:pt x="359" y="1159"/>
                    </a:cubicBezTo>
                    <a:lnTo>
                      <a:pt x="359" y="1340"/>
                    </a:lnTo>
                    <a:lnTo>
                      <a:pt x="0" y="1340"/>
                    </a:lnTo>
                    <a:lnTo>
                      <a:pt x="0" y="0"/>
                    </a:lnTo>
                    <a:lnTo>
                      <a:pt x="2922" y="0"/>
                    </a:lnTo>
                    <a:cubicBezTo>
                      <a:pt x="2921" y="447"/>
                      <a:pt x="2920" y="895"/>
                      <a:pt x="2919" y="1342"/>
                    </a:cubicBezTo>
                    <a:lnTo>
                      <a:pt x="2552" y="1339"/>
                    </a:lnTo>
                    <a:lnTo>
                      <a:pt x="2552" y="1160"/>
                    </a:lnTo>
                    <a:lnTo>
                      <a:pt x="2484" y="1160"/>
                    </a:lnTo>
                    <a:cubicBezTo>
                      <a:pt x="2483" y="1140"/>
                      <a:pt x="2482" y="1119"/>
                      <a:pt x="2481" y="1099"/>
                    </a:cubicBezTo>
                    <a:cubicBezTo>
                      <a:pt x="2449" y="875"/>
                      <a:pt x="2417" y="479"/>
                      <a:pt x="2385" y="255"/>
                    </a:cubicBezTo>
                    <a:lnTo>
                      <a:pt x="533" y="222"/>
                    </a:lnTo>
                    <a:cubicBezTo>
                      <a:pt x="500" y="447"/>
                      <a:pt x="467" y="877"/>
                      <a:pt x="434" y="1102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3175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</p:grpSp>
        <p:sp>
          <p:nvSpPr>
            <p:cNvPr id="69" name="Rectangle 22"/>
            <p:cNvSpPr>
              <a:spLocks noChangeArrowheads="1"/>
            </p:cNvSpPr>
            <p:nvPr/>
          </p:nvSpPr>
          <p:spPr bwMode="auto">
            <a:xfrm>
              <a:off x="53702" y="1804988"/>
              <a:ext cx="2182294" cy="7000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rnd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130046" tIns="65023" rIns="130046" bIns="65023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70" name="Freeform 46" descr="Diagonal dunkel nach oben"/>
            <p:cNvSpPr>
              <a:spLocks/>
            </p:cNvSpPr>
            <p:nvPr/>
          </p:nvSpPr>
          <p:spPr bwMode="auto">
            <a:xfrm>
              <a:off x="761558" y="4046538"/>
              <a:ext cx="761819" cy="228600"/>
            </a:xfrm>
            <a:custGeom>
              <a:avLst/>
              <a:gdLst>
                <a:gd name="T0" fmla="*/ 0 w 843"/>
                <a:gd name="T1" fmla="*/ 2147483647 h 192"/>
                <a:gd name="T2" fmla="*/ 2147483647 w 843"/>
                <a:gd name="T3" fmla="*/ 0 h 192"/>
                <a:gd name="T4" fmla="*/ 2147483647 w 843"/>
                <a:gd name="T5" fmla="*/ 2147483647 h 192"/>
                <a:gd name="T6" fmla="*/ 2147483647 w 843"/>
                <a:gd name="T7" fmla="*/ 2147483647 h 192"/>
                <a:gd name="T8" fmla="*/ 2147483647 w 843"/>
                <a:gd name="T9" fmla="*/ 2147483647 h 192"/>
                <a:gd name="T10" fmla="*/ 2147483647 w 843"/>
                <a:gd name="T11" fmla="*/ 2147483647 h 192"/>
                <a:gd name="T12" fmla="*/ 0 w 843"/>
                <a:gd name="T13" fmla="*/ 2147483647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3"/>
                <a:gd name="T22" fmla="*/ 0 h 192"/>
                <a:gd name="T23" fmla="*/ 843 w 843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3" h="192">
                  <a:moveTo>
                    <a:pt x="0" y="192"/>
                  </a:moveTo>
                  <a:lnTo>
                    <a:pt x="45" y="0"/>
                  </a:lnTo>
                  <a:lnTo>
                    <a:pt x="807" y="3"/>
                  </a:lnTo>
                  <a:lnTo>
                    <a:pt x="843" y="192"/>
                  </a:lnTo>
                  <a:lnTo>
                    <a:pt x="801" y="84"/>
                  </a:lnTo>
                  <a:lnTo>
                    <a:pt x="36" y="84"/>
                  </a:lnTo>
                  <a:lnTo>
                    <a:pt x="0" y="192"/>
                  </a:lnTo>
                  <a:close/>
                </a:path>
              </a:pathLst>
            </a:custGeom>
            <a:pattFill prst="dashUpDiag">
              <a:fgClr>
                <a:schemeClr val="bg1"/>
              </a:fgClr>
              <a:bgClr>
                <a:srgbClr val="663300"/>
              </a:bgClr>
            </a:pattFill>
            <a:ln w="9525" cap="rnd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lIns="130046" tIns="65023" rIns="130046" bIns="65023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71" name="Rectangle 10"/>
            <p:cNvSpPr>
              <a:spLocks noChangeArrowheads="1"/>
            </p:cNvSpPr>
            <p:nvPr/>
          </p:nvSpPr>
          <p:spPr bwMode="auto">
            <a:xfrm>
              <a:off x="796663" y="4005263"/>
              <a:ext cx="696913" cy="381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rnd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000">
                <a:latin typeface="Calibri" pitchFamily="34" charset="0"/>
              </a:endParaRPr>
            </a:p>
          </p:txBody>
        </p:sp>
        <p:cxnSp>
          <p:nvCxnSpPr>
            <p:cNvPr id="72" name="Gerade Verbindung 33"/>
            <p:cNvCxnSpPr/>
            <p:nvPr/>
          </p:nvCxnSpPr>
          <p:spPr bwMode="auto">
            <a:xfrm rot="5400000">
              <a:off x="505084" y="4549023"/>
              <a:ext cx="1296988" cy="352341"/>
            </a:xfrm>
            <a:prstGeom prst="line">
              <a:avLst/>
            </a:prstGeom>
            <a:ln>
              <a:solidFill>
                <a:srgbClr val="80000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Gerade Verbindung 33"/>
            <p:cNvCxnSpPr/>
            <p:nvPr/>
          </p:nvCxnSpPr>
          <p:spPr bwMode="auto">
            <a:xfrm rot="5400000">
              <a:off x="-310756" y="4583985"/>
              <a:ext cx="1790700" cy="652307"/>
            </a:xfrm>
            <a:prstGeom prst="line">
              <a:avLst/>
            </a:prstGeom>
            <a:ln>
              <a:solidFill>
                <a:schemeClr val="tx2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Prostokąt 117"/>
            <p:cNvSpPr>
              <a:spLocks noChangeArrowheads="1"/>
            </p:cNvSpPr>
            <p:nvPr/>
          </p:nvSpPr>
          <p:spPr bwMode="auto">
            <a:xfrm>
              <a:off x="251200" y="5572838"/>
              <a:ext cx="10279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 b="1" dirty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</a:rPr>
                <a:t>IMC </a:t>
              </a:r>
              <a:r>
                <a:rPr lang="pl-PL" sz="1600" b="1" dirty="0" err="1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</a:rPr>
                <a:t>layer</a:t>
              </a:r>
              <a:endParaRPr lang="pl-PL" sz="16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75" name="Prostokąt 118"/>
            <p:cNvSpPr>
              <a:spLocks noChangeArrowheads="1"/>
            </p:cNvSpPr>
            <p:nvPr/>
          </p:nvSpPr>
          <p:spPr bwMode="auto">
            <a:xfrm>
              <a:off x="977638" y="5132270"/>
              <a:ext cx="12239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 b="1">
                  <a:solidFill>
                    <a:srgbClr val="800000"/>
                  </a:solidFill>
                  <a:latin typeface="Calibri" pitchFamily="34" charset="0"/>
                </a:rPr>
                <a:t>SMC + ribs</a:t>
              </a:r>
            </a:p>
          </p:txBody>
        </p:sp>
        <p:grpSp>
          <p:nvGrpSpPr>
            <p:cNvPr id="76" name="Grupa 164"/>
            <p:cNvGrpSpPr>
              <a:grpSpLocks/>
            </p:cNvGrpSpPr>
            <p:nvPr/>
          </p:nvGrpSpPr>
          <p:grpSpPr bwMode="auto">
            <a:xfrm>
              <a:off x="888528" y="1870075"/>
              <a:ext cx="539622" cy="539750"/>
              <a:chOff x="801703" y="0"/>
              <a:chExt cx="1867676" cy="1603564"/>
            </a:xfrm>
          </p:grpSpPr>
          <p:sp>
            <p:nvSpPr>
              <p:cNvPr id="82" name="Sześciokąt 81"/>
              <p:cNvSpPr/>
              <p:nvPr/>
            </p:nvSpPr>
            <p:spPr>
              <a:xfrm>
                <a:off x="801703" y="0"/>
                <a:ext cx="1867676" cy="160356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3" name="Sześciokąt 4"/>
              <p:cNvSpPr/>
              <p:nvPr/>
            </p:nvSpPr>
            <p:spPr>
              <a:xfrm>
                <a:off x="1180733" y="249969"/>
                <a:ext cx="1285401" cy="11036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82550" rIns="0" bIns="82550" spcCol="1270" anchor="ctr"/>
              <a:lstStyle/>
              <a:p>
                <a:pPr algn="ctr" defTabSz="288925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defRPr/>
                </a:pPr>
                <a:r>
                  <a:rPr lang="pl-PL" sz="4000" dirty="0">
                    <a:solidFill>
                      <a:srgbClr val="FFC000"/>
                    </a:solidFill>
                  </a:rPr>
                  <a:t>1</a:t>
                </a:r>
              </a:p>
            </p:txBody>
          </p:sp>
        </p:grpSp>
        <p:sp>
          <p:nvSpPr>
            <p:cNvPr id="77" name="Prostokąt 100"/>
            <p:cNvSpPr>
              <a:spLocks noChangeArrowheads="1"/>
            </p:cNvSpPr>
            <p:nvPr/>
          </p:nvSpPr>
          <p:spPr bwMode="auto">
            <a:xfrm>
              <a:off x="63224" y="746125"/>
              <a:ext cx="2160074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  <a:t>Steel</a:t>
              </a:r>
              <a:r>
                <a:rPr lang="pl-PL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pl-PL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  <a:t>mold</a:t>
              </a:r>
              <a:r>
                <a:rPr lang="pl-PL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  <a:t/>
              </a:r>
              <a:br>
                <a:rPr lang="pl-PL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</a:br>
              <a:r>
                <a:rPr lang="pl-PL" sz="1400" dirty="0">
                  <a:solidFill>
                    <a:srgbClr val="C00000"/>
                  </a:solidFill>
                  <a:latin typeface="+mn-lt"/>
                  <a:cs typeface="+mn-cs"/>
                </a:rPr>
                <a:t> </a:t>
              </a:r>
              <a:r>
                <a:rPr lang="pl-PL" sz="1400" b="1" dirty="0">
                  <a:solidFill>
                    <a:srgbClr val="C00000"/>
                  </a:solidFill>
                  <a:latin typeface="+mn-lt"/>
                  <a:cs typeface="+mn-cs"/>
                </a:rPr>
                <a:t>High</a:t>
              </a:r>
              <a:r>
                <a:rPr lang="pl-PL" sz="1400" dirty="0">
                  <a:solidFill>
                    <a:srgbClr val="C00000"/>
                  </a:solidFill>
                  <a:latin typeface="+mn-lt"/>
                  <a:cs typeface="+mn-cs"/>
                </a:rPr>
                <a:t> </a:t>
              </a:r>
              <a:r>
                <a:rPr lang="pl-PL" sz="1400" dirty="0" err="1">
                  <a:solidFill>
                    <a:srgbClr val="C00000"/>
                  </a:solidFill>
                  <a:latin typeface="+mn-lt"/>
                  <a:cs typeface="+mn-cs"/>
                </a:rPr>
                <a:t>temperature</a:t>
              </a:r>
              <a:endParaRPr lang="pl-P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endParaRPr>
            </a:p>
          </p:txBody>
        </p:sp>
        <p:cxnSp>
          <p:nvCxnSpPr>
            <p:cNvPr id="78" name="Gerade Verbindung 33"/>
            <p:cNvCxnSpPr/>
            <p:nvPr/>
          </p:nvCxnSpPr>
          <p:spPr bwMode="auto">
            <a:xfrm rot="16200000" flipV="1">
              <a:off x="-984610" y="1928887"/>
              <a:ext cx="2808287" cy="62374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Gerade Verbindung 33"/>
            <p:cNvCxnSpPr/>
            <p:nvPr/>
          </p:nvCxnSpPr>
          <p:spPr bwMode="auto">
            <a:xfrm rot="16200000" flipV="1">
              <a:off x="58291" y="1893929"/>
              <a:ext cx="1449387" cy="344405"/>
            </a:xfrm>
            <a:prstGeom prst="line">
              <a:avLst/>
            </a:prstGeom>
            <a:ln>
              <a:solidFill>
                <a:srgbClr val="7030A0"/>
              </a:solidFill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Prostokąt 186"/>
            <p:cNvSpPr>
              <a:spLocks noChangeArrowheads="1"/>
            </p:cNvSpPr>
            <p:nvPr/>
          </p:nvSpPr>
          <p:spPr bwMode="auto">
            <a:xfrm>
              <a:off x="6088" y="6074712"/>
              <a:ext cx="219573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AU" sz="1400" b="1" dirty="0" smtClean="0">
                  <a:solidFill>
                    <a:schemeClr val="bg1"/>
                  </a:solidFill>
                  <a:latin typeface="Calibri" pitchFamily="34" charset="0"/>
                </a:rPr>
                <a:t>Our base concept of </a:t>
              </a:r>
              <a:br>
                <a:rPr lang="en-AU" sz="1400" b="1" dirty="0" smtClean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n-AU" sz="1400" b="1" dirty="0" smtClean="0">
                  <a:solidFill>
                    <a:schemeClr val="bg1"/>
                  </a:solidFill>
                  <a:latin typeface="Calibri" pitchFamily="34" charset="0"/>
                </a:rPr>
                <a:t>Sheet Moulding Compound process </a:t>
              </a:r>
              <a:endParaRPr lang="en-AU" sz="1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81" name="Prostokąt 101"/>
            <p:cNvSpPr>
              <a:spLocks noChangeArrowheads="1"/>
            </p:cNvSpPr>
            <p:nvPr/>
          </p:nvSpPr>
          <p:spPr bwMode="auto">
            <a:xfrm>
              <a:off x="584050" y="1249363"/>
              <a:ext cx="15839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 b="1" dirty="0">
                  <a:solidFill>
                    <a:srgbClr val="7030A0"/>
                  </a:solidFill>
                  <a:latin typeface="Calibri" pitchFamily="34" charset="0"/>
                </a:rPr>
                <a:t>High</a:t>
              </a:r>
              <a:r>
                <a:rPr lang="pl-PL" sz="1600" dirty="0">
                  <a:solidFill>
                    <a:srgbClr val="7030A0"/>
                  </a:solidFill>
                  <a:latin typeface="Calibri" pitchFamily="34" charset="0"/>
                </a:rPr>
                <a:t> </a:t>
              </a:r>
              <a:r>
                <a:rPr lang="pl-PL" sz="1600" dirty="0" err="1">
                  <a:solidFill>
                    <a:srgbClr val="7030A0"/>
                  </a:solidFill>
                  <a:latin typeface="Calibri" pitchFamily="34" charset="0"/>
                </a:rPr>
                <a:t>pressure</a:t>
              </a:r>
              <a:r>
                <a:rPr lang="pl-PL" sz="1600" dirty="0">
                  <a:solidFill>
                    <a:srgbClr val="7030A0"/>
                  </a:solidFill>
                  <a:latin typeface="Calibri" pitchFamily="34" charset="0"/>
                </a:rPr>
                <a:t/>
              </a:r>
              <a:br>
                <a:rPr lang="pl-PL" sz="1600" dirty="0">
                  <a:solidFill>
                    <a:srgbClr val="7030A0"/>
                  </a:solidFill>
                  <a:latin typeface="Calibri" pitchFamily="34" charset="0"/>
                </a:rPr>
              </a:br>
              <a:r>
                <a:rPr lang="pl-PL" sz="1600" dirty="0">
                  <a:solidFill>
                    <a:srgbClr val="7030A0"/>
                  </a:solidFill>
                  <a:latin typeface="Calibri" pitchFamily="34" charset="0"/>
                </a:rPr>
                <a:t> ~60 bar</a:t>
              </a:r>
            </a:p>
          </p:txBody>
        </p:sp>
      </p:grpSp>
      <p:sp>
        <p:nvSpPr>
          <p:cNvPr id="125" name="Tytuł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719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</a:rPr>
              <a:t>SMC </a:t>
            </a:r>
            <a:r>
              <a:rPr lang="pl-PL" sz="3600" dirty="0" err="1" smtClean="0">
                <a:solidFill>
                  <a:schemeClr val="bg1">
                    <a:lumMod val="50000"/>
                  </a:schemeClr>
                </a:solidFill>
              </a:rPr>
              <a:t>modifications</a:t>
            </a:r>
            <a:endParaRPr lang="pl-PL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AU" sz="7200" dirty="0" smtClean="0">
                <a:solidFill>
                  <a:schemeClr val="bg1"/>
                </a:solidFill>
              </a:rPr>
              <a:t>Substrates</a:t>
            </a:r>
            <a:endParaRPr lang="en-A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0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0" y="-26988"/>
            <a:ext cx="9144000" cy="71913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Comparison of SMC mirror technologies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 26"/>
          <p:cNvSpPr/>
          <p:nvPr/>
        </p:nvSpPr>
        <p:spPr>
          <a:xfrm>
            <a:off x="5652120" y="1340768"/>
            <a:ext cx="2952328" cy="525658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Prostokąt 12"/>
          <p:cNvSpPr/>
          <p:nvPr/>
        </p:nvSpPr>
        <p:spPr>
          <a:xfrm>
            <a:off x="395536" y="4149080"/>
            <a:ext cx="8208912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Prostokąt 11"/>
          <p:cNvSpPr/>
          <p:nvPr/>
        </p:nvSpPr>
        <p:spPr>
          <a:xfrm>
            <a:off x="395536" y="2060848"/>
            <a:ext cx="8208912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>
            <a:normAutofit/>
          </a:bodyPr>
          <a:lstStyle/>
          <a:p>
            <a:r>
              <a:rPr lang="pl-PL" sz="3600" dirty="0" err="1" smtClean="0">
                <a:solidFill>
                  <a:schemeClr val="bg1">
                    <a:lumMod val="50000"/>
                  </a:schemeClr>
                </a:solidFill>
              </a:rPr>
              <a:t>Examples</a:t>
            </a:r>
            <a:r>
              <a:rPr lang="pl-PL" sz="3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sz="3600" dirty="0" smtClean="0">
                <a:solidFill>
                  <a:schemeClr val="bg1">
                    <a:lumMod val="50000"/>
                  </a:schemeClr>
                </a:solidFill>
              </a:rPr>
              <a:t>of developed structures</a:t>
            </a:r>
            <a:endParaRPr lang="en-A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3" name="Grupa 22"/>
          <p:cNvGrpSpPr/>
          <p:nvPr/>
        </p:nvGrpSpPr>
        <p:grpSpPr>
          <a:xfrm>
            <a:off x="2483768" y="4293096"/>
            <a:ext cx="3456384" cy="2085282"/>
            <a:chOff x="395536" y="4005064"/>
            <a:chExt cx="3456384" cy="2085282"/>
          </a:xfrm>
        </p:grpSpPr>
        <p:sp>
          <p:nvSpPr>
            <p:cNvPr id="15" name="Prostokąt 14"/>
            <p:cNvSpPr/>
            <p:nvPr/>
          </p:nvSpPr>
          <p:spPr>
            <a:xfrm>
              <a:off x="2915816" y="4653136"/>
              <a:ext cx="64807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2843808" y="5013176"/>
              <a:ext cx="57606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2915816" y="5517232"/>
              <a:ext cx="64807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2339752" y="4077072"/>
              <a:ext cx="100811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4" name="Grupa 21"/>
            <p:cNvGrpSpPr/>
            <p:nvPr/>
          </p:nvGrpSpPr>
          <p:grpSpPr>
            <a:xfrm>
              <a:off x="395536" y="4005064"/>
              <a:ext cx="3456384" cy="2085282"/>
              <a:chOff x="2699792" y="4245968"/>
              <a:chExt cx="3960440" cy="2389385"/>
            </a:xfrm>
          </p:grpSpPr>
          <p:pic>
            <p:nvPicPr>
              <p:cNvPr id="17" name="Obraz 16"/>
              <p:cNvPicPr/>
              <p:nvPr/>
            </p:nvPicPr>
            <p:blipFill>
              <a:blip r:embed="rId3" cstate="print"/>
              <a:srcRect r="44505"/>
              <a:stretch>
                <a:fillRect/>
              </a:stretch>
            </p:blipFill>
            <p:spPr bwMode="auto">
              <a:xfrm>
                <a:off x="2699792" y="4581128"/>
                <a:ext cx="2952328" cy="2054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pole tekstowe 17"/>
              <p:cNvSpPr txBox="1"/>
              <p:nvPr/>
            </p:nvSpPr>
            <p:spPr>
              <a:xfrm>
                <a:off x="5652120" y="4941168"/>
                <a:ext cx="1008112" cy="423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mtClean="0"/>
                  <a:t>SMC</a:t>
                </a:r>
                <a:endParaRPr lang="en-AU"/>
              </a:p>
            </p:txBody>
          </p:sp>
          <p:sp>
            <p:nvSpPr>
              <p:cNvPr id="19" name="pole tekstowe 18"/>
              <p:cNvSpPr txBox="1"/>
              <p:nvPr/>
            </p:nvSpPr>
            <p:spPr>
              <a:xfrm>
                <a:off x="5652120" y="5373216"/>
                <a:ext cx="1008112" cy="423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mtClean="0"/>
                  <a:t>HC</a:t>
                </a:r>
                <a:endParaRPr lang="en-AU"/>
              </a:p>
            </p:txBody>
          </p:sp>
          <p:sp>
            <p:nvSpPr>
              <p:cNvPr id="20" name="pole tekstowe 19"/>
              <p:cNvSpPr txBox="1"/>
              <p:nvPr/>
            </p:nvSpPr>
            <p:spPr>
              <a:xfrm>
                <a:off x="3854920" y="4245968"/>
                <a:ext cx="2722803" cy="423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mtClean="0"/>
                  <a:t>Reflective layer</a:t>
                </a:r>
                <a:endParaRPr lang="en-AU"/>
              </a:p>
            </p:txBody>
          </p:sp>
          <p:sp>
            <p:nvSpPr>
              <p:cNvPr id="21" name="pole tekstowe 20"/>
              <p:cNvSpPr txBox="1"/>
              <p:nvPr/>
            </p:nvSpPr>
            <p:spPr>
              <a:xfrm>
                <a:off x="5652120" y="5949280"/>
                <a:ext cx="1008112" cy="423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mtClean="0"/>
                  <a:t>SMC</a:t>
                </a:r>
                <a:endParaRPr lang="en-AU"/>
              </a:p>
            </p:txBody>
          </p:sp>
        </p:grpSp>
      </p:grpSp>
      <p:sp>
        <p:nvSpPr>
          <p:cNvPr id="24" name="pole tekstowe 23"/>
          <p:cNvSpPr txBox="1"/>
          <p:nvPr/>
        </p:nvSpPr>
        <p:spPr>
          <a:xfrm>
            <a:off x="467544" y="263691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B050"/>
                </a:solidFill>
              </a:rPr>
              <a:t>SMC </a:t>
            </a:r>
          </a:p>
          <a:p>
            <a:pPr algn="ctr"/>
            <a:r>
              <a:rPr lang="en-AU" sz="2400" b="1" dirty="0" smtClean="0">
                <a:solidFill>
                  <a:srgbClr val="00B050"/>
                </a:solidFill>
              </a:rPr>
              <a:t>ribbed </a:t>
            </a:r>
          </a:p>
          <a:p>
            <a:pPr algn="ctr"/>
            <a:r>
              <a:rPr lang="en-AU" sz="2400" b="1" dirty="0" smtClean="0">
                <a:solidFill>
                  <a:srgbClr val="00B050"/>
                </a:solidFill>
              </a:rPr>
              <a:t>structure 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467544" y="486916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B050"/>
                </a:solidFill>
              </a:rPr>
              <a:t>SMC</a:t>
            </a:r>
          </a:p>
          <a:p>
            <a:pPr algn="ctr"/>
            <a:r>
              <a:rPr lang="en-AU" sz="2400" b="1" dirty="0" err="1" smtClean="0">
                <a:solidFill>
                  <a:srgbClr val="00B050"/>
                </a:solidFill>
              </a:rPr>
              <a:t>sandwitch</a:t>
            </a:r>
            <a:r>
              <a:rPr lang="en-AU" sz="24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AU" sz="2400" b="1" dirty="0" smtClean="0">
                <a:solidFill>
                  <a:srgbClr val="00B050"/>
                </a:solidFill>
              </a:rPr>
              <a:t>structure</a:t>
            </a:r>
            <a:endParaRPr lang="en-AU" sz="2400" b="1" dirty="0">
              <a:solidFill>
                <a:srgbClr val="00B050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6660232" y="14847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mtClean="0"/>
              <a:t>Sample</a:t>
            </a:r>
            <a:endParaRPr lang="en-AU"/>
          </a:p>
        </p:txBody>
      </p:sp>
      <p:sp>
        <p:nvSpPr>
          <p:cNvPr id="29" name="pole tekstowe 28"/>
          <p:cNvSpPr txBox="1"/>
          <p:nvPr/>
        </p:nvSpPr>
        <p:spPr>
          <a:xfrm>
            <a:off x="3491880" y="14847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Project</a:t>
            </a:r>
            <a:endParaRPr lang="en-AU" dirty="0"/>
          </a:p>
        </p:txBody>
      </p:sp>
      <p:pic>
        <p:nvPicPr>
          <p:cNvPr id="5" name="Picture 2" descr="D:\Pulpit\padwa 2011\raport work\c+s\Mirr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00034"/>
            <a:ext cx="2664295" cy="2168830"/>
          </a:xfrm>
          <a:prstGeom prst="rect">
            <a:avLst/>
          </a:prstGeom>
          <a:noFill/>
        </p:spPr>
      </p:pic>
      <p:sp>
        <p:nvSpPr>
          <p:cNvPr id="26" name="Prostokąt 25"/>
          <p:cNvSpPr/>
          <p:nvPr/>
        </p:nvSpPr>
        <p:spPr>
          <a:xfrm>
            <a:off x="2555776" y="1340768"/>
            <a:ext cx="3096344" cy="525658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9" name="Picture 5" descr="D:\Pulpit\padwa 2011\lepszezdjeciaprobek\IMG_77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132856"/>
            <a:ext cx="2563935" cy="1944216"/>
          </a:xfrm>
          <a:prstGeom prst="rect">
            <a:avLst/>
          </a:prstGeom>
          <a:noFill/>
        </p:spPr>
      </p:pic>
      <p:pic>
        <p:nvPicPr>
          <p:cNvPr id="38913" name="Obraz 5" descr="Opis: C:\Documents and Settings\msidz\Pulpit\bez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276872"/>
            <a:ext cx="1872208" cy="183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7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1267</Words>
  <Application>Microsoft Office PowerPoint</Application>
  <PresentationFormat>Pokaz na ekranie (4:3)</PresentationFormat>
  <Paragraphs>272</Paragraphs>
  <Slides>25</Slides>
  <Notes>25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Carbon fiber composite mirrors in SMC technology Space Research Centre – Polish Academy of Sciences </vt:lpstr>
      <vt:lpstr>Outline</vt:lpstr>
      <vt:lpstr>Introduction - our approach includes:</vt:lpstr>
      <vt:lpstr>SMC – sheet moulding compound</vt:lpstr>
      <vt:lpstr>Summary of SMC mirror technology</vt:lpstr>
      <vt:lpstr>SMC modifications</vt:lpstr>
      <vt:lpstr>Substrates</vt:lpstr>
      <vt:lpstr>Slajd 8</vt:lpstr>
      <vt:lpstr>Examples of developed structures</vt:lpstr>
      <vt:lpstr>Requirements for design analysis</vt:lpstr>
      <vt:lpstr>Example of analysis</vt:lpstr>
      <vt:lpstr>Results of design analysis</vt:lpstr>
      <vt:lpstr>Coatings</vt:lpstr>
      <vt:lpstr>Slajd 14</vt:lpstr>
      <vt:lpstr>Slajd 15</vt:lpstr>
      <vt:lpstr>Slajd 16</vt:lpstr>
      <vt:lpstr>Results of the durability tests</vt:lpstr>
      <vt:lpstr>Coatings on different substrates</vt:lpstr>
      <vt:lpstr>Prototyping status</vt:lpstr>
      <vt:lpstr>Prototyping Status – spherical prototype 1:1</vt:lpstr>
      <vt:lpstr>Prototyping status - spherical prototype 1:4</vt:lpstr>
      <vt:lpstr>Tests of the prototypes</vt:lpstr>
      <vt:lpstr>Mirror testing system</vt:lpstr>
      <vt:lpstr>Conception of the mirror testing system</vt:lpstr>
      <vt:lpstr>Final remarks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Michal</dc:creator>
  <cp:lastModifiedBy>Michał</cp:lastModifiedBy>
  <cp:revision>466</cp:revision>
  <cp:lastPrinted>2011-10-18T17:31:50Z</cp:lastPrinted>
  <dcterms:created xsi:type="dcterms:W3CDTF">2011-09-09T08:15:42Z</dcterms:created>
  <dcterms:modified xsi:type="dcterms:W3CDTF">2011-10-19T06:35:10Z</dcterms:modified>
</cp:coreProperties>
</file>