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83" r:id="rId3"/>
    <p:sldId id="425" r:id="rId4"/>
    <p:sldId id="424" r:id="rId5"/>
    <p:sldId id="386" r:id="rId6"/>
    <p:sldId id="387" r:id="rId7"/>
    <p:sldId id="420" r:id="rId8"/>
    <p:sldId id="369" r:id="rId9"/>
    <p:sldId id="411" r:id="rId10"/>
    <p:sldId id="421" r:id="rId11"/>
    <p:sldId id="414" r:id="rId12"/>
    <p:sldId id="422" r:id="rId13"/>
    <p:sldId id="423" r:id="rId14"/>
    <p:sldId id="419" r:id="rId15"/>
    <p:sldId id="418" r:id="rId16"/>
    <p:sldId id="396" r:id="rId17"/>
    <p:sldId id="382" r:id="rId18"/>
    <p:sldId id="360" r:id="rId19"/>
    <p:sldId id="381" r:id="rId20"/>
    <p:sldId id="408" r:id="rId21"/>
    <p:sldId id="412" r:id="rId22"/>
    <p:sldId id="426" r:id="rId23"/>
    <p:sldId id="427" r:id="rId24"/>
    <p:sldId id="276" r:id="rId25"/>
    <p:sldId id="274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o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A3D5D9"/>
    <a:srgbClr val="4F81BD"/>
    <a:srgbClr val="3366FF"/>
    <a:srgbClr val="C8C8C8"/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3514" autoAdjust="0"/>
  </p:normalViewPr>
  <p:slideViewPr>
    <p:cSldViewPr>
      <p:cViewPr varScale="1">
        <p:scale>
          <a:sx n="75" d="100"/>
          <a:sy n="75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0-12T14:59:34.453" idx="1">
    <p:pos x="-3317" y="-1150"/>
    <p:text>Skalierung sinnvoll oder lieber enger um Designperiode?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C7B699A-FF7C-4868-88B7-AD6CA33AF38A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5BC3C34-7385-4530-B3E7-6CEF485A0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A916976-8A3F-4BC8-87C1-4B45EBD4AF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Wichtigstes is effizienz, wieviel geht verloren?... Weit praktisch kommen, wissen wir nicht, glauben dass es min. eine 9  mehr wird</a:t>
            </a:r>
          </a:p>
          <a:p>
            <a:r>
              <a:rPr lang="en-US" smtClean="0"/>
              <a:t>Wavefront and scattered light</a:t>
            </a:r>
          </a:p>
          <a:p>
            <a:endParaRPr lang="en-US" smtClean="0"/>
          </a:p>
          <a:p>
            <a:r>
              <a:rPr lang="en-US" smtClean="0"/>
              <a:t>How good is e-beam writing… usually stitching errors…. Wavefront</a:t>
            </a:r>
          </a:p>
          <a:p>
            <a:r>
              <a:rPr lang="en-US" smtClean="0"/>
              <a:t>Aberration, parasitiv diffraction orders, straylight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Wissen noch nicht, wo die grenzen liegen, sind noch weit entfernt, von technologiebedingten grenzen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Fabrication or vibration?,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Si-SiO2-double noch mal überprüfen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In any case noise induced vibrations uncorrelated; WANN kommt man in der Elastizität in den nichtlinearen Bereich? Sub pm? - &gt; messungen canti… auslenkung cm-bereich keine nichtlinearen effekte erkennbar-… unwahrscheinlich dass strukturen….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It’s not only about surface roughness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de-DE" smtClean="0"/>
              <a:t>– position change of surface particles/molecules</a:t>
            </a:r>
          </a:p>
          <a:p>
            <a:pPr marL="228600" indent="-228600"/>
            <a:r>
              <a:rPr lang="de-DE" smtClean="0"/>
              <a:t>– switching of „dangling“ bonds</a:t>
            </a:r>
          </a:p>
          <a:p>
            <a:pPr marL="228600" indent="-228600"/>
            <a:r>
              <a:rPr lang="de-DE" smtClean="0"/>
              <a:t>– terminated surface layers (e.g. hydrogen, fluorine)</a:t>
            </a:r>
          </a:p>
          <a:p>
            <a:pPr marL="228600" indent="-228600"/>
            <a:r>
              <a:rPr lang="de-DE" smtClean="0"/>
              <a:t>– micro-cracks in the surface from mechanical polishing</a:t>
            </a:r>
          </a:p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Was bringt uns ansatz… wo können probleme liegen……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Crystalline/RWG hervorheben für high-preciscion metrology - &gt; RWG – Substrat, T-shape, graues substrat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Mit einelne ordnungen , transmission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Monolithisch…. Mit hinmalen, führungseigenschaften oben stärker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Skizze von einzelnem daneben, beugungsordnung mit reinmalen, struktur noch n bissel verschnörkseln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Periodenmodulation noch mal deutlicher hervorheben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Seitenwandpassivierung mit einmalen?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1056" name="Picture 11"/>
          <p:cNvPicPr>
            <a:picLocks noChangeAspect="1" noChangeArrowheads="1"/>
          </p:cNvPicPr>
          <p:nvPr/>
        </p:nvPicPr>
        <p:blipFill>
          <a:blip r:embed="rId14"/>
          <a:srcRect l="58606" t="57489" r="1141" b="10567"/>
          <a:stretch>
            <a:fillRect/>
          </a:stretch>
        </p:blipFill>
        <p:spPr bwMode="auto">
          <a:xfrm>
            <a:off x="119063" y="6386513"/>
            <a:ext cx="3660775" cy="355600"/>
          </a:xfrm>
          <a:prstGeom prst="rect">
            <a:avLst/>
          </a:prstGeom>
          <a:blipFill dpi="0" rotWithShape="0">
            <a:blip/>
            <a:srcRect l="58606" t="57489" r="1141" b="10567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231775" y="39550975"/>
          <a:ext cx="2378075" cy="2165350"/>
        </p:xfrm>
        <a:graphic>
          <a:graphicData uri="http://schemas.openxmlformats.org/presentationml/2006/ole">
            <p:oleObj spid="_x0000_s1051" r:id="rId15" imgW="1036320" imgH="975360" progId="Word.Document.8">
              <p:embed/>
            </p:oleObj>
          </a:graphicData>
        </a:graphic>
      </p:graphicFrame>
      <p:sp>
        <p:nvSpPr>
          <p:cNvPr id="1032" name="Line 16"/>
          <p:cNvSpPr>
            <a:spLocks noChangeShapeType="1"/>
          </p:cNvSpPr>
          <p:nvPr/>
        </p:nvSpPr>
        <p:spPr bwMode="auto">
          <a:xfrm>
            <a:off x="71438" y="6237288"/>
            <a:ext cx="8964612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74663" y="836613"/>
            <a:ext cx="76327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>
                <a:solidFill>
                  <a:srgbClr val="3366FF"/>
                </a:solidFill>
                <a:latin typeface="Arial Rounded MT Bold" pitchFamily="34" charset="0"/>
              </a:rPr>
              <a:t>Substrates and nano-structured surfaces for future GW observatories</a:t>
            </a:r>
          </a:p>
          <a:p>
            <a:endParaRPr lang="de-DE" sz="2000">
              <a:solidFill>
                <a:srgbClr val="0000FF"/>
              </a:solidFill>
              <a:latin typeface="Arial Rounded MT Bold" pitchFamily="34" charset="0"/>
            </a:endParaRPr>
          </a:p>
          <a:p>
            <a:endParaRPr lang="de-DE" sz="160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de-DE" sz="1600">
                <a:solidFill>
                  <a:srgbClr val="007E00"/>
                </a:solidFill>
                <a:latin typeface="Arial Rounded MT Bold" pitchFamily="34" charset="0"/>
              </a:rPr>
              <a:t>ASPERA-Forum 20/10/2011</a:t>
            </a:r>
            <a:r>
              <a:rPr lang="de-DE">
                <a:solidFill>
                  <a:srgbClr val="007E00"/>
                </a:solidFill>
                <a:latin typeface="Arial" charset="0"/>
              </a:rPr>
              <a:t/>
            </a:r>
            <a:br>
              <a:rPr lang="de-DE">
                <a:solidFill>
                  <a:srgbClr val="007E00"/>
                </a:solidFill>
                <a:latin typeface="Arial" charset="0"/>
              </a:rPr>
            </a:br>
            <a:endParaRPr lang="de-DE">
              <a:solidFill>
                <a:srgbClr val="007E00"/>
              </a:solidFill>
              <a:latin typeface="Arial" charset="0"/>
            </a:endParaRPr>
          </a:p>
          <a:p>
            <a:endParaRPr lang="de-DE">
              <a:solidFill>
                <a:srgbClr val="007E00"/>
              </a:solidFill>
              <a:latin typeface="Arial" charset="0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95288" y="2636838"/>
            <a:ext cx="82296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sz="1900"/>
              <a:t>Introduction- Brownian thermal noise of mirrors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sz="1900"/>
              <a:t>Functionality of resonant waveguide gratings (RWGs)</a:t>
            </a:r>
            <a:endParaRPr lang="de-DE" sz="1200">
              <a:solidFill>
                <a:srgbClr val="449FA6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sz="1900"/>
              <a:t>RWGs for mirrors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sz="1900"/>
              <a:t>RWGs for beam splitters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sz="1900"/>
              <a:t>Fabrication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sz="1900"/>
              <a:t>Major issues : (1) accuracy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de-DE" sz="1900"/>
              <a:t>                                 (2) mechanical features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de-DE" sz="12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sz="1900"/>
              <a:t>Outlook &amp; conclusion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68313" y="5373688"/>
            <a:ext cx="729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E.-B. Kley</a:t>
            </a:r>
            <a:r>
              <a:rPr lang="de-DE"/>
              <a:t> </a:t>
            </a:r>
            <a:r>
              <a:rPr lang="de-DE">
                <a:solidFill>
                  <a:srgbClr val="FF0000"/>
                </a:solidFill>
              </a:rPr>
              <a:t>,</a:t>
            </a:r>
            <a:r>
              <a:rPr lang="de-DE"/>
              <a:t> </a:t>
            </a:r>
            <a:r>
              <a:rPr lang="de-DE" u="sng">
                <a:solidFill>
                  <a:srgbClr val="FF0000"/>
                </a:solidFill>
              </a:rPr>
              <a:t>S. Kroker</a:t>
            </a:r>
            <a:r>
              <a:rPr lang="de-DE">
                <a:solidFill>
                  <a:srgbClr val="FF0000"/>
                </a:solidFill>
              </a:rPr>
              <a:t>, T. Käsebier, F. Brückner, F. Fuchs, A. Tünnermann</a:t>
            </a:r>
            <a:br>
              <a:rPr lang="de-DE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28" name="Picture 24" descr="angledou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0288" y="1628775"/>
            <a:ext cx="4268787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8" name="Picture 10" descr="ang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7113" y="1628775"/>
            <a:ext cx="4271962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5" name="Text Box 11"/>
          <p:cNvSpPr txBox="1">
            <a:spLocks noChangeArrowheads="1"/>
          </p:cNvSpPr>
          <p:nvPr/>
        </p:nvSpPr>
        <p:spPr bwMode="auto">
          <a:xfrm>
            <a:off x="2916238" y="1628775"/>
            <a:ext cx="1350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 2D T-shape</a:t>
            </a:r>
          </a:p>
        </p:txBody>
      </p:sp>
      <p:pic>
        <p:nvPicPr>
          <p:cNvPr id="256004" name="Picture 8" descr="double-T_mon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205038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5" name="Picture 9" descr="single2d_mon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0463" y="220503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28" name="Group 28"/>
          <p:cNvGrpSpPr>
            <a:grpSpLocks noChangeAspect="1"/>
          </p:cNvGrpSpPr>
          <p:nvPr/>
        </p:nvGrpSpPr>
        <p:grpSpPr bwMode="auto">
          <a:xfrm>
            <a:off x="7308850" y="2708275"/>
            <a:ext cx="704850" cy="587375"/>
            <a:chOff x="3061" y="3249"/>
            <a:chExt cx="522" cy="435"/>
          </a:xfrm>
        </p:grpSpPr>
        <p:sp>
          <p:nvSpPr>
            <p:cNvPr id="295969" name="Rectangle 16"/>
            <p:cNvSpPr>
              <a:spLocks noChangeAspect="1" noChangeArrowheads="1"/>
            </p:cNvSpPr>
            <p:nvPr/>
          </p:nvSpPr>
          <p:spPr bwMode="auto">
            <a:xfrm>
              <a:off x="3087" y="3318"/>
              <a:ext cx="43" cy="14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70" name="Rectangle 20"/>
            <p:cNvSpPr>
              <a:spLocks noChangeAspect="1" noChangeArrowheads="1"/>
            </p:cNvSpPr>
            <p:nvPr/>
          </p:nvSpPr>
          <p:spPr bwMode="auto">
            <a:xfrm>
              <a:off x="3061" y="3249"/>
              <a:ext cx="92" cy="7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71" name="Rectangle 16"/>
            <p:cNvSpPr>
              <a:spLocks noChangeAspect="1" noChangeArrowheads="1"/>
            </p:cNvSpPr>
            <p:nvPr/>
          </p:nvSpPr>
          <p:spPr bwMode="auto">
            <a:xfrm>
              <a:off x="3223" y="3318"/>
              <a:ext cx="43" cy="14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72" name="Rectangle 20"/>
            <p:cNvSpPr>
              <a:spLocks noChangeAspect="1" noChangeArrowheads="1"/>
            </p:cNvSpPr>
            <p:nvPr/>
          </p:nvSpPr>
          <p:spPr bwMode="auto">
            <a:xfrm>
              <a:off x="3197" y="3249"/>
              <a:ext cx="92" cy="7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73" name="Rectangle 16"/>
            <p:cNvSpPr>
              <a:spLocks noChangeAspect="1" noChangeArrowheads="1"/>
            </p:cNvSpPr>
            <p:nvPr/>
          </p:nvSpPr>
          <p:spPr bwMode="auto">
            <a:xfrm>
              <a:off x="3368" y="3318"/>
              <a:ext cx="43" cy="14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74" name="Rectangle 20"/>
            <p:cNvSpPr>
              <a:spLocks noChangeAspect="1" noChangeArrowheads="1"/>
            </p:cNvSpPr>
            <p:nvPr/>
          </p:nvSpPr>
          <p:spPr bwMode="auto">
            <a:xfrm>
              <a:off x="3343" y="3249"/>
              <a:ext cx="92" cy="7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75" name="Rectangle 16"/>
            <p:cNvSpPr>
              <a:spLocks noChangeAspect="1" noChangeArrowheads="1"/>
            </p:cNvSpPr>
            <p:nvPr/>
          </p:nvSpPr>
          <p:spPr bwMode="auto">
            <a:xfrm>
              <a:off x="3515" y="3318"/>
              <a:ext cx="43" cy="14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76" name="Rectangle 20"/>
            <p:cNvSpPr>
              <a:spLocks noChangeAspect="1" noChangeArrowheads="1"/>
            </p:cNvSpPr>
            <p:nvPr/>
          </p:nvSpPr>
          <p:spPr bwMode="auto">
            <a:xfrm>
              <a:off x="3491" y="3249"/>
              <a:ext cx="92" cy="7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77" name="Rectangle 16"/>
            <p:cNvSpPr>
              <a:spLocks noChangeAspect="1" noChangeArrowheads="1"/>
            </p:cNvSpPr>
            <p:nvPr/>
          </p:nvSpPr>
          <p:spPr bwMode="auto">
            <a:xfrm>
              <a:off x="3087" y="3499"/>
              <a:ext cx="43" cy="14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78" name="Rectangle 17"/>
            <p:cNvSpPr>
              <a:spLocks noChangeAspect="1" noChangeArrowheads="1"/>
            </p:cNvSpPr>
            <p:nvPr/>
          </p:nvSpPr>
          <p:spPr bwMode="auto">
            <a:xfrm>
              <a:off x="3230" y="3499"/>
              <a:ext cx="42" cy="14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79" name="Rectangle 18"/>
            <p:cNvSpPr>
              <a:spLocks noChangeAspect="1" noChangeArrowheads="1"/>
            </p:cNvSpPr>
            <p:nvPr/>
          </p:nvSpPr>
          <p:spPr bwMode="auto">
            <a:xfrm>
              <a:off x="3371" y="3499"/>
              <a:ext cx="43" cy="14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80" name="Rectangle 19"/>
            <p:cNvSpPr>
              <a:spLocks noChangeAspect="1" noChangeArrowheads="1"/>
            </p:cNvSpPr>
            <p:nvPr/>
          </p:nvSpPr>
          <p:spPr bwMode="auto">
            <a:xfrm>
              <a:off x="3514" y="3499"/>
              <a:ext cx="42" cy="14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81" name="Rectangle 20"/>
            <p:cNvSpPr>
              <a:spLocks noChangeAspect="1" noChangeArrowheads="1"/>
            </p:cNvSpPr>
            <p:nvPr/>
          </p:nvSpPr>
          <p:spPr bwMode="auto">
            <a:xfrm>
              <a:off x="3061" y="3430"/>
              <a:ext cx="92" cy="7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82" name="Rectangle 21"/>
            <p:cNvSpPr>
              <a:spLocks noChangeAspect="1" noChangeArrowheads="1"/>
            </p:cNvSpPr>
            <p:nvPr/>
          </p:nvSpPr>
          <p:spPr bwMode="auto">
            <a:xfrm>
              <a:off x="3204" y="3430"/>
              <a:ext cx="92" cy="7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83" name="Rectangle 22"/>
            <p:cNvSpPr>
              <a:spLocks noChangeAspect="1" noChangeArrowheads="1"/>
            </p:cNvSpPr>
            <p:nvPr/>
          </p:nvSpPr>
          <p:spPr bwMode="auto">
            <a:xfrm>
              <a:off x="3345" y="3430"/>
              <a:ext cx="92" cy="7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84" name="Rectangle 23"/>
            <p:cNvSpPr>
              <a:spLocks noChangeAspect="1" noChangeArrowheads="1"/>
            </p:cNvSpPr>
            <p:nvPr/>
          </p:nvSpPr>
          <p:spPr bwMode="auto">
            <a:xfrm>
              <a:off x="3488" y="3430"/>
              <a:ext cx="92" cy="71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85" name="Rectangle 24"/>
            <p:cNvSpPr>
              <a:spLocks noChangeAspect="1" noChangeArrowheads="1"/>
            </p:cNvSpPr>
            <p:nvPr/>
          </p:nvSpPr>
          <p:spPr bwMode="auto">
            <a:xfrm>
              <a:off x="3065" y="3627"/>
              <a:ext cx="511" cy="57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295943" name="Text Box 4"/>
          <p:cNvSpPr txBox="1">
            <a:spLocks noChangeArrowheads="1"/>
          </p:cNvSpPr>
          <p:nvPr/>
        </p:nvSpPr>
        <p:spPr bwMode="auto">
          <a:xfrm>
            <a:off x="688975" y="1628775"/>
            <a:ext cx="1795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 double T-shape </a:t>
            </a:r>
          </a:p>
        </p:txBody>
      </p:sp>
      <p:sp>
        <p:nvSpPr>
          <p:cNvPr id="295944" name="Text Box 12"/>
          <p:cNvSpPr txBox="1">
            <a:spLocks noChangeArrowheads="1"/>
          </p:cNvSpPr>
          <p:nvPr/>
        </p:nvSpPr>
        <p:spPr bwMode="auto">
          <a:xfrm>
            <a:off x="592138" y="735013"/>
            <a:ext cx="328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000" b="1"/>
              <a:t>enhanced angular tolerances</a:t>
            </a:r>
          </a:p>
        </p:txBody>
      </p:sp>
      <p:pic>
        <p:nvPicPr>
          <p:cNvPr id="214070" name="Picture 63" descr="SKR001a_2_Doppel-T_SiO2-Si_RIE-3564_ICP-4286+4288_HF_150_neue_Bruchkante_q56"/>
          <p:cNvPicPr>
            <a:picLocks noChangeAspect="1" noChangeArrowheads="1"/>
          </p:cNvPicPr>
          <p:nvPr/>
        </p:nvPicPr>
        <p:blipFill>
          <a:blip r:embed="rId6">
            <a:lum bright="20000" contrast="40000"/>
          </a:blip>
          <a:srcRect/>
          <a:stretch>
            <a:fillRect/>
          </a:stretch>
        </p:blipFill>
        <p:spPr bwMode="auto">
          <a:xfrm>
            <a:off x="971550" y="3789363"/>
            <a:ext cx="27638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10" name="Group 15"/>
          <p:cNvGrpSpPr>
            <a:grpSpLocks noChangeAspect="1"/>
          </p:cNvGrpSpPr>
          <p:nvPr/>
        </p:nvGrpSpPr>
        <p:grpSpPr bwMode="auto">
          <a:xfrm>
            <a:off x="6011863" y="3068638"/>
            <a:ext cx="698500" cy="341312"/>
            <a:chOff x="1843" y="1734"/>
            <a:chExt cx="1243" cy="607"/>
          </a:xfrm>
        </p:grpSpPr>
        <p:sp>
          <p:nvSpPr>
            <p:cNvPr id="295960" name="Rectangle 16"/>
            <p:cNvSpPr>
              <a:spLocks noChangeAspect="1" noChangeArrowheads="1"/>
            </p:cNvSpPr>
            <p:nvPr/>
          </p:nvSpPr>
          <p:spPr bwMode="auto">
            <a:xfrm>
              <a:off x="1906" y="1898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61" name="Rectangle 17"/>
            <p:cNvSpPr>
              <a:spLocks noChangeAspect="1" noChangeArrowheads="1"/>
            </p:cNvSpPr>
            <p:nvPr/>
          </p:nvSpPr>
          <p:spPr bwMode="auto">
            <a:xfrm>
              <a:off x="2247" y="1898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62" name="Rectangle 18"/>
            <p:cNvSpPr>
              <a:spLocks noChangeAspect="1" noChangeArrowheads="1"/>
            </p:cNvSpPr>
            <p:nvPr/>
          </p:nvSpPr>
          <p:spPr bwMode="auto">
            <a:xfrm>
              <a:off x="2586" y="1898"/>
              <a:ext cx="103" cy="339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63" name="Rectangle 19"/>
            <p:cNvSpPr>
              <a:spLocks noChangeAspect="1" noChangeArrowheads="1"/>
            </p:cNvSpPr>
            <p:nvPr/>
          </p:nvSpPr>
          <p:spPr bwMode="auto">
            <a:xfrm>
              <a:off x="2927" y="1898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64" name="Rectangle 20"/>
            <p:cNvSpPr>
              <a:spLocks noChangeAspect="1" noChangeArrowheads="1"/>
            </p:cNvSpPr>
            <p:nvPr/>
          </p:nvSpPr>
          <p:spPr bwMode="auto">
            <a:xfrm>
              <a:off x="1843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65" name="Rectangle 21"/>
            <p:cNvSpPr>
              <a:spLocks noChangeAspect="1" noChangeArrowheads="1"/>
            </p:cNvSpPr>
            <p:nvPr/>
          </p:nvSpPr>
          <p:spPr bwMode="auto">
            <a:xfrm>
              <a:off x="2185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66" name="Rectangle 22"/>
            <p:cNvSpPr>
              <a:spLocks noChangeAspect="1" noChangeArrowheads="1"/>
            </p:cNvSpPr>
            <p:nvPr/>
          </p:nvSpPr>
          <p:spPr bwMode="auto">
            <a:xfrm>
              <a:off x="2523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67" name="Rectangle 23"/>
            <p:cNvSpPr>
              <a:spLocks noChangeAspect="1" noChangeArrowheads="1"/>
            </p:cNvSpPr>
            <p:nvPr/>
          </p:nvSpPr>
          <p:spPr bwMode="auto">
            <a:xfrm>
              <a:off x="2865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68" name="Rectangle 24"/>
            <p:cNvSpPr>
              <a:spLocks noChangeAspect="1" noChangeArrowheads="1"/>
            </p:cNvSpPr>
            <p:nvPr/>
          </p:nvSpPr>
          <p:spPr bwMode="auto">
            <a:xfrm>
              <a:off x="1852" y="2205"/>
              <a:ext cx="1224" cy="136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256011" name="Line 39"/>
          <p:cNvSpPr>
            <a:spLocks noChangeShapeType="1"/>
          </p:cNvSpPr>
          <p:nvPr/>
        </p:nvSpPr>
        <p:spPr bwMode="auto">
          <a:xfrm flipV="1">
            <a:off x="6443663" y="2636838"/>
            <a:ext cx="144462" cy="2873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56040" name="Line 40"/>
          <p:cNvSpPr>
            <a:spLocks noChangeShapeType="1"/>
          </p:cNvSpPr>
          <p:nvPr/>
        </p:nvSpPr>
        <p:spPr bwMode="auto">
          <a:xfrm flipV="1">
            <a:off x="7524750" y="2349500"/>
            <a:ext cx="144463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56079" name="Group 79"/>
          <p:cNvGrpSpPr>
            <a:grpSpLocks/>
          </p:cNvGrpSpPr>
          <p:nvPr/>
        </p:nvGrpSpPr>
        <p:grpSpPr bwMode="auto">
          <a:xfrm>
            <a:off x="6659563" y="2133600"/>
            <a:ext cx="712787" cy="371475"/>
            <a:chOff x="4059" y="3094"/>
            <a:chExt cx="449" cy="234"/>
          </a:xfrm>
        </p:grpSpPr>
        <p:sp>
          <p:nvSpPr>
            <p:cNvPr id="295951" name="AutoShape 40"/>
            <p:cNvSpPr>
              <a:spLocks noChangeArrowheads="1"/>
            </p:cNvSpPr>
            <p:nvPr/>
          </p:nvSpPr>
          <p:spPr bwMode="auto">
            <a:xfrm>
              <a:off x="4089" y="3158"/>
              <a:ext cx="45" cy="13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52" name="AutoShape 72"/>
            <p:cNvSpPr>
              <a:spLocks noChangeArrowheads="1"/>
            </p:cNvSpPr>
            <p:nvPr/>
          </p:nvSpPr>
          <p:spPr bwMode="auto">
            <a:xfrm>
              <a:off x="4195" y="3158"/>
              <a:ext cx="45" cy="13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53" name="AutoShape 73"/>
            <p:cNvSpPr>
              <a:spLocks noChangeArrowheads="1"/>
            </p:cNvSpPr>
            <p:nvPr/>
          </p:nvSpPr>
          <p:spPr bwMode="auto">
            <a:xfrm>
              <a:off x="4302" y="3158"/>
              <a:ext cx="45" cy="13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54" name="AutoShape 74"/>
            <p:cNvSpPr>
              <a:spLocks noChangeArrowheads="1"/>
            </p:cNvSpPr>
            <p:nvPr/>
          </p:nvSpPr>
          <p:spPr bwMode="auto">
            <a:xfrm>
              <a:off x="4423" y="3158"/>
              <a:ext cx="45" cy="136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595959"/>
                </a:gs>
                <a:gs pos="50000">
                  <a:srgbClr val="C0C0C0"/>
                </a:gs>
                <a:gs pos="100000">
                  <a:srgbClr val="59595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55" name="Rectangle 24"/>
            <p:cNvSpPr>
              <a:spLocks noChangeAspect="1" noChangeArrowheads="1"/>
            </p:cNvSpPr>
            <p:nvPr/>
          </p:nvSpPr>
          <p:spPr bwMode="auto">
            <a:xfrm>
              <a:off x="4062" y="3280"/>
              <a:ext cx="433" cy="48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5956" name="AutoShape 75"/>
            <p:cNvSpPr>
              <a:spLocks noChangeAspect="1" noChangeArrowheads="1"/>
            </p:cNvSpPr>
            <p:nvPr/>
          </p:nvSpPr>
          <p:spPr bwMode="auto">
            <a:xfrm>
              <a:off x="4059" y="3094"/>
              <a:ext cx="104" cy="104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57" name="AutoShape 76"/>
            <p:cNvSpPr>
              <a:spLocks noChangeAspect="1" noChangeArrowheads="1"/>
            </p:cNvSpPr>
            <p:nvPr/>
          </p:nvSpPr>
          <p:spPr bwMode="auto">
            <a:xfrm>
              <a:off x="4171" y="3094"/>
              <a:ext cx="104" cy="104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58" name="AutoShape 77"/>
            <p:cNvSpPr>
              <a:spLocks noChangeAspect="1" noChangeArrowheads="1"/>
            </p:cNvSpPr>
            <p:nvPr/>
          </p:nvSpPr>
          <p:spPr bwMode="auto">
            <a:xfrm>
              <a:off x="4282" y="3094"/>
              <a:ext cx="104" cy="104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959" name="AutoShape 78"/>
            <p:cNvSpPr>
              <a:spLocks noChangeAspect="1" noChangeArrowheads="1"/>
            </p:cNvSpPr>
            <p:nvPr/>
          </p:nvSpPr>
          <p:spPr bwMode="auto">
            <a:xfrm>
              <a:off x="4404" y="3094"/>
              <a:ext cx="104" cy="104"/>
            </a:xfrm>
            <a:prstGeom prst="cube">
              <a:avLst>
                <a:gd name="adj" fmla="val 25000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80" name="Line 80"/>
          <p:cNvSpPr>
            <a:spLocks noChangeShapeType="1"/>
          </p:cNvSpPr>
          <p:nvPr/>
        </p:nvSpPr>
        <p:spPr bwMode="auto">
          <a:xfrm flipV="1">
            <a:off x="6946900" y="1989138"/>
            <a:ext cx="146050" cy="142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/>
      <p:bldP spid="256011" grpId="0" animBg="1"/>
      <p:bldP spid="256040" grpId="0" animBg="1"/>
      <p:bldP spid="2560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5" name="Picture 68" descr="double-T_depth_mon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9188" y="2492375"/>
            <a:ext cx="2598737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6" name="Picture 69" descr="double-T_width_mon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2492375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27" name="Picture 70" descr="double-T_depth_2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1138" y="2492375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28" name="Text Box 72"/>
          <p:cNvSpPr txBox="1">
            <a:spLocks noChangeArrowheads="1"/>
          </p:cNvSpPr>
          <p:nvPr/>
        </p:nvSpPr>
        <p:spPr bwMode="auto">
          <a:xfrm>
            <a:off x="4954588" y="3917950"/>
            <a:ext cx="1312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depth</a:t>
            </a:r>
          </a:p>
          <a:p>
            <a:pPr algn="ctr"/>
            <a:r>
              <a:rPr lang="en-US">
                <a:solidFill>
                  <a:srgbClr val="FF3300"/>
                </a:solidFill>
              </a:rPr>
              <a:t> modulation</a:t>
            </a:r>
          </a:p>
        </p:txBody>
      </p:sp>
      <p:sp>
        <p:nvSpPr>
          <p:cNvPr id="257029" name="Text Box 73"/>
          <p:cNvSpPr txBox="1">
            <a:spLocks noChangeArrowheads="1"/>
          </p:cNvSpPr>
          <p:nvPr/>
        </p:nvSpPr>
        <p:spPr bwMode="auto">
          <a:xfrm>
            <a:off x="7435850" y="3902075"/>
            <a:ext cx="1312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fill factor</a:t>
            </a:r>
          </a:p>
          <a:p>
            <a:pPr algn="ctr"/>
            <a:r>
              <a:rPr lang="en-US">
                <a:solidFill>
                  <a:srgbClr val="FF3300"/>
                </a:solidFill>
              </a:rPr>
              <a:t> modulation</a:t>
            </a:r>
          </a:p>
        </p:txBody>
      </p:sp>
      <p:sp>
        <p:nvSpPr>
          <p:cNvPr id="296966" name="Text Box 74"/>
          <p:cNvSpPr txBox="1">
            <a:spLocks noChangeArrowheads="1"/>
          </p:cNvSpPr>
          <p:nvPr/>
        </p:nvSpPr>
        <p:spPr bwMode="auto">
          <a:xfrm>
            <a:off x="395288" y="549275"/>
            <a:ext cx="464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generation of additional diffraction orders</a:t>
            </a:r>
          </a:p>
        </p:txBody>
      </p:sp>
      <p:sp>
        <p:nvSpPr>
          <p:cNvPr id="296967" name="Text Box 8"/>
          <p:cNvSpPr txBox="1">
            <a:spLocks noChangeArrowheads="1"/>
          </p:cNvSpPr>
          <p:nvPr/>
        </p:nvSpPr>
        <p:spPr bwMode="auto">
          <a:xfrm>
            <a:off x="519113" y="1223963"/>
            <a:ext cx="2443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modulation of the RWG </a:t>
            </a:r>
          </a:p>
        </p:txBody>
      </p:sp>
      <p:sp>
        <p:nvSpPr>
          <p:cNvPr id="296968" name="Text Box 9"/>
          <p:cNvSpPr txBox="1">
            <a:spLocks noChangeArrowheads="1"/>
          </p:cNvSpPr>
          <p:nvPr/>
        </p:nvSpPr>
        <p:spPr bwMode="auto">
          <a:xfrm>
            <a:off x="3857625" y="1196975"/>
            <a:ext cx="267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perturbation of the mirror </a:t>
            </a:r>
          </a:p>
        </p:txBody>
      </p:sp>
      <p:sp>
        <p:nvSpPr>
          <p:cNvPr id="296969" name="AutoShape 10"/>
          <p:cNvSpPr>
            <a:spLocks noChangeArrowheads="1"/>
          </p:cNvSpPr>
          <p:nvPr/>
        </p:nvSpPr>
        <p:spPr bwMode="auto">
          <a:xfrm>
            <a:off x="2987675" y="134143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Text Box 41"/>
          <p:cNvSpPr txBox="1">
            <a:spLocks noChangeArrowheads="1"/>
          </p:cNvSpPr>
          <p:nvPr/>
        </p:nvSpPr>
        <p:spPr bwMode="auto">
          <a:xfrm>
            <a:off x="971550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7066" name="Text Box 42"/>
          <p:cNvSpPr txBox="1">
            <a:spLocks noChangeArrowheads="1"/>
          </p:cNvSpPr>
          <p:nvPr/>
        </p:nvSpPr>
        <p:spPr bwMode="auto">
          <a:xfrm>
            <a:off x="250825" y="5589588"/>
            <a:ext cx="5532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control of the cavity’s finesse via  diffraction efficiency R</a:t>
            </a:r>
            <a:r>
              <a:rPr lang="en-US" baseline="-25000"/>
              <a:t>-1</a:t>
            </a:r>
          </a:p>
        </p:txBody>
      </p:sp>
      <p:grpSp>
        <p:nvGrpSpPr>
          <p:cNvPr id="296972" name="Group 82"/>
          <p:cNvGrpSpPr>
            <a:grpSpLocks/>
          </p:cNvGrpSpPr>
          <p:nvPr/>
        </p:nvGrpSpPr>
        <p:grpSpPr bwMode="auto">
          <a:xfrm>
            <a:off x="468313" y="2133600"/>
            <a:ext cx="3529012" cy="2965450"/>
            <a:chOff x="431" y="1344"/>
            <a:chExt cx="2223" cy="1868"/>
          </a:xfrm>
        </p:grpSpPr>
        <p:grpSp>
          <p:nvGrpSpPr>
            <p:cNvPr id="297001" name="Group 31"/>
            <p:cNvGrpSpPr>
              <a:grpSpLocks/>
            </p:cNvGrpSpPr>
            <p:nvPr/>
          </p:nvGrpSpPr>
          <p:grpSpPr bwMode="auto">
            <a:xfrm>
              <a:off x="477" y="1852"/>
              <a:ext cx="1815" cy="1315"/>
              <a:chOff x="2698" y="1798"/>
              <a:chExt cx="1815" cy="1315"/>
            </a:xfrm>
          </p:grpSpPr>
          <p:grpSp>
            <p:nvGrpSpPr>
              <p:cNvPr id="297013" name="Group 32"/>
              <p:cNvGrpSpPr>
                <a:grpSpLocks/>
              </p:cNvGrpSpPr>
              <p:nvPr/>
            </p:nvGrpSpPr>
            <p:grpSpPr bwMode="auto">
              <a:xfrm>
                <a:off x="2698" y="1798"/>
                <a:ext cx="1815" cy="1315"/>
                <a:chOff x="3288" y="1661"/>
                <a:chExt cx="1815" cy="1315"/>
              </a:xfrm>
            </p:grpSpPr>
            <p:grpSp>
              <p:nvGrpSpPr>
                <p:cNvPr id="297015" name="Group 33"/>
                <p:cNvGrpSpPr>
                  <a:grpSpLocks/>
                </p:cNvGrpSpPr>
                <p:nvPr/>
              </p:nvGrpSpPr>
              <p:grpSpPr bwMode="auto">
                <a:xfrm>
                  <a:off x="3379" y="1661"/>
                  <a:ext cx="1724" cy="1315"/>
                  <a:chOff x="2925" y="1797"/>
                  <a:chExt cx="1724" cy="1315"/>
                </a:xfrm>
              </p:grpSpPr>
              <p:sp>
                <p:nvSpPr>
                  <p:cNvPr id="297017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107" y="1797"/>
                    <a:ext cx="1202" cy="120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018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2341"/>
                    <a:ext cx="1724" cy="77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016" name="Rectangle 36"/>
                <p:cNvSpPr>
                  <a:spLocks noChangeArrowheads="1"/>
                </p:cNvSpPr>
                <p:nvPr/>
              </p:nvSpPr>
              <p:spPr bwMode="auto">
                <a:xfrm rot="2700000">
                  <a:off x="3174" y="2138"/>
                  <a:ext cx="771" cy="5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014" name="Rectangle 37"/>
              <p:cNvSpPr>
                <a:spLocks noChangeArrowheads="1"/>
              </p:cNvSpPr>
              <p:nvPr/>
            </p:nvSpPr>
            <p:spPr bwMode="auto">
              <a:xfrm>
                <a:off x="3787" y="2251"/>
                <a:ext cx="725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" name="Text Box 38"/>
            <p:cNvSpPr txBox="1">
              <a:spLocks noChangeArrowheads="1"/>
            </p:cNvSpPr>
            <p:nvPr/>
          </p:nvSpPr>
          <p:spPr bwMode="auto">
            <a:xfrm rot="2760000">
              <a:off x="280" y="2506"/>
              <a:ext cx="1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FF3300"/>
                  </a:solidFill>
                  <a:latin typeface="Arial" charset="0"/>
                </a:rPr>
                <a:t>incident light</a:t>
              </a:r>
            </a:p>
          </p:txBody>
        </p:sp>
        <p:sp>
          <p:nvSpPr>
            <p:cNvPr id="3" name="Line 39"/>
            <p:cNvSpPr>
              <a:spLocks noChangeShapeType="1"/>
            </p:cNvSpPr>
            <p:nvPr/>
          </p:nvSpPr>
          <p:spPr bwMode="auto">
            <a:xfrm>
              <a:off x="1389" y="1514"/>
              <a:ext cx="0" cy="139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004" name="Line 40"/>
            <p:cNvSpPr>
              <a:spLocks noChangeAspect="1" noChangeShapeType="1"/>
            </p:cNvSpPr>
            <p:nvPr/>
          </p:nvSpPr>
          <p:spPr bwMode="auto">
            <a:xfrm>
              <a:off x="431" y="2027"/>
              <a:ext cx="868" cy="86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005" name="Line 41"/>
            <p:cNvSpPr>
              <a:spLocks noChangeAspect="1" noChangeShapeType="1"/>
            </p:cNvSpPr>
            <p:nvPr/>
          </p:nvSpPr>
          <p:spPr bwMode="auto">
            <a:xfrm rot="5400000">
              <a:off x="1468" y="2027"/>
              <a:ext cx="868" cy="86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006" name="Line 42"/>
            <p:cNvSpPr>
              <a:spLocks noChangeAspect="1" noChangeShapeType="1"/>
            </p:cNvSpPr>
            <p:nvPr/>
          </p:nvSpPr>
          <p:spPr bwMode="auto">
            <a:xfrm rot="5400000">
              <a:off x="1468" y="1936"/>
              <a:ext cx="868" cy="8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007" name="Line 43"/>
            <p:cNvSpPr>
              <a:spLocks noChangeAspect="1" noChangeShapeType="1"/>
            </p:cNvSpPr>
            <p:nvPr/>
          </p:nvSpPr>
          <p:spPr bwMode="auto">
            <a:xfrm>
              <a:off x="437" y="1936"/>
              <a:ext cx="868" cy="8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008" name="Text Box 44"/>
            <p:cNvSpPr txBox="1">
              <a:spLocks noChangeArrowheads="1"/>
            </p:cNvSpPr>
            <p:nvPr/>
          </p:nvSpPr>
          <p:spPr bwMode="auto">
            <a:xfrm>
              <a:off x="975" y="2078"/>
              <a:ext cx="4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200">
                  <a:solidFill>
                    <a:srgbClr val="FF3300"/>
                  </a:solidFill>
                  <a:latin typeface="Symbol" pitchFamily="18" charset="2"/>
                </a:rPr>
                <a:t>a</a:t>
              </a:r>
              <a:r>
                <a:rPr lang="de-DE" sz="2200" baseline="-25000">
                  <a:solidFill>
                    <a:srgbClr val="FF3300"/>
                  </a:solidFill>
                  <a:latin typeface="Symbol" pitchFamily="18" charset="2"/>
                </a:rPr>
                <a:t>0</a:t>
              </a:r>
            </a:p>
          </p:txBody>
        </p:sp>
        <p:sp>
          <p:nvSpPr>
            <p:cNvPr id="297009" name="Text Box 45"/>
            <p:cNvSpPr txBox="1">
              <a:spLocks noChangeArrowheads="1"/>
            </p:cNvSpPr>
            <p:nvPr/>
          </p:nvSpPr>
          <p:spPr bwMode="auto">
            <a:xfrm>
              <a:off x="1474" y="2093"/>
              <a:ext cx="4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200">
                  <a:latin typeface="Symbol" pitchFamily="18" charset="2"/>
                </a:rPr>
                <a:t>a</a:t>
              </a:r>
              <a:r>
                <a:rPr lang="de-DE" sz="2200" baseline="-25000">
                  <a:latin typeface="Symbol" pitchFamily="18" charset="2"/>
                </a:rPr>
                <a:t>0</a:t>
              </a:r>
            </a:p>
          </p:txBody>
        </p:sp>
        <p:sp>
          <p:nvSpPr>
            <p:cNvPr id="297010" name="Text Box 46"/>
            <p:cNvSpPr txBox="1">
              <a:spLocks noChangeArrowheads="1"/>
            </p:cNvSpPr>
            <p:nvPr/>
          </p:nvSpPr>
          <p:spPr bwMode="auto">
            <a:xfrm rot="-2640000">
              <a:off x="1474" y="2319"/>
              <a:ext cx="1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FF3300"/>
                  </a:solidFill>
                  <a:latin typeface="Arial" charset="0"/>
                </a:rPr>
                <a:t>incident light</a:t>
              </a:r>
            </a:p>
          </p:txBody>
        </p:sp>
        <p:pic>
          <p:nvPicPr>
            <p:cNvPr id="297011" name="Picture 47" descr="curvedmirro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1" y="1344"/>
              <a:ext cx="55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8" descr="grati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11" y="2939"/>
              <a:ext cx="54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7084" name="Text Box 60"/>
          <p:cNvSpPr txBox="1">
            <a:spLocks noChangeArrowheads="1"/>
          </p:cNvSpPr>
          <p:nvPr/>
        </p:nvSpPr>
        <p:spPr bwMode="auto">
          <a:xfrm>
            <a:off x="1619250" y="38608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-1</a:t>
            </a:r>
          </a:p>
        </p:txBody>
      </p:sp>
      <p:grpSp>
        <p:nvGrpSpPr>
          <p:cNvPr id="297002" name="Group 42"/>
          <p:cNvGrpSpPr>
            <a:grpSpLocks/>
          </p:cNvGrpSpPr>
          <p:nvPr/>
        </p:nvGrpSpPr>
        <p:grpSpPr bwMode="auto">
          <a:xfrm>
            <a:off x="4500563" y="2420938"/>
            <a:ext cx="935037" cy="144462"/>
            <a:chOff x="2835" y="1479"/>
            <a:chExt cx="589" cy="91"/>
          </a:xfrm>
        </p:grpSpPr>
        <p:grpSp>
          <p:nvGrpSpPr>
            <p:cNvPr id="296993" name="Group 40"/>
            <p:cNvGrpSpPr>
              <a:grpSpLocks/>
            </p:cNvGrpSpPr>
            <p:nvPr/>
          </p:nvGrpSpPr>
          <p:grpSpPr bwMode="auto">
            <a:xfrm>
              <a:off x="2925" y="1479"/>
              <a:ext cx="499" cy="91"/>
              <a:chOff x="2925" y="1389"/>
              <a:chExt cx="499" cy="91"/>
            </a:xfrm>
          </p:grpSpPr>
          <p:sp>
            <p:nvSpPr>
              <p:cNvPr id="296995" name="Line 33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27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96" name="Line 34"/>
              <p:cNvSpPr>
                <a:spLocks noChangeShapeType="1"/>
              </p:cNvSpPr>
              <p:nvPr/>
            </p:nvSpPr>
            <p:spPr bwMode="auto">
              <a:xfrm>
                <a:off x="3198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97" name="Line 35"/>
              <p:cNvSpPr>
                <a:spLocks noChangeShapeType="1"/>
              </p:cNvSpPr>
              <p:nvPr/>
            </p:nvSpPr>
            <p:spPr bwMode="auto">
              <a:xfrm>
                <a:off x="3198" y="1480"/>
                <a:ext cx="1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98" name="Line 37"/>
              <p:cNvSpPr>
                <a:spLocks noChangeShapeType="1"/>
              </p:cNvSpPr>
              <p:nvPr/>
            </p:nvSpPr>
            <p:spPr bwMode="auto">
              <a:xfrm flipV="1">
                <a:off x="3334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99" name="Line 38"/>
              <p:cNvSpPr>
                <a:spLocks noChangeShapeType="1"/>
              </p:cNvSpPr>
              <p:nvPr/>
            </p:nvSpPr>
            <p:spPr bwMode="auto">
              <a:xfrm>
                <a:off x="3334" y="1389"/>
                <a:ext cx="9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000" name="Line 39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96994" name="Line 41"/>
            <p:cNvSpPr>
              <a:spLocks noChangeShapeType="1"/>
            </p:cNvSpPr>
            <p:nvPr/>
          </p:nvSpPr>
          <p:spPr bwMode="auto">
            <a:xfrm flipH="1">
              <a:off x="2835" y="1570"/>
              <a:ext cx="9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7003" name="Group 43"/>
          <p:cNvGrpSpPr>
            <a:grpSpLocks/>
          </p:cNvGrpSpPr>
          <p:nvPr/>
        </p:nvGrpSpPr>
        <p:grpSpPr bwMode="auto">
          <a:xfrm>
            <a:off x="6156325" y="2779713"/>
            <a:ext cx="935038" cy="144462"/>
            <a:chOff x="2835" y="1479"/>
            <a:chExt cx="589" cy="91"/>
          </a:xfrm>
        </p:grpSpPr>
        <p:grpSp>
          <p:nvGrpSpPr>
            <p:cNvPr id="296985" name="Group 44"/>
            <p:cNvGrpSpPr>
              <a:grpSpLocks/>
            </p:cNvGrpSpPr>
            <p:nvPr/>
          </p:nvGrpSpPr>
          <p:grpSpPr bwMode="auto">
            <a:xfrm>
              <a:off x="2925" y="1479"/>
              <a:ext cx="499" cy="91"/>
              <a:chOff x="2925" y="1389"/>
              <a:chExt cx="499" cy="91"/>
            </a:xfrm>
          </p:grpSpPr>
          <p:sp>
            <p:nvSpPr>
              <p:cNvPr id="296987" name="Line 45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27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88" name="Line 46"/>
              <p:cNvSpPr>
                <a:spLocks noChangeShapeType="1"/>
              </p:cNvSpPr>
              <p:nvPr/>
            </p:nvSpPr>
            <p:spPr bwMode="auto">
              <a:xfrm>
                <a:off x="3198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89" name="Line 47"/>
              <p:cNvSpPr>
                <a:spLocks noChangeShapeType="1"/>
              </p:cNvSpPr>
              <p:nvPr/>
            </p:nvSpPr>
            <p:spPr bwMode="auto">
              <a:xfrm>
                <a:off x="3198" y="1480"/>
                <a:ext cx="1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90" name="Line 48"/>
              <p:cNvSpPr>
                <a:spLocks noChangeShapeType="1"/>
              </p:cNvSpPr>
              <p:nvPr/>
            </p:nvSpPr>
            <p:spPr bwMode="auto">
              <a:xfrm flipV="1">
                <a:off x="3334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91" name="Line 49"/>
              <p:cNvSpPr>
                <a:spLocks noChangeShapeType="1"/>
              </p:cNvSpPr>
              <p:nvPr/>
            </p:nvSpPr>
            <p:spPr bwMode="auto">
              <a:xfrm>
                <a:off x="3334" y="1389"/>
                <a:ext cx="9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92" name="Line 50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96986" name="Line 51"/>
            <p:cNvSpPr>
              <a:spLocks noChangeShapeType="1"/>
            </p:cNvSpPr>
            <p:nvPr/>
          </p:nvSpPr>
          <p:spPr bwMode="auto">
            <a:xfrm flipH="1">
              <a:off x="2835" y="1570"/>
              <a:ext cx="9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97012" name="Group 52"/>
          <p:cNvGrpSpPr>
            <a:grpSpLocks/>
          </p:cNvGrpSpPr>
          <p:nvPr/>
        </p:nvGrpSpPr>
        <p:grpSpPr bwMode="auto">
          <a:xfrm>
            <a:off x="7740650" y="2492375"/>
            <a:ext cx="935038" cy="144463"/>
            <a:chOff x="2835" y="1479"/>
            <a:chExt cx="589" cy="91"/>
          </a:xfrm>
        </p:grpSpPr>
        <p:grpSp>
          <p:nvGrpSpPr>
            <p:cNvPr id="296977" name="Group 53"/>
            <p:cNvGrpSpPr>
              <a:grpSpLocks/>
            </p:cNvGrpSpPr>
            <p:nvPr/>
          </p:nvGrpSpPr>
          <p:grpSpPr bwMode="auto">
            <a:xfrm>
              <a:off x="2925" y="1479"/>
              <a:ext cx="499" cy="91"/>
              <a:chOff x="2925" y="1389"/>
              <a:chExt cx="499" cy="91"/>
            </a:xfrm>
          </p:grpSpPr>
          <p:sp>
            <p:nvSpPr>
              <p:cNvPr id="296979" name="Line 54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273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80" name="Line 55"/>
              <p:cNvSpPr>
                <a:spLocks noChangeShapeType="1"/>
              </p:cNvSpPr>
              <p:nvPr/>
            </p:nvSpPr>
            <p:spPr bwMode="auto">
              <a:xfrm>
                <a:off x="3198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81" name="Line 56"/>
              <p:cNvSpPr>
                <a:spLocks noChangeShapeType="1"/>
              </p:cNvSpPr>
              <p:nvPr/>
            </p:nvSpPr>
            <p:spPr bwMode="auto">
              <a:xfrm>
                <a:off x="3198" y="1480"/>
                <a:ext cx="1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82" name="Line 57"/>
              <p:cNvSpPr>
                <a:spLocks noChangeShapeType="1"/>
              </p:cNvSpPr>
              <p:nvPr/>
            </p:nvSpPr>
            <p:spPr bwMode="auto">
              <a:xfrm flipV="1">
                <a:off x="3334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83" name="Line 58"/>
              <p:cNvSpPr>
                <a:spLocks noChangeShapeType="1"/>
              </p:cNvSpPr>
              <p:nvPr/>
            </p:nvSpPr>
            <p:spPr bwMode="auto">
              <a:xfrm>
                <a:off x="3334" y="1389"/>
                <a:ext cx="9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984" name="Line 59"/>
              <p:cNvSpPr>
                <a:spLocks noChangeShapeType="1"/>
              </p:cNvSpPr>
              <p:nvPr/>
            </p:nvSpPr>
            <p:spPr bwMode="auto">
              <a:xfrm>
                <a:off x="2925" y="1389"/>
                <a:ext cx="0" cy="9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96978" name="Line 60"/>
            <p:cNvSpPr>
              <a:spLocks noChangeShapeType="1"/>
            </p:cNvSpPr>
            <p:nvPr/>
          </p:nvSpPr>
          <p:spPr bwMode="auto">
            <a:xfrm flipH="1">
              <a:off x="2835" y="1570"/>
              <a:ext cx="9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/>
      <p:bldP spid="257029" grpId="0"/>
      <p:bldP spid="257066" grpId="0"/>
      <p:bldP spid="2570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11"/>
          <p:cNvSpPr>
            <a:spLocks noChangeAspect="1" noChangeArrowheads="1"/>
          </p:cNvSpPr>
          <p:nvPr/>
        </p:nvSpPr>
        <p:spPr bwMode="auto">
          <a:xfrm>
            <a:off x="395288" y="5734050"/>
            <a:ext cx="561975" cy="258763"/>
          </a:xfrm>
          <a:prstGeom prst="rect">
            <a:avLst/>
          </a:prstGeom>
          <a:solidFill>
            <a:srgbClr val="CCF5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10" name="Rectangle 12"/>
          <p:cNvSpPr>
            <a:spLocks noChangeAspect="1" noChangeArrowheads="1"/>
          </p:cNvSpPr>
          <p:nvPr/>
        </p:nvSpPr>
        <p:spPr bwMode="auto">
          <a:xfrm>
            <a:off x="3851275" y="5732463"/>
            <a:ext cx="561975" cy="2587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11" name="Rectangle 13"/>
          <p:cNvSpPr>
            <a:spLocks noChangeAspect="1" noChangeArrowheads="1"/>
          </p:cNvSpPr>
          <p:nvPr/>
        </p:nvSpPr>
        <p:spPr bwMode="auto">
          <a:xfrm>
            <a:off x="5594350" y="5732463"/>
            <a:ext cx="561975" cy="258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12" name="Rectangle 14"/>
          <p:cNvSpPr>
            <a:spLocks noChangeAspect="1" noChangeArrowheads="1"/>
          </p:cNvSpPr>
          <p:nvPr/>
        </p:nvSpPr>
        <p:spPr bwMode="auto">
          <a:xfrm>
            <a:off x="1835150" y="5734050"/>
            <a:ext cx="561975" cy="258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13" name="Text Box 15"/>
          <p:cNvSpPr txBox="1">
            <a:spLocks noChangeArrowheads="1"/>
          </p:cNvSpPr>
          <p:nvPr/>
        </p:nvSpPr>
        <p:spPr bwMode="auto">
          <a:xfrm>
            <a:off x="1042988" y="5654675"/>
            <a:ext cx="684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resist</a:t>
            </a:r>
          </a:p>
        </p:txBody>
      </p:sp>
      <p:sp>
        <p:nvSpPr>
          <p:cNvPr id="299014" name="Text Box 16"/>
          <p:cNvSpPr txBox="1">
            <a:spLocks noChangeArrowheads="1"/>
          </p:cNvSpPr>
          <p:nvPr/>
        </p:nvSpPr>
        <p:spPr bwMode="auto">
          <a:xfrm>
            <a:off x="2484438" y="5654675"/>
            <a:ext cx="1228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chromium/</a:t>
            </a:r>
          </a:p>
          <a:p>
            <a:r>
              <a:rPr lang="en-US"/>
              <a:t>hard mask</a:t>
            </a:r>
          </a:p>
        </p:txBody>
      </p:sp>
      <p:sp>
        <p:nvSpPr>
          <p:cNvPr id="299015" name="Text Box 17"/>
          <p:cNvSpPr txBox="1">
            <a:spLocks noChangeArrowheads="1"/>
          </p:cNvSpPr>
          <p:nvPr/>
        </p:nvSpPr>
        <p:spPr bwMode="auto">
          <a:xfrm>
            <a:off x="4524375" y="56530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silicon</a:t>
            </a:r>
          </a:p>
        </p:txBody>
      </p:sp>
      <p:sp>
        <p:nvSpPr>
          <p:cNvPr id="299016" name="Text Box 18"/>
          <p:cNvSpPr txBox="1">
            <a:spLocks noChangeArrowheads="1"/>
          </p:cNvSpPr>
          <p:nvPr/>
        </p:nvSpPr>
        <p:spPr bwMode="auto">
          <a:xfrm>
            <a:off x="6300788" y="5653088"/>
            <a:ext cx="636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silica</a:t>
            </a:r>
          </a:p>
        </p:txBody>
      </p:sp>
      <p:sp>
        <p:nvSpPr>
          <p:cNvPr id="299017" name="Text Box 8"/>
          <p:cNvSpPr txBox="1">
            <a:spLocks noChangeArrowheads="1"/>
          </p:cNvSpPr>
          <p:nvPr/>
        </p:nvSpPr>
        <p:spPr bwMode="auto">
          <a:xfrm>
            <a:off x="476250" y="533400"/>
            <a:ext cx="159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66FF"/>
                </a:solidFill>
                <a:latin typeface="Arial Rounded MT Bold" pitchFamily="34" charset="0"/>
              </a:rPr>
              <a:t>Fabrication</a:t>
            </a:r>
          </a:p>
        </p:txBody>
      </p:sp>
      <p:sp>
        <p:nvSpPr>
          <p:cNvPr id="299018" name="Text Box 8"/>
          <p:cNvSpPr txBox="1">
            <a:spLocks noChangeArrowheads="1"/>
          </p:cNvSpPr>
          <p:nvPr/>
        </p:nvSpPr>
        <p:spPr bwMode="auto">
          <a:xfrm>
            <a:off x="395288" y="1052513"/>
            <a:ext cx="653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Typical fabrication procedure for monolithic RWGs:</a:t>
            </a:r>
          </a:p>
        </p:txBody>
      </p:sp>
      <p:pic>
        <p:nvPicPr>
          <p:cNvPr id="299019" name="Picture 12" descr="monofabri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925" y="2071688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85" name="Picture 13" descr="monofabridevel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060575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87" name="Picture 15" descr="monofabrianis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2071688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88" name="Text Box 10"/>
          <p:cNvSpPr txBox="1">
            <a:spLocks noChangeArrowheads="1"/>
          </p:cNvSpPr>
          <p:nvPr/>
        </p:nvSpPr>
        <p:spPr bwMode="auto">
          <a:xfrm>
            <a:off x="1763713" y="1552575"/>
            <a:ext cx="1622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e-beam exposure</a:t>
            </a:r>
          </a:p>
          <a:p>
            <a:r>
              <a:rPr lang="en-US" sz="1600"/>
              <a:t>development</a:t>
            </a:r>
          </a:p>
        </p:txBody>
      </p:sp>
      <p:sp>
        <p:nvSpPr>
          <p:cNvPr id="259089" name="Text Box 9"/>
          <p:cNvSpPr txBox="1">
            <a:spLocks noChangeArrowheads="1"/>
          </p:cNvSpPr>
          <p:nvPr/>
        </p:nvSpPr>
        <p:spPr bwMode="auto">
          <a:xfrm>
            <a:off x="4716463" y="1628775"/>
            <a:ext cx="1909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anisotropic etching +</a:t>
            </a:r>
          </a:p>
          <a:p>
            <a:r>
              <a:rPr lang="en-US" sz="1600"/>
              <a:t>sidewall passivation </a:t>
            </a:r>
          </a:p>
        </p:txBody>
      </p:sp>
      <p:pic>
        <p:nvPicPr>
          <p:cNvPr id="259090" name="Picture 18" descr="monofabrilastste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4825" y="2071688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25" name="Picture 19" descr="monofabrilaststep_ferti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6413" y="3141663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92" name="Picture 4"/>
          <p:cNvPicPr>
            <a:picLocks noChangeAspect="1" noChangeArrowheads="1"/>
          </p:cNvPicPr>
          <p:nvPr/>
        </p:nvPicPr>
        <p:blipFill>
          <a:blip r:embed="rId8">
            <a:lum bright="18000" contrast="40000"/>
          </a:blip>
          <a:srcRect/>
          <a:stretch>
            <a:fillRect/>
          </a:stretch>
        </p:blipFill>
        <p:spPr bwMode="auto">
          <a:xfrm>
            <a:off x="950913" y="3573463"/>
            <a:ext cx="23971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93" name="AutoShape 19"/>
          <p:cNvSpPr>
            <a:spLocks noChangeArrowheads="1"/>
          </p:cNvSpPr>
          <p:nvPr/>
        </p:nvSpPr>
        <p:spPr bwMode="auto">
          <a:xfrm>
            <a:off x="3924300" y="170021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4" name="AutoShape 19"/>
          <p:cNvSpPr>
            <a:spLocks noChangeArrowheads="1"/>
          </p:cNvSpPr>
          <p:nvPr/>
        </p:nvSpPr>
        <p:spPr bwMode="auto">
          <a:xfrm>
            <a:off x="6659563" y="170021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5" name="Text Box 19"/>
          <p:cNvSpPr txBox="1">
            <a:spLocks noChangeArrowheads="1"/>
          </p:cNvSpPr>
          <p:nvPr/>
        </p:nvSpPr>
        <p:spPr bwMode="auto">
          <a:xfrm>
            <a:off x="7212013" y="1408113"/>
            <a:ext cx="17764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  <a:p>
            <a:r>
              <a:rPr lang="en-US" sz="1600"/>
              <a:t>“isotropic” etching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8" grpId="0"/>
      <p:bldP spid="259089" grpId="0"/>
      <p:bldP spid="259093" grpId="0" animBg="1"/>
      <p:bldP spid="259094" grpId="0" animBg="1"/>
      <p:bldP spid="2590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7" name="Picture 4" descr="fabrista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925" y="1927225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8" name="Picture 5" descr="fabristdevelo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7288" y="1927225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59" name="Picture 6" descr="fabrianis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8175" y="1927225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0" name="Picture 7" descr="double-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4000" y="1906588"/>
            <a:ext cx="22891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61" name="Text Box 8"/>
          <p:cNvSpPr txBox="1">
            <a:spLocks noChangeArrowheads="1"/>
          </p:cNvSpPr>
          <p:nvPr/>
        </p:nvSpPr>
        <p:spPr bwMode="auto">
          <a:xfrm>
            <a:off x="395288" y="476250"/>
            <a:ext cx="2979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non-monolithic RWGs:</a:t>
            </a:r>
          </a:p>
        </p:txBody>
      </p:sp>
      <p:sp>
        <p:nvSpPr>
          <p:cNvPr id="301062" name="Text Box 9"/>
          <p:cNvSpPr txBox="1">
            <a:spLocks noChangeArrowheads="1"/>
          </p:cNvSpPr>
          <p:nvPr/>
        </p:nvSpPr>
        <p:spPr bwMode="auto">
          <a:xfrm>
            <a:off x="4851400" y="1268413"/>
            <a:ext cx="1808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anisotropic etching </a:t>
            </a:r>
          </a:p>
        </p:txBody>
      </p:sp>
      <p:sp>
        <p:nvSpPr>
          <p:cNvPr id="301063" name="Text Box 10"/>
          <p:cNvSpPr txBox="1">
            <a:spLocks noChangeArrowheads="1"/>
          </p:cNvSpPr>
          <p:nvPr/>
        </p:nvSpPr>
        <p:spPr bwMode="auto">
          <a:xfrm>
            <a:off x="2843213" y="1263650"/>
            <a:ext cx="1622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e-beam exposure</a:t>
            </a:r>
          </a:p>
          <a:p>
            <a:r>
              <a:rPr lang="en-US" sz="1600"/>
              <a:t>development</a:t>
            </a:r>
          </a:p>
        </p:txBody>
      </p:sp>
      <p:sp>
        <p:nvSpPr>
          <p:cNvPr id="301064" name="Text Box 19"/>
          <p:cNvSpPr txBox="1">
            <a:spLocks noChangeArrowheads="1"/>
          </p:cNvSpPr>
          <p:nvPr/>
        </p:nvSpPr>
        <p:spPr bwMode="auto">
          <a:xfrm>
            <a:off x="7070725" y="1268413"/>
            <a:ext cx="2090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isotropic (wet) etching </a:t>
            </a:r>
          </a:p>
        </p:txBody>
      </p:sp>
      <p:sp>
        <p:nvSpPr>
          <p:cNvPr id="301065" name="AutoShape 19"/>
          <p:cNvSpPr>
            <a:spLocks noChangeArrowheads="1"/>
          </p:cNvSpPr>
          <p:nvPr/>
        </p:nvSpPr>
        <p:spPr bwMode="auto">
          <a:xfrm>
            <a:off x="4427538" y="128746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066" name="AutoShape 20"/>
          <p:cNvSpPr>
            <a:spLocks noChangeArrowheads="1"/>
          </p:cNvSpPr>
          <p:nvPr/>
        </p:nvSpPr>
        <p:spPr bwMode="auto">
          <a:xfrm>
            <a:off x="6661150" y="1287463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067" name="Rectangle 11"/>
          <p:cNvSpPr>
            <a:spLocks noChangeAspect="1" noChangeArrowheads="1"/>
          </p:cNvSpPr>
          <p:nvPr/>
        </p:nvSpPr>
        <p:spPr bwMode="auto">
          <a:xfrm>
            <a:off x="838200" y="5734050"/>
            <a:ext cx="561975" cy="258763"/>
          </a:xfrm>
          <a:prstGeom prst="rect">
            <a:avLst/>
          </a:prstGeom>
          <a:solidFill>
            <a:srgbClr val="CCF5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068" name="Rectangle 12"/>
          <p:cNvSpPr>
            <a:spLocks noChangeAspect="1" noChangeArrowheads="1"/>
          </p:cNvSpPr>
          <p:nvPr/>
        </p:nvSpPr>
        <p:spPr bwMode="auto">
          <a:xfrm>
            <a:off x="4294188" y="5732463"/>
            <a:ext cx="561975" cy="258762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069" name="Rectangle 13"/>
          <p:cNvSpPr>
            <a:spLocks noChangeAspect="1" noChangeArrowheads="1"/>
          </p:cNvSpPr>
          <p:nvPr/>
        </p:nvSpPr>
        <p:spPr bwMode="auto">
          <a:xfrm>
            <a:off x="6037263" y="5732463"/>
            <a:ext cx="561975" cy="2587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070" name="Rectangle 14"/>
          <p:cNvSpPr>
            <a:spLocks noChangeAspect="1" noChangeArrowheads="1"/>
          </p:cNvSpPr>
          <p:nvPr/>
        </p:nvSpPr>
        <p:spPr bwMode="auto">
          <a:xfrm>
            <a:off x="2278063" y="5734050"/>
            <a:ext cx="561975" cy="258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071" name="Text Box 15"/>
          <p:cNvSpPr txBox="1">
            <a:spLocks noChangeArrowheads="1"/>
          </p:cNvSpPr>
          <p:nvPr/>
        </p:nvSpPr>
        <p:spPr bwMode="auto">
          <a:xfrm>
            <a:off x="1485900" y="5654675"/>
            <a:ext cx="684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resist</a:t>
            </a:r>
          </a:p>
        </p:txBody>
      </p:sp>
      <p:sp>
        <p:nvSpPr>
          <p:cNvPr id="301072" name="Text Box 16"/>
          <p:cNvSpPr txBox="1">
            <a:spLocks noChangeArrowheads="1"/>
          </p:cNvSpPr>
          <p:nvPr/>
        </p:nvSpPr>
        <p:spPr bwMode="auto">
          <a:xfrm>
            <a:off x="2927350" y="5654675"/>
            <a:ext cx="1228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chromium/</a:t>
            </a:r>
          </a:p>
          <a:p>
            <a:r>
              <a:rPr lang="en-US"/>
              <a:t>hard mask</a:t>
            </a:r>
          </a:p>
        </p:txBody>
      </p:sp>
      <p:sp>
        <p:nvSpPr>
          <p:cNvPr id="301073" name="Text Box 17"/>
          <p:cNvSpPr txBox="1">
            <a:spLocks noChangeArrowheads="1"/>
          </p:cNvSpPr>
          <p:nvPr/>
        </p:nvSpPr>
        <p:spPr bwMode="auto">
          <a:xfrm>
            <a:off x="4967288" y="56530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silicon</a:t>
            </a:r>
          </a:p>
        </p:txBody>
      </p:sp>
      <p:sp>
        <p:nvSpPr>
          <p:cNvPr id="301074" name="Text Box 18"/>
          <p:cNvSpPr txBox="1">
            <a:spLocks noChangeArrowheads="1"/>
          </p:cNvSpPr>
          <p:nvPr/>
        </p:nvSpPr>
        <p:spPr bwMode="auto">
          <a:xfrm>
            <a:off x="6743700" y="5653088"/>
            <a:ext cx="155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silica/diamond</a:t>
            </a:r>
          </a:p>
        </p:txBody>
      </p:sp>
      <p:pic>
        <p:nvPicPr>
          <p:cNvPr id="214070" name="Picture 63" descr="SKR001a_2_Doppel-T_SiO2-Si_RIE-3564_ICP-4286+4288_HF_150_neue_Bruchkante_q56"/>
          <p:cNvPicPr>
            <a:picLocks noChangeAspect="1" noChangeArrowheads="1"/>
          </p:cNvPicPr>
          <p:nvPr/>
        </p:nvPicPr>
        <p:blipFill>
          <a:blip r:embed="rId6">
            <a:lum bright="20000" contrast="40000"/>
          </a:blip>
          <a:srcRect/>
          <a:stretch>
            <a:fillRect/>
          </a:stretch>
        </p:blipFill>
        <p:spPr bwMode="auto">
          <a:xfrm>
            <a:off x="949325" y="3573463"/>
            <a:ext cx="23971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076" name="Text Box 21"/>
          <p:cNvSpPr txBox="1">
            <a:spLocks noChangeArrowheads="1"/>
          </p:cNvSpPr>
          <p:nvPr/>
        </p:nvSpPr>
        <p:spPr bwMode="auto">
          <a:xfrm>
            <a:off x="5364163" y="4076700"/>
            <a:ext cx="2349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Material combinations:</a:t>
            </a:r>
          </a:p>
          <a:p>
            <a:pPr>
              <a:buFontTx/>
              <a:buChar char="-"/>
            </a:pPr>
            <a:r>
              <a:rPr lang="en-US"/>
              <a:t>silicon-diamond</a:t>
            </a:r>
          </a:p>
          <a:p>
            <a:pPr>
              <a:buFontTx/>
              <a:buChar char="-"/>
            </a:pPr>
            <a:r>
              <a:rPr lang="en-US"/>
              <a:t>silicon-silica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2" grpId="0"/>
      <p:bldP spid="301063" grpId="0"/>
      <p:bldP spid="301064" grpId="0"/>
      <p:bldP spid="301065" grpId="0" animBg="1"/>
      <p:bldP spid="301066" grpId="0" animBg="1"/>
      <p:bldP spid="3010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Text Box 4"/>
          <p:cNvSpPr txBox="1">
            <a:spLocks noChangeArrowheads="1"/>
          </p:cNvSpPr>
          <p:nvPr/>
        </p:nvSpPr>
        <p:spPr bwMode="auto">
          <a:xfrm>
            <a:off x="2700338" y="2420938"/>
            <a:ext cx="424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How good is e-beam writing?</a:t>
            </a:r>
          </a:p>
          <a:p>
            <a:endParaRPr lang="en-US" b="1"/>
          </a:p>
          <a:p>
            <a:endParaRPr lang="en-US"/>
          </a:p>
        </p:txBody>
      </p:sp>
      <p:sp>
        <p:nvSpPr>
          <p:cNvPr id="302082" name="Text Box 5"/>
          <p:cNvSpPr txBox="1">
            <a:spLocks noChangeArrowheads="1"/>
          </p:cNvSpPr>
          <p:nvPr/>
        </p:nvSpPr>
        <p:spPr bwMode="auto">
          <a:xfrm>
            <a:off x="1258888" y="321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7200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Grating accuracy</a:t>
            </a:r>
            <a:endParaRPr lang="en-US" sz="2000" b="1"/>
          </a:p>
        </p:txBody>
      </p:sp>
      <p:pic>
        <p:nvPicPr>
          <p:cNvPr id="304130" name="Picture 11" descr="unt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93" t="16644" r="44814" b="23439"/>
          <a:stretch>
            <a:fillRect/>
          </a:stretch>
        </p:blipFill>
        <p:spPr bwMode="auto">
          <a:xfrm>
            <a:off x="515938" y="1700213"/>
            <a:ext cx="1828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1" name="Picture 12" descr="obe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982" t="6657" r="24419" b="3467"/>
          <a:stretch>
            <a:fillRect/>
          </a:stretch>
        </p:blipFill>
        <p:spPr bwMode="auto">
          <a:xfrm>
            <a:off x="2373313" y="1700213"/>
            <a:ext cx="2016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2" name="Text Box 13"/>
          <p:cNvSpPr txBox="1">
            <a:spLocks noChangeArrowheads="1"/>
          </p:cNvSpPr>
          <p:nvPr/>
        </p:nvSpPr>
        <p:spPr bwMode="auto">
          <a:xfrm>
            <a:off x="2603500" y="1766888"/>
            <a:ext cx="938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+ 6.3 </a:t>
            </a:r>
            <a:r>
              <a:rPr lang="de-DE"/>
              <a:t>nm</a:t>
            </a:r>
          </a:p>
        </p:txBody>
      </p:sp>
      <p:sp>
        <p:nvSpPr>
          <p:cNvPr id="304133" name="Text Box 14"/>
          <p:cNvSpPr txBox="1">
            <a:spLocks noChangeArrowheads="1"/>
          </p:cNvSpPr>
          <p:nvPr/>
        </p:nvSpPr>
        <p:spPr bwMode="auto">
          <a:xfrm>
            <a:off x="2676525" y="4316413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- 6.6 nm</a:t>
            </a:r>
          </a:p>
        </p:txBody>
      </p:sp>
      <p:sp>
        <p:nvSpPr>
          <p:cNvPr id="304134" name="Text Box 15"/>
          <p:cNvSpPr txBox="1">
            <a:spLocks noChangeArrowheads="1"/>
          </p:cNvSpPr>
          <p:nvPr/>
        </p:nvSpPr>
        <p:spPr bwMode="auto">
          <a:xfrm>
            <a:off x="1058863" y="1628775"/>
            <a:ext cx="760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19 mm</a:t>
            </a:r>
          </a:p>
        </p:txBody>
      </p:sp>
      <p:sp>
        <p:nvSpPr>
          <p:cNvPr id="304135" name="Text Box 16"/>
          <p:cNvSpPr txBox="1">
            <a:spLocks noChangeArrowheads="1"/>
          </p:cNvSpPr>
          <p:nvPr/>
        </p:nvSpPr>
        <p:spPr bwMode="auto">
          <a:xfrm rot="-5400000">
            <a:off x="87313" y="28860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/>
              <a:t>50mm</a:t>
            </a:r>
          </a:p>
        </p:txBody>
      </p:sp>
      <p:graphicFrame>
        <p:nvGraphicFramePr>
          <p:cNvPr id="191523" name="Group 35"/>
          <p:cNvGraphicFramePr>
            <a:graphicFrameLocks noGrp="1"/>
          </p:cNvGraphicFramePr>
          <p:nvPr/>
        </p:nvGraphicFramePr>
        <p:xfrm>
          <a:off x="395288" y="4656138"/>
          <a:ext cx="3024187" cy="1006475"/>
        </p:xfrm>
        <a:graphic>
          <a:graphicData uri="http://schemas.openxmlformats.org/drawingml/2006/table">
            <a:tbl>
              <a:tblPr/>
              <a:tblGrid>
                <a:gridCol w="604837"/>
                <a:gridCol w="1173163"/>
                <a:gridCol w="1246187"/>
              </a:tblGrid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wavefront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placement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12.8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&lt;10.3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&lt;1.1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4154" name="Picture 54"/>
          <p:cNvPicPr>
            <a:picLocks noChangeAspect="1" noChangeArrowheads="1"/>
          </p:cNvPicPr>
          <p:nvPr/>
        </p:nvPicPr>
        <p:blipFill>
          <a:blip r:embed="rId5">
            <a:lum contrast="12000"/>
          </a:blip>
          <a:srcRect l="11998" t="31401" r="12222" b="11920"/>
          <a:stretch>
            <a:fillRect/>
          </a:stretch>
        </p:blipFill>
        <p:spPr bwMode="auto">
          <a:xfrm>
            <a:off x="4356100" y="3284538"/>
            <a:ext cx="44656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55" name="Picture 56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 l="14685" t="34561" r="37730" b="36908"/>
          <a:stretch>
            <a:fillRect/>
          </a:stretch>
        </p:blipFill>
        <p:spPr bwMode="auto">
          <a:xfrm>
            <a:off x="4356100" y="1628775"/>
            <a:ext cx="44640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56" name="Picture 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24" t="61481" r="26263" b="28488"/>
          <a:stretch>
            <a:fillRect/>
          </a:stretch>
        </p:blipFill>
        <p:spPr bwMode="auto">
          <a:xfrm>
            <a:off x="4284663" y="836613"/>
            <a:ext cx="4679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57" name="Text Box 57"/>
          <p:cNvSpPr txBox="1">
            <a:spLocks noChangeArrowheads="1"/>
          </p:cNvSpPr>
          <p:nvPr/>
        </p:nvSpPr>
        <p:spPr bwMode="auto">
          <a:xfrm>
            <a:off x="5795963" y="4419600"/>
            <a:ext cx="139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position [mm]</a:t>
            </a:r>
          </a:p>
        </p:txBody>
      </p:sp>
      <p:sp>
        <p:nvSpPr>
          <p:cNvPr id="304158" name="Text Box 58"/>
          <p:cNvSpPr txBox="1">
            <a:spLocks noChangeArrowheads="1"/>
          </p:cNvSpPr>
          <p:nvPr/>
        </p:nvSpPr>
        <p:spPr bwMode="auto">
          <a:xfrm rot="-5400000">
            <a:off x="3713163" y="4006850"/>
            <a:ext cx="15605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period variation [pm]</a:t>
            </a:r>
          </a:p>
        </p:txBody>
      </p:sp>
      <p:sp>
        <p:nvSpPr>
          <p:cNvPr id="304159" name="Text Box 59"/>
          <p:cNvSpPr txBox="1">
            <a:spLocks noChangeArrowheads="1"/>
          </p:cNvSpPr>
          <p:nvPr/>
        </p:nvSpPr>
        <p:spPr bwMode="auto">
          <a:xfrm>
            <a:off x="5580063" y="5445125"/>
            <a:ext cx="1912937" cy="342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period variation &lt; 5 pm</a:t>
            </a:r>
          </a:p>
        </p:txBody>
      </p:sp>
      <p:sp>
        <p:nvSpPr>
          <p:cNvPr id="304160" name="Text Box 60"/>
          <p:cNvSpPr txBox="1">
            <a:spLocks noChangeArrowheads="1"/>
          </p:cNvSpPr>
          <p:nvPr/>
        </p:nvSpPr>
        <p:spPr bwMode="auto">
          <a:xfrm>
            <a:off x="250825" y="765175"/>
            <a:ext cx="2808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wave-front measurement</a:t>
            </a:r>
          </a:p>
          <a:p>
            <a:r>
              <a:rPr lang="en-US" sz="1400"/>
              <a:t>(1 µm period grating + technology,</a:t>
            </a:r>
          </a:p>
          <a:p>
            <a:r>
              <a:rPr lang="en-US" sz="1400"/>
              <a:t> Littrow-Mount,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=633 nm)</a:t>
            </a:r>
            <a:endParaRPr lang="en-US" sz="1400"/>
          </a:p>
        </p:txBody>
      </p:sp>
      <p:pic>
        <p:nvPicPr>
          <p:cNvPr id="304161" name="Picture 61"/>
          <p:cNvPicPr>
            <a:picLocks noChangeAspect="1" noChangeArrowheads="1"/>
          </p:cNvPicPr>
          <p:nvPr/>
        </p:nvPicPr>
        <p:blipFill>
          <a:blip r:embed="rId6"/>
          <a:srcRect l="15669" t="66159" r="67479" b="25439"/>
          <a:stretch>
            <a:fillRect/>
          </a:stretch>
        </p:blipFill>
        <p:spPr bwMode="auto">
          <a:xfrm>
            <a:off x="4356100" y="1628775"/>
            <a:ext cx="1619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62" name="Text Box 35"/>
          <p:cNvSpPr txBox="1">
            <a:spLocks noChangeArrowheads="1"/>
          </p:cNvSpPr>
          <p:nvPr/>
        </p:nvSpPr>
        <p:spPr bwMode="auto">
          <a:xfrm>
            <a:off x="179388" y="5905500"/>
            <a:ext cx="4729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significantly better than interferometric gratings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7" name="Picture 2"/>
          <p:cNvPicPr>
            <a:picLocks noChangeAspect="1" noChangeArrowheads="1"/>
          </p:cNvPicPr>
          <p:nvPr/>
        </p:nvPicPr>
        <p:blipFill>
          <a:blip r:embed="rId3"/>
          <a:srcRect t="16832"/>
          <a:stretch>
            <a:fillRect/>
          </a:stretch>
        </p:blipFill>
        <p:spPr bwMode="auto">
          <a:xfrm>
            <a:off x="250825" y="1268413"/>
            <a:ext cx="4502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78" name="Picture 3"/>
          <p:cNvPicPr>
            <a:picLocks noChangeAspect="1" noChangeArrowheads="1"/>
          </p:cNvPicPr>
          <p:nvPr/>
        </p:nvPicPr>
        <p:blipFill>
          <a:blip r:embed="rId4"/>
          <a:srcRect t="13383"/>
          <a:stretch>
            <a:fillRect/>
          </a:stretch>
        </p:blipFill>
        <p:spPr bwMode="auto">
          <a:xfrm>
            <a:off x="2435225" y="2781300"/>
            <a:ext cx="4508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79" name="Text Box 4"/>
          <p:cNvSpPr txBox="1">
            <a:spLocks noChangeArrowheads="1"/>
          </p:cNvSpPr>
          <p:nvPr/>
        </p:nvSpPr>
        <p:spPr bwMode="auto">
          <a:xfrm>
            <a:off x="5056188" y="1960563"/>
            <a:ext cx="1785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HSQ (1300 µC/cm</a:t>
            </a:r>
            <a:r>
              <a:rPr lang="en-US" sz="1600" baseline="30000"/>
              <a:t>2</a:t>
            </a:r>
            <a:r>
              <a:rPr lang="en-US" sz="1600"/>
              <a:t>)</a:t>
            </a:r>
          </a:p>
        </p:txBody>
      </p:sp>
      <p:sp>
        <p:nvSpPr>
          <p:cNvPr id="306180" name="Text Box 5"/>
          <p:cNvSpPr txBox="1">
            <a:spLocks noChangeArrowheads="1"/>
          </p:cNvSpPr>
          <p:nvPr/>
        </p:nvSpPr>
        <p:spPr bwMode="auto">
          <a:xfrm>
            <a:off x="7019925" y="3762375"/>
            <a:ext cx="198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FEP 171 (9.5 µC/cm</a:t>
            </a:r>
            <a:r>
              <a:rPr lang="en-US" sz="1600" baseline="30000"/>
              <a:t>2</a:t>
            </a:r>
            <a:r>
              <a:rPr lang="en-US" sz="1600"/>
              <a:t>)</a:t>
            </a:r>
            <a:r>
              <a:rPr lang="en-US" sz="1600">
                <a:latin typeface="Arial" charset="0"/>
              </a:rPr>
              <a:t> </a:t>
            </a:r>
          </a:p>
        </p:txBody>
      </p:sp>
      <p:sp>
        <p:nvSpPr>
          <p:cNvPr id="306181" name="Text Box 6"/>
          <p:cNvSpPr txBox="1">
            <a:spLocks noChangeArrowheads="1"/>
          </p:cNvSpPr>
          <p:nvPr/>
        </p:nvSpPr>
        <p:spPr bwMode="auto">
          <a:xfrm>
            <a:off x="1187450" y="1557338"/>
            <a:ext cx="273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100 nm lines and spaces</a:t>
            </a:r>
          </a:p>
        </p:txBody>
      </p:sp>
      <p:sp>
        <p:nvSpPr>
          <p:cNvPr id="306182" name="Text Box 7"/>
          <p:cNvSpPr txBox="1">
            <a:spLocks noChangeArrowheads="1"/>
          </p:cNvSpPr>
          <p:nvPr/>
        </p:nvSpPr>
        <p:spPr bwMode="auto">
          <a:xfrm>
            <a:off x="107950" y="188913"/>
            <a:ext cx="878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Problem: Lithographic process induces line-edge roughness due to statistics</a:t>
            </a:r>
            <a:r>
              <a:rPr lang="en-US" sz="2800" b="1"/>
              <a:t> </a:t>
            </a:r>
          </a:p>
        </p:txBody>
      </p:sp>
      <p:pic>
        <p:nvPicPr>
          <p:cNvPr id="306183" name="Picture 1208" descr="FEP_D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612" b="27359"/>
          <a:stretch>
            <a:fillRect/>
          </a:stretch>
        </p:blipFill>
        <p:spPr bwMode="auto">
          <a:xfrm>
            <a:off x="7596188" y="4221163"/>
            <a:ext cx="136842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84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72" t="23625" r="34441" b="26291"/>
          <a:stretch>
            <a:fillRect/>
          </a:stretch>
        </p:blipFill>
        <p:spPr bwMode="auto">
          <a:xfrm>
            <a:off x="7164388" y="1196975"/>
            <a:ext cx="144145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6185" name="Group 14"/>
          <p:cNvGrpSpPr>
            <a:grpSpLocks/>
          </p:cNvGrpSpPr>
          <p:nvPr/>
        </p:nvGrpSpPr>
        <p:grpSpPr bwMode="auto">
          <a:xfrm>
            <a:off x="6804025" y="1319213"/>
            <a:ext cx="304800" cy="1143000"/>
            <a:chOff x="4286" y="831"/>
            <a:chExt cx="192" cy="720"/>
          </a:xfrm>
        </p:grpSpPr>
        <p:sp>
          <p:nvSpPr>
            <p:cNvPr id="306189" name="Line 18"/>
            <p:cNvSpPr>
              <a:spLocks noChangeShapeType="1"/>
            </p:cNvSpPr>
            <p:nvPr/>
          </p:nvSpPr>
          <p:spPr bwMode="auto">
            <a:xfrm>
              <a:off x="4475" y="83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6190" name="Text Box 19"/>
            <p:cNvSpPr txBox="1">
              <a:spLocks noChangeArrowheads="1"/>
            </p:cNvSpPr>
            <p:nvPr/>
          </p:nvSpPr>
          <p:spPr bwMode="auto">
            <a:xfrm rot="-5400000">
              <a:off x="4184" y="1108"/>
              <a:ext cx="3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10nm</a:t>
              </a:r>
            </a:p>
          </p:txBody>
        </p:sp>
      </p:grpSp>
      <p:grpSp>
        <p:nvGrpSpPr>
          <p:cNvPr id="306186" name="Group 15"/>
          <p:cNvGrpSpPr>
            <a:grpSpLocks/>
          </p:cNvGrpSpPr>
          <p:nvPr/>
        </p:nvGrpSpPr>
        <p:grpSpPr bwMode="auto">
          <a:xfrm>
            <a:off x="7219950" y="4373563"/>
            <a:ext cx="304800" cy="1143000"/>
            <a:chOff x="4286" y="831"/>
            <a:chExt cx="192" cy="720"/>
          </a:xfrm>
        </p:grpSpPr>
        <p:sp>
          <p:nvSpPr>
            <p:cNvPr id="306187" name="Line 18"/>
            <p:cNvSpPr>
              <a:spLocks noChangeShapeType="1"/>
            </p:cNvSpPr>
            <p:nvPr/>
          </p:nvSpPr>
          <p:spPr bwMode="auto">
            <a:xfrm>
              <a:off x="4475" y="831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6188" name="Text Box 19"/>
            <p:cNvSpPr txBox="1">
              <a:spLocks noChangeArrowheads="1"/>
            </p:cNvSpPr>
            <p:nvPr/>
          </p:nvSpPr>
          <p:spPr bwMode="auto">
            <a:xfrm rot="-5400000">
              <a:off x="4184" y="1108"/>
              <a:ext cx="3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10nm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Text Box 7"/>
          <p:cNvSpPr txBox="1">
            <a:spLocks noChangeArrowheads="1"/>
          </p:cNvSpPr>
          <p:nvPr/>
        </p:nvSpPr>
        <p:spPr bwMode="auto">
          <a:xfrm>
            <a:off x="733425" y="549275"/>
            <a:ext cx="6704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Influence of period variation on scattering and phase of reflected light</a:t>
            </a:r>
          </a:p>
        </p:txBody>
      </p:sp>
      <p:sp>
        <p:nvSpPr>
          <p:cNvPr id="308226" name="Text Box 8"/>
          <p:cNvSpPr txBox="1">
            <a:spLocks noChangeArrowheads="1"/>
          </p:cNvSpPr>
          <p:nvPr/>
        </p:nvSpPr>
        <p:spPr bwMode="auto">
          <a:xfrm>
            <a:off x="468313" y="5726113"/>
            <a:ext cx="694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performance be affected by mechanical vibrations of grating ridges?</a:t>
            </a:r>
          </a:p>
        </p:txBody>
      </p:sp>
      <p:pic>
        <p:nvPicPr>
          <p:cNvPr id="308227" name="Picture 10" descr="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8213" y="-674688"/>
            <a:ext cx="4268787" cy="320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28" name="Picture 11" descr="phas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37188" y="-1603375"/>
            <a:ext cx="4268788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29" name="Picture 7" descr="intscatt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20375" y="5949950"/>
            <a:ext cx="53371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30" name="Picture 8" descr="phaescat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157913" y="1557338"/>
            <a:ext cx="53371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31" name="Rectangle 10"/>
          <p:cNvSpPr>
            <a:spLocks noChangeArrowheads="1"/>
          </p:cNvSpPr>
          <p:nvPr/>
        </p:nvSpPr>
        <p:spPr bwMode="auto">
          <a:xfrm>
            <a:off x="1474788" y="1196975"/>
            <a:ext cx="360362" cy="2873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D7D7D7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2" name="Rectangle 17"/>
          <p:cNvSpPr>
            <a:spLocks noChangeArrowheads="1"/>
          </p:cNvSpPr>
          <p:nvPr/>
        </p:nvSpPr>
        <p:spPr bwMode="auto">
          <a:xfrm>
            <a:off x="2025650" y="1196975"/>
            <a:ext cx="360363" cy="2873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D7D7D7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3" name="Rectangle 18"/>
          <p:cNvSpPr>
            <a:spLocks noChangeArrowheads="1"/>
          </p:cNvSpPr>
          <p:nvPr/>
        </p:nvSpPr>
        <p:spPr bwMode="auto">
          <a:xfrm>
            <a:off x="2778125" y="1196975"/>
            <a:ext cx="360363" cy="2873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D7D7D7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4" name="Rectangle 19"/>
          <p:cNvSpPr>
            <a:spLocks noChangeArrowheads="1"/>
          </p:cNvSpPr>
          <p:nvPr/>
        </p:nvSpPr>
        <p:spPr bwMode="auto">
          <a:xfrm>
            <a:off x="3452813" y="1196975"/>
            <a:ext cx="360362" cy="2873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D7D7D7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5" name="Rectangle 20"/>
          <p:cNvSpPr>
            <a:spLocks noChangeArrowheads="1"/>
          </p:cNvSpPr>
          <p:nvPr/>
        </p:nvSpPr>
        <p:spPr bwMode="auto">
          <a:xfrm>
            <a:off x="4065588" y="1196975"/>
            <a:ext cx="360362" cy="2873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D7D7D7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6" name="Rectangle 21"/>
          <p:cNvSpPr>
            <a:spLocks noChangeArrowheads="1"/>
          </p:cNvSpPr>
          <p:nvPr/>
        </p:nvSpPr>
        <p:spPr bwMode="auto">
          <a:xfrm>
            <a:off x="4857750" y="1196975"/>
            <a:ext cx="360363" cy="2873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D7D7D7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7" name="Rectangle 22"/>
          <p:cNvSpPr>
            <a:spLocks noChangeArrowheads="1"/>
          </p:cNvSpPr>
          <p:nvPr/>
        </p:nvSpPr>
        <p:spPr bwMode="auto">
          <a:xfrm>
            <a:off x="5432425" y="1196975"/>
            <a:ext cx="360363" cy="2873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D7D7D7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8" name="Rectangle 23"/>
          <p:cNvSpPr>
            <a:spLocks noChangeArrowheads="1"/>
          </p:cNvSpPr>
          <p:nvPr/>
        </p:nvSpPr>
        <p:spPr bwMode="auto">
          <a:xfrm>
            <a:off x="6080125" y="1196975"/>
            <a:ext cx="360363" cy="2873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D7D7D7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39" name="Rectangle 24"/>
          <p:cNvSpPr>
            <a:spLocks noChangeArrowheads="1"/>
          </p:cNvSpPr>
          <p:nvPr/>
        </p:nvSpPr>
        <p:spPr bwMode="auto">
          <a:xfrm>
            <a:off x="6657975" y="1196975"/>
            <a:ext cx="360363" cy="2873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D7D7D7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40" name="Rectangle 25"/>
          <p:cNvSpPr>
            <a:spLocks noChangeArrowheads="1"/>
          </p:cNvSpPr>
          <p:nvPr/>
        </p:nvSpPr>
        <p:spPr bwMode="auto">
          <a:xfrm>
            <a:off x="7285038" y="1196975"/>
            <a:ext cx="360362" cy="2873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D7D7D7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41" name="Rectangle 26"/>
          <p:cNvSpPr>
            <a:spLocks noChangeArrowheads="1"/>
          </p:cNvSpPr>
          <p:nvPr/>
        </p:nvSpPr>
        <p:spPr bwMode="auto">
          <a:xfrm>
            <a:off x="7883525" y="1196975"/>
            <a:ext cx="360363" cy="2873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D7D7D7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42" name="Text Box 8"/>
          <p:cNvSpPr txBox="1">
            <a:spLocks noChangeArrowheads="1"/>
          </p:cNvSpPr>
          <p:nvPr/>
        </p:nvSpPr>
        <p:spPr bwMode="auto">
          <a:xfrm>
            <a:off x="558800" y="5157788"/>
            <a:ext cx="660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variation width ~ 100 pm intensity nonspecular light  less than 1 ppm</a:t>
            </a:r>
          </a:p>
        </p:txBody>
      </p:sp>
      <p:pic>
        <p:nvPicPr>
          <p:cNvPr id="308243" name="Picture 24" descr="phaescatttes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1773238"/>
            <a:ext cx="395128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44" name="Picture 23" descr="intscatt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1773238"/>
            <a:ext cx="395128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45" name="Group 45"/>
          <p:cNvGraphicFramePr>
            <a:graphicFrameLocks noGrp="1"/>
          </p:cNvGraphicFramePr>
          <p:nvPr/>
        </p:nvGraphicFramePr>
        <p:xfrm>
          <a:off x="539750" y="1773238"/>
          <a:ext cx="5111750" cy="3121025"/>
        </p:xfrm>
        <a:graphic>
          <a:graphicData uri="http://schemas.openxmlformats.org/drawingml/2006/table">
            <a:tbl>
              <a:tblPr/>
              <a:tblGrid>
                <a:gridCol w="1152525"/>
                <a:gridCol w="1150938"/>
                <a:gridCol w="1512887"/>
                <a:gridCol w="1295400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material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combi-nation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structure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frequency basic mode (MHz)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frequency 1st mode (MHz)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Si-SiO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Si-dia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 mono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Si-SiO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double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Si-dia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 mono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10315" name="Text Box 44"/>
          <p:cNvSpPr txBox="1">
            <a:spLocks noChangeArrowheads="1"/>
          </p:cNvSpPr>
          <p:nvPr/>
        </p:nvSpPr>
        <p:spPr bwMode="auto">
          <a:xfrm>
            <a:off x="468313" y="1231900"/>
            <a:ext cx="546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Mechanical eigenfrequencies of T-shape structures</a:t>
            </a:r>
          </a:p>
        </p:txBody>
      </p:sp>
      <p:sp>
        <p:nvSpPr>
          <p:cNvPr id="310316" name="Text Box 46"/>
          <p:cNvSpPr txBox="1">
            <a:spLocks noChangeArrowheads="1"/>
          </p:cNvSpPr>
          <p:nvPr/>
        </p:nvSpPr>
        <p:spPr bwMode="auto">
          <a:xfrm>
            <a:off x="5940425" y="1773238"/>
            <a:ext cx="279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FEM calculations with Ansys</a:t>
            </a:r>
          </a:p>
        </p:txBody>
      </p:sp>
      <p:sp>
        <p:nvSpPr>
          <p:cNvPr id="310317" name="Text Box 48"/>
          <p:cNvSpPr txBox="1">
            <a:spLocks noChangeArrowheads="1"/>
          </p:cNvSpPr>
          <p:nvPr/>
        </p:nvSpPr>
        <p:spPr bwMode="auto">
          <a:xfrm>
            <a:off x="395288" y="5300663"/>
            <a:ext cx="542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mechanical eigenfrequencies far beyond detection band</a:t>
            </a:r>
          </a:p>
        </p:txBody>
      </p:sp>
      <p:pic>
        <p:nvPicPr>
          <p:cNvPr id="310318" name="Grafik 3"/>
          <p:cNvPicPr>
            <a:picLocks noChangeAspect="1"/>
          </p:cNvPicPr>
          <p:nvPr/>
        </p:nvPicPr>
        <p:blipFill>
          <a:blip r:embed="rId3"/>
          <a:srcRect l="42229" r="23114" b="10808"/>
          <a:stretch>
            <a:fillRect/>
          </a:stretch>
        </p:blipFill>
        <p:spPr bwMode="auto">
          <a:xfrm>
            <a:off x="5795963" y="2713038"/>
            <a:ext cx="8667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319" name="Rectangle 50"/>
          <p:cNvSpPr>
            <a:spLocks noChangeArrowheads="1"/>
          </p:cNvSpPr>
          <p:nvPr/>
        </p:nvSpPr>
        <p:spPr bwMode="auto">
          <a:xfrm>
            <a:off x="7308850" y="4797425"/>
            <a:ext cx="935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310320" name="Group 52"/>
          <p:cNvGrpSpPr>
            <a:grpSpLocks/>
          </p:cNvGrpSpPr>
          <p:nvPr/>
        </p:nvGrpSpPr>
        <p:grpSpPr bwMode="auto">
          <a:xfrm>
            <a:off x="6300788" y="2852738"/>
            <a:ext cx="1368425" cy="2376487"/>
            <a:chOff x="4558" y="1797"/>
            <a:chExt cx="862" cy="1497"/>
          </a:xfrm>
        </p:grpSpPr>
        <p:pic>
          <p:nvPicPr>
            <p:cNvPr id="310323" name="Grafik 4"/>
            <p:cNvPicPr>
              <a:picLocks noChangeAspect="1"/>
            </p:cNvPicPr>
            <p:nvPr/>
          </p:nvPicPr>
          <p:blipFill>
            <a:blip r:embed="rId4"/>
            <a:srcRect l="46184" t="3137" r="32997" b="5798"/>
            <a:stretch>
              <a:fillRect/>
            </a:stretch>
          </p:blipFill>
          <p:spPr bwMode="auto">
            <a:xfrm>
              <a:off x="4764" y="1797"/>
              <a:ext cx="656" cy="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324" name="Rectangle 51"/>
            <p:cNvSpPr>
              <a:spLocks noChangeArrowheads="1"/>
            </p:cNvSpPr>
            <p:nvPr/>
          </p:nvSpPr>
          <p:spPr bwMode="auto">
            <a:xfrm>
              <a:off x="4558" y="3022"/>
              <a:ext cx="59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310321" name="Text Box 53"/>
          <p:cNvSpPr txBox="1">
            <a:spLocks noChangeArrowheads="1"/>
          </p:cNvSpPr>
          <p:nvPr/>
        </p:nvSpPr>
        <p:spPr bwMode="auto">
          <a:xfrm>
            <a:off x="6011863" y="2276475"/>
            <a:ext cx="209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shape of basic mode</a:t>
            </a:r>
          </a:p>
        </p:txBody>
      </p:sp>
      <p:sp>
        <p:nvSpPr>
          <p:cNvPr id="310322" name="Text Box 8"/>
          <p:cNvSpPr txBox="1">
            <a:spLocks noChangeArrowheads="1"/>
          </p:cNvSpPr>
          <p:nvPr/>
        </p:nvSpPr>
        <p:spPr bwMode="auto">
          <a:xfrm>
            <a:off x="476250" y="533400"/>
            <a:ext cx="8237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66FF"/>
                </a:solidFill>
                <a:latin typeface="Arial Rounded MT Bold" pitchFamily="34" charset="0"/>
              </a:rPr>
              <a:t>Some remarks on potential vibrations of ridges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02" name="Text Box 4"/>
          <p:cNvSpPr txBox="1">
            <a:spLocks noChangeArrowheads="1"/>
          </p:cNvSpPr>
          <p:nvPr/>
        </p:nvSpPr>
        <p:spPr bwMode="auto">
          <a:xfrm>
            <a:off x="376238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39303" name="Text Box 5"/>
          <p:cNvSpPr txBox="1">
            <a:spLocks noChangeArrowheads="1"/>
          </p:cNvSpPr>
          <p:nvPr/>
        </p:nvSpPr>
        <p:spPr bwMode="auto">
          <a:xfrm>
            <a:off x="395288" y="590550"/>
            <a:ext cx="7558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Coupling of mechanical oscillations to vibrations in the detection band?</a:t>
            </a:r>
          </a:p>
        </p:txBody>
      </p:sp>
      <p:sp>
        <p:nvSpPr>
          <p:cNvPr id="139304" name="Text Box 30"/>
          <p:cNvSpPr txBox="1">
            <a:spLocks noChangeArrowheads="1"/>
          </p:cNvSpPr>
          <p:nvPr/>
        </p:nvSpPr>
        <p:spPr bwMode="auto">
          <a:xfrm>
            <a:off x="395288" y="4229100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two interfering vibrations (linear process):</a:t>
            </a:r>
          </a:p>
        </p:txBody>
      </p:sp>
      <p:grpSp>
        <p:nvGrpSpPr>
          <p:cNvPr id="139305" name="Group 65"/>
          <p:cNvGrpSpPr>
            <a:grpSpLocks/>
          </p:cNvGrpSpPr>
          <p:nvPr/>
        </p:nvGrpSpPr>
        <p:grpSpPr bwMode="auto">
          <a:xfrm>
            <a:off x="388938" y="1643063"/>
            <a:ext cx="4903787" cy="2433637"/>
            <a:chOff x="154" y="981"/>
            <a:chExt cx="3089" cy="1533"/>
          </a:xfrm>
        </p:grpSpPr>
        <p:grpSp>
          <p:nvGrpSpPr>
            <p:cNvPr id="139329" name="Group 64"/>
            <p:cNvGrpSpPr>
              <a:grpSpLocks/>
            </p:cNvGrpSpPr>
            <p:nvPr/>
          </p:nvGrpSpPr>
          <p:grpSpPr bwMode="auto">
            <a:xfrm>
              <a:off x="154" y="981"/>
              <a:ext cx="3089" cy="1533"/>
              <a:chOff x="154" y="981"/>
              <a:chExt cx="3089" cy="1533"/>
            </a:xfrm>
          </p:grpSpPr>
          <p:sp>
            <p:nvSpPr>
              <p:cNvPr id="139331" name="Line 9"/>
              <p:cNvSpPr>
                <a:spLocks noChangeShapeType="1"/>
              </p:cNvSpPr>
              <p:nvPr/>
            </p:nvSpPr>
            <p:spPr bwMode="auto">
              <a:xfrm rot="-3600000">
                <a:off x="1273" y="2118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32" name="Line 10"/>
              <p:cNvSpPr>
                <a:spLocks noChangeShapeType="1"/>
              </p:cNvSpPr>
              <p:nvPr/>
            </p:nvSpPr>
            <p:spPr bwMode="auto">
              <a:xfrm rot="-3600000">
                <a:off x="1336" y="2115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33" name="Line 6"/>
              <p:cNvSpPr>
                <a:spLocks noChangeShapeType="1"/>
              </p:cNvSpPr>
              <p:nvPr/>
            </p:nvSpPr>
            <p:spPr bwMode="auto">
              <a:xfrm>
                <a:off x="1506" y="2118"/>
                <a:ext cx="127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34" name="Line 7"/>
              <p:cNvSpPr>
                <a:spLocks noChangeShapeType="1"/>
              </p:cNvSpPr>
              <p:nvPr/>
            </p:nvSpPr>
            <p:spPr bwMode="auto">
              <a:xfrm>
                <a:off x="418" y="2118"/>
                <a:ext cx="86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35" name="Line 12"/>
              <p:cNvSpPr>
                <a:spLocks noChangeShapeType="1"/>
              </p:cNvSpPr>
              <p:nvPr/>
            </p:nvSpPr>
            <p:spPr bwMode="auto">
              <a:xfrm>
                <a:off x="418" y="1125"/>
                <a:ext cx="0" cy="9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36" name="Rectangle 17"/>
              <p:cNvSpPr>
                <a:spLocks noChangeArrowheads="1"/>
              </p:cNvSpPr>
              <p:nvPr/>
            </p:nvSpPr>
            <p:spPr bwMode="auto">
              <a:xfrm>
                <a:off x="433" y="1338"/>
                <a:ext cx="771" cy="766"/>
              </a:xfrm>
              <a:prstGeom prst="rect">
                <a:avLst/>
              </a:prstGeom>
              <a:gradFill rotWithShape="1">
                <a:gsLst>
                  <a:gs pos="0">
                    <a:srgbClr val="D0D8E8"/>
                  </a:gs>
                  <a:gs pos="100000">
                    <a:srgbClr val="EAEEF5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39337" name="Text Box 20"/>
              <p:cNvSpPr txBox="1">
                <a:spLocks noChangeArrowheads="1"/>
              </p:cNvSpPr>
              <p:nvPr/>
            </p:nvSpPr>
            <p:spPr bwMode="auto">
              <a:xfrm>
                <a:off x="466" y="1498"/>
                <a:ext cx="67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detection</a:t>
                </a:r>
              </a:p>
              <a:p>
                <a:pPr algn="ctr"/>
                <a:r>
                  <a:rPr lang="en-US"/>
                  <a:t> band</a:t>
                </a:r>
              </a:p>
            </p:txBody>
          </p:sp>
          <p:sp>
            <p:nvSpPr>
              <p:cNvPr id="139338" name="Text Box 21"/>
              <p:cNvSpPr txBox="1">
                <a:spLocks noChangeArrowheads="1"/>
              </p:cNvSpPr>
              <p:nvPr/>
            </p:nvSpPr>
            <p:spPr bwMode="auto">
              <a:xfrm>
                <a:off x="2550" y="2118"/>
                <a:ext cx="69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frequency</a:t>
                </a:r>
              </a:p>
            </p:txBody>
          </p:sp>
          <p:sp>
            <p:nvSpPr>
              <p:cNvPr id="139339" name="Text Box 23"/>
              <p:cNvSpPr txBox="1">
                <a:spLocks noChangeArrowheads="1"/>
              </p:cNvSpPr>
              <p:nvPr/>
            </p:nvSpPr>
            <p:spPr bwMode="auto">
              <a:xfrm rot="-5400000">
                <a:off x="-85" y="1512"/>
                <a:ext cx="70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/>
                  <a:t>amplitude</a:t>
                </a:r>
              </a:p>
            </p:txBody>
          </p:sp>
          <p:sp>
            <p:nvSpPr>
              <p:cNvPr id="139340" name="Line 24"/>
              <p:cNvSpPr>
                <a:spLocks noChangeShapeType="1"/>
              </p:cNvSpPr>
              <p:nvPr/>
            </p:nvSpPr>
            <p:spPr bwMode="auto">
              <a:xfrm>
                <a:off x="2096" y="1347"/>
                <a:ext cx="0" cy="77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41" name="Text Box 25"/>
              <p:cNvSpPr txBox="1">
                <a:spLocks noChangeArrowheads="1"/>
              </p:cNvSpPr>
              <p:nvPr/>
            </p:nvSpPr>
            <p:spPr bwMode="auto">
              <a:xfrm>
                <a:off x="1860" y="2148"/>
                <a:ext cx="75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eigen-</a:t>
                </a:r>
              </a:p>
              <a:p>
                <a:pPr algn="ctr"/>
                <a:r>
                  <a:rPr lang="en-US" sz="1600"/>
                  <a:t>frequency </a:t>
                </a:r>
                <a:r>
                  <a:rPr lang="en-US" sz="1600" i="1"/>
                  <a:t>f</a:t>
                </a:r>
                <a:r>
                  <a:rPr lang="en-US" sz="1600" i="1" baseline="-25000"/>
                  <a:t>1</a:t>
                </a:r>
              </a:p>
            </p:txBody>
          </p:sp>
          <p:sp>
            <p:nvSpPr>
              <p:cNvPr id="139342" name="Line 26"/>
              <p:cNvSpPr>
                <a:spLocks noChangeShapeType="1"/>
              </p:cNvSpPr>
              <p:nvPr/>
            </p:nvSpPr>
            <p:spPr bwMode="auto">
              <a:xfrm>
                <a:off x="1960" y="1347"/>
                <a:ext cx="0" cy="77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43" name="Text Box 27"/>
              <p:cNvSpPr txBox="1">
                <a:spLocks noChangeArrowheads="1"/>
              </p:cNvSpPr>
              <p:nvPr/>
            </p:nvSpPr>
            <p:spPr bwMode="auto">
              <a:xfrm>
                <a:off x="1492" y="981"/>
                <a:ext cx="588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“mixing </a:t>
                </a:r>
              </a:p>
              <a:p>
                <a:pPr algn="ctr"/>
                <a:r>
                  <a:rPr lang="en-US" sz="1600"/>
                  <a:t>signal” </a:t>
                </a:r>
                <a:r>
                  <a:rPr lang="en-US" i="1"/>
                  <a:t>f</a:t>
                </a:r>
                <a:r>
                  <a:rPr lang="en-US" i="1" baseline="-25000"/>
                  <a:t>2</a:t>
                </a:r>
              </a:p>
              <a:p>
                <a:pPr algn="ctr"/>
                <a:endParaRPr lang="en-US" sz="1600"/>
              </a:p>
            </p:txBody>
          </p:sp>
          <p:sp>
            <p:nvSpPr>
              <p:cNvPr id="139344" name="Line 28"/>
              <p:cNvSpPr>
                <a:spLocks noChangeShapeType="1"/>
              </p:cNvSpPr>
              <p:nvPr/>
            </p:nvSpPr>
            <p:spPr bwMode="auto">
              <a:xfrm>
                <a:off x="1098" y="1347"/>
                <a:ext cx="0" cy="771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45" name="Text Box 29"/>
              <p:cNvSpPr txBox="1">
                <a:spLocks noChangeArrowheads="1"/>
              </p:cNvSpPr>
              <p:nvPr/>
            </p:nvSpPr>
            <p:spPr bwMode="auto">
              <a:xfrm>
                <a:off x="735" y="981"/>
                <a:ext cx="76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 “difference </a:t>
                </a:r>
              </a:p>
              <a:p>
                <a:pPr algn="ctr"/>
                <a:r>
                  <a:rPr lang="en-US" sz="1600"/>
                  <a:t>signal”</a:t>
                </a:r>
              </a:p>
            </p:txBody>
          </p:sp>
          <p:sp>
            <p:nvSpPr>
              <p:cNvPr id="139346" name="Text Box 31"/>
              <p:cNvSpPr txBox="1">
                <a:spLocks noChangeArrowheads="1"/>
              </p:cNvSpPr>
              <p:nvPr/>
            </p:nvSpPr>
            <p:spPr bwMode="auto">
              <a:xfrm>
                <a:off x="962" y="2148"/>
                <a:ext cx="51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10 MHz</a:t>
                </a:r>
              </a:p>
            </p:txBody>
          </p:sp>
        </p:grpSp>
        <p:sp>
          <p:nvSpPr>
            <p:cNvPr id="139330" name="Line 32"/>
            <p:cNvSpPr>
              <a:spLocks noChangeShapeType="1"/>
            </p:cNvSpPr>
            <p:nvPr/>
          </p:nvSpPr>
          <p:spPr bwMode="auto">
            <a:xfrm>
              <a:off x="1202" y="2065"/>
              <a:ext cx="0" cy="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9306" name="Text Box 34"/>
          <p:cNvSpPr txBox="1">
            <a:spLocks noChangeArrowheads="1"/>
          </p:cNvSpPr>
          <p:nvPr/>
        </p:nvSpPr>
        <p:spPr bwMode="auto">
          <a:xfrm>
            <a:off x="468313" y="1216025"/>
            <a:ext cx="2255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frequency conversion:</a:t>
            </a:r>
          </a:p>
        </p:txBody>
      </p:sp>
      <p:graphicFrame>
        <p:nvGraphicFramePr>
          <p:cNvPr id="139299" name="Object 35"/>
          <p:cNvGraphicFramePr>
            <a:graphicFrameLocks noChangeAspect="1"/>
          </p:cNvGraphicFramePr>
          <p:nvPr/>
        </p:nvGraphicFramePr>
        <p:xfrm>
          <a:off x="468313" y="4581525"/>
          <a:ext cx="6038850" cy="647700"/>
        </p:xfrm>
        <a:graphic>
          <a:graphicData uri="http://schemas.openxmlformats.org/presentationml/2006/ole">
            <p:oleObj spid="_x0000_s139299" name="Formel" r:id="rId4" imgW="4025880" imgH="431640" progId="">
              <p:embed/>
            </p:oleObj>
          </a:graphicData>
        </a:graphic>
      </p:graphicFrame>
      <p:sp>
        <p:nvSpPr>
          <p:cNvPr id="139307" name="Text Box 36"/>
          <p:cNvSpPr txBox="1">
            <a:spLocks noChangeArrowheads="1"/>
          </p:cNvSpPr>
          <p:nvPr/>
        </p:nvSpPr>
        <p:spPr bwMode="auto">
          <a:xfrm>
            <a:off x="7524750" y="3644900"/>
            <a:ext cx="1063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spectrum</a:t>
            </a:r>
          </a:p>
        </p:txBody>
      </p:sp>
      <p:graphicFrame>
        <p:nvGraphicFramePr>
          <p:cNvPr id="139301" name="Object 37"/>
          <p:cNvGraphicFramePr>
            <a:graphicFrameLocks noChangeAspect="1"/>
          </p:cNvGraphicFramePr>
          <p:nvPr/>
        </p:nvGraphicFramePr>
        <p:xfrm>
          <a:off x="2771775" y="5678488"/>
          <a:ext cx="3752850" cy="342900"/>
        </p:xfrm>
        <a:graphic>
          <a:graphicData uri="http://schemas.openxmlformats.org/presentationml/2006/ole">
            <p:oleObj spid="_x0000_s139301" name="Formel" r:id="rId5" imgW="2501640" imgH="228600" progId="">
              <p:embed/>
            </p:oleObj>
          </a:graphicData>
        </a:graphic>
      </p:graphicFrame>
      <p:grpSp>
        <p:nvGrpSpPr>
          <p:cNvPr id="139308" name="Group 62"/>
          <p:cNvGrpSpPr>
            <a:grpSpLocks/>
          </p:cNvGrpSpPr>
          <p:nvPr/>
        </p:nvGrpSpPr>
        <p:grpSpPr bwMode="auto">
          <a:xfrm>
            <a:off x="7451725" y="4078288"/>
            <a:ext cx="1295400" cy="790575"/>
            <a:chOff x="4694" y="2569"/>
            <a:chExt cx="816" cy="498"/>
          </a:xfrm>
        </p:grpSpPr>
        <p:grpSp>
          <p:nvGrpSpPr>
            <p:cNvPr id="139322" name="Group 42"/>
            <p:cNvGrpSpPr>
              <a:grpSpLocks noChangeAspect="1"/>
            </p:cNvGrpSpPr>
            <p:nvPr/>
          </p:nvGrpSpPr>
          <p:grpSpPr bwMode="auto">
            <a:xfrm>
              <a:off x="4694" y="2659"/>
              <a:ext cx="816" cy="408"/>
              <a:chOff x="4422" y="2909"/>
              <a:chExt cx="680" cy="340"/>
            </a:xfrm>
          </p:grpSpPr>
          <p:sp>
            <p:nvSpPr>
              <p:cNvPr id="139325" name="Line 38"/>
              <p:cNvSpPr>
                <a:spLocks noChangeAspect="1" noChangeShapeType="1"/>
              </p:cNvSpPr>
              <p:nvPr/>
            </p:nvSpPr>
            <p:spPr bwMode="auto">
              <a:xfrm>
                <a:off x="4422" y="3249"/>
                <a:ext cx="6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26" name="Line 39"/>
              <p:cNvSpPr>
                <a:spLocks noChangeAspect="1" noChangeShapeType="1"/>
              </p:cNvSpPr>
              <p:nvPr/>
            </p:nvSpPr>
            <p:spPr bwMode="auto">
              <a:xfrm rot="-5400000">
                <a:off x="4252" y="3079"/>
                <a:ext cx="3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27" name="Line 40"/>
              <p:cNvSpPr>
                <a:spLocks noChangeAspect="1" noChangeShapeType="1"/>
              </p:cNvSpPr>
              <p:nvPr/>
            </p:nvSpPr>
            <p:spPr bwMode="auto">
              <a:xfrm>
                <a:off x="4649" y="3045"/>
                <a:ext cx="0" cy="2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328" name="Line 41"/>
              <p:cNvSpPr>
                <a:spLocks noChangeAspect="1" noChangeShapeType="1"/>
              </p:cNvSpPr>
              <p:nvPr/>
            </p:nvSpPr>
            <p:spPr bwMode="auto">
              <a:xfrm>
                <a:off x="4830" y="3045"/>
                <a:ext cx="0" cy="2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9323" name="Text Box 43"/>
            <p:cNvSpPr txBox="1">
              <a:spLocks noChangeAspect="1" noChangeArrowheads="1"/>
            </p:cNvSpPr>
            <p:nvPr/>
          </p:nvSpPr>
          <p:spPr bwMode="auto">
            <a:xfrm>
              <a:off x="5074" y="2569"/>
              <a:ext cx="20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  <a:r>
                <a:rPr lang="en-US" i="1" baseline="-25000"/>
                <a:t>1</a:t>
              </a:r>
            </a:p>
          </p:txBody>
        </p:sp>
        <p:sp>
          <p:nvSpPr>
            <p:cNvPr id="139324" name="Text Box 44"/>
            <p:cNvSpPr txBox="1">
              <a:spLocks noChangeAspect="1" noChangeArrowheads="1"/>
            </p:cNvSpPr>
            <p:nvPr/>
          </p:nvSpPr>
          <p:spPr bwMode="auto">
            <a:xfrm>
              <a:off x="4857" y="2569"/>
              <a:ext cx="20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  <a:r>
                <a:rPr lang="en-US" i="1" baseline="-25000"/>
                <a:t>2</a:t>
              </a:r>
            </a:p>
          </p:txBody>
        </p:sp>
      </p:grpSp>
      <p:sp>
        <p:nvSpPr>
          <p:cNvPr id="139309" name="Text Box 45"/>
          <p:cNvSpPr txBox="1">
            <a:spLocks noChangeArrowheads="1"/>
          </p:cNvSpPr>
          <p:nvPr/>
        </p:nvSpPr>
        <p:spPr bwMode="auto">
          <a:xfrm>
            <a:off x="468313" y="5294313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nonlinear process:</a:t>
            </a:r>
          </a:p>
        </p:txBody>
      </p:sp>
      <p:sp>
        <p:nvSpPr>
          <p:cNvPr id="139310" name="Text Box 54"/>
          <p:cNvSpPr txBox="1">
            <a:spLocks noChangeArrowheads="1"/>
          </p:cNvSpPr>
          <p:nvPr/>
        </p:nvSpPr>
        <p:spPr bwMode="auto">
          <a:xfrm>
            <a:off x="7740650" y="5294313"/>
            <a:ext cx="331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</a:t>
            </a:r>
            <a:r>
              <a:rPr lang="en-US" i="1" baseline="-25000"/>
              <a:t>2</a:t>
            </a:r>
          </a:p>
        </p:txBody>
      </p:sp>
      <p:sp>
        <p:nvSpPr>
          <p:cNvPr id="139311" name="Line 55"/>
          <p:cNvSpPr>
            <a:spLocks noChangeAspect="1" noChangeShapeType="1"/>
          </p:cNvSpPr>
          <p:nvPr/>
        </p:nvSpPr>
        <p:spPr bwMode="auto">
          <a:xfrm>
            <a:off x="7608888" y="5792788"/>
            <a:ext cx="0" cy="258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39312" name="Group 63"/>
          <p:cNvGrpSpPr>
            <a:grpSpLocks/>
          </p:cNvGrpSpPr>
          <p:nvPr/>
        </p:nvGrpSpPr>
        <p:grpSpPr bwMode="auto">
          <a:xfrm>
            <a:off x="7402513" y="5294313"/>
            <a:ext cx="1417637" cy="757237"/>
            <a:chOff x="4663" y="3335"/>
            <a:chExt cx="893" cy="477"/>
          </a:xfrm>
        </p:grpSpPr>
        <p:sp>
          <p:nvSpPr>
            <p:cNvPr id="139314" name="Text Box 53"/>
            <p:cNvSpPr txBox="1">
              <a:spLocks noChangeArrowheads="1"/>
            </p:cNvSpPr>
            <p:nvPr/>
          </p:nvSpPr>
          <p:spPr bwMode="auto">
            <a:xfrm>
              <a:off x="5057" y="3335"/>
              <a:ext cx="2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  <a:r>
                <a:rPr lang="en-US" i="1" baseline="-25000"/>
                <a:t>1</a:t>
              </a:r>
            </a:p>
          </p:txBody>
        </p:sp>
        <p:sp>
          <p:nvSpPr>
            <p:cNvPr id="139315" name="Line 49"/>
            <p:cNvSpPr>
              <a:spLocks noChangeAspect="1" noChangeShapeType="1"/>
            </p:cNvSpPr>
            <p:nvPr/>
          </p:nvSpPr>
          <p:spPr bwMode="auto">
            <a:xfrm>
              <a:off x="4684" y="3812"/>
              <a:ext cx="81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316" name="Line 50"/>
            <p:cNvSpPr>
              <a:spLocks noChangeAspect="1" noChangeShapeType="1"/>
            </p:cNvSpPr>
            <p:nvPr/>
          </p:nvSpPr>
          <p:spPr bwMode="auto">
            <a:xfrm rot="-5400000">
              <a:off x="4479" y="3608"/>
              <a:ext cx="40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317" name="Line 51"/>
            <p:cNvSpPr>
              <a:spLocks noChangeAspect="1" noChangeShapeType="1"/>
            </p:cNvSpPr>
            <p:nvPr/>
          </p:nvSpPr>
          <p:spPr bwMode="auto">
            <a:xfrm>
              <a:off x="4956" y="3567"/>
              <a:ext cx="0" cy="2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318" name="Line 52"/>
            <p:cNvSpPr>
              <a:spLocks noChangeAspect="1" noChangeShapeType="1"/>
            </p:cNvSpPr>
            <p:nvPr/>
          </p:nvSpPr>
          <p:spPr bwMode="auto">
            <a:xfrm>
              <a:off x="5174" y="3567"/>
              <a:ext cx="0" cy="2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319" name="Line 56"/>
            <p:cNvSpPr>
              <a:spLocks noChangeAspect="1" noChangeShapeType="1"/>
            </p:cNvSpPr>
            <p:nvPr/>
          </p:nvSpPr>
          <p:spPr bwMode="auto">
            <a:xfrm>
              <a:off x="5393" y="3649"/>
              <a:ext cx="0" cy="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320" name="Text Box 57"/>
            <p:cNvSpPr txBox="1">
              <a:spLocks noChangeAspect="1" noChangeArrowheads="1"/>
            </p:cNvSpPr>
            <p:nvPr/>
          </p:nvSpPr>
          <p:spPr bwMode="auto">
            <a:xfrm>
              <a:off x="5250" y="3465"/>
              <a:ext cx="3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/>
                <a:t>sum</a:t>
              </a:r>
              <a:endParaRPr lang="en-US" sz="1400" i="1" baseline="-25000"/>
            </a:p>
          </p:txBody>
        </p:sp>
        <p:sp>
          <p:nvSpPr>
            <p:cNvPr id="139321" name="Text Box 58"/>
            <p:cNvSpPr txBox="1">
              <a:spLocks noChangeAspect="1" noChangeArrowheads="1"/>
            </p:cNvSpPr>
            <p:nvPr/>
          </p:nvSpPr>
          <p:spPr bwMode="auto">
            <a:xfrm>
              <a:off x="4663" y="3426"/>
              <a:ext cx="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/>
                <a:t>diff</a:t>
              </a:r>
              <a:r>
                <a:rPr lang="en-US" i="1"/>
                <a:t>.</a:t>
              </a:r>
              <a:endParaRPr lang="en-US" i="1" baseline="-25000"/>
            </a:p>
          </p:txBody>
        </p:sp>
      </p:grpSp>
      <p:sp>
        <p:nvSpPr>
          <p:cNvPr id="139347" name="AutoShape 83"/>
          <p:cNvSpPr>
            <a:spLocks noChangeArrowheads="1"/>
          </p:cNvSpPr>
          <p:nvPr/>
        </p:nvSpPr>
        <p:spPr bwMode="auto">
          <a:xfrm>
            <a:off x="5938838" y="1484313"/>
            <a:ext cx="2305050" cy="15843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Nonlinear process </a:t>
            </a:r>
          </a:p>
          <a:p>
            <a:r>
              <a:rPr lang="en-US" b="1">
                <a:solidFill>
                  <a:srgbClr val="FF0000"/>
                </a:solidFill>
              </a:rPr>
              <a:t>required to convert </a:t>
            </a:r>
          </a:p>
          <a:p>
            <a:r>
              <a:rPr lang="en-US" b="1">
                <a:solidFill>
                  <a:srgbClr val="FF0000"/>
                </a:solidFill>
              </a:rPr>
              <a:t>mechanical down</a:t>
            </a:r>
          </a:p>
          <a:p>
            <a:r>
              <a:rPr lang="en-US" b="1">
                <a:solidFill>
                  <a:srgbClr val="FF0000"/>
                </a:solidFill>
              </a:rPr>
              <a:t>to relevant frequency</a:t>
            </a:r>
          </a:p>
          <a:p>
            <a:r>
              <a:rPr lang="en-US" b="1">
                <a:solidFill>
                  <a:srgbClr val="FF0000"/>
                </a:solidFill>
              </a:rPr>
              <a:t> range. 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04" grpId="0"/>
      <p:bldP spid="139306" grpId="0"/>
      <p:bldP spid="139307" grpId="0"/>
      <p:bldP spid="139309" grpId="0"/>
      <p:bldP spid="139310" grpId="0"/>
      <p:bldP spid="139311" grpId="0" animBg="1"/>
      <p:bldP spid="139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6" name="Text Box 7"/>
          <p:cNvSpPr txBox="1">
            <a:spLocks noChangeArrowheads="1"/>
          </p:cNvSpPr>
          <p:nvPr/>
        </p:nvSpPr>
        <p:spPr bwMode="auto">
          <a:xfrm>
            <a:off x="323850" y="4365625"/>
            <a:ext cx="9072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Fluctuation-Dissipation-Theoreme:  loss (mechanical dissipation)              thermal noise</a:t>
            </a:r>
          </a:p>
        </p:txBody>
      </p:sp>
      <p:sp>
        <p:nvSpPr>
          <p:cNvPr id="17507" name="Text Box 8"/>
          <p:cNvSpPr txBox="1">
            <a:spLocks noChangeArrowheads="1"/>
          </p:cNvSpPr>
          <p:nvPr/>
        </p:nvSpPr>
        <p:spPr bwMode="auto">
          <a:xfrm>
            <a:off x="476250" y="533400"/>
            <a:ext cx="616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66FF"/>
                </a:solidFill>
                <a:latin typeface="Arial Rounded MT Bold" pitchFamily="34" charset="0"/>
              </a:rPr>
              <a:t>Introduction – Brownian thermal noise of mirrors</a:t>
            </a:r>
          </a:p>
        </p:txBody>
      </p:sp>
      <p:pic>
        <p:nvPicPr>
          <p:cNvPr id="17508" name="Picture 6" descr="aperaint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60475" y="-1860550"/>
            <a:ext cx="72437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09" name="Text Box 18"/>
          <p:cNvSpPr txBox="1">
            <a:spLocks noChangeArrowheads="1"/>
          </p:cNvSpPr>
          <p:nvPr/>
        </p:nvSpPr>
        <p:spPr bwMode="auto">
          <a:xfrm>
            <a:off x="501650" y="2349500"/>
            <a:ext cx="3494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Brownian thermal noise of  mirrors</a:t>
            </a:r>
          </a:p>
        </p:txBody>
      </p:sp>
      <p:pic>
        <p:nvPicPr>
          <p:cNvPr id="17510" name="Picture 19" descr="canti0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77" t="25171" r="8611" b="21625"/>
          <a:stretch>
            <a:fillRect/>
          </a:stretch>
        </p:blipFill>
        <p:spPr bwMode="auto">
          <a:xfrm rot="-395238">
            <a:off x="-1620838" y="2420938"/>
            <a:ext cx="14065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" name="Text Box 20"/>
          <p:cNvSpPr txBox="1">
            <a:spLocks noChangeArrowheads="1"/>
          </p:cNvSpPr>
          <p:nvPr/>
        </p:nvSpPr>
        <p:spPr bwMode="auto">
          <a:xfrm>
            <a:off x="508000" y="1406525"/>
            <a:ext cx="7535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fluctuations of surface -&gt; phase of reflected light randomly changed/ distortion</a:t>
            </a:r>
          </a:p>
          <a:p>
            <a:r>
              <a:rPr lang="en-US"/>
              <a:t>in wavefront</a:t>
            </a:r>
          </a:p>
        </p:txBody>
      </p:sp>
      <p:sp>
        <p:nvSpPr>
          <p:cNvPr id="17512" name="AutoShape 31"/>
          <p:cNvSpPr>
            <a:spLocks noChangeArrowheads="1"/>
          </p:cNvSpPr>
          <p:nvPr/>
        </p:nvSpPr>
        <p:spPr bwMode="auto">
          <a:xfrm>
            <a:off x="-2268538" y="1989138"/>
            <a:ext cx="1154113" cy="863600"/>
          </a:xfrm>
          <a:prstGeom prst="can">
            <a:avLst>
              <a:gd name="adj" fmla="val 3823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3" name="Text Box 38"/>
          <p:cNvSpPr txBox="1">
            <a:spLocks noChangeArrowheads="1"/>
          </p:cNvSpPr>
          <p:nvPr/>
        </p:nvSpPr>
        <p:spPr bwMode="auto">
          <a:xfrm>
            <a:off x="-865188" y="5229225"/>
            <a:ext cx="25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</a:t>
            </a:r>
          </a:p>
        </p:txBody>
      </p:sp>
      <p:grpSp>
        <p:nvGrpSpPr>
          <p:cNvPr id="17514" name="Group 33"/>
          <p:cNvGrpSpPr>
            <a:grpSpLocks/>
          </p:cNvGrpSpPr>
          <p:nvPr/>
        </p:nvGrpSpPr>
        <p:grpSpPr bwMode="auto">
          <a:xfrm>
            <a:off x="-1981200" y="4221163"/>
            <a:ext cx="1331912" cy="900112"/>
            <a:chOff x="3424" y="2319"/>
            <a:chExt cx="839" cy="567"/>
          </a:xfrm>
        </p:grpSpPr>
        <p:sp>
          <p:nvSpPr>
            <p:cNvPr id="17582" name="Line 34"/>
            <p:cNvSpPr>
              <a:spLocks noChangeShapeType="1"/>
            </p:cNvSpPr>
            <p:nvPr/>
          </p:nvSpPr>
          <p:spPr bwMode="auto">
            <a:xfrm rot="10800000">
              <a:off x="3424" y="2319"/>
              <a:ext cx="0" cy="56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83" name="Line 35"/>
            <p:cNvSpPr>
              <a:spLocks noChangeShapeType="1"/>
            </p:cNvSpPr>
            <p:nvPr/>
          </p:nvSpPr>
          <p:spPr bwMode="auto">
            <a:xfrm rot="-5400000">
              <a:off x="3844" y="2465"/>
              <a:ext cx="0" cy="83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515" name="Freeform 37"/>
          <p:cNvSpPr>
            <a:spLocks/>
          </p:cNvSpPr>
          <p:nvPr/>
        </p:nvSpPr>
        <p:spPr bwMode="auto">
          <a:xfrm>
            <a:off x="-1801813" y="4292600"/>
            <a:ext cx="936625" cy="792163"/>
          </a:xfrm>
          <a:custGeom>
            <a:avLst/>
            <a:gdLst>
              <a:gd name="T0" fmla="*/ 0 w 590"/>
              <a:gd name="T1" fmla="*/ 0 h 499"/>
              <a:gd name="T2" fmla="*/ 2147483647 w 590"/>
              <a:gd name="T3" fmla="*/ 2147483647 h 499"/>
              <a:gd name="T4" fmla="*/ 2147483647 w 590"/>
              <a:gd name="T5" fmla="*/ 2147483647 h 499"/>
              <a:gd name="T6" fmla="*/ 2147483647 w 590"/>
              <a:gd name="T7" fmla="*/ 2147483647 h 499"/>
              <a:gd name="T8" fmla="*/ 2147483647 w 590"/>
              <a:gd name="T9" fmla="*/ 2147483647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0"/>
              <a:gd name="T16" fmla="*/ 0 h 499"/>
              <a:gd name="T17" fmla="*/ 590 w 590"/>
              <a:gd name="T18" fmla="*/ 499 h 4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0" h="499">
                <a:moveTo>
                  <a:pt x="0" y="0"/>
                </a:moveTo>
                <a:cubicBezTo>
                  <a:pt x="11" y="32"/>
                  <a:pt x="39" y="133"/>
                  <a:pt x="66" y="193"/>
                </a:cubicBezTo>
                <a:cubicBezTo>
                  <a:pt x="93" y="253"/>
                  <a:pt x="120" y="318"/>
                  <a:pt x="162" y="361"/>
                </a:cubicBezTo>
                <a:cubicBezTo>
                  <a:pt x="204" y="404"/>
                  <a:pt x="247" y="430"/>
                  <a:pt x="318" y="453"/>
                </a:cubicBezTo>
                <a:cubicBezTo>
                  <a:pt x="389" y="476"/>
                  <a:pt x="491" y="495"/>
                  <a:pt x="590" y="49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516" name="Text Box 39"/>
          <p:cNvSpPr txBox="1">
            <a:spLocks noChangeArrowheads="1"/>
          </p:cNvSpPr>
          <p:nvPr/>
        </p:nvSpPr>
        <p:spPr bwMode="auto">
          <a:xfrm>
            <a:off x="-1298575" y="4214813"/>
            <a:ext cx="31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S</a:t>
            </a:r>
            <a:r>
              <a:rPr lang="en-US" sz="1400" i="1" baseline="-25000"/>
              <a:t>x</a:t>
            </a:r>
          </a:p>
        </p:txBody>
      </p:sp>
      <p:grpSp>
        <p:nvGrpSpPr>
          <p:cNvPr id="17517" name="Group 55"/>
          <p:cNvGrpSpPr>
            <a:grpSpLocks/>
          </p:cNvGrpSpPr>
          <p:nvPr/>
        </p:nvGrpSpPr>
        <p:grpSpPr bwMode="auto">
          <a:xfrm>
            <a:off x="9615488" y="4257675"/>
            <a:ext cx="1514475" cy="1193800"/>
            <a:chOff x="2313" y="2682"/>
            <a:chExt cx="954" cy="752"/>
          </a:xfrm>
        </p:grpSpPr>
        <p:grpSp>
          <p:nvGrpSpPr>
            <p:cNvPr id="17574" name="Group 24"/>
            <p:cNvGrpSpPr>
              <a:grpSpLocks/>
            </p:cNvGrpSpPr>
            <p:nvPr/>
          </p:nvGrpSpPr>
          <p:grpSpPr bwMode="auto">
            <a:xfrm>
              <a:off x="2313" y="2682"/>
              <a:ext cx="839" cy="567"/>
              <a:chOff x="3424" y="2319"/>
              <a:chExt cx="839" cy="567"/>
            </a:xfrm>
          </p:grpSpPr>
          <p:sp>
            <p:nvSpPr>
              <p:cNvPr id="17580" name="Line 22"/>
              <p:cNvSpPr>
                <a:spLocks noChangeShapeType="1"/>
              </p:cNvSpPr>
              <p:nvPr/>
            </p:nvSpPr>
            <p:spPr bwMode="auto">
              <a:xfrm rot="10800000">
                <a:off x="3424" y="2319"/>
                <a:ext cx="0" cy="5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81" name="Line 23"/>
              <p:cNvSpPr>
                <a:spLocks noChangeShapeType="1"/>
              </p:cNvSpPr>
              <p:nvPr/>
            </p:nvSpPr>
            <p:spPr bwMode="auto">
              <a:xfrm rot="-5400000">
                <a:off x="3844" y="2465"/>
                <a:ext cx="0" cy="8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575" name="Line 25"/>
            <p:cNvSpPr>
              <a:spLocks noChangeShapeType="1"/>
            </p:cNvSpPr>
            <p:nvPr/>
          </p:nvSpPr>
          <p:spPr bwMode="auto">
            <a:xfrm>
              <a:off x="2472" y="2886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76" name="Line 26"/>
            <p:cNvSpPr>
              <a:spLocks noChangeShapeType="1"/>
            </p:cNvSpPr>
            <p:nvPr/>
          </p:nvSpPr>
          <p:spPr bwMode="auto">
            <a:xfrm>
              <a:off x="2699" y="2886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77" name="Line 27"/>
            <p:cNvSpPr>
              <a:spLocks noChangeShapeType="1"/>
            </p:cNvSpPr>
            <p:nvPr/>
          </p:nvSpPr>
          <p:spPr bwMode="auto">
            <a:xfrm>
              <a:off x="2789" y="2886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78" name="Line 28"/>
            <p:cNvSpPr>
              <a:spLocks noChangeShapeType="1"/>
            </p:cNvSpPr>
            <p:nvPr/>
          </p:nvSpPr>
          <p:spPr bwMode="auto">
            <a:xfrm>
              <a:off x="2971" y="2886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79" name="Text Box 29"/>
            <p:cNvSpPr txBox="1">
              <a:spLocks noChangeArrowheads="1"/>
            </p:cNvSpPr>
            <p:nvPr/>
          </p:nvSpPr>
          <p:spPr bwMode="auto">
            <a:xfrm>
              <a:off x="3107" y="3203"/>
              <a:ext cx="1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f</a:t>
              </a:r>
            </a:p>
          </p:txBody>
        </p:sp>
      </p:grpSp>
      <p:sp>
        <p:nvSpPr>
          <p:cNvPr id="17518" name="Text Box 53"/>
          <p:cNvSpPr txBox="1">
            <a:spLocks noChangeArrowheads="1"/>
          </p:cNvSpPr>
          <p:nvPr/>
        </p:nvSpPr>
        <p:spPr bwMode="auto">
          <a:xfrm>
            <a:off x="9337675" y="4149725"/>
            <a:ext cx="31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S</a:t>
            </a:r>
            <a:r>
              <a:rPr lang="en-US" sz="1400" i="1" baseline="-25000"/>
              <a:t>x</a:t>
            </a:r>
          </a:p>
        </p:txBody>
      </p:sp>
      <p:sp>
        <p:nvSpPr>
          <p:cNvPr id="17519" name="Text Box 56"/>
          <p:cNvSpPr txBox="1">
            <a:spLocks noChangeArrowheads="1"/>
          </p:cNvSpPr>
          <p:nvPr/>
        </p:nvSpPr>
        <p:spPr bwMode="auto">
          <a:xfrm>
            <a:off x="10587038" y="3644900"/>
            <a:ext cx="60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/>
              <a:t>-&gt;0</a:t>
            </a:r>
          </a:p>
          <a:p>
            <a:r>
              <a:rPr lang="en-US"/>
              <a:t>T-&gt;0</a:t>
            </a:r>
          </a:p>
        </p:txBody>
      </p:sp>
      <p:sp>
        <p:nvSpPr>
          <p:cNvPr id="17520" name="Text Box 57"/>
          <p:cNvSpPr txBox="1">
            <a:spLocks noChangeArrowheads="1"/>
          </p:cNvSpPr>
          <p:nvPr/>
        </p:nvSpPr>
        <p:spPr bwMode="auto">
          <a:xfrm>
            <a:off x="-1260475" y="3357563"/>
            <a:ext cx="928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/>
              <a:t> large</a:t>
            </a:r>
          </a:p>
          <a:p>
            <a:r>
              <a:rPr lang="en-US"/>
              <a:t>T=300 K</a:t>
            </a:r>
          </a:p>
        </p:txBody>
      </p:sp>
      <p:grpSp>
        <p:nvGrpSpPr>
          <p:cNvPr id="17521" name="Group 64"/>
          <p:cNvGrpSpPr>
            <a:grpSpLocks/>
          </p:cNvGrpSpPr>
          <p:nvPr/>
        </p:nvGrpSpPr>
        <p:grpSpPr bwMode="auto">
          <a:xfrm>
            <a:off x="12361863" y="4149725"/>
            <a:ext cx="1643062" cy="1014413"/>
            <a:chOff x="4043" y="2614"/>
            <a:chExt cx="1035" cy="639"/>
          </a:xfrm>
        </p:grpSpPr>
        <p:grpSp>
          <p:nvGrpSpPr>
            <p:cNvPr id="17566" name="Group 43"/>
            <p:cNvGrpSpPr>
              <a:grpSpLocks/>
            </p:cNvGrpSpPr>
            <p:nvPr/>
          </p:nvGrpSpPr>
          <p:grpSpPr bwMode="auto">
            <a:xfrm>
              <a:off x="4239" y="2678"/>
              <a:ext cx="839" cy="567"/>
              <a:chOff x="3424" y="2319"/>
              <a:chExt cx="839" cy="567"/>
            </a:xfrm>
          </p:grpSpPr>
          <p:sp>
            <p:nvSpPr>
              <p:cNvPr id="17572" name="Line 44"/>
              <p:cNvSpPr>
                <a:spLocks noChangeShapeType="1"/>
              </p:cNvSpPr>
              <p:nvPr/>
            </p:nvSpPr>
            <p:spPr bwMode="auto">
              <a:xfrm rot="10800000">
                <a:off x="3424" y="2319"/>
                <a:ext cx="0" cy="5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73" name="Line 45"/>
              <p:cNvSpPr>
                <a:spLocks noChangeShapeType="1"/>
              </p:cNvSpPr>
              <p:nvPr/>
            </p:nvSpPr>
            <p:spPr bwMode="auto">
              <a:xfrm rot="-5400000">
                <a:off x="3844" y="2465"/>
                <a:ext cx="0" cy="83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567" name="Freeform 58"/>
            <p:cNvSpPr>
              <a:spLocks/>
            </p:cNvSpPr>
            <p:nvPr/>
          </p:nvSpPr>
          <p:spPr bwMode="auto">
            <a:xfrm>
              <a:off x="4332" y="2882"/>
              <a:ext cx="136" cy="367"/>
            </a:xfrm>
            <a:custGeom>
              <a:avLst/>
              <a:gdLst>
                <a:gd name="T0" fmla="*/ 0 w 136"/>
                <a:gd name="T1" fmla="*/ 367 h 367"/>
                <a:gd name="T2" fmla="*/ 30 w 136"/>
                <a:gd name="T3" fmla="*/ 320 h 367"/>
                <a:gd name="T4" fmla="*/ 40 w 136"/>
                <a:gd name="T5" fmla="*/ 262 h 367"/>
                <a:gd name="T6" fmla="*/ 62 w 136"/>
                <a:gd name="T7" fmla="*/ 8 h 367"/>
                <a:gd name="T8" fmla="*/ 84 w 136"/>
                <a:gd name="T9" fmla="*/ 212 h 367"/>
                <a:gd name="T10" fmla="*/ 102 w 136"/>
                <a:gd name="T11" fmla="*/ 322 h 367"/>
                <a:gd name="T12" fmla="*/ 136 w 136"/>
                <a:gd name="T13" fmla="*/ 367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367"/>
                <a:gd name="T23" fmla="*/ 136 w 136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367">
                  <a:moveTo>
                    <a:pt x="0" y="367"/>
                  </a:moveTo>
                  <a:cubicBezTo>
                    <a:pt x="5" y="359"/>
                    <a:pt x="23" y="337"/>
                    <a:pt x="30" y="320"/>
                  </a:cubicBezTo>
                  <a:cubicBezTo>
                    <a:pt x="37" y="303"/>
                    <a:pt x="35" y="314"/>
                    <a:pt x="40" y="262"/>
                  </a:cubicBezTo>
                  <a:cubicBezTo>
                    <a:pt x="45" y="210"/>
                    <a:pt x="55" y="16"/>
                    <a:pt x="62" y="8"/>
                  </a:cubicBezTo>
                  <a:cubicBezTo>
                    <a:pt x="69" y="0"/>
                    <a:pt x="77" y="160"/>
                    <a:pt x="84" y="212"/>
                  </a:cubicBezTo>
                  <a:cubicBezTo>
                    <a:pt x="91" y="264"/>
                    <a:pt x="93" y="296"/>
                    <a:pt x="102" y="322"/>
                  </a:cubicBezTo>
                  <a:cubicBezTo>
                    <a:pt x="111" y="348"/>
                    <a:pt x="129" y="358"/>
                    <a:pt x="136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68" name="Freeform 60"/>
            <p:cNvSpPr>
              <a:spLocks/>
            </p:cNvSpPr>
            <p:nvPr/>
          </p:nvSpPr>
          <p:spPr bwMode="auto">
            <a:xfrm>
              <a:off x="4558" y="2882"/>
              <a:ext cx="136" cy="367"/>
            </a:xfrm>
            <a:custGeom>
              <a:avLst/>
              <a:gdLst>
                <a:gd name="T0" fmla="*/ 0 w 136"/>
                <a:gd name="T1" fmla="*/ 367 h 367"/>
                <a:gd name="T2" fmla="*/ 30 w 136"/>
                <a:gd name="T3" fmla="*/ 320 h 367"/>
                <a:gd name="T4" fmla="*/ 40 w 136"/>
                <a:gd name="T5" fmla="*/ 262 h 367"/>
                <a:gd name="T6" fmla="*/ 62 w 136"/>
                <a:gd name="T7" fmla="*/ 8 h 367"/>
                <a:gd name="T8" fmla="*/ 84 w 136"/>
                <a:gd name="T9" fmla="*/ 212 h 367"/>
                <a:gd name="T10" fmla="*/ 102 w 136"/>
                <a:gd name="T11" fmla="*/ 322 h 367"/>
                <a:gd name="T12" fmla="*/ 136 w 136"/>
                <a:gd name="T13" fmla="*/ 367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367"/>
                <a:gd name="T23" fmla="*/ 136 w 136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367">
                  <a:moveTo>
                    <a:pt x="0" y="367"/>
                  </a:moveTo>
                  <a:cubicBezTo>
                    <a:pt x="5" y="359"/>
                    <a:pt x="23" y="337"/>
                    <a:pt x="30" y="320"/>
                  </a:cubicBezTo>
                  <a:cubicBezTo>
                    <a:pt x="37" y="303"/>
                    <a:pt x="35" y="314"/>
                    <a:pt x="40" y="262"/>
                  </a:cubicBezTo>
                  <a:cubicBezTo>
                    <a:pt x="45" y="210"/>
                    <a:pt x="55" y="16"/>
                    <a:pt x="62" y="8"/>
                  </a:cubicBezTo>
                  <a:cubicBezTo>
                    <a:pt x="69" y="0"/>
                    <a:pt x="77" y="160"/>
                    <a:pt x="84" y="212"/>
                  </a:cubicBezTo>
                  <a:cubicBezTo>
                    <a:pt x="91" y="264"/>
                    <a:pt x="93" y="296"/>
                    <a:pt x="102" y="322"/>
                  </a:cubicBezTo>
                  <a:cubicBezTo>
                    <a:pt x="111" y="348"/>
                    <a:pt x="129" y="358"/>
                    <a:pt x="136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69" name="Freeform 61"/>
            <p:cNvSpPr>
              <a:spLocks/>
            </p:cNvSpPr>
            <p:nvPr/>
          </p:nvSpPr>
          <p:spPr bwMode="auto">
            <a:xfrm>
              <a:off x="4694" y="2882"/>
              <a:ext cx="136" cy="367"/>
            </a:xfrm>
            <a:custGeom>
              <a:avLst/>
              <a:gdLst>
                <a:gd name="T0" fmla="*/ 0 w 136"/>
                <a:gd name="T1" fmla="*/ 367 h 367"/>
                <a:gd name="T2" fmla="*/ 30 w 136"/>
                <a:gd name="T3" fmla="*/ 320 h 367"/>
                <a:gd name="T4" fmla="*/ 40 w 136"/>
                <a:gd name="T5" fmla="*/ 262 h 367"/>
                <a:gd name="T6" fmla="*/ 62 w 136"/>
                <a:gd name="T7" fmla="*/ 8 h 367"/>
                <a:gd name="T8" fmla="*/ 84 w 136"/>
                <a:gd name="T9" fmla="*/ 212 h 367"/>
                <a:gd name="T10" fmla="*/ 102 w 136"/>
                <a:gd name="T11" fmla="*/ 322 h 367"/>
                <a:gd name="T12" fmla="*/ 136 w 136"/>
                <a:gd name="T13" fmla="*/ 367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367"/>
                <a:gd name="T23" fmla="*/ 136 w 136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367">
                  <a:moveTo>
                    <a:pt x="0" y="367"/>
                  </a:moveTo>
                  <a:cubicBezTo>
                    <a:pt x="5" y="359"/>
                    <a:pt x="23" y="337"/>
                    <a:pt x="30" y="320"/>
                  </a:cubicBezTo>
                  <a:cubicBezTo>
                    <a:pt x="37" y="303"/>
                    <a:pt x="35" y="314"/>
                    <a:pt x="40" y="262"/>
                  </a:cubicBezTo>
                  <a:cubicBezTo>
                    <a:pt x="45" y="210"/>
                    <a:pt x="55" y="16"/>
                    <a:pt x="62" y="8"/>
                  </a:cubicBezTo>
                  <a:cubicBezTo>
                    <a:pt x="69" y="0"/>
                    <a:pt x="77" y="160"/>
                    <a:pt x="84" y="212"/>
                  </a:cubicBezTo>
                  <a:cubicBezTo>
                    <a:pt x="91" y="264"/>
                    <a:pt x="93" y="296"/>
                    <a:pt x="102" y="322"/>
                  </a:cubicBezTo>
                  <a:cubicBezTo>
                    <a:pt x="111" y="348"/>
                    <a:pt x="129" y="358"/>
                    <a:pt x="136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70" name="Freeform 62"/>
            <p:cNvSpPr>
              <a:spLocks/>
            </p:cNvSpPr>
            <p:nvPr/>
          </p:nvSpPr>
          <p:spPr bwMode="auto">
            <a:xfrm>
              <a:off x="4831" y="2886"/>
              <a:ext cx="136" cy="367"/>
            </a:xfrm>
            <a:custGeom>
              <a:avLst/>
              <a:gdLst>
                <a:gd name="T0" fmla="*/ 0 w 136"/>
                <a:gd name="T1" fmla="*/ 367 h 367"/>
                <a:gd name="T2" fmla="*/ 30 w 136"/>
                <a:gd name="T3" fmla="*/ 320 h 367"/>
                <a:gd name="T4" fmla="*/ 40 w 136"/>
                <a:gd name="T5" fmla="*/ 262 h 367"/>
                <a:gd name="T6" fmla="*/ 62 w 136"/>
                <a:gd name="T7" fmla="*/ 8 h 367"/>
                <a:gd name="T8" fmla="*/ 84 w 136"/>
                <a:gd name="T9" fmla="*/ 212 h 367"/>
                <a:gd name="T10" fmla="*/ 102 w 136"/>
                <a:gd name="T11" fmla="*/ 322 h 367"/>
                <a:gd name="T12" fmla="*/ 136 w 136"/>
                <a:gd name="T13" fmla="*/ 367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367"/>
                <a:gd name="T23" fmla="*/ 136 w 136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367">
                  <a:moveTo>
                    <a:pt x="0" y="367"/>
                  </a:moveTo>
                  <a:cubicBezTo>
                    <a:pt x="5" y="359"/>
                    <a:pt x="23" y="337"/>
                    <a:pt x="30" y="320"/>
                  </a:cubicBezTo>
                  <a:cubicBezTo>
                    <a:pt x="37" y="303"/>
                    <a:pt x="35" y="314"/>
                    <a:pt x="40" y="262"/>
                  </a:cubicBezTo>
                  <a:cubicBezTo>
                    <a:pt x="45" y="210"/>
                    <a:pt x="55" y="16"/>
                    <a:pt x="62" y="8"/>
                  </a:cubicBezTo>
                  <a:cubicBezTo>
                    <a:pt x="69" y="0"/>
                    <a:pt x="77" y="160"/>
                    <a:pt x="84" y="212"/>
                  </a:cubicBezTo>
                  <a:cubicBezTo>
                    <a:pt x="91" y="264"/>
                    <a:pt x="93" y="296"/>
                    <a:pt x="102" y="322"/>
                  </a:cubicBezTo>
                  <a:cubicBezTo>
                    <a:pt x="111" y="348"/>
                    <a:pt x="129" y="358"/>
                    <a:pt x="136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71" name="Text Box 63"/>
            <p:cNvSpPr txBox="1">
              <a:spLocks noChangeArrowheads="1"/>
            </p:cNvSpPr>
            <p:nvPr/>
          </p:nvSpPr>
          <p:spPr bwMode="auto">
            <a:xfrm>
              <a:off x="4043" y="2614"/>
              <a:ext cx="1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/>
                <a:t>S</a:t>
              </a:r>
              <a:r>
                <a:rPr lang="en-US" sz="1400" i="1" baseline="-25000"/>
                <a:t>x</a:t>
              </a:r>
            </a:p>
          </p:txBody>
        </p:sp>
      </p:grpSp>
      <p:grpSp>
        <p:nvGrpSpPr>
          <p:cNvPr id="17522" name="Group 104"/>
          <p:cNvGrpSpPr>
            <a:grpSpLocks/>
          </p:cNvGrpSpPr>
          <p:nvPr/>
        </p:nvGrpSpPr>
        <p:grpSpPr bwMode="auto">
          <a:xfrm>
            <a:off x="-1908175" y="981075"/>
            <a:ext cx="1609725" cy="1079500"/>
            <a:chOff x="521" y="1888"/>
            <a:chExt cx="1014" cy="680"/>
          </a:xfrm>
        </p:grpSpPr>
        <p:grpSp>
          <p:nvGrpSpPr>
            <p:cNvPr id="17553" name="Group 90"/>
            <p:cNvGrpSpPr>
              <a:grpSpLocks/>
            </p:cNvGrpSpPr>
            <p:nvPr/>
          </p:nvGrpSpPr>
          <p:grpSpPr bwMode="auto">
            <a:xfrm>
              <a:off x="658" y="1933"/>
              <a:ext cx="771" cy="570"/>
              <a:chOff x="3449" y="1734"/>
              <a:chExt cx="771" cy="570"/>
            </a:xfrm>
          </p:grpSpPr>
          <p:sp>
            <p:nvSpPr>
              <p:cNvPr id="17563" name="Freeform 87"/>
              <p:cNvSpPr>
                <a:spLocks/>
              </p:cNvSpPr>
              <p:nvPr/>
            </p:nvSpPr>
            <p:spPr bwMode="auto">
              <a:xfrm>
                <a:off x="3449" y="1734"/>
                <a:ext cx="771" cy="437"/>
              </a:xfrm>
              <a:custGeom>
                <a:avLst/>
                <a:gdLst>
                  <a:gd name="T0" fmla="*/ 7 w 771"/>
                  <a:gd name="T1" fmla="*/ 414 h 437"/>
                  <a:gd name="T2" fmla="*/ 10 w 771"/>
                  <a:gd name="T3" fmla="*/ 335 h 437"/>
                  <a:gd name="T4" fmla="*/ 4 w 771"/>
                  <a:gd name="T5" fmla="*/ 332 h 437"/>
                  <a:gd name="T6" fmla="*/ 25 w 771"/>
                  <a:gd name="T7" fmla="*/ 306 h 437"/>
                  <a:gd name="T8" fmla="*/ 28 w 771"/>
                  <a:gd name="T9" fmla="*/ 282 h 437"/>
                  <a:gd name="T10" fmla="*/ 19 w 771"/>
                  <a:gd name="T11" fmla="*/ 231 h 437"/>
                  <a:gd name="T12" fmla="*/ 18 w 771"/>
                  <a:gd name="T13" fmla="*/ 195 h 437"/>
                  <a:gd name="T14" fmla="*/ 48 w 771"/>
                  <a:gd name="T15" fmla="*/ 104 h 437"/>
                  <a:gd name="T16" fmla="*/ 130 w 771"/>
                  <a:gd name="T17" fmla="*/ 60 h 437"/>
                  <a:gd name="T18" fmla="*/ 160 w 771"/>
                  <a:gd name="T19" fmla="*/ 41 h 437"/>
                  <a:gd name="T20" fmla="*/ 244 w 771"/>
                  <a:gd name="T21" fmla="*/ 26 h 437"/>
                  <a:gd name="T22" fmla="*/ 291 w 771"/>
                  <a:gd name="T23" fmla="*/ 35 h 437"/>
                  <a:gd name="T24" fmla="*/ 369 w 771"/>
                  <a:gd name="T25" fmla="*/ 12 h 437"/>
                  <a:gd name="T26" fmla="*/ 421 w 771"/>
                  <a:gd name="T27" fmla="*/ 33 h 437"/>
                  <a:gd name="T28" fmla="*/ 498 w 771"/>
                  <a:gd name="T29" fmla="*/ 3 h 437"/>
                  <a:gd name="T30" fmla="*/ 522 w 771"/>
                  <a:gd name="T31" fmla="*/ 26 h 437"/>
                  <a:gd name="T32" fmla="*/ 567 w 771"/>
                  <a:gd name="T33" fmla="*/ 38 h 437"/>
                  <a:gd name="T34" fmla="*/ 642 w 771"/>
                  <a:gd name="T35" fmla="*/ 75 h 437"/>
                  <a:gd name="T36" fmla="*/ 693 w 771"/>
                  <a:gd name="T37" fmla="*/ 80 h 437"/>
                  <a:gd name="T38" fmla="*/ 732 w 771"/>
                  <a:gd name="T39" fmla="*/ 132 h 437"/>
                  <a:gd name="T40" fmla="*/ 771 w 771"/>
                  <a:gd name="T41" fmla="*/ 152 h 437"/>
                  <a:gd name="T42" fmla="*/ 739 w 771"/>
                  <a:gd name="T43" fmla="*/ 165 h 437"/>
                  <a:gd name="T44" fmla="*/ 718 w 771"/>
                  <a:gd name="T45" fmla="*/ 206 h 437"/>
                  <a:gd name="T46" fmla="*/ 690 w 771"/>
                  <a:gd name="T47" fmla="*/ 230 h 437"/>
                  <a:gd name="T48" fmla="*/ 579 w 771"/>
                  <a:gd name="T49" fmla="*/ 255 h 437"/>
                  <a:gd name="T50" fmla="*/ 520 w 771"/>
                  <a:gd name="T51" fmla="*/ 287 h 437"/>
                  <a:gd name="T52" fmla="*/ 405 w 771"/>
                  <a:gd name="T53" fmla="*/ 285 h 437"/>
                  <a:gd name="T54" fmla="*/ 373 w 771"/>
                  <a:gd name="T55" fmla="*/ 300 h 437"/>
                  <a:gd name="T56" fmla="*/ 307 w 771"/>
                  <a:gd name="T57" fmla="*/ 285 h 437"/>
                  <a:gd name="T58" fmla="*/ 196 w 771"/>
                  <a:gd name="T59" fmla="*/ 270 h 437"/>
                  <a:gd name="T60" fmla="*/ 82 w 771"/>
                  <a:gd name="T61" fmla="*/ 213 h 437"/>
                  <a:gd name="T62" fmla="*/ 40 w 771"/>
                  <a:gd name="T63" fmla="*/ 194 h 437"/>
                  <a:gd name="T64" fmla="*/ 22 w 771"/>
                  <a:gd name="T65" fmla="*/ 158 h 4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71"/>
                  <a:gd name="T100" fmla="*/ 0 h 437"/>
                  <a:gd name="T101" fmla="*/ 771 w 771"/>
                  <a:gd name="T102" fmla="*/ 437 h 4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71" h="437">
                    <a:moveTo>
                      <a:pt x="21" y="437"/>
                    </a:moveTo>
                    <a:cubicBezTo>
                      <a:pt x="18" y="429"/>
                      <a:pt x="12" y="422"/>
                      <a:pt x="7" y="414"/>
                    </a:cubicBezTo>
                    <a:cubicBezTo>
                      <a:pt x="10" y="405"/>
                      <a:pt x="18" y="406"/>
                      <a:pt x="25" y="401"/>
                    </a:cubicBezTo>
                    <a:cubicBezTo>
                      <a:pt x="30" y="390"/>
                      <a:pt x="22" y="342"/>
                      <a:pt x="10" y="335"/>
                    </a:cubicBezTo>
                    <a:cubicBezTo>
                      <a:pt x="10" y="333"/>
                      <a:pt x="11" y="331"/>
                      <a:pt x="9" y="330"/>
                    </a:cubicBezTo>
                    <a:cubicBezTo>
                      <a:pt x="7" y="329"/>
                      <a:pt x="5" y="333"/>
                      <a:pt x="4" y="332"/>
                    </a:cubicBezTo>
                    <a:cubicBezTo>
                      <a:pt x="0" y="328"/>
                      <a:pt x="12" y="321"/>
                      <a:pt x="15" y="320"/>
                    </a:cubicBezTo>
                    <a:cubicBezTo>
                      <a:pt x="20" y="314"/>
                      <a:pt x="24" y="314"/>
                      <a:pt x="25" y="306"/>
                    </a:cubicBezTo>
                    <a:cubicBezTo>
                      <a:pt x="24" y="294"/>
                      <a:pt x="21" y="294"/>
                      <a:pt x="12" y="287"/>
                    </a:cubicBezTo>
                    <a:cubicBezTo>
                      <a:pt x="17" y="285"/>
                      <a:pt x="23" y="285"/>
                      <a:pt x="28" y="282"/>
                    </a:cubicBezTo>
                    <a:cubicBezTo>
                      <a:pt x="35" y="272"/>
                      <a:pt x="29" y="258"/>
                      <a:pt x="25" y="248"/>
                    </a:cubicBezTo>
                    <a:cubicBezTo>
                      <a:pt x="24" y="240"/>
                      <a:pt x="22" y="238"/>
                      <a:pt x="19" y="231"/>
                    </a:cubicBezTo>
                    <a:cubicBezTo>
                      <a:pt x="18" y="225"/>
                      <a:pt x="16" y="222"/>
                      <a:pt x="13" y="216"/>
                    </a:cubicBezTo>
                    <a:cubicBezTo>
                      <a:pt x="19" y="207"/>
                      <a:pt x="19" y="207"/>
                      <a:pt x="18" y="195"/>
                    </a:cubicBezTo>
                    <a:cubicBezTo>
                      <a:pt x="18" y="183"/>
                      <a:pt x="13" y="139"/>
                      <a:pt x="27" y="137"/>
                    </a:cubicBezTo>
                    <a:cubicBezTo>
                      <a:pt x="34" y="126"/>
                      <a:pt x="38" y="112"/>
                      <a:pt x="48" y="104"/>
                    </a:cubicBezTo>
                    <a:cubicBezTo>
                      <a:pt x="50" y="93"/>
                      <a:pt x="57" y="104"/>
                      <a:pt x="61" y="108"/>
                    </a:cubicBezTo>
                    <a:cubicBezTo>
                      <a:pt x="91" y="48"/>
                      <a:pt x="31" y="63"/>
                      <a:pt x="130" y="60"/>
                    </a:cubicBezTo>
                    <a:cubicBezTo>
                      <a:pt x="146" y="59"/>
                      <a:pt x="142" y="57"/>
                      <a:pt x="151" y="48"/>
                    </a:cubicBezTo>
                    <a:cubicBezTo>
                      <a:pt x="154" y="45"/>
                      <a:pt x="160" y="41"/>
                      <a:pt x="160" y="41"/>
                    </a:cubicBezTo>
                    <a:cubicBezTo>
                      <a:pt x="180" y="42"/>
                      <a:pt x="213" y="49"/>
                      <a:pt x="231" y="35"/>
                    </a:cubicBezTo>
                    <a:cubicBezTo>
                      <a:pt x="235" y="28"/>
                      <a:pt x="236" y="27"/>
                      <a:pt x="244" y="26"/>
                    </a:cubicBezTo>
                    <a:cubicBezTo>
                      <a:pt x="253" y="27"/>
                      <a:pt x="262" y="29"/>
                      <a:pt x="271" y="30"/>
                    </a:cubicBezTo>
                    <a:cubicBezTo>
                      <a:pt x="278" y="32"/>
                      <a:pt x="284" y="33"/>
                      <a:pt x="291" y="35"/>
                    </a:cubicBezTo>
                    <a:cubicBezTo>
                      <a:pt x="315" y="32"/>
                      <a:pt x="322" y="17"/>
                      <a:pt x="339" y="14"/>
                    </a:cubicBezTo>
                    <a:cubicBezTo>
                      <a:pt x="349" y="9"/>
                      <a:pt x="357" y="11"/>
                      <a:pt x="369" y="12"/>
                    </a:cubicBezTo>
                    <a:cubicBezTo>
                      <a:pt x="377" y="15"/>
                      <a:pt x="383" y="20"/>
                      <a:pt x="391" y="21"/>
                    </a:cubicBezTo>
                    <a:cubicBezTo>
                      <a:pt x="401" y="26"/>
                      <a:pt x="410" y="31"/>
                      <a:pt x="421" y="33"/>
                    </a:cubicBezTo>
                    <a:cubicBezTo>
                      <a:pt x="452" y="31"/>
                      <a:pt x="458" y="6"/>
                      <a:pt x="484" y="2"/>
                    </a:cubicBezTo>
                    <a:cubicBezTo>
                      <a:pt x="489" y="2"/>
                      <a:pt x="494" y="0"/>
                      <a:pt x="498" y="3"/>
                    </a:cubicBezTo>
                    <a:cubicBezTo>
                      <a:pt x="502" y="6"/>
                      <a:pt x="497" y="14"/>
                      <a:pt x="501" y="17"/>
                    </a:cubicBezTo>
                    <a:cubicBezTo>
                      <a:pt x="508" y="22"/>
                      <a:pt x="514" y="23"/>
                      <a:pt x="522" y="26"/>
                    </a:cubicBezTo>
                    <a:cubicBezTo>
                      <a:pt x="531" y="33"/>
                      <a:pt x="541" y="37"/>
                      <a:pt x="550" y="44"/>
                    </a:cubicBezTo>
                    <a:cubicBezTo>
                      <a:pt x="556" y="41"/>
                      <a:pt x="560" y="39"/>
                      <a:pt x="567" y="38"/>
                    </a:cubicBezTo>
                    <a:cubicBezTo>
                      <a:pt x="581" y="31"/>
                      <a:pt x="599" y="33"/>
                      <a:pt x="612" y="42"/>
                    </a:cubicBezTo>
                    <a:cubicBezTo>
                      <a:pt x="619" y="53"/>
                      <a:pt x="628" y="73"/>
                      <a:pt x="642" y="75"/>
                    </a:cubicBezTo>
                    <a:cubicBezTo>
                      <a:pt x="648" y="70"/>
                      <a:pt x="656" y="67"/>
                      <a:pt x="663" y="63"/>
                    </a:cubicBezTo>
                    <a:cubicBezTo>
                      <a:pt x="676" y="66"/>
                      <a:pt x="682" y="74"/>
                      <a:pt x="693" y="80"/>
                    </a:cubicBezTo>
                    <a:cubicBezTo>
                      <a:pt x="705" y="86"/>
                      <a:pt x="718" y="92"/>
                      <a:pt x="730" y="98"/>
                    </a:cubicBezTo>
                    <a:cubicBezTo>
                      <a:pt x="720" y="106"/>
                      <a:pt x="725" y="123"/>
                      <a:pt x="732" y="132"/>
                    </a:cubicBezTo>
                    <a:cubicBezTo>
                      <a:pt x="734" y="142"/>
                      <a:pt x="744" y="142"/>
                      <a:pt x="753" y="144"/>
                    </a:cubicBezTo>
                    <a:cubicBezTo>
                      <a:pt x="759" y="147"/>
                      <a:pt x="765" y="149"/>
                      <a:pt x="771" y="152"/>
                    </a:cubicBezTo>
                    <a:cubicBezTo>
                      <a:pt x="768" y="158"/>
                      <a:pt x="760" y="161"/>
                      <a:pt x="754" y="162"/>
                    </a:cubicBezTo>
                    <a:cubicBezTo>
                      <a:pt x="749" y="164"/>
                      <a:pt x="743" y="162"/>
                      <a:pt x="739" y="165"/>
                    </a:cubicBezTo>
                    <a:cubicBezTo>
                      <a:pt x="739" y="165"/>
                      <a:pt x="734" y="178"/>
                      <a:pt x="733" y="180"/>
                    </a:cubicBezTo>
                    <a:cubicBezTo>
                      <a:pt x="731" y="190"/>
                      <a:pt x="727" y="201"/>
                      <a:pt x="718" y="206"/>
                    </a:cubicBezTo>
                    <a:cubicBezTo>
                      <a:pt x="714" y="215"/>
                      <a:pt x="714" y="231"/>
                      <a:pt x="705" y="236"/>
                    </a:cubicBezTo>
                    <a:cubicBezTo>
                      <a:pt x="699" y="234"/>
                      <a:pt x="696" y="231"/>
                      <a:pt x="690" y="230"/>
                    </a:cubicBezTo>
                    <a:cubicBezTo>
                      <a:pt x="676" y="222"/>
                      <a:pt x="639" y="249"/>
                      <a:pt x="627" y="258"/>
                    </a:cubicBezTo>
                    <a:cubicBezTo>
                      <a:pt x="602" y="253"/>
                      <a:pt x="640" y="253"/>
                      <a:pt x="579" y="255"/>
                    </a:cubicBezTo>
                    <a:cubicBezTo>
                      <a:pt x="567" y="259"/>
                      <a:pt x="554" y="260"/>
                      <a:pt x="543" y="266"/>
                    </a:cubicBezTo>
                    <a:cubicBezTo>
                      <a:pt x="533" y="271"/>
                      <a:pt x="529" y="282"/>
                      <a:pt x="520" y="287"/>
                    </a:cubicBezTo>
                    <a:cubicBezTo>
                      <a:pt x="512" y="281"/>
                      <a:pt x="509" y="281"/>
                      <a:pt x="499" y="279"/>
                    </a:cubicBezTo>
                    <a:cubicBezTo>
                      <a:pt x="468" y="280"/>
                      <a:pt x="430" y="265"/>
                      <a:pt x="405" y="285"/>
                    </a:cubicBezTo>
                    <a:cubicBezTo>
                      <a:pt x="397" y="291"/>
                      <a:pt x="402" y="289"/>
                      <a:pt x="394" y="291"/>
                    </a:cubicBezTo>
                    <a:cubicBezTo>
                      <a:pt x="387" y="294"/>
                      <a:pt x="380" y="299"/>
                      <a:pt x="373" y="300"/>
                    </a:cubicBezTo>
                    <a:cubicBezTo>
                      <a:pt x="361" y="296"/>
                      <a:pt x="354" y="286"/>
                      <a:pt x="346" y="284"/>
                    </a:cubicBezTo>
                    <a:cubicBezTo>
                      <a:pt x="335" y="276"/>
                      <a:pt x="320" y="283"/>
                      <a:pt x="307" y="285"/>
                    </a:cubicBezTo>
                    <a:cubicBezTo>
                      <a:pt x="301" y="273"/>
                      <a:pt x="283" y="277"/>
                      <a:pt x="270" y="276"/>
                    </a:cubicBezTo>
                    <a:cubicBezTo>
                      <a:pt x="246" y="272"/>
                      <a:pt x="220" y="271"/>
                      <a:pt x="196" y="270"/>
                    </a:cubicBezTo>
                    <a:cubicBezTo>
                      <a:pt x="173" y="252"/>
                      <a:pt x="190" y="252"/>
                      <a:pt x="150" y="249"/>
                    </a:cubicBezTo>
                    <a:cubicBezTo>
                      <a:pt x="123" y="233"/>
                      <a:pt x="116" y="218"/>
                      <a:pt x="82" y="213"/>
                    </a:cubicBezTo>
                    <a:cubicBezTo>
                      <a:pt x="74" y="207"/>
                      <a:pt x="65" y="202"/>
                      <a:pt x="55" y="200"/>
                    </a:cubicBezTo>
                    <a:cubicBezTo>
                      <a:pt x="43" y="194"/>
                      <a:pt x="49" y="196"/>
                      <a:pt x="40" y="194"/>
                    </a:cubicBezTo>
                    <a:cubicBezTo>
                      <a:pt x="29" y="186"/>
                      <a:pt x="32" y="179"/>
                      <a:pt x="27" y="168"/>
                    </a:cubicBezTo>
                    <a:cubicBezTo>
                      <a:pt x="26" y="165"/>
                      <a:pt x="22" y="158"/>
                      <a:pt x="22" y="158"/>
                    </a:cubicBezTo>
                    <a:cubicBezTo>
                      <a:pt x="21" y="150"/>
                      <a:pt x="21" y="153"/>
                      <a:pt x="21" y="14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4" name="Freeform 88"/>
              <p:cNvSpPr>
                <a:spLocks/>
              </p:cNvSpPr>
              <p:nvPr/>
            </p:nvSpPr>
            <p:spPr bwMode="auto">
              <a:xfrm>
                <a:off x="4178" y="1908"/>
                <a:ext cx="32" cy="263"/>
              </a:xfrm>
              <a:custGeom>
                <a:avLst/>
                <a:gdLst>
                  <a:gd name="T0" fmla="*/ 22 w 32"/>
                  <a:gd name="T1" fmla="*/ 0 h 263"/>
                  <a:gd name="T2" fmla="*/ 7 w 32"/>
                  <a:gd name="T3" fmla="*/ 29 h 263"/>
                  <a:gd name="T4" fmla="*/ 24 w 32"/>
                  <a:gd name="T5" fmla="*/ 50 h 263"/>
                  <a:gd name="T6" fmla="*/ 31 w 32"/>
                  <a:gd name="T7" fmla="*/ 69 h 263"/>
                  <a:gd name="T8" fmla="*/ 30 w 32"/>
                  <a:gd name="T9" fmla="*/ 78 h 263"/>
                  <a:gd name="T10" fmla="*/ 24 w 32"/>
                  <a:gd name="T11" fmla="*/ 80 h 263"/>
                  <a:gd name="T12" fmla="*/ 19 w 32"/>
                  <a:gd name="T13" fmla="*/ 90 h 263"/>
                  <a:gd name="T14" fmla="*/ 13 w 32"/>
                  <a:gd name="T15" fmla="*/ 107 h 263"/>
                  <a:gd name="T16" fmla="*/ 15 w 32"/>
                  <a:gd name="T17" fmla="*/ 119 h 263"/>
                  <a:gd name="T18" fmla="*/ 25 w 32"/>
                  <a:gd name="T19" fmla="*/ 132 h 263"/>
                  <a:gd name="T20" fmla="*/ 16 w 32"/>
                  <a:gd name="T21" fmla="*/ 177 h 263"/>
                  <a:gd name="T22" fmla="*/ 13 w 32"/>
                  <a:gd name="T23" fmla="*/ 207 h 263"/>
                  <a:gd name="T24" fmla="*/ 21 w 32"/>
                  <a:gd name="T25" fmla="*/ 219 h 263"/>
                  <a:gd name="T26" fmla="*/ 28 w 32"/>
                  <a:gd name="T27" fmla="*/ 228 h 263"/>
                  <a:gd name="T28" fmla="*/ 27 w 32"/>
                  <a:gd name="T29" fmla="*/ 258 h 263"/>
                  <a:gd name="T30" fmla="*/ 16 w 32"/>
                  <a:gd name="T31" fmla="*/ 263 h 2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263"/>
                  <a:gd name="T50" fmla="*/ 32 w 32"/>
                  <a:gd name="T51" fmla="*/ 263 h 2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263">
                    <a:moveTo>
                      <a:pt x="22" y="0"/>
                    </a:moveTo>
                    <a:cubicBezTo>
                      <a:pt x="13" y="7"/>
                      <a:pt x="12" y="19"/>
                      <a:pt x="7" y="29"/>
                    </a:cubicBezTo>
                    <a:cubicBezTo>
                      <a:pt x="10" y="45"/>
                      <a:pt x="14" y="40"/>
                      <a:pt x="24" y="50"/>
                    </a:cubicBezTo>
                    <a:cubicBezTo>
                      <a:pt x="27" y="57"/>
                      <a:pt x="28" y="63"/>
                      <a:pt x="31" y="69"/>
                    </a:cubicBezTo>
                    <a:cubicBezTo>
                      <a:pt x="31" y="72"/>
                      <a:pt x="32" y="75"/>
                      <a:pt x="30" y="78"/>
                    </a:cubicBezTo>
                    <a:cubicBezTo>
                      <a:pt x="29" y="80"/>
                      <a:pt x="25" y="78"/>
                      <a:pt x="24" y="80"/>
                    </a:cubicBezTo>
                    <a:cubicBezTo>
                      <a:pt x="21" y="83"/>
                      <a:pt x="19" y="90"/>
                      <a:pt x="19" y="90"/>
                    </a:cubicBezTo>
                    <a:cubicBezTo>
                      <a:pt x="18" y="96"/>
                      <a:pt x="15" y="101"/>
                      <a:pt x="13" y="107"/>
                    </a:cubicBezTo>
                    <a:cubicBezTo>
                      <a:pt x="14" y="111"/>
                      <a:pt x="13" y="115"/>
                      <a:pt x="15" y="119"/>
                    </a:cubicBezTo>
                    <a:cubicBezTo>
                      <a:pt x="17" y="124"/>
                      <a:pt x="25" y="132"/>
                      <a:pt x="25" y="132"/>
                    </a:cubicBezTo>
                    <a:cubicBezTo>
                      <a:pt x="24" y="153"/>
                      <a:pt x="31" y="165"/>
                      <a:pt x="16" y="177"/>
                    </a:cubicBezTo>
                    <a:cubicBezTo>
                      <a:pt x="14" y="188"/>
                      <a:pt x="0" y="191"/>
                      <a:pt x="13" y="207"/>
                    </a:cubicBezTo>
                    <a:cubicBezTo>
                      <a:pt x="28" y="224"/>
                      <a:pt x="10" y="202"/>
                      <a:pt x="21" y="219"/>
                    </a:cubicBezTo>
                    <a:cubicBezTo>
                      <a:pt x="23" y="222"/>
                      <a:pt x="28" y="228"/>
                      <a:pt x="28" y="228"/>
                    </a:cubicBezTo>
                    <a:cubicBezTo>
                      <a:pt x="28" y="238"/>
                      <a:pt x="29" y="248"/>
                      <a:pt x="27" y="258"/>
                    </a:cubicBezTo>
                    <a:cubicBezTo>
                      <a:pt x="26" y="262"/>
                      <a:pt x="16" y="263"/>
                      <a:pt x="16" y="26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5" name="Freeform 89"/>
              <p:cNvSpPr>
                <a:spLocks/>
              </p:cNvSpPr>
              <p:nvPr/>
            </p:nvSpPr>
            <p:spPr bwMode="auto">
              <a:xfrm>
                <a:off x="3474" y="2174"/>
                <a:ext cx="728" cy="130"/>
              </a:xfrm>
              <a:custGeom>
                <a:avLst/>
                <a:gdLst>
                  <a:gd name="T0" fmla="*/ 0 w 728"/>
                  <a:gd name="T1" fmla="*/ 3 h 130"/>
                  <a:gd name="T2" fmla="*/ 18 w 728"/>
                  <a:gd name="T3" fmla="*/ 42 h 130"/>
                  <a:gd name="T4" fmla="*/ 41 w 728"/>
                  <a:gd name="T5" fmla="*/ 37 h 130"/>
                  <a:gd name="T6" fmla="*/ 77 w 728"/>
                  <a:gd name="T7" fmla="*/ 67 h 130"/>
                  <a:gd name="T8" fmla="*/ 86 w 728"/>
                  <a:gd name="T9" fmla="*/ 79 h 130"/>
                  <a:gd name="T10" fmla="*/ 105 w 728"/>
                  <a:gd name="T11" fmla="*/ 73 h 130"/>
                  <a:gd name="T12" fmla="*/ 132 w 728"/>
                  <a:gd name="T13" fmla="*/ 82 h 130"/>
                  <a:gd name="T14" fmla="*/ 155 w 728"/>
                  <a:gd name="T15" fmla="*/ 90 h 130"/>
                  <a:gd name="T16" fmla="*/ 179 w 728"/>
                  <a:gd name="T17" fmla="*/ 103 h 130"/>
                  <a:gd name="T18" fmla="*/ 192 w 728"/>
                  <a:gd name="T19" fmla="*/ 97 h 130"/>
                  <a:gd name="T20" fmla="*/ 222 w 728"/>
                  <a:gd name="T21" fmla="*/ 103 h 130"/>
                  <a:gd name="T22" fmla="*/ 249 w 728"/>
                  <a:gd name="T23" fmla="*/ 115 h 130"/>
                  <a:gd name="T24" fmla="*/ 266 w 728"/>
                  <a:gd name="T25" fmla="*/ 121 h 130"/>
                  <a:gd name="T26" fmla="*/ 296 w 728"/>
                  <a:gd name="T27" fmla="*/ 99 h 130"/>
                  <a:gd name="T28" fmla="*/ 354 w 728"/>
                  <a:gd name="T29" fmla="*/ 130 h 130"/>
                  <a:gd name="T30" fmla="*/ 380 w 728"/>
                  <a:gd name="T31" fmla="*/ 117 h 130"/>
                  <a:gd name="T32" fmla="*/ 476 w 728"/>
                  <a:gd name="T33" fmla="*/ 114 h 130"/>
                  <a:gd name="T34" fmla="*/ 479 w 728"/>
                  <a:gd name="T35" fmla="*/ 93 h 130"/>
                  <a:gd name="T36" fmla="*/ 489 w 728"/>
                  <a:gd name="T37" fmla="*/ 96 h 130"/>
                  <a:gd name="T38" fmla="*/ 510 w 728"/>
                  <a:gd name="T39" fmla="*/ 100 h 130"/>
                  <a:gd name="T40" fmla="*/ 543 w 728"/>
                  <a:gd name="T41" fmla="*/ 109 h 130"/>
                  <a:gd name="T42" fmla="*/ 564 w 728"/>
                  <a:gd name="T43" fmla="*/ 94 h 130"/>
                  <a:gd name="T44" fmla="*/ 612 w 728"/>
                  <a:gd name="T45" fmla="*/ 93 h 130"/>
                  <a:gd name="T46" fmla="*/ 623 w 728"/>
                  <a:gd name="T47" fmla="*/ 82 h 130"/>
                  <a:gd name="T48" fmla="*/ 662 w 728"/>
                  <a:gd name="T49" fmla="*/ 64 h 130"/>
                  <a:gd name="T50" fmla="*/ 671 w 728"/>
                  <a:gd name="T51" fmla="*/ 54 h 130"/>
                  <a:gd name="T52" fmla="*/ 699 w 728"/>
                  <a:gd name="T53" fmla="*/ 36 h 130"/>
                  <a:gd name="T54" fmla="*/ 723 w 728"/>
                  <a:gd name="T55" fmla="*/ 12 h 130"/>
                  <a:gd name="T56" fmla="*/ 728 w 728"/>
                  <a:gd name="T57" fmla="*/ 0 h 1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28"/>
                  <a:gd name="T88" fmla="*/ 0 h 130"/>
                  <a:gd name="T89" fmla="*/ 728 w 728"/>
                  <a:gd name="T90" fmla="*/ 130 h 1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28" h="130">
                    <a:moveTo>
                      <a:pt x="0" y="3"/>
                    </a:moveTo>
                    <a:cubicBezTo>
                      <a:pt x="2" y="24"/>
                      <a:pt x="2" y="30"/>
                      <a:pt x="18" y="42"/>
                    </a:cubicBezTo>
                    <a:cubicBezTo>
                      <a:pt x="29" y="38"/>
                      <a:pt x="28" y="36"/>
                      <a:pt x="41" y="37"/>
                    </a:cubicBezTo>
                    <a:cubicBezTo>
                      <a:pt x="56" y="41"/>
                      <a:pt x="63" y="58"/>
                      <a:pt x="77" y="67"/>
                    </a:cubicBezTo>
                    <a:cubicBezTo>
                      <a:pt x="78" y="74"/>
                      <a:pt x="79" y="75"/>
                      <a:pt x="86" y="79"/>
                    </a:cubicBezTo>
                    <a:cubicBezTo>
                      <a:pt x="93" y="78"/>
                      <a:pt x="99" y="77"/>
                      <a:pt x="105" y="73"/>
                    </a:cubicBezTo>
                    <a:cubicBezTo>
                      <a:pt x="115" y="75"/>
                      <a:pt x="122" y="80"/>
                      <a:pt x="132" y="82"/>
                    </a:cubicBezTo>
                    <a:cubicBezTo>
                      <a:pt x="140" y="86"/>
                      <a:pt x="148" y="86"/>
                      <a:pt x="155" y="90"/>
                    </a:cubicBezTo>
                    <a:cubicBezTo>
                      <a:pt x="163" y="94"/>
                      <a:pt x="170" y="101"/>
                      <a:pt x="179" y="103"/>
                    </a:cubicBezTo>
                    <a:cubicBezTo>
                      <a:pt x="186" y="106"/>
                      <a:pt x="188" y="103"/>
                      <a:pt x="192" y="97"/>
                    </a:cubicBezTo>
                    <a:cubicBezTo>
                      <a:pt x="201" y="100"/>
                      <a:pt x="212" y="102"/>
                      <a:pt x="222" y="103"/>
                    </a:cubicBezTo>
                    <a:cubicBezTo>
                      <a:pt x="230" y="108"/>
                      <a:pt x="240" y="114"/>
                      <a:pt x="249" y="115"/>
                    </a:cubicBezTo>
                    <a:cubicBezTo>
                      <a:pt x="255" y="118"/>
                      <a:pt x="259" y="120"/>
                      <a:pt x="266" y="121"/>
                    </a:cubicBezTo>
                    <a:cubicBezTo>
                      <a:pt x="279" y="128"/>
                      <a:pt x="279" y="101"/>
                      <a:pt x="296" y="99"/>
                    </a:cubicBezTo>
                    <a:cubicBezTo>
                      <a:pt x="319" y="103"/>
                      <a:pt x="333" y="126"/>
                      <a:pt x="354" y="130"/>
                    </a:cubicBezTo>
                    <a:cubicBezTo>
                      <a:pt x="362" y="125"/>
                      <a:pt x="371" y="119"/>
                      <a:pt x="380" y="117"/>
                    </a:cubicBezTo>
                    <a:cubicBezTo>
                      <a:pt x="423" y="118"/>
                      <a:pt x="429" y="119"/>
                      <a:pt x="476" y="114"/>
                    </a:cubicBezTo>
                    <a:cubicBezTo>
                      <a:pt x="477" y="107"/>
                      <a:pt x="474" y="98"/>
                      <a:pt x="479" y="93"/>
                    </a:cubicBezTo>
                    <a:cubicBezTo>
                      <a:pt x="481" y="91"/>
                      <a:pt x="486" y="95"/>
                      <a:pt x="489" y="96"/>
                    </a:cubicBezTo>
                    <a:cubicBezTo>
                      <a:pt x="503" y="100"/>
                      <a:pt x="494" y="99"/>
                      <a:pt x="510" y="100"/>
                    </a:cubicBezTo>
                    <a:cubicBezTo>
                      <a:pt x="521" y="103"/>
                      <a:pt x="531" y="108"/>
                      <a:pt x="543" y="109"/>
                    </a:cubicBezTo>
                    <a:cubicBezTo>
                      <a:pt x="553" y="107"/>
                      <a:pt x="555" y="95"/>
                      <a:pt x="564" y="94"/>
                    </a:cubicBezTo>
                    <a:cubicBezTo>
                      <a:pt x="580" y="93"/>
                      <a:pt x="596" y="93"/>
                      <a:pt x="612" y="93"/>
                    </a:cubicBezTo>
                    <a:cubicBezTo>
                      <a:pt x="618" y="90"/>
                      <a:pt x="620" y="88"/>
                      <a:pt x="623" y="82"/>
                    </a:cubicBezTo>
                    <a:cubicBezTo>
                      <a:pt x="627" y="59"/>
                      <a:pt x="636" y="66"/>
                      <a:pt x="662" y="64"/>
                    </a:cubicBezTo>
                    <a:cubicBezTo>
                      <a:pt x="671" y="63"/>
                      <a:pt x="668" y="61"/>
                      <a:pt x="671" y="54"/>
                    </a:cubicBezTo>
                    <a:cubicBezTo>
                      <a:pt x="673" y="43"/>
                      <a:pt x="689" y="37"/>
                      <a:pt x="699" y="36"/>
                    </a:cubicBezTo>
                    <a:cubicBezTo>
                      <a:pt x="709" y="30"/>
                      <a:pt x="714" y="19"/>
                      <a:pt x="723" y="12"/>
                    </a:cubicBezTo>
                    <a:cubicBezTo>
                      <a:pt x="725" y="8"/>
                      <a:pt x="728" y="5"/>
                      <a:pt x="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554" name="Group 103"/>
            <p:cNvGrpSpPr>
              <a:grpSpLocks/>
            </p:cNvGrpSpPr>
            <p:nvPr/>
          </p:nvGrpSpPr>
          <p:grpSpPr bwMode="auto">
            <a:xfrm>
              <a:off x="521" y="1888"/>
              <a:ext cx="1014" cy="680"/>
              <a:chOff x="521" y="1888"/>
              <a:chExt cx="1014" cy="680"/>
            </a:xfrm>
          </p:grpSpPr>
          <p:sp>
            <p:nvSpPr>
              <p:cNvPr id="17555" name="Freeform 95"/>
              <p:cNvSpPr>
                <a:spLocks/>
              </p:cNvSpPr>
              <p:nvPr/>
            </p:nvSpPr>
            <p:spPr bwMode="auto">
              <a:xfrm>
                <a:off x="1379" y="1923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6" name="Freeform 96"/>
              <p:cNvSpPr>
                <a:spLocks/>
              </p:cNvSpPr>
              <p:nvPr/>
            </p:nvSpPr>
            <p:spPr bwMode="auto">
              <a:xfrm>
                <a:off x="1428" y="1888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7" name="Freeform 97"/>
              <p:cNvSpPr>
                <a:spLocks/>
              </p:cNvSpPr>
              <p:nvPr/>
            </p:nvSpPr>
            <p:spPr bwMode="auto">
              <a:xfrm rot="5400000">
                <a:off x="1392" y="2423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8" name="Freeform 98"/>
              <p:cNvSpPr>
                <a:spLocks/>
              </p:cNvSpPr>
              <p:nvPr/>
            </p:nvSpPr>
            <p:spPr bwMode="auto">
              <a:xfrm rot="5400000">
                <a:off x="1437" y="2469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9" name="Freeform 99"/>
              <p:cNvSpPr>
                <a:spLocks/>
              </p:cNvSpPr>
              <p:nvPr/>
            </p:nvSpPr>
            <p:spPr bwMode="auto">
              <a:xfrm rot="10800000">
                <a:off x="567" y="2387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0" name="Freeform 100"/>
              <p:cNvSpPr>
                <a:spLocks/>
              </p:cNvSpPr>
              <p:nvPr/>
            </p:nvSpPr>
            <p:spPr bwMode="auto">
              <a:xfrm rot="10800000">
                <a:off x="521" y="2432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1" name="Freeform 101"/>
              <p:cNvSpPr>
                <a:spLocks/>
              </p:cNvSpPr>
              <p:nvPr/>
            </p:nvSpPr>
            <p:spPr bwMode="auto">
              <a:xfrm rot="-5400000">
                <a:off x="575" y="1925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2" name="Freeform 102"/>
              <p:cNvSpPr>
                <a:spLocks/>
              </p:cNvSpPr>
              <p:nvPr/>
            </p:nvSpPr>
            <p:spPr bwMode="auto">
              <a:xfrm rot="-5400000">
                <a:off x="530" y="1879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7523" name="Group 18"/>
          <p:cNvGrpSpPr>
            <a:grpSpLocks/>
          </p:cNvGrpSpPr>
          <p:nvPr/>
        </p:nvGrpSpPr>
        <p:grpSpPr bwMode="auto">
          <a:xfrm>
            <a:off x="1042988" y="5373688"/>
            <a:ext cx="1728787" cy="287337"/>
            <a:chOff x="975" y="2115"/>
            <a:chExt cx="1089" cy="181"/>
          </a:xfrm>
        </p:grpSpPr>
        <p:sp>
          <p:nvSpPr>
            <p:cNvPr id="17548" name="Rectangle 13"/>
            <p:cNvSpPr>
              <a:spLocks noChangeArrowheads="1"/>
            </p:cNvSpPr>
            <p:nvPr/>
          </p:nvSpPr>
          <p:spPr bwMode="auto">
            <a:xfrm>
              <a:off x="1292" y="2115"/>
              <a:ext cx="454" cy="181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9" name="Line 14"/>
            <p:cNvSpPr>
              <a:spLocks noChangeShapeType="1"/>
            </p:cNvSpPr>
            <p:nvPr/>
          </p:nvSpPr>
          <p:spPr bwMode="auto">
            <a:xfrm>
              <a:off x="1746" y="2205"/>
              <a:ext cx="27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50" name="Line 15"/>
            <p:cNvSpPr>
              <a:spLocks noChangeShapeType="1"/>
            </p:cNvSpPr>
            <p:nvPr/>
          </p:nvSpPr>
          <p:spPr bwMode="auto">
            <a:xfrm>
              <a:off x="1020" y="2205"/>
              <a:ext cx="27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51" name="Oval 16"/>
            <p:cNvSpPr>
              <a:spLocks noChangeArrowheads="1"/>
            </p:cNvSpPr>
            <p:nvPr/>
          </p:nvSpPr>
          <p:spPr bwMode="auto">
            <a:xfrm>
              <a:off x="975" y="2176"/>
              <a:ext cx="45" cy="45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52" name="Oval 17"/>
            <p:cNvSpPr>
              <a:spLocks noChangeArrowheads="1"/>
            </p:cNvSpPr>
            <p:nvPr/>
          </p:nvSpPr>
          <p:spPr bwMode="auto">
            <a:xfrm>
              <a:off x="2019" y="2176"/>
              <a:ext cx="45" cy="45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24" name="Text Box 19"/>
          <p:cNvSpPr txBox="1">
            <a:spLocks noChangeArrowheads="1"/>
          </p:cNvSpPr>
          <p:nvPr/>
        </p:nvSpPr>
        <p:spPr bwMode="auto">
          <a:xfrm>
            <a:off x="1743075" y="5013325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17525" name="Text Box 21"/>
          <p:cNvSpPr txBox="1">
            <a:spLocks noChangeArrowheads="1"/>
          </p:cNvSpPr>
          <p:nvPr/>
        </p:nvSpPr>
        <p:spPr bwMode="auto">
          <a:xfrm>
            <a:off x="323850" y="4752975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analog:</a:t>
            </a:r>
          </a:p>
        </p:txBody>
      </p:sp>
      <p:grpSp>
        <p:nvGrpSpPr>
          <p:cNvPr id="17526" name="Group 95"/>
          <p:cNvGrpSpPr>
            <a:grpSpLocks/>
          </p:cNvGrpSpPr>
          <p:nvPr/>
        </p:nvGrpSpPr>
        <p:grpSpPr bwMode="auto">
          <a:xfrm>
            <a:off x="7308850" y="1747838"/>
            <a:ext cx="1079500" cy="2112962"/>
            <a:chOff x="3923" y="1253"/>
            <a:chExt cx="680" cy="1331"/>
          </a:xfrm>
        </p:grpSpPr>
        <p:grpSp>
          <p:nvGrpSpPr>
            <p:cNvPr id="17534" name="Group 85"/>
            <p:cNvGrpSpPr>
              <a:grpSpLocks/>
            </p:cNvGrpSpPr>
            <p:nvPr/>
          </p:nvGrpSpPr>
          <p:grpSpPr bwMode="auto">
            <a:xfrm rot="-5400000">
              <a:off x="3756" y="1737"/>
              <a:ext cx="1014" cy="680"/>
              <a:chOff x="975" y="1888"/>
              <a:chExt cx="1014" cy="680"/>
            </a:xfrm>
          </p:grpSpPr>
          <p:grpSp>
            <p:nvGrpSpPr>
              <p:cNvPr id="17537" name="Group 74"/>
              <p:cNvGrpSpPr>
                <a:grpSpLocks/>
              </p:cNvGrpSpPr>
              <p:nvPr/>
            </p:nvGrpSpPr>
            <p:grpSpPr bwMode="auto">
              <a:xfrm>
                <a:off x="1111" y="1971"/>
                <a:ext cx="753" cy="551"/>
                <a:chOff x="1111" y="1971"/>
                <a:chExt cx="753" cy="551"/>
              </a:xfrm>
            </p:grpSpPr>
            <p:sp>
              <p:nvSpPr>
                <p:cNvPr id="17546" name="Freeform 65"/>
                <p:cNvSpPr>
                  <a:spLocks/>
                </p:cNvSpPr>
                <p:nvPr/>
              </p:nvSpPr>
              <p:spPr bwMode="auto">
                <a:xfrm>
                  <a:off x="1111" y="1971"/>
                  <a:ext cx="745" cy="417"/>
                </a:xfrm>
                <a:custGeom>
                  <a:avLst/>
                  <a:gdLst>
                    <a:gd name="T0" fmla="*/ 18 w 745"/>
                    <a:gd name="T1" fmla="*/ 417 h 417"/>
                    <a:gd name="T2" fmla="*/ 12 w 745"/>
                    <a:gd name="T3" fmla="*/ 399 h 417"/>
                    <a:gd name="T4" fmla="*/ 0 w 745"/>
                    <a:gd name="T5" fmla="*/ 381 h 417"/>
                    <a:gd name="T6" fmla="*/ 12 w 745"/>
                    <a:gd name="T7" fmla="*/ 351 h 417"/>
                    <a:gd name="T8" fmla="*/ 9 w 745"/>
                    <a:gd name="T9" fmla="*/ 321 h 417"/>
                    <a:gd name="T10" fmla="*/ 3 w 745"/>
                    <a:gd name="T11" fmla="*/ 270 h 417"/>
                    <a:gd name="T12" fmla="*/ 27 w 745"/>
                    <a:gd name="T13" fmla="*/ 255 h 417"/>
                    <a:gd name="T14" fmla="*/ 21 w 745"/>
                    <a:gd name="T15" fmla="*/ 210 h 417"/>
                    <a:gd name="T16" fmla="*/ 9 w 745"/>
                    <a:gd name="T17" fmla="*/ 186 h 417"/>
                    <a:gd name="T18" fmla="*/ 33 w 745"/>
                    <a:gd name="T19" fmla="*/ 126 h 417"/>
                    <a:gd name="T20" fmla="*/ 60 w 745"/>
                    <a:gd name="T21" fmla="*/ 93 h 417"/>
                    <a:gd name="T22" fmla="*/ 84 w 745"/>
                    <a:gd name="T23" fmla="*/ 84 h 417"/>
                    <a:gd name="T24" fmla="*/ 105 w 745"/>
                    <a:gd name="T25" fmla="*/ 63 h 417"/>
                    <a:gd name="T26" fmla="*/ 192 w 745"/>
                    <a:gd name="T27" fmla="*/ 24 h 417"/>
                    <a:gd name="T28" fmla="*/ 237 w 745"/>
                    <a:gd name="T29" fmla="*/ 9 h 417"/>
                    <a:gd name="T30" fmla="*/ 300 w 745"/>
                    <a:gd name="T31" fmla="*/ 3 h 417"/>
                    <a:gd name="T32" fmla="*/ 357 w 745"/>
                    <a:gd name="T33" fmla="*/ 0 h 417"/>
                    <a:gd name="T34" fmla="*/ 396 w 745"/>
                    <a:gd name="T35" fmla="*/ 3 h 417"/>
                    <a:gd name="T36" fmla="*/ 444 w 745"/>
                    <a:gd name="T37" fmla="*/ 0 h 417"/>
                    <a:gd name="T38" fmla="*/ 495 w 745"/>
                    <a:gd name="T39" fmla="*/ 0 h 417"/>
                    <a:gd name="T40" fmla="*/ 519 w 745"/>
                    <a:gd name="T41" fmla="*/ 12 h 417"/>
                    <a:gd name="T42" fmla="*/ 570 w 745"/>
                    <a:gd name="T43" fmla="*/ 24 h 417"/>
                    <a:gd name="T44" fmla="*/ 621 w 745"/>
                    <a:gd name="T45" fmla="*/ 39 h 417"/>
                    <a:gd name="T46" fmla="*/ 669 w 745"/>
                    <a:gd name="T47" fmla="*/ 60 h 417"/>
                    <a:gd name="T48" fmla="*/ 702 w 745"/>
                    <a:gd name="T49" fmla="*/ 54 h 417"/>
                    <a:gd name="T50" fmla="*/ 735 w 745"/>
                    <a:gd name="T51" fmla="*/ 72 h 417"/>
                    <a:gd name="T52" fmla="*/ 744 w 745"/>
                    <a:gd name="T53" fmla="*/ 105 h 417"/>
                    <a:gd name="T54" fmla="*/ 741 w 745"/>
                    <a:gd name="T55" fmla="*/ 168 h 417"/>
                    <a:gd name="T56" fmla="*/ 732 w 745"/>
                    <a:gd name="T57" fmla="*/ 171 h 417"/>
                    <a:gd name="T58" fmla="*/ 717 w 745"/>
                    <a:gd name="T59" fmla="*/ 192 h 417"/>
                    <a:gd name="T60" fmla="*/ 666 w 745"/>
                    <a:gd name="T61" fmla="*/ 222 h 417"/>
                    <a:gd name="T62" fmla="*/ 639 w 745"/>
                    <a:gd name="T63" fmla="*/ 234 h 417"/>
                    <a:gd name="T64" fmla="*/ 633 w 745"/>
                    <a:gd name="T65" fmla="*/ 243 h 417"/>
                    <a:gd name="T66" fmla="*/ 618 w 745"/>
                    <a:gd name="T67" fmla="*/ 246 h 417"/>
                    <a:gd name="T68" fmla="*/ 600 w 745"/>
                    <a:gd name="T69" fmla="*/ 252 h 417"/>
                    <a:gd name="T70" fmla="*/ 576 w 745"/>
                    <a:gd name="T71" fmla="*/ 252 h 417"/>
                    <a:gd name="T72" fmla="*/ 558 w 745"/>
                    <a:gd name="T73" fmla="*/ 258 h 417"/>
                    <a:gd name="T74" fmla="*/ 519 w 745"/>
                    <a:gd name="T75" fmla="*/ 267 h 417"/>
                    <a:gd name="T76" fmla="*/ 510 w 745"/>
                    <a:gd name="T77" fmla="*/ 261 h 417"/>
                    <a:gd name="T78" fmla="*/ 492 w 745"/>
                    <a:gd name="T79" fmla="*/ 273 h 417"/>
                    <a:gd name="T80" fmla="*/ 459 w 745"/>
                    <a:gd name="T81" fmla="*/ 279 h 417"/>
                    <a:gd name="T82" fmla="*/ 429 w 745"/>
                    <a:gd name="T83" fmla="*/ 270 h 417"/>
                    <a:gd name="T84" fmla="*/ 378 w 745"/>
                    <a:gd name="T85" fmla="*/ 288 h 417"/>
                    <a:gd name="T86" fmla="*/ 354 w 745"/>
                    <a:gd name="T87" fmla="*/ 270 h 417"/>
                    <a:gd name="T88" fmla="*/ 285 w 745"/>
                    <a:gd name="T89" fmla="*/ 264 h 417"/>
                    <a:gd name="T90" fmla="*/ 243 w 745"/>
                    <a:gd name="T91" fmla="*/ 261 h 417"/>
                    <a:gd name="T92" fmla="*/ 201 w 745"/>
                    <a:gd name="T93" fmla="*/ 258 h 417"/>
                    <a:gd name="T94" fmla="*/ 144 w 745"/>
                    <a:gd name="T95" fmla="*/ 243 h 417"/>
                    <a:gd name="T96" fmla="*/ 108 w 745"/>
                    <a:gd name="T97" fmla="*/ 228 h 417"/>
                    <a:gd name="T98" fmla="*/ 51 w 745"/>
                    <a:gd name="T99" fmla="*/ 195 h 417"/>
                    <a:gd name="T100" fmla="*/ 27 w 745"/>
                    <a:gd name="T101" fmla="*/ 162 h 417"/>
                    <a:gd name="T102" fmla="*/ 21 w 745"/>
                    <a:gd name="T103" fmla="*/ 144 h 41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45"/>
                    <a:gd name="T157" fmla="*/ 0 h 417"/>
                    <a:gd name="T158" fmla="*/ 745 w 745"/>
                    <a:gd name="T159" fmla="*/ 417 h 417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45" h="417">
                      <a:moveTo>
                        <a:pt x="18" y="417"/>
                      </a:moveTo>
                      <a:cubicBezTo>
                        <a:pt x="16" y="411"/>
                        <a:pt x="14" y="405"/>
                        <a:pt x="12" y="399"/>
                      </a:cubicBezTo>
                      <a:cubicBezTo>
                        <a:pt x="10" y="392"/>
                        <a:pt x="0" y="381"/>
                        <a:pt x="0" y="381"/>
                      </a:cubicBezTo>
                      <a:cubicBezTo>
                        <a:pt x="26" y="372"/>
                        <a:pt x="21" y="379"/>
                        <a:pt x="12" y="351"/>
                      </a:cubicBezTo>
                      <a:cubicBezTo>
                        <a:pt x="16" y="339"/>
                        <a:pt x="13" y="332"/>
                        <a:pt x="9" y="321"/>
                      </a:cubicBezTo>
                      <a:cubicBezTo>
                        <a:pt x="15" y="303"/>
                        <a:pt x="13" y="286"/>
                        <a:pt x="3" y="270"/>
                      </a:cubicBezTo>
                      <a:cubicBezTo>
                        <a:pt x="16" y="267"/>
                        <a:pt x="23" y="268"/>
                        <a:pt x="27" y="255"/>
                      </a:cubicBezTo>
                      <a:cubicBezTo>
                        <a:pt x="27" y="252"/>
                        <a:pt x="24" y="219"/>
                        <a:pt x="21" y="210"/>
                      </a:cubicBezTo>
                      <a:cubicBezTo>
                        <a:pt x="18" y="202"/>
                        <a:pt x="9" y="186"/>
                        <a:pt x="9" y="186"/>
                      </a:cubicBezTo>
                      <a:cubicBezTo>
                        <a:pt x="22" y="167"/>
                        <a:pt x="13" y="139"/>
                        <a:pt x="33" y="126"/>
                      </a:cubicBezTo>
                      <a:cubicBezTo>
                        <a:pt x="39" y="108"/>
                        <a:pt x="41" y="97"/>
                        <a:pt x="60" y="93"/>
                      </a:cubicBezTo>
                      <a:cubicBezTo>
                        <a:pt x="65" y="78"/>
                        <a:pt x="70" y="89"/>
                        <a:pt x="84" y="84"/>
                      </a:cubicBezTo>
                      <a:cubicBezTo>
                        <a:pt x="92" y="61"/>
                        <a:pt x="84" y="67"/>
                        <a:pt x="105" y="63"/>
                      </a:cubicBezTo>
                      <a:cubicBezTo>
                        <a:pt x="121" y="39"/>
                        <a:pt x="164" y="28"/>
                        <a:pt x="192" y="24"/>
                      </a:cubicBezTo>
                      <a:cubicBezTo>
                        <a:pt x="207" y="14"/>
                        <a:pt x="222" y="19"/>
                        <a:pt x="237" y="9"/>
                      </a:cubicBezTo>
                      <a:cubicBezTo>
                        <a:pt x="259" y="13"/>
                        <a:pt x="281" y="16"/>
                        <a:pt x="300" y="3"/>
                      </a:cubicBezTo>
                      <a:cubicBezTo>
                        <a:pt x="317" y="9"/>
                        <a:pt x="339" y="2"/>
                        <a:pt x="357" y="0"/>
                      </a:cubicBezTo>
                      <a:cubicBezTo>
                        <a:pt x="382" y="5"/>
                        <a:pt x="372" y="19"/>
                        <a:pt x="396" y="3"/>
                      </a:cubicBezTo>
                      <a:cubicBezTo>
                        <a:pt x="414" y="6"/>
                        <a:pt x="427" y="6"/>
                        <a:pt x="444" y="0"/>
                      </a:cubicBezTo>
                      <a:cubicBezTo>
                        <a:pt x="464" y="4"/>
                        <a:pt x="475" y="7"/>
                        <a:pt x="495" y="0"/>
                      </a:cubicBezTo>
                      <a:cubicBezTo>
                        <a:pt x="502" y="11"/>
                        <a:pt x="505" y="17"/>
                        <a:pt x="519" y="12"/>
                      </a:cubicBezTo>
                      <a:cubicBezTo>
                        <a:pt x="537" y="16"/>
                        <a:pt x="552" y="21"/>
                        <a:pt x="570" y="24"/>
                      </a:cubicBezTo>
                      <a:cubicBezTo>
                        <a:pt x="575" y="51"/>
                        <a:pt x="594" y="36"/>
                        <a:pt x="621" y="39"/>
                      </a:cubicBezTo>
                      <a:cubicBezTo>
                        <a:pt x="626" y="59"/>
                        <a:pt x="650" y="55"/>
                        <a:pt x="669" y="60"/>
                      </a:cubicBezTo>
                      <a:cubicBezTo>
                        <a:pt x="684" y="56"/>
                        <a:pt x="687" y="50"/>
                        <a:pt x="702" y="54"/>
                      </a:cubicBezTo>
                      <a:cubicBezTo>
                        <a:pt x="729" y="71"/>
                        <a:pt x="717" y="66"/>
                        <a:pt x="735" y="72"/>
                      </a:cubicBezTo>
                      <a:cubicBezTo>
                        <a:pt x="730" y="86"/>
                        <a:pt x="728" y="100"/>
                        <a:pt x="744" y="105"/>
                      </a:cubicBezTo>
                      <a:cubicBezTo>
                        <a:pt x="743" y="126"/>
                        <a:pt x="745" y="147"/>
                        <a:pt x="741" y="168"/>
                      </a:cubicBezTo>
                      <a:cubicBezTo>
                        <a:pt x="740" y="171"/>
                        <a:pt x="734" y="168"/>
                        <a:pt x="732" y="171"/>
                      </a:cubicBezTo>
                      <a:cubicBezTo>
                        <a:pt x="715" y="195"/>
                        <a:pt x="737" y="185"/>
                        <a:pt x="717" y="192"/>
                      </a:cubicBezTo>
                      <a:cubicBezTo>
                        <a:pt x="707" y="208"/>
                        <a:pt x="684" y="216"/>
                        <a:pt x="666" y="222"/>
                      </a:cubicBezTo>
                      <a:cubicBezTo>
                        <a:pt x="642" y="246"/>
                        <a:pt x="676" y="216"/>
                        <a:pt x="639" y="234"/>
                      </a:cubicBezTo>
                      <a:cubicBezTo>
                        <a:pt x="636" y="236"/>
                        <a:pt x="636" y="241"/>
                        <a:pt x="633" y="243"/>
                      </a:cubicBezTo>
                      <a:cubicBezTo>
                        <a:pt x="629" y="246"/>
                        <a:pt x="623" y="245"/>
                        <a:pt x="618" y="246"/>
                      </a:cubicBezTo>
                      <a:cubicBezTo>
                        <a:pt x="612" y="248"/>
                        <a:pt x="600" y="252"/>
                        <a:pt x="600" y="252"/>
                      </a:cubicBezTo>
                      <a:cubicBezTo>
                        <a:pt x="588" y="248"/>
                        <a:pt x="592" y="248"/>
                        <a:pt x="576" y="252"/>
                      </a:cubicBezTo>
                      <a:cubicBezTo>
                        <a:pt x="570" y="254"/>
                        <a:pt x="558" y="258"/>
                        <a:pt x="558" y="258"/>
                      </a:cubicBezTo>
                      <a:cubicBezTo>
                        <a:pt x="540" y="254"/>
                        <a:pt x="535" y="262"/>
                        <a:pt x="519" y="267"/>
                      </a:cubicBezTo>
                      <a:cubicBezTo>
                        <a:pt x="516" y="265"/>
                        <a:pt x="514" y="260"/>
                        <a:pt x="510" y="261"/>
                      </a:cubicBezTo>
                      <a:cubicBezTo>
                        <a:pt x="503" y="263"/>
                        <a:pt x="492" y="273"/>
                        <a:pt x="492" y="273"/>
                      </a:cubicBezTo>
                      <a:cubicBezTo>
                        <a:pt x="479" y="269"/>
                        <a:pt x="470" y="271"/>
                        <a:pt x="459" y="279"/>
                      </a:cubicBezTo>
                      <a:cubicBezTo>
                        <a:pt x="449" y="276"/>
                        <a:pt x="429" y="270"/>
                        <a:pt x="429" y="270"/>
                      </a:cubicBezTo>
                      <a:cubicBezTo>
                        <a:pt x="412" y="276"/>
                        <a:pt x="396" y="284"/>
                        <a:pt x="378" y="288"/>
                      </a:cubicBezTo>
                      <a:cubicBezTo>
                        <a:pt x="367" y="284"/>
                        <a:pt x="364" y="277"/>
                        <a:pt x="354" y="270"/>
                      </a:cubicBezTo>
                      <a:cubicBezTo>
                        <a:pt x="335" y="276"/>
                        <a:pt x="304" y="266"/>
                        <a:pt x="285" y="264"/>
                      </a:cubicBezTo>
                      <a:cubicBezTo>
                        <a:pt x="271" y="250"/>
                        <a:pt x="260" y="257"/>
                        <a:pt x="243" y="261"/>
                      </a:cubicBezTo>
                      <a:cubicBezTo>
                        <a:pt x="225" y="257"/>
                        <a:pt x="220" y="255"/>
                        <a:pt x="201" y="258"/>
                      </a:cubicBezTo>
                      <a:cubicBezTo>
                        <a:pt x="177" y="270"/>
                        <a:pt x="165" y="253"/>
                        <a:pt x="144" y="243"/>
                      </a:cubicBezTo>
                      <a:cubicBezTo>
                        <a:pt x="134" y="228"/>
                        <a:pt x="122" y="235"/>
                        <a:pt x="108" y="228"/>
                      </a:cubicBezTo>
                      <a:cubicBezTo>
                        <a:pt x="89" y="218"/>
                        <a:pt x="69" y="207"/>
                        <a:pt x="51" y="195"/>
                      </a:cubicBezTo>
                      <a:cubicBezTo>
                        <a:pt x="42" y="181"/>
                        <a:pt x="35" y="178"/>
                        <a:pt x="27" y="162"/>
                      </a:cubicBezTo>
                      <a:lnTo>
                        <a:pt x="21" y="14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547" name="Freeform 68"/>
                <p:cNvSpPr>
                  <a:spLocks/>
                </p:cNvSpPr>
                <p:nvPr/>
              </p:nvSpPr>
              <p:spPr bwMode="auto">
                <a:xfrm>
                  <a:off x="1132" y="2139"/>
                  <a:ext cx="732" cy="383"/>
                </a:xfrm>
                <a:custGeom>
                  <a:avLst/>
                  <a:gdLst>
                    <a:gd name="T0" fmla="*/ 0 w 732"/>
                    <a:gd name="T1" fmla="*/ 266 h 383"/>
                    <a:gd name="T2" fmla="*/ 20 w 732"/>
                    <a:gd name="T3" fmla="*/ 285 h 383"/>
                    <a:gd name="T4" fmla="*/ 38 w 732"/>
                    <a:gd name="T5" fmla="*/ 294 h 383"/>
                    <a:gd name="T6" fmla="*/ 50 w 732"/>
                    <a:gd name="T7" fmla="*/ 312 h 383"/>
                    <a:gd name="T8" fmla="*/ 72 w 732"/>
                    <a:gd name="T9" fmla="*/ 324 h 383"/>
                    <a:gd name="T10" fmla="*/ 110 w 732"/>
                    <a:gd name="T11" fmla="*/ 341 h 383"/>
                    <a:gd name="T12" fmla="*/ 129 w 732"/>
                    <a:gd name="T13" fmla="*/ 348 h 383"/>
                    <a:gd name="T14" fmla="*/ 173 w 732"/>
                    <a:gd name="T15" fmla="*/ 359 h 383"/>
                    <a:gd name="T16" fmla="*/ 200 w 732"/>
                    <a:gd name="T17" fmla="*/ 366 h 383"/>
                    <a:gd name="T18" fmla="*/ 254 w 732"/>
                    <a:gd name="T19" fmla="*/ 374 h 383"/>
                    <a:gd name="T20" fmla="*/ 269 w 732"/>
                    <a:gd name="T21" fmla="*/ 378 h 383"/>
                    <a:gd name="T22" fmla="*/ 299 w 732"/>
                    <a:gd name="T23" fmla="*/ 380 h 383"/>
                    <a:gd name="T24" fmla="*/ 321 w 732"/>
                    <a:gd name="T25" fmla="*/ 383 h 383"/>
                    <a:gd name="T26" fmla="*/ 338 w 732"/>
                    <a:gd name="T27" fmla="*/ 374 h 383"/>
                    <a:gd name="T28" fmla="*/ 390 w 732"/>
                    <a:gd name="T29" fmla="*/ 378 h 383"/>
                    <a:gd name="T30" fmla="*/ 416 w 732"/>
                    <a:gd name="T31" fmla="*/ 377 h 383"/>
                    <a:gd name="T32" fmla="*/ 444 w 732"/>
                    <a:gd name="T33" fmla="*/ 375 h 383"/>
                    <a:gd name="T34" fmla="*/ 486 w 732"/>
                    <a:gd name="T35" fmla="*/ 369 h 383"/>
                    <a:gd name="T36" fmla="*/ 516 w 732"/>
                    <a:gd name="T37" fmla="*/ 365 h 383"/>
                    <a:gd name="T38" fmla="*/ 557 w 732"/>
                    <a:gd name="T39" fmla="*/ 362 h 383"/>
                    <a:gd name="T40" fmla="*/ 585 w 732"/>
                    <a:gd name="T41" fmla="*/ 356 h 383"/>
                    <a:gd name="T42" fmla="*/ 608 w 732"/>
                    <a:gd name="T43" fmla="*/ 348 h 383"/>
                    <a:gd name="T44" fmla="*/ 648 w 732"/>
                    <a:gd name="T45" fmla="*/ 338 h 383"/>
                    <a:gd name="T46" fmla="*/ 680 w 732"/>
                    <a:gd name="T47" fmla="*/ 314 h 383"/>
                    <a:gd name="T48" fmla="*/ 696 w 732"/>
                    <a:gd name="T49" fmla="*/ 308 h 383"/>
                    <a:gd name="T50" fmla="*/ 711 w 732"/>
                    <a:gd name="T51" fmla="*/ 300 h 383"/>
                    <a:gd name="T52" fmla="*/ 719 w 732"/>
                    <a:gd name="T53" fmla="*/ 264 h 383"/>
                    <a:gd name="T54" fmla="*/ 728 w 732"/>
                    <a:gd name="T55" fmla="*/ 255 h 383"/>
                    <a:gd name="T56" fmla="*/ 723 w 732"/>
                    <a:gd name="T57" fmla="*/ 225 h 383"/>
                    <a:gd name="T58" fmla="*/ 726 w 732"/>
                    <a:gd name="T59" fmla="*/ 201 h 383"/>
                    <a:gd name="T60" fmla="*/ 725 w 732"/>
                    <a:gd name="T61" fmla="*/ 143 h 383"/>
                    <a:gd name="T62" fmla="*/ 728 w 732"/>
                    <a:gd name="T63" fmla="*/ 126 h 383"/>
                    <a:gd name="T64" fmla="*/ 729 w 732"/>
                    <a:gd name="T65" fmla="*/ 101 h 383"/>
                    <a:gd name="T66" fmla="*/ 722 w 732"/>
                    <a:gd name="T67" fmla="*/ 0 h 383"/>
                    <a:gd name="T68" fmla="*/ 723 w 732"/>
                    <a:gd name="T69" fmla="*/ 21 h 3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32"/>
                    <a:gd name="T106" fmla="*/ 0 h 383"/>
                    <a:gd name="T107" fmla="*/ 732 w 732"/>
                    <a:gd name="T108" fmla="*/ 383 h 3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32" h="383">
                      <a:moveTo>
                        <a:pt x="0" y="266"/>
                      </a:moveTo>
                      <a:cubicBezTo>
                        <a:pt x="3" y="275"/>
                        <a:pt x="12" y="280"/>
                        <a:pt x="20" y="285"/>
                      </a:cubicBezTo>
                      <a:cubicBezTo>
                        <a:pt x="32" y="283"/>
                        <a:pt x="32" y="286"/>
                        <a:pt x="38" y="294"/>
                      </a:cubicBezTo>
                      <a:cubicBezTo>
                        <a:pt x="40" y="303"/>
                        <a:pt x="42" y="307"/>
                        <a:pt x="50" y="312"/>
                      </a:cubicBezTo>
                      <a:cubicBezTo>
                        <a:pt x="66" y="304"/>
                        <a:pt x="63" y="314"/>
                        <a:pt x="72" y="324"/>
                      </a:cubicBezTo>
                      <a:cubicBezTo>
                        <a:pt x="76" y="328"/>
                        <a:pt x="104" y="339"/>
                        <a:pt x="110" y="341"/>
                      </a:cubicBezTo>
                      <a:cubicBezTo>
                        <a:pt x="116" y="345"/>
                        <a:pt x="122" y="347"/>
                        <a:pt x="129" y="348"/>
                      </a:cubicBezTo>
                      <a:cubicBezTo>
                        <a:pt x="142" y="356"/>
                        <a:pt x="158" y="356"/>
                        <a:pt x="173" y="359"/>
                      </a:cubicBezTo>
                      <a:cubicBezTo>
                        <a:pt x="181" y="363"/>
                        <a:pt x="200" y="366"/>
                        <a:pt x="200" y="366"/>
                      </a:cubicBezTo>
                      <a:cubicBezTo>
                        <a:pt x="219" y="376"/>
                        <a:pt x="226" y="373"/>
                        <a:pt x="254" y="374"/>
                      </a:cubicBezTo>
                      <a:cubicBezTo>
                        <a:pt x="259" y="375"/>
                        <a:pt x="264" y="377"/>
                        <a:pt x="269" y="378"/>
                      </a:cubicBezTo>
                      <a:cubicBezTo>
                        <a:pt x="280" y="377"/>
                        <a:pt x="288" y="378"/>
                        <a:pt x="299" y="380"/>
                      </a:cubicBezTo>
                      <a:cubicBezTo>
                        <a:pt x="306" y="381"/>
                        <a:pt x="321" y="383"/>
                        <a:pt x="321" y="383"/>
                      </a:cubicBezTo>
                      <a:cubicBezTo>
                        <a:pt x="330" y="381"/>
                        <a:pt x="330" y="378"/>
                        <a:pt x="338" y="374"/>
                      </a:cubicBezTo>
                      <a:cubicBezTo>
                        <a:pt x="356" y="375"/>
                        <a:pt x="372" y="377"/>
                        <a:pt x="390" y="378"/>
                      </a:cubicBezTo>
                      <a:cubicBezTo>
                        <a:pt x="399" y="381"/>
                        <a:pt x="407" y="379"/>
                        <a:pt x="416" y="377"/>
                      </a:cubicBezTo>
                      <a:cubicBezTo>
                        <a:pt x="426" y="372"/>
                        <a:pt x="433" y="374"/>
                        <a:pt x="444" y="375"/>
                      </a:cubicBezTo>
                      <a:cubicBezTo>
                        <a:pt x="461" y="381"/>
                        <a:pt x="473" y="376"/>
                        <a:pt x="486" y="369"/>
                      </a:cubicBezTo>
                      <a:cubicBezTo>
                        <a:pt x="497" y="372"/>
                        <a:pt x="505" y="367"/>
                        <a:pt x="516" y="365"/>
                      </a:cubicBezTo>
                      <a:cubicBezTo>
                        <a:pt x="532" y="366"/>
                        <a:pt x="542" y="365"/>
                        <a:pt x="557" y="362"/>
                      </a:cubicBezTo>
                      <a:cubicBezTo>
                        <a:pt x="565" y="358"/>
                        <a:pt x="576" y="357"/>
                        <a:pt x="585" y="356"/>
                      </a:cubicBezTo>
                      <a:cubicBezTo>
                        <a:pt x="592" y="349"/>
                        <a:pt x="598" y="350"/>
                        <a:pt x="608" y="348"/>
                      </a:cubicBezTo>
                      <a:cubicBezTo>
                        <a:pt x="620" y="339"/>
                        <a:pt x="633" y="339"/>
                        <a:pt x="648" y="338"/>
                      </a:cubicBezTo>
                      <a:cubicBezTo>
                        <a:pt x="663" y="335"/>
                        <a:pt x="664" y="317"/>
                        <a:pt x="680" y="314"/>
                      </a:cubicBezTo>
                      <a:cubicBezTo>
                        <a:pt x="686" y="311"/>
                        <a:pt x="689" y="309"/>
                        <a:pt x="696" y="308"/>
                      </a:cubicBezTo>
                      <a:cubicBezTo>
                        <a:pt x="701" y="306"/>
                        <a:pt x="706" y="303"/>
                        <a:pt x="711" y="300"/>
                      </a:cubicBezTo>
                      <a:cubicBezTo>
                        <a:pt x="716" y="289"/>
                        <a:pt x="714" y="274"/>
                        <a:pt x="719" y="264"/>
                      </a:cubicBezTo>
                      <a:cubicBezTo>
                        <a:pt x="721" y="260"/>
                        <a:pt x="728" y="255"/>
                        <a:pt x="728" y="255"/>
                      </a:cubicBezTo>
                      <a:cubicBezTo>
                        <a:pt x="727" y="244"/>
                        <a:pt x="727" y="235"/>
                        <a:pt x="723" y="225"/>
                      </a:cubicBezTo>
                      <a:cubicBezTo>
                        <a:pt x="722" y="216"/>
                        <a:pt x="724" y="210"/>
                        <a:pt x="726" y="201"/>
                      </a:cubicBezTo>
                      <a:cubicBezTo>
                        <a:pt x="726" y="182"/>
                        <a:pt x="724" y="162"/>
                        <a:pt x="725" y="143"/>
                      </a:cubicBezTo>
                      <a:cubicBezTo>
                        <a:pt x="725" y="137"/>
                        <a:pt x="728" y="126"/>
                        <a:pt x="728" y="126"/>
                      </a:cubicBezTo>
                      <a:cubicBezTo>
                        <a:pt x="729" y="116"/>
                        <a:pt x="732" y="110"/>
                        <a:pt x="729" y="101"/>
                      </a:cubicBezTo>
                      <a:cubicBezTo>
                        <a:pt x="728" y="67"/>
                        <a:pt x="722" y="34"/>
                        <a:pt x="722" y="0"/>
                      </a:cubicBezTo>
                      <a:lnTo>
                        <a:pt x="723" y="21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538" name="Freeform 76"/>
              <p:cNvSpPr>
                <a:spLocks/>
              </p:cNvSpPr>
              <p:nvPr/>
            </p:nvSpPr>
            <p:spPr bwMode="auto">
              <a:xfrm>
                <a:off x="1833" y="1923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39" name="Freeform 77"/>
              <p:cNvSpPr>
                <a:spLocks/>
              </p:cNvSpPr>
              <p:nvPr/>
            </p:nvSpPr>
            <p:spPr bwMode="auto">
              <a:xfrm>
                <a:off x="1882" y="1888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0" name="Freeform 78"/>
              <p:cNvSpPr>
                <a:spLocks/>
              </p:cNvSpPr>
              <p:nvPr/>
            </p:nvSpPr>
            <p:spPr bwMode="auto">
              <a:xfrm rot="5400000">
                <a:off x="1846" y="2423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1" name="Freeform 79"/>
              <p:cNvSpPr>
                <a:spLocks/>
              </p:cNvSpPr>
              <p:nvPr/>
            </p:nvSpPr>
            <p:spPr bwMode="auto">
              <a:xfrm rot="5400000">
                <a:off x="1891" y="2469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2" name="Freeform 80"/>
              <p:cNvSpPr>
                <a:spLocks/>
              </p:cNvSpPr>
              <p:nvPr/>
            </p:nvSpPr>
            <p:spPr bwMode="auto">
              <a:xfrm rot="10800000">
                <a:off x="1021" y="2387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3" name="Freeform 81"/>
              <p:cNvSpPr>
                <a:spLocks/>
              </p:cNvSpPr>
              <p:nvPr/>
            </p:nvSpPr>
            <p:spPr bwMode="auto">
              <a:xfrm rot="10800000">
                <a:off x="975" y="2432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4" name="Freeform 82"/>
              <p:cNvSpPr>
                <a:spLocks/>
              </p:cNvSpPr>
              <p:nvPr/>
            </p:nvSpPr>
            <p:spPr bwMode="auto">
              <a:xfrm rot="-5400000">
                <a:off x="1029" y="1925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5" name="Freeform 84"/>
              <p:cNvSpPr>
                <a:spLocks/>
              </p:cNvSpPr>
              <p:nvPr/>
            </p:nvSpPr>
            <p:spPr bwMode="auto">
              <a:xfrm rot="-5400000">
                <a:off x="984" y="1879"/>
                <a:ext cx="90" cy="107"/>
              </a:xfrm>
              <a:custGeom>
                <a:avLst/>
                <a:gdLst>
                  <a:gd name="T0" fmla="*/ 0 w 90"/>
                  <a:gd name="T1" fmla="*/ 0 h 107"/>
                  <a:gd name="T2" fmla="*/ 74 w 90"/>
                  <a:gd name="T3" fmla="*/ 20 h 107"/>
                  <a:gd name="T4" fmla="*/ 90 w 90"/>
                  <a:gd name="T5" fmla="*/ 107 h 107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107"/>
                  <a:gd name="T11" fmla="*/ 90 w 90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107">
                    <a:moveTo>
                      <a:pt x="0" y="0"/>
                    </a:moveTo>
                    <a:cubicBezTo>
                      <a:pt x="12" y="3"/>
                      <a:pt x="59" y="2"/>
                      <a:pt x="74" y="20"/>
                    </a:cubicBezTo>
                    <a:cubicBezTo>
                      <a:pt x="89" y="38"/>
                      <a:pt x="87" y="89"/>
                      <a:pt x="90" y="107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7535" name="Line 93"/>
            <p:cNvSpPr>
              <a:spLocks noChangeShapeType="1"/>
            </p:cNvSpPr>
            <p:nvPr/>
          </p:nvSpPr>
          <p:spPr bwMode="auto">
            <a:xfrm flipH="1">
              <a:off x="4195" y="1253"/>
              <a:ext cx="46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36" name="Line 94"/>
            <p:cNvSpPr>
              <a:spLocks noChangeShapeType="1"/>
            </p:cNvSpPr>
            <p:nvPr/>
          </p:nvSpPr>
          <p:spPr bwMode="auto">
            <a:xfrm>
              <a:off x="4241" y="1253"/>
              <a:ext cx="181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527" name="Line 96"/>
          <p:cNvSpPr>
            <a:spLocks noChangeShapeType="1"/>
          </p:cNvSpPr>
          <p:nvPr/>
        </p:nvSpPr>
        <p:spPr bwMode="auto">
          <a:xfrm>
            <a:off x="6408738" y="3068638"/>
            <a:ext cx="1258887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528" name="Text Box 97"/>
          <p:cNvSpPr txBox="1">
            <a:spLocks noChangeArrowheads="1"/>
          </p:cNvSpPr>
          <p:nvPr/>
        </p:nvSpPr>
        <p:spPr bwMode="auto">
          <a:xfrm>
            <a:off x="6586538" y="27019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17529" name="Line 98"/>
          <p:cNvSpPr>
            <a:spLocks noChangeShapeType="1"/>
          </p:cNvSpPr>
          <p:nvPr/>
        </p:nvSpPr>
        <p:spPr bwMode="auto">
          <a:xfrm>
            <a:off x="6516688" y="4581525"/>
            <a:ext cx="503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530" name="Text Box 98"/>
          <p:cNvSpPr txBox="1">
            <a:spLocks noChangeArrowheads="1"/>
          </p:cNvSpPr>
          <p:nvPr/>
        </p:nvSpPr>
        <p:spPr bwMode="auto">
          <a:xfrm>
            <a:off x="1095375" y="3600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17531" name="Group 101"/>
          <p:cNvGrpSpPr>
            <a:grpSpLocks/>
          </p:cNvGrpSpPr>
          <p:nvPr/>
        </p:nvGrpSpPr>
        <p:grpSpPr bwMode="auto">
          <a:xfrm>
            <a:off x="827088" y="3222625"/>
            <a:ext cx="3455987" cy="638175"/>
            <a:chOff x="975" y="1942"/>
            <a:chExt cx="2177" cy="402"/>
          </a:xfrm>
        </p:grpSpPr>
        <p:graphicFrame>
          <p:nvGraphicFramePr>
            <p:cNvPr id="17429" name="Object 21"/>
            <p:cNvGraphicFramePr>
              <a:graphicFrameLocks noChangeAspect="1"/>
            </p:cNvGraphicFramePr>
            <p:nvPr/>
          </p:nvGraphicFramePr>
          <p:xfrm>
            <a:off x="975" y="1942"/>
            <a:ext cx="2177" cy="387"/>
          </p:xfrm>
          <a:graphic>
            <a:graphicData uri="http://schemas.openxmlformats.org/presentationml/2006/ole">
              <p:oleObj spid="_x0000_s17429" name="Formel" r:id="rId6" imgW="1282680" imgH="228600" progId="">
                <p:embed/>
              </p:oleObj>
            </a:graphicData>
          </a:graphic>
        </p:graphicFrame>
        <p:graphicFrame>
          <p:nvGraphicFramePr>
            <p:cNvPr id="17505" name="Object 97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p:oleObj spid="_x0000_s17505" name="Formel" r:id="rId7" imgW="114120" imgH="215640" progId="Equation.3">
                <p:embed/>
              </p:oleObj>
            </a:graphicData>
          </a:graphic>
        </p:graphicFrame>
        <p:sp>
          <p:nvSpPr>
            <p:cNvPr id="17532" name="Rectangle 100"/>
            <p:cNvSpPr>
              <a:spLocks noChangeArrowheads="1"/>
            </p:cNvSpPr>
            <p:nvPr/>
          </p:nvSpPr>
          <p:spPr bwMode="auto">
            <a:xfrm>
              <a:off x="1791" y="1979"/>
              <a:ext cx="182" cy="2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533" name="Text Box 99"/>
            <p:cNvSpPr txBox="1">
              <a:spLocks noChangeArrowheads="1"/>
            </p:cNvSpPr>
            <p:nvPr/>
          </p:nvSpPr>
          <p:spPr bwMode="auto">
            <a:xfrm>
              <a:off x="1746" y="1979"/>
              <a:ext cx="227" cy="3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~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777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Minimize effects due to vibrations:</a:t>
            </a:r>
          </a:p>
          <a:p>
            <a:endParaRPr lang="en-US"/>
          </a:p>
        </p:txBody>
      </p:sp>
      <p:sp>
        <p:nvSpPr>
          <p:cNvPr id="313346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7777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Encapsulated grating</a:t>
            </a:r>
          </a:p>
          <a:p>
            <a:endParaRPr lang="en-US"/>
          </a:p>
        </p:txBody>
      </p:sp>
      <p:sp>
        <p:nvSpPr>
          <p:cNvPr id="313347" name="Text Box 6"/>
          <p:cNvSpPr txBox="1">
            <a:spLocks noChangeArrowheads="1"/>
          </p:cNvSpPr>
          <p:nvPr/>
        </p:nvSpPr>
        <p:spPr bwMode="auto">
          <a:xfrm>
            <a:off x="361950" y="1349375"/>
            <a:ext cx="1401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old concept:</a:t>
            </a:r>
            <a:r>
              <a:rPr lang="en-US">
                <a:latin typeface="Arial" charset="0"/>
              </a:rPr>
              <a:t> </a:t>
            </a:r>
          </a:p>
        </p:txBody>
      </p:sp>
      <p:grpSp>
        <p:nvGrpSpPr>
          <p:cNvPr id="313348" name="Group 7"/>
          <p:cNvGrpSpPr>
            <a:grpSpLocks noChangeAspect="1"/>
          </p:cNvGrpSpPr>
          <p:nvPr/>
        </p:nvGrpSpPr>
        <p:grpSpPr bwMode="auto">
          <a:xfrm>
            <a:off x="2484438" y="1466850"/>
            <a:ext cx="1662112" cy="738188"/>
            <a:chOff x="385" y="1253"/>
            <a:chExt cx="1633" cy="726"/>
          </a:xfrm>
        </p:grpSpPr>
        <p:sp>
          <p:nvSpPr>
            <p:cNvPr id="314398" name="Rectangle 8"/>
            <p:cNvSpPr>
              <a:spLocks noChangeAspect="1" noChangeArrowheads="1"/>
            </p:cNvSpPr>
            <p:nvPr/>
          </p:nvSpPr>
          <p:spPr bwMode="auto">
            <a:xfrm>
              <a:off x="385" y="1253"/>
              <a:ext cx="1633" cy="13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99" name="Rectangle 9"/>
            <p:cNvSpPr>
              <a:spLocks noChangeAspect="1" noChangeArrowheads="1"/>
            </p:cNvSpPr>
            <p:nvPr/>
          </p:nvSpPr>
          <p:spPr bwMode="auto">
            <a:xfrm>
              <a:off x="475" y="1389"/>
              <a:ext cx="90" cy="36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0" name="Rectangle 10"/>
            <p:cNvSpPr>
              <a:spLocks noChangeAspect="1" noChangeArrowheads="1"/>
            </p:cNvSpPr>
            <p:nvPr/>
          </p:nvSpPr>
          <p:spPr bwMode="auto">
            <a:xfrm>
              <a:off x="385" y="1752"/>
              <a:ext cx="1632" cy="227"/>
            </a:xfrm>
            <a:prstGeom prst="rect">
              <a:avLst/>
            </a:prstGeom>
            <a:solidFill>
              <a:srgbClr val="C8C8C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1" name="Rectangle 11"/>
            <p:cNvSpPr>
              <a:spLocks noChangeAspect="1" noChangeArrowheads="1"/>
            </p:cNvSpPr>
            <p:nvPr/>
          </p:nvSpPr>
          <p:spPr bwMode="auto">
            <a:xfrm>
              <a:off x="747" y="1389"/>
              <a:ext cx="90" cy="36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2" name="Rectangle 12"/>
            <p:cNvSpPr>
              <a:spLocks noChangeAspect="1" noChangeArrowheads="1"/>
            </p:cNvSpPr>
            <p:nvPr/>
          </p:nvSpPr>
          <p:spPr bwMode="auto">
            <a:xfrm>
              <a:off x="1020" y="1389"/>
              <a:ext cx="90" cy="36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3" name="Rectangle 13"/>
            <p:cNvSpPr>
              <a:spLocks noChangeAspect="1" noChangeArrowheads="1"/>
            </p:cNvSpPr>
            <p:nvPr/>
          </p:nvSpPr>
          <p:spPr bwMode="auto">
            <a:xfrm>
              <a:off x="1292" y="1389"/>
              <a:ext cx="90" cy="36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4" name="Rectangle 14"/>
            <p:cNvSpPr>
              <a:spLocks noChangeAspect="1" noChangeArrowheads="1"/>
            </p:cNvSpPr>
            <p:nvPr/>
          </p:nvSpPr>
          <p:spPr bwMode="auto">
            <a:xfrm>
              <a:off x="1564" y="1389"/>
              <a:ext cx="90" cy="36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05" name="Rectangle 15"/>
            <p:cNvSpPr>
              <a:spLocks noChangeAspect="1" noChangeArrowheads="1"/>
            </p:cNvSpPr>
            <p:nvPr/>
          </p:nvSpPr>
          <p:spPr bwMode="auto">
            <a:xfrm>
              <a:off x="1837" y="1389"/>
              <a:ext cx="90" cy="36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3349" name="Text Box 16"/>
          <p:cNvSpPr txBox="1">
            <a:spLocks noChangeArrowheads="1"/>
          </p:cNvSpPr>
          <p:nvPr/>
        </p:nvSpPr>
        <p:spPr bwMode="auto">
          <a:xfrm>
            <a:off x="4773613" y="1276350"/>
            <a:ext cx="41195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problem: small perturbation of waveguide</a:t>
            </a:r>
          </a:p>
          <a:p>
            <a:r>
              <a:rPr lang="en-US"/>
              <a:t>narrowband (small perturbation),</a:t>
            </a:r>
          </a:p>
          <a:p>
            <a:r>
              <a:rPr lang="en-US"/>
              <a:t>small parameter tolerances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313350" name="Rectangle 17"/>
          <p:cNvSpPr>
            <a:spLocks noChangeArrowheads="1"/>
          </p:cNvSpPr>
          <p:nvPr/>
        </p:nvSpPr>
        <p:spPr bwMode="auto">
          <a:xfrm>
            <a:off x="7308850" y="3632200"/>
            <a:ext cx="1631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i="1"/>
              <a:t>Brückner et al.,</a:t>
            </a:r>
          </a:p>
          <a:p>
            <a:r>
              <a:rPr lang="de-DE" sz="1400" i="1"/>
              <a:t>Opt. Express. (2009)</a:t>
            </a:r>
          </a:p>
        </p:txBody>
      </p:sp>
      <p:grpSp>
        <p:nvGrpSpPr>
          <p:cNvPr id="313351" name="Group 20"/>
          <p:cNvGrpSpPr>
            <a:grpSpLocks noChangeAspect="1"/>
          </p:cNvGrpSpPr>
          <p:nvPr/>
        </p:nvGrpSpPr>
        <p:grpSpPr bwMode="auto">
          <a:xfrm>
            <a:off x="1476375" y="2133600"/>
            <a:ext cx="6010275" cy="2479675"/>
            <a:chOff x="0" y="1298"/>
            <a:chExt cx="4728" cy="1951"/>
          </a:xfrm>
        </p:grpSpPr>
        <p:pic>
          <p:nvPicPr>
            <p:cNvPr id="31439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298"/>
              <a:ext cx="4728" cy="1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396" name="Rectangle 18"/>
            <p:cNvSpPr>
              <a:spLocks noChangeAspect="1" noChangeArrowheads="1"/>
            </p:cNvSpPr>
            <p:nvPr/>
          </p:nvSpPr>
          <p:spPr bwMode="auto">
            <a:xfrm>
              <a:off x="158" y="3022"/>
              <a:ext cx="45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97" name="Rectangle 19"/>
            <p:cNvSpPr>
              <a:spLocks noChangeAspect="1" noChangeArrowheads="1"/>
            </p:cNvSpPr>
            <p:nvPr/>
          </p:nvSpPr>
          <p:spPr bwMode="auto">
            <a:xfrm>
              <a:off x="2290" y="2976"/>
              <a:ext cx="45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3352" name="Text Box 21"/>
          <p:cNvSpPr txBox="1">
            <a:spLocks noChangeArrowheads="1"/>
          </p:cNvSpPr>
          <p:nvPr/>
        </p:nvSpPr>
        <p:spPr bwMode="auto">
          <a:xfrm>
            <a:off x="4932363" y="5110163"/>
            <a:ext cx="3303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realization:  bonding, overcoating</a:t>
            </a:r>
            <a:endParaRPr lang="en-US">
              <a:latin typeface="Arial" charset="0"/>
            </a:endParaRPr>
          </a:p>
        </p:txBody>
      </p:sp>
      <p:sp>
        <p:nvSpPr>
          <p:cNvPr id="313353" name="Text Box 22"/>
          <p:cNvSpPr txBox="1">
            <a:spLocks noChangeArrowheads="1"/>
          </p:cNvSpPr>
          <p:nvPr/>
        </p:nvSpPr>
        <p:spPr bwMode="auto">
          <a:xfrm>
            <a:off x="323850" y="4822825"/>
            <a:ext cx="2105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alternative concept: </a:t>
            </a:r>
          </a:p>
        </p:txBody>
      </p:sp>
      <p:grpSp>
        <p:nvGrpSpPr>
          <p:cNvPr id="313354" name="Group 23"/>
          <p:cNvGrpSpPr>
            <a:grpSpLocks/>
          </p:cNvGrpSpPr>
          <p:nvPr/>
        </p:nvGrpSpPr>
        <p:grpSpPr bwMode="auto">
          <a:xfrm>
            <a:off x="2549525" y="4965700"/>
            <a:ext cx="1662113" cy="695325"/>
            <a:chOff x="567" y="1869"/>
            <a:chExt cx="1047" cy="438"/>
          </a:xfrm>
        </p:grpSpPr>
        <p:sp>
          <p:nvSpPr>
            <p:cNvPr id="314379" name="Rectangle 24"/>
            <p:cNvSpPr>
              <a:spLocks noChangeArrowheads="1"/>
            </p:cNvSpPr>
            <p:nvPr/>
          </p:nvSpPr>
          <p:spPr bwMode="auto">
            <a:xfrm>
              <a:off x="625" y="2001"/>
              <a:ext cx="57" cy="20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80" name="Rectangle 25"/>
            <p:cNvSpPr>
              <a:spLocks noChangeArrowheads="1"/>
            </p:cNvSpPr>
            <p:nvPr/>
          </p:nvSpPr>
          <p:spPr bwMode="auto">
            <a:xfrm>
              <a:off x="799" y="2001"/>
              <a:ext cx="58" cy="20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81" name="Rectangle 26"/>
            <p:cNvSpPr>
              <a:spLocks noChangeArrowheads="1"/>
            </p:cNvSpPr>
            <p:nvPr/>
          </p:nvSpPr>
          <p:spPr bwMode="auto">
            <a:xfrm>
              <a:off x="974" y="2001"/>
              <a:ext cx="58" cy="20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82" name="Rectangle 27"/>
            <p:cNvSpPr>
              <a:spLocks noChangeArrowheads="1"/>
            </p:cNvSpPr>
            <p:nvPr/>
          </p:nvSpPr>
          <p:spPr bwMode="auto">
            <a:xfrm>
              <a:off x="1149" y="2001"/>
              <a:ext cx="57" cy="20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83" name="Rectangle 28"/>
            <p:cNvSpPr>
              <a:spLocks noChangeArrowheads="1"/>
            </p:cNvSpPr>
            <p:nvPr/>
          </p:nvSpPr>
          <p:spPr bwMode="auto">
            <a:xfrm>
              <a:off x="1323" y="2001"/>
              <a:ext cx="58" cy="20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84" name="Rectangle 29"/>
            <p:cNvSpPr>
              <a:spLocks noChangeArrowheads="1"/>
            </p:cNvSpPr>
            <p:nvPr/>
          </p:nvSpPr>
          <p:spPr bwMode="auto">
            <a:xfrm>
              <a:off x="1498" y="2001"/>
              <a:ext cx="58" cy="20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4385" name="Group 30"/>
            <p:cNvGrpSpPr>
              <a:grpSpLocks/>
            </p:cNvGrpSpPr>
            <p:nvPr/>
          </p:nvGrpSpPr>
          <p:grpSpPr bwMode="auto">
            <a:xfrm>
              <a:off x="567" y="1869"/>
              <a:ext cx="1047" cy="438"/>
              <a:chOff x="567" y="1869"/>
              <a:chExt cx="1047" cy="438"/>
            </a:xfrm>
          </p:grpSpPr>
          <p:sp>
            <p:nvSpPr>
              <p:cNvPr id="314386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567" y="2162"/>
                <a:ext cx="1046" cy="14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4387" name="Group 32"/>
              <p:cNvGrpSpPr>
                <a:grpSpLocks/>
              </p:cNvGrpSpPr>
              <p:nvPr/>
            </p:nvGrpSpPr>
            <p:grpSpPr bwMode="auto">
              <a:xfrm>
                <a:off x="567" y="1869"/>
                <a:ext cx="1047" cy="155"/>
                <a:chOff x="567" y="1801"/>
                <a:chExt cx="1047" cy="155"/>
              </a:xfrm>
            </p:grpSpPr>
            <p:sp>
              <p:nvSpPr>
                <p:cNvPr id="314388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567" y="1801"/>
                  <a:ext cx="1047" cy="87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89" name="Rectangle 34"/>
                <p:cNvSpPr>
                  <a:spLocks noChangeArrowheads="1"/>
                </p:cNvSpPr>
                <p:nvPr/>
              </p:nvSpPr>
              <p:spPr bwMode="auto">
                <a:xfrm>
                  <a:off x="590" y="1888"/>
                  <a:ext cx="113" cy="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90" name="Rectangle 35"/>
                <p:cNvSpPr>
                  <a:spLocks noChangeArrowheads="1"/>
                </p:cNvSpPr>
                <p:nvPr/>
              </p:nvSpPr>
              <p:spPr bwMode="auto">
                <a:xfrm>
                  <a:off x="771" y="1888"/>
                  <a:ext cx="113" cy="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91" name="Rectangle 36"/>
                <p:cNvSpPr>
                  <a:spLocks noChangeArrowheads="1"/>
                </p:cNvSpPr>
                <p:nvPr/>
              </p:nvSpPr>
              <p:spPr bwMode="auto">
                <a:xfrm>
                  <a:off x="945" y="1888"/>
                  <a:ext cx="113" cy="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92" name="Rectangle 37"/>
                <p:cNvSpPr>
                  <a:spLocks noChangeArrowheads="1"/>
                </p:cNvSpPr>
                <p:nvPr/>
              </p:nvSpPr>
              <p:spPr bwMode="auto">
                <a:xfrm>
                  <a:off x="1117" y="1888"/>
                  <a:ext cx="113" cy="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93" name="Rectangle 38"/>
                <p:cNvSpPr>
                  <a:spLocks noChangeArrowheads="1"/>
                </p:cNvSpPr>
                <p:nvPr/>
              </p:nvSpPr>
              <p:spPr bwMode="auto">
                <a:xfrm>
                  <a:off x="1296" y="1888"/>
                  <a:ext cx="113" cy="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94" name="Rectangle 39"/>
                <p:cNvSpPr>
                  <a:spLocks noChangeArrowheads="1"/>
                </p:cNvSpPr>
                <p:nvPr/>
              </p:nvSpPr>
              <p:spPr bwMode="auto">
                <a:xfrm>
                  <a:off x="1466" y="1888"/>
                  <a:ext cx="113" cy="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  <p:bldP spid="313347" grpId="0"/>
      <p:bldP spid="313349" grpId="0"/>
      <p:bldP spid="313350" grpId="0"/>
      <p:bldP spid="313352" grpId="0"/>
      <p:bldP spid="3133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90" name="Picture 7" descr="F:\Arbeit\IGR\Si flexures\Data\cantilevers\12012010\iap_etched_side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652963"/>
            <a:ext cx="1765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1025" y="2916238"/>
            <a:ext cx="4860925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92" name="Picture 6" descr="F:\Arbeit\IGR\Si flexures\Data\cantilevers\wet_front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3573463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93" name="Picture 8" descr="F:\Arbeit\IGR\Si flexures\Data\cantilevers\12012010\knt_etched_side.bmp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708275"/>
            <a:ext cx="183991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5494" name="Straight Connector 13"/>
          <p:cNvCxnSpPr>
            <a:cxnSpLocks noChangeShapeType="1"/>
          </p:cNvCxnSpPr>
          <p:nvPr/>
        </p:nvCxnSpPr>
        <p:spPr bwMode="auto">
          <a:xfrm flipH="1" flipV="1">
            <a:off x="4356100" y="3644900"/>
            <a:ext cx="1827213" cy="110966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75495" name="Straight Connector 17"/>
          <p:cNvCxnSpPr>
            <a:cxnSpLocks noChangeShapeType="1"/>
          </p:cNvCxnSpPr>
          <p:nvPr/>
        </p:nvCxnSpPr>
        <p:spPr bwMode="auto">
          <a:xfrm flipH="1">
            <a:off x="4140200" y="5149850"/>
            <a:ext cx="2233613" cy="29527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75496" name="Straight Connector 15"/>
          <p:cNvCxnSpPr>
            <a:cxnSpLocks noChangeShapeType="1"/>
          </p:cNvCxnSpPr>
          <p:nvPr/>
        </p:nvCxnSpPr>
        <p:spPr bwMode="auto">
          <a:xfrm flipH="1" flipV="1">
            <a:off x="3597275" y="4502150"/>
            <a:ext cx="2447925" cy="50323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75497" name="Textfeld 10"/>
          <p:cNvSpPr txBox="1">
            <a:spLocks noChangeArrowheads="1"/>
          </p:cNvSpPr>
          <p:nvPr/>
        </p:nvSpPr>
        <p:spPr bwMode="auto">
          <a:xfrm>
            <a:off x="250825" y="26368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U Jena/ U Glasgow</a:t>
            </a:r>
          </a:p>
        </p:txBody>
      </p:sp>
      <p:sp>
        <p:nvSpPr>
          <p:cNvPr id="275498" name="Text Box 12"/>
          <p:cNvSpPr txBox="1">
            <a:spLocks noChangeArrowheads="1"/>
          </p:cNvSpPr>
          <p:nvPr/>
        </p:nvSpPr>
        <p:spPr bwMode="auto">
          <a:xfrm>
            <a:off x="1763713" y="3092450"/>
            <a:ext cx="1096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unpolished</a:t>
            </a:r>
          </a:p>
        </p:txBody>
      </p:sp>
      <p:sp>
        <p:nvSpPr>
          <p:cNvPr id="275499" name="Text Box 13"/>
          <p:cNvSpPr txBox="1">
            <a:spLocks noChangeArrowheads="1"/>
          </p:cNvSpPr>
          <p:nvPr/>
        </p:nvSpPr>
        <p:spPr bwMode="auto">
          <a:xfrm>
            <a:off x="1187450" y="3956050"/>
            <a:ext cx="111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wet etched</a:t>
            </a:r>
          </a:p>
        </p:txBody>
      </p:sp>
      <p:sp>
        <p:nvSpPr>
          <p:cNvPr id="275500" name="Text Box 14"/>
          <p:cNvSpPr txBox="1">
            <a:spLocks noChangeArrowheads="1"/>
          </p:cNvSpPr>
          <p:nvPr/>
        </p:nvSpPr>
        <p:spPr bwMode="auto">
          <a:xfrm>
            <a:off x="1619250" y="5037138"/>
            <a:ext cx="106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dry etched</a:t>
            </a:r>
          </a:p>
        </p:txBody>
      </p:sp>
      <p:sp>
        <p:nvSpPr>
          <p:cNvPr id="275501" name="Text Box 13"/>
          <p:cNvSpPr txBox="1">
            <a:spLocks noChangeArrowheads="1"/>
          </p:cNvSpPr>
          <p:nvPr/>
        </p:nvSpPr>
        <p:spPr bwMode="auto">
          <a:xfrm>
            <a:off x="395288" y="33337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Influence of surface structures on mechanical loss</a:t>
            </a:r>
          </a:p>
        </p:txBody>
      </p:sp>
      <p:graphicFrame>
        <p:nvGraphicFramePr>
          <p:cNvPr id="275489" name="Object 33"/>
          <p:cNvGraphicFramePr>
            <a:graphicFrameLocks noChangeAspect="1"/>
          </p:cNvGraphicFramePr>
          <p:nvPr/>
        </p:nvGraphicFramePr>
        <p:xfrm>
          <a:off x="1116013" y="1125538"/>
          <a:ext cx="1235075" cy="788987"/>
        </p:xfrm>
        <a:graphic>
          <a:graphicData uri="http://schemas.openxmlformats.org/presentationml/2006/ole">
            <p:oleObj spid="_x0000_s275489" name="Formel" r:id="rId8" imgW="609480" imgH="393480" progId="">
              <p:embed/>
            </p:oleObj>
          </a:graphicData>
        </a:graphic>
      </p:graphicFrame>
      <p:sp>
        <p:nvSpPr>
          <p:cNvPr id="275502" name="Text Box 34"/>
          <p:cNvSpPr txBox="1">
            <a:spLocks noChangeArrowheads="1"/>
          </p:cNvSpPr>
          <p:nvPr/>
        </p:nvSpPr>
        <p:spPr bwMode="auto">
          <a:xfrm>
            <a:off x="2679700" y="140652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surface</a:t>
            </a:r>
          </a:p>
        </p:txBody>
      </p:sp>
      <p:sp>
        <p:nvSpPr>
          <p:cNvPr id="275503" name="Text Box 35"/>
          <p:cNvSpPr txBox="1">
            <a:spLocks noChangeArrowheads="1"/>
          </p:cNvSpPr>
          <p:nvPr/>
        </p:nvSpPr>
        <p:spPr bwMode="auto">
          <a:xfrm>
            <a:off x="3708400" y="1406525"/>
            <a:ext cx="1266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surface loss</a:t>
            </a:r>
          </a:p>
        </p:txBody>
      </p:sp>
      <p:sp>
        <p:nvSpPr>
          <p:cNvPr id="275504" name="Line 36"/>
          <p:cNvSpPr>
            <a:spLocks noChangeShapeType="1"/>
          </p:cNvSpPr>
          <p:nvPr/>
        </p:nvSpPr>
        <p:spPr bwMode="auto">
          <a:xfrm flipV="1">
            <a:off x="3563938" y="13779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75505" name="Line 37"/>
          <p:cNvSpPr>
            <a:spLocks noChangeShapeType="1"/>
          </p:cNvSpPr>
          <p:nvPr/>
        </p:nvSpPr>
        <p:spPr bwMode="auto">
          <a:xfrm flipV="1">
            <a:off x="5003800" y="1335088"/>
            <a:ext cx="0" cy="3603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Text Box 19"/>
          <p:cNvSpPr txBox="1">
            <a:spLocks noChangeArrowheads="1"/>
          </p:cNvSpPr>
          <p:nvPr/>
        </p:nvSpPr>
        <p:spPr bwMode="auto">
          <a:xfrm>
            <a:off x="5792788" y="2774950"/>
            <a:ext cx="288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 about factor of 2 smaller</a:t>
            </a:r>
          </a:p>
        </p:txBody>
      </p:sp>
      <p:grpSp>
        <p:nvGrpSpPr>
          <p:cNvPr id="286750" name="Group 30"/>
          <p:cNvGrpSpPr>
            <a:grpSpLocks/>
          </p:cNvGrpSpPr>
          <p:nvPr/>
        </p:nvGrpSpPr>
        <p:grpSpPr bwMode="auto">
          <a:xfrm>
            <a:off x="611188" y="1303338"/>
            <a:ext cx="3970337" cy="687387"/>
            <a:chOff x="385" y="821"/>
            <a:chExt cx="2501" cy="433"/>
          </a:xfrm>
        </p:grpSpPr>
        <p:grpSp>
          <p:nvGrpSpPr>
            <p:cNvPr id="317458" name="Group 29"/>
            <p:cNvGrpSpPr>
              <a:grpSpLocks/>
            </p:cNvGrpSpPr>
            <p:nvPr/>
          </p:nvGrpSpPr>
          <p:grpSpPr bwMode="auto">
            <a:xfrm>
              <a:off x="385" y="821"/>
              <a:ext cx="2501" cy="433"/>
              <a:chOff x="385" y="821"/>
              <a:chExt cx="2501" cy="433"/>
            </a:xfrm>
          </p:grpSpPr>
          <p:cxnSp>
            <p:nvCxnSpPr>
              <p:cNvPr id="5" name="Gerade Verbindung 4"/>
              <p:cNvCxnSpPr/>
              <p:nvPr/>
            </p:nvCxnSpPr>
            <p:spPr>
              <a:xfrm>
                <a:off x="385" y="821"/>
                <a:ext cx="0" cy="11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461" name="Group 28"/>
              <p:cNvGrpSpPr>
                <a:grpSpLocks/>
              </p:cNvGrpSpPr>
              <p:nvPr/>
            </p:nvGrpSpPr>
            <p:grpSpPr bwMode="auto">
              <a:xfrm>
                <a:off x="385" y="821"/>
                <a:ext cx="2501" cy="433"/>
                <a:chOff x="385" y="821"/>
                <a:chExt cx="2501" cy="433"/>
              </a:xfrm>
            </p:grpSpPr>
            <p:cxnSp>
              <p:nvCxnSpPr>
                <p:cNvPr id="8" name="Gerade Verbindung 7"/>
                <p:cNvCxnSpPr/>
                <p:nvPr/>
              </p:nvCxnSpPr>
              <p:spPr>
                <a:xfrm>
                  <a:off x="385" y="821"/>
                  <a:ext cx="2501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Gerade Verbindung 10"/>
                <p:cNvCxnSpPr/>
                <p:nvPr/>
              </p:nvCxnSpPr>
              <p:spPr>
                <a:xfrm flipH="1">
                  <a:off x="385" y="935"/>
                  <a:ext cx="1864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Gerade Verbindung 14"/>
                <p:cNvCxnSpPr/>
                <p:nvPr/>
              </p:nvCxnSpPr>
              <p:spPr>
                <a:xfrm>
                  <a:off x="2249" y="935"/>
                  <a:ext cx="0" cy="319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18"/>
                <p:cNvCxnSpPr/>
                <p:nvPr/>
              </p:nvCxnSpPr>
              <p:spPr>
                <a:xfrm>
                  <a:off x="2249" y="1254"/>
                  <a:ext cx="637" cy="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" name="Gerade Verbindung 21"/>
            <p:cNvCxnSpPr/>
            <p:nvPr/>
          </p:nvCxnSpPr>
          <p:spPr>
            <a:xfrm>
              <a:off x="2886" y="821"/>
              <a:ext cx="0" cy="4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51" name="Group 31"/>
          <p:cNvGrpSpPr>
            <a:grpSpLocks/>
          </p:cNvGrpSpPr>
          <p:nvPr/>
        </p:nvGrpSpPr>
        <p:grpSpPr bwMode="auto">
          <a:xfrm>
            <a:off x="755650" y="1303338"/>
            <a:ext cx="2489200" cy="90487"/>
            <a:chOff x="476" y="821"/>
            <a:chExt cx="1568" cy="57"/>
          </a:xfrm>
        </p:grpSpPr>
        <p:sp>
          <p:nvSpPr>
            <p:cNvPr id="29" name="Rechteck 28"/>
            <p:cNvSpPr/>
            <p:nvPr/>
          </p:nvSpPr>
          <p:spPr>
            <a:xfrm>
              <a:off x="476" y="821"/>
              <a:ext cx="113" cy="5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658" y="822"/>
              <a:ext cx="113" cy="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840" y="822"/>
              <a:ext cx="113" cy="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1022" y="822"/>
              <a:ext cx="113" cy="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1203" y="822"/>
              <a:ext cx="114" cy="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1385" y="822"/>
              <a:ext cx="114" cy="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1567" y="822"/>
              <a:ext cx="114" cy="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1749" y="822"/>
              <a:ext cx="114" cy="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1931" y="822"/>
              <a:ext cx="113" cy="5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317444" name="Text Box 13"/>
          <p:cNvSpPr txBox="1">
            <a:spLocks noChangeArrowheads="1"/>
          </p:cNvSpPr>
          <p:nvPr/>
        </p:nvSpPr>
        <p:spPr bwMode="auto">
          <a:xfrm>
            <a:off x="539750" y="476250"/>
            <a:ext cx="376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Surface loss of structured flexures</a:t>
            </a:r>
          </a:p>
        </p:txBody>
      </p:sp>
      <p:pic>
        <p:nvPicPr>
          <p:cNvPr id="286744" name="Picture 2" descr="F:\Arbeit\SFB\Projektverlaengerung\SFB Antrag 2010\project_descriptions\figures_C4\surfa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948113"/>
            <a:ext cx="61912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5" name="Textfeld 4"/>
          <p:cNvSpPr txBox="1">
            <a:spLocks noChangeArrowheads="1"/>
          </p:cNvSpPr>
          <p:nvPr/>
        </p:nvSpPr>
        <p:spPr bwMode="auto">
          <a:xfrm>
            <a:off x="468313" y="3103563"/>
            <a:ext cx="3702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/>
              <a:t>Possible surface loss mechanisms</a:t>
            </a:r>
          </a:p>
        </p:txBody>
      </p:sp>
      <p:sp>
        <p:nvSpPr>
          <p:cNvPr id="317447" name="Textfeld 5"/>
          <p:cNvSpPr txBox="1">
            <a:spLocks noChangeArrowheads="1"/>
          </p:cNvSpPr>
          <p:nvPr/>
        </p:nvSpPr>
        <p:spPr bwMode="auto">
          <a:xfrm>
            <a:off x="901700" y="497522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Both"/>
            </a:pPr>
            <a:endParaRPr lang="en-US"/>
          </a:p>
        </p:txBody>
      </p:sp>
      <p:pic>
        <p:nvPicPr>
          <p:cNvPr id="286747" name="Picture 23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690563"/>
            <a:ext cx="281146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  <p:bldP spid="2867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Text Box 12"/>
          <p:cNvSpPr txBox="1">
            <a:spLocks noChangeArrowheads="1"/>
          </p:cNvSpPr>
          <p:nvPr/>
        </p:nvSpPr>
        <p:spPr bwMode="auto">
          <a:xfrm>
            <a:off x="2392363" y="2305050"/>
            <a:ext cx="2024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Low thermal noise</a:t>
            </a:r>
          </a:p>
          <a:p>
            <a:r>
              <a:rPr lang="en-US"/>
              <a:t>- Substrate?? GaAs</a:t>
            </a:r>
          </a:p>
        </p:txBody>
      </p:sp>
      <p:graphicFrame>
        <p:nvGraphicFramePr>
          <p:cNvPr id="319550" name="Group 62"/>
          <p:cNvGraphicFramePr>
            <a:graphicFrameLocks noGrp="1"/>
          </p:cNvGraphicFramePr>
          <p:nvPr/>
        </p:nvGraphicFramePr>
        <p:xfrm>
          <a:off x="827088" y="1484313"/>
          <a:ext cx="7488237" cy="3049587"/>
        </p:xfrm>
        <a:graphic>
          <a:graphicData uri="http://schemas.openxmlformats.org/drawingml/2006/table">
            <a:tbl>
              <a:tblPr/>
              <a:tblGrid>
                <a:gridCol w="1503362"/>
                <a:gridCol w="1376363"/>
                <a:gridCol w="1441450"/>
                <a:gridCol w="1439862"/>
                <a:gridCol w="1727200"/>
              </a:tblGrid>
              <a:tr h="122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Dielectric layer stack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Nano-structures (RWG)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amorphous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crystalline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monolithic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Non-monolithic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Thermal noise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--     high 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+++    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++  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 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Substrate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++    all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        GaAs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 silicon,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++ 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Scalability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Straylight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++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++?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availability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++     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 in progress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 in progress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 in progress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19543" name="Line 207"/>
          <p:cNvSpPr>
            <a:spLocks noChangeShapeType="1"/>
          </p:cNvSpPr>
          <p:nvPr/>
        </p:nvSpPr>
        <p:spPr bwMode="auto">
          <a:xfrm>
            <a:off x="3635375" y="3068638"/>
            <a:ext cx="161925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9544" name="Line 208"/>
          <p:cNvSpPr>
            <a:spLocks noChangeShapeType="1"/>
          </p:cNvSpPr>
          <p:nvPr/>
        </p:nvSpPr>
        <p:spPr bwMode="auto">
          <a:xfrm>
            <a:off x="2339975" y="1484313"/>
            <a:ext cx="0" cy="36036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Text Box 8"/>
          <p:cNvSpPr txBox="1">
            <a:spLocks noChangeArrowheads="1"/>
          </p:cNvSpPr>
          <p:nvPr/>
        </p:nvSpPr>
        <p:spPr bwMode="auto">
          <a:xfrm>
            <a:off x="476250" y="5334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66FF"/>
                </a:solidFill>
                <a:latin typeface="Arial Rounded MT Bold" pitchFamily="34" charset="0"/>
              </a:rPr>
              <a:t>Conclusion &amp; Outlook</a:t>
            </a:r>
          </a:p>
        </p:txBody>
      </p:sp>
      <p:sp>
        <p:nvSpPr>
          <p:cNvPr id="320514" name="Text Box 3"/>
          <p:cNvSpPr txBox="1">
            <a:spLocks noChangeArrowheads="1"/>
          </p:cNvSpPr>
          <p:nvPr/>
        </p:nvSpPr>
        <p:spPr bwMode="auto">
          <a:xfrm>
            <a:off x="484188" y="1223963"/>
            <a:ext cx="7183437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/>
              <a:t> RWG allow for high reflectivities and low coating thickness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 mirrors with high angluar tolerance possible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 diffractive elements based on RWGs possible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 technological limits not yet achieved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 line edge roughness maybe limiting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 influence of mechanical vibration on optical performance  unlikely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 extensive characterization of scattered light planned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 influence of surface modification on mechanical loss to be characterized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ext Box 4"/>
          <p:cNvSpPr txBox="1">
            <a:spLocks noChangeArrowheads="1"/>
          </p:cNvSpPr>
          <p:nvPr/>
        </p:nvSpPr>
        <p:spPr bwMode="auto">
          <a:xfrm>
            <a:off x="1600200" y="2778125"/>
            <a:ext cx="587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3366FF"/>
                </a:solidFill>
                <a:latin typeface="Arial Rounded MT Bold" pitchFamily="34" charset="0"/>
              </a:rPr>
              <a:t>Thank you for your attention!</a:t>
            </a:r>
          </a:p>
        </p:txBody>
      </p:sp>
      <p:sp>
        <p:nvSpPr>
          <p:cNvPr id="322562" name="Text Box 62"/>
          <p:cNvSpPr txBox="1">
            <a:spLocks noChangeArrowheads="1"/>
          </p:cNvSpPr>
          <p:nvPr/>
        </p:nvSpPr>
        <p:spPr bwMode="auto">
          <a:xfrm>
            <a:off x="827088" y="1196975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/>
              <a:t>Special thanks to: M. Banasch, D. Lehr,  H. Schmidt, D. Schelle, W. Gräf, T. Weber</a:t>
            </a:r>
          </a:p>
        </p:txBody>
      </p:sp>
      <p:sp>
        <p:nvSpPr>
          <p:cNvPr id="322563" name="Text Box 62"/>
          <p:cNvSpPr txBox="1">
            <a:spLocks noChangeArrowheads="1"/>
          </p:cNvSpPr>
          <p:nvPr/>
        </p:nvSpPr>
        <p:spPr bwMode="auto">
          <a:xfrm>
            <a:off x="827088" y="5756275"/>
            <a:ext cx="7632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/>
              <a:t>This research is supported by the DFG within „Sonderforschungsbereich Transregio 7“.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4" name="Picture 4" descr="Materialübersicht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0" y="1628775"/>
            <a:ext cx="498475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5" name="Text Box 6"/>
          <p:cNvSpPr txBox="1">
            <a:spLocks noChangeArrowheads="1"/>
          </p:cNvSpPr>
          <p:nvPr/>
        </p:nvSpPr>
        <p:spPr bwMode="auto">
          <a:xfrm>
            <a:off x="250825" y="2081213"/>
            <a:ext cx="2803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Functionalization of surface</a:t>
            </a:r>
          </a:p>
        </p:txBody>
      </p:sp>
      <p:sp>
        <p:nvSpPr>
          <p:cNvPr id="283657" name="Text Box 8"/>
          <p:cNvSpPr txBox="1">
            <a:spLocks noChangeArrowheads="1"/>
          </p:cNvSpPr>
          <p:nvPr/>
        </p:nvSpPr>
        <p:spPr bwMode="auto">
          <a:xfrm>
            <a:off x="323850" y="3789363"/>
            <a:ext cx="388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inhomogeneously distributed losses </a:t>
            </a:r>
          </a:p>
        </p:txBody>
      </p:sp>
      <p:sp>
        <p:nvSpPr>
          <p:cNvPr id="2" name="Text Box 68"/>
          <p:cNvSpPr txBox="1">
            <a:spLocks noChangeArrowheads="1"/>
          </p:cNvSpPr>
          <p:nvPr/>
        </p:nvSpPr>
        <p:spPr bwMode="auto">
          <a:xfrm>
            <a:off x="0" y="5719763"/>
            <a:ext cx="4932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i="1"/>
              <a:t>Harry et al., CQG  19 (2002)</a:t>
            </a:r>
          </a:p>
          <a:p>
            <a:r>
              <a:rPr lang="de-DE" sz="1400" i="1"/>
              <a:t>Welton, Callen, (1953)</a:t>
            </a:r>
          </a:p>
        </p:txBody>
      </p:sp>
      <p:sp>
        <p:nvSpPr>
          <p:cNvPr id="283659" name="Text Box 10"/>
          <p:cNvSpPr txBox="1">
            <a:spLocks noChangeArrowheads="1"/>
          </p:cNvSpPr>
          <p:nvPr/>
        </p:nvSpPr>
        <p:spPr bwMode="auto">
          <a:xfrm>
            <a:off x="323850" y="915988"/>
            <a:ext cx="2986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loss at low temperatures:</a:t>
            </a:r>
          </a:p>
          <a:p>
            <a:r>
              <a:rPr lang="en-US"/>
              <a:t>crystalline materials</a:t>
            </a:r>
          </a:p>
        </p:txBody>
      </p:sp>
      <p:sp>
        <p:nvSpPr>
          <p:cNvPr id="283662" name="Text Box 20"/>
          <p:cNvSpPr txBox="1">
            <a:spLocks noChangeArrowheads="1"/>
          </p:cNvSpPr>
          <p:nvPr/>
        </p:nvSpPr>
        <p:spPr bwMode="auto">
          <a:xfrm>
            <a:off x="7720013" y="5256213"/>
            <a:ext cx="127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(IFK U Jena)</a:t>
            </a:r>
          </a:p>
        </p:txBody>
      </p:sp>
      <p:sp>
        <p:nvSpPr>
          <p:cNvPr id="283664" name="Text Box 22"/>
          <p:cNvSpPr txBox="1">
            <a:spLocks noChangeArrowheads="1"/>
          </p:cNvSpPr>
          <p:nvPr/>
        </p:nvSpPr>
        <p:spPr bwMode="auto">
          <a:xfrm>
            <a:off x="323850" y="3062288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additional coatings</a:t>
            </a:r>
          </a:p>
        </p:txBody>
      </p:sp>
      <p:sp>
        <p:nvSpPr>
          <p:cNvPr id="283665" name="AutoShape 24"/>
          <p:cNvSpPr>
            <a:spLocks noChangeArrowheads="1"/>
          </p:cNvSpPr>
          <p:nvPr/>
        </p:nvSpPr>
        <p:spPr bwMode="auto">
          <a:xfrm>
            <a:off x="5219700" y="3068638"/>
            <a:ext cx="3384550" cy="19431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66" name="Text Box 23"/>
          <p:cNvSpPr txBox="1">
            <a:spLocks noChangeArrowheads="1"/>
          </p:cNvSpPr>
          <p:nvPr/>
        </p:nvSpPr>
        <p:spPr bwMode="auto">
          <a:xfrm>
            <a:off x="5292725" y="3171825"/>
            <a:ext cx="3527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reduce temperature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reduce coating thickness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use low loss materials</a:t>
            </a:r>
          </a:p>
        </p:txBody>
      </p:sp>
      <p:grpSp>
        <p:nvGrpSpPr>
          <p:cNvPr id="283663" name="Group 19"/>
          <p:cNvGrpSpPr>
            <a:grpSpLocks/>
          </p:cNvGrpSpPr>
          <p:nvPr/>
        </p:nvGrpSpPr>
        <p:grpSpPr bwMode="auto">
          <a:xfrm>
            <a:off x="323850" y="4833938"/>
            <a:ext cx="4303713" cy="611187"/>
            <a:chOff x="204" y="2659"/>
            <a:chExt cx="2711" cy="385"/>
          </a:xfrm>
        </p:grpSpPr>
        <p:graphicFrame>
          <p:nvGraphicFramePr>
            <p:cNvPr id="283653" name="Object 5"/>
            <p:cNvGraphicFramePr>
              <a:graphicFrameLocks noChangeAspect="1"/>
            </p:cNvGraphicFramePr>
            <p:nvPr/>
          </p:nvGraphicFramePr>
          <p:xfrm>
            <a:off x="204" y="2752"/>
            <a:ext cx="2711" cy="292"/>
          </p:xfrm>
          <a:graphic>
            <a:graphicData uri="http://schemas.openxmlformats.org/presentationml/2006/ole">
              <p:oleObj spid="_x0000_s283653" name="Formel" r:id="rId4" imgW="2120760" imgH="228600" progId="">
                <p:embed/>
              </p:oleObj>
            </a:graphicData>
          </a:graphic>
        </p:graphicFrame>
        <p:sp>
          <p:nvSpPr>
            <p:cNvPr id="3" name="Rectangle 16"/>
            <p:cNvSpPr>
              <a:spLocks noChangeAspect="1" noChangeArrowheads="1"/>
            </p:cNvSpPr>
            <p:nvPr/>
          </p:nvSpPr>
          <p:spPr bwMode="auto">
            <a:xfrm>
              <a:off x="718" y="2778"/>
              <a:ext cx="111" cy="2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" name="Text Box 17"/>
            <p:cNvSpPr txBox="1">
              <a:spLocks noChangeAspect="1" noChangeArrowheads="1"/>
            </p:cNvSpPr>
            <p:nvPr/>
          </p:nvSpPr>
          <p:spPr bwMode="auto">
            <a:xfrm>
              <a:off x="657" y="2659"/>
              <a:ext cx="3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aseline="-25000"/>
                <a:t>~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5" grpId="0"/>
      <p:bldP spid="283657" grpId="0"/>
      <p:bldP spid="283659" grpId="0"/>
      <p:bldP spid="283662" grpId="0"/>
      <p:bldP spid="283664" grpId="0"/>
      <p:bldP spid="283665" grpId="0" animBg="1"/>
      <p:bldP spid="2836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87" name="Picture 43" descr="RWG_sub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2781300"/>
            <a:ext cx="15255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323850" y="2259013"/>
            <a:ext cx="343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dielectric multilayer stack</a:t>
            </a:r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134938" y="2200275"/>
            <a:ext cx="1916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metal coating</a:t>
            </a:r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5867400" y="2271713"/>
            <a:ext cx="2497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structured surface</a:t>
            </a:r>
          </a:p>
          <a:p>
            <a:pPr algn="ctr"/>
            <a:r>
              <a:rPr lang="en-US" sz="2400" b="1"/>
              <a:t>(RWGs)</a:t>
            </a:r>
          </a:p>
        </p:txBody>
      </p:sp>
      <p:sp>
        <p:nvSpPr>
          <p:cNvPr id="284677" name="Text Box 8"/>
          <p:cNvSpPr txBox="1">
            <a:spLocks noChangeArrowheads="1"/>
          </p:cNvSpPr>
          <p:nvPr/>
        </p:nvSpPr>
        <p:spPr bwMode="auto">
          <a:xfrm>
            <a:off x="3059113" y="600075"/>
            <a:ext cx="2822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high reflectivity</a:t>
            </a:r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-77788" y="3978275"/>
            <a:ext cx="20732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amorphous coatings</a:t>
            </a:r>
          </a:p>
        </p:txBody>
      </p:sp>
      <p:sp>
        <p:nvSpPr>
          <p:cNvPr id="282634" name="Text Box 10"/>
          <p:cNvSpPr txBox="1">
            <a:spLocks noChangeArrowheads="1"/>
          </p:cNvSpPr>
          <p:nvPr/>
        </p:nvSpPr>
        <p:spPr bwMode="auto">
          <a:xfrm>
            <a:off x="2273300" y="3978275"/>
            <a:ext cx="2325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crystalline coatings</a:t>
            </a:r>
          </a:p>
          <a:p>
            <a:r>
              <a:rPr lang="en-US"/>
              <a:t>AlGaAs/GaAs</a:t>
            </a:r>
          </a:p>
          <a:p>
            <a:r>
              <a:rPr lang="en-US"/>
              <a:t>(U Vienna, Aspelmaier)</a:t>
            </a:r>
          </a:p>
        </p:txBody>
      </p:sp>
      <p:grpSp>
        <p:nvGrpSpPr>
          <p:cNvPr id="284699" name="Group 27"/>
          <p:cNvGrpSpPr>
            <a:grpSpLocks/>
          </p:cNvGrpSpPr>
          <p:nvPr/>
        </p:nvGrpSpPr>
        <p:grpSpPr bwMode="auto">
          <a:xfrm>
            <a:off x="1462088" y="2708275"/>
            <a:ext cx="1525587" cy="1144588"/>
            <a:chOff x="2018" y="1893"/>
            <a:chExt cx="961" cy="721"/>
          </a:xfrm>
        </p:grpSpPr>
        <p:pic>
          <p:nvPicPr>
            <p:cNvPr id="4" name="Picture 26" descr="layerstack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8" y="1893"/>
              <a:ext cx="961" cy="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9"/>
            <p:cNvSpPr txBox="1">
              <a:spLocks noChangeArrowheads="1"/>
            </p:cNvSpPr>
            <p:nvPr/>
          </p:nvSpPr>
          <p:spPr bwMode="auto">
            <a:xfrm rot="5400000">
              <a:off x="2224" y="2078"/>
              <a:ext cx="6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3366FF"/>
                  </a:solidFill>
                </a:rPr>
                <a:t>…</a:t>
              </a:r>
            </a:p>
          </p:txBody>
        </p:sp>
      </p:grpSp>
      <p:pic>
        <p:nvPicPr>
          <p:cNvPr id="282644" name="Picture 20" descr="metalcoa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787650"/>
            <a:ext cx="15255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45" name="Text Box 21"/>
          <p:cNvSpPr txBox="1">
            <a:spLocks noChangeArrowheads="1"/>
          </p:cNvSpPr>
          <p:nvPr/>
        </p:nvSpPr>
        <p:spPr bwMode="auto">
          <a:xfrm>
            <a:off x="209550" y="4832350"/>
            <a:ext cx="1306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absorption</a:t>
            </a:r>
          </a:p>
        </p:txBody>
      </p:sp>
      <p:sp>
        <p:nvSpPr>
          <p:cNvPr id="282646" name="AutoShape 22"/>
          <p:cNvSpPr>
            <a:spLocks noChangeArrowheads="1"/>
          </p:cNvSpPr>
          <p:nvPr/>
        </p:nvSpPr>
        <p:spPr bwMode="auto">
          <a:xfrm rot="952797">
            <a:off x="1476375" y="4725988"/>
            <a:ext cx="287338" cy="647700"/>
          </a:xfrm>
          <a:prstGeom prst="lightningBol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2649" name="Text Box 25"/>
          <p:cNvSpPr txBox="1">
            <a:spLocks noChangeArrowheads="1"/>
          </p:cNvSpPr>
          <p:nvPr/>
        </p:nvSpPr>
        <p:spPr bwMode="auto">
          <a:xfrm>
            <a:off x="15875" y="4300538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large loss</a:t>
            </a:r>
          </a:p>
          <a:p>
            <a:pPr>
              <a:buFontTx/>
              <a:buChar char="-"/>
            </a:pPr>
            <a:r>
              <a:rPr lang="en-US"/>
              <a:t>large thickness</a:t>
            </a:r>
          </a:p>
        </p:txBody>
      </p:sp>
      <p:sp>
        <p:nvSpPr>
          <p:cNvPr id="282650" name="Text Box 26"/>
          <p:cNvSpPr txBox="1">
            <a:spLocks noChangeArrowheads="1"/>
          </p:cNvSpPr>
          <p:nvPr/>
        </p:nvSpPr>
        <p:spPr bwMode="auto">
          <a:xfrm>
            <a:off x="5364163" y="4745038"/>
            <a:ext cx="20685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 minimize thickness</a:t>
            </a:r>
          </a:p>
          <a:p>
            <a:pPr>
              <a:buFontTx/>
              <a:buChar char="-"/>
            </a:pPr>
            <a:r>
              <a:rPr lang="en-US"/>
              <a:t> approp. materials</a:t>
            </a:r>
          </a:p>
          <a:p>
            <a:endParaRPr lang="en-US"/>
          </a:p>
        </p:txBody>
      </p:sp>
      <p:sp>
        <p:nvSpPr>
          <p:cNvPr id="282651" name="AutoShape 27"/>
          <p:cNvSpPr>
            <a:spLocks noChangeArrowheads="1"/>
          </p:cNvSpPr>
          <p:nvPr/>
        </p:nvSpPr>
        <p:spPr bwMode="auto">
          <a:xfrm rot="9096815">
            <a:off x="1851025" y="1263650"/>
            <a:ext cx="1152525" cy="287338"/>
          </a:xfrm>
          <a:prstGeom prst="rightArrow">
            <a:avLst>
              <a:gd name="adj1" fmla="val 50000"/>
              <a:gd name="adj2" fmla="val 100276"/>
            </a:avLst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2652" name="AutoShape 28"/>
          <p:cNvSpPr>
            <a:spLocks noChangeArrowheads="1"/>
          </p:cNvSpPr>
          <p:nvPr/>
        </p:nvSpPr>
        <p:spPr bwMode="auto">
          <a:xfrm rot="1680000">
            <a:off x="5940425" y="1262063"/>
            <a:ext cx="1152525" cy="287337"/>
          </a:xfrm>
          <a:prstGeom prst="rightArrow">
            <a:avLst>
              <a:gd name="adj1" fmla="val 50000"/>
              <a:gd name="adj2" fmla="val 100276"/>
            </a:avLst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2655" name="Text Box 31"/>
          <p:cNvSpPr txBox="1">
            <a:spLocks noChangeArrowheads="1"/>
          </p:cNvSpPr>
          <p:nvPr/>
        </p:nvSpPr>
        <p:spPr bwMode="auto">
          <a:xfrm>
            <a:off x="34925" y="5380038"/>
            <a:ext cx="2327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reflectivity by multiple </a:t>
            </a:r>
          </a:p>
          <a:p>
            <a:r>
              <a:rPr lang="en-US"/>
              <a:t>beam interference</a:t>
            </a:r>
          </a:p>
        </p:txBody>
      </p:sp>
      <p:sp>
        <p:nvSpPr>
          <p:cNvPr id="282656" name="Text Box 32"/>
          <p:cNvSpPr txBox="1">
            <a:spLocks noChangeArrowheads="1"/>
          </p:cNvSpPr>
          <p:nvPr/>
        </p:nvSpPr>
        <p:spPr bwMode="auto">
          <a:xfrm>
            <a:off x="5508625" y="5373688"/>
            <a:ext cx="2386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reflectivity by resonant </a:t>
            </a:r>
          </a:p>
          <a:p>
            <a:r>
              <a:rPr lang="en-US"/>
              <a:t>light coupling</a:t>
            </a:r>
          </a:p>
        </p:txBody>
      </p:sp>
      <p:sp>
        <p:nvSpPr>
          <p:cNvPr id="282657" name="Line 33"/>
          <p:cNvSpPr>
            <a:spLocks noChangeShapeType="1"/>
          </p:cNvSpPr>
          <p:nvPr/>
        </p:nvSpPr>
        <p:spPr bwMode="auto">
          <a:xfrm flipH="1">
            <a:off x="1042988" y="3644900"/>
            <a:ext cx="360362" cy="360363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82658" name="Line 34"/>
          <p:cNvSpPr>
            <a:spLocks noChangeShapeType="1"/>
          </p:cNvSpPr>
          <p:nvPr/>
        </p:nvSpPr>
        <p:spPr bwMode="auto">
          <a:xfrm rot="16500000" flipH="1">
            <a:off x="2987675" y="3644900"/>
            <a:ext cx="360363" cy="360363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284697" name="Picture 25" descr="class_RWG_mon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0238" y="2716213"/>
            <a:ext cx="152558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700" name="Oval 28"/>
          <p:cNvSpPr>
            <a:spLocks noChangeArrowheads="1"/>
          </p:cNvSpPr>
          <p:nvPr/>
        </p:nvSpPr>
        <p:spPr bwMode="auto">
          <a:xfrm>
            <a:off x="1979613" y="3644900"/>
            <a:ext cx="2663825" cy="16573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4701" name="Oval 29"/>
          <p:cNvSpPr>
            <a:spLocks noChangeArrowheads="1"/>
          </p:cNvSpPr>
          <p:nvPr/>
        </p:nvSpPr>
        <p:spPr bwMode="auto">
          <a:xfrm>
            <a:off x="5508625" y="1773238"/>
            <a:ext cx="2951163" cy="23764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Line 33"/>
          <p:cNvSpPr>
            <a:spLocks noChangeShapeType="1"/>
          </p:cNvSpPr>
          <p:nvPr/>
        </p:nvSpPr>
        <p:spPr bwMode="auto">
          <a:xfrm flipH="1">
            <a:off x="5722938" y="3644900"/>
            <a:ext cx="360362" cy="360363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" name="Line 34"/>
          <p:cNvSpPr>
            <a:spLocks noChangeShapeType="1"/>
          </p:cNvSpPr>
          <p:nvPr/>
        </p:nvSpPr>
        <p:spPr bwMode="auto">
          <a:xfrm rot="16500000" flipH="1">
            <a:off x="7740650" y="3644900"/>
            <a:ext cx="360363" cy="360363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84704" name="Text Box 32"/>
          <p:cNvSpPr txBox="1">
            <a:spLocks noChangeArrowheads="1"/>
          </p:cNvSpPr>
          <p:nvPr/>
        </p:nvSpPr>
        <p:spPr bwMode="auto">
          <a:xfrm>
            <a:off x="5364163" y="4214813"/>
            <a:ext cx="117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monolithic</a:t>
            </a:r>
          </a:p>
        </p:txBody>
      </p:sp>
      <p:sp>
        <p:nvSpPr>
          <p:cNvPr id="284705" name="Text Box 33"/>
          <p:cNvSpPr txBox="1">
            <a:spLocks noChangeArrowheads="1"/>
          </p:cNvSpPr>
          <p:nvPr/>
        </p:nvSpPr>
        <p:spPr bwMode="auto">
          <a:xfrm>
            <a:off x="7569200" y="4214813"/>
            <a:ext cx="161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non-monolithic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82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8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8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82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282630" grpId="0"/>
      <p:bldP spid="282630" grpId="1"/>
      <p:bldP spid="282631" grpId="0"/>
      <p:bldP spid="282633" grpId="0"/>
      <p:bldP spid="282634" grpId="0"/>
      <p:bldP spid="282645" grpId="0"/>
      <p:bldP spid="282645" grpId="1"/>
      <p:bldP spid="282646" grpId="0" animBg="1"/>
      <p:bldP spid="282646" grpId="1" animBg="1"/>
      <p:bldP spid="282649" grpId="0"/>
      <p:bldP spid="282650" grpId="0"/>
      <p:bldP spid="282651" grpId="0" animBg="1"/>
      <p:bldP spid="282652" grpId="0" animBg="1"/>
      <p:bldP spid="282655" grpId="0"/>
      <p:bldP spid="282656" grpId="0"/>
      <p:bldP spid="282657" grpId="0" animBg="1"/>
      <p:bldP spid="282658" grpId="0" animBg="1"/>
      <p:bldP spid="284700" grpId="0" animBg="1"/>
      <p:bldP spid="284701" grpId="0" animBg="1"/>
      <p:bldP spid="2" grpId="0" animBg="1"/>
      <p:bldP spid="2" grpId="1" animBg="1"/>
      <p:bldP spid="3" grpId="0" animBg="1"/>
      <p:bldP spid="3" grpId="1" animBg="1"/>
      <p:bldP spid="284704" grpId="0"/>
      <p:bldP spid="2847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87" name="Picture 43" descr="RWG_sub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28675" y="1341438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86" name="Picture 42" descr="puregrati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15975" y="1341438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881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6746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2000">
                <a:solidFill>
                  <a:srgbClr val="3366FF"/>
                </a:solidFill>
                <a:latin typeface="Arial Rounded MT Bold" pitchFamily="34" charset="0"/>
              </a:rPr>
              <a:t>Functionality of resonant waveguide gratings (RWGs)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3366FF"/>
              </a:solidFill>
              <a:latin typeface="Arial Rounded MT Bold" pitchFamily="34" charset="0"/>
            </a:endParaRPr>
          </a:p>
        </p:txBody>
      </p:sp>
      <p:sp>
        <p:nvSpPr>
          <p:cNvPr id="159882" name="Text Box 23"/>
          <p:cNvSpPr txBox="1">
            <a:spLocks noChangeArrowheads="1"/>
          </p:cNvSpPr>
          <p:nvPr/>
        </p:nvSpPr>
        <p:spPr bwMode="auto">
          <a:xfrm>
            <a:off x="6059488" y="1317625"/>
            <a:ext cx="2255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only zeroth diffraction</a:t>
            </a:r>
          </a:p>
          <a:p>
            <a:r>
              <a:rPr lang="en-US"/>
              <a:t>order in free space</a:t>
            </a:r>
          </a:p>
        </p:txBody>
      </p:sp>
      <p:sp>
        <p:nvSpPr>
          <p:cNvPr id="159780" name="Text Box 36"/>
          <p:cNvSpPr txBox="1">
            <a:spLocks noChangeArrowheads="1"/>
          </p:cNvSpPr>
          <p:nvPr/>
        </p:nvSpPr>
        <p:spPr bwMode="auto">
          <a:xfrm>
            <a:off x="2771775" y="5229225"/>
            <a:ext cx="639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T</a:t>
            </a:r>
            <a:r>
              <a:rPr lang="en-US" b="1" baseline="-25000">
                <a:latin typeface="Arial" charset="0"/>
              </a:rPr>
              <a:t>0</a:t>
            </a:r>
          </a:p>
        </p:txBody>
      </p:sp>
      <p:sp>
        <p:nvSpPr>
          <p:cNvPr id="159884" name="Line 37"/>
          <p:cNvSpPr>
            <a:spLocks noChangeShapeType="1"/>
          </p:cNvSpPr>
          <p:nvPr/>
        </p:nvSpPr>
        <p:spPr bwMode="auto">
          <a:xfrm>
            <a:off x="3295650" y="2543175"/>
            <a:ext cx="0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9885" name="Line 38"/>
          <p:cNvSpPr>
            <a:spLocks noChangeShapeType="1"/>
          </p:cNvSpPr>
          <p:nvPr/>
        </p:nvSpPr>
        <p:spPr bwMode="auto">
          <a:xfrm>
            <a:off x="3151188" y="4198938"/>
            <a:ext cx="627062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9886" name="Line 39"/>
          <p:cNvSpPr>
            <a:spLocks noChangeShapeType="1"/>
          </p:cNvSpPr>
          <p:nvPr/>
        </p:nvSpPr>
        <p:spPr bwMode="auto">
          <a:xfrm flipH="1">
            <a:off x="2143125" y="4198938"/>
            <a:ext cx="62706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9887" name="Text Box 40"/>
          <p:cNvSpPr txBox="1">
            <a:spLocks noChangeArrowheads="1"/>
          </p:cNvSpPr>
          <p:nvPr/>
        </p:nvSpPr>
        <p:spPr bwMode="auto">
          <a:xfrm>
            <a:off x="3798888" y="4048125"/>
            <a:ext cx="280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159888" name="Text Box 41"/>
          <p:cNvSpPr txBox="1">
            <a:spLocks noChangeArrowheads="1"/>
          </p:cNvSpPr>
          <p:nvPr/>
        </p:nvSpPr>
        <p:spPr bwMode="auto">
          <a:xfrm>
            <a:off x="1782763" y="3983038"/>
            <a:ext cx="492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-1</a:t>
            </a:r>
          </a:p>
        </p:txBody>
      </p:sp>
      <p:pic>
        <p:nvPicPr>
          <p:cNvPr id="159889" name="Picture 5" descr="gau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950494" y="3918744"/>
            <a:ext cx="11509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890" name="Picture 7" descr="gau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766763" y="3919537"/>
            <a:ext cx="1155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891" name="Text Box 41"/>
          <p:cNvSpPr txBox="1">
            <a:spLocks noChangeArrowheads="1"/>
          </p:cNvSpPr>
          <p:nvPr/>
        </p:nvSpPr>
        <p:spPr bwMode="auto">
          <a:xfrm>
            <a:off x="5867400" y="3046413"/>
            <a:ext cx="431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 i="1">
                <a:latin typeface="Times New Roman" pitchFamily="18" charset="0"/>
              </a:rPr>
              <a:t>n</a:t>
            </a:r>
            <a:r>
              <a:rPr lang="de-DE" sz="2200" i="1" baseline="-25000">
                <a:latin typeface="Times New Roman" pitchFamily="18" charset="0"/>
              </a:rPr>
              <a:t>h</a:t>
            </a:r>
          </a:p>
        </p:txBody>
      </p:sp>
      <p:sp>
        <p:nvSpPr>
          <p:cNvPr id="159892" name="Text Box 42"/>
          <p:cNvSpPr txBox="1">
            <a:spLocks noChangeArrowheads="1"/>
          </p:cNvSpPr>
          <p:nvPr/>
        </p:nvSpPr>
        <p:spPr bwMode="auto">
          <a:xfrm>
            <a:off x="5867400" y="3716338"/>
            <a:ext cx="5032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 i="1">
                <a:latin typeface="Times New Roman" pitchFamily="18" charset="0"/>
              </a:rPr>
              <a:t>n</a:t>
            </a:r>
            <a:r>
              <a:rPr lang="de-DE" sz="2200" i="1" baseline="-25000">
                <a:latin typeface="Times New Roman" pitchFamily="18" charset="0"/>
              </a:rPr>
              <a:t>l</a:t>
            </a:r>
          </a:p>
        </p:txBody>
      </p:sp>
      <p:sp>
        <p:nvSpPr>
          <p:cNvPr id="159779" name="Line 35"/>
          <p:cNvSpPr>
            <a:spLocks noChangeShapeType="1"/>
          </p:cNvSpPr>
          <p:nvPr/>
        </p:nvSpPr>
        <p:spPr bwMode="auto">
          <a:xfrm>
            <a:off x="3289300" y="453707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048000" y="4652963"/>
            <a:ext cx="503238" cy="503237"/>
            <a:chOff x="589" y="2614"/>
            <a:chExt cx="317" cy="317"/>
          </a:xfrm>
        </p:grpSpPr>
        <p:sp>
          <p:nvSpPr>
            <p:cNvPr id="159921" name="Line 27"/>
            <p:cNvSpPr>
              <a:spLocks noChangeShapeType="1"/>
            </p:cNvSpPr>
            <p:nvPr/>
          </p:nvSpPr>
          <p:spPr bwMode="auto">
            <a:xfrm rot="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922" name="Line 28"/>
            <p:cNvSpPr>
              <a:spLocks noChangeShapeType="1"/>
            </p:cNvSpPr>
            <p:nvPr/>
          </p:nvSpPr>
          <p:spPr bwMode="auto">
            <a:xfrm rot="-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9806" name="Line 62"/>
          <p:cNvSpPr>
            <a:spLocks noChangeShapeType="1"/>
          </p:cNvSpPr>
          <p:nvPr/>
        </p:nvSpPr>
        <p:spPr bwMode="auto">
          <a:xfrm>
            <a:off x="3440113" y="2471738"/>
            <a:ext cx="0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59807" name="Object 63"/>
          <p:cNvGraphicFramePr>
            <a:graphicFrameLocks noChangeAspect="1"/>
          </p:cNvGraphicFramePr>
          <p:nvPr/>
        </p:nvGraphicFramePr>
        <p:xfrm>
          <a:off x="3582988" y="2471738"/>
          <a:ext cx="1296987" cy="355600"/>
        </p:xfrm>
        <a:graphic>
          <a:graphicData uri="http://schemas.openxmlformats.org/presentationml/2006/ole">
            <p:oleObj spid="_x0000_s159807" name="Formel" r:id="rId7" imgW="647640" imgH="177480" progId="">
              <p:embed/>
            </p:oleObj>
          </a:graphicData>
        </a:graphic>
      </p:graphicFrame>
      <p:graphicFrame>
        <p:nvGraphicFramePr>
          <p:cNvPr id="159808" name="Object 64"/>
          <p:cNvGraphicFramePr>
            <a:graphicFrameLocks noChangeAspect="1"/>
          </p:cNvGraphicFramePr>
          <p:nvPr/>
        </p:nvGraphicFramePr>
        <p:xfrm>
          <a:off x="-1620838" y="3141663"/>
          <a:ext cx="915988" cy="863600"/>
        </p:xfrm>
        <a:graphic>
          <a:graphicData uri="http://schemas.openxmlformats.org/presentationml/2006/ole">
            <p:oleObj spid="_x0000_s159808" name="Formel" r:id="rId8" imgW="457200" imgH="431640" progId="">
              <p:embed/>
            </p:oleObj>
          </a:graphicData>
        </a:graphic>
      </p:graphicFrame>
      <p:sp>
        <p:nvSpPr>
          <p:cNvPr id="159896" name="Text Box 66"/>
          <p:cNvSpPr txBox="1">
            <a:spLocks noChangeArrowheads="1"/>
          </p:cNvSpPr>
          <p:nvPr/>
        </p:nvSpPr>
        <p:spPr bwMode="auto">
          <a:xfrm>
            <a:off x="755650" y="1341438"/>
            <a:ext cx="2138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first diffraction order</a:t>
            </a:r>
          </a:p>
          <a:p>
            <a:r>
              <a:rPr lang="en-US"/>
              <a:t>in grating material</a:t>
            </a:r>
          </a:p>
        </p:txBody>
      </p:sp>
      <p:sp>
        <p:nvSpPr>
          <p:cNvPr id="159897" name="AutoShape 67"/>
          <p:cNvSpPr>
            <a:spLocks noChangeArrowheads="1"/>
          </p:cNvSpPr>
          <p:nvPr/>
        </p:nvSpPr>
        <p:spPr bwMode="auto">
          <a:xfrm>
            <a:off x="5364163" y="14859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9898" name="AutoShape 68"/>
          <p:cNvSpPr>
            <a:spLocks noChangeArrowheads="1"/>
          </p:cNvSpPr>
          <p:nvPr/>
        </p:nvSpPr>
        <p:spPr bwMode="auto">
          <a:xfrm rot="10800000">
            <a:off x="2987675" y="14859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aphicFrame>
        <p:nvGraphicFramePr>
          <p:cNvPr id="159843" name="Object 99"/>
          <p:cNvGraphicFramePr>
            <a:graphicFrameLocks noChangeAspect="1"/>
          </p:cNvGraphicFramePr>
          <p:nvPr/>
        </p:nvGraphicFramePr>
        <p:xfrm>
          <a:off x="-2413000" y="4005263"/>
          <a:ext cx="1477962" cy="863600"/>
        </p:xfrm>
        <a:graphic>
          <a:graphicData uri="http://schemas.openxmlformats.org/presentationml/2006/ole">
            <p:oleObj spid="_x0000_s159843" name="Formel" r:id="rId9" imgW="736560" imgH="431640" progId="">
              <p:embed/>
            </p:oleObj>
          </a:graphicData>
        </a:graphic>
      </p:graphicFrame>
      <p:graphicFrame>
        <p:nvGraphicFramePr>
          <p:cNvPr id="159878" name="Object 134"/>
          <p:cNvGraphicFramePr>
            <a:graphicFrameLocks noChangeAspect="1"/>
          </p:cNvGraphicFramePr>
          <p:nvPr/>
        </p:nvGraphicFramePr>
        <p:xfrm>
          <a:off x="-1981200" y="2636838"/>
          <a:ext cx="1401762" cy="863600"/>
        </p:xfrm>
        <a:graphic>
          <a:graphicData uri="http://schemas.openxmlformats.org/presentationml/2006/ole">
            <p:oleObj spid="_x0000_s159878" name="Formel" r:id="rId10" imgW="698400" imgH="431640" progId="">
              <p:embed/>
            </p:oleObj>
          </a:graphicData>
        </a:graphic>
      </p:graphicFrame>
      <p:pic>
        <p:nvPicPr>
          <p:cNvPr id="159899" name="Picture 135" descr="Formel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79838" y="1196975"/>
            <a:ext cx="14017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900" name="Picture 137" descr="Formel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77050" y="4365625"/>
            <a:ext cx="14747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35"/>
          <p:cNvSpPr>
            <a:spLocks noChangeShapeType="1"/>
          </p:cNvSpPr>
          <p:nvPr/>
        </p:nvSpPr>
        <p:spPr bwMode="auto">
          <a:xfrm>
            <a:off x="4067175" y="453866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Line 35"/>
          <p:cNvSpPr>
            <a:spLocks noChangeShapeType="1"/>
          </p:cNvSpPr>
          <p:nvPr/>
        </p:nvSpPr>
        <p:spPr bwMode="auto">
          <a:xfrm>
            <a:off x="2627313" y="453707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Line 35"/>
          <p:cNvSpPr>
            <a:spLocks noChangeShapeType="1"/>
          </p:cNvSpPr>
          <p:nvPr/>
        </p:nvSpPr>
        <p:spPr bwMode="auto">
          <a:xfrm>
            <a:off x="1835150" y="453707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1187450" y="4538663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4859338" y="4537075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814763" y="4652963"/>
            <a:ext cx="503237" cy="503237"/>
            <a:chOff x="589" y="2614"/>
            <a:chExt cx="317" cy="317"/>
          </a:xfrm>
        </p:grpSpPr>
        <p:sp>
          <p:nvSpPr>
            <p:cNvPr id="159919" name="Line 27"/>
            <p:cNvSpPr>
              <a:spLocks noChangeShapeType="1"/>
            </p:cNvSpPr>
            <p:nvPr/>
          </p:nvSpPr>
          <p:spPr bwMode="auto">
            <a:xfrm rot="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920" name="Line 28"/>
            <p:cNvSpPr>
              <a:spLocks noChangeShapeType="1"/>
            </p:cNvSpPr>
            <p:nvPr/>
          </p:nvSpPr>
          <p:spPr bwMode="auto">
            <a:xfrm rot="-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4605338" y="4652963"/>
            <a:ext cx="503237" cy="503237"/>
            <a:chOff x="589" y="2614"/>
            <a:chExt cx="317" cy="317"/>
          </a:xfrm>
        </p:grpSpPr>
        <p:sp>
          <p:nvSpPr>
            <p:cNvPr id="159917" name="Line 27"/>
            <p:cNvSpPr>
              <a:spLocks noChangeShapeType="1"/>
            </p:cNvSpPr>
            <p:nvPr/>
          </p:nvSpPr>
          <p:spPr bwMode="auto">
            <a:xfrm rot="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918" name="Line 28"/>
            <p:cNvSpPr>
              <a:spLocks noChangeShapeType="1"/>
            </p:cNvSpPr>
            <p:nvPr/>
          </p:nvSpPr>
          <p:spPr bwMode="auto">
            <a:xfrm rot="-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2374900" y="4654550"/>
            <a:ext cx="503238" cy="503238"/>
            <a:chOff x="589" y="2614"/>
            <a:chExt cx="317" cy="317"/>
          </a:xfrm>
        </p:grpSpPr>
        <p:sp>
          <p:nvSpPr>
            <p:cNvPr id="159915" name="Line 27"/>
            <p:cNvSpPr>
              <a:spLocks noChangeShapeType="1"/>
            </p:cNvSpPr>
            <p:nvPr/>
          </p:nvSpPr>
          <p:spPr bwMode="auto">
            <a:xfrm rot="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916" name="Line 28"/>
            <p:cNvSpPr>
              <a:spLocks noChangeShapeType="1"/>
            </p:cNvSpPr>
            <p:nvPr/>
          </p:nvSpPr>
          <p:spPr bwMode="auto">
            <a:xfrm rot="-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1582738" y="4654550"/>
            <a:ext cx="503237" cy="503238"/>
            <a:chOff x="589" y="2614"/>
            <a:chExt cx="317" cy="317"/>
          </a:xfrm>
        </p:grpSpPr>
        <p:sp>
          <p:nvSpPr>
            <p:cNvPr id="159913" name="Line 27"/>
            <p:cNvSpPr>
              <a:spLocks noChangeShapeType="1"/>
            </p:cNvSpPr>
            <p:nvPr/>
          </p:nvSpPr>
          <p:spPr bwMode="auto">
            <a:xfrm rot="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914" name="Line 28"/>
            <p:cNvSpPr>
              <a:spLocks noChangeShapeType="1"/>
            </p:cNvSpPr>
            <p:nvPr/>
          </p:nvSpPr>
          <p:spPr bwMode="auto">
            <a:xfrm rot="-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935038" y="4652963"/>
            <a:ext cx="503237" cy="503237"/>
            <a:chOff x="589" y="2614"/>
            <a:chExt cx="317" cy="317"/>
          </a:xfrm>
        </p:grpSpPr>
        <p:sp>
          <p:nvSpPr>
            <p:cNvPr id="159911" name="Line 27"/>
            <p:cNvSpPr>
              <a:spLocks noChangeShapeType="1"/>
            </p:cNvSpPr>
            <p:nvPr/>
          </p:nvSpPr>
          <p:spPr bwMode="auto">
            <a:xfrm rot="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912" name="Line 28"/>
            <p:cNvSpPr>
              <a:spLocks noChangeShapeType="1"/>
            </p:cNvSpPr>
            <p:nvPr/>
          </p:nvSpPr>
          <p:spPr bwMode="auto">
            <a:xfrm rot="-2700000">
              <a:off x="748" y="2614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82" grpId="0"/>
      <p:bldP spid="159780" grpId="0"/>
      <p:bldP spid="159884" grpId="0" animBg="1"/>
      <p:bldP spid="159885" grpId="0" animBg="1"/>
      <p:bldP spid="159886" grpId="0" animBg="1"/>
      <p:bldP spid="159887" grpId="0"/>
      <p:bldP spid="159888" grpId="0"/>
      <p:bldP spid="159891" grpId="0"/>
      <p:bldP spid="159892" grpId="0"/>
      <p:bldP spid="159779" grpId="0" animBg="1"/>
      <p:bldP spid="159806" grpId="0" animBg="1"/>
      <p:bldP spid="159896" grpId="0"/>
      <p:bldP spid="159897" grpId="0" animBg="1"/>
      <p:bldP spid="159898" grpId="0" animBg="1"/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9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RWGs on silica</a:t>
            </a:r>
          </a:p>
        </p:txBody>
      </p:sp>
      <p:pic>
        <p:nvPicPr>
          <p:cNvPr id="1607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00213"/>
            <a:ext cx="297973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81" name="Text Box 6"/>
          <p:cNvSpPr txBox="1">
            <a:spLocks noChangeArrowheads="1"/>
          </p:cNvSpPr>
          <p:nvPr/>
        </p:nvSpPr>
        <p:spPr bwMode="auto">
          <a:xfrm>
            <a:off x="1042988" y="1125538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</a:t>
            </a:r>
            <a:r>
              <a:rPr lang="en-US"/>
              <a:t>Tantala grating on silica</a:t>
            </a:r>
          </a:p>
        </p:txBody>
      </p:sp>
      <p:graphicFrame>
        <p:nvGraphicFramePr>
          <p:cNvPr id="160777" name="Object 9"/>
          <p:cNvGraphicFramePr>
            <a:graphicFrameLocks noChangeAspect="1"/>
          </p:cNvGraphicFramePr>
          <p:nvPr/>
        </p:nvGraphicFramePr>
        <p:xfrm>
          <a:off x="5264150" y="4824413"/>
          <a:ext cx="1579563" cy="406400"/>
        </p:xfrm>
        <a:graphic>
          <a:graphicData uri="http://schemas.openxmlformats.org/presentationml/2006/ole">
            <p:oleObj spid="_x0000_s160777" name="Formel" r:id="rId4" imgW="787320" imgH="203040" progId="">
              <p:embed/>
            </p:oleObj>
          </a:graphicData>
        </a:graphic>
      </p:graphicFrame>
      <p:graphicFrame>
        <p:nvGraphicFramePr>
          <p:cNvPr id="160778" name="Object 10"/>
          <p:cNvGraphicFramePr>
            <a:graphicFrameLocks noChangeAspect="1"/>
          </p:cNvGraphicFramePr>
          <p:nvPr/>
        </p:nvGraphicFramePr>
        <p:xfrm>
          <a:off x="5192713" y="5327650"/>
          <a:ext cx="2547937" cy="406400"/>
        </p:xfrm>
        <a:graphic>
          <a:graphicData uri="http://schemas.openxmlformats.org/presentationml/2006/ole">
            <p:oleObj spid="_x0000_s160778" name="Formel" r:id="rId5" imgW="1269720" imgH="203040" progId="">
              <p:embed/>
            </p:oleObj>
          </a:graphicData>
        </a:graphic>
      </p:graphicFrame>
      <p:sp>
        <p:nvSpPr>
          <p:cNvPr id="160782" name="Text Box 12"/>
          <p:cNvSpPr txBox="1">
            <a:spLocks noChangeArrowheads="1"/>
          </p:cNvSpPr>
          <p:nvPr/>
        </p:nvSpPr>
        <p:spPr bwMode="auto">
          <a:xfrm>
            <a:off x="4356100" y="1484313"/>
            <a:ext cx="3694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silica as low-index layer and substrate</a:t>
            </a:r>
          </a:p>
        </p:txBody>
      </p:sp>
      <p:grpSp>
        <p:nvGrpSpPr>
          <p:cNvPr id="160783" name="Group 14"/>
          <p:cNvGrpSpPr>
            <a:grpSpLocks/>
          </p:cNvGrpSpPr>
          <p:nvPr/>
        </p:nvGrpSpPr>
        <p:grpSpPr bwMode="auto">
          <a:xfrm>
            <a:off x="4140200" y="1557338"/>
            <a:ext cx="3671888" cy="2952750"/>
            <a:chOff x="2789" y="1797"/>
            <a:chExt cx="2313" cy="1860"/>
          </a:xfrm>
        </p:grpSpPr>
        <p:pic>
          <p:nvPicPr>
            <p:cNvPr id="160789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1624"/>
            <a:stretch>
              <a:fillRect/>
            </a:stretch>
          </p:blipFill>
          <p:spPr bwMode="auto">
            <a:xfrm>
              <a:off x="3016" y="1797"/>
              <a:ext cx="2086" cy="1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90" name="Rectangle 13"/>
            <p:cNvSpPr>
              <a:spLocks noChangeArrowheads="1"/>
            </p:cNvSpPr>
            <p:nvPr/>
          </p:nvSpPr>
          <p:spPr bwMode="auto">
            <a:xfrm>
              <a:off x="2789" y="3294"/>
              <a:ext cx="680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60784" name="Group 16"/>
          <p:cNvGrpSpPr>
            <a:grpSpLocks noChangeAspect="1"/>
          </p:cNvGrpSpPr>
          <p:nvPr/>
        </p:nvGrpSpPr>
        <p:grpSpPr bwMode="auto">
          <a:xfrm>
            <a:off x="468313" y="3732213"/>
            <a:ext cx="3440112" cy="2505075"/>
            <a:chOff x="158" y="2251"/>
            <a:chExt cx="2407" cy="1753"/>
          </a:xfrm>
        </p:grpSpPr>
        <p:pic>
          <p:nvPicPr>
            <p:cNvPr id="160787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289"/>
            <a:stretch>
              <a:fillRect/>
            </a:stretch>
          </p:blipFill>
          <p:spPr bwMode="auto">
            <a:xfrm>
              <a:off x="249" y="2251"/>
              <a:ext cx="2316" cy="1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788" name="Rectangle 15"/>
            <p:cNvSpPr>
              <a:spLocks noChangeAspect="1" noChangeArrowheads="1"/>
            </p:cNvSpPr>
            <p:nvPr/>
          </p:nvSpPr>
          <p:spPr bwMode="auto">
            <a:xfrm>
              <a:off x="158" y="3748"/>
              <a:ext cx="454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60785" name="Rectangle 22"/>
          <p:cNvSpPr>
            <a:spLocks noChangeArrowheads="1"/>
          </p:cNvSpPr>
          <p:nvPr/>
        </p:nvSpPr>
        <p:spPr bwMode="auto">
          <a:xfrm>
            <a:off x="6394450" y="5932488"/>
            <a:ext cx="271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i="1"/>
              <a:t>Brückner et al., Opt. Express (2008)</a:t>
            </a:r>
          </a:p>
        </p:txBody>
      </p:sp>
      <p:sp>
        <p:nvSpPr>
          <p:cNvPr id="160786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2808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2000">
                <a:solidFill>
                  <a:srgbClr val="3366FF"/>
                </a:solidFill>
                <a:latin typeface="Arial Rounded MT Bold" pitchFamily="34" charset="0"/>
              </a:rPr>
              <a:t>RWGs for mirrors</a:t>
            </a:r>
            <a:endParaRPr lang="en-US" sz="2000">
              <a:solidFill>
                <a:srgbClr val="3366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930" name="Picture 50" descr="single-T_mon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33388" y="3644900"/>
            <a:ext cx="4573588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926" name="Picture 46" descr="box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1950" y="2133600"/>
            <a:ext cx="4573588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927" name="Picture 47" descr="box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-361950" y="1484313"/>
            <a:ext cx="4573588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925" name="Picture 45" descr="puregra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1950" y="1484313"/>
            <a:ext cx="4573588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96" name="Text Box 4"/>
          <p:cNvSpPr txBox="1">
            <a:spLocks noChangeArrowheads="1"/>
          </p:cNvSpPr>
          <p:nvPr/>
        </p:nvSpPr>
        <p:spPr bwMode="auto">
          <a:xfrm>
            <a:off x="395288" y="1262063"/>
            <a:ext cx="4937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cryogenic temperatures,  low mechanical loss ~10</a:t>
            </a:r>
            <a:r>
              <a:rPr lang="en-US" baseline="30000"/>
              <a:t>-8</a:t>
            </a:r>
          </a:p>
        </p:txBody>
      </p:sp>
      <p:sp>
        <p:nvSpPr>
          <p:cNvPr id="250897" name="Text Box 6"/>
          <p:cNvSpPr txBox="1">
            <a:spLocks noChangeArrowheads="1"/>
          </p:cNvSpPr>
          <p:nvPr/>
        </p:nvSpPr>
        <p:spPr bwMode="auto">
          <a:xfrm>
            <a:off x="468313" y="4292600"/>
            <a:ext cx="3290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Better: use crystalline silicon only</a:t>
            </a:r>
          </a:p>
        </p:txBody>
      </p:sp>
      <p:sp>
        <p:nvSpPr>
          <p:cNvPr id="250904" name="Text Box 19"/>
          <p:cNvSpPr txBox="1">
            <a:spLocks noChangeArrowheads="1"/>
          </p:cNvSpPr>
          <p:nvPr/>
        </p:nvSpPr>
        <p:spPr bwMode="auto">
          <a:xfrm>
            <a:off x="3355975" y="3422650"/>
            <a:ext cx="182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index   n≈3.5</a:t>
            </a:r>
          </a:p>
        </p:txBody>
      </p:sp>
      <p:sp>
        <p:nvSpPr>
          <p:cNvPr id="250906" name="Text Box 21"/>
          <p:cNvSpPr txBox="1">
            <a:spLocks noChangeArrowheads="1"/>
          </p:cNvSpPr>
          <p:nvPr/>
        </p:nvSpPr>
        <p:spPr bwMode="auto">
          <a:xfrm>
            <a:off x="3348038" y="28463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 index</a:t>
            </a:r>
          </a:p>
        </p:txBody>
      </p:sp>
      <p:sp>
        <p:nvSpPr>
          <p:cNvPr id="250908" name="Text Box 24"/>
          <p:cNvSpPr txBox="1">
            <a:spLocks noChangeArrowheads="1"/>
          </p:cNvSpPr>
          <p:nvPr/>
        </p:nvSpPr>
        <p:spPr bwMode="auto">
          <a:xfrm>
            <a:off x="3355975" y="2414588"/>
            <a:ext cx="1144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high index</a:t>
            </a:r>
          </a:p>
        </p:txBody>
      </p:sp>
      <p:sp>
        <p:nvSpPr>
          <p:cNvPr id="250909" name="AutoShape 25"/>
          <p:cNvSpPr>
            <a:spLocks noChangeArrowheads="1"/>
          </p:cNvSpPr>
          <p:nvPr/>
        </p:nvSpPr>
        <p:spPr bwMode="auto">
          <a:xfrm>
            <a:off x="4500563" y="2428875"/>
            <a:ext cx="935037" cy="287338"/>
          </a:xfrm>
          <a:prstGeom prst="rightArrow">
            <a:avLst>
              <a:gd name="adj1" fmla="val 50000"/>
              <a:gd name="adj2" fmla="val 8135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Text Box 26"/>
          <p:cNvSpPr txBox="1">
            <a:spLocks noChangeArrowheads="1"/>
          </p:cNvSpPr>
          <p:nvPr/>
        </p:nvSpPr>
        <p:spPr bwMode="auto">
          <a:xfrm>
            <a:off x="5580063" y="2349500"/>
            <a:ext cx="30241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l</a:t>
            </a:r>
            <a:r>
              <a:rPr lang="en-US"/>
              <a:t>=1064 nm Ta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</a:t>
            </a:r>
            <a:r>
              <a:rPr lang="en-US"/>
              <a:t>, TiO</a:t>
            </a:r>
            <a:r>
              <a:rPr lang="en-US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l</a:t>
            </a:r>
            <a:r>
              <a:rPr lang="en-US"/>
              <a:t>=1550 nm silicon</a:t>
            </a:r>
          </a:p>
        </p:txBody>
      </p:sp>
      <p:sp>
        <p:nvSpPr>
          <p:cNvPr id="289804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RWGs on silicon</a:t>
            </a:r>
          </a:p>
        </p:txBody>
      </p:sp>
      <p:sp>
        <p:nvSpPr>
          <p:cNvPr id="250928" name="Text Box 48"/>
          <p:cNvSpPr txBox="1">
            <a:spLocks noChangeArrowheads="1"/>
          </p:cNvSpPr>
          <p:nvPr/>
        </p:nvSpPr>
        <p:spPr bwMode="auto">
          <a:xfrm>
            <a:off x="1331913" y="35433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silicon</a:t>
            </a:r>
          </a:p>
        </p:txBody>
      </p:sp>
      <p:sp>
        <p:nvSpPr>
          <p:cNvPr id="250929" name="Text Box 49"/>
          <p:cNvSpPr txBox="1">
            <a:spLocks noChangeArrowheads="1"/>
          </p:cNvSpPr>
          <p:nvPr/>
        </p:nvSpPr>
        <p:spPr bwMode="auto">
          <a:xfrm>
            <a:off x="1331913" y="3213100"/>
            <a:ext cx="636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silica</a:t>
            </a:r>
          </a:p>
        </p:txBody>
      </p:sp>
      <p:sp>
        <p:nvSpPr>
          <p:cNvPr id="289807" name="Text Box 16"/>
          <p:cNvSpPr txBox="1">
            <a:spLocks noChangeArrowheads="1"/>
          </p:cNvSpPr>
          <p:nvPr/>
        </p:nvSpPr>
        <p:spPr bwMode="auto">
          <a:xfrm>
            <a:off x="4643438" y="5157788"/>
            <a:ext cx="2251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 additional coating!</a:t>
            </a:r>
          </a:p>
        </p:txBody>
      </p:sp>
      <p:pic>
        <p:nvPicPr>
          <p:cNvPr id="159889" name="Picture 5" descr="gau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2002631" y="5115719"/>
            <a:ext cx="3778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890" name="Picture 7" descr="gau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858044" y="5117307"/>
            <a:ext cx="3778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6" grpId="0"/>
      <p:bldP spid="250897" grpId="0"/>
      <p:bldP spid="250904" grpId="0"/>
      <p:bldP spid="250906" grpId="0"/>
      <p:bldP spid="250908" grpId="0"/>
      <p:bldP spid="250909" grpId="0" animBg="1"/>
      <p:bldP spid="250910" grpId="0"/>
      <p:bldP spid="250928" grpId="0"/>
      <p:bldP spid="250929" grpId="0"/>
      <p:bldP spid="250929" grpId="1"/>
      <p:bldP spid="2898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8313" y="63500"/>
            <a:ext cx="4733926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60" name="Picture 4"/>
          <p:cNvPicPr>
            <a:picLocks noChangeAspect="1" noChangeArrowheads="1"/>
          </p:cNvPicPr>
          <p:nvPr/>
        </p:nvPicPr>
        <p:blipFill>
          <a:blip r:embed="rId5">
            <a:lum bright="18000" contrast="40000"/>
          </a:blip>
          <a:srcRect/>
          <a:stretch>
            <a:fillRect/>
          </a:stretch>
        </p:blipFill>
        <p:spPr bwMode="auto">
          <a:xfrm>
            <a:off x="179388" y="3716338"/>
            <a:ext cx="3271837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7961" name="Group 9"/>
          <p:cNvGrpSpPr>
            <a:grpSpLocks noChangeAspect="1"/>
          </p:cNvGrpSpPr>
          <p:nvPr/>
        </p:nvGrpSpPr>
        <p:grpSpPr bwMode="auto">
          <a:xfrm>
            <a:off x="4500563" y="404813"/>
            <a:ext cx="4041775" cy="4041775"/>
            <a:chOff x="2774" y="164"/>
            <a:chExt cx="2994" cy="2994"/>
          </a:xfrm>
        </p:grpSpPr>
        <p:pic>
          <p:nvPicPr>
            <p:cNvPr id="167964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74" y="164"/>
              <a:ext cx="2994" cy="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65" name="Rectangle 7"/>
            <p:cNvSpPr>
              <a:spLocks noChangeAspect="1" noChangeArrowheads="1"/>
            </p:cNvSpPr>
            <p:nvPr/>
          </p:nvSpPr>
          <p:spPr bwMode="auto">
            <a:xfrm>
              <a:off x="2880" y="2931"/>
              <a:ext cx="318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7966" name="Rectangle 8"/>
            <p:cNvSpPr>
              <a:spLocks noChangeAspect="1" noChangeArrowheads="1"/>
            </p:cNvSpPr>
            <p:nvPr/>
          </p:nvSpPr>
          <p:spPr bwMode="auto">
            <a:xfrm>
              <a:off x="2835" y="1298"/>
              <a:ext cx="318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aphicFrame>
        <p:nvGraphicFramePr>
          <p:cNvPr id="167946" name="Object 10"/>
          <p:cNvGraphicFramePr>
            <a:graphicFrameLocks noChangeAspect="1"/>
          </p:cNvGraphicFramePr>
          <p:nvPr/>
        </p:nvGraphicFramePr>
        <p:xfrm>
          <a:off x="4572000" y="4581525"/>
          <a:ext cx="3749675" cy="406400"/>
        </p:xfrm>
        <a:graphic>
          <a:graphicData uri="http://schemas.openxmlformats.org/presentationml/2006/ole">
            <p:oleObj spid="_x0000_s167946" name="Formel" r:id="rId7" imgW="1866600" imgH="203040" progId="">
              <p:embed/>
            </p:oleObj>
          </a:graphicData>
        </a:graphic>
      </p:graphicFrame>
      <p:sp>
        <p:nvSpPr>
          <p:cNvPr id="167962" name="Rectangle 21"/>
          <p:cNvSpPr>
            <a:spLocks noChangeArrowheads="1"/>
          </p:cNvSpPr>
          <p:nvPr/>
        </p:nvSpPr>
        <p:spPr bwMode="auto">
          <a:xfrm>
            <a:off x="7024688" y="5942013"/>
            <a:ext cx="2084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i="1"/>
              <a:t>Brückner et al., PRL (2010)</a:t>
            </a:r>
          </a:p>
        </p:txBody>
      </p:sp>
      <p:sp>
        <p:nvSpPr>
          <p:cNvPr id="167963" name="Text Box 21"/>
          <p:cNvSpPr txBox="1">
            <a:spLocks noChangeArrowheads="1"/>
          </p:cNvSpPr>
          <p:nvPr/>
        </p:nvSpPr>
        <p:spPr bwMode="auto">
          <a:xfrm>
            <a:off x="3779838" y="5084763"/>
            <a:ext cx="487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Not measured at predicted maximum wavelength,</a:t>
            </a:r>
          </a:p>
        </p:txBody>
      </p:sp>
      <p:graphicFrame>
        <p:nvGraphicFramePr>
          <p:cNvPr id="167958" name="Object 22"/>
          <p:cNvGraphicFramePr>
            <a:graphicFrameLocks noChangeAspect="1"/>
          </p:cNvGraphicFramePr>
          <p:nvPr/>
        </p:nvGraphicFramePr>
        <p:xfrm>
          <a:off x="3851275" y="5445125"/>
          <a:ext cx="2703513" cy="406400"/>
        </p:xfrm>
        <a:graphic>
          <a:graphicData uri="http://schemas.openxmlformats.org/presentationml/2006/ole">
            <p:oleObj spid="_x0000_s167958" name="Formel" r:id="rId8" imgW="1346040" imgH="203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89" name="Group 37"/>
          <p:cNvGrpSpPr>
            <a:grpSpLocks/>
          </p:cNvGrpSpPr>
          <p:nvPr/>
        </p:nvGrpSpPr>
        <p:grpSpPr bwMode="auto">
          <a:xfrm>
            <a:off x="684213" y="2133600"/>
            <a:ext cx="3529012" cy="2965450"/>
            <a:chOff x="431" y="1344"/>
            <a:chExt cx="2223" cy="1868"/>
          </a:xfrm>
        </p:grpSpPr>
        <p:grpSp>
          <p:nvGrpSpPr>
            <p:cNvPr id="293906" name="Group 31"/>
            <p:cNvGrpSpPr>
              <a:grpSpLocks/>
            </p:cNvGrpSpPr>
            <p:nvPr/>
          </p:nvGrpSpPr>
          <p:grpSpPr bwMode="auto">
            <a:xfrm>
              <a:off x="477" y="1852"/>
              <a:ext cx="1815" cy="1315"/>
              <a:chOff x="2698" y="1798"/>
              <a:chExt cx="1815" cy="1315"/>
            </a:xfrm>
          </p:grpSpPr>
          <p:grpSp>
            <p:nvGrpSpPr>
              <p:cNvPr id="293918" name="Group 32"/>
              <p:cNvGrpSpPr>
                <a:grpSpLocks/>
              </p:cNvGrpSpPr>
              <p:nvPr/>
            </p:nvGrpSpPr>
            <p:grpSpPr bwMode="auto">
              <a:xfrm>
                <a:off x="2698" y="1798"/>
                <a:ext cx="1815" cy="1315"/>
                <a:chOff x="3288" y="1661"/>
                <a:chExt cx="1815" cy="1315"/>
              </a:xfrm>
            </p:grpSpPr>
            <p:grpSp>
              <p:nvGrpSpPr>
                <p:cNvPr id="293920" name="Group 33"/>
                <p:cNvGrpSpPr>
                  <a:grpSpLocks/>
                </p:cNvGrpSpPr>
                <p:nvPr/>
              </p:nvGrpSpPr>
              <p:grpSpPr bwMode="auto">
                <a:xfrm>
                  <a:off x="3379" y="1661"/>
                  <a:ext cx="1724" cy="1315"/>
                  <a:chOff x="2925" y="1797"/>
                  <a:chExt cx="1724" cy="1315"/>
                </a:xfrm>
              </p:grpSpPr>
              <p:sp>
                <p:nvSpPr>
                  <p:cNvPr id="293922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107" y="1797"/>
                    <a:ext cx="1202" cy="1202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92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925" y="2341"/>
                    <a:ext cx="1724" cy="77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3921" name="Rectangle 36"/>
                <p:cNvSpPr>
                  <a:spLocks noChangeArrowheads="1"/>
                </p:cNvSpPr>
                <p:nvPr/>
              </p:nvSpPr>
              <p:spPr bwMode="auto">
                <a:xfrm rot="2700000">
                  <a:off x="3174" y="2138"/>
                  <a:ext cx="771" cy="5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3919" name="Rectangle 37"/>
              <p:cNvSpPr>
                <a:spLocks noChangeArrowheads="1"/>
              </p:cNvSpPr>
              <p:nvPr/>
            </p:nvSpPr>
            <p:spPr bwMode="auto">
              <a:xfrm>
                <a:off x="3787" y="2251"/>
                <a:ext cx="725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3907" name="Text Box 38"/>
            <p:cNvSpPr txBox="1">
              <a:spLocks noChangeArrowheads="1"/>
            </p:cNvSpPr>
            <p:nvPr/>
          </p:nvSpPr>
          <p:spPr bwMode="auto">
            <a:xfrm rot="2760000">
              <a:off x="280" y="2506"/>
              <a:ext cx="1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FF3300"/>
                  </a:solidFill>
                  <a:latin typeface="Arial" charset="0"/>
                </a:rPr>
                <a:t>incident light</a:t>
              </a:r>
            </a:p>
          </p:txBody>
        </p:sp>
        <p:sp>
          <p:nvSpPr>
            <p:cNvPr id="293908" name="Line 39"/>
            <p:cNvSpPr>
              <a:spLocks noChangeShapeType="1"/>
            </p:cNvSpPr>
            <p:nvPr/>
          </p:nvSpPr>
          <p:spPr bwMode="auto">
            <a:xfrm>
              <a:off x="1389" y="1514"/>
              <a:ext cx="0" cy="139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3909" name="Line 40"/>
            <p:cNvSpPr>
              <a:spLocks noChangeAspect="1" noChangeShapeType="1"/>
            </p:cNvSpPr>
            <p:nvPr/>
          </p:nvSpPr>
          <p:spPr bwMode="auto">
            <a:xfrm>
              <a:off x="431" y="2027"/>
              <a:ext cx="868" cy="86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3910" name="Line 41"/>
            <p:cNvSpPr>
              <a:spLocks noChangeAspect="1" noChangeShapeType="1"/>
            </p:cNvSpPr>
            <p:nvPr/>
          </p:nvSpPr>
          <p:spPr bwMode="auto">
            <a:xfrm rot="5400000">
              <a:off x="1468" y="2027"/>
              <a:ext cx="868" cy="86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3911" name="Line 42"/>
            <p:cNvSpPr>
              <a:spLocks noChangeAspect="1" noChangeShapeType="1"/>
            </p:cNvSpPr>
            <p:nvPr/>
          </p:nvSpPr>
          <p:spPr bwMode="auto">
            <a:xfrm rot="5400000">
              <a:off x="1468" y="1936"/>
              <a:ext cx="868" cy="8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3912" name="Line 43"/>
            <p:cNvSpPr>
              <a:spLocks noChangeAspect="1" noChangeShapeType="1"/>
            </p:cNvSpPr>
            <p:nvPr/>
          </p:nvSpPr>
          <p:spPr bwMode="auto">
            <a:xfrm>
              <a:off x="437" y="1936"/>
              <a:ext cx="868" cy="86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3913" name="Text Box 44"/>
            <p:cNvSpPr txBox="1">
              <a:spLocks noChangeArrowheads="1"/>
            </p:cNvSpPr>
            <p:nvPr/>
          </p:nvSpPr>
          <p:spPr bwMode="auto">
            <a:xfrm>
              <a:off x="975" y="2078"/>
              <a:ext cx="4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200">
                  <a:solidFill>
                    <a:srgbClr val="FF3300"/>
                  </a:solidFill>
                  <a:latin typeface="Symbol" pitchFamily="18" charset="2"/>
                </a:rPr>
                <a:t>a</a:t>
              </a:r>
              <a:r>
                <a:rPr lang="de-DE" sz="2200" baseline="-25000">
                  <a:solidFill>
                    <a:srgbClr val="FF3300"/>
                  </a:solidFill>
                  <a:latin typeface="Symbol" pitchFamily="18" charset="2"/>
                </a:rPr>
                <a:t>0</a:t>
              </a:r>
            </a:p>
          </p:txBody>
        </p:sp>
        <p:sp>
          <p:nvSpPr>
            <p:cNvPr id="293914" name="Text Box 45"/>
            <p:cNvSpPr txBox="1">
              <a:spLocks noChangeArrowheads="1"/>
            </p:cNvSpPr>
            <p:nvPr/>
          </p:nvSpPr>
          <p:spPr bwMode="auto">
            <a:xfrm>
              <a:off x="1474" y="2093"/>
              <a:ext cx="4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200">
                  <a:latin typeface="Symbol" pitchFamily="18" charset="2"/>
                </a:rPr>
                <a:t>a</a:t>
              </a:r>
              <a:r>
                <a:rPr lang="de-DE" sz="2200" baseline="-25000">
                  <a:latin typeface="Symbol" pitchFamily="18" charset="2"/>
                </a:rPr>
                <a:t>0</a:t>
              </a:r>
            </a:p>
          </p:txBody>
        </p:sp>
        <p:sp>
          <p:nvSpPr>
            <p:cNvPr id="293915" name="Text Box 46"/>
            <p:cNvSpPr txBox="1">
              <a:spLocks noChangeArrowheads="1"/>
            </p:cNvSpPr>
            <p:nvPr/>
          </p:nvSpPr>
          <p:spPr bwMode="auto">
            <a:xfrm rot="-2640000">
              <a:off x="1474" y="2319"/>
              <a:ext cx="1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FF3300"/>
                  </a:solidFill>
                  <a:latin typeface="Arial" charset="0"/>
                </a:rPr>
                <a:t>incident light</a:t>
              </a:r>
            </a:p>
          </p:txBody>
        </p:sp>
        <p:pic>
          <p:nvPicPr>
            <p:cNvPr id="293916" name="Picture 47" descr="curvedmirr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1" y="1344"/>
              <a:ext cx="559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7" name="Picture 48" descr="grati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1" y="2939"/>
              <a:ext cx="54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3890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6481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3366FF"/>
                </a:solidFill>
                <a:latin typeface="Arial Rounded MT Bold" pitchFamily="34" charset="0"/>
              </a:rPr>
              <a:t>RWGs for beam splitters</a:t>
            </a: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323850" y="1262063"/>
            <a:ext cx="412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/>
              <a:t> </a:t>
            </a:r>
            <a:r>
              <a:rPr lang="en-US" sz="2000"/>
              <a:t>Large angular tolerances necessary.</a:t>
            </a:r>
          </a:p>
        </p:txBody>
      </p:sp>
      <p:sp>
        <p:nvSpPr>
          <p:cNvPr id="293892" name="Text Box 68"/>
          <p:cNvSpPr txBox="1">
            <a:spLocks noChangeArrowheads="1"/>
          </p:cNvSpPr>
          <p:nvPr/>
        </p:nvSpPr>
        <p:spPr bwMode="auto">
          <a:xfrm>
            <a:off x="0" y="5719763"/>
            <a:ext cx="4932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i="1"/>
              <a:t>Kroker et al., Op. Letters  (2011)</a:t>
            </a:r>
          </a:p>
          <a:p>
            <a:r>
              <a:rPr lang="de-DE" sz="1400" i="1"/>
              <a:t>Kroker et al., Opt. Express (2011)</a:t>
            </a:r>
          </a:p>
        </p:txBody>
      </p:sp>
      <p:pic>
        <p:nvPicPr>
          <p:cNvPr id="293893" name="Picture 41" descr="anglesingl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2205038"/>
            <a:ext cx="39608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4" name="Text Box 42"/>
          <p:cNvSpPr txBox="1">
            <a:spLocks noChangeArrowheads="1"/>
          </p:cNvSpPr>
          <p:nvPr/>
        </p:nvSpPr>
        <p:spPr bwMode="auto">
          <a:xfrm>
            <a:off x="4140200" y="5516563"/>
            <a:ext cx="480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Light incident at larger angles mainly transmitted.</a:t>
            </a:r>
          </a:p>
        </p:txBody>
      </p:sp>
      <p:grpSp>
        <p:nvGrpSpPr>
          <p:cNvPr id="293895" name="Group 15"/>
          <p:cNvGrpSpPr>
            <a:grpSpLocks noChangeAspect="1"/>
          </p:cNvGrpSpPr>
          <p:nvPr/>
        </p:nvGrpSpPr>
        <p:grpSpPr bwMode="auto">
          <a:xfrm>
            <a:off x="5651500" y="3602038"/>
            <a:ext cx="823913" cy="403225"/>
            <a:chOff x="1843" y="1734"/>
            <a:chExt cx="1243" cy="607"/>
          </a:xfrm>
        </p:grpSpPr>
        <p:sp>
          <p:nvSpPr>
            <p:cNvPr id="293897" name="Rectangle 16"/>
            <p:cNvSpPr>
              <a:spLocks noChangeAspect="1" noChangeArrowheads="1"/>
            </p:cNvSpPr>
            <p:nvPr/>
          </p:nvSpPr>
          <p:spPr bwMode="auto">
            <a:xfrm>
              <a:off x="1906" y="1898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3898" name="Rectangle 17"/>
            <p:cNvSpPr>
              <a:spLocks noChangeAspect="1" noChangeArrowheads="1"/>
            </p:cNvSpPr>
            <p:nvPr/>
          </p:nvSpPr>
          <p:spPr bwMode="auto">
            <a:xfrm>
              <a:off x="2247" y="1898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3899" name="Rectangle 18"/>
            <p:cNvSpPr>
              <a:spLocks noChangeAspect="1" noChangeArrowheads="1"/>
            </p:cNvSpPr>
            <p:nvPr/>
          </p:nvSpPr>
          <p:spPr bwMode="auto">
            <a:xfrm>
              <a:off x="2586" y="1898"/>
              <a:ext cx="103" cy="339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3900" name="Rectangle 19"/>
            <p:cNvSpPr>
              <a:spLocks noChangeAspect="1" noChangeArrowheads="1"/>
            </p:cNvSpPr>
            <p:nvPr/>
          </p:nvSpPr>
          <p:spPr bwMode="auto">
            <a:xfrm>
              <a:off x="2927" y="1898"/>
              <a:ext cx="102" cy="339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3901" name="Rectangle 20"/>
            <p:cNvSpPr>
              <a:spLocks noChangeAspect="1" noChangeArrowheads="1"/>
            </p:cNvSpPr>
            <p:nvPr/>
          </p:nvSpPr>
          <p:spPr bwMode="auto">
            <a:xfrm>
              <a:off x="1843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3902" name="Rectangle 21"/>
            <p:cNvSpPr>
              <a:spLocks noChangeAspect="1" noChangeArrowheads="1"/>
            </p:cNvSpPr>
            <p:nvPr/>
          </p:nvSpPr>
          <p:spPr bwMode="auto">
            <a:xfrm>
              <a:off x="2185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3903" name="Rectangle 22"/>
            <p:cNvSpPr>
              <a:spLocks noChangeAspect="1" noChangeArrowheads="1"/>
            </p:cNvSpPr>
            <p:nvPr/>
          </p:nvSpPr>
          <p:spPr bwMode="auto">
            <a:xfrm>
              <a:off x="2523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3904" name="Rectangle 23"/>
            <p:cNvSpPr>
              <a:spLocks noChangeAspect="1" noChangeArrowheads="1"/>
            </p:cNvSpPr>
            <p:nvPr/>
          </p:nvSpPr>
          <p:spPr bwMode="auto">
            <a:xfrm>
              <a:off x="2865" y="1734"/>
              <a:ext cx="221" cy="170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93905" name="Rectangle 24"/>
            <p:cNvSpPr>
              <a:spLocks noChangeAspect="1" noChangeArrowheads="1"/>
            </p:cNvSpPr>
            <p:nvPr/>
          </p:nvSpPr>
          <p:spPr bwMode="auto">
            <a:xfrm>
              <a:off x="1852" y="2205"/>
              <a:ext cx="1224" cy="136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50000">
                  <a:srgbClr val="C0C0C0"/>
                </a:gs>
                <a:gs pos="100000">
                  <a:srgbClr val="92929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293896" name="Line 36"/>
          <p:cNvSpPr>
            <a:spLocks noChangeShapeType="1"/>
          </p:cNvSpPr>
          <p:nvPr/>
        </p:nvSpPr>
        <p:spPr bwMode="auto">
          <a:xfrm flipV="1">
            <a:off x="6227763" y="3141663"/>
            <a:ext cx="144462" cy="2873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Office PowerPoint</Application>
  <PresentationFormat>On-screen Show (4:3)</PresentationFormat>
  <Paragraphs>327</Paragraphs>
  <Slides>25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Calibri</vt:lpstr>
      <vt:lpstr>Arial</vt:lpstr>
      <vt:lpstr>Arial Rounded MT Bold</vt:lpstr>
      <vt:lpstr>Symbol</vt:lpstr>
      <vt:lpstr>Times New Roman</vt:lpstr>
      <vt:lpstr>Standarddesign</vt:lpstr>
      <vt:lpstr>Microsoft Word-Dokument</vt:lpstr>
      <vt:lpstr>Formel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</vt:vector>
  </TitlesOfParts>
  <Company>FSU / IAP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kroker</dc:creator>
  <cp:lastModifiedBy>kley</cp:lastModifiedBy>
  <cp:revision>657</cp:revision>
  <dcterms:created xsi:type="dcterms:W3CDTF">2010-09-22T11:46:45Z</dcterms:created>
  <dcterms:modified xsi:type="dcterms:W3CDTF">2011-10-20T10:59:56Z</dcterms:modified>
</cp:coreProperties>
</file>