
<file path=[Content_Types].xml><?xml version="1.0" encoding="utf-8"?>
<Types xmlns="http://schemas.openxmlformats.org/package/2006/content-types"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  <p:sldMasterId r:id="rId2"/>
  </p:sldMasterIdLst>
  <p:notesMasterIdLst>
    <p:notesMasterId r:id="rId15"/>
  </p:notesMasterIdLst>
  <p:handoutMasterIdLst>
    <p:handoutMasterId r:id="rId16"/>
  </p:handoutMasterIdLst>
  <p:sldIdLst>
    <p:sldId id="319" r:id="rId3"/>
    <p:sldId id="514" r:id="rId4"/>
    <p:sldId id="516" r:id="rId5"/>
    <p:sldId id="517" r:id="rId6"/>
    <p:sldId id="519" r:id="rId7"/>
    <p:sldId id="515" r:id="rId8"/>
    <p:sldId id="518" r:id="rId9"/>
    <p:sldId id="510" r:id="rId10"/>
    <p:sldId id="513" r:id="rId11"/>
    <p:sldId id="505" r:id="rId12"/>
    <p:sldId id="503" r:id="rId13"/>
    <p:sldId id="504" r:id="rId14"/>
  </p:sldIdLst>
  <p:sldSz cx="9906000" cy="6858000" type="A4"/>
  <p:notesSz cx="6781800" cy="9918700"/>
  <p:defaultTextStyle>
    <a:defPPr>
      <a:defRPr lang="it-IT"/>
    </a:defPPr>
    <a:lvl1pPr algn="ctr" rtl="0" fontAlgn="base">
      <a:spcBef>
        <a:spcPct val="0"/>
      </a:spcBef>
      <a:spcAft>
        <a:spcPct val="0"/>
      </a:spcAft>
      <a:buClr>
        <a:srgbClr val="FFE107"/>
      </a:buClr>
      <a:buFont typeface="Wingdings" charset="2"/>
      <a:defRPr sz="1600" i="1" u="sng" kern="1200">
        <a:solidFill>
          <a:schemeClr val="bg1"/>
        </a:solidFill>
        <a:latin typeface="Verdana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buClr>
        <a:srgbClr val="FFE107"/>
      </a:buClr>
      <a:buFont typeface="Wingdings" charset="2"/>
      <a:defRPr sz="1600" i="1" u="sng" kern="1200">
        <a:solidFill>
          <a:schemeClr val="bg1"/>
        </a:solidFill>
        <a:latin typeface="Verdana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buClr>
        <a:srgbClr val="FFE107"/>
      </a:buClr>
      <a:buFont typeface="Wingdings" charset="2"/>
      <a:defRPr sz="1600" i="1" u="sng" kern="1200">
        <a:solidFill>
          <a:schemeClr val="bg1"/>
        </a:solidFill>
        <a:latin typeface="Verdana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buClr>
        <a:srgbClr val="FFE107"/>
      </a:buClr>
      <a:buFont typeface="Wingdings" charset="2"/>
      <a:defRPr sz="1600" i="1" u="sng" kern="1200">
        <a:solidFill>
          <a:schemeClr val="bg1"/>
        </a:solidFill>
        <a:latin typeface="Verdana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buClr>
        <a:srgbClr val="FFE107"/>
      </a:buClr>
      <a:buFont typeface="Wingdings" charset="2"/>
      <a:defRPr sz="1600" i="1" u="sng" kern="1200">
        <a:solidFill>
          <a:schemeClr val="bg1"/>
        </a:solidFill>
        <a:latin typeface="Verdana" charset="0"/>
        <a:ea typeface="+mn-ea"/>
        <a:cs typeface="+mn-cs"/>
      </a:defRPr>
    </a:lvl5pPr>
    <a:lvl6pPr marL="2286000" algn="l" defTabSz="457200" rtl="0" eaLnBrk="1" latinLnBrk="0" hangingPunct="1">
      <a:defRPr sz="1600" i="1" u="sng" kern="1200">
        <a:solidFill>
          <a:schemeClr val="bg1"/>
        </a:solidFill>
        <a:latin typeface="Verdana" charset="0"/>
        <a:ea typeface="+mn-ea"/>
        <a:cs typeface="+mn-cs"/>
      </a:defRPr>
    </a:lvl6pPr>
    <a:lvl7pPr marL="2743200" algn="l" defTabSz="457200" rtl="0" eaLnBrk="1" latinLnBrk="0" hangingPunct="1">
      <a:defRPr sz="1600" i="1" u="sng" kern="1200">
        <a:solidFill>
          <a:schemeClr val="bg1"/>
        </a:solidFill>
        <a:latin typeface="Verdana" charset="0"/>
        <a:ea typeface="+mn-ea"/>
        <a:cs typeface="+mn-cs"/>
      </a:defRPr>
    </a:lvl7pPr>
    <a:lvl8pPr marL="3200400" algn="l" defTabSz="457200" rtl="0" eaLnBrk="1" latinLnBrk="0" hangingPunct="1">
      <a:defRPr sz="1600" i="1" u="sng" kern="1200">
        <a:solidFill>
          <a:schemeClr val="bg1"/>
        </a:solidFill>
        <a:latin typeface="Verdana" charset="0"/>
        <a:ea typeface="+mn-ea"/>
        <a:cs typeface="+mn-cs"/>
      </a:defRPr>
    </a:lvl8pPr>
    <a:lvl9pPr marL="3657600" algn="l" defTabSz="457200" rtl="0" eaLnBrk="1" latinLnBrk="0" hangingPunct="1">
      <a:defRPr sz="1600" i="1" u="sng" kern="1200">
        <a:solidFill>
          <a:schemeClr val="bg1"/>
        </a:solidFill>
        <a:latin typeface="Verdan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0000"/>
    <a:srgbClr val="FFCC66"/>
    <a:srgbClr val="A50021"/>
    <a:srgbClr val="CC0000"/>
    <a:srgbClr val="FF9900"/>
    <a:srgbClr val="FF6600"/>
    <a:srgbClr val="000066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00" y="-6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261" y="-82"/>
      </p:cViewPr>
      <p:guideLst>
        <p:guide orient="horz" pos="3124"/>
        <p:guide pos="21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340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u="none">
                <a:effectLst>
                  <a:outerShdw blurRad="38100" dist="38100" dir="2700000" algn="tl">
                    <a:srgbClr val="DDDDDD"/>
                  </a:outerShdw>
                </a:effectLst>
              </a:defRPr>
            </a:lvl1pPr>
          </a:lstStyle>
          <a:p>
            <a:pPr>
              <a:defRPr/>
            </a:pPr>
            <a:fld id="{4A91D17A-F373-5649-B59E-A9792D2A147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76562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0888" y="763588"/>
            <a:ext cx="5289550" cy="3662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730750"/>
            <a:ext cx="4959350" cy="442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8475"/>
            <a:ext cx="29765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 u="none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88475"/>
            <a:ext cx="29765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 u="none"/>
            </a:lvl1pPr>
          </a:lstStyle>
          <a:p>
            <a:pPr>
              <a:defRPr/>
            </a:pPr>
            <a:fld id="{2B9EF9F5-A31F-A444-ADBA-FE9E0F5D887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932" name="Rectangle 1092"/>
          <p:cNvSpPr>
            <a:spLocks noChangeArrowheads="1"/>
          </p:cNvSpPr>
          <p:nvPr userDrawn="1"/>
        </p:nvSpPr>
        <p:spPr bwMode="auto">
          <a:xfrm>
            <a:off x="8890000" y="6375400"/>
            <a:ext cx="812800" cy="342900"/>
          </a:xfrm>
          <a:prstGeom prst="rect">
            <a:avLst/>
          </a:prstGeom>
          <a:solidFill>
            <a:schemeClr val="bg1">
              <a:alpha val="3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64953" name="AutoShape 1113"/>
          <p:cNvSpPr>
            <a:spLocks noChangeArrowheads="1"/>
          </p:cNvSpPr>
          <p:nvPr userDrawn="1"/>
        </p:nvSpPr>
        <p:spPr bwMode="auto">
          <a:xfrm>
            <a:off x="127000" y="101600"/>
            <a:ext cx="9664700" cy="520700"/>
          </a:xfrm>
          <a:prstGeom prst="roundRect">
            <a:avLst>
              <a:gd name="adj" fmla="val 16667"/>
            </a:avLst>
          </a:prstGeom>
          <a:solidFill>
            <a:srgbClr val="000066"/>
          </a:solidFill>
          <a:ln w="9525">
            <a:noFill/>
            <a:round/>
            <a:headEnd/>
            <a:tailEnd/>
          </a:ln>
          <a:effectLst>
            <a:outerShdw blurRad="63500" dist="38099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64964" name="Text Box 1124"/>
          <p:cNvSpPr txBox="1">
            <a:spLocks noChangeArrowheads="1"/>
          </p:cNvSpPr>
          <p:nvPr userDrawn="1"/>
        </p:nvSpPr>
        <p:spPr bwMode="auto">
          <a:xfrm>
            <a:off x="1393825" y="6462713"/>
            <a:ext cx="6940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  <a:defRPr/>
            </a:pPr>
            <a:r>
              <a:rPr lang="it-IT" sz="1000" b="1" i="0" u="none" dirty="0" err="1" smtClean="0">
                <a:solidFill>
                  <a:srgbClr val="003399"/>
                </a:solidFill>
                <a:latin typeface="Comic Sans MS" charset="0"/>
              </a:rPr>
              <a:t>Phone</a:t>
            </a:r>
            <a:r>
              <a:rPr lang="it-IT" sz="1000" b="1" i="0" u="none" baseline="0" dirty="0" smtClean="0">
                <a:solidFill>
                  <a:srgbClr val="003399"/>
                </a:solidFill>
                <a:latin typeface="Comic Sans MS" charset="0"/>
              </a:rPr>
              <a:t> m</a:t>
            </a:r>
            <a:r>
              <a:rPr lang="it-IT" sz="1000" b="1" i="0" u="none" dirty="0" smtClean="0">
                <a:solidFill>
                  <a:srgbClr val="003399"/>
                </a:solidFill>
                <a:latin typeface="Comic Sans MS" charset="0"/>
              </a:rPr>
              <a:t>eeting </a:t>
            </a:r>
            <a:r>
              <a:rPr lang="it-IT" sz="1000" b="1" i="0" u="none" dirty="0">
                <a:solidFill>
                  <a:srgbClr val="003399"/>
                </a:solidFill>
                <a:latin typeface="Comic Sans MS" charset="0"/>
              </a:rPr>
              <a:t>PI</a:t>
            </a:r>
            <a:r>
              <a:rPr lang="it-IT" sz="1000" b="1" i="0" u="none" dirty="0" smtClean="0">
                <a:solidFill>
                  <a:srgbClr val="003399"/>
                </a:solidFill>
                <a:latin typeface="Comic Sans MS" charset="0"/>
              </a:rPr>
              <a:t> su</a:t>
            </a:r>
            <a:r>
              <a:rPr lang="it-IT" sz="1000" b="1" i="0" u="none" baseline="0" dirty="0" smtClean="0">
                <a:solidFill>
                  <a:srgbClr val="003399"/>
                </a:solidFill>
                <a:latin typeface="Comic Sans MS" charset="0"/>
              </a:rPr>
              <a:t> preventivi</a:t>
            </a:r>
            <a:r>
              <a:rPr lang="it-IT" sz="1000" b="1" i="0" u="none" dirty="0" smtClean="0">
                <a:solidFill>
                  <a:srgbClr val="003399"/>
                </a:solidFill>
                <a:latin typeface="Comic Sans MS" charset="0"/>
              </a:rPr>
              <a:t> </a:t>
            </a:r>
            <a:r>
              <a:rPr lang="it-IT" sz="1000" b="1" i="0" u="none" dirty="0" err="1" smtClean="0">
                <a:solidFill>
                  <a:srgbClr val="003399"/>
                </a:solidFill>
                <a:latin typeface="Comic Sans MS" charset="0"/>
              </a:rPr>
              <a:t>SuperB</a:t>
            </a:r>
            <a:r>
              <a:rPr lang="it-IT" sz="1000" b="1" i="0" u="none" dirty="0" smtClean="0">
                <a:solidFill>
                  <a:srgbClr val="003399"/>
                </a:solidFill>
                <a:latin typeface="Comic Sans MS" charset="0"/>
              </a:rPr>
              <a:t> 2012, 24 </a:t>
            </a:r>
            <a:r>
              <a:rPr lang="it-IT" sz="1000" b="1" i="0" u="none" dirty="0">
                <a:solidFill>
                  <a:srgbClr val="003399"/>
                </a:solidFill>
                <a:latin typeface="Comic Sans MS" charset="0"/>
              </a:rPr>
              <a:t>giugno </a:t>
            </a:r>
            <a:r>
              <a:rPr lang="it-IT" sz="1000" b="1" i="0" u="none" dirty="0" smtClean="0">
                <a:solidFill>
                  <a:srgbClr val="003399"/>
                </a:solidFill>
                <a:latin typeface="Comic Sans MS" charset="0"/>
              </a:rPr>
              <a:t>2012</a:t>
            </a:r>
            <a:endParaRPr lang="it-IT" sz="1000" i="0" u="none" dirty="0">
              <a:solidFill>
                <a:srgbClr val="003399"/>
              </a:solidFill>
              <a:latin typeface="Comic Sans MS" charset="0"/>
            </a:endParaRPr>
          </a:p>
        </p:txBody>
      </p:sp>
      <p:sp>
        <p:nvSpPr>
          <p:cNvPr id="164965" name="Rectangle 1125"/>
          <p:cNvSpPr>
            <a:spLocks noChangeArrowheads="1"/>
          </p:cNvSpPr>
          <p:nvPr userDrawn="1"/>
        </p:nvSpPr>
        <p:spPr bwMode="auto">
          <a:xfrm>
            <a:off x="177800" y="5905500"/>
            <a:ext cx="9575800" cy="876300"/>
          </a:xfrm>
          <a:prstGeom prst="rect">
            <a:avLst/>
          </a:prstGeom>
          <a:solidFill>
            <a:schemeClr val="bg1">
              <a:alpha val="60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defRPr sz="1400" i="0" u="none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 i="0" u="none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6374" name="Rectangle 70"/>
          <p:cNvSpPr>
            <a:spLocks noChangeArrowheads="1"/>
          </p:cNvSpPr>
          <p:nvPr userDrawn="1"/>
        </p:nvSpPr>
        <p:spPr bwMode="auto">
          <a:xfrm flipH="1">
            <a:off x="1612900" y="2667000"/>
            <a:ext cx="5638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26379" name="Rectangle 75"/>
          <p:cNvSpPr>
            <a:spLocks noChangeArrowheads="1"/>
          </p:cNvSpPr>
          <p:nvPr userDrawn="1"/>
        </p:nvSpPr>
        <p:spPr bwMode="auto">
          <a:xfrm flipH="1">
            <a:off x="5219700" y="3416300"/>
            <a:ext cx="3670300" cy="1651000"/>
          </a:xfrm>
          <a:prstGeom prst="rect">
            <a:avLst/>
          </a:prstGeom>
          <a:solidFill>
            <a:schemeClr val="bg1">
              <a:alpha val="60001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110"/>
          <p:cNvSpPr txBox="1">
            <a:spLocks noChangeArrowheads="1"/>
          </p:cNvSpPr>
          <p:nvPr/>
        </p:nvSpPr>
        <p:spPr bwMode="auto">
          <a:xfrm>
            <a:off x="582613" y="3535363"/>
            <a:ext cx="8731250" cy="1600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800" b="1" i="0" u="none">
                <a:solidFill>
                  <a:srgbClr val="000066"/>
                </a:solidFill>
                <a:latin typeface="Comic Sans MS" charset="0"/>
                <a:ea typeface="Times New Roman" charset="0"/>
                <a:cs typeface="Times New Roman" charset="0"/>
              </a:rPr>
              <a:t>Programma di attività e preventivo di spesa 2012</a:t>
            </a:r>
          </a:p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800" b="1" i="0" u="none">
                <a:solidFill>
                  <a:srgbClr val="000066"/>
                </a:solidFill>
                <a:latin typeface="Comic Sans MS" charset="0"/>
                <a:ea typeface="Times New Roman" charset="0"/>
                <a:cs typeface="Times New Roman" charset="0"/>
              </a:rPr>
              <a:t>Sezione di Pavia</a:t>
            </a:r>
          </a:p>
        </p:txBody>
      </p:sp>
      <p:sp>
        <p:nvSpPr>
          <p:cNvPr id="128087" name="AutoShape 1111"/>
          <p:cNvSpPr>
            <a:spLocks noChangeArrowheads="1"/>
          </p:cNvSpPr>
          <p:nvPr/>
        </p:nvSpPr>
        <p:spPr bwMode="auto">
          <a:xfrm>
            <a:off x="406400" y="317500"/>
            <a:ext cx="9182100" cy="2616200"/>
          </a:xfrm>
          <a:prstGeom prst="roundRect">
            <a:avLst>
              <a:gd name="adj" fmla="val 16667"/>
            </a:avLst>
          </a:prstGeom>
          <a:solidFill>
            <a:srgbClr val="000066"/>
          </a:solidFill>
          <a:ln w="9525">
            <a:noFill/>
            <a:round/>
            <a:headEnd/>
            <a:tailEnd/>
          </a:ln>
          <a:effectLst>
            <a:outerShdw blurRad="63500" dist="53882" dir="2700000" algn="ctr" rotWithShape="0">
              <a:schemeClr val="bg2">
                <a:alpha val="50000"/>
              </a:schemeClr>
            </a:outerShdw>
          </a:effectLst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7652" name="Text Box 1112"/>
          <p:cNvSpPr txBox="1">
            <a:spLocks noChangeArrowheads="1"/>
          </p:cNvSpPr>
          <p:nvPr/>
        </p:nvSpPr>
        <p:spPr bwMode="auto">
          <a:xfrm>
            <a:off x="633413" y="1046163"/>
            <a:ext cx="8731250" cy="7699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4400" b="1" i="0" u="none">
                <a:latin typeface="Comic Sans MS" charset="0"/>
                <a:ea typeface="Times New Roman" charset="0"/>
                <a:cs typeface="Times New Roman" charset="0"/>
              </a:rPr>
              <a:t>SuperB</a:t>
            </a:r>
          </a:p>
        </p:txBody>
      </p:sp>
      <p:sp>
        <p:nvSpPr>
          <p:cNvPr id="27653" name="Text Box 1108"/>
          <p:cNvSpPr txBox="1">
            <a:spLocks noChangeArrowheads="1"/>
          </p:cNvSpPr>
          <p:nvPr/>
        </p:nvSpPr>
        <p:spPr bwMode="auto">
          <a:xfrm>
            <a:off x="828675" y="5464175"/>
            <a:ext cx="813593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800" b="1" i="0" u="none" dirty="0" smtClean="0">
                <a:solidFill>
                  <a:srgbClr val="FF6600"/>
                </a:solidFill>
                <a:latin typeface="Comic Sans MS" charset="0"/>
                <a:sym typeface="Wingdings" charset="2"/>
              </a:rPr>
              <a:t>Phone m</a:t>
            </a:r>
            <a:r>
              <a:rPr lang="en-US" sz="1800" b="1" i="0" u="none" dirty="0" smtClean="0">
                <a:solidFill>
                  <a:srgbClr val="FF6600"/>
                </a:solidFill>
                <a:latin typeface="Comic Sans MS" charset="0"/>
                <a:sym typeface="Wingdings" charset="2"/>
              </a:rPr>
              <a:t>eeting </a:t>
            </a:r>
            <a:r>
              <a:rPr lang="en-US" sz="1800" b="1" i="0" u="none" dirty="0" err="1" smtClean="0">
                <a:solidFill>
                  <a:srgbClr val="FF6600"/>
                </a:solidFill>
                <a:latin typeface="Comic Sans MS" charset="0"/>
                <a:sym typeface="Wingdings" charset="2"/>
              </a:rPr>
              <a:t>su</a:t>
            </a:r>
            <a:r>
              <a:rPr lang="en-US" sz="1800" b="1" i="0" u="none" dirty="0" smtClean="0">
                <a:solidFill>
                  <a:srgbClr val="FF6600"/>
                </a:solidFill>
                <a:latin typeface="Comic Sans MS" charset="0"/>
                <a:sym typeface="Wingdings" charset="2"/>
              </a:rPr>
              <a:t> </a:t>
            </a:r>
            <a:r>
              <a:rPr lang="en-US" sz="1800" b="1" i="0" u="none" dirty="0" err="1" smtClean="0">
                <a:solidFill>
                  <a:srgbClr val="FF6600"/>
                </a:solidFill>
                <a:latin typeface="Comic Sans MS" charset="0"/>
                <a:sym typeface="Wingdings" charset="2"/>
              </a:rPr>
              <a:t>preventivi</a:t>
            </a:r>
            <a:r>
              <a:rPr lang="en-US" sz="1800" b="1" i="0" u="none" dirty="0" smtClean="0">
                <a:solidFill>
                  <a:srgbClr val="FF6600"/>
                </a:solidFill>
                <a:latin typeface="Comic Sans MS" charset="0"/>
                <a:sym typeface="Wingdings" charset="2"/>
              </a:rPr>
              <a:t> </a:t>
            </a:r>
            <a:r>
              <a:rPr lang="en-US" sz="1800" b="1" i="0" u="none" dirty="0" err="1" smtClean="0">
                <a:solidFill>
                  <a:srgbClr val="FF6600"/>
                </a:solidFill>
                <a:latin typeface="Comic Sans MS" charset="0"/>
                <a:sym typeface="Wingdings" charset="2"/>
              </a:rPr>
              <a:t>SuperB</a:t>
            </a:r>
            <a:r>
              <a:rPr lang="en-US" sz="1800" b="1" i="0" u="none" dirty="0" smtClean="0">
                <a:solidFill>
                  <a:srgbClr val="FF6600"/>
                </a:solidFill>
                <a:latin typeface="Comic Sans MS" charset="0"/>
                <a:sym typeface="Wingdings" charset="2"/>
              </a:rPr>
              <a:t> 2012</a:t>
            </a:r>
          </a:p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800" b="1" i="0" u="none" dirty="0" smtClean="0">
                <a:solidFill>
                  <a:srgbClr val="FF9900"/>
                </a:solidFill>
                <a:latin typeface="Comic Sans MS" charset="0"/>
                <a:sym typeface="Wingdings" charset="2"/>
              </a:rPr>
              <a:t> 24 </a:t>
            </a:r>
            <a:r>
              <a:rPr lang="en-US" sz="1800" b="1" i="0" u="none" dirty="0" err="1">
                <a:solidFill>
                  <a:srgbClr val="FF9900"/>
                </a:solidFill>
                <a:latin typeface="Comic Sans MS" charset="0"/>
                <a:sym typeface="Wingdings" charset="2"/>
              </a:rPr>
              <a:t>giugno</a:t>
            </a:r>
            <a:r>
              <a:rPr lang="en-US" sz="1800" b="1" i="0" u="none" dirty="0">
                <a:solidFill>
                  <a:srgbClr val="FF9900"/>
                </a:solidFill>
                <a:latin typeface="Comic Sans MS" charset="0"/>
                <a:sym typeface="Wingdings" charset="2"/>
              </a:rPr>
              <a:t> 2011</a:t>
            </a:r>
            <a:endParaRPr lang="en-US" sz="1800" b="1" i="0" u="none" dirty="0">
              <a:solidFill>
                <a:srgbClr val="FF9900"/>
              </a:solidFill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0645" name="Group 213"/>
          <p:cNvGraphicFramePr>
            <a:graphicFrameLocks noGrp="1"/>
          </p:cNvGraphicFramePr>
          <p:nvPr/>
        </p:nvGraphicFramePr>
        <p:xfrm>
          <a:off x="447675" y="949325"/>
          <a:ext cx="8993188" cy="5021268"/>
        </p:xfrm>
        <a:graphic>
          <a:graphicData uri="http://schemas.openxmlformats.org/drawingml/2006/table">
            <a:tbl>
              <a:tblPr/>
              <a:tblGrid>
                <a:gridCol w="3238500"/>
                <a:gridCol w="1319213"/>
                <a:gridCol w="2217737"/>
                <a:gridCol w="2217738"/>
              </a:tblGrid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NOME e COGNOME</a:t>
                      </a: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Qualifica</a:t>
                      </a: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Gruppo di afferenza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Percentuale</a:t>
                      </a: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540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RICERCATORI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Valerio Re (responsabile locale)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PO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50%</a:t>
                      </a:r>
                      <a:endParaRPr kumimoji="0" 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540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TECNOLOGI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Luigi Gaioni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Assegnista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100%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Alessia Manazza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Dottorando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Massimo Manghisoni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RU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Lodovico Ratti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50%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Gianluca Traversi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30%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Stefano Zucca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Dottorando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40%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540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NUMERO TOTALE DI RICERCATORI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C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1 (0.5 FTE)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C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NUMERO TOTALE DI TECNOLOGI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C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6 (3.8 FTE)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C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57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PERSONALE FULL TIME EQUIVALENT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C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4.3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C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955" name="Text Box 214"/>
          <p:cNvSpPr txBox="1">
            <a:spLocks noChangeArrowheads="1"/>
          </p:cNvSpPr>
          <p:nvPr/>
        </p:nvSpPr>
        <p:spPr bwMode="auto">
          <a:xfrm>
            <a:off x="171450" y="134938"/>
            <a:ext cx="777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2400" b="1" i="0" u="none">
                <a:latin typeface="Comic Sans MS" charset="0"/>
              </a:rPr>
              <a:t>Personale impegnato nel progetto</a:t>
            </a:r>
            <a:endParaRPr lang="en-US" sz="2400" b="1" i="0" u="none">
              <a:latin typeface="Comic Sans MS" charset="0"/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5"/>
          <p:cNvSpPr txBox="1">
            <a:spLocks noChangeArrowheads="1"/>
          </p:cNvSpPr>
          <p:nvPr/>
        </p:nvSpPr>
        <p:spPr bwMode="auto">
          <a:xfrm>
            <a:off x="171450" y="134938"/>
            <a:ext cx="954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2400" b="1" i="0" u="none">
                <a:latin typeface="Comic Sans MS" charset="0"/>
              </a:rPr>
              <a:t>Attività prevista (II semestre 2011/I e II semestre 2012)</a:t>
            </a:r>
            <a:endParaRPr lang="en-US" sz="2400" b="1" i="0" u="none">
              <a:latin typeface="Comic Sans MS" charset="0"/>
              <a:sym typeface="Symbol" charset="2"/>
            </a:endParaRPr>
          </a:p>
        </p:txBody>
      </p:sp>
      <p:sp>
        <p:nvSpPr>
          <p:cNvPr id="38915" name="Text Box 6"/>
          <p:cNvSpPr txBox="1">
            <a:spLocks noChangeArrowheads="1"/>
          </p:cNvSpPr>
          <p:nvPr/>
        </p:nvSpPr>
        <p:spPr bwMode="auto">
          <a:xfrm>
            <a:off x="755650" y="863600"/>
            <a:ext cx="8299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000" i="0" u="none">
                <a:solidFill>
                  <a:srgbClr val="000066"/>
                </a:solidFill>
                <a:latin typeface="Comic Sans MS" charset="0"/>
              </a:rPr>
              <a:t>Test prototipi MAPS in tecnologia a quadrupla well (sviluppati nel primo semestre nell’ambito di diverso progetto)</a:t>
            </a:r>
            <a:endParaRPr lang="it-IT" sz="1800" i="0" u="none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38916" name="Text Box 12"/>
          <p:cNvSpPr txBox="1">
            <a:spLocks noChangeArrowheads="1"/>
          </p:cNvSpPr>
          <p:nvPr/>
        </p:nvSpPr>
        <p:spPr bwMode="auto">
          <a:xfrm>
            <a:off x="755650" y="2709863"/>
            <a:ext cx="8197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000" i="0" u="none">
                <a:solidFill>
                  <a:srgbClr val="000066"/>
                </a:solidFill>
                <a:latin typeface="Comic Sans MS" charset="0"/>
              </a:rPr>
              <a:t>Test di radiation hardness su MAPS a quadrupla well e CMOS VI</a:t>
            </a:r>
            <a:endParaRPr lang="it-IT" sz="1800" i="0" u="none">
              <a:solidFill>
                <a:srgbClr val="000066"/>
              </a:solidFill>
              <a:latin typeface="Comic Sans MS" charset="0"/>
            </a:endParaRPr>
          </a:p>
        </p:txBody>
      </p:sp>
      <p:pic>
        <p:nvPicPr>
          <p:cNvPr id="38917" name="Picture 16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9763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8" name="Picture 19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2835275"/>
            <a:ext cx="174625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9" name="Picture 22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3684588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0" name="Text Box 23"/>
          <p:cNvSpPr txBox="1">
            <a:spLocks noChangeArrowheads="1"/>
          </p:cNvSpPr>
          <p:nvPr/>
        </p:nvSpPr>
        <p:spPr bwMode="auto">
          <a:xfrm>
            <a:off x="755650" y="3576638"/>
            <a:ext cx="8197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000" i="0" u="none">
                <a:solidFill>
                  <a:srgbClr val="000066"/>
                </a:solidFill>
                <a:latin typeface="Comic Sans MS" charset="0"/>
              </a:rPr>
              <a:t>Completamento progetto front-end per strip e blocchi ausiliari</a:t>
            </a:r>
            <a:endParaRPr lang="en-US" sz="1800" i="0" u="none">
              <a:solidFill>
                <a:srgbClr val="000066"/>
              </a:solidFill>
              <a:latin typeface="Comic Sans MS" charset="0"/>
            </a:endParaRPr>
          </a:p>
        </p:txBody>
      </p:sp>
      <p:pic>
        <p:nvPicPr>
          <p:cNvPr id="38921" name="Picture 24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5873750"/>
            <a:ext cx="174625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2" name="Text Box 25"/>
          <p:cNvSpPr txBox="1">
            <a:spLocks noChangeArrowheads="1"/>
          </p:cNvSpPr>
          <p:nvPr/>
        </p:nvSpPr>
        <p:spPr bwMode="auto">
          <a:xfrm rot="5400000">
            <a:off x="8665369" y="1423194"/>
            <a:ext cx="1800225" cy="58578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it-IT" i="0" u="none">
                <a:solidFill>
                  <a:srgbClr val="000066"/>
                </a:solidFill>
                <a:latin typeface="Comic Sans MS" charset="0"/>
              </a:rPr>
              <a:t>II semestre 2011</a:t>
            </a:r>
            <a:endParaRPr lang="en-US" i="0" u="none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38923" name="Text Box 26"/>
          <p:cNvSpPr txBox="1">
            <a:spLocks noChangeArrowheads="1"/>
          </p:cNvSpPr>
          <p:nvPr/>
        </p:nvSpPr>
        <p:spPr bwMode="auto">
          <a:xfrm rot="5400000">
            <a:off x="8702675" y="3292475"/>
            <a:ext cx="1760538" cy="58578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it-IT" i="0" u="none">
                <a:solidFill>
                  <a:srgbClr val="000066"/>
                </a:solidFill>
                <a:latin typeface="Comic Sans MS" charset="0"/>
              </a:rPr>
              <a:t>I semestre  2012</a:t>
            </a:r>
            <a:endParaRPr lang="en-US" i="0" u="none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38924" name="Text Box 27"/>
          <p:cNvSpPr txBox="1">
            <a:spLocks noChangeArrowheads="1"/>
          </p:cNvSpPr>
          <p:nvPr/>
        </p:nvSpPr>
        <p:spPr bwMode="auto">
          <a:xfrm rot="5400000">
            <a:off x="8777288" y="5105400"/>
            <a:ext cx="1574800" cy="584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it-IT" i="0" u="none">
                <a:solidFill>
                  <a:srgbClr val="000066"/>
                </a:solidFill>
                <a:latin typeface="Comic Sans MS" charset="0"/>
              </a:rPr>
              <a:t>II semestre 2012</a:t>
            </a:r>
            <a:endParaRPr lang="en-US" i="0" u="none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38925" name="Text Box 21"/>
          <p:cNvSpPr txBox="1">
            <a:spLocks noChangeArrowheads="1"/>
          </p:cNvSpPr>
          <p:nvPr/>
        </p:nvSpPr>
        <p:spPr bwMode="auto">
          <a:xfrm>
            <a:off x="755650" y="5765800"/>
            <a:ext cx="8172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000" i="0" u="none">
                <a:solidFill>
                  <a:srgbClr val="000066"/>
                </a:solidFill>
                <a:latin typeface="Comic Sans MS" charset="0"/>
              </a:rPr>
              <a:t>Partecipazione a test beam con prototipi in tecnologia INMAPS e ad integrazione verticale</a:t>
            </a:r>
            <a:endParaRPr lang="it-IT" sz="1800" i="0" u="none">
              <a:solidFill>
                <a:srgbClr val="000066"/>
              </a:solidFill>
              <a:latin typeface="Comic Sans MS" charset="0"/>
            </a:endParaRPr>
          </a:p>
        </p:txBody>
      </p:sp>
      <p:pic>
        <p:nvPicPr>
          <p:cNvPr id="38926" name="Picture 24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4705350"/>
            <a:ext cx="174625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7" name="Text Box 21"/>
          <p:cNvSpPr txBox="1">
            <a:spLocks noChangeArrowheads="1"/>
          </p:cNvSpPr>
          <p:nvPr/>
        </p:nvSpPr>
        <p:spPr bwMode="auto">
          <a:xfrm>
            <a:off x="755650" y="4597400"/>
            <a:ext cx="8540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000" i="0" u="none">
                <a:solidFill>
                  <a:srgbClr val="000066"/>
                </a:solidFill>
                <a:latin typeface="Comic Sans MS" charset="0"/>
              </a:rPr>
              <a:t>Test strutture II run in tecnologia INMAPS</a:t>
            </a:r>
            <a:endParaRPr lang="it-IT" sz="1800" i="0" u="none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38928" name="Text Box 9"/>
          <p:cNvSpPr txBox="1">
            <a:spLocks noChangeArrowheads="1"/>
          </p:cNvSpPr>
          <p:nvPr/>
        </p:nvSpPr>
        <p:spPr bwMode="auto">
          <a:xfrm>
            <a:off x="755650" y="1617663"/>
            <a:ext cx="8210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000" i="0" u="none">
                <a:solidFill>
                  <a:srgbClr val="000066"/>
                </a:solidFill>
                <a:latin typeface="Comic Sans MS" charset="0"/>
              </a:rPr>
              <a:t>Progetto front-end per striplet/strip e blocchi ausiliari</a:t>
            </a:r>
            <a:endParaRPr lang="it-IT" sz="1800" i="0" u="none">
              <a:solidFill>
                <a:srgbClr val="000066"/>
              </a:solidFill>
              <a:latin typeface="Comic Sans MS" charset="0"/>
            </a:endParaRPr>
          </a:p>
        </p:txBody>
      </p:sp>
      <p:pic>
        <p:nvPicPr>
          <p:cNvPr id="38929" name="Picture 18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1743075"/>
            <a:ext cx="174625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0" name="Text Box 12"/>
          <p:cNvSpPr txBox="1">
            <a:spLocks noChangeArrowheads="1"/>
          </p:cNvSpPr>
          <p:nvPr/>
        </p:nvSpPr>
        <p:spPr bwMode="auto">
          <a:xfrm>
            <a:off x="755650" y="3141663"/>
            <a:ext cx="8197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000" i="0" u="none">
                <a:solidFill>
                  <a:srgbClr val="000066"/>
                </a:solidFill>
                <a:latin typeface="Comic Sans MS" charset="0"/>
              </a:rPr>
              <a:t>II run in tecnologia INMAPS</a:t>
            </a:r>
            <a:endParaRPr lang="it-IT" sz="1800" i="0" u="none">
              <a:solidFill>
                <a:srgbClr val="000066"/>
              </a:solidFill>
              <a:latin typeface="Comic Sans MS" charset="0"/>
            </a:endParaRPr>
          </a:p>
        </p:txBody>
      </p:sp>
      <p:pic>
        <p:nvPicPr>
          <p:cNvPr id="38931" name="Picture 19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3267075"/>
            <a:ext cx="174625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32" name="Picture 24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5454650"/>
            <a:ext cx="174625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755650" y="5346700"/>
            <a:ext cx="8540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000" i="0" u="none">
                <a:solidFill>
                  <a:srgbClr val="000066"/>
                </a:solidFill>
                <a:latin typeface="Comic Sans MS" charset="0"/>
              </a:rPr>
              <a:t>Test canali di front-end per strip ed elettronica ausiliaria</a:t>
            </a:r>
            <a:endParaRPr lang="it-IT" sz="1800" i="0" u="none">
              <a:solidFill>
                <a:srgbClr val="000066"/>
              </a:solidFill>
              <a:latin typeface="Comic Sans MS" charset="0"/>
            </a:endParaRPr>
          </a:p>
        </p:txBody>
      </p:sp>
      <p:sp>
        <p:nvSpPr>
          <p:cNvPr id="38934" name="Text Box 9"/>
          <p:cNvSpPr txBox="1">
            <a:spLocks noChangeArrowheads="1"/>
          </p:cNvSpPr>
          <p:nvPr/>
        </p:nvSpPr>
        <p:spPr bwMode="auto">
          <a:xfrm>
            <a:off x="755650" y="2074863"/>
            <a:ext cx="8210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000" i="0" u="none">
                <a:solidFill>
                  <a:srgbClr val="000066"/>
                </a:solidFill>
                <a:latin typeface="Comic Sans MS" charset="0"/>
              </a:rPr>
              <a:t>Test prototipi in tecnologia CMOS VI</a:t>
            </a:r>
            <a:endParaRPr lang="it-IT" sz="1800" i="0" u="none">
              <a:solidFill>
                <a:srgbClr val="000066"/>
              </a:solidFill>
              <a:latin typeface="Comic Sans MS" charset="0"/>
            </a:endParaRPr>
          </a:p>
        </p:txBody>
      </p:sp>
      <p:pic>
        <p:nvPicPr>
          <p:cNvPr id="38935" name="Picture 24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2200275"/>
            <a:ext cx="174625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36" name="Picture 22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4103688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7" name="Text Box 23"/>
          <p:cNvSpPr txBox="1">
            <a:spLocks noChangeArrowheads="1"/>
          </p:cNvSpPr>
          <p:nvPr/>
        </p:nvSpPr>
        <p:spPr bwMode="auto">
          <a:xfrm>
            <a:off x="755650" y="3995738"/>
            <a:ext cx="8197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000" i="0" u="none">
                <a:solidFill>
                  <a:srgbClr val="000066"/>
                </a:solidFill>
                <a:latin typeface="Comic Sans MS" charset="0"/>
              </a:rPr>
              <a:t>Completamento progetto front-end per pixel ibridi e MAPS VI</a:t>
            </a:r>
            <a:endParaRPr lang="en-US" sz="1800" i="0" u="none">
              <a:solidFill>
                <a:srgbClr val="000066"/>
              </a:solidFill>
              <a:latin typeface="Comic Sans MS" charset="0"/>
            </a:endParaRPr>
          </a:p>
        </p:txBody>
      </p:sp>
      <p:pic>
        <p:nvPicPr>
          <p:cNvPr id="38938" name="Picture 24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5073650"/>
            <a:ext cx="174625" cy="15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9" name="Text Box 21"/>
          <p:cNvSpPr txBox="1">
            <a:spLocks noChangeArrowheads="1"/>
          </p:cNvSpPr>
          <p:nvPr/>
        </p:nvSpPr>
        <p:spPr bwMode="auto">
          <a:xfrm>
            <a:off x="755650" y="4965700"/>
            <a:ext cx="8540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2000" i="0" u="none">
                <a:solidFill>
                  <a:srgbClr val="000066"/>
                </a:solidFill>
                <a:latin typeface="Comic Sans MS" charset="0"/>
              </a:rPr>
              <a:t>Test strutture in tecnologia VI</a:t>
            </a:r>
            <a:endParaRPr lang="it-IT" sz="1800" i="0" u="none">
              <a:solidFill>
                <a:srgbClr val="000066"/>
              </a:solidFill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9552" name="Group 144"/>
          <p:cNvGraphicFramePr>
            <a:graphicFrameLocks noGrp="1"/>
          </p:cNvGraphicFramePr>
          <p:nvPr/>
        </p:nvGraphicFramePr>
        <p:xfrm>
          <a:off x="403225" y="931863"/>
          <a:ext cx="9172575" cy="5417822"/>
        </p:xfrm>
        <a:graphic>
          <a:graphicData uri="http://schemas.openxmlformats.org/drawingml/2006/table">
            <a:tbl>
              <a:tblPr/>
              <a:tblGrid>
                <a:gridCol w="1849438"/>
                <a:gridCol w="4656137"/>
                <a:gridCol w="2667000"/>
              </a:tblGrid>
              <a:tr h="4318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Missioni interne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2 meeting SuperB in Italia * 3 persone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4.8 kEuro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98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Metabolismo (1.5 kEuro/FTE)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6.4 kEuro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03238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Missioni all’estero</a:t>
                      </a: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Meeting con gruppi di ricerca a RAL e Strasburgo su tecnologia INMAPS (1 mese uomo)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5 kEuro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03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Meeting con IC design group del CERN su tecnologia IBM 130 nm (1 mese uomo)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5 kEuro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048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1 meeting SuperB all’estero * 3 persone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4.5 kEuro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048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Partecipazione a test beam (4 settimane uomo)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4 kEuro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048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Metabolismo (5.4 kEuro/FTE)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23 kEuro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87153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Consumo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Sviluppo di fast front-end e slow front-end per striplets/strips, 28 mm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 * 3 kEuro/mm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 (64 canali per prototipo + blocchi ausiliari, i.e. DC-DC converter, LDO regulator, LVDS transceiver)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84 kEuro</a:t>
                      </a: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508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Realizzazione di PCB per caratterizzazione di prototipi e test di radiation hardness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4 kEuro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857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Metabolismo (1.7 kEuro/FTE)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7.3 kEuro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C4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TOTALE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C4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omic Sans MS" charset="0"/>
                        </a:rPr>
                        <a:t>148 kEuro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C4FC"/>
                    </a:solidFill>
                  </a:tcPr>
                </a:tc>
              </a:tr>
            </a:tbl>
          </a:graphicData>
        </a:graphic>
      </p:graphicFrame>
      <p:sp>
        <p:nvSpPr>
          <p:cNvPr id="39977" name="Text Box 42"/>
          <p:cNvSpPr txBox="1">
            <a:spLocks noChangeArrowheads="1"/>
          </p:cNvSpPr>
          <p:nvPr/>
        </p:nvSpPr>
        <p:spPr bwMode="auto">
          <a:xfrm>
            <a:off x="171450" y="134938"/>
            <a:ext cx="777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2400" b="1" i="0" u="none">
                <a:latin typeface="Comic Sans MS" charset="0"/>
              </a:rPr>
              <a:t>Preventivo di spesa 2011</a:t>
            </a:r>
            <a:endParaRPr lang="en-US" sz="2400" b="1" i="0" u="none">
              <a:latin typeface="Comic Sans MS" charset="0"/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3"/>
          <p:cNvSpPr txBox="1">
            <a:spLocks noChangeArrowheads="1"/>
          </p:cNvSpPr>
          <p:nvPr/>
        </p:nvSpPr>
        <p:spPr bwMode="auto">
          <a:xfrm>
            <a:off x="171450" y="134938"/>
            <a:ext cx="777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2400" b="1" i="0" u="none">
                <a:latin typeface="Comic Sans MS" charset="0"/>
              </a:rPr>
              <a:t>Front-end for striplets/strips</a:t>
            </a:r>
            <a:endParaRPr lang="en-US" sz="2400" b="1" i="0" u="none">
              <a:latin typeface="Comic Sans MS" charset="0"/>
              <a:sym typeface="Symbol" charset="2"/>
            </a:endParaRPr>
          </a:p>
        </p:txBody>
      </p:sp>
      <p:sp>
        <p:nvSpPr>
          <p:cNvPr id="29699" name="Text Box 6"/>
          <p:cNvSpPr txBox="1">
            <a:spLocks noChangeArrowheads="1"/>
          </p:cNvSpPr>
          <p:nvPr/>
        </p:nvSpPr>
        <p:spPr bwMode="auto">
          <a:xfrm>
            <a:off x="706438" y="1041400"/>
            <a:ext cx="87026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Striplets (layer 0) and strips (layer 1 to 5) are the baseline option for the SuperB vertex detector </a:t>
            </a:r>
          </a:p>
        </p:txBody>
      </p:sp>
      <p:pic>
        <p:nvPicPr>
          <p:cNvPr id="29700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11414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706438" y="1816100"/>
            <a:ext cx="8170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Very hard (if possible at all) to cope with such a large span of detector capacitances (from 10 pF in the innermost to 70 pF in the outermost layer) and hit rate values (from 2 MHz/strip to 20 kHz/strip) with a single design  </a:t>
            </a:r>
          </a:p>
        </p:txBody>
      </p:sp>
      <p:pic>
        <p:nvPicPr>
          <p:cNvPr id="29702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19161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706438" y="3073400"/>
            <a:ext cx="8501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endParaRPr lang="en-US" sz="1800" i="0" u="none">
              <a:solidFill>
                <a:srgbClr val="000066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706438" y="3111500"/>
            <a:ext cx="8501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Proposed solution</a:t>
            </a:r>
          </a:p>
        </p:txBody>
      </p:sp>
      <p:pic>
        <p:nvPicPr>
          <p:cNvPr id="29705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32115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833438" y="3497263"/>
            <a:ext cx="8704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fast readout channel (25 ns to 200 ns peaking time) for low capacitance/high hit rate layers (0 to 3)</a:t>
            </a:r>
          </a:p>
        </p:txBody>
      </p:sp>
      <p:pic>
        <p:nvPicPr>
          <p:cNvPr id="29707" name="Picture 14" descr="bull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3413" y="36433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8" name="Text Box 9"/>
          <p:cNvSpPr txBox="1">
            <a:spLocks noChangeArrowheads="1"/>
          </p:cNvSpPr>
          <p:nvPr/>
        </p:nvSpPr>
        <p:spPr bwMode="auto">
          <a:xfrm>
            <a:off x="833438" y="4094163"/>
            <a:ext cx="8704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slow readout channel (from 400 ns to 1 </a:t>
            </a:r>
            <a:r>
              <a:rPr lang="en-US" i="0" u="none">
                <a:solidFill>
                  <a:srgbClr val="000066"/>
                </a:solidFill>
                <a:latin typeface="Lucida Grande" charset="0"/>
                <a:ea typeface="Lucida Grande" charset="0"/>
                <a:cs typeface="Lucida Grande" charset="0"/>
              </a:rPr>
              <a:t>μ</a:t>
            </a: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s peaking time) for high capacitance/low hit rate layers (4 and 5)</a:t>
            </a:r>
          </a:p>
        </p:txBody>
      </p:sp>
      <p:pic>
        <p:nvPicPr>
          <p:cNvPr id="29709" name="Picture 14" descr="bull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3413" y="42402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0" name="Text Box 6"/>
          <p:cNvSpPr txBox="1">
            <a:spLocks noChangeArrowheads="1"/>
          </p:cNvSpPr>
          <p:nvPr/>
        </p:nvSpPr>
        <p:spPr bwMode="auto">
          <a:xfrm>
            <a:off x="706438" y="4749800"/>
            <a:ext cx="8170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Amplitude information available through local A/D conversion or time over threshold techniques</a:t>
            </a:r>
          </a:p>
        </p:txBody>
      </p:sp>
      <p:pic>
        <p:nvPicPr>
          <p:cNvPr id="29711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48498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2" name="Text Box 6"/>
          <p:cNvSpPr txBox="1">
            <a:spLocks noChangeArrowheads="1"/>
          </p:cNvSpPr>
          <p:nvPr/>
        </p:nvSpPr>
        <p:spPr bwMode="auto">
          <a:xfrm>
            <a:off x="706438" y="5473700"/>
            <a:ext cx="8170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Digital readout architecture virtually the same for both readout channels (pipeline depth requirements are less severe for the slow front-end) </a:t>
            </a:r>
          </a:p>
        </p:txBody>
      </p:sp>
      <p:pic>
        <p:nvPicPr>
          <p:cNvPr id="29713" name="Picture 17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55737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87"/>
          <p:cNvSpPr txBox="1">
            <a:spLocks noChangeArrowheads="1"/>
          </p:cNvSpPr>
          <p:nvPr/>
        </p:nvSpPr>
        <p:spPr bwMode="auto">
          <a:xfrm>
            <a:off x="171450" y="134938"/>
            <a:ext cx="838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2400" b="1" i="0" u="none">
                <a:latin typeface="Comic Sans MS" charset="0"/>
              </a:rPr>
              <a:t>Proposed layer grouping</a:t>
            </a:r>
            <a:endParaRPr lang="it-IT" sz="2400" b="1" i="0" u="none">
              <a:latin typeface="Comic Sans MS" charset="0"/>
              <a:sym typeface="Symbol" charset="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1046163"/>
          <a:ext cx="9329738" cy="4082944"/>
        </p:xfrm>
        <a:graphic>
          <a:graphicData uri="http://schemas.openxmlformats.org/drawingml/2006/table">
            <a:tbl>
              <a:tblPr/>
              <a:tblGrid>
                <a:gridCol w="728133"/>
                <a:gridCol w="707282"/>
                <a:gridCol w="1138452"/>
                <a:gridCol w="1117199"/>
                <a:gridCol w="1287334"/>
                <a:gridCol w="897467"/>
                <a:gridCol w="1151466"/>
                <a:gridCol w="1134534"/>
                <a:gridCol w="1167871"/>
              </a:tblGrid>
              <a:tr h="78644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Layer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D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[pF]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available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[ns]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selected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p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[ns]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ENC from R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[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rms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]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ENC   [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rms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]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Channel width [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ymbol" charset="2"/>
                          <a:ea typeface="Symbol" charset="2"/>
                          <a:cs typeface="Symbol" charset="2"/>
                        </a:rPr>
                        <a:t>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m]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Hit rate/strip [kHz]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Efficiency 1/(1+N)</a:t>
                      </a: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37009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11.2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25, 50, 100, 200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740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3000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2060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0.890</a:t>
                      </a: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</a:tr>
              <a:tr h="37009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26.7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460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940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697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0.857</a:t>
                      </a: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</a:tr>
              <a:tr h="37009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31.2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590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422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0.908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</a:tr>
              <a:tr h="45836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3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34.4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940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325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0.865</a:t>
                      </a: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80000"/>
                      </a:srgbClr>
                    </a:solidFill>
                  </a:tcPr>
                </a:tc>
              </a:tr>
              <a:tr h="355600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52.6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400, 600, 800, 1000 (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or 500 and 1000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)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9000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0.947</a:t>
                      </a: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</a:tr>
              <a:tr h="34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600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440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940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0.937</a:t>
                      </a: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</a:tr>
              <a:tr h="370098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5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67.5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800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560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1090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28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0.949</a:t>
                      </a: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</a:tr>
              <a:tr h="370098"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1030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charset="0"/>
                        <a:ea typeface="Comic Sans MS" charset="0"/>
                        <a:cs typeface="Comic Sans MS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</a:rPr>
                        <a:t>0.937</a:t>
                      </a: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828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0">
                        <a:alpha val="7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30809" name="Picture 19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213" y="5667375"/>
            <a:ext cx="328612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0" name="Text Box 196"/>
          <p:cNvSpPr txBox="1">
            <a:spLocks noChangeArrowheads="1"/>
          </p:cNvSpPr>
          <p:nvPr/>
        </p:nvSpPr>
        <p:spPr bwMode="auto">
          <a:xfrm>
            <a:off x="815975" y="5637213"/>
            <a:ext cx="73802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  <a:sym typeface="Wingdings" charset="2"/>
              </a:rPr>
              <a:t>RC</a:t>
            </a:r>
            <a:r>
              <a:rPr lang="en-US" sz="1800" i="0" u="none" baseline="30000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  <a:sym typeface="Wingdings" charset="2"/>
              </a:rPr>
              <a:t>2</a:t>
            </a: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  <a:sym typeface="Wingdings" charset="2"/>
              </a:rPr>
              <a:t>CR shaping, </a:t>
            </a:r>
            <a:r>
              <a:rPr lang="en-US" sz="1800" i="0" u="none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  <a:sym typeface="Wingdings" charset="2"/>
              </a:rPr>
              <a:t>I</a:t>
            </a:r>
            <a:r>
              <a:rPr lang="en-US" sz="1800" i="0" u="none" baseline="-2500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  <a:sym typeface="Wingdings" charset="2"/>
              </a:rPr>
              <a:t>D</a:t>
            </a:r>
            <a:r>
              <a:rPr lang="en-US" sz="1800" i="0" u="none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  <a:sym typeface="Wingdings" charset="2"/>
              </a:rPr>
              <a:t>=500 </a:t>
            </a:r>
            <a:r>
              <a:rPr lang="en-US" sz="1800" i="0" u="none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  <a:sym typeface="Wingdings" charset="2"/>
              </a:rPr>
              <a:t>m</a:t>
            </a:r>
            <a:r>
              <a:rPr lang="en-US" sz="1800" i="0" u="none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  <a:sym typeface="Wingdings" charset="2"/>
              </a:rPr>
              <a:t>A</a:t>
            </a: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  <a:sym typeface="Wingdings" charset="2"/>
              </a:rPr>
              <a:t>, L=200 nm, N-channel input device, analog dead time=2.4 t</a:t>
            </a:r>
            <a:r>
              <a:rPr lang="en-US" sz="1800" i="0" u="none" baseline="-25000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  <a:sym typeface="Wingdings" charset="2"/>
              </a:rPr>
              <a:t>p</a:t>
            </a:r>
            <a:endParaRPr lang="it-IT" sz="1800" i="0" u="none">
              <a:solidFill>
                <a:srgbClr val="FF0000"/>
              </a:solidFill>
              <a:latin typeface="Comic Sans MS" charset="0"/>
              <a:ea typeface="Comic Sans MS" charset="0"/>
              <a:cs typeface="Comic Sans MS" charset="0"/>
              <a:sym typeface="Symbol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3"/>
          <p:cNvSpPr txBox="1">
            <a:spLocks noChangeArrowheads="1"/>
          </p:cNvSpPr>
          <p:nvPr/>
        </p:nvSpPr>
        <p:spPr bwMode="auto">
          <a:xfrm>
            <a:off x="171450" y="134938"/>
            <a:ext cx="777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2400" b="1" i="0" u="none">
                <a:latin typeface="Comic Sans MS" charset="0"/>
              </a:rPr>
              <a:t>Strip front-end prototype</a:t>
            </a:r>
            <a:endParaRPr lang="en-US" sz="2400" b="1" i="0" u="none">
              <a:latin typeface="Comic Sans MS" charset="0"/>
              <a:sym typeface="Symbol" charset="2"/>
            </a:endParaRPr>
          </a:p>
        </p:txBody>
      </p:sp>
      <p:pic>
        <p:nvPicPr>
          <p:cNvPr id="31747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11414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706438" y="1041400"/>
            <a:ext cx="87026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Past experience with the design of the microstrip front-end electronics for the BaBar and BTeV experiments</a:t>
            </a:r>
          </a:p>
        </p:txBody>
      </p:sp>
      <p:sp>
        <p:nvSpPr>
          <p:cNvPr id="31749" name="Text Box 9"/>
          <p:cNvSpPr txBox="1">
            <a:spLocks noChangeArrowheads="1"/>
          </p:cNvSpPr>
          <p:nvPr/>
        </p:nvSpPr>
        <p:spPr bwMode="auto">
          <a:xfrm>
            <a:off x="833438" y="1770063"/>
            <a:ext cx="87042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AToM chip (BaBar): first test structure included 64 channels with 50 </a:t>
            </a:r>
            <a:r>
              <a:rPr lang="en-US" i="0" u="none">
                <a:solidFill>
                  <a:srgbClr val="000066"/>
                </a:solidFill>
                <a:latin typeface="Lucida Grande" charset="0"/>
                <a:ea typeface="Lucida Grande" charset="0"/>
                <a:cs typeface="Lucida Grande" charset="0"/>
              </a:rPr>
              <a:t>μ</a:t>
            </a: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m pitch</a:t>
            </a:r>
          </a:p>
        </p:txBody>
      </p:sp>
      <p:pic>
        <p:nvPicPr>
          <p:cNvPr id="31750" name="Picture 14" descr="bull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3413" y="19161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Text Box 9"/>
          <p:cNvSpPr txBox="1">
            <a:spLocks noChangeArrowheads="1"/>
          </p:cNvSpPr>
          <p:nvPr/>
        </p:nvSpPr>
        <p:spPr bwMode="auto">
          <a:xfrm>
            <a:off x="833438" y="2112963"/>
            <a:ext cx="87042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FSSR chip (BTeV): first test structure included 114 channels (covering the area of 128 channels with 50 </a:t>
            </a:r>
            <a:r>
              <a:rPr lang="en-US" i="0" u="none">
                <a:solidFill>
                  <a:srgbClr val="000066"/>
                </a:solidFill>
                <a:latin typeface="Lucida Grande" charset="0"/>
                <a:ea typeface="Lucida Grande" charset="0"/>
                <a:cs typeface="Lucida Grande" charset="0"/>
              </a:rPr>
              <a:t>μ</a:t>
            </a: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m pitch, the area of the 14 missing channels being used for the probing pads of individual channels)   </a:t>
            </a:r>
          </a:p>
        </p:txBody>
      </p:sp>
      <p:pic>
        <p:nvPicPr>
          <p:cNvPr id="31752" name="Picture 14" descr="bull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3413" y="22590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3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31226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4" name="Text Box 6"/>
          <p:cNvSpPr txBox="1">
            <a:spLocks noChangeArrowheads="1"/>
          </p:cNvSpPr>
          <p:nvPr/>
        </p:nvSpPr>
        <p:spPr bwMode="auto">
          <a:xfrm>
            <a:off x="706438" y="3022600"/>
            <a:ext cx="87026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64 channels (50 </a:t>
            </a:r>
            <a:r>
              <a:rPr lang="en-US" sz="1800" i="0" u="none">
                <a:solidFill>
                  <a:srgbClr val="000066"/>
                </a:solidFill>
                <a:latin typeface="Lucida Grande" charset="0"/>
                <a:ea typeface="Lucida Grande" charset="0"/>
                <a:cs typeface="Lucida Grande" charset="0"/>
              </a:rPr>
              <a:t>μ</a:t>
            </a: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m pitch or less) for each front-end (fast and slow) in a single or two separate test chips are needed to fully understand power distribution problems</a:t>
            </a:r>
          </a:p>
        </p:txBody>
      </p:sp>
      <p:pic>
        <p:nvPicPr>
          <p:cNvPr id="31755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40624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6" name="Text Box 6"/>
          <p:cNvSpPr txBox="1">
            <a:spLocks noChangeArrowheads="1"/>
          </p:cNvSpPr>
          <p:nvPr/>
        </p:nvSpPr>
        <p:spPr bwMode="auto">
          <a:xfrm>
            <a:off x="706438" y="3962400"/>
            <a:ext cx="87026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Supplementary area for the test of auxiliary blocks (DC-DC converters, LDO regulators, LVDS or SLVS transceivers, voltage references)</a:t>
            </a:r>
          </a:p>
        </p:txBody>
      </p:sp>
      <p:pic>
        <p:nvPicPr>
          <p:cNvPr id="31757" name="Picture 17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4013" y="47482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8" name="Text Box 6"/>
          <p:cNvSpPr txBox="1">
            <a:spLocks noChangeArrowheads="1"/>
          </p:cNvSpPr>
          <p:nvPr/>
        </p:nvSpPr>
        <p:spPr bwMode="auto">
          <a:xfrm>
            <a:off x="719138" y="4648200"/>
            <a:ext cx="87026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Design to be submitted in the IBM 130 nm CMOS technology – several groups are working with this process, some building blocks and auxiliary electronics may be already available from CERN design team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3"/>
          <p:cNvSpPr txBox="1">
            <a:spLocks noChangeArrowheads="1"/>
          </p:cNvSpPr>
          <p:nvPr/>
        </p:nvSpPr>
        <p:spPr bwMode="auto">
          <a:xfrm>
            <a:off x="171450" y="134938"/>
            <a:ext cx="777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2400" b="1" i="0" u="none">
                <a:latin typeface="Comic Sans MS" charset="0"/>
              </a:rPr>
              <a:t>Strip front-end development</a:t>
            </a:r>
            <a:endParaRPr lang="en-US" sz="2400" b="1" i="0" u="none">
              <a:latin typeface="Comic Sans MS" charset="0"/>
              <a:sym typeface="Symbol" charset="2"/>
            </a:endParaRP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558800" y="2568575"/>
            <a:ext cx="5040313" cy="2879725"/>
          </a:xfrm>
          <a:prstGeom prst="rect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2" name="Rectangle 6"/>
          <p:cNvSpPr>
            <a:spLocks noChangeArrowheads="1"/>
          </p:cNvSpPr>
          <p:nvPr/>
        </p:nvSpPr>
        <p:spPr bwMode="auto">
          <a:xfrm>
            <a:off x="976313" y="2873375"/>
            <a:ext cx="1843087" cy="576263"/>
          </a:xfrm>
          <a:prstGeom prst="rect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3" name="Rectangle 7"/>
          <p:cNvSpPr>
            <a:spLocks noChangeArrowheads="1"/>
          </p:cNvSpPr>
          <p:nvPr/>
        </p:nvSpPr>
        <p:spPr bwMode="auto">
          <a:xfrm>
            <a:off x="3289300" y="2873375"/>
            <a:ext cx="1843088" cy="792163"/>
          </a:xfrm>
          <a:prstGeom prst="rect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4" name="Rectangle 8"/>
          <p:cNvSpPr>
            <a:spLocks noChangeArrowheads="1"/>
          </p:cNvSpPr>
          <p:nvPr/>
        </p:nvSpPr>
        <p:spPr bwMode="auto">
          <a:xfrm>
            <a:off x="1379538" y="3470275"/>
            <a:ext cx="1439862" cy="1081088"/>
          </a:xfrm>
          <a:prstGeom prst="rect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rapezoid 9"/>
          <p:cNvSpPr/>
          <p:nvPr/>
        </p:nvSpPr>
        <p:spPr bwMode="auto">
          <a:xfrm flipV="1">
            <a:off x="736600" y="2746375"/>
            <a:ext cx="2303463" cy="90488"/>
          </a:xfrm>
          <a:prstGeom prst="trapezoid">
            <a:avLst>
              <a:gd name="adj" fmla="val 237627"/>
            </a:avLst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1" name="Trapezoid 10"/>
          <p:cNvSpPr/>
          <p:nvPr/>
        </p:nvSpPr>
        <p:spPr bwMode="auto">
          <a:xfrm flipV="1">
            <a:off x="3060700" y="2746375"/>
            <a:ext cx="2303463" cy="90488"/>
          </a:xfrm>
          <a:prstGeom prst="trapezoid">
            <a:avLst>
              <a:gd name="adj" fmla="val 237627"/>
            </a:avLst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32777" name="Rectangle 11"/>
          <p:cNvSpPr>
            <a:spLocks noChangeArrowheads="1"/>
          </p:cNvSpPr>
          <p:nvPr/>
        </p:nvSpPr>
        <p:spPr bwMode="auto">
          <a:xfrm>
            <a:off x="3289300" y="3686175"/>
            <a:ext cx="1439863" cy="1008063"/>
          </a:xfrm>
          <a:prstGeom prst="rect">
            <a:avLst/>
          </a:prstGeom>
          <a:noFill/>
          <a:ln w="9525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2778" name="Group 80"/>
          <p:cNvGrpSpPr>
            <a:grpSpLocks/>
          </p:cNvGrpSpPr>
          <p:nvPr/>
        </p:nvGrpSpPr>
        <p:grpSpPr bwMode="auto">
          <a:xfrm>
            <a:off x="736600" y="2606675"/>
            <a:ext cx="2303463" cy="115888"/>
            <a:chOff x="1384300" y="4711700"/>
            <a:chExt cx="2342100" cy="148200"/>
          </a:xfrm>
        </p:grpSpPr>
        <p:grpSp>
          <p:nvGrpSpPr>
            <p:cNvPr id="32962" name="Group 46"/>
            <p:cNvGrpSpPr>
              <a:grpSpLocks/>
            </p:cNvGrpSpPr>
            <p:nvPr/>
          </p:nvGrpSpPr>
          <p:grpSpPr bwMode="auto">
            <a:xfrm>
              <a:off x="1384300" y="4711700"/>
              <a:ext cx="2304000" cy="72000"/>
              <a:chOff x="1384300" y="4711700"/>
              <a:chExt cx="2434200" cy="72000"/>
            </a:xfrm>
          </p:grpSpPr>
          <p:sp>
            <p:nvSpPr>
              <p:cNvPr id="32996" name="Rectangle 12"/>
              <p:cNvSpPr>
                <a:spLocks noChangeArrowheads="1"/>
              </p:cNvSpPr>
              <p:nvPr/>
            </p:nvSpPr>
            <p:spPr bwMode="auto">
              <a:xfrm>
                <a:off x="1384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97" name="Rectangle 13"/>
              <p:cNvSpPr>
                <a:spLocks noChangeArrowheads="1"/>
              </p:cNvSpPr>
              <p:nvPr/>
            </p:nvSpPr>
            <p:spPr bwMode="auto">
              <a:xfrm>
                <a:off x="1460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98" name="Rectangle 14"/>
              <p:cNvSpPr>
                <a:spLocks noChangeArrowheads="1"/>
              </p:cNvSpPr>
              <p:nvPr/>
            </p:nvSpPr>
            <p:spPr bwMode="auto">
              <a:xfrm>
                <a:off x="1536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99" name="Rectangle 15"/>
              <p:cNvSpPr>
                <a:spLocks noChangeArrowheads="1"/>
              </p:cNvSpPr>
              <p:nvPr/>
            </p:nvSpPr>
            <p:spPr bwMode="auto">
              <a:xfrm>
                <a:off x="1612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00" name="Rectangle 16"/>
              <p:cNvSpPr>
                <a:spLocks noChangeArrowheads="1"/>
              </p:cNvSpPr>
              <p:nvPr/>
            </p:nvSpPr>
            <p:spPr bwMode="auto">
              <a:xfrm>
                <a:off x="1689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01" name="Rectangle 17"/>
              <p:cNvSpPr>
                <a:spLocks noChangeArrowheads="1"/>
              </p:cNvSpPr>
              <p:nvPr/>
            </p:nvSpPr>
            <p:spPr bwMode="auto">
              <a:xfrm>
                <a:off x="1765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02" name="Rectangle 18"/>
              <p:cNvSpPr>
                <a:spLocks noChangeArrowheads="1"/>
              </p:cNvSpPr>
              <p:nvPr/>
            </p:nvSpPr>
            <p:spPr bwMode="auto">
              <a:xfrm>
                <a:off x="1841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03" name="Rectangle 19"/>
              <p:cNvSpPr>
                <a:spLocks noChangeArrowheads="1"/>
              </p:cNvSpPr>
              <p:nvPr/>
            </p:nvSpPr>
            <p:spPr bwMode="auto">
              <a:xfrm>
                <a:off x="1917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04" name="Rectangle 20"/>
              <p:cNvSpPr>
                <a:spLocks noChangeArrowheads="1"/>
              </p:cNvSpPr>
              <p:nvPr/>
            </p:nvSpPr>
            <p:spPr bwMode="auto">
              <a:xfrm>
                <a:off x="1993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05" name="Rectangle 21"/>
              <p:cNvSpPr>
                <a:spLocks noChangeArrowheads="1"/>
              </p:cNvSpPr>
              <p:nvPr/>
            </p:nvSpPr>
            <p:spPr bwMode="auto">
              <a:xfrm>
                <a:off x="2070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06" name="Rectangle 22"/>
              <p:cNvSpPr>
                <a:spLocks noChangeArrowheads="1"/>
              </p:cNvSpPr>
              <p:nvPr/>
            </p:nvSpPr>
            <p:spPr bwMode="auto">
              <a:xfrm>
                <a:off x="2146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07" name="Rectangle 23"/>
              <p:cNvSpPr>
                <a:spLocks noChangeArrowheads="1"/>
              </p:cNvSpPr>
              <p:nvPr/>
            </p:nvSpPr>
            <p:spPr bwMode="auto">
              <a:xfrm>
                <a:off x="2222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08" name="Rectangle 24"/>
              <p:cNvSpPr>
                <a:spLocks noChangeArrowheads="1"/>
              </p:cNvSpPr>
              <p:nvPr/>
            </p:nvSpPr>
            <p:spPr bwMode="auto">
              <a:xfrm>
                <a:off x="2298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09" name="Rectangle 25"/>
              <p:cNvSpPr>
                <a:spLocks noChangeArrowheads="1"/>
              </p:cNvSpPr>
              <p:nvPr/>
            </p:nvSpPr>
            <p:spPr bwMode="auto">
              <a:xfrm>
                <a:off x="2374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10" name="Rectangle 26"/>
              <p:cNvSpPr>
                <a:spLocks noChangeArrowheads="1"/>
              </p:cNvSpPr>
              <p:nvPr/>
            </p:nvSpPr>
            <p:spPr bwMode="auto">
              <a:xfrm>
                <a:off x="2451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11" name="Rectangle 27"/>
              <p:cNvSpPr>
                <a:spLocks noChangeArrowheads="1"/>
              </p:cNvSpPr>
              <p:nvPr/>
            </p:nvSpPr>
            <p:spPr bwMode="auto">
              <a:xfrm>
                <a:off x="2527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12" name="Rectangle 28"/>
              <p:cNvSpPr>
                <a:spLocks noChangeArrowheads="1"/>
              </p:cNvSpPr>
              <p:nvPr/>
            </p:nvSpPr>
            <p:spPr bwMode="auto">
              <a:xfrm>
                <a:off x="2603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13" name="Rectangle 29"/>
              <p:cNvSpPr>
                <a:spLocks noChangeArrowheads="1"/>
              </p:cNvSpPr>
              <p:nvPr/>
            </p:nvSpPr>
            <p:spPr bwMode="auto">
              <a:xfrm>
                <a:off x="2679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14" name="Rectangle 30"/>
              <p:cNvSpPr>
                <a:spLocks noChangeArrowheads="1"/>
              </p:cNvSpPr>
              <p:nvPr/>
            </p:nvSpPr>
            <p:spPr bwMode="auto">
              <a:xfrm>
                <a:off x="2755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15" name="Rectangle 31"/>
              <p:cNvSpPr>
                <a:spLocks noChangeArrowheads="1"/>
              </p:cNvSpPr>
              <p:nvPr/>
            </p:nvSpPr>
            <p:spPr bwMode="auto">
              <a:xfrm>
                <a:off x="2832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16" name="Rectangle 32"/>
              <p:cNvSpPr>
                <a:spLocks noChangeArrowheads="1"/>
              </p:cNvSpPr>
              <p:nvPr/>
            </p:nvSpPr>
            <p:spPr bwMode="auto">
              <a:xfrm>
                <a:off x="2908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17" name="Rectangle 33"/>
              <p:cNvSpPr>
                <a:spLocks noChangeArrowheads="1"/>
              </p:cNvSpPr>
              <p:nvPr/>
            </p:nvSpPr>
            <p:spPr bwMode="auto">
              <a:xfrm>
                <a:off x="2984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18" name="Rectangle 34"/>
              <p:cNvSpPr>
                <a:spLocks noChangeArrowheads="1"/>
              </p:cNvSpPr>
              <p:nvPr/>
            </p:nvSpPr>
            <p:spPr bwMode="auto">
              <a:xfrm>
                <a:off x="3060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19" name="Rectangle 35"/>
              <p:cNvSpPr>
                <a:spLocks noChangeArrowheads="1"/>
              </p:cNvSpPr>
              <p:nvPr/>
            </p:nvSpPr>
            <p:spPr bwMode="auto">
              <a:xfrm>
                <a:off x="3136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20" name="Rectangle 36"/>
              <p:cNvSpPr>
                <a:spLocks noChangeArrowheads="1"/>
              </p:cNvSpPr>
              <p:nvPr/>
            </p:nvSpPr>
            <p:spPr bwMode="auto">
              <a:xfrm>
                <a:off x="3213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21" name="Rectangle 37"/>
              <p:cNvSpPr>
                <a:spLocks noChangeArrowheads="1"/>
              </p:cNvSpPr>
              <p:nvPr/>
            </p:nvSpPr>
            <p:spPr bwMode="auto">
              <a:xfrm>
                <a:off x="3289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22" name="Rectangle 38"/>
              <p:cNvSpPr>
                <a:spLocks noChangeArrowheads="1"/>
              </p:cNvSpPr>
              <p:nvPr/>
            </p:nvSpPr>
            <p:spPr bwMode="auto">
              <a:xfrm>
                <a:off x="3365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23" name="Rectangle 39"/>
              <p:cNvSpPr>
                <a:spLocks noChangeArrowheads="1"/>
              </p:cNvSpPr>
              <p:nvPr/>
            </p:nvSpPr>
            <p:spPr bwMode="auto">
              <a:xfrm>
                <a:off x="3441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24" name="Rectangle 40"/>
              <p:cNvSpPr>
                <a:spLocks noChangeArrowheads="1"/>
              </p:cNvSpPr>
              <p:nvPr/>
            </p:nvSpPr>
            <p:spPr bwMode="auto">
              <a:xfrm>
                <a:off x="3517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25" name="Rectangle 41"/>
              <p:cNvSpPr>
                <a:spLocks noChangeArrowheads="1"/>
              </p:cNvSpPr>
              <p:nvPr/>
            </p:nvSpPr>
            <p:spPr bwMode="auto">
              <a:xfrm>
                <a:off x="3594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26" name="Rectangle 42"/>
              <p:cNvSpPr>
                <a:spLocks noChangeArrowheads="1"/>
              </p:cNvSpPr>
              <p:nvPr/>
            </p:nvSpPr>
            <p:spPr bwMode="auto">
              <a:xfrm>
                <a:off x="3670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027" name="Rectangle 43"/>
              <p:cNvSpPr>
                <a:spLocks noChangeArrowheads="1"/>
              </p:cNvSpPr>
              <p:nvPr/>
            </p:nvSpPr>
            <p:spPr bwMode="auto">
              <a:xfrm>
                <a:off x="3746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2963" name="Group 47"/>
            <p:cNvGrpSpPr>
              <a:grpSpLocks/>
            </p:cNvGrpSpPr>
            <p:nvPr/>
          </p:nvGrpSpPr>
          <p:grpSpPr bwMode="auto">
            <a:xfrm>
              <a:off x="1422400" y="4787900"/>
              <a:ext cx="2304000" cy="72000"/>
              <a:chOff x="1384300" y="4711700"/>
              <a:chExt cx="2434200" cy="72000"/>
            </a:xfrm>
          </p:grpSpPr>
          <p:sp>
            <p:nvSpPr>
              <p:cNvPr id="32964" name="Rectangle 48"/>
              <p:cNvSpPr>
                <a:spLocks noChangeArrowheads="1"/>
              </p:cNvSpPr>
              <p:nvPr/>
            </p:nvSpPr>
            <p:spPr bwMode="auto">
              <a:xfrm>
                <a:off x="1384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65" name="Rectangle 49"/>
              <p:cNvSpPr>
                <a:spLocks noChangeArrowheads="1"/>
              </p:cNvSpPr>
              <p:nvPr/>
            </p:nvSpPr>
            <p:spPr bwMode="auto">
              <a:xfrm>
                <a:off x="1460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66" name="Rectangle 50"/>
              <p:cNvSpPr>
                <a:spLocks noChangeArrowheads="1"/>
              </p:cNvSpPr>
              <p:nvPr/>
            </p:nvSpPr>
            <p:spPr bwMode="auto">
              <a:xfrm>
                <a:off x="1536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67" name="Rectangle 51"/>
              <p:cNvSpPr>
                <a:spLocks noChangeArrowheads="1"/>
              </p:cNvSpPr>
              <p:nvPr/>
            </p:nvSpPr>
            <p:spPr bwMode="auto">
              <a:xfrm>
                <a:off x="1612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68" name="Rectangle 52"/>
              <p:cNvSpPr>
                <a:spLocks noChangeArrowheads="1"/>
              </p:cNvSpPr>
              <p:nvPr/>
            </p:nvSpPr>
            <p:spPr bwMode="auto">
              <a:xfrm>
                <a:off x="1689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69" name="Rectangle 53"/>
              <p:cNvSpPr>
                <a:spLocks noChangeArrowheads="1"/>
              </p:cNvSpPr>
              <p:nvPr/>
            </p:nvSpPr>
            <p:spPr bwMode="auto">
              <a:xfrm>
                <a:off x="1765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70" name="Rectangle 54"/>
              <p:cNvSpPr>
                <a:spLocks noChangeArrowheads="1"/>
              </p:cNvSpPr>
              <p:nvPr/>
            </p:nvSpPr>
            <p:spPr bwMode="auto">
              <a:xfrm>
                <a:off x="1841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71" name="Rectangle 55"/>
              <p:cNvSpPr>
                <a:spLocks noChangeArrowheads="1"/>
              </p:cNvSpPr>
              <p:nvPr/>
            </p:nvSpPr>
            <p:spPr bwMode="auto">
              <a:xfrm>
                <a:off x="1917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72" name="Rectangle 56"/>
              <p:cNvSpPr>
                <a:spLocks noChangeArrowheads="1"/>
              </p:cNvSpPr>
              <p:nvPr/>
            </p:nvSpPr>
            <p:spPr bwMode="auto">
              <a:xfrm>
                <a:off x="1993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73" name="Rectangle 57"/>
              <p:cNvSpPr>
                <a:spLocks noChangeArrowheads="1"/>
              </p:cNvSpPr>
              <p:nvPr/>
            </p:nvSpPr>
            <p:spPr bwMode="auto">
              <a:xfrm>
                <a:off x="2070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74" name="Rectangle 58"/>
              <p:cNvSpPr>
                <a:spLocks noChangeArrowheads="1"/>
              </p:cNvSpPr>
              <p:nvPr/>
            </p:nvSpPr>
            <p:spPr bwMode="auto">
              <a:xfrm>
                <a:off x="2146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75" name="Rectangle 59"/>
              <p:cNvSpPr>
                <a:spLocks noChangeArrowheads="1"/>
              </p:cNvSpPr>
              <p:nvPr/>
            </p:nvSpPr>
            <p:spPr bwMode="auto">
              <a:xfrm>
                <a:off x="2222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76" name="Rectangle 60"/>
              <p:cNvSpPr>
                <a:spLocks noChangeArrowheads="1"/>
              </p:cNvSpPr>
              <p:nvPr/>
            </p:nvSpPr>
            <p:spPr bwMode="auto">
              <a:xfrm>
                <a:off x="2298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77" name="Rectangle 61"/>
              <p:cNvSpPr>
                <a:spLocks noChangeArrowheads="1"/>
              </p:cNvSpPr>
              <p:nvPr/>
            </p:nvSpPr>
            <p:spPr bwMode="auto">
              <a:xfrm>
                <a:off x="2374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78" name="Rectangle 62"/>
              <p:cNvSpPr>
                <a:spLocks noChangeArrowheads="1"/>
              </p:cNvSpPr>
              <p:nvPr/>
            </p:nvSpPr>
            <p:spPr bwMode="auto">
              <a:xfrm>
                <a:off x="2451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79" name="Rectangle 63"/>
              <p:cNvSpPr>
                <a:spLocks noChangeArrowheads="1"/>
              </p:cNvSpPr>
              <p:nvPr/>
            </p:nvSpPr>
            <p:spPr bwMode="auto">
              <a:xfrm>
                <a:off x="2527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80" name="Rectangle 64"/>
              <p:cNvSpPr>
                <a:spLocks noChangeArrowheads="1"/>
              </p:cNvSpPr>
              <p:nvPr/>
            </p:nvSpPr>
            <p:spPr bwMode="auto">
              <a:xfrm>
                <a:off x="2603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81" name="Rectangle 65"/>
              <p:cNvSpPr>
                <a:spLocks noChangeArrowheads="1"/>
              </p:cNvSpPr>
              <p:nvPr/>
            </p:nvSpPr>
            <p:spPr bwMode="auto">
              <a:xfrm>
                <a:off x="2679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82" name="Rectangle 66"/>
              <p:cNvSpPr>
                <a:spLocks noChangeArrowheads="1"/>
              </p:cNvSpPr>
              <p:nvPr/>
            </p:nvSpPr>
            <p:spPr bwMode="auto">
              <a:xfrm>
                <a:off x="2755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83" name="Rectangle 67"/>
              <p:cNvSpPr>
                <a:spLocks noChangeArrowheads="1"/>
              </p:cNvSpPr>
              <p:nvPr/>
            </p:nvSpPr>
            <p:spPr bwMode="auto">
              <a:xfrm>
                <a:off x="2832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84" name="Rectangle 68"/>
              <p:cNvSpPr>
                <a:spLocks noChangeArrowheads="1"/>
              </p:cNvSpPr>
              <p:nvPr/>
            </p:nvSpPr>
            <p:spPr bwMode="auto">
              <a:xfrm>
                <a:off x="2908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85" name="Rectangle 69"/>
              <p:cNvSpPr>
                <a:spLocks noChangeArrowheads="1"/>
              </p:cNvSpPr>
              <p:nvPr/>
            </p:nvSpPr>
            <p:spPr bwMode="auto">
              <a:xfrm>
                <a:off x="2984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86" name="Rectangle 70"/>
              <p:cNvSpPr>
                <a:spLocks noChangeArrowheads="1"/>
              </p:cNvSpPr>
              <p:nvPr/>
            </p:nvSpPr>
            <p:spPr bwMode="auto">
              <a:xfrm>
                <a:off x="3060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87" name="Rectangle 71"/>
              <p:cNvSpPr>
                <a:spLocks noChangeArrowheads="1"/>
              </p:cNvSpPr>
              <p:nvPr/>
            </p:nvSpPr>
            <p:spPr bwMode="auto">
              <a:xfrm>
                <a:off x="3136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88" name="Rectangle 72"/>
              <p:cNvSpPr>
                <a:spLocks noChangeArrowheads="1"/>
              </p:cNvSpPr>
              <p:nvPr/>
            </p:nvSpPr>
            <p:spPr bwMode="auto">
              <a:xfrm>
                <a:off x="3213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89" name="Rectangle 73"/>
              <p:cNvSpPr>
                <a:spLocks noChangeArrowheads="1"/>
              </p:cNvSpPr>
              <p:nvPr/>
            </p:nvSpPr>
            <p:spPr bwMode="auto">
              <a:xfrm>
                <a:off x="3289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90" name="Rectangle 74"/>
              <p:cNvSpPr>
                <a:spLocks noChangeArrowheads="1"/>
              </p:cNvSpPr>
              <p:nvPr/>
            </p:nvSpPr>
            <p:spPr bwMode="auto">
              <a:xfrm>
                <a:off x="3365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91" name="Rectangle 75"/>
              <p:cNvSpPr>
                <a:spLocks noChangeArrowheads="1"/>
              </p:cNvSpPr>
              <p:nvPr/>
            </p:nvSpPr>
            <p:spPr bwMode="auto">
              <a:xfrm>
                <a:off x="3441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92" name="Rectangle 76"/>
              <p:cNvSpPr>
                <a:spLocks noChangeArrowheads="1"/>
              </p:cNvSpPr>
              <p:nvPr/>
            </p:nvSpPr>
            <p:spPr bwMode="auto">
              <a:xfrm>
                <a:off x="3517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93" name="Rectangle 77"/>
              <p:cNvSpPr>
                <a:spLocks noChangeArrowheads="1"/>
              </p:cNvSpPr>
              <p:nvPr/>
            </p:nvSpPr>
            <p:spPr bwMode="auto">
              <a:xfrm>
                <a:off x="3594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94" name="Rectangle 78"/>
              <p:cNvSpPr>
                <a:spLocks noChangeArrowheads="1"/>
              </p:cNvSpPr>
              <p:nvPr/>
            </p:nvSpPr>
            <p:spPr bwMode="auto">
              <a:xfrm>
                <a:off x="3670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95" name="Rectangle 79"/>
              <p:cNvSpPr>
                <a:spLocks noChangeArrowheads="1"/>
              </p:cNvSpPr>
              <p:nvPr/>
            </p:nvSpPr>
            <p:spPr bwMode="auto">
              <a:xfrm>
                <a:off x="3746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2779" name="Group 81"/>
          <p:cNvGrpSpPr>
            <a:grpSpLocks/>
          </p:cNvGrpSpPr>
          <p:nvPr/>
        </p:nvGrpSpPr>
        <p:grpSpPr bwMode="auto">
          <a:xfrm>
            <a:off x="3060700" y="2606675"/>
            <a:ext cx="2303463" cy="115888"/>
            <a:chOff x="1384300" y="4711700"/>
            <a:chExt cx="2342100" cy="148200"/>
          </a:xfrm>
        </p:grpSpPr>
        <p:grpSp>
          <p:nvGrpSpPr>
            <p:cNvPr id="32896" name="Group 46"/>
            <p:cNvGrpSpPr>
              <a:grpSpLocks/>
            </p:cNvGrpSpPr>
            <p:nvPr/>
          </p:nvGrpSpPr>
          <p:grpSpPr bwMode="auto">
            <a:xfrm>
              <a:off x="1384298" y="4711700"/>
              <a:ext cx="2303993" cy="72000"/>
              <a:chOff x="1384300" y="4711700"/>
              <a:chExt cx="2434200" cy="72000"/>
            </a:xfrm>
          </p:grpSpPr>
          <p:sp>
            <p:nvSpPr>
              <p:cNvPr id="32930" name="Rectangle 116"/>
              <p:cNvSpPr>
                <a:spLocks noChangeArrowheads="1"/>
              </p:cNvSpPr>
              <p:nvPr/>
            </p:nvSpPr>
            <p:spPr bwMode="auto">
              <a:xfrm>
                <a:off x="1384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31" name="Rectangle 117"/>
              <p:cNvSpPr>
                <a:spLocks noChangeArrowheads="1"/>
              </p:cNvSpPr>
              <p:nvPr/>
            </p:nvSpPr>
            <p:spPr bwMode="auto">
              <a:xfrm>
                <a:off x="1460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32" name="Rectangle 118"/>
              <p:cNvSpPr>
                <a:spLocks noChangeArrowheads="1"/>
              </p:cNvSpPr>
              <p:nvPr/>
            </p:nvSpPr>
            <p:spPr bwMode="auto">
              <a:xfrm>
                <a:off x="1536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33" name="Rectangle 119"/>
              <p:cNvSpPr>
                <a:spLocks noChangeArrowheads="1"/>
              </p:cNvSpPr>
              <p:nvPr/>
            </p:nvSpPr>
            <p:spPr bwMode="auto">
              <a:xfrm>
                <a:off x="1612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34" name="Rectangle 120"/>
              <p:cNvSpPr>
                <a:spLocks noChangeArrowheads="1"/>
              </p:cNvSpPr>
              <p:nvPr/>
            </p:nvSpPr>
            <p:spPr bwMode="auto">
              <a:xfrm>
                <a:off x="1689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35" name="Rectangle 121"/>
              <p:cNvSpPr>
                <a:spLocks noChangeArrowheads="1"/>
              </p:cNvSpPr>
              <p:nvPr/>
            </p:nvSpPr>
            <p:spPr bwMode="auto">
              <a:xfrm>
                <a:off x="1765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36" name="Rectangle 122"/>
              <p:cNvSpPr>
                <a:spLocks noChangeArrowheads="1"/>
              </p:cNvSpPr>
              <p:nvPr/>
            </p:nvSpPr>
            <p:spPr bwMode="auto">
              <a:xfrm>
                <a:off x="1841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37" name="Rectangle 123"/>
              <p:cNvSpPr>
                <a:spLocks noChangeArrowheads="1"/>
              </p:cNvSpPr>
              <p:nvPr/>
            </p:nvSpPr>
            <p:spPr bwMode="auto">
              <a:xfrm>
                <a:off x="1917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38" name="Rectangle 124"/>
              <p:cNvSpPr>
                <a:spLocks noChangeArrowheads="1"/>
              </p:cNvSpPr>
              <p:nvPr/>
            </p:nvSpPr>
            <p:spPr bwMode="auto">
              <a:xfrm>
                <a:off x="1993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39" name="Rectangle 125"/>
              <p:cNvSpPr>
                <a:spLocks noChangeArrowheads="1"/>
              </p:cNvSpPr>
              <p:nvPr/>
            </p:nvSpPr>
            <p:spPr bwMode="auto">
              <a:xfrm>
                <a:off x="2070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40" name="Rectangle 126"/>
              <p:cNvSpPr>
                <a:spLocks noChangeArrowheads="1"/>
              </p:cNvSpPr>
              <p:nvPr/>
            </p:nvSpPr>
            <p:spPr bwMode="auto">
              <a:xfrm>
                <a:off x="2146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41" name="Rectangle 127"/>
              <p:cNvSpPr>
                <a:spLocks noChangeArrowheads="1"/>
              </p:cNvSpPr>
              <p:nvPr/>
            </p:nvSpPr>
            <p:spPr bwMode="auto">
              <a:xfrm>
                <a:off x="2222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42" name="Rectangle 128"/>
              <p:cNvSpPr>
                <a:spLocks noChangeArrowheads="1"/>
              </p:cNvSpPr>
              <p:nvPr/>
            </p:nvSpPr>
            <p:spPr bwMode="auto">
              <a:xfrm>
                <a:off x="2298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43" name="Rectangle 129"/>
              <p:cNvSpPr>
                <a:spLocks noChangeArrowheads="1"/>
              </p:cNvSpPr>
              <p:nvPr/>
            </p:nvSpPr>
            <p:spPr bwMode="auto">
              <a:xfrm>
                <a:off x="2374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44" name="Rectangle 130"/>
              <p:cNvSpPr>
                <a:spLocks noChangeArrowheads="1"/>
              </p:cNvSpPr>
              <p:nvPr/>
            </p:nvSpPr>
            <p:spPr bwMode="auto">
              <a:xfrm>
                <a:off x="2451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45" name="Rectangle 131"/>
              <p:cNvSpPr>
                <a:spLocks noChangeArrowheads="1"/>
              </p:cNvSpPr>
              <p:nvPr/>
            </p:nvSpPr>
            <p:spPr bwMode="auto">
              <a:xfrm>
                <a:off x="2527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46" name="Rectangle 132"/>
              <p:cNvSpPr>
                <a:spLocks noChangeArrowheads="1"/>
              </p:cNvSpPr>
              <p:nvPr/>
            </p:nvSpPr>
            <p:spPr bwMode="auto">
              <a:xfrm>
                <a:off x="2603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47" name="Rectangle 133"/>
              <p:cNvSpPr>
                <a:spLocks noChangeArrowheads="1"/>
              </p:cNvSpPr>
              <p:nvPr/>
            </p:nvSpPr>
            <p:spPr bwMode="auto">
              <a:xfrm>
                <a:off x="2679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48" name="Rectangle 134"/>
              <p:cNvSpPr>
                <a:spLocks noChangeArrowheads="1"/>
              </p:cNvSpPr>
              <p:nvPr/>
            </p:nvSpPr>
            <p:spPr bwMode="auto">
              <a:xfrm>
                <a:off x="2755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49" name="Rectangle 135"/>
              <p:cNvSpPr>
                <a:spLocks noChangeArrowheads="1"/>
              </p:cNvSpPr>
              <p:nvPr/>
            </p:nvSpPr>
            <p:spPr bwMode="auto">
              <a:xfrm>
                <a:off x="2832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50" name="Rectangle 136"/>
              <p:cNvSpPr>
                <a:spLocks noChangeArrowheads="1"/>
              </p:cNvSpPr>
              <p:nvPr/>
            </p:nvSpPr>
            <p:spPr bwMode="auto">
              <a:xfrm>
                <a:off x="2908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51" name="Rectangle 137"/>
              <p:cNvSpPr>
                <a:spLocks noChangeArrowheads="1"/>
              </p:cNvSpPr>
              <p:nvPr/>
            </p:nvSpPr>
            <p:spPr bwMode="auto">
              <a:xfrm>
                <a:off x="2984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52" name="Rectangle 138"/>
              <p:cNvSpPr>
                <a:spLocks noChangeArrowheads="1"/>
              </p:cNvSpPr>
              <p:nvPr/>
            </p:nvSpPr>
            <p:spPr bwMode="auto">
              <a:xfrm>
                <a:off x="3060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53" name="Rectangle 139"/>
              <p:cNvSpPr>
                <a:spLocks noChangeArrowheads="1"/>
              </p:cNvSpPr>
              <p:nvPr/>
            </p:nvSpPr>
            <p:spPr bwMode="auto">
              <a:xfrm>
                <a:off x="3136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54" name="Rectangle 140"/>
              <p:cNvSpPr>
                <a:spLocks noChangeArrowheads="1"/>
              </p:cNvSpPr>
              <p:nvPr/>
            </p:nvSpPr>
            <p:spPr bwMode="auto">
              <a:xfrm>
                <a:off x="3213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55" name="Rectangle 141"/>
              <p:cNvSpPr>
                <a:spLocks noChangeArrowheads="1"/>
              </p:cNvSpPr>
              <p:nvPr/>
            </p:nvSpPr>
            <p:spPr bwMode="auto">
              <a:xfrm>
                <a:off x="3289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56" name="Rectangle 142"/>
              <p:cNvSpPr>
                <a:spLocks noChangeArrowheads="1"/>
              </p:cNvSpPr>
              <p:nvPr/>
            </p:nvSpPr>
            <p:spPr bwMode="auto">
              <a:xfrm>
                <a:off x="3365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57" name="Rectangle 143"/>
              <p:cNvSpPr>
                <a:spLocks noChangeArrowheads="1"/>
              </p:cNvSpPr>
              <p:nvPr/>
            </p:nvSpPr>
            <p:spPr bwMode="auto">
              <a:xfrm>
                <a:off x="3441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58" name="Rectangle 144"/>
              <p:cNvSpPr>
                <a:spLocks noChangeArrowheads="1"/>
              </p:cNvSpPr>
              <p:nvPr/>
            </p:nvSpPr>
            <p:spPr bwMode="auto">
              <a:xfrm>
                <a:off x="3517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59" name="Rectangle 145"/>
              <p:cNvSpPr>
                <a:spLocks noChangeArrowheads="1"/>
              </p:cNvSpPr>
              <p:nvPr/>
            </p:nvSpPr>
            <p:spPr bwMode="auto">
              <a:xfrm>
                <a:off x="3594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60" name="Rectangle 146"/>
              <p:cNvSpPr>
                <a:spLocks noChangeArrowheads="1"/>
              </p:cNvSpPr>
              <p:nvPr/>
            </p:nvSpPr>
            <p:spPr bwMode="auto">
              <a:xfrm>
                <a:off x="3670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61" name="Rectangle 147"/>
              <p:cNvSpPr>
                <a:spLocks noChangeArrowheads="1"/>
              </p:cNvSpPr>
              <p:nvPr/>
            </p:nvSpPr>
            <p:spPr bwMode="auto">
              <a:xfrm>
                <a:off x="3746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2897" name="Group 47"/>
            <p:cNvGrpSpPr>
              <a:grpSpLocks/>
            </p:cNvGrpSpPr>
            <p:nvPr/>
          </p:nvGrpSpPr>
          <p:grpSpPr bwMode="auto">
            <a:xfrm>
              <a:off x="1422398" y="4787900"/>
              <a:ext cx="2303993" cy="72000"/>
              <a:chOff x="1384300" y="4711700"/>
              <a:chExt cx="2434200" cy="72000"/>
            </a:xfrm>
          </p:grpSpPr>
          <p:sp>
            <p:nvSpPr>
              <p:cNvPr id="32898" name="Rectangle 84"/>
              <p:cNvSpPr>
                <a:spLocks noChangeArrowheads="1"/>
              </p:cNvSpPr>
              <p:nvPr/>
            </p:nvSpPr>
            <p:spPr bwMode="auto">
              <a:xfrm>
                <a:off x="1384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99" name="Rectangle 85"/>
              <p:cNvSpPr>
                <a:spLocks noChangeArrowheads="1"/>
              </p:cNvSpPr>
              <p:nvPr/>
            </p:nvSpPr>
            <p:spPr bwMode="auto">
              <a:xfrm>
                <a:off x="1460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00" name="Rectangle 86"/>
              <p:cNvSpPr>
                <a:spLocks noChangeArrowheads="1"/>
              </p:cNvSpPr>
              <p:nvPr/>
            </p:nvSpPr>
            <p:spPr bwMode="auto">
              <a:xfrm>
                <a:off x="1536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01" name="Rectangle 87"/>
              <p:cNvSpPr>
                <a:spLocks noChangeArrowheads="1"/>
              </p:cNvSpPr>
              <p:nvPr/>
            </p:nvSpPr>
            <p:spPr bwMode="auto">
              <a:xfrm>
                <a:off x="1612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02" name="Rectangle 88"/>
              <p:cNvSpPr>
                <a:spLocks noChangeArrowheads="1"/>
              </p:cNvSpPr>
              <p:nvPr/>
            </p:nvSpPr>
            <p:spPr bwMode="auto">
              <a:xfrm>
                <a:off x="1689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03" name="Rectangle 89"/>
              <p:cNvSpPr>
                <a:spLocks noChangeArrowheads="1"/>
              </p:cNvSpPr>
              <p:nvPr/>
            </p:nvSpPr>
            <p:spPr bwMode="auto">
              <a:xfrm>
                <a:off x="1765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04" name="Rectangle 90"/>
              <p:cNvSpPr>
                <a:spLocks noChangeArrowheads="1"/>
              </p:cNvSpPr>
              <p:nvPr/>
            </p:nvSpPr>
            <p:spPr bwMode="auto">
              <a:xfrm>
                <a:off x="1841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05" name="Rectangle 91"/>
              <p:cNvSpPr>
                <a:spLocks noChangeArrowheads="1"/>
              </p:cNvSpPr>
              <p:nvPr/>
            </p:nvSpPr>
            <p:spPr bwMode="auto">
              <a:xfrm>
                <a:off x="1917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06" name="Rectangle 92"/>
              <p:cNvSpPr>
                <a:spLocks noChangeArrowheads="1"/>
              </p:cNvSpPr>
              <p:nvPr/>
            </p:nvSpPr>
            <p:spPr bwMode="auto">
              <a:xfrm>
                <a:off x="1993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07" name="Rectangle 93"/>
              <p:cNvSpPr>
                <a:spLocks noChangeArrowheads="1"/>
              </p:cNvSpPr>
              <p:nvPr/>
            </p:nvSpPr>
            <p:spPr bwMode="auto">
              <a:xfrm>
                <a:off x="2070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08" name="Rectangle 94"/>
              <p:cNvSpPr>
                <a:spLocks noChangeArrowheads="1"/>
              </p:cNvSpPr>
              <p:nvPr/>
            </p:nvSpPr>
            <p:spPr bwMode="auto">
              <a:xfrm>
                <a:off x="2146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09" name="Rectangle 95"/>
              <p:cNvSpPr>
                <a:spLocks noChangeArrowheads="1"/>
              </p:cNvSpPr>
              <p:nvPr/>
            </p:nvSpPr>
            <p:spPr bwMode="auto">
              <a:xfrm>
                <a:off x="2222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10" name="Rectangle 96"/>
              <p:cNvSpPr>
                <a:spLocks noChangeArrowheads="1"/>
              </p:cNvSpPr>
              <p:nvPr/>
            </p:nvSpPr>
            <p:spPr bwMode="auto">
              <a:xfrm>
                <a:off x="2298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11" name="Rectangle 97"/>
              <p:cNvSpPr>
                <a:spLocks noChangeArrowheads="1"/>
              </p:cNvSpPr>
              <p:nvPr/>
            </p:nvSpPr>
            <p:spPr bwMode="auto">
              <a:xfrm>
                <a:off x="2374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12" name="Rectangle 98"/>
              <p:cNvSpPr>
                <a:spLocks noChangeArrowheads="1"/>
              </p:cNvSpPr>
              <p:nvPr/>
            </p:nvSpPr>
            <p:spPr bwMode="auto">
              <a:xfrm>
                <a:off x="2451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13" name="Rectangle 99"/>
              <p:cNvSpPr>
                <a:spLocks noChangeArrowheads="1"/>
              </p:cNvSpPr>
              <p:nvPr/>
            </p:nvSpPr>
            <p:spPr bwMode="auto">
              <a:xfrm>
                <a:off x="2527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14" name="Rectangle 100"/>
              <p:cNvSpPr>
                <a:spLocks noChangeArrowheads="1"/>
              </p:cNvSpPr>
              <p:nvPr/>
            </p:nvSpPr>
            <p:spPr bwMode="auto">
              <a:xfrm>
                <a:off x="2603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15" name="Rectangle 101"/>
              <p:cNvSpPr>
                <a:spLocks noChangeArrowheads="1"/>
              </p:cNvSpPr>
              <p:nvPr/>
            </p:nvSpPr>
            <p:spPr bwMode="auto">
              <a:xfrm>
                <a:off x="2679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16" name="Rectangle 102"/>
              <p:cNvSpPr>
                <a:spLocks noChangeArrowheads="1"/>
              </p:cNvSpPr>
              <p:nvPr/>
            </p:nvSpPr>
            <p:spPr bwMode="auto">
              <a:xfrm>
                <a:off x="2755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17" name="Rectangle 103"/>
              <p:cNvSpPr>
                <a:spLocks noChangeArrowheads="1"/>
              </p:cNvSpPr>
              <p:nvPr/>
            </p:nvSpPr>
            <p:spPr bwMode="auto">
              <a:xfrm>
                <a:off x="2832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18" name="Rectangle 104"/>
              <p:cNvSpPr>
                <a:spLocks noChangeArrowheads="1"/>
              </p:cNvSpPr>
              <p:nvPr/>
            </p:nvSpPr>
            <p:spPr bwMode="auto">
              <a:xfrm>
                <a:off x="2908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19" name="Rectangle 105"/>
              <p:cNvSpPr>
                <a:spLocks noChangeArrowheads="1"/>
              </p:cNvSpPr>
              <p:nvPr/>
            </p:nvSpPr>
            <p:spPr bwMode="auto">
              <a:xfrm>
                <a:off x="2984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20" name="Rectangle 106"/>
              <p:cNvSpPr>
                <a:spLocks noChangeArrowheads="1"/>
              </p:cNvSpPr>
              <p:nvPr/>
            </p:nvSpPr>
            <p:spPr bwMode="auto">
              <a:xfrm>
                <a:off x="3060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21" name="Rectangle 107"/>
              <p:cNvSpPr>
                <a:spLocks noChangeArrowheads="1"/>
              </p:cNvSpPr>
              <p:nvPr/>
            </p:nvSpPr>
            <p:spPr bwMode="auto">
              <a:xfrm>
                <a:off x="3136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22" name="Rectangle 108"/>
              <p:cNvSpPr>
                <a:spLocks noChangeArrowheads="1"/>
              </p:cNvSpPr>
              <p:nvPr/>
            </p:nvSpPr>
            <p:spPr bwMode="auto">
              <a:xfrm>
                <a:off x="3213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23" name="Rectangle 109"/>
              <p:cNvSpPr>
                <a:spLocks noChangeArrowheads="1"/>
              </p:cNvSpPr>
              <p:nvPr/>
            </p:nvSpPr>
            <p:spPr bwMode="auto">
              <a:xfrm>
                <a:off x="3289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24" name="Rectangle 110"/>
              <p:cNvSpPr>
                <a:spLocks noChangeArrowheads="1"/>
              </p:cNvSpPr>
              <p:nvPr/>
            </p:nvSpPr>
            <p:spPr bwMode="auto">
              <a:xfrm>
                <a:off x="3365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25" name="Rectangle 111"/>
              <p:cNvSpPr>
                <a:spLocks noChangeArrowheads="1"/>
              </p:cNvSpPr>
              <p:nvPr/>
            </p:nvSpPr>
            <p:spPr bwMode="auto">
              <a:xfrm>
                <a:off x="34417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26" name="Rectangle 112"/>
              <p:cNvSpPr>
                <a:spLocks noChangeArrowheads="1"/>
              </p:cNvSpPr>
              <p:nvPr/>
            </p:nvSpPr>
            <p:spPr bwMode="auto">
              <a:xfrm>
                <a:off x="35179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27" name="Rectangle 113"/>
              <p:cNvSpPr>
                <a:spLocks noChangeArrowheads="1"/>
              </p:cNvSpPr>
              <p:nvPr/>
            </p:nvSpPr>
            <p:spPr bwMode="auto">
              <a:xfrm>
                <a:off x="35941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28" name="Rectangle 114"/>
              <p:cNvSpPr>
                <a:spLocks noChangeArrowheads="1"/>
              </p:cNvSpPr>
              <p:nvPr/>
            </p:nvSpPr>
            <p:spPr bwMode="auto">
              <a:xfrm>
                <a:off x="36703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929" name="Rectangle 115"/>
              <p:cNvSpPr>
                <a:spLocks noChangeArrowheads="1"/>
              </p:cNvSpPr>
              <p:nvPr/>
            </p:nvSpPr>
            <p:spPr bwMode="auto">
              <a:xfrm>
                <a:off x="3746500" y="4711700"/>
                <a:ext cx="72000" cy="72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2780" name="Group 229"/>
          <p:cNvGrpSpPr>
            <a:grpSpLocks/>
          </p:cNvGrpSpPr>
          <p:nvPr/>
        </p:nvGrpSpPr>
        <p:grpSpPr bwMode="auto">
          <a:xfrm>
            <a:off x="800100" y="5292725"/>
            <a:ext cx="4548188" cy="90488"/>
            <a:chOff x="1104900" y="3536950"/>
            <a:chExt cx="4547700" cy="90000"/>
          </a:xfrm>
        </p:grpSpPr>
        <p:grpSp>
          <p:nvGrpSpPr>
            <p:cNvPr id="32854" name="Group 194"/>
            <p:cNvGrpSpPr>
              <a:grpSpLocks/>
            </p:cNvGrpSpPr>
            <p:nvPr/>
          </p:nvGrpSpPr>
          <p:grpSpPr bwMode="auto">
            <a:xfrm>
              <a:off x="1104900" y="3536950"/>
              <a:ext cx="3633300" cy="90000"/>
              <a:chOff x="1358900" y="4464050"/>
              <a:chExt cx="3633300" cy="90000"/>
            </a:xfrm>
          </p:grpSpPr>
          <p:sp>
            <p:nvSpPr>
              <p:cNvPr id="32864" name="Rectangle 45"/>
              <p:cNvSpPr>
                <a:spLocks noChangeArrowheads="1"/>
              </p:cNvSpPr>
              <p:nvPr/>
            </p:nvSpPr>
            <p:spPr bwMode="auto">
              <a:xfrm>
                <a:off x="13589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65" name="Rectangle 148"/>
              <p:cNvSpPr>
                <a:spLocks noChangeArrowheads="1"/>
              </p:cNvSpPr>
              <p:nvPr/>
            </p:nvSpPr>
            <p:spPr bwMode="auto">
              <a:xfrm>
                <a:off x="14732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66" name="Rectangle 149"/>
              <p:cNvSpPr>
                <a:spLocks noChangeArrowheads="1"/>
              </p:cNvSpPr>
              <p:nvPr/>
            </p:nvSpPr>
            <p:spPr bwMode="auto">
              <a:xfrm>
                <a:off x="15875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67" name="Rectangle 150"/>
              <p:cNvSpPr>
                <a:spLocks noChangeArrowheads="1"/>
              </p:cNvSpPr>
              <p:nvPr/>
            </p:nvSpPr>
            <p:spPr bwMode="auto">
              <a:xfrm>
                <a:off x="17018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68" name="Rectangle 151"/>
              <p:cNvSpPr>
                <a:spLocks noChangeArrowheads="1"/>
              </p:cNvSpPr>
              <p:nvPr/>
            </p:nvSpPr>
            <p:spPr bwMode="auto">
              <a:xfrm>
                <a:off x="18161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69" name="Rectangle 152"/>
              <p:cNvSpPr>
                <a:spLocks noChangeArrowheads="1"/>
              </p:cNvSpPr>
              <p:nvPr/>
            </p:nvSpPr>
            <p:spPr bwMode="auto">
              <a:xfrm>
                <a:off x="19304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70" name="Rectangle 153"/>
              <p:cNvSpPr>
                <a:spLocks noChangeArrowheads="1"/>
              </p:cNvSpPr>
              <p:nvPr/>
            </p:nvSpPr>
            <p:spPr bwMode="auto">
              <a:xfrm>
                <a:off x="20447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71" name="Rectangle 154"/>
              <p:cNvSpPr>
                <a:spLocks noChangeArrowheads="1"/>
              </p:cNvSpPr>
              <p:nvPr/>
            </p:nvSpPr>
            <p:spPr bwMode="auto">
              <a:xfrm>
                <a:off x="21590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72" name="Rectangle 155"/>
              <p:cNvSpPr>
                <a:spLocks noChangeArrowheads="1"/>
              </p:cNvSpPr>
              <p:nvPr/>
            </p:nvSpPr>
            <p:spPr bwMode="auto">
              <a:xfrm>
                <a:off x="22733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73" name="Rectangle 156"/>
              <p:cNvSpPr>
                <a:spLocks noChangeArrowheads="1"/>
              </p:cNvSpPr>
              <p:nvPr/>
            </p:nvSpPr>
            <p:spPr bwMode="auto">
              <a:xfrm>
                <a:off x="23876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74" name="Rectangle 157"/>
              <p:cNvSpPr>
                <a:spLocks noChangeArrowheads="1"/>
              </p:cNvSpPr>
              <p:nvPr/>
            </p:nvSpPr>
            <p:spPr bwMode="auto">
              <a:xfrm>
                <a:off x="25019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75" name="Rectangle 158"/>
              <p:cNvSpPr>
                <a:spLocks noChangeArrowheads="1"/>
              </p:cNvSpPr>
              <p:nvPr/>
            </p:nvSpPr>
            <p:spPr bwMode="auto">
              <a:xfrm>
                <a:off x="26162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76" name="Rectangle 159"/>
              <p:cNvSpPr>
                <a:spLocks noChangeArrowheads="1"/>
              </p:cNvSpPr>
              <p:nvPr/>
            </p:nvSpPr>
            <p:spPr bwMode="auto">
              <a:xfrm>
                <a:off x="27305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77" name="Rectangle 160"/>
              <p:cNvSpPr>
                <a:spLocks noChangeArrowheads="1"/>
              </p:cNvSpPr>
              <p:nvPr/>
            </p:nvSpPr>
            <p:spPr bwMode="auto">
              <a:xfrm>
                <a:off x="28448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78" name="Rectangle 161"/>
              <p:cNvSpPr>
                <a:spLocks noChangeArrowheads="1"/>
              </p:cNvSpPr>
              <p:nvPr/>
            </p:nvSpPr>
            <p:spPr bwMode="auto">
              <a:xfrm>
                <a:off x="29591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79" name="Rectangle 162"/>
              <p:cNvSpPr>
                <a:spLocks noChangeArrowheads="1"/>
              </p:cNvSpPr>
              <p:nvPr/>
            </p:nvSpPr>
            <p:spPr bwMode="auto">
              <a:xfrm>
                <a:off x="30734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80" name="Rectangle 163"/>
              <p:cNvSpPr>
                <a:spLocks noChangeArrowheads="1"/>
              </p:cNvSpPr>
              <p:nvPr/>
            </p:nvSpPr>
            <p:spPr bwMode="auto">
              <a:xfrm>
                <a:off x="31877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81" name="Rectangle 164"/>
              <p:cNvSpPr>
                <a:spLocks noChangeArrowheads="1"/>
              </p:cNvSpPr>
              <p:nvPr/>
            </p:nvSpPr>
            <p:spPr bwMode="auto">
              <a:xfrm>
                <a:off x="33020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82" name="Rectangle 165"/>
              <p:cNvSpPr>
                <a:spLocks noChangeArrowheads="1"/>
              </p:cNvSpPr>
              <p:nvPr/>
            </p:nvSpPr>
            <p:spPr bwMode="auto">
              <a:xfrm>
                <a:off x="34163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83" name="Rectangle 166"/>
              <p:cNvSpPr>
                <a:spLocks noChangeArrowheads="1"/>
              </p:cNvSpPr>
              <p:nvPr/>
            </p:nvSpPr>
            <p:spPr bwMode="auto">
              <a:xfrm>
                <a:off x="35306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84" name="Rectangle 167"/>
              <p:cNvSpPr>
                <a:spLocks noChangeArrowheads="1"/>
              </p:cNvSpPr>
              <p:nvPr/>
            </p:nvSpPr>
            <p:spPr bwMode="auto">
              <a:xfrm>
                <a:off x="36449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85" name="Rectangle 168"/>
              <p:cNvSpPr>
                <a:spLocks noChangeArrowheads="1"/>
              </p:cNvSpPr>
              <p:nvPr/>
            </p:nvSpPr>
            <p:spPr bwMode="auto">
              <a:xfrm>
                <a:off x="37592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86" name="Rectangle 169"/>
              <p:cNvSpPr>
                <a:spLocks noChangeArrowheads="1"/>
              </p:cNvSpPr>
              <p:nvPr/>
            </p:nvSpPr>
            <p:spPr bwMode="auto">
              <a:xfrm>
                <a:off x="38735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87" name="Rectangle 170"/>
              <p:cNvSpPr>
                <a:spLocks noChangeArrowheads="1"/>
              </p:cNvSpPr>
              <p:nvPr/>
            </p:nvSpPr>
            <p:spPr bwMode="auto">
              <a:xfrm>
                <a:off x="39878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88" name="Rectangle 171"/>
              <p:cNvSpPr>
                <a:spLocks noChangeArrowheads="1"/>
              </p:cNvSpPr>
              <p:nvPr/>
            </p:nvSpPr>
            <p:spPr bwMode="auto">
              <a:xfrm>
                <a:off x="41021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89" name="Rectangle 172"/>
              <p:cNvSpPr>
                <a:spLocks noChangeArrowheads="1"/>
              </p:cNvSpPr>
              <p:nvPr/>
            </p:nvSpPr>
            <p:spPr bwMode="auto">
              <a:xfrm>
                <a:off x="42164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90" name="Rectangle 173"/>
              <p:cNvSpPr>
                <a:spLocks noChangeArrowheads="1"/>
              </p:cNvSpPr>
              <p:nvPr/>
            </p:nvSpPr>
            <p:spPr bwMode="auto">
              <a:xfrm>
                <a:off x="43307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91" name="Rectangle 174"/>
              <p:cNvSpPr>
                <a:spLocks noChangeArrowheads="1"/>
              </p:cNvSpPr>
              <p:nvPr/>
            </p:nvSpPr>
            <p:spPr bwMode="auto">
              <a:xfrm>
                <a:off x="44450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92" name="Rectangle 175"/>
              <p:cNvSpPr>
                <a:spLocks noChangeArrowheads="1"/>
              </p:cNvSpPr>
              <p:nvPr/>
            </p:nvSpPr>
            <p:spPr bwMode="auto">
              <a:xfrm>
                <a:off x="45593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93" name="Rectangle 176"/>
              <p:cNvSpPr>
                <a:spLocks noChangeArrowheads="1"/>
              </p:cNvSpPr>
              <p:nvPr/>
            </p:nvSpPr>
            <p:spPr bwMode="auto">
              <a:xfrm>
                <a:off x="46736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94" name="Rectangle 177"/>
              <p:cNvSpPr>
                <a:spLocks noChangeArrowheads="1"/>
              </p:cNvSpPr>
              <p:nvPr/>
            </p:nvSpPr>
            <p:spPr bwMode="auto">
              <a:xfrm>
                <a:off x="47879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95" name="Rectangle 178"/>
              <p:cNvSpPr>
                <a:spLocks noChangeArrowheads="1"/>
              </p:cNvSpPr>
              <p:nvPr/>
            </p:nvSpPr>
            <p:spPr bwMode="auto">
              <a:xfrm>
                <a:off x="4902200" y="44640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2855" name="Group 228"/>
            <p:cNvGrpSpPr>
              <a:grpSpLocks/>
            </p:cNvGrpSpPr>
            <p:nvPr/>
          </p:nvGrpSpPr>
          <p:grpSpPr bwMode="auto">
            <a:xfrm>
              <a:off x="4762500" y="3536950"/>
              <a:ext cx="890100" cy="90000"/>
              <a:chOff x="4381500" y="5187950"/>
              <a:chExt cx="890100" cy="90000"/>
            </a:xfrm>
          </p:grpSpPr>
          <p:sp>
            <p:nvSpPr>
              <p:cNvPr id="32856" name="Rectangle 220"/>
              <p:cNvSpPr>
                <a:spLocks noChangeArrowheads="1"/>
              </p:cNvSpPr>
              <p:nvPr/>
            </p:nvSpPr>
            <p:spPr bwMode="auto">
              <a:xfrm>
                <a:off x="4381500" y="51879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57" name="Rectangle 221"/>
              <p:cNvSpPr>
                <a:spLocks noChangeArrowheads="1"/>
              </p:cNvSpPr>
              <p:nvPr/>
            </p:nvSpPr>
            <p:spPr bwMode="auto">
              <a:xfrm>
                <a:off x="4495800" y="51879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58" name="Rectangle 222"/>
              <p:cNvSpPr>
                <a:spLocks noChangeArrowheads="1"/>
              </p:cNvSpPr>
              <p:nvPr/>
            </p:nvSpPr>
            <p:spPr bwMode="auto">
              <a:xfrm>
                <a:off x="4610100" y="51879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59" name="Rectangle 223"/>
              <p:cNvSpPr>
                <a:spLocks noChangeArrowheads="1"/>
              </p:cNvSpPr>
              <p:nvPr/>
            </p:nvSpPr>
            <p:spPr bwMode="auto">
              <a:xfrm>
                <a:off x="4724400" y="51879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60" name="Rectangle 224"/>
              <p:cNvSpPr>
                <a:spLocks noChangeArrowheads="1"/>
              </p:cNvSpPr>
              <p:nvPr/>
            </p:nvSpPr>
            <p:spPr bwMode="auto">
              <a:xfrm>
                <a:off x="4838700" y="51879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61" name="Rectangle 225"/>
              <p:cNvSpPr>
                <a:spLocks noChangeArrowheads="1"/>
              </p:cNvSpPr>
              <p:nvPr/>
            </p:nvSpPr>
            <p:spPr bwMode="auto">
              <a:xfrm>
                <a:off x="4953000" y="51879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62" name="Rectangle 226"/>
              <p:cNvSpPr>
                <a:spLocks noChangeArrowheads="1"/>
              </p:cNvSpPr>
              <p:nvPr/>
            </p:nvSpPr>
            <p:spPr bwMode="auto">
              <a:xfrm>
                <a:off x="5067300" y="51879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863" name="Rectangle 227"/>
              <p:cNvSpPr>
                <a:spLocks noChangeArrowheads="1"/>
              </p:cNvSpPr>
              <p:nvPr/>
            </p:nvSpPr>
            <p:spPr bwMode="auto">
              <a:xfrm>
                <a:off x="5181600" y="5187950"/>
                <a:ext cx="90000" cy="90000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round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32781" name="Rectangle 251"/>
          <p:cNvSpPr>
            <a:spLocks noChangeArrowheads="1"/>
          </p:cNvSpPr>
          <p:nvPr/>
        </p:nvSpPr>
        <p:spPr bwMode="auto">
          <a:xfrm>
            <a:off x="4851400" y="3787775"/>
            <a:ext cx="503238" cy="1296988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82" name="Rectangle 252"/>
          <p:cNvSpPr>
            <a:spLocks noChangeArrowheads="1"/>
          </p:cNvSpPr>
          <p:nvPr/>
        </p:nvSpPr>
        <p:spPr bwMode="auto">
          <a:xfrm rot="-5400000">
            <a:off x="3776663" y="4351338"/>
            <a:ext cx="431800" cy="1295400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83" name="Rectangle 253"/>
          <p:cNvSpPr>
            <a:spLocks noChangeArrowheads="1"/>
          </p:cNvSpPr>
          <p:nvPr/>
        </p:nvSpPr>
        <p:spPr bwMode="auto">
          <a:xfrm rot="-5400000">
            <a:off x="2011363" y="4051300"/>
            <a:ext cx="503238" cy="1798637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84" name="Rectangle 254"/>
          <p:cNvSpPr>
            <a:spLocks noChangeArrowheads="1"/>
          </p:cNvSpPr>
          <p:nvPr/>
        </p:nvSpPr>
        <p:spPr bwMode="auto">
          <a:xfrm>
            <a:off x="762000" y="3648075"/>
            <a:ext cx="503238" cy="1439863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85" name="Rectangle 255"/>
          <p:cNvSpPr>
            <a:spLocks noChangeArrowheads="1"/>
          </p:cNvSpPr>
          <p:nvPr/>
        </p:nvSpPr>
        <p:spPr bwMode="auto">
          <a:xfrm>
            <a:off x="2908300" y="3165475"/>
            <a:ext cx="287338" cy="1439863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32786" name="Straight Arrow Connector 257"/>
          <p:cNvCxnSpPr>
            <a:cxnSpLocks noChangeShapeType="1"/>
          </p:cNvCxnSpPr>
          <p:nvPr/>
        </p:nvCxnSpPr>
        <p:spPr bwMode="auto">
          <a:xfrm>
            <a:off x="533400" y="5591175"/>
            <a:ext cx="5040313" cy="1588"/>
          </a:xfrm>
          <a:prstGeom prst="straightConnector1">
            <a:avLst/>
          </a:prstGeom>
          <a:noFill/>
          <a:ln w="9525">
            <a:solidFill>
              <a:srgbClr val="000066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32787" name="Straight Arrow Connector 258"/>
          <p:cNvCxnSpPr>
            <a:cxnSpLocks noChangeShapeType="1"/>
          </p:cNvCxnSpPr>
          <p:nvPr/>
        </p:nvCxnSpPr>
        <p:spPr bwMode="auto">
          <a:xfrm rot="5400000" flipH="1" flipV="1">
            <a:off x="-1032669" y="3983832"/>
            <a:ext cx="2879725" cy="1588"/>
          </a:xfrm>
          <a:prstGeom prst="straightConnector1">
            <a:avLst/>
          </a:prstGeom>
          <a:noFill/>
          <a:ln w="9525">
            <a:solidFill>
              <a:srgbClr val="000066"/>
            </a:solidFill>
            <a:round/>
            <a:headEnd type="arrow" w="med" len="med"/>
            <a:tailEnd type="arrow" w="med" len="med"/>
          </a:ln>
        </p:spPr>
      </p:cxnSp>
      <p:grpSp>
        <p:nvGrpSpPr>
          <p:cNvPr id="32788" name="Group 267"/>
          <p:cNvGrpSpPr>
            <a:grpSpLocks/>
          </p:cNvGrpSpPr>
          <p:nvPr/>
        </p:nvGrpSpPr>
        <p:grpSpPr bwMode="auto">
          <a:xfrm>
            <a:off x="5467350" y="2759075"/>
            <a:ext cx="90488" cy="2376488"/>
            <a:chOff x="5772150" y="1371600"/>
            <a:chExt cx="90000" cy="2376000"/>
          </a:xfrm>
        </p:grpSpPr>
        <p:sp>
          <p:nvSpPr>
            <p:cNvPr id="32833" name="Rectangle 233"/>
            <p:cNvSpPr>
              <a:spLocks noChangeArrowheads="1"/>
            </p:cNvSpPr>
            <p:nvPr/>
          </p:nvSpPr>
          <p:spPr bwMode="auto">
            <a:xfrm rot="-5400000">
              <a:off x="5772150" y="33147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34" name="Rectangle 234"/>
            <p:cNvSpPr>
              <a:spLocks noChangeArrowheads="1"/>
            </p:cNvSpPr>
            <p:nvPr/>
          </p:nvSpPr>
          <p:spPr bwMode="auto">
            <a:xfrm rot="-5400000">
              <a:off x="5772150" y="32004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35" name="Rectangle 235"/>
            <p:cNvSpPr>
              <a:spLocks noChangeArrowheads="1"/>
            </p:cNvSpPr>
            <p:nvPr/>
          </p:nvSpPr>
          <p:spPr bwMode="auto">
            <a:xfrm rot="-5400000">
              <a:off x="5772150" y="30861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36" name="Rectangle 236"/>
            <p:cNvSpPr>
              <a:spLocks noChangeArrowheads="1"/>
            </p:cNvSpPr>
            <p:nvPr/>
          </p:nvSpPr>
          <p:spPr bwMode="auto">
            <a:xfrm rot="-5400000">
              <a:off x="5772150" y="29718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37" name="Rectangle 237"/>
            <p:cNvSpPr>
              <a:spLocks noChangeArrowheads="1"/>
            </p:cNvSpPr>
            <p:nvPr/>
          </p:nvSpPr>
          <p:spPr bwMode="auto">
            <a:xfrm rot="-5400000">
              <a:off x="5772150" y="28575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38" name="Rectangle 238"/>
            <p:cNvSpPr>
              <a:spLocks noChangeArrowheads="1"/>
            </p:cNvSpPr>
            <p:nvPr/>
          </p:nvSpPr>
          <p:spPr bwMode="auto">
            <a:xfrm rot="-5400000">
              <a:off x="5772150" y="27432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39" name="Rectangle 239"/>
            <p:cNvSpPr>
              <a:spLocks noChangeArrowheads="1"/>
            </p:cNvSpPr>
            <p:nvPr/>
          </p:nvSpPr>
          <p:spPr bwMode="auto">
            <a:xfrm rot="-5400000">
              <a:off x="5772150" y="26289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40" name="Rectangle 240"/>
            <p:cNvSpPr>
              <a:spLocks noChangeArrowheads="1"/>
            </p:cNvSpPr>
            <p:nvPr/>
          </p:nvSpPr>
          <p:spPr bwMode="auto">
            <a:xfrm rot="-5400000">
              <a:off x="5772150" y="25146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41" name="Rectangle 241"/>
            <p:cNvSpPr>
              <a:spLocks noChangeArrowheads="1"/>
            </p:cNvSpPr>
            <p:nvPr/>
          </p:nvSpPr>
          <p:spPr bwMode="auto">
            <a:xfrm rot="-5400000">
              <a:off x="5772150" y="24003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42" name="Rectangle 242"/>
            <p:cNvSpPr>
              <a:spLocks noChangeArrowheads="1"/>
            </p:cNvSpPr>
            <p:nvPr/>
          </p:nvSpPr>
          <p:spPr bwMode="auto">
            <a:xfrm rot="-5400000">
              <a:off x="5772150" y="22860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43" name="Rectangle 243"/>
            <p:cNvSpPr>
              <a:spLocks noChangeArrowheads="1"/>
            </p:cNvSpPr>
            <p:nvPr/>
          </p:nvSpPr>
          <p:spPr bwMode="auto">
            <a:xfrm rot="-5400000">
              <a:off x="5772150" y="21717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44" name="Rectangle 244"/>
            <p:cNvSpPr>
              <a:spLocks noChangeArrowheads="1"/>
            </p:cNvSpPr>
            <p:nvPr/>
          </p:nvSpPr>
          <p:spPr bwMode="auto">
            <a:xfrm rot="-5400000">
              <a:off x="5772150" y="20574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45" name="Rectangle 245"/>
            <p:cNvSpPr>
              <a:spLocks noChangeArrowheads="1"/>
            </p:cNvSpPr>
            <p:nvPr/>
          </p:nvSpPr>
          <p:spPr bwMode="auto">
            <a:xfrm rot="-5400000">
              <a:off x="5772150" y="19431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46" name="Rectangle 246"/>
            <p:cNvSpPr>
              <a:spLocks noChangeArrowheads="1"/>
            </p:cNvSpPr>
            <p:nvPr/>
          </p:nvSpPr>
          <p:spPr bwMode="auto">
            <a:xfrm rot="-5400000">
              <a:off x="5772150" y="18288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47" name="Rectangle 247"/>
            <p:cNvSpPr>
              <a:spLocks noChangeArrowheads="1"/>
            </p:cNvSpPr>
            <p:nvPr/>
          </p:nvSpPr>
          <p:spPr bwMode="auto">
            <a:xfrm rot="-5400000">
              <a:off x="5772150" y="17145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48" name="Rectangle 248"/>
            <p:cNvSpPr>
              <a:spLocks noChangeArrowheads="1"/>
            </p:cNvSpPr>
            <p:nvPr/>
          </p:nvSpPr>
          <p:spPr bwMode="auto">
            <a:xfrm rot="-5400000">
              <a:off x="5772150" y="16002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49" name="Rectangle 249"/>
            <p:cNvSpPr>
              <a:spLocks noChangeArrowheads="1"/>
            </p:cNvSpPr>
            <p:nvPr/>
          </p:nvSpPr>
          <p:spPr bwMode="auto">
            <a:xfrm rot="-5400000">
              <a:off x="5772150" y="14859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50" name="Rectangle 250"/>
            <p:cNvSpPr>
              <a:spLocks noChangeArrowheads="1"/>
            </p:cNvSpPr>
            <p:nvPr/>
          </p:nvSpPr>
          <p:spPr bwMode="auto">
            <a:xfrm rot="-5400000">
              <a:off x="5772150" y="13716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51" name="Rectangle 264"/>
            <p:cNvSpPr>
              <a:spLocks noChangeArrowheads="1"/>
            </p:cNvSpPr>
            <p:nvPr/>
          </p:nvSpPr>
          <p:spPr bwMode="auto">
            <a:xfrm rot="-5400000">
              <a:off x="5772150" y="36576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52" name="Rectangle 265"/>
            <p:cNvSpPr>
              <a:spLocks noChangeArrowheads="1"/>
            </p:cNvSpPr>
            <p:nvPr/>
          </p:nvSpPr>
          <p:spPr bwMode="auto">
            <a:xfrm rot="-5400000">
              <a:off x="5772150" y="35433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53" name="Rectangle 266"/>
            <p:cNvSpPr>
              <a:spLocks noChangeArrowheads="1"/>
            </p:cNvSpPr>
            <p:nvPr/>
          </p:nvSpPr>
          <p:spPr bwMode="auto">
            <a:xfrm rot="-5400000">
              <a:off x="5772150" y="34290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2789" name="Group 268"/>
          <p:cNvGrpSpPr>
            <a:grpSpLocks/>
          </p:cNvGrpSpPr>
          <p:nvPr/>
        </p:nvGrpSpPr>
        <p:grpSpPr bwMode="auto">
          <a:xfrm>
            <a:off x="603250" y="2759075"/>
            <a:ext cx="90488" cy="2376488"/>
            <a:chOff x="5772150" y="1371600"/>
            <a:chExt cx="90000" cy="2376000"/>
          </a:xfrm>
        </p:grpSpPr>
        <p:sp>
          <p:nvSpPr>
            <p:cNvPr id="32812" name="Rectangle 269"/>
            <p:cNvSpPr>
              <a:spLocks noChangeArrowheads="1"/>
            </p:cNvSpPr>
            <p:nvPr/>
          </p:nvSpPr>
          <p:spPr bwMode="auto">
            <a:xfrm rot="-5400000">
              <a:off x="5772150" y="33147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13" name="Rectangle 270"/>
            <p:cNvSpPr>
              <a:spLocks noChangeArrowheads="1"/>
            </p:cNvSpPr>
            <p:nvPr/>
          </p:nvSpPr>
          <p:spPr bwMode="auto">
            <a:xfrm rot="-5400000">
              <a:off x="5772150" y="32004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14" name="Rectangle 271"/>
            <p:cNvSpPr>
              <a:spLocks noChangeArrowheads="1"/>
            </p:cNvSpPr>
            <p:nvPr/>
          </p:nvSpPr>
          <p:spPr bwMode="auto">
            <a:xfrm rot="-5400000">
              <a:off x="5772150" y="30861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15" name="Rectangle 272"/>
            <p:cNvSpPr>
              <a:spLocks noChangeArrowheads="1"/>
            </p:cNvSpPr>
            <p:nvPr/>
          </p:nvSpPr>
          <p:spPr bwMode="auto">
            <a:xfrm rot="-5400000">
              <a:off x="5772150" y="29718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16" name="Rectangle 273"/>
            <p:cNvSpPr>
              <a:spLocks noChangeArrowheads="1"/>
            </p:cNvSpPr>
            <p:nvPr/>
          </p:nvSpPr>
          <p:spPr bwMode="auto">
            <a:xfrm rot="-5400000">
              <a:off x="5772150" y="28575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17" name="Rectangle 274"/>
            <p:cNvSpPr>
              <a:spLocks noChangeArrowheads="1"/>
            </p:cNvSpPr>
            <p:nvPr/>
          </p:nvSpPr>
          <p:spPr bwMode="auto">
            <a:xfrm rot="-5400000">
              <a:off x="5772150" y="27432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18" name="Rectangle 275"/>
            <p:cNvSpPr>
              <a:spLocks noChangeArrowheads="1"/>
            </p:cNvSpPr>
            <p:nvPr/>
          </p:nvSpPr>
          <p:spPr bwMode="auto">
            <a:xfrm rot="-5400000">
              <a:off x="5772150" y="26289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19" name="Rectangle 276"/>
            <p:cNvSpPr>
              <a:spLocks noChangeArrowheads="1"/>
            </p:cNvSpPr>
            <p:nvPr/>
          </p:nvSpPr>
          <p:spPr bwMode="auto">
            <a:xfrm rot="-5400000">
              <a:off x="5772150" y="25146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20" name="Rectangle 277"/>
            <p:cNvSpPr>
              <a:spLocks noChangeArrowheads="1"/>
            </p:cNvSpPr>
            <p:nvPr/>
          </p:nvSpPr>
          <p:spPr bwMode="auto">
            <a:xfrm rot="-5400000">
              <a:off x="5772150" y="24003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21" name="Rectangle 278"/>
            <p:cNvSpPr>
              <a:spLocks noChangeArrowheads="1"/>
            </p:cNvSpPr>
            <p:nvPr/>
          </p:nvSpPr>
          <p:spPr bwMode="auto">
            <a:xfrm rot="-5400000">
              <a:off x="5772150" y="22860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22" name="Rectangle 279"/>
            <p:cNvSpPr>
              <a:spLocks noChangeArrowheads="1"/>
            </p:cNvSpPr>
            <p:nvPr/>
          </p:nvSpPr>
          <p:spPr bwMode="auto">
            <a:xfrm rot="-5400000">
              <a:off x="5772150" y="21717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23" name="Rectangle 280"/>
            <p:cNvSpPr>
              <a:spLocks noChangeArrowheads="1"/>
            </p:cNvSpPr>
            <p:nvPr/>
          </p:nvSpPr>
          <p:spPr bwMode="auto">
            <a:xfrm rot="-5400000">
              <a:off x="5772150" y="20574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24" name="Rectangle 281"/>
            <p:cNvSpPr>
              <a:spLocks noChangeArrowheads="1"/>
            </p:cNvSpPr>
            <p:nvPr/>
          </p:nvSpPr>
          <p:spPr bwMode="auto">
            <a:xfrm rot="-5400000">
              <a:off x="5772150" y="19431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25" name="Rectangle 282"/>
            <p:cNvSpPr>
              <a:spLocks noChangeArrowheads="1"/>
            </p:cNvSpPr>
            <p:nvPr/>
          </p:nvSpPr>
          <p:spPr bwMode="auto">
            <a:xfrm rot="-5400000">
              <a:off x="5772150" y="18288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26" name="Rectangle 283"/>
            <p:cNvSpPr>
              <a:spLocks noChangeArrowheads="1"/>
            </p:cNvSpPr>
            <p:nvPr/>
          </p:nvSpPr>
          <p:spPr bwMode="auto">
            <a:xfrm rot="-5400000">
              <a:off x="5772150" y="17145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27" name="Rectangle 284"/>
            <p:cNvSpPr>
              <a:spLocks noChangeArrowheads="1"/>
            </p:cNvSpPr>
            <p:nvPr/>
          </p:nvSpPr>
          <p:spPr bwMode="auto">
            <a:xfrm rot="-5400000">
              <a:off x="5772150" y="16002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28" name="Rectangle 285"/>
            <p:cNvSpPr>
              <a:spLocks noChangeArrowheads="1"/>
            </p:cNvSpPr>
            <p:nvPr/>
          </p:nvSpPr>
          <p:spPr bwMode="auto">
            <a:xfrm rot="-5400000">
              <a:off x="5772150" y="14859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29" name="Rectangle 286"/>
            <p:cNvSpPr>
              <a:spLocks noChangeArrowheads="1"/>
            </p:cNvSpPr>
            <p:nvPr/>
          </p:nvSpPr>
          <p:spPr bwMode="auto">
            <a:xfrm rot="-5400000">
              <a:off x="5772150" y="13716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30" name="Rectangle 287"/>
            <p:cNvSpPr>
              <a:spLocks noChangeArrowheads="1"/>
            </p:cNvSpPr>
            <p:nvPr/>
          </p:nvSpPr>
          <p:spPr bwMode="auto">
            <a:xfrm rot="-5400000">
              <a:off x="5772150" y="36576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31" name="Rectangle 288"/>
            <p:cNvSpPr>
              <a:spLocks noChangeArrowheads="1"/>
            </p:cNvSpPr>
            <p:nvPr/>
          </p:nvSpPr>
          <p:spPr bwMode="auto">
            <a:xfrm rot="-5400000">
              <a:off x="5772150" y="35433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832" name="Rectangle 289"/>
            <p:cNvSpPr>
              <a:spLocks noChangeArrowheads="1"/>
            </p:cNvSpPr>
            <p:nvPr/>
          </p:nvSpPr>
          <p:spPr bwMode="auto">
            <a:xfrm rot="-5400000">
              <a:off x="5772150" y="3429000"/>
              <a:ext cx="90000" cy="90000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2790" name="Text Box 9"/>
          <p:cNvSpPr txBox="1">
            <a:spLocks noChangeArrowheads="1"/>
          </p:cNvSpPr>
          <p:nvPr/>
        </p:nvSpPr>
        <p:spPr bwMode="auto">
          <a:xfrm>
            <a:off x="2573338" y="5583238"/>
            <a:ext cx="8683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i="0" u="none">
                <a:solidFill>
                  <a:srgbClr val="000066"/>
                </a:solidFill>
                <a:latin typeface="Comic Sans MS" charset="0"/>
              </a:rPr>
              <a:t>7 mm</a:t>
            </a:r>
          </a:p>
        </p:txBody>
      </p:sp>
      <p:sp>
        <p:nvSpPr>
          <p:cNvPr id="32791" name="Text Box 9"/>
          <p:cNvSpPr txBox="1">
            <a:spLocks noChangeArrowheads="1"/>
          </p:cNvSpPr>
          <p:nvPr/>
        </p:nvSpPr>
        <p:spPr bwMode="auto">
          <a:xfrm rot="-5400000">
            <a:off x="-258762" y="3781425"/>
            <a:ext cx="86836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i="0" u="none">
                <a:solidFill>
                  <a:srgbClr val="000066"/>
                </a:solidFill>
                <a:latin typeface="Comic Sans MS" charset="0"/>
              </a:rPr>
              <a:t>4 mm</a:t>
            </a:r>
          </a:p>
        </p:txBody>
      </p:sp>
      <p:sp>
        <p:nvSpPr>
          <p:cNvPr id="32792" name="Text Box 9"/>
          <p:cNvSpPr txBox="1">
            <a:spLocks noChangeArrowheads="1"/>
          </p:cNvSpPr>
          <p:nvPr/>
        </p:nvSpPr>
        <p:spPr bwMode="auto">
          <a:xfrm>
            <a:off x="668338" y="1735138"/>
            <a:ext cx="13001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i="0" u="none">
                <a:solidFill>
                  <a:srgbClr val="000066"/>
                </a:solidFill>
                <a:latin typeface="Comic Sans MS" charset="0"/>
              </a:rPr>
              <a:t>strip wire bond pads</a:t>
            </a:r>
          </a:p>
        </p:txBody>
      </p:sp>
      <p:cxnSp>
        <p:nvCxnSpPr>
          <p:cNvPr id="32793" name="Straight Arrow Connector 295"/>
          <p:cNvCxnSpPr>
            <a:cxnSpLocks noChangeShapeType="1"/>
          </p:cNvCxnSpPr>
          <p:nvPr/>
        </p:nvCxnSpPr>
        <p:spPr bwMode="auto">
          <a:xfrm rot="16200000" flipH="1">
            <a:off x="1809750" y="2193925"/>
            <a:ext cx="330200" cy="190500"/>
          </a:xfrm>
          <a:prstGeom prst="straightConnector1">
            <a:avLst/>
          </a:prstGeom>
          <a:noFill/>
          <a:ln w="9525">
            <a:solidFill>
              <a:srgbClr val="000066"/>
            </a:solidFill>
            <a:round/>
            <a:headEnd/>
            <a:tailEnd type="arrow" w="med" len="med"/>
          </a:ln>
        </p:spPr>
      </p:cxnSp>
      <p:cxnSp>
        <p:nvCxnSpPr>
          <p:cNvPr id="32794" name="Straight Arrow Connector 296"/>
          <p:cNvCxnSpPr>
            <a:cxnSpLocks noChangeShapeType="1"/>
          </p:cNvCxnSpPr>
          <p:nvPr/>
        </p:nvCxnSpPr>
        <p:spPr bwMode="auto">
          <a:xfrm>
            <a:off x="1879600" y="2124075"/>
            <a:ext cx="2235200" cy="342900"/>
          </a:xfrm>
          <a:prstGeom prst="straightConnector1">
            <a:avLst/>
          </a:prstGeom>
          <a:noFill/>
          <a:ln w="9525">
            <a:solidFill>
              <a:srgbClr val="000066"/>
            </a:solidFill>
            <a:round/>
            <a:headEnd/>
            <a:tailEnd type="arrow" w="med" len="med"/>
          </a:ln>
        </p:spPr>
      </p:cxnSp>
      <p:sp>
        <p:nvSpPr>
          <p:cNvPr id="32795" name="Text Box 9"/>
          <p:cNvSpPr txBox="1">
            <a:spLocks noChangeArrowheads="1"/>
          </p:cNvSpPr>
          <p:nvPr/>
        </p:nvSpPr>
        <p:spPr bwMode="auto">
          <a:xfrm>
            <a:off x="901700" y="2890838"/>
            <a:ext cx="1981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200" i="0" u="none">
                <a:solidFill>
                  <a:srgbClr val="000066"/>
                </a:solidFill>
                <a:latin typeface="Comic Sans MS" charset="0"/>
              </a:rPr>
              <a:t>64 fast analog channels (45 um pitch)</a:t>
            </a:r>
          </a:p>
        </p:txBody>
      </p:sp>
      <p:sp>
        <p:nvSpPr>
          <p:cNvPr id="32796" name="Text Box 9"/>
          <p:cNvSpPr txBox="1">
            <a:spLocks noChangeArrowheads="1"/>
          </p:cNvSpPr>
          <p:nvPr/>
        </p:nvSpPr>
        <p:spPr bwMode="auto">
          <a:xfrm>
            <a:off x="1412875" y="3729038"/>
            <a:ext cx="1389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200" i="0" u="none">
                <a:solidFill>
                  <a:srgbClr val="000066"/>
                </a:solidFill>
                <a:latin typeface="Comic Sans MS" charset="0"/>
              </a:rPr>
              <a:t>pipeline, digital back-end</a:t>
            </a:r>
          </a:p>
        </p:txBody>
      </p:sp>
      <p:sp>
        <p:nvSpPr>
          <p:cNvPr id="32797" name="Text Box 9"/>
          <p:cNvSpPr txBox="1">
            <a:spLocks noChangeArrowheads="1"/>
          </p:cNvSpPr>
          <p:nvPr/>
        </p:nvSpPr>
        <p:spPr bwMode="auto">
          <a:xfrm>
            <a:off x="3340100" y="3868738"/>
            <a:ext cx="1346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200" i="0" u="none">
                <a:solidFill>
                  <a:srgbClr val="000066"/>
                </a:solidFill>
                <a:latin typeface="Comic Sans MS" charset="0"/>
              </a:rPr>
              <a:t>pipeline, digital back-end</a:t>
            </a:r>
          </a:p>
        </p:txBody>
      </p:sp>
      <p:sp>
        <p:nvSpPr>
          <p:cNvPr id="32798" name="Text Box 9"/>
          <p:cNvSpPr txBox="1">
            <a:spLocks noChangeArrowheads="1"/>
          </p:cNvSpPr>
          <p:nvPr/>
        </p:nvSpPr>
        <p:spPr bwMode="auto">
          <a:xfrm>
            <a:off x="3246438" y="2954338"/>
            <a:ext cx="1960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200" i="0" u="none">
                <a:solidFill>
                  <a:srgbClr val="000066"/>
                </a:solidFill>
                <a:latin typeface="Comic Sans MS" charset="0"/>
              </a:rPr>
              <a:t>64 slow analog channels (45 um pitch)</a:t>
            </a:r>
          </a:p>
        </p:txBody>
      </p:sp>
      <p:sp>
        <p:nvSpPr>
          <p:cNvPr id="32799" name="Text Box 9"/>
          <p:cNvSpPr txBox="1">
            <a:spLocks noChangeArrowheads="1"/>
          </p:cNvSpPr>
          <p:nvPr/>
        </p:nvSpPr>
        <p:spPr bwMode="auto">
          <a:xfrm>
            <a:off x="850900" y="5786438"/>
            <a:ext cx="1346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200" i="0" u="none">
                <a:solidFill>
                  <a:srgbClr val="000066"/>
                </a:solidFill>
                <a:latin typeface="Comic Sans MS" charset="0"/>
              </a:rPr>
              <a:t>area for test structures</a:t>
            </a:r>
          </a:p>
        </p:txBody>
      </p:sp>
      <p:sp>
        <p:nvSpPr>
          <p:cNvPr id="32800" name="Rectangle 327"/>
          <p:cNvSpPr>
            <a:spLocks noChangeArrowheads="1"/>
          </p:cNvSpPr>
          <p:nvPr/>
        </p:nvSpPr>
        <p:spPr bwMode="auto">
          <a:xfrm rot="-5400000">
            <a:off x="677863" y="5926138"/>
            <a:ext cx="215900" cy="215900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801" name="Text Box 9"/>
          <p:cNvSpPr txBox="1">
            <a:spLocks noChangeArrowheads="1"/>
          </p:cNvSpPr>
          <p:nvPr/>
        </p:nvSpPr>
        <p:spPr bwMode="auto">
          <a:xfrm>
            <a:off x="6015038" y="1828800"/>
            <a:ext cx="38909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2012: first test structures - 2 x 64 channels (fast and slow front-end), auxiliary blocks </a:t>
            </a:r>
          </a:p>
        </p:txBody>
      </p:sp>
      <p:pic>
        <p:nvPicPr>
          <p:cNvPr id="32802" name="Picture 14" descr="bull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5013" y="1974850"/>
            <a:ext cx="107950" cy="9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03" name="Text Box 6"/>
          <p:cNvSpPr txBox="1">
            <a:spLocks noChangeArrowheads="1"/>
          </p:cNvSpPr>
          <p:nvPr/>
        </p:nvSpPr>
        <p:spPr bwMode="auto">
          <a:xfrm>
            <a:off x="6156325" y="1041400"/>
            <a:ext cx="37496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Milestones for strip front-end development</a:t>
            </a:r>
          </a:p>
        </p:txBody>
      </p:sp>
      <p:pic>
        <p:nvPicPr>
          <p:cNvPr id="32804" name="Picture 15" descr="bulle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11414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05" name="Text Box 9"/>
          <p:cNvSpPr txBox="1">
            <a:spLocks noChangeArrowheads="1"/>
          </p:cNvSpPr>
          <p:nvPr/>
        </p:nvSpPr>
        <p:spPr bwMode="auto">
          <a:xfrm>
            <a:off x="6015038" y="2751138"/>
            <a:ext cx="38909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2013: first fully operational prototype chip – 2 x 128 channels (fast and slow readout) </a:t>
            </a:r>
          </a:p>
        </p:txBody>
      </p:sp>
      <p:pic>
        <p:nvPicPr>
          <p:cNvPr id="32806" name="Picture 14" descr="bull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5013" y="2897188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07" name="Text Box 9"/>
          <p:cNvSpPr txBox="1">
            <a:spLocks noChangeArrowheads="1"/>
          </p:cNvSpPr>
          <p:nvPr/>
        </p:nvSpPr>
        <p:spPr bwMode="auto">
          <a:xfrm>
            <a:off x="6015038" y="3665538"/>
            <a:ext cx="38909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2014: production run</a:t>
            </a:r>
          </a:p>
        </p:txBody>
      </p:sp>
      <p:pic>
        <p:nvPicPr>
          <p:cNvPr id="32808" name="Picture 14" descr="bull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5013" y="3811588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09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518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2 x 64 channel strip front-end test structure</a:t>
            </a:r>
          </a:p>
        </p:txBody>
      </p:sp>
      <p:sp>
        <p:nvSpPr>
          <p:cNvPr id="32810" name="Text Box 9"/>
          <p:cNvSpPr txBox="1">
            <a:spLocks noChangeArrowheads="1"/>
          </p:cNvSpPr>
          <p:nvPr/>
        </p:nvSpPr>
        <p:spPr bwMode="auto">
          <a:xfrm>
            <a:off x="6015038" y="4157663"/>
            <a:ext cx="3890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Account for some contingency after the first or the second step</a:t>
            </a:r>
          </a:p>
        </p:txBody>
      </p:sp>
      <p:pic>
        <p:nvPicPr>
          <p:cNvPr id="32811" name="Picture 14" descr="bull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5013" y="43037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3"/>
          <p:cNvSpPr txBox="1">
            <a:spLocks noChangeArrowheads="1"/>
          </p:cNvSpPr>
          <p:nvPr/>
        </p:nvSpPr>
        <p:spPr bwMode="auto">
          <a:xfrm>
            <a:off x="171450" y="134938"/>
            <a:ext cx="777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2400" b="1" i="0" u="none">
                <a:latin typeface="Comic Sans MS" charset="0"/>
              </a:rPr>
              <a:t>Monolithic and hybrid pixel R&amp;D in VI technology</a:t>
            </a:r>
            <a:endParaRPr lang="en-US" sz="2400" b="1" i="0" u="none">
              <a:latin typeface="Comic Sans MS" charset="0"/>
              <a:sym typeface="Symbol" charset="2"/>
            </a:endParaRPr>
          </a:p>
        </p:txBody>
      </p:sp>
      <p:pic>
        <p:nvPicPr>
          <p:cNvPr id="33795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11414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706438" y="1041400"/>
            <a:ext cx="87026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Features of Vertical integration (VI), or 3D, CMOS technology are being exploited for the design of 50 </a:t>
            </a:r>
            <a:r>
              <a:rPr lang="en-US" sz="1800" i="0" u="none">
                <a:solidFill>
                  <a:srgbClr val="000066"/>
                </a:solidFill>
                <a:latin typeface="Lucida Grande" charset="0"/>
                <a:ea typeface="Lucida Grande" charset="0"/>
                <a:cs typeface="Lucida Grande" charset="0"/>
              </a:rPr>
              <a:t>μ</a:t>
            </a: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m pitch monolithic sensors and front-end for hybrid pixels (R&amp;D activity for SVT)</a:t>
            </a:r>
          </a:p>
        </p:txBody>
      </p:sp>
      <p:sp>
        <p:nvSpPr>
          <p:cNvPr id="33797" name="Rectangle 153"/>
          <p:cNvSpPr>
            <a:spLocks noChangeArrowheads="1"/>
          </p:cNvSpPr>
          <p:nvPr/>
        </p:nvSpPr>
        <p:spPr bwMode="auto">
          <a:xfrm>
            <a:off x="209550" y="2413000"/>
            <a:ext cx="1044575" cy="231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Rectangle 154"/>
          <p:cNvSpPr>
            <a:spLocks noChangeArrowheads="1"/>
          </p:cNvSpPr>
          <p:nvPr/>
        </p:nvSpPr>
        <p:spPr bwMode="auto">
          <a:xfrm rot="5400000">
            <a:off x="276226" y="3095625"/>
            <a:ext cx="1439862" cy="363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9" name="Rectangle 155"/>
          <p:cNvSpPr>
            <a:spLocks noChangeArrowheads="1"/>
          </p:cNvSpPr>
          <p:nvPr/>
        </p:nvSpPr>
        <p:spPr bwMode="auto">
          <a:xfrm rot="10800000">
            <a:off x="127000" y="3968750"/>
            <a:ext cx="1455738" cy="93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0" name="Rectangle 157"/>
          <p:cNvSpPr>
            <a:spLocks noChangeArrowheads="1"/>
          </p:cNvSpPr>
          <p:nvPr/>
        </p:nvSpPr>
        <p:spPr bwMode="auto">
          <a:xfrm>
            <a:off x="1112838" y="2668588"/>
            <a:ext cx="2735262" cy="231775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1" name="Rectangle 158"/>
          <p:cNvSpPr>
            <a:spLocks noChangeArrowheads="1"/>
          </p:cNvSpPr>
          <p:nvPr/>
        </p:nvSpPr>
        <p:spPr bwMode="auto">
          <a:xfrm>
            <a:off x="1089025" y="2760663"/>
            <a:ext cx="275907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2" name="Rectangle 159"/>
          <p:cNvSpPr>
            <a:spLocks noChangeArrowheads="1"/>
          </p:cNvSpPr>
          <p:nvPr/>
        </p:nvSpPr>
        <p:spPr bwMode="auto">
          <a:xfrm>
            <a:off x="831850" y="2900363"/>
            <a:ext cx="3016250" cy="1300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3" name="AutoShape 160"/>
          <p:cNvSpPr>
            <a:spLocks noChangeArrowheads="1"/>
          </p:cNvSpPr>
          <p:nvPr/>
        </p:nvSpPr>
        <p:spPr bwMode="auto">
          <a:xfrm rot="5400000">
            <a:off x="3398838" y="3163887"/>
            <a:ext cx="1462088" cy="785813"/>
          </a:xfrm>
          <a:prstGeom prst="doubleWave">
            <a:avLst>
              <a:gd name="adj1" fmla="val 6500"/>
              <a:gd name="adj2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Rectangle 161"/>
          <p:cNvSpPr>
            <a:spLocks noChangeArrowheads="1"/>
          </p:cNvSpPr>
          <p:nvPr/>
        </p:nvSpPr>
        <p:spPr bwMode="auto">
          <a:xfrm>
            <a:off x="3683000" y="2668588"/>
            <a:ext cx="763588" cy="231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5" name="Rectangle 162"/>
          <p:cNvSpPr>
            <a:spLocks noChangeArrowheads="1"/>
          </p:cNvSpPr>
          <p:nvPr/>
        </p:nvSpPr>
        <p:spPr bwMode="auto">
          <a:xfrm rot="5400000">
            <a:off x="3632995" y="3339306"/>
            <a:ext cx="1439862" cy="365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6" name="Rectangle 163"/>
          <p:cNvSpPr>
            <a:spLocks noChangeArrowheads="1"/>
          </p:cNvSpPr>
          <p:nvPr/>
        </p:nvSpPr>
        <p:spPr bwMode="auto">
          <a:xfrm rot="10800000">
            <a:off x="3602038" y="4213225"/>
            <a:ext cx="903287" cy="10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7" name="AutoShape 164"/>
          <p:cNvSpPr>
            <a:spLocks noChangeArrowheads="1"/>
          </p:cNvSpPr>
          <p:nvPr/>
        </p:nvSpPr>
        <p:spPr bwMode="auto">
          <a:xfrm rot="5400000" flipV="1">
            <a:off x="122238" y="3163887"/>
            <a:ext cx="1462088" cy="785813"/>
          </a:xfrm>
          <a:prstGeom prst="doubleWave">
            <a:avLst>
              <a:gd name="adj1" fmla="val 6500"/>
              <a:gd name="adj2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8" name="Rectangle 165"/>
          <p:cNvSpPr>
            <a:spLocks noChangeArrowheads="1"/>
          </p:cNvSpPr>
          <p:nvPr/>
        </p:nvSpPr>
        <p:spPr bwMode="auto">
          <a:xfrm rot="-5400000">
            <a:off x="-189705" y="3498056"/>
            <a:ext cx="1439862" cy="187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9" name="Rectangle 166"/>
          <p:cNvSpPr>
            <a:spLocks noChangeArrowheads="1"/>
          </p:cNvSpPr>
          <p:nvPr/>
        </p:nvSpPr>
        <p:spPr bwMode="auto">
          <a:xfrm>
            <a:off x="395288" y="2808288"/>
            <a:ext cx="1455737" cy="92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0" name="Rectangle 167"/>
          <p:cNvSpPr>
            <a:spLocks noChangeArrowheads="1"/>
          </p:cNvSpPr>
          <p:nvPr/>
        </p:nvSpPr>
        <p:spPr bwMode="auto">
          <a:xfrm rot="10800000">
            <a:off x="584200" y="4213225"/>
            <a:ext cx="715963" cy="231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1" name="Rectangle 168"/>
          <p:cNvSpPr>
            <a:spLocks noChangeArrowheads="1"/>
          </p:cNvSpPr>
          <p:nvPr/>
        </p:nvSpPr>
        <p:spPr bwMode="auto">
          <a:xfrm>
            <a:off x="1535113" y="2900363"/>
            <a:ext cx="1397000" cy="522287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Rectangle 169"/>
          <p:cNvSpPr>
            <a:spLocks noChangeArrowheads="1"/>
          </p:cNvSpPr>
          <p:nvPr/>
        </p:nvSpPr>
        <p:spPr bwMode="auto">
          <a:xfrm>
            <a:off x="1652588" y="2900363"/>
            <a:ext cx="1162050" cy="4191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Rectangle 170"/>
          <p:cNvSpPr>
            <a:spLocks noChangeArrowheads="1"/>
          </p:cNvSpPr>
          <p:nvPr/>
        </p:nvSpPr>
        <p:spPr bwMode="auto">
          <a:xfrm>
            <a:off x="3025775" y="2900363"/>
            <a:ext cx="458788" cy="26670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Rectangle 171"/>
          <p:cNvSpPr>
            <a:spLocks noChangeArrowheads="1"/>
          </p:cNvSpPr>
          <p:nvPr/>
        </p:nvSpPr>
        <p:spPr bwMode="auto">
          <a:xfrm flipV="1">
            <a:off x="514350" y="1816100"/>
            <a:ext cx="2065338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Rectangle 172"/>
          <p:cNvSpPr>
            <a:spLocks noChangeArrowheads="1"/>
          </p:cNvSpPr>
          <p:nvPr/>
        </p:nvSpPr>
        <p:spPr bwMode="auto">
          <a:xfrm flipV="1">
            <a:off x="1030288" y="2100263"/>
            <a:ext cx="2970212" cy="557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AutoShape 173"/>
          <p:cNvSpPr>
            <a:spLocks noChangeArrowheads="1"/>
          </p:cNvSpPr>
          <p:nvPr/>
        </p:nvSpPr>
        <p:spPr bwMode="auto">
          <a:xfrm rot="-5400000">
            <a:off x="496094" y="1980406"/>
            <a:ext cx="644525" cy="785813"/>
          </a:xfrm>
          <a:prstGeom prst="doubleWave">
            <a:avLst>
              <a:gd name="adj1" fmla="val 6500"/>
              <a:gd name="adj2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Rectangle 174"/>
          <p:cNvSpPr>
            <a:spLocks noChangeArrowheads="1"/>
          </p:cNvSpPr>
          <p:nvPr/>
        </p:nvSpPr>
        <p:spPr bwMode="auto">
          <a:xfrm rot="5400000" flipV="1">
            <a:off x="190500" y="2263775"/>
            <a:ext cx="633413" cy="1889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Rectangle 175"/>
          <p:cNvSpPr>
            <a:spLocks noChangeArrowheads="1"/>
          </p:cNvSpPr>
          <p:nvPr/>
        </p:nvSpPr>
        <p:spPr bwMode="auto">
          <a:xfrm flipV="1">
            <a:off x="360363" y="2662238"/>
            <a:ext cx="1455737" cy="41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9" name="Rectangle 176"/>
          <p:cNvSpPr>
            <a:spLocks noChangeArrowheads="1"/>
          </p:cNvSpPr>
          <p:nvPr/>
        </p:nvSpPr>
        <p:spPr bwMode="auto">
          <a:xfrm rot="10800000" flipV="1">
            <a:off x="514350" y="1982788"/>
            <a:ext cx="750888" cy="10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0" name="Rectangle 177"/>
          <p:cNvSpPr>
            <a:spLocks noChangeArrowheads="1"/>
          </p:cNvSpPr>
          <p:nvPr/>
        </p:nvSpPr>
        <p:spPr bwMode="auto">
          <a:xfrm flipV="1">
            <a:off x="2697163" y="2644775"/>
            <a:ext cx="152400" cy="80963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1" name="Rectangle 178"/>
          <p:cNvSpPr>
            <a:spLocks noChangeArrowheads="1"/>
          </p:cNvSpPr>
          <p:nvPr/>
        </p:nvSpPr>
        <p:spPr bwMode="auto">
          <a:xfrm flipV="1">
            <a:off x="2544763" y="2389188"/>
            <a:ext cx="458787" cy="268287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2" name="Rectangle 179"/>
          <p:cNvSpPr>
            <a:spLocks noChangeArrowheads="1"/>
          </p:cNvSpPr>
          <p:nvPr/>
        </p:nvSpPr>
        <p:spPr bwMode="auto">
          <a:xfrm flipV="1">
            <a:off x="2827338" y="2574925"/>
            <a:ext cx="117475" cy="82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3" name="Rectangle 180"/>
          <p:cNvSpPr>
            <a:spLocks noChangeArrowheads="1"/>
          </p:cNvSpPr>
          <p:nvPr/>
        </p:nvSpPr>
        <p:spPr bwMode="auto">
          <a:xfrm flipV="1">
            <a:off x="2603500" y="2574925"/>
            <a:ext cx="117475" cy="8255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4" name="Rectangle 181"/>
          <p:cNvSpPr>
            <a:spLocks noChangeArrowheads="1"/>
          </p:cNvSpPr>
          <p:nvPr/>
        </p:nvSpPr>
        <p:spPr bwMode="auto">
          <a:xfrm flipV="1">
            <a:off x="1970088" y="2332038"/>
            <a:ext cx="1138237" cy="452437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5" name="AutoShape 182"/>
          <p:cNvSpPr>
            <a:spLocks noChangeArrowheads="1"/>
          </p:cNvSpPr>
          <p:nvPr/>
        </p:nvSpPr>
        <p:spPr bwMode="auto">
          <a:xfrm rot="5400000" flipH="1">
            <a:off x="3842544" y="1980406"/>
            <a:ext cx="644525" cy="785813"/>
          </a:xfrm>
          <a:prstGeom prst="doubleWave">
            <a:avLst>
              <a:gd name="adj1" fmla="val 6500"/>
              <a:gd name="adj2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6" name="Rectangle 183"/>
          <p:cNvSpPr>
            <a:spLocks noChangeArrowheads="1"/>
          </p:cNvSpPr>
          <p:nvPr/>
        </p:nvSpPr>
        <p:spPr bwMode="auto">
          <a:xfrm rot="-5400000" flipH="1" flipV="1">
            <a:off x="4071144" y="2188369"/>
            <a:ext cx="635000" cy="363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7" name="Rectangle 184"/>
          <p:cNvSpPr>
            <a:spLocks noChangeArrowheads="1"/>
          </p:cNvSpPr>
          <p:nvPr/>
        </p:nvSpPr>
        <p:spPr bwMode="auto">
          <a:xfrm flipH="1" flipV="1">
            <a:off x="3167063" y="2662238"/>
            <a:ext cx="1455737" cy="41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8" name="Rectangle 185"/>
          <p:cNvSpPr>
            <a:spLocks noChangeArrowheads="1"/>
          </p:cNvSpPr>
          <p:nvPr/>
        </p:nvSpPr>
        <p:spPr bwMode="auto">
          <a:xfrm rot="10800000" flipH="1" flipV="1">
            <a:off x="3717925" y="1982788"/>
            <a:ext cx="855663" cy="10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29" name="Rectangle 186"/>
          <p:cNvSpPr>
            <a:spLocks noChangeArrowheads="1"/>
          </p:cNvSpPr>
          <p:nvPr/>
        </p:nvSpPr>
        <p:spPr bwMode="auto">
          <a:xfrm>
            <a:off x="1112838" y="2668588"/>
            <a:ext cx="715962" cy="231775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0" name="Rectangle 187"/>
          <p:cNvSpPr>
            <a:spLocks noChangeArrowheads="1"/>
          </p:cNvSpPr>
          <p:nvPr/>
        </p:nvSpPr>
        <p:spPr bwMode="auto">
          <a:xfrm>
            <a:off x="1312863" y="2784475"/>
            <a:ext cx="715962" cy="46038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1" name="Rectangle 188"/>
          <p:cNvSpPr>
            <a:spLocks noChangeArrowheads="1"/>
          </p:cNvSpPr>
          <p:nvPr/>
        </p:nvSpPr>
        <p:spPr bwMode="auto">
          <a:xfrm>
            <a:off x="3132138" y="2668588"/>
            <a:ext cx="715962" cy="46037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2" name="Rectangle 189"/>
          <p:cNvSpPr>
            <a:spLocks noChangeArrowheads="1"/>
          </p:cNvSpPr>
          <p:nvPr/>
        </p:nvSpPr>
        <p:spPr bwMode="auto">
          <a:xfrm>
            <a:off x="3332163" y="2703513"/>
            <a:ext cx="515937" cy="19685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3" name="Line 190"/>
          <p:cNvSpPr>
            <a:spLocks noChangeShapeType="1"/>
          </p:cNvSpPr>
          <p:nvPr/>
        </p:nvSpPr>
        <p:spPr bwMode="auto">
          <a:xfrm>
            <a:off x="3308350" y="2900363"/>
            <a:ext cx="280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4" name="Line 191"/>
          <p:cNvSpPr>
            <a:spLocks noChangeShapeType="1"/>
          </p:cNvSpPr>
          <p:nvPr/>
        </p:nvSpPr>
        <p:spPr bwMode="auto">
          <a:xfrm>
            <a:off x="2908300" y="2900363"/>
            <a:ext cx="28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5" name="Rectangle 192"/>
          <p:cNvSpPr>
            <a:spLocks noChangeArrowheads="1"/>
          </p:cNvSpPr>
          <p:nvPr/>
        </p:nvSpPr>
        <p:spPr bwMode="auto">
          <a:xfrm>
            <a:off x="1417638" y="2808288"/>
            <a:ext cx="2171700" cy="696912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6" name="Text Box 193"/>
          <p:cNvSpPr txBox="1">
            <a:spLocks noChangeArrowheads="1"/>
          </p:cNvSpPr>
          <p:nvPr/>
        </p:nvSpPr>
        <p:spPr bwMode="auto">
          <a:xfrm>
            <a:off x="127000" y="2078038"/>
            <a:ext cx="1041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Digital section</a:t>
            </a:r>
            <a:endParaRPr lang="it-IT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3837" name="Line 194"/>
          <p:cNvSpPr>
            <a:spLocks noChangeShapeType="1"/>
          </p:cNvSpPr>
          <p:nvPr/>
        </p:nvSpPr>
        <p:spPr bwMode="auto">
          <a:xfrm>
            <a:off x="1016000" y="2379663"/>
            <a:ext cx="860425" cy="46037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38" name="Text Box 195"/>
          <p:cNvSpPr txBox="1">
            <a:spLocks noChangeArrowheads="1"/>
          </p:cNvSpPr>
          <p:nvPr/>
        </p:nvSpPr>
        <p:spPr bwMode="auto">
          <a:xfrm>
            <a:off x="2044700" y="3859213"/>
            <a:ext cx="17367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i="0" u="none">
                <a:solidFill>
                  <a:srgbClr val="000066"/>
                </a:solidFill>
                <a:latin typeface="Comic Sans MS" charset="0"/>
              </a:rPr>
              <a:t>DNW sensor</a:t>
            </a:r>
            <a:endParaRPr lang="it-IT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3839" name="Line 196"/>
          <p:cNvSpPr>
            <a:spLocks noChangeShapeType="1"/>
          </p:cNvSpPr>
          <p:nvPr/>
        </p:nvSpPr>
        <p:spPr bwMode="auto">
          <a:xfrm flipH="1" flipV="1">
            <a:off x="2403475" y="3446463"/>
            <a:ext cx="234950" cy="4064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0" name="Line 197"/>
          <p:cNvSpPr>
            <a:spLocks noChangeShapeType="1"/>
          </p:cNvSpPr>
          <p:nvPr/>
        </p:nvSpPr>
        <p:spPr bwMode="auto">
          <a:xfrm flipV="1">
            <a:off x="1312863" y="3562350"/>
            <a:ext cx="211137" cy="20955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1" name="Text Box 198"/>
          <p:cNvSpPr txBox="1">
            <a:spLocks noChangeArrowheads="1"/>
          </p:cNvSpPr>
          <p:nvPr/>
        </p:nvSpPr>
        <p:spPr bwMode="auto">
          <a:xfrm>
            <a:off x="425450" y="3719513"/>
            <a:ext cx="1736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i="0" u="none">
                <a:solidFill>
                  <a:srgbClr val="000066"/>
                </a:solidFill>
                <a:latin typeface="Comic Sans MS" charset="0"/>
              </a:rPr>
              <a:t>Analog section</a:t>
            </a:r>
            <a:endParaRPr lang="it-IT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3842" name="Rectangle 200"/>
          <p:cNvSpPr>
            <a:spLocks noChangeArrowheads="1"/>
          </p:cNvSpPr>
          <p:nvPr/>
        </p:nvSpPr>
        <p:spPr bwMode="auto">
          <a:xfrm>
            <a:off x="2016125" y="2749550"/>
            <a:ext cx="517525" cy="698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3" name="Rectangle 201"/>
          <p:cNvSpPr>
            <a:spLocks noChangeArrowheads="1"/>
          </p:cNvSpPr>
          <p:nvPr/>
        </p:nvSpPr>
        <p:spPr bwMode="auto">
          <a:xfrm>
            <a:off x="2368550" y="2760663"/>
            <a:ext cx="71438" cy="1397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44" name="Rectangle 202"/>
          <p:cNvSpPr>
            <a:spLocks noChangeArrowheads="1"/>
          </p:cNvSpPr>
          <p:nvPr/>
        </p:nvSpPr>
        <p:spPr bwMode="auto">
          <a:xfrm>
            <a:off x="2063750" y="2668588"/>
            <a:ext cx="69850" cy="1397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845" name="Group 203"/>
          <p:cNvGrpSpPr>
            <a:grpSpLocks/>
          </p:cNvGrpSpPr>
          <p:nvPr/>
        </p:nvGrpSpPr>
        <p:grpSpPr bwMode="auto">
          <a:xfrm>
            <a:off x="1676400" y="2819400"/>
            <a:ext cx="317500" cy="161925"/>
            <a:chOff x="232" y="1920"/>
            <a:chExt cx="216" cy="112"/>
          </a:xfrm>
        </p:grpSpPr>
        <p:sp>
          <p:nvSpPr>
            <p:cNvPr id="33971" name="Rectangle 204"/>
            <p:cNvSpPr>
              <a:spLocks noChangeArrowheads="1"/>
            </p:cNvSpPr>
            <p:nvPr/>
          </p:nvSpPr>
          <p:spPr bwMode="auto">
            <a:xfrm>
              <a:off x="232" y="1976"/>
              <a:ext cx="80" cy="56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72" name="Rectangle 205"/>
            <p:cNvSpPr>
              <a:spLocks noChangeArrowheads="1"/>
            </p:cNvSpPr>
            <p:nvPr/>
          </p:nvSpPr>
          <p:spPr bwMode="auto">
            <a:xfrm>
              <a:off x="368" y="1976"/>
              <a:ext cx="80" cy="56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73" name="Rectangle 206"/>
            <p:cNvSpPr>
              <a:spLocks noChangeArrowheads="1"/>
            </p:cNvSpPr>
            <p:nvPr/>
          </p:nvSpPr>
          <p:spPr bwMode="auto">
            <a:xfrm>
              <a:off x="288" y="1920"/>
              <a:ext cx="104" cy="5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846" name="Group 207"/>
          <p:cNvGrpSpPr>
            <a:grpSpLocks/>
          </p:cNvGrpSpPr>
          <p:nvPr/>
        </p:nvGrpSpPr>
        <p:grpSpPr bwMode="auto">
          <a:xfrm>
            <a:off x="2368550" y="2819400"/>
            <a:ext cx="317500" cy="161925"/>
            <a:chOff x="232" y="1920"/>
            <a:chExt cx="216" cy="112"/>
          </a:xfrm>
        </p:grpSpPr>
        <p:sp>
          <p:nvSpPr>
            <p:cNvPr id="33968" name="Rectangle 208"/>
            <p:cNvSpPr>
              <a:spLocks noChangeArrowheads="1"/>
            </p:cNvSpPr>
            <p:nvPr/>
          </p:nvSpPr>
          <p:spPr bwMode="auto">
            <a:xfrm>
              <a:off x="232" y="1976"/>
              <a:ext cx="80" cy="56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69" name="Rectangle 209"/>
            <p:cNvSpPr>
              <a:spLocks noChangeArrowheads="1"/>
            </p:cNvSpPr>
            <p:nvPr/>
          </p:nvSpPr>
          <p:spPr bwMode="auto">
            <a:xfrm>
              <a:off x="368" y="1976"/>
              <a:ext cx="80" cy="56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70" name="Rectangle 210"/>
            <p:cNvSpPr>
              <a:spLocks noChangeArrowheads="1"/>
            </p:cNvSpPr>
            <p:nvPr/>
          </p:nvSpPr>
          <p:spPr bwMode="auto">
            <a:xfrm>
              <a:off x="288" y="1920"/>
              <a:ext cx="104" cy="5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847" name="Group 211"/>
          <p:cNvGrpSpPr>
            <a:grpSpLocks/>
          </p:cNvGrpSpPr>
          <p:nvPr/>
        </p:nvGrpSpPr>
        <p:grpSpPr bwMode="auto">
          <a:xfrm>
            <a:off x="3084513" y="2830513"/>
            <a:ext cx="341312" cy="163512"/>
            <a:chOff x="224" y="2224"/>
            <a:chExt cx="232" cy="112"/>
          </a:xfrm>
        </p:grpSpPr>
        <p:sp>
          <p:nvSpPr>
            <p:cNvPr id="33965" name="Rectangle 212"/>
            <p:cNvSpPr>
              <a:spLocks noChangeArrowheads="1"/>
            </p:cNvSpPr>
            <p:nvPr/>
          </p:nvSpPr>
          <p:spPr bwMode="auto">
            <a:xfrm>
              <a:off x="288" y="2224"/>
              <a:ext cx="104" cy="56"/>
            </a:xfrm>
            <a:prstGeom prst="rect">
              <a:avLst/>
            </a:prstGeom>
            <a:solidFill>
              <a:srgbClr val="0033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66" name="Rectangle 213"/>
            <p:cNvSpPr>
              <a:spLocks noChangeArrowheads="1"/>
            </p:cNvSpPr>
            <p:nvPr/>
          </p:nvSpPr>
          <p:spPr bwMode="auto">
            <a:xfrm>
              <a:off x="376" y="2280"/>
              <a:ext cx="80" cy="56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67" name="Rectangle 214"/>
            <p:cNvSpPr>
              <a:spLocks noChangeArrowheads="1"/>
            </p:cNvSpPr>
            <p:nvPr/>
          </p:nvSpPr>
          <p:spPr bwMode="auto">
            <a:xfrm>
              <a:off x="224" y="2280"/>
              <a:ext cx="80" cy="56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848" name="Group 215"/>
          <p:cNvGrpSpPr>
            <a:grpSpLocks/>
          </p:cNvGrpSpPr>
          <p:nvPr/>
        </p:nvGrpSpPr>
        <p:grpSpPr bwMode="auto">
          <a:xfrm flipV="1">
            <a:off x="2063750" y="2574925"/>
            <a:ext cx="317500" cy="163513"/>
            <a:chOff x="232" y="1920"/>
            <a:chExt cx="216" cy="112"/>
          </a:xfrm>
        </p:grpSpPr>
        <p:sp>
          <p:nvSpPr>
            <p:cNvPr id="33962" name="Rectangle 216"/>
            <p:cNvSpPr>
              <a:spLocks noChangeArrowheads="1"/>
            </p:cNvSpPr>
            <p:nvPr/>
          </p:nvSpPr>
          <p:spPr bwMode="auto">
            <a:xfrm>
              <a:off x="232" y="1976"/>
              <a:ext cx="80" cy="56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63" name="Rectangle 217"/>
            <p:cNvSpPr>
              <a:spLocks noChangeArrowheads="1"/>
            </p:cNvSpPr>
            <p:nvPr/>
          </p:nvSpPr>
          <p:spPr bwMode="auto">
            <a:xfrm>
              <a:off x="368" y="1976"/>
              <a:ext cx="80" cy="56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64" name="Rectangle 218"/>
            <p:cNvSpPr>
              <a:spLocks noChangeArrowheads="1"/>
            </p:cNvSpPr>
            <p:nvPr/>
          </p:nvSpPr>
          <p:spPr bwMode="auto">
            <a:xfrm>
              <a:off x="288" y="1920"/>
              <a:ext cx="104" cy="5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849" name="Group 178"/>
          <p:cNvGrpSpPr>
            <a:grpSpLocks/>
          </p:cNvGrpSpPr>
          <p:nvPr/>
        </p:nvGrpSpPr>
        <p:grpSpPr bwMode="auto">
          <a:xfrm>
            <a:off x="4584700" y="1727200"/>
            <a:ext cx="5257800" cy="2882900"/>
            <a:chOff x="4348163" y="1676400"/>
            <a:chExt cx="5557837" cy="3060700"/>
          </a:xfrm>
        </p:grpSpPr>
        <p:grpSp>
          <p:nvGrpSpPr>
            <p:cNvPr id="33860" name="Group 114"/>
            <p:cNvGrpSpPr>
              <a:grpSpLocks/>
            </p:cNvGrpSpPr>
            <p:nvPr/>
          </p:nvGrpSpPr>
          <p:grpSpPr bwMode="auto">
            <a:xfrm>
              <a:off x="4660900" y="1676400"/>
              <a:ext cx="4622800" cy="2654300"/>
              <a:chOff x="1800" y="1040"/>
              <a:chExt cx="2912" cy="1672"/>
            </a:xfrm>
          </p:grpSpPr>
          <p:sp>
            <p:nvSpPr>
              <p:cNvPr id="33872" name="Rectangle 115"/>
              <p:cNvSpPr>
                <a:spLocks noChangeArrowheads="1"/>
              </p:cNvSpPr>
              <p:nvPr/>
            </p:nvSpPr>
            <p:spPr bwMode="auto">
              <a:xfrm>
                <a:off x="2320" y="1776"/>
                <a:ext cx="1864" cy="160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73" name="Rectangle 116"/>
              <p:cNvSpPr>
                <a:spLocks noChangeArrowheads="1"/>
              </p:cNvSpPr>
              <p:nvPr/>
            </p:nvSpPr>
            <p:spPr bwMode="auto">
              <a:xfrm>
                <a:off x="2128" y="1936"/>
                <a:ext cx="2056" cy="3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74" name="Rectangle 117"/>
              <p:cNvSpPr>
                <a:spLocks noChangeArrowheads="1"/>
              </p:cNvSpPr>
              <p:nvPr/>
            </p:nvSpPr>
            <p:spPr bwMode="auto">
              <a:xfrm>
                <a:off x="4072" y="1776"/>
                <a:ext cx="520" cy="16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75" name="Rectangle 118"/>
              <p:cNvSpPr>
                <a:spLocks noChangeArrowheads="1"/>
              </p:cNvSpPr>
              <p:nvPr/>
            </p:nvSpPr>
            <p:spPr bwMode="auto">
              <a:xfrm>
                <a:off x="1831" y="1872"/>
                <a:ext cx="992" cy="6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76" name="Rectangle 119"/>
              <p:cNvSpPr>
                <a:spLocks noChangeArrowheads="1"/>
              </p:cNvSpPr>
              <p:nvPr/>
            </p:nvSpPr>
            <p:spPr bwMode="auto">
              <a:xfrm flipV="1">
                <a:off x="1912" y="1040"/>
                <a:ext cx="1408" cy="8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77" name="Rectangle 120"/>
              <p:cNvSpPr>
                <a:spLocks noChangeArrowheads="1"/>
              </p:cNvSpPr>
              <p:nvPr/>
            </p:nvSpPr>
            <p:spPr bwMode="auto">
              <a:xfrm flipV="1">
                <a:off x="2264" y="1384"/>
                <a:ext cx="2024" cy="3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78" name="AutoShape 121"/>
              <p:cNvSpPr>
                <a:spLocks noChangeArrowheads="1"/>
              </p:cNvSpPr>
              <p:nvPr/>
            </p:nvSpPr>
            <p:spPr bwMode="auto">
              <a:xfrm rot="-5400000">
                <a:off x="1897" y="1305"/>
                <a:ext cx="444" cy="536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79" name="Rectangle 122"/>
              <p:cNvSpPr>
                <a:spLocks noChangeArrowheads="1"/>
              </p:cNvSpPr>
              <p:nvPr/>
            </p:nvSpPr>
            <p:spPr bwMode="auto">
              <a:xfrm flipV="1">
                <a:off x="1807" y="1772"/>
                <a:ext cx="992" cy="2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80" name="Rectangle 123"/>
              <p:cNvSpPr>
                <a:spLocks noChangeArrowheads="1"/>
              </p:cNvSpPr>
              <p:nvPr/>
            </p:nvSpPr>
            <p:spPr bwMode="auto">
              <a:xfrm rot="10800000" flipV="1">
                <a:off x="1912" y="1304"/>
                <a:ext cx="512" cy="7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81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4178" y="1305"/>
                <a:ext cx="444" cy="536"/>
              </a:xfrm>
              <a:prstGeom prst="doubleWave">
                <a:avLst>
                  <a:gd name="adj1" fmla="val 6500"/>
                  <a:gd name="adj2" fmla="val 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82" name="Rectangle 125"/>
              <p:cNvSpPr>
                <a:spLocks noChangeArrowheads="1"/>
              </p:cNvSpPr>
              <p:nvPr/>
            </p:nvSpPr>
            <p:spPr bwMode="auto">
              <a:xfrm rot="-5400000" flipH="1" flipV="1">
                <a:off x="4333" y="1447"/>
                <a:ext cx="437" cy="2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83" name="Rectangle 126"/>
              <p:cNvSpPr>
                <a:spLocks noChangeArrowheads="1"/>
              </p:cNvSpPr>
              <p:nvPr/>
            </p:nvSpPr>
            <p:spPr bwMode="auto">
              <a:xfrm flipH="1" flipV="1">
                <a:off x="3720" y="1772"/>
                <a:ext cx="992" cy="2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84" name="Rectangle 127"/>
              <p:cNvSpPr>
                <a:spLocks noChangeArrowheads="1"/>
              </p:cNvSpPr>
              <p:nvPr/>
            </p:nvSpPr>
            <p:spPr bwMode="auto">
              <a:xfrm rot="10800000" flipH="1" flipV="1">
                <a:off x="4095" y="1304"/>
                <a:ext cx="584" cy="7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85" name="Rectangle 128"/>
              <p:cNvSpPr>
                <a:spLocks noChangeArrowheads="1"/>
              </p:cNvSpPr>
              <p:nvPr/>
            </p:nvSpPr>
            <p:spPr bwMode="auto">
              <a:xfrm>
                <a:off x="2456" y="1856"/>
                <a:ext cx="488" cy="32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86" name="Rectangle 129"/>
              <p:cNvSpPr>
                <a:spLocks noChangeArrowheads="1"/>
              </p:cNvSpPr>
              <p:nvPr/>
            </p:nvSpPr>
            <p:spPr bwMode="auto">
              <a:xfrm>
                <a:off x="3696" y="1776"/>
                <a:ext cx="488" cy="32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87" name="Line 130"/>
              <p:cNvSpPr>
                <a:spLocks noChangeShapeType="1"/>
              </p:cNvSpPr>
              <p:nvPr/>
            </p:nvSpPr>
            <p:spPr bwMode="auto">
              <a:xfrm>
                <a:off x="3672" y="19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3888" name="Group 131"/>
              <p:cNvGrpSpPr>
                <a:grpSpLocks/>
              </p:cNvGrpSpPr>
              <p:nvPr/>
            </p:nvGrpSpPr>
            <p:grpSpPr bwMode="auto">
              <a:xfrm>
                <a:off x="3456" y="1888"/>
                <a:ext cx="216" cy="104"/>
                <a:chOff x="960" y="1936"/>
                <a:chExt cx="216" cy="104"/>
              </a:xfrm>
            </p:grpSpPr>
            <p:sp>
              <p:nvSpPr>
                <p:cNvPr id="33959" name="Rectangle 132"/>
                <p:cNvSpPr>
                  <a:spLocks noChangeArrowheads="1"/>
                </p:cNvSpPr>
                <p:nvPr/>
              </p:nvSpPr>
              <p:spPr bwMode="auto">
                <a:xfrm>
                  <a:off x="960" y="1984"/>
                  <a:ext cx="80" cy="56"/>
                </a:xfrm>
                <a:prstGeom prst="rect">
                  <a:avLst/>
                </a:prstGeom>
                <a:solidFill>
                  <a:srgbClr val="00006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60" name="Rectangle 133"/>
                <p:cNvSpPr>
                  <a:spLocks noChangeArrowheads="1"/>
                </p:cNvSpPr>
                <p:nvPr/>
              </p:nvSpPr>
              <p:spPr bwMode="auto">
                <a:xfrm>
                  <a:off x="1096" y="1984"/>
                  <a:ext cx="80" cy="56"/>
                </a:xfrm>
                <a:prstGeom prst="rect">
                  <a:avLst/>
                </a:prstGeom>
                <a:solidFill>
                  <a:srgbClr val="00006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61" name="Rectangle 134"/>
                <p:cNvSpPr>
                  <a:spLocks noChangeArrowheads="1"/>
                </p:cNvSpPr>
                <p:nvPr/>
              </p:nvSpPr>
              <p:spPr bwMode="auto">
                <a:xfrm>
                  <a:off x="1016" y="1936"/>
                  <a:ext cx="104" cy="5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3889" name="Rectangle 135"/>
              <p:cNvSpPr>
                <a:spLocks noChangeArrowheads="1"/>
              </p:cNvSpPr>
              <p:nvPr/>
            </p:nvSpPr>
            <p:spPr bwMode="auto">
              <a:xfrm>
                <a:off x="3040" y="1888"/>
                <a:ext cx="104" cy="56"/>
              </a:xfrm>
              <a:prstGeom prst="rect">
                <a:avLst/>
              </a:prstGeom>
              <a:solidFill>
                <a:srgbClr val="0033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90" name="Rectangle 136"/>
              <p:cNvSpPr>
                <a:spLocks noChangeArrowheads="1"/>
              </p:cNvSpPr>
              <p:nvPr/>
            </p:nvSpPr>
            <p:spPr bwMode="auto">
              <a:xfrm>
                <a:off x="2936" y="1936"/>
                <a:ext cx="312" cy="184"/>
              </a:xfrm>
              <a:prstGeom prst="rect">
                <a:avLst/>
              </a:prstGeom>
              <a:solidFill>
                <a:srgbClr val="CC33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91" name="Rectangle 137"/>
              <p:cNvSpPr>
                <a:spLocks noChangeArrowheads="1"/>
              </p:cNvSpPr>
              <p:nvPr/>
            </p:nvSpPr>
            <p:spPr bwMode="auto">
              <a:xfrm>
                <a:off x="3128" y="1936"/>
                <a:ext cx="80" cy="56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92" name="Rectangle 138"/>
              <p:cNvSpPr>
                <a:spLocks noChangeArrowheads="1"/>
              </p:cNvSpPr>
              <p:nvPr/>
            </p:nvSpPr>
            <p:spPr bwMode="auto">
              <a:xfrm>
                <a:off x="2976" y="1936"/>
                <a:ext cx="80" cy="56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93" name="Line 139"/>
              <p:cNvSpPr>
                <a:spLocks noChangeShapeType="1"/>
              </p:cNvSpPr>
              <p:nvPr/>
            </p:nvSpPr>
            <p:spPr bwMode="auto">
              <a:xfrm>
                <a:off x="3072" y="19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94" name="Line 140"/>
              <p:cNvSpPr>
                <a:spLocks noChangeShapeType="1"/>
              </p:cNvSpPr>
              <p:nvPr/>
            </p:nvSpPr>
            <p:spPr bwMode="auto">
              <a:xfrm>
                <a:off x="2800" y="19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3895" name="Group 141"/>
              <p:cNvGrpSpPr>
                <a:grpSpLocks/>
              </p:cNvGrpSpPr>
              <p:nvPr/>
            </p:nvGrpSpPr>
            <p:grpSpPr bwMode="auto">
              <a:xfrm>
                <a:off x="1815" y="1880"/>
                <a:ext cx="624" cy="528"/>
                <a:chOff x="631" y="1640"/>
                <a:chExt cx="624" cy="528"/>
              </a:xfrm>
            </p:grpSpPr>
            <p:sp>
              <p:nvSpPr>
                <p:cNvPr id="33955" name="AutoShape 142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721" y="1631"/>
                  <a:ext cx="444" cy="536"/>
                </a:xfrm>
                <a:prstGeom prst="doubleWave">
                  <a:avLst>
                    <a:gd name="adj1" fmla="val 6500"/>
                    <a:gd name="adj2" fmla="val 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56" name="Rectangle 143"/>
                <p:cNvSpPr>
                  <a:spLocks noChangeArrowheads="1"/>
                </p:cNvSpPr>
                <p:nvPr/>
              </p:nvSpPr>
              <p:spPr bwMode="auto">
                <a:xfrm rot="-5400000">
                  <a:off x="512" y="1846"/>
                  <a:ext cx="437" cy="12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57" name="Rectangle 144"/>
                <p:cNvSpPr>
                  <a:spLocks noChangeArrowheads="1"/>
                </p:cNvSpPr>
                <p:nvPr/>
              </p:nvSpPr>
              <p:spPr bwMode="auto">
                <a:xfrm>
                  <a:off x="631" y="1640"/>
                  <a:ext cx="624" cy="6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58" name="Rectangle 145"/>
                <p:cNvSpPr>
                  <a:spLocks noChangeArrowheads="1"/>
                </p:cNvSpPr>
                <p:nvPr/>
              </p:nvSpPr>
              <p:spPr bwMode="auto">
                <a:xfrm rot="10800000">
                  <a:off x="736" y="2098"/>
                  <a:ext cx="512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3896" name="Rectangle 146"/>
              <p:cNvSpPr>
                <a:spLocks noChangeArrowheads="1"/>
              </p:cNvSpPr>
              <p:nvPr/>
            </p:nvSpPr>
            <p:spPr bwMode="auto">
              <a:xfrm>
                <a:off x="2320" y="1776"/>
                <a:ext cx="504" cy="160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3897" name="Group 147"/>
              <p:cNvGrpSpPr>
                <a:grpSpLocks/>
              </p:cNvGrpSpPr>
              <p:nvPr/>
            </p:nvGrpSpPr>
            <p:grpSpPr bwMode="auto">
              <a:xfrm>
                <a:off x="2640" y="1888"/>
                <a:ext cx="216" cy="104"/>
                <a:chOff x="960" y="1936"/>
                <a:chExt cx="216" cy="104"/>
              </a:xfrm>
            </p:grpSpPr>
            <p:sp>
              <p:nvSpPr>
                <p:cNvPr id="33952" name="Rectangle 148"/>
                <p:cNvSpPr>
                  <a:spLocks noChangeArrowheads="1"/>
                </p:cNvSpPr>
                <p:nvPr/>
              </p:nvSpPr>
              <p:spPr bwMode="auto">
                <a:xfrm>
                  <a:off x="960" y="1984"/>
                  <a:ext cx="80" cy="56"/>
                </a:xfrm>
                <a:prstGeom prst="rect">
                  <a:avLst/>
                </a:prstGeom>
                <a:solidFill>
                  <a:srgbClr val="00006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53" name="Rectangle 149"/>
                <p:cNvSpPr>
                  <a:spLocks noChangeArrowheads="1"/>
                </p:cNvSpPr>
                <p:nvPr/>
              </p:nvSpPr>
              <p:spPr bwMode="auto">
                <a:xfrm>
                  <a:off x="1096" y="1984"/>
                  <a:ext cx="80" cy="56"/>
                </a:xfrm>
                <a:prstGeom prst="rect">
                  <a:avLst/>
                </a:prstGeom>
                <a:solidFill>
                  <a:srgbClr val="00006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54" name="Rectangle 150"/>
                <p:cNvSpPr>
                  <a:spLocks noChangeArrowheads="1"/>
                </p:cNvSpPr>
                <p:nvPr/>
              </p:nvSpPr>
              <p:spPr bwMode="auto">
                <a:xfrm>
                  <a:off x="1016" y="1936"/>
                  <a:ext cx="104" cy="5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3898" name="Line 151"/>
              <p:cNvSpPr>
                <a:spLocks noChangeShapeType="1"/>
              </p:cNvSpPr>
              <p:nvPr/>
            </p:nvSpPr>
            <p:spPr bwMode="auto">
              <a:xfrm>
                <a:off x="2320" y="19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3899" name="Group 152"/>
              <p:cNvGrpSpPr>
                <a:grpSpLocks/>
              </p:cNvGrpSpPr>
              <p:nvPr/>
            </p:nvGrpSpPr>
            <p:grpSpPr bwMode="auto">
              <a:xfrm rot="10800000" flipV="1">
                <a:off x="4071" y="1880"/>
                <a:ext cx="624" cy="528"/>
                <a:chOff x="631" y="1640"/>
                <a:chExt cx="624" cy="528"/>
              </a:xfrm>
            </p:grpSpPr>
            <p:sp>
              <p:nvSpPr>
                <p:cNvPr id="33948" name="AutoShape 153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721" y="1631"/>
                  <a:ext cx="444" cy="536"/>
                </a:xfrm>
                <a:prstGeom prst="doubleWave">
                  <a:avLst>
                    <a:gd name="adj1" fmla="val 6500"/>
                    <a:gd name="adj2" fmla="val 0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49" name="Rectangle 154"/>
                <p:cNvSpPr>
                  <a:spLocks noChangeArrowheads="1"/>
                </p:cNvSpPr>
                <p:nvPr/>
              </p:nvSpPr>
              <p:spPr bwMode="auto">
                <a:xfrm rot="-5400000">
                  <a:off x="512" y="1846"/>
                  <a:ext cx="437" cy="12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50" name="Rectangle 155"/>
                <p:cNvSpPr>
                  <a:spLocks noChangeArrowheads="1"/>
                </p:cNvSpPr>
                <p:nvPr/>
              </p:nvSpPr>
              <p:spPr bwMode="auto">
                <a:xfrm>
                  <a:off x="631" y="1640"/>
                  <a:ext cx="624" cy="6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51" name="Rectangle 156"/>
                <p:cNvSpPr>
                  <a:spLocks noChangeArrowheads="1"/>
                </p:cNvSpPr>
                <p:nvPr/>
              </p:nvSpPr>
              <p:spPr bwMode="auto">
                <a:xfrm rot="10800000">
                  <a:off x="736" y="2098"/>
                  <a:ext cx="512" cy="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3900" name="Rectangle 157"/>
              <p:cNvSpPr>
                <a:spLocks noChangeArrowheads="1"/>
              </p:cNvSpPr>
              <p:nvPr/>
            </p:nvSpPr>
            <p:spPr bwMode="auto">
              <a:xfrm>
                <a:off x="3832" y="1800"/>
                <a:ext cx="352" cy="136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01" name="Line 158"/>
              <p:cNvSpPr>
                <a:spLocks noChangeShapeType="1"/>
              </p:cNvSpPr>
              <p:nvPr/>
            </p:nvSpPr>
            <p:spPr bwMode="auto">
              <a:xfrm>
                <a:off x="3992" y="19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02" name="Rectangle 159"/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264" cy="56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03" name="Line 160"/>
              <p:cNvSpPr>
                <a:spLocks noChangeShapeType="1"/>
              </p:cNvSpPr>
              <p:nvPr/>
            </p:nvSpPr>
            <p:spPr bwMode="auto">
              <a:xfrm>
                <a:off x="2664" y="1856"/>
                <a:ext cx="0" cy="80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04" name="Rectangle 161"/>
              <p:cNvSpPr>
                <a:spLocks noChangeArrowheads="1"/>
              </p:cNvSpPr>
              <p:nvPr/>
            </p:nvSpPr>
            <p:spPr bwMode="auto">
              <a:xfrm>
                <a:off x="3856" y="1888"/>
                <a:ext cx="104" cy="56"/>
              </a:xfrm>
              <a:prstGeom prst="rect">
                <a:avLst/>
              </a:prstGeom>
              <a:solidFill>
                <a:srgbClr val="0033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05" name="Rectangle 162"/>
              <p:cNvSpPr>
                <a:spLocks noChangeArrowheads="1"/>
              </p:cNvSpPr>
              <p:nvPr/>
            </p:nvSpPr>
            <p:spPr bwMode="auto">
              <a:xfrm>
                <a:off x="3752" y="1936"/>
                <a:ext cx="312" cy="184"/>
              </a:xfrm>
              <a:prstGeom prst="rect">
                <a:avLst/>
              </a:prstGeom>
              <a:solidFill>
                <a:srgbClr val="CC33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06" name="Rectangle 163"/>
              <p:cNvSpPr>
                <a:spLocks noChangeArrowheads="1"/>
              </p:cNvSpPr>
              <p:nvPr/>
            </p:nvSpPr>
            <p:spPr bwMode="auto">
              <a:xfrm>
                <a:off x="3944" y="1936"/>
                <a:ext cx="80" cy="56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07" name="Rectangle 164"/>
              <p:cNvSpPr>
                <a:spLocks noChangeArrowheads="1"/>
              </p:cNvSpPr>
              <p:nvPr/>
            </p:nvSpPr>
            <p:spPr bwMode="auto">
              <a:xfrm>
                <a:off x="3792" y="1936"/>
                <a:ext cx="80" cy="56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08" name="Line 165"/>
              <p:cNvSpPr>
                <a:spLocks noChangeShapeType="1"/>
              </p:cNvSpPr>
              <p:nvPr/>
            </p:nvSpPr>
            <p:spPr bwMode="auto">
              <a:xfrm>
                <a:off x="3944" y="1936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09" name="Rectangle 166"/>
              <p:cNvSpPr>
                <a:spLocks noChangeArrowheads="1"/>
              </p:cNvSpPr>
              <p:nvPr/>
            </p:nvSpPr>
            <p:spPr bwMode="auto">
              <a:xfrm>
                <a:off x="3264" y="1824"/>
                <a:ext cx="264" cy="56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10" name="Line 167"/>
              <p:cNvSpPr>
                <a:spLocks noChangeShapeType="1"/>
              </p:cNvSpPr>
              <p:nvPr/>
            </p:nvSpPr>
            <p:spPr bwMode="auto">
              <a:xfrm>
                <a:off x="3480" y="1856"/>
                <a:ext cx="0" cy="80"/>
              </a:xfrm>
              <a:prstGeom prst="line">
                <a:avLst/>
              </a:prstGeom>
              <a:noFill/>
              <a:ln w="571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11" name="Rectangle 168"/>
              <p:cNvSpPr>
                <a:spLocks noChangeArrowheads="1"/>
              </p:cNvSpPr>
              <p:nvPr/>
            </p:nvSpPr>
            <p:spPr bwMode="auto">
              <a:xfrm>
                <a:off x="2336" y="2408"/>
                <a:ext cx="1848" cy="2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12" name="Rectangle 169"/>
              <p:cNvSpPr>
                <a:spLocks noChangeArrowheads="1"/>
              </p:cNvSpPr>
              <p:nvPr/>
            </p:nvSpPr>
            <p:spPr bwMode="auto">
              <a:xfrm>
                <a:off x="2408" y="2416"/>
                <a:ext cx="240" cy="64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13" name="Rectangle 170"/>
              <p:cNvSpPr>
                <a:spLocks noChangeArrowheads="1"/>
              </p:cNvSpPr>
              <p:nvPr/>
            </p:nvSpPr>
            <p:spPr bwMode="auto">
              <a:xfrm>
                <a:off x="1800" y="1320"/>
                <a:ext cx="160" cy="49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3914" name="Group 171"/>
              <p:cNvGrpSpPr>
                <a:grpSpLocks/>
              </p:cNvGrpSpPr>
              <p:nvPr/>
            </p:nvGrpSpPr>
            <p:grpSpPr bwMode="auto">
              <a:xfrm flipH="1" flipV="1">
                <a:off x="2920" y="1712"/>
                <a:ext cx="216" cy="104"/>
                <a:chOff x="960" y="1936"/>
                <a:chExt cx="216" cy="104"/>
              </a:xfrm>
            </p:grpSpPr>
            <p:sp>
              <p:nvSpPr>
                <p:cNvPr id="33945" name="Rectangle 172"/>
                <p:cNvSpPr>
                  <a:spLocks noChangeArrowheads="1"/>
                </p:cNvSpPr>
                <p:nvPr/>
              </p:nvSpPr>
              <p:spPr bwMode="auto">
                <a:xfrm>
                  <a:off x="960" y="1984"/>
                  <a:ext cx="80" cy="56"/>
                </a:xfrm>
                <a:prstGeom prst="rect">
                  <a:avLst/>
                </a:prstGeom>
                <a:solidFill>
                  <a:srgbClr val="00006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46" name="Rectangle 173"/>
                <p:cNvSpPr>
                  <a:spLocks noChangeArrowheads="1"/>
                </p:cNvSpPr>
                <p:nvPr/>
              </p:nvSpPr>
              <p:spPr bwMode="auto">
                <a:xfrm>
                  <a:off x="1096" y="1984"/>
                  <a:ext cx="80" cy="56"/>
                </a:xfrm>
                <a:prstGeom prst="rect">
                  <a:avLst/>
                </a:prstGeom>
                <a:solidFill>
                  <a:srgbClr val="00006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47" name="Rectangle 174"/>
                <p:cNvSpPr>
                  <a:spLocks noChangeArrowheads="1"/>
                </p:cNvSpPr>
                <p:nvPr/>
              </p:nvSpPr>
              <p:spPr bwMode="auto">
                <a:xfrm>
                  <a:off x="1016" y="1936"/>
                  <a:ext cx="104" cy="5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3915" name="Rectangle 175"/>
              <p:cNvSpPr>
                <a:spLocks noChangeArrowheads="1"/>
              </p:cNvSpPr>
              <p:nvPr/>
            </p:nvSpPr>
            <p:spPr bwMode="auto">
              <a:xfrm flipH="1" flipV="1">
                <a:off x="2600" y="1760"/>
                <a:ext cx="104" cy="56"/>
              </a:xfrm>
              <a:prstGeom prst="rect">
                <a:avLst/>
              </a:prstGeom>
              <a:solidFill>
                <a:srgbClr val="0033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16" name="Rectangle 176"/>
              <p:cNvSpPr>
                <a:spLocks noChangeArrowheads="1"/>
              </p:cNvSpPr>
              <p:nvPr/>
            </p:nvSpPr>
            <p:spPr bwMode="auto">
              <a:xfrm flipH="1" flipV="1">
                <a:off x="2496" y="1584"/>
                <a:ext cx="312" cy="184"/>
              </a:xfrm>
              <a:prstGeom prst="rect">
                <a:avLst/>
              </a:prstGeom>
              <a:solidFill>
                <a:srgbClr val="CC33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17" name="Rectangle 177"/>
              <p:cNvSpPr>
                <a:spLocks noChangeArrowheads="1"/>
              </p:cNvSpPr>
              <p:nvPr/>
            </p:nvSpPr>
            <p:spPr bwMode="auto">
              <a:xfrm flipH="1" flipV="1">
                <a:off x="2536" y="1712"/>
                <a:ext cx="80" cy="56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18" name="Rectangle 178"/>
              <p:cNvSpPr>
                <a:spLocks noChangeArrowheads="1"/>
              </p:cNvSpPr>
              <p:nvPr/>
            </p:nvSpPr>
            <p:spPr bwMode="auto">
              <a:xfrm flipH="1" flipV="1">
                <a:off x="2688" y="1712"/>
                <a:ext cx="80" cy="56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3919" name="Group 179"/>
              <p:cNvGrpSpPr>
                <a:grpSpLocks/>
              </p:cNvGrpSpPr>
              <p:nvPr/>
            </p:nvGrpSpPr>
            <p:grpSpPr bwMode="auto">
              <a:xfrm flipH="1" flipV="1">
                <a:off x="3736" y="1712"/>
                <a:ext cx="216" cy="104"/>
                <a:chOff x="960" y="1936"/>
                <a:chExt cx="216" cy="104"/>
              </a:xfrm>
            </p:grpSpPr>
            <p:sp>
              <p:nvSpPr>
                <p:cNvPr id="33942" name="Rectangle 180"/>
                <p:cNvSpPr>
                  <a:spLocks noChangeArrowheads="1"/>
                </p:cNvSpPr>
                <p:nvPr/>
              </p:nvSpPr>
              <p:spPr bwMode="auto">
                <a:xfrm>
                  <a:off x="960" y="1984"/>
                  <a:ext cx="80" cy="56"/>
                </a:xfrm>
                <a:prstGeom prst="rect">
                  <a:avLst/>
                </a:prstGeom>
                <a:solidFill>
                  <a:srgbClr val="00006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43" name="Rectangle 181"/>
                <p:cNvSpPr>
                  <a:spLocks noChangeArrowheads="1"/>
                </p:cNvSpPr>
                <p:nvPr/>
              </p:nvSpPr>
              <p:spPr bwMode="auto">
                <a:xfrm>
                  <a:off x="1096" y="1984"/>
                  <a:ext cx="80" cy="56"/>
                </a:xfrm>
                <a:prstGeom prst="rect">
                  <a:avLst/>
                </a:prstGeom>
                <a:solidFill>
                  <a:srgbClr val="000066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44" name="Rectangle 182"/>
                <p:cNvSpPr>
                  <a:spLocks noChangeArrowheads="1"/>
                </p:cNvSpPr>
                <p:nvPr/>
              </p:nvSpPr>
              <p:spPr bwMode="auto">
                <a:xfrm>
                  <a:off x="1016" y="1936"/>
                  <a:ext cx="104" cy="56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3920" name="Rectangle 183"/>
              <p:cNvSpPr>
                <a:spLocks noChangeArrowheads="1"/>
              </p:cNvSpPr>
              <p:nvPr/>
            </p:nvSpPr>
            <p:spPr bwMode="auto">
              <a:xfrm flipH="1" flipV="1">
                <a:off x="3416" y="1760"/>
                <a:ext cx="104" cy="56"/>
              </a:xfrm>
              <a:prstGeom prst="rect">
                <a:avLst/>
              </a:prstGeom>
              <a:solidFill>
                <a:srgbClr val="0033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21" name="Rectangle 184"/>
              <p:cNvSpPr>
                <a:spLocks noChangeArrowheads="1"/>
              </p:cNvSpPr>
              <p:nvPr/>
            </p:nvSpPr>
            <p:spPr bwMode="auto">
              <a:xfrm flipH="1" flipV="1">
                <a:off x="3312" y="1584"/>
                <a:ext cx="312" cy="184"/>
              </a:xfrm>
              <a:prstGeom prst="rect">
                <a:avLst/>
              </a:prstGeom>
              <a:solidFill>
                <a:srgbClr val="CC33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22" name="Rectangle 185"/>
              <p:cNvSpPr>
                <a:spLocks noChangeArrowheads="1"/>
              </p:cNvSpPr>
              <p:nvPr/>
            </p:nvSpPr>
            <p:spPr bwMode="auto">
              <a:xfrm flipH="1" flipV="1">
                <a:off x="3352" y="1712"/>
                <a:ext cx="80" cy="56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23" name="Rectangle 186"/>
              <p:cNvSpPr>
                <a:spLocks noChangeArrowheads="1"/>
              </p:cNvSpPr>
              <p:nvPr/>
            </p:nvSpPr>
            <p:spPr bwMode="auto">
              <a:xfrm flipH="1" flipV="1">
                <a:off x="3504" y="1712"/>
                <a:ext cx="80" cy="56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24" name="Rectangle 187"/>
              <p:cNvSpPr>
                <a:spLocks noChangeArrowheads="1"/>
              </p:cNvSpPr>
              <p:nvPr/>
            </p:nvSpPr>
            <p:spPr bwMode="auto">
              <a:xfrm>
                <a:off x="2448" y="2405"/>
                <a:ext cx="160" cy="27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25" name="Rectangle 188"/>
              <p:cNvSpPr>
                <a:spLocks noChangeArrowheads="1"/>
              </p:cNvSpPr>
              <p:nvPr/>
            </p:nvSpPr>
            <p:spPr bwMode="auto">
              <a:xfrm>
                <a:off x="3224" y="2416"/>
                <a:ext cx="240" cy="64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26" name="Rectangle 189"/>
              <p:cNvSpPr>
                <a:spLocks noChangeArrowheads="1"/>
              </p:cNvSpPr>
              <p:nvPr/>
            </p:nvSpPr>
            <p:spPr bwMode="auto">
              <a:xfrm>
                <a:off x="3264" y="2405"/>
                <a:ext cx="160" cy="27"/>
              </a:xfrm>
              <a:prstGeom prst="rect">
                <a:avLst/>
              </a:prstGeom>
              <a:solidFill>
                <a:srgbClr val="FF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3927" name="Group 190"/>
              <p:cNvGrpSpPr>
                <a:grpSpLocks/>
              </p:cNvGrpSpPr>
              <p:nvPr/>
            </p:nvGrpSpPr>
            <p:grpSpPr bwMode="auto">
              <a:xfrm>
                <a:off x="2064" y="2296"/>
                <a:ext cx="332" cy="416"/>
                <a:chOff x="1672" y="2032"/>
                <a:chExt cx="332" cy="416"/>
              </a:xfrm>
            </p:grpSpPr>
            <p:sp>
              <p:nvSpPr>
                <p:cNvPr id="33938" name="AutoShape 191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1784" y="2160"/>
                  <a:ext cx="232" cy="208"/>
                </a:xfrm>
                <a:prstGeom prst="flowChartPunchedTap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39" name="Rectangle 192"/>
                <p:cNvSpPr>
                  <a:spLocks noChangeArrowheads="1"/>
                </p:cNvSpPr>
                <p:nvPr/>
              </p:nvSpPr>
              <p:spPr bwMode="auto">
                <a:xfrm>
                  <a:off x="1704" y="2080"/>
                  <a:ext cx="288" cy="7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40" name="Rectangle 193"/>
                <p:cNvSpPr>
                  <a:spLocks noChangeArrowheads="1"/>
                </p:cNvSpPr>
                <p:nvPr/>
              </p:nvSpPr>
              <p:spPr bwMode="auto">
                <a:xfrm>
                  <a:off x="1696" y="2032"/>
                  <a:ext cx="160" cy="36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41" name="Rectangle 194"/>
                <p:cNvSpPr>
                  <a:spLocks noChangeArrowheads="1"/>
                </p:cNvSpPr>
                <p:nvPr/>
              </p:nvSpPr>
              <p:spPr bwMode="auto">
                <a:xfrm>
                  <a:off x="1672" y="2360"/>
                  <a:ext cx="296" cy="8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3928" name="Group 195"/>
              <p:cNvGrpSpPr>
                <a:grpSpLocks/>
              </p:cNvGrpSpPr>
              <p:nvPr/>
            </p:nvGrpSpPr>
            <p:grpSpPr bwMode="auto">
              <a:xfrm flipH="1">
                <a:off x="4112" y="2296"/>
                <a:ext cx="332" cy="416"/>
                <a:chOff x="1672" y="2032"/>
                <a:chExt cx="332" cy="416"/>
              </a:xfrm>
            </p:grpSpPr>
            <p:sp>
              <p:nvSpPr>
                <p:cNvPr id="33934" name="AutoShape 196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1784" y="2160"/>
                  <a:ext cx="232" cy="208"/>
                </a:xfrm>
                <a:prstGeom prst="flowChartPunchedTap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35" name="Rectangle 197"/>
                <p:cNvSpPr>
                  <a:spLocks noChangeArrowheads="1"/>
                </p:cNvSpPr>
                <p:nvPr/>
              </p:nvSpPr>
              <p:spPr bwMode="auto">
                <a:xfrm>
                  <a:off x="1704" y="2080"/>
                  <a:ext cx="288" cy="7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36" name="Rectangle 198"/>
                <p:cNvSpPr>
                  <a:spLocks noChangeArrowheads="1"/>
                </p:cNvSpPr>
                <p:nvPr/>
              </p:nvSpPr>
              <p:spPr bwMode="auto">
                <a:xfrm flipH="1">
                  <a:off x="1696" y="2032"/>
                  <a:ext cx="160" cy="36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937" name="Rectangle 199"/>
                <p:cNvSpPr>
                  <a:spLocks noChangeArrowheads="1"/>
                </p:cNvSpPr>
                <p:nvPr/>
              </p:nvSpPr>
              <p:spPr bwMode="auto">
                <a:xfrm>
                  <a:off x="1672" y="2360"/>
                  <a:ext cx="296" cy="88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3929" name="Rectangle 200"/>
              <p:cNvSpPr>
                <a:spLocks noChangeArrowheads="1"/>
              </p:cNvSpPr>
              <p:nvPr/>
            </p:nvSpPr>
            <p:spPr bwMode="auto">
              <a:xfrm>
                <a:off x="2616" y="1872"/>
                <a:ext cx="1480" cy="2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30" name="Rectangle 201"/>
              <p:cNvSpPr>
                <a:spLocks noChangeArrowheads="1"/>
              </p:cNvSpPr>
              <p:nvPr/>
            </p:nvSpPr>
            <p:spPr bwMode="auto">
              <a:xfrm>
                <a:off x="2464" y="1560"/>
                <a:ext cx="1512" cy="2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31" name="Rectangle 202"/>
              <p:cNvSpPr>
                <a:spLocks noChangeArrowheads="1"/>
              </p:cNvSpPr>
              <p:nvPr/>
            </p:nvSpPr>
            <p:spPr bwMode="auto">
              <a:xfrm>
                <a:off x="2384" y="2336"/>
                <a:ext cx="1736" cy="72"/>
              </a:xfrm>
              <a:prstGeom prst="rect">
                <a:avLst/>
              </a:prstGeom>
              <a:solidFill>
                <a:srgbClr val="CC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32" name="Rectangle 203"/>
              <p:cNvSpPr>
                <a:spLocks noChangeArrowheads="1"/>
              </p:cNvSpPr>
              <p:nvPr/>
            </p:nvSpPr>
            <p:spPr bwMode="auto">
              <a:xfrm>
                <a:off x="2496" y="1872"/>
                <a:ext cx="72" cy="536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33" name="Rectangle 204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72" cy="536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3861" name="Text Box 205"/>
            <p:cNvSpPr txBox="1">
              <a:spLocks noChangeArrowheads="1"/>
            </p:cNvSpPr>
            <p:nvPr/>
          </p:nvSpPr>
          <p:spPr bwMode="auto">
            <a:xfrm>
              <a:off x="4386263" y="2889250"/>
              <a:ext cx="105410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50000"/>
                </a:spcBef>
                <a:buClrTx/>
                <a:buFontTx/>
                <a:buNone/>
              </a:pPr>
              <a:r>
                <a:rPr lang="it-IT" i="0" u="none">
                  <a:solidFill>
                    <a:srgbClr val="000066"/>
                  </a:solidFill>
                  <a:latin typeface="Comic Sans MS" charset="0"/>
                </a:rPr>
                <a:t>Analog section</a:t>
              </a:r>
              <a:endParaRPr lang="it-IT" i="0" u="none">
                <a:solidFill>
                  <a:srgbClr val="000066"/>
                </a:solidFill>
                <a:latin typeface="Comic Sans MS" charset="0"/>
                <a:sym typeface="Symbol" charset="2"/>
              </a:endParaRPr>
            </a:p>
          </p:txBody>
        </p:sp>
        <p:sp>
          <p:nvSpPr>
            <p:cNvPr id="33862" name="Text Box 207"/>
            <p:cNvSpPr txBox="1">
              <a:spLocks noChangeArrowheads="1"/>
            </p:cNvSpPr>
            <p:nvPr/>
          </p:nvSpPr>
          <p:spPr bwMode="auto">
            <a:xfrm>
              <a:off x="4348163" y="2089150"/>
              <a:ext cx="102870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50000"/>
                </a:spcBef>
                <a:buClrTx/>
                <a:buFontTx/>
                <a:buNone/>
              </a:pPr>
              <a:r>
                <a:rPr lang="it-IT" i="0" u="none">
                  <a:solidFill>
                    <a:srgbClr val="000066"/>
                  </a:solidFill>
                  <a:latin typeface="Comic Sans MS" charset="0"/>
                </a:rPr>
                <a:t>Digital section</a:t>
              </a:r>
              <a:endParaRPr lang="it-IT" i="0" u="none">
                <a:solidFill>
                  <a:srgbClr val="000066"/>
                </a:solidFill>
                <a:latin typeface="Comic Sans MS" charset="0"/>
                <a:sym typeface="Symbol" charset="2"/>
              </a:endParaRPr>
            </a:p>
          </p:txBody>
        </p:sp>
        <p:sp>
          <p:nvSpPr>
            <p:cNvPr id="33863" name="Line 208"/>
            <p:cNvSpPr>
              <a:spLocks noChangeShapeType="1"/>
            </p:cNvSpPr>
            <p:nvPr/>
          </p:nvSpPr>
          <p:spPr bwMode="auto">
            <a:xfrm>
              <a:off x="5232400" y="2501900"/>
              <a:ext cx="419100" cy="1651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64" name="Line 211"/>
            <p:cNvSpPr>
              <a:spLocks noChangeShapeType="1"/>
            </p:cNvSpPr>
            <p:nvPr/>
          </p:nvSpPr>
          <p:spPr bwMode="auto">
            <a:xfrm flipV="1">
              <a:off x="5334000" y="3124200"/>
              <a:ext cx="584200" cy="889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65" name="Text Box 214"/>
            <p:cNvSpPr txBox="1">
              <a:spLocks noChangeArrowheads="1"/>
            </p:cNvSpPr>
            <p:nvPr/>
          </p:nvSpPr>
          <p:spPr bwMode="auto">
            <a:xfrm>
              <a:off x="8534400" y="2673350"/>
              <a:ext cx="1371600" cy="825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50000"/>
                </a:spcBef>
                <a:buClrTx/>
                <a:buFontTx/>
                <a:buNone/>
              </a:pPr>
              <a:r>
                <a:rPr lang="it-IT" i="0" u="none">
                  <a:solidFill>
                    <a:srgbClr val="000066"/>
                  </a:solidFill>
                  <a:latin typeface="Comic Sans MS" charset="0"/>
                </a:rPr>
                <a:t>Direct bonding (e.g. Ziptronix)</a:t>
              </a:r>
              <a:endParaRPr lang="it-IT" i="0" u="none">
                <a:solidFill>
                  <a:srgbClr val="000066"/>
                </a:solidFill>
                <a:latin typeface="Comic Sans MS" charset="0"/>
                <a:sym typeface="Symbol" charset="2"/>
              </a:endParaRPr>
            </a:p>
          </p:txBody>
        </p:sp>
        <p:sp>
          <p:nvSpPr>
            <p:cNvPr id="33866" name="Text Box 216"/>
            <p:cNvSpPr txBox="1">
              <a:spLocks noChangeArrowheads="1"/>
            </p:cNvSpPr>
            <p:nvPr/>
          </p:nvSpPr>
          <p:spPr bwMode="auto">
            <a:xfrm>
              <a:off x="6367463" y="2190750"/>
              <a:ext cx="14097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50000"/>
                </a:spcBef>
                <a:buClrTx/>
                <a:buFontTx/>
                <a:buNone/>
              </a:pPr>
              <a:r>
                <a:rPr lang="it-IT" i="0" u="none">
                  <a:solidFill>
                    <a:srgbClr val="000066"/>
                  </a:solidFill>
                  <a:latin typeface="Comic Sans MS" charset="0"/>
                </a:rPr>
                <a:t>1</a:t>
              </a:r>
              <a:r>
                <a:rPr lang="it-IT" i="0" u="none" baseline="30000">
                  <a:solidFill>
                    <a:srgbClr val="000066"/>
                  </a:solidFill>
                  <a:latin typeface="Comic Sans MS" charset="0"/>
                </a:rPr>
                <a:t>st</a:t>
              </a:r>
              <a:r>
                <a:rPr lang="it-IT" i="0" u="none">
                  <a:solidFill>
                    <a:srgbClr val="000066"/>
                  </a:solidFill>
                  <a:latin typeface="Comic Sans MS" charset="0"/>
                </a:rPr>
                <a:t> layer</a:t>
              </a:r>
              <a:endParaRPr lang="it-IT" i="0" u="none">
                <a:solidFill>
                  <a:srgbClr val="000066"/>
                </a:solidFill>
                <a:latin typeface="Comic Sans MS" charset="0"/>
                <a:sym typeface="Symbol" charset="2"/>
              </a:endParaRPr>
            </a:p>
          </p:txBody>
        </p:sp>
        <p:sp>
          <p:nvSpPr>
            <p:cNvPr id="33867" name="Text Box 217"/>
            <p:cNvSpPr txBox="1">
              <a:spLocks noChangeArrowheads="1"/>
            </p:cNvSpPr>
            <p:nvPr/>
          </p:nvSpPr>
          <p:spPr bwMode="auto">
            <a:xfrm>
              <a:off x="5884863" y="3397250"/>
              <a:ext cx="14097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50000"/>
                </a:spcBef>
                <a:buClrTx/>
                <a:buFontTx/>
                <a:buNone/>
              </a:pPr>
              <a:r>
                <a:rPr lang="it-IT" i="0" u="none">
                  <a:solidFill>
                    <a:srgbClr val="000066"/>
                  </a:solidFill>
                  <a:latin typeface="Comic Sans MS" charset="0"/>
                </a:rPr>
                <a:t>2nd layer</a:t>
              </a:r>
              <a:endParaRPr lang="it-IT" i="0" u="none">
                <a:solidFill>
                  <a:srgbClr val="000066"/>
                </a:solidFill>
                <a:latin typeface="Comic Sans MS" charset="0"/>
                <a:sym typeface="Symbol" charset="2"/>
              </a:endParaRPr>
            </a:p>
          </p:txBody>
        </p:sp>
        <p:sp>
          <p:nvSpPr>
            <p:cNvPr id="33868" name="Text Box 219"/>
            <p:cNvSpPr txBox="1">
              <a:spLocks noChangeArrowheads="1"/>
            </p:cNvSpPr>
            <p:nvPr/>
          </p:nvSpPr>
          <p:spPr bwMode="auto">
            <a:xfrm>
              <a:off x="6189663" y="3917950"/>
              <a:ext cx="20955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0" hangingPunct="0">
                <a:spcBef>
                  <a:spcPct val="50000"/>
                </a:spcBef>
                <a:buClrTx/>
                <a:buFontTx/>
                <a:buNone/>
              </a:pPr>
              <a:r>
                <a:rPr lang="it-IT" i="0" u="none">
                  <a:solidFill>
                    <a:srgbClr val="000066"/>
                  </a:solidFill>
                  <a:latin typeface="Comic Sans MS" charset="0"/>
                </a:rPr>
                <a:t>detector layer      </a:t>
              </a:r>
              <a:endParaRPr lang="it-IT" i="0" u="none">
                <a:solidFill>
                  <a:srgbClr val="000066"/>
                </a:solidFill>
                <a:latin typeface="Comic Sans MS" charset="0"/>
                <a:sym typeface="Symbol" charset="2"/>
              </a:endParaRPr>
            </a:p>
          </p:txBody>
        </p:sp>
        <p:sp>
          <p:nvSpPr>
            <p:cNvPr id="33869" name="Line 223"/>
            <p:cNvSpPr>
              <a:spLocks noChangeShapeType="1"/>
            </p:cNvSpPr>
            <p:nvPr/>
          </p:nvSpPr>
          <p:spPr bwMode="auto">
            <a:xfrm flipH="1">
              <a:off x="7454900" y="3352800"/>
              <a:ext cx="1079500" cy="3937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3870" name="Rectangle 226"/>
            <p:cNvSpPr>
              <a:spLocks noChangeArrowheads="1"/>
            </p:cNvSpPr>
            <p:nvPr/>
          </p:nvSpPr>
          <p:spPr bwMode="auto">
            <a:xfrm rot="10800000">
              <a:off x="8674100" y="4483100"/>
              <a:ext cx="977900" cy="1143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71" name="Rectangle 227"/>
            <p:cNvSpPr>
              <a:spLocks noChangeArrowheads="1"/>
            </p:cNvSpPr>
            <p:nvPr/>
          </p:nvSpPr>
          <p:spPr bwMode="auto">
            <a:xfrm rot="10800000">
              <a:off x="5410200" y="4483100"/>
              <a:ext cx="774700" cy="2540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850" name="Text Box 6"/>
          <p:cNvSpPr txBox="1">
            <a:spLocks noChangeArrowheads="1"/>
          </p:cNvSpPr>
          <p:nvPr/>
        </p:nvSpPr>
        <p:spPr bwMode="auto">
          <a:xfrm>
            <a:off x="795338" y="4241800"/>
            <a:ext cx="33956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495300">
              <a:spcBef>
                <a:spcPct val="50000"/>
              </a:spcBef>
            </a:pPr>
            <a:r>
              <a:rPr lang="en-US" sz="1400" b="1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ApselVI - DNW MAPS</a:t>
            </a:r>
          </a:p>
        </p:txBody>
      </p:sp>
      <p:sp>
        <p:nvSpPr>
          <p:cNvPr id="33851" name="Text Box 6"/>
          <p:cNvSpPr txBox="1">
            <a:spLocks noChangeArrowheads="1"/>
          </p:cNvSpPr>
          <p:nvPr/>
        </p:nvSpPr>
        <p:spPr bwMode="auto">
          <a:xfrm>
            <a:off x="4876800" y="4241800"/>
            <a:ext cx="4368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495300">
              <a:spcBef>
                <a:spcPct val="50000"/>
              </a:spcBef>
            </a:pPr>
            <a:r>
              <a:rPr lang="en-US" sz="1400" b="1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SuperPIX1 - 3D front-end for Hybrid pixels</a:t>
            </a:r>
          </a:p>
        </p:txBody>
      </p:sp>
      <p:sp>
        <p:nvSpPr>
          <p:cNvPr id="33852" name="Text Box 9"/>
          <p:cNvSpPr txBox="1">
            <a:spLocks noChangeArrowheads="1"/>
          </p:cNvSpPr>
          <p:nvPr/>
        </p:nvSpPr>
        <p:spPr bwMode="auto">
          <a:xfrm>
            <a:off x="452438" y="4538663"/>
            <a:ext cx="4233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Preamplifier, RC-CR shaper, threshold correction, voltage drop compensation</a:t>
            </a:r>
          </a:p>
        </p:txBody>
      </p:sp>
      <p:pic>
        <p:nvPicPr>
          <p:cNvPr id="33853" name="Picture 14" descr="bull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3" y="4684713"/>
            <a:ext cx="112712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54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55102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55" name="Text Box 6"/>
          <p:cNvSpPr txBox="1">
            <a:spLocks noChangeArrowheads="1"/>
          </p:cNvSpPr>
          <p:nvPr/>
        </p:nvSpPr>
        <p:spPr bwMode="auto">
          <a:xfrm>
            <a:off x="706438" y="5410200"/>
            <a:ext cx="8702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Sparsified readout architecture (data push or triggered) for both options</a:t>
            </a:r>
          </a:p>
        </p:txBody>
      </p:sp>
      <p:sp>
        <p:nvSpPr>
          <p:cNvPr id="33856" name="Text Box 9"/>
          <p:cNvSpPr txBox="1">
            <a:spLocks noChangeArrowheads="1"/>
          </p:cNvSpPr>
          <p:nvPr/>
        </p:nvSpPr>
        <p:spPr bwMode="auto">
          <a:xfrm>
            <a:off x="5087938" y="4538663"/>
            <a:ext cx="47418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Preamplifier, constant current shaper, threshold correction, polarity selection (from p-on-n or n-on-p pixels)</a:t>
            </a:r>
          </a:p>
        </p:txBody>
      </p:sp>
      <p:pic>
        <p:nvPicPr>
          <p:cNvPr id="33857" name="Picture 14" descr="bull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7913" y="46847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58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58912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59" name="Text Box 6"/>
          <p:cNvSpPr txBox="1">
            <a:spLocks noChangeArrowheads="1"/>
          </p:cNvSpPr>
          <p:nvPr/>
        </p:nvSpPr>
        <p:spPr bwMode="auto">
          <a:xfrm>
            <a:off x="706438" y="5791200"/>
            <a:ext cx="83359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Waiting for the characterization of the first 3D prototypes before submission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3"/>
          <p:cNvSpPr txBox="1">
            <a:spLocks noChangeArrowheads="1"/>
          </p:cNvSpPr>
          <p:nvPr/>
        </p:nvSpPr>
        <p:spPr bwMode="auto">
          <a:xfrm>
            <a:off x="171450" y="134938"/>
            <a:ext cx="777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2400" b="1" i="0" u="none">
                <a:latin typeface="Comic Sans MS" charset="0"/>
              </a:rPr>
              <a:t>Monolithic and hybrid pixel R&amp;D in VI technology</a:t>
            </a:r>
            <a:endParaRPr lang="en-US" sz="2400" b="1" i="0" u="none">
              <a:latin typeface="Comic Sans MS" charset="0"/>
              <a:sym typeface="Symbol" charset="2"/>
            </a:endParaRPr>
          </a:p>
        </p:txBody>
      </p:sp>
      <p:sp>
        <p:nvSpPr>
          <p:cNvPr id="34819" name="Text Box 9"/>
          <p:cNvSpPr txBox="1">
            <a:spLocks noChangeArrowheads="1"/>
          </p:cNvSpPr>
          <p:nvPr/>
        </p:nvSpPr>
        <p:spPr bwMode="auto">
          <a:xfrm>
            <a:off x="909638" y="5224463"/>
            <a:ext cx="424656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 </a:t>
            </a:r>
          </a:p>
        </p:txBody>
      </p:sp>
      <p:pic>
        <p:nvPicPr>
          <p:cNvPr id="34820" name="Picture 14" descr="bull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613" y="53705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Text Box 9"/>
          <p:cNvSpPr txBox="1">
            <a:spLocks noChangeArrowheads="1"/>
          </p:cNvSpPr>
          <p:nvPr/>
        </p:nvSpPr>
        <p:spPr bwMode="auto">
          <a:xfrm>
            <a:off x="7043738" y="766763"/>
            <a:ext cx="28622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Threshold DAC and discriminator on the second tier (together with the in-pixel logic, not shown</a:t>
            </a:r>
          </a:p>
        </p:txBody>
      </p:sp>
      <p:pic>
        <p:nvPicPr>
          <p:cNvPr id="34822" name="Picture 14" descr="bull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3713" y="9128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2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500" y="646113"/>
            <a:ext cx="64516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4" name="Text Box 220"/>
          <p:cNvSpPr txBox="1">
            <a:spLocks noChangeArrowheads="1"/>
          </p:cNvSpPr>
          <p:nvPr/>
        </p:nvSpPr>
        <p:spPr bwMode="auto">
          <a:xfrm>
            <a:off x="4981575" y="1385888"/>
            <a:ext cx="6318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it-IT" sz="1200" i="0" u="none">
                <a:solidFill>
                  <a:srgbClr val="000066"/>
                </a:solidFill>
                <a:latin typeface="Comic Sans MS" charset="0"/>
                <a:sym typeface="Symbol" charset="2"/>
              </a:rPr>
              <a:t>4bit THR DAC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422900" y="2476500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200" i="0" u="none">
                <a:solidFill>
                  <a:srgbClr val="000066"/>
                </a:solidFill>
                <a:latin typeface="Comic Sans MS" charset="0"/>
              </a:rPr>
              <a:t>threshold DAC/ discriminator</a:t>
            </a:r>
          </a:p>
        </p:txBody>
      </p:sp>
      <p:sp>
        <p:nvSpPr>
          <p:cNvPr id="34826" name="Text Box 9"/>
          <p:cNvSpPr txBox="1">
            <a:spLocks noChangeArrowheads="1"/>
          </p:cNvSpPr>
          <p:nvPr/>
        </p:nvSpPr>
        <p:spPr bwMode="auto">
          <a:xfrm>
            <a:off x="363538" y="2590800"/>
            <a:ext cx="1071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i="0" u="none">
                <a:solidFill>
                  <a:srgbClr val="000066"/>
                </a:solidFill>
                <a:latin typeface="Comic Sans MS" charset="0"/>
              </a:rPr>
              <a:t>SuperPIX1</a:t>
            </a:r>
          </a:p>
        </p:txBody>
      </p:sp>
      <p:sp>
        <p:nvSpPr>
          <p:cNvPr id="34827" name="Text Box 9"/>
          <p:cNvSpPr txBox="1">
            <a:spLocks noChangeArrowheads="1"/>
          </p:cNvSpPr>
          <p:nvPr/>
        </p:nvSpPr>
        <p:spPr bwMode="auto">
          <a:xfrm>
            <a:off x="376238" y="4813300"/>
            <a:ext cx="944562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i="0" u="none">
                <a:solidFill>
                  <a:srgbClr val="000066"/>
                </a:solidFill>
                <a:latin typeface="Comic Sans MS" charset="0"/>
              </a:rPr>
              <a:t>ApselVI</a:t>
            </a:r>
          </a:p>
        </p:txBody>
      </p:sp>
      <p:sp>
        <p:nvSpPr>
          <p:cNvPr id="34828" name="Text Box 220"/>
          <p:cNvSpPr txBox="1">
            <a:spLocks noChangeArrowheads="1"/>
          </p:cNvSpPr>
          <p:nvPr/>
        </p:nvSpPr>
        <p:spPr bwMode="auto">
          <a:xfrm>
            <a:off x="1304925" y="2022475"/>
            <a:ext cx="476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i="0" u="none">
                <a:solidFill>
                  <a:srgbClr val="000066"/>
                </a:solidFill>
                <a:latin typeface="Comic Sans MS" charset="0"/>
              </a:rPr>
              <a:t>C</a:t>
            </a:r>
            <a:r>
              <a:rPr lang="en-US" sz="1400" i="0" u="none" baseline="-25000">
                <a:solidFill>
                  <a:srgbClr val="000066"/>
                </a:solidFill>
                <a:latin typeface="Comic Sans MS" charset="0"/>
              </a:rPr>
              <a:t>F</a:t>
            </a:r>
            <a:endParaRPr lang="it-IT" sz="14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4829" name="Text Box 220"/>
          <p:cNvSpPr txBox="1">
            <a:spLocks noChangeArrowheads="1"/>
          </p:cNvSpPr>
          <p:nvPr/>
        </p:nvSpPr>
        <p:spPr bwMode="auto">
          <a:xfrm>
            <a:off x="2032000" y="1833563"/>
            <a:ext cx="476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i="0" u="none">
                <a:solidFill>
                  <a:srgbClr val="000066"/>
                </a:solidFill>
                <a:latin typeface="Comic Sans MS" charset="0"/>
              </a:rPr>
              <a:t>C</a:t>
            </a:r>
            <a:r>
              <a:rPr lang="en-US" sz="1400" i="0" u="none" baseline="-25000">
                <a:solidFill>
                  <a:srgbClr val="000066"/>
                </a:solidFill>
                <a:latin typeface="Comic Sans MS" charset="0"/>
              </a:rPr>
              <a:t>1</a:t>
            </a:r>
            <a:endParaRPr lang="it-IT" sz="14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4830" name="Text Box 220"/>
          <p:cNvSpPr txBox="1">
            <a:spLocks noChangeArrowheads="1"/>
          </p:cNvSpPr>
          <p:nvPr/>
        </p:nvSpPr>
        <p:spPr bwMode="auto">
          <a:xfrm>
            <a:off x="2806700" y="806450"/>
            <a:ext cx="474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i="0" u="none">
                <a:solidFill>
                  <a:srgbClr val="000066"/>
                </a:solidFill>
                <a:latin typeface="Comic Sans MS" charset="0"/>
              </a:rPr>
              <a:t>C</a:t>
            </a:r>
            <a:r>
              <a:rPr lang="en-US" sz="1400" i="0" u="none" baseline="-25000">
                <a:solidFill>
                  <a:srgbClr val="000066"/>
                </a:solidFill>
                <a:latin typeface="Comic Sans MS" charset="0"/>
              </a:rPr>
              <a:t>2</a:t>
            </a:r>
            <a:endParaRPr lang="it-IT" sz="14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4831" name="Text Box 220"/>
          <p:cNvSpPr txBox="1">
            <a:spLocks noChangeArrowheads="1"/>
          </p:cNvSpPr>
          <p:nvPr/>
        </p:nvSpPr>
        <p:spPr bwMode="auto">
          <a:xfrm>
            <a:off x="1304925" y="4168775"/>
            <a:ext cx="476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i="0" u="none">
                <a:solidFill>
                  <a:srgbClr val="000066"/>
                </a:solidFill>
                <a:latin typeface="Comic Sans MS" charset="0"/>
              </a:rPr>
              <a:t>C</a:t>
            </a:r>
            <a:r>
              <a:rPr lang="en-US" sz="1400" i="0" u="none" baseline="-25000">
                <a:solidFill>
                  <a:srgbClr val="000066"/>
                </a:solidFill>
                <a:latin typeface="Comic Sans MS" charset="0"/>
              </a:rPr>
              <a:t>F</a:t>
            </a:r>
            <a:endParaRPr lang="it-IT" sz="14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4832" name="Text Box 220"/>
          <p:cNvSpPr txBox="1">
            <a:spLocks noChangeArrowheads="1"/>
          </p:cNvSpPr>
          <p:nvPr/>
        </p:nvSpPr>
        <p:spPr bwMode="auto">
          <a:xfrm>
            <a:off x="2070100" y="3992563"/>
            <a:ext cx="476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i="0" u="none">
                <a:solidFill>
                  <a:srgbClr val="000066"/>
                </a:solidFill>
                <a:latin typeface="Comic Sans MS" charset="0"/>
              </a:rPr>
              <a:t>C</a:t>
            </a:r>
            <a:r>
              <a:rPr lang="en-US" sz="1400" i="0" u="none" baseline="-25000">
                <a:solidFill>
                  <a:srgbClr val="000066"/>
                </a:solidFill>
                <a:latin typeface="Comic Sans MS" charset="0"/>
              </a:rPr>
              <a:t>1</a:t>
            </a:r>
            <a:endParaRPr lang="it-IT" sz="14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4833" name="Text Box 220"/>
          <p:cNvSpPr txBox="1">
            <a:spLocks noChangeArrowheads="1"/>
          </p:cNvSpPr>
          <p:nvPr/>
        </p:nvSpPr>
        <p:spPr bwMode="auto">
          <a:xfrm>
            <a:off x="2844800" y="2965450"/>
            <a:ext cx="474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i="0" u="none">
                <a:solidFill>
                  <a:srgbClr val="000066"/>
                </a:solidFill>
                <a:latin typeface="Comic Sans MS" charset="0"/>
              </a:rPr>
              <a:t>C</a:t>
            </a:r>
            <a:r>
              <a:rPr lang="en-US" sz="1400" i="0" u="none" baseline="-25000">
                <a:solidFill>
                  <a:srgbClr val="000066"/>
                </a:solidFill>
                <a:latin typeface="Comic Sans MS" charset="0"/>
              </a:rPr>
              <a:t>2</a:t>
            </a:r>
            <a:endParaRPr lang="it-IT" sz="14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4834" name="Text Box 9"/>
          <p:cNvSpPr txBox="1">
            <a:spLocks noChangeArrowheads="1"/>
          </p:cNvSpPr>
          <p:nvPr/>
        </p:nvSpPr>
        <p:spPr bwMode="auto">
          <a:xfrm>
            <a:off x="3640138" y="698500"/>
            <a:ext cx="817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b="1" i="0" u="none">
                <a:solidFill>
                  <a:srgbClr val="000066"/>
                </a:solidFill>
                <a:latin typeface="Comic Sans MS" charset="0"/>
              </a:rPr>
              <a:t>TIER 1</a:t>
            </a:r>
          </a:p>
        </p:txBody>
      </p:sp>
      <p:sp>
        <p:nvSpPr>
          <p:cNvPr id="34835" name="Text Box 9"/>
          <p:cNvSpPr txBox="1">
            <a:spLocks noChangeArrowheads="1"/>
          </p:cNvSpPr>
          <p:nvPr/>
        </p:nvSpPr>
        <p:spPr bwMode="auto">
          <a:xfrm>
            <a:off x="3627438" y="2959100"/>
            <a:ext cx="817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b="1" i="0" u="none">
                <a:solidFill>
                  <a:srgbClr val="000066"/>
                </a:solidFill>
                <a:latin typeface="Comic Sans MS" charset="0"/>
              </a:rPr>
              <a:t>TIER 1</a:t>
            </a:r>
          </a:p>
        </p:txBody>
      </p:sp>
      <p:sp>
        <p:nvSpPr>
          <p:cNvPr id="34836" name="Text Box 9"/>
          <p:cNvSpPr txBox="1">
            <a:spLocks noChangeArrowheads="1"/>
          </p:cNvSpPr>
          <p:nvPr/>
        </p:nvSpPr>
        <p:spPr bwMode="auto">
          <a:xfrm>
            <a:off x="5913438" y="698500"/>
            <a:ext cx="817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400" b="1" i="0" u="none">
                <a:solidFill>
                  <a:srgbClr val="000066"/>
                </a:solidFill>
                <a:latin typeface="Comic Sans MS" charset="0"/>
              </a:rPr>
              <a:t>TIER 2</a:t>
            </a:r>
          </a:p>
        </p:txBody>
      </p:sp>
      <p:graphicFrame>
        <p:nvGraphicFramePr>
          <p:cNvPr id="40" name="Table 14"/>
          <p:cNvGraphicFramePr>
            <a:graphicFrameLocks noGrp="1"/>
          </p:cNvGraphicFramePr>
          <p:nvPr/>
        </p:nvGraphicFramePr>
        <p:xfrm>
          <a:off x="5151438" y="3192463"/>
          <a:ext cx="4082143" cy="3200400"/>
        </p:xfrm>
        <a:graphic>
          <a:graphicData uri="http://schemas.openxmlformats.org/drawingml/2006/table">
            <a:tbl>
              <a:tblPr/>
              <a:tblGrid>
                <a:gridCol w="2016609"/>
                <a:gridCol w="1062234"/>
                <a:gridCol w="1003300"/>
              </a:tblGrid>
              <a:tr h="2649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pitchFamily="66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Apsel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 VI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Superpix1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649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Charge sensitivity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850 mV/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fC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48 mV/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fC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2649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Peaking time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320 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260 ns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9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ENC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34 e-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130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42938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Threshold dispersion before/after correction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103/13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560/65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938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Analog power consumption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33 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μ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W/pixel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10 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μ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W/pixel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938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Detector parasitic capacitance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300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fF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150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fF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649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Matrix size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128x100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128x32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49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Pixel pitch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50 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μ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ea typeface="ＭＳ Ｐゴシック"/>
                          <a:cs typeface="ＭＳ Ｐゴシック"/>
                        </a:rPr>
                        <a:t>50 </a:t>
                      </a:r>
                      <a:r>
                        <a:rPr kumimoji="0" lang="el-G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μ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/>
                          <a:cs typeface="ＭＳ Ｐゴシック"/>
                        </a:rPr>
                        <a:t>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4867" name="Text Box 9"/>
          <p:cNvSpPr txBox="1">
            <a:spLocks noChangeArrowheads="1"/>
          </p:cNvSpPr>
          <p:nvPr/>
        </p:nvSpPr>
        <p:spPr bwMode="auto">
          <a:xfrm>
            <a:off x="7043738" y="1884363"/>
            <a:ext cx="27606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Similar THR DAC and discriminator design for both front-end channels</a:t>
            </a:r>
          </a:p>
        </p:txBody>
      </p:sp>
      <p:pic>
        <p:nvPicPr>
          <p:cNvPr id="34868" name="Picture 14" descr="bull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3713" y="20304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69" name="Text Box 9"/>
          <p:cNvSpPr txBox="1">
            <a:spLocks noChangeArrowheads="1"/>
          </p:cNvSpPr>
          <p:nvPr/>
        </p:nvSpPr>
        <p:spPr bwMode="auto">
          <a:xfrm>
            <a:off x="909638" y="5846763"/>
            <a:ext cx="40433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Polarity selection to be added in the hybrid pixel readout channel</a:t>
            </a:r>
          </a:p>
        </p:txBody>
      </p:sp>
      <p:pic>
        <p:nvPicPr>
          <p:cNvPr id="34870" name="Picture 14" descr="bull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613" y="59928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71" name="Text Box 9"/>
          <p:cNvSpPr txBox="1">
            <a:spLocks noChangeArrowheads="1"/>
          </p:cNvSpPr>
          <p:nvPr/>
        </p:nvSpPr>
        <p:spPr bwMode="auto">
          <a:xfrm>
            <a:off x="896938" y="5237163"/>
            <a:ext cx="40433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Analog front-end on the first tier (optimized for the detector features)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3"/>
          <p:cNvSpPr txBox="1">
            <a:spLocks noChangeArrowheads="1"/>
          </p:cNvSpPr>
          <p:nvPr/>
        </p:nvSpPr>
        <p:spPr bwMode="auto">
          <a:xfrm>
            <a:off x="171450" y="134938"/>
            <a:ext cx="777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2400" b="1" i="0" u="none">
                <a:latin typeface="Comic Sans MS" charset="0"/>
              </a:rPr>
              <a:t>INMAPS process</a:t>
            </a:r>
            <a:endParaRPr lang="en-US" sz="2400" b="1" i="0" u="none">
              <a:latin typeface="Comic Sans MS" charset="0"/>
              <a:sym typeface="Symbol" charset="2"/>
            </a:endParaRPr>
          </a:p>
        </p:txBody>
      </p:sp>
      <p:sp>
        <p:nvSpPr>
          <p:cNvPr id="35843" name="Text Box 6"/>
          <p:cNvSpPr txBox="1">
            <a:spLocks noChangeArrowheads="1"/>
          </p:cNvSpPr>
          <p:nvPr/>
        </p:nvSpPr>
        <p:spPr bwMode="auto">
          <a:xfrm>
            <a:off x="706438" y="1041400"/>
            <a:ext cx="87026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Charge collection efficiency of planar and (to a lesser extent) 3D CMOS MAPS structures could be affected by the presence of competitive N-wells</a:t>
            </a:r>
          </a:p>
        </p:txBody>
      </p:sp>
      <p:pic>
        <p:nvPicPr>
          <p:cNvPr id="35844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11414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Text Box 6"/>
          <p:cNvSpPr txBox="1">
            <a:spLocks noChangeArrowheads="1"/>
          </p:cNvSpPr>
          <p:nvPr/>
        </p:nvSpPr>
        <p:spPr bwMode="auto">
          <a:xfrm>
            <a:off x="706438" y="1778000"/>
            <a:ext cx="87026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This issue may be addressed by means of a quadruple well technology: N-wells (and N</a:t>
            </a:r>
            <a:r>
              <a:rPr lang="en-US" sz="2000" i="0" u="none" baseline="30000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+</a:t>
            </a: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 diffusions) are shielded from the substrate by means of a high energy P-type implant (deep P-well)</a:t>
            </a:r>
          </a:p>
        </p:txBody>
      </p:sp>
      <p:pic>
        <p:nvPicPr>
          <p:cNvPr id="35846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18780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7" name="Group 68"/>
          <p:cNvGrpSpPr>
            <a:grpSpLocks/>
          </p:cNvGrpSpPr>
          <p:nvPr/>
        </p:nvGrpSpPr>
        <p:grpSpPr bwMode="auto">
          <a:xfrm>
            <a:off x="774700" y="3319463"/>
            <a:ext cx="8229600" cy="2649537"/>
            <a:chOff x="6770" y="8040"/>
            <a:chExt cx="5448" cy="1890"/>
          </a:xfrm>
        </p:grpSpPr>
        <p:pic>
          <p:nvPicPr>
            <p:cNvPr id="8" name="Picture 7" descr="3.2-recropped-noDPW.tif"/>
            <p:cNvPicPr>
              <a:picLocks noChangeAspect="1"/>
            </p:cNvPicPr>
            <p:nvPr/>
          </p:nvPicPr>
          <p:blipFill>
            <a:blip r:embed="rId3"/>
            <a:srcRect b="19231"/>
            <a:stretch>
              <a:fillRect/>
            </a:stretch>
          </p:blipFill>
          <p:spPr>
            <a:xfrm>
              <a:off x="6770" y="8040"/>
              <a:ext cx="2589" cy="1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9" name="Picture 8" descr="3.2-recropped.tif"/>
            <p:cNvPicPr>
              <a:picLocks noChangeAspect="1"/>
            </p:cNvPicPr>
            <p:nvPr/>
          </p:nvPicPr>
          <p:blipFill>
            <a:blip r:embed="rId4"/>
            <a:srcRect b="19231"/>
            <a:stretch>
              <a:fillRect/>
            </a:stretch>
          </p:blipFill>
          <p:spPr>
            <a:xfrm>
              <a:off x="9629" y="8040"/>
              <a:ext cx="2589" cy="1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3"/>
          <p:cNvSpPr txBox="1">
            <a:spLocks noChangeArrowheads="1"/>
          </p:cNvSpPr>
          <p:nvPr/>
        </p:nvSpPr>
        <p:spPr bwMode="auto">
          <a:xfrm>
            <a:off x="171450" y="134938"/>
            <a:ext cx="777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2400" b="1" i="0" u="none">
                <a:latin typeface="Comic Sans MS" charset="0"/>
              </a:rPr>
              <a:t>Monolithic sensors in INMAPS technology</a:t>
            </a:r>
            <a:endParaRPr lang="en-US" sz="2400" b="1" i="0" u="none">
              <a:latin typeface="Comic Sans MS" charset="0"/>
              <a:sym typeface="Symbol" charset="2"/>
            </a:endParaRPr>
          </a:p>
        </p:txBody>
      </p:sp>
      <p:sp>
        <p:nvSpPr>
          <p:cNvPr id="36867" name="Text Box 6"/>
          <p:cNvSpPr txBox="1">
            <a:spLocks noChangeArrowheads="1"/>
          </p:cNvSpPr>
          <p:nvPr/>
        </p:nvSpPr>
        <p:spPr bwMode="auto">
          <a:xfrm>
            <a:off x="706438" y="1041400"/>
            <a:ext cx="87026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CMOS 180 nm technology with 6 metal layers, quadruple well and high resistivity epitaxial layer(~1 k</a:t>
            </a:r>
            <a:r>
              <a:rPr lang="en-US" sz="1800" i="0" u="none">
                <a:solidFill>
                  <a:srgbClr val="000066"/>
                </a:solidFill>
                <a:latin typeface="Lucida Grande" charset="0"/>
                <a:ea typeface="Lucida Grande" charset="0"/>
                <a:cs typeface="Lucida Grande" charset="0"/>
              </a:rPr>
              <a:t>Ω</a:t>
            </a: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Lucida Grande" charset="0"/>
                <a:cs typeface="Lucida Grande" charset="0"/>
              </a:rPr>
              <a:t> cm</a:t>
            </a:r>
            <a:r>
              <a:rPr lang="en-US" sz="1800" i="0" u="none" baseline="30000">
                <a:solidFill>
                  <a:srgbClr val="000066"/>
                </a:solidFill>
                <a:latin typeface="Comic Sans MS" charset="0"/>
                <a:ea typeface="Lucida Grande" charset="0"/>
                <a:cs typeface="Lucida Grande" charset="0"/>
              </a:rPr>
              <a:t>2</a:t>
            </a: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Lucida Grande" charset="0"/>
                <a:cs typeface="Lucida Grande" charset="0"/>
              </a:rPr>
              <a:t>, 12 </a:t>
            </a:r>
            <a:r>
              <a:rPr lang="en-US" sz="1800" i="0" u="none">
                <a:solidFill>
                  <a:srgbClr val="000066"/>
                </a:solidFill>
                <a:latin typeface="Lucida Grande" charset="0"/>
                <a:ea typeface="Lucida Grande" charset="0"/>
                <a:cs typeface="Lucida Grande" charset="0"/>
              </a:rPr>
              <a:t>μ</a:t>
            </a: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Lucida Grande" charset="0"/>
                <a:cs typeface="Lucida Grande" charset="0"/>
              </a:rPr>
              <a:t>m thickness) options for better collection efficiency and radiation hardness (as compared to DNW MAPS)</a:t>
            </a:r>
            <a:endParaRPr lang="en-US" sz="1800" i="0" u="none">
              <a:solidFill>
                <a:srgbClr val="000066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36868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11414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706438" y="2006600"/>
            <a:ext cx="87026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Detector with very low capacitance (a few 10 fF) read out by optimum chain for capacitive detector (preamplifier and shaper) followed by a discriminator (binary readout) </a:t>
            </a:r>
          </a:p>
        </p:txBody>
      </p:sp>
      <p:pic>
        <p:nvPicPr>
          <p:cNvPr id="36870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21066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3700" y="3502025"/>
            <a:ext cx="5524500" cy="255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Text Box 220"/>
          <p:cNvSpPr txBox="1">
            <a:spLocks noChangeArrowheads="1"/>
          </p:cNvSpPr>
          <p:nvPr/>
        </p:nvSpPr>
        <p:spPr bwMode="auto">
          <a:xfrm>
            <a:off x="1343025" y="5489575"/>
            <a:ext cx="47625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</a:rPr>
              <a:t>C</a:t>
            </a:r>
            <a:r>
              <a:rPr lang="en-US" sz="1800" i="0" u="none" baseline="-25000">
                <a:solidFill>
                  <a:srgbClr val="000066"/>
                </a:solidFill>
                <a:latin typeface="Comic Sans MS" charset="0"/>
              </a:rPr>
              <a:t>F</a:t>
            </a:r>
            <a:endParaRPr lang="it-IT" sz="18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6873" name="Text Box 220"/>
          <p:cNvSpPr txBox="1">
            <a:spLocks noChangeArrowheads="1"/>
          </p:cNvSpPr>
          <p:nvPr/>
        </p:nvSpPr>
        <p:spPr bwMode="auto">
          <a:xfrm>
            <a:off x="2324100" y="4830763"/>
            <a:ext cx="476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</a:rPr>
              <a:t>C</a:t>
            </a:r>
            <a:r>
              <a:rPr lang="en-US" sz="1800" i="0" u="none" baseline="-25000">
                <a:solidFill>
                  <a:srgbClr val="000066"/>
                </a:solidFill>
                <a:latin typeface="Comic Sans MS" charset="0"/>
              </a:rPr>
              <a:t>1</a:t>
            </a:r>
            <a:endParaRPr lang="it-IT" sz="18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6874" name="Text Box 220"/>
          <p:cNvSpPr txBox="1">
            <a:spLocks noChangeArrowheads="1"/>
          </p:cNvSpPr>
          <p:nvPr/>
        </p:nvSpPr>
        <p:spPr bwMode="auto">
          <a:xfrm>
            <a:off x="3200400" y="3562350"/>
            <a:ext cx="4746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</a:rPr>
              <a:t>C</a:t>
            </a:r>
            <a:r>
              <a:rPr lang="en-US" sz="1800" i="0" u="none" baseline="-25000">
                <a:solidFill>
                  <a:srgbClr val="000066"/>
                </a:solidFill>
                <a:latin typeface="Comic Sans MS" charset="0"/>
              </a:rPr>
              <a:t>2</a:t>
            </a:r>
            <a:endParaRPr lang="it-IT" sz="18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6875" name="Text Box 220"/>
          <p:cNvSpPr txBox="1">
            <a:spLocks noChangeArrowheads="1"/>
          </p:cNvSpPr>
          <p:nvPr/>
        </p:nvSpPr>
        <p:spPr bwMode="auto">
          <a:xfrm>
            <a:off x="2533650" y="5946775"/>
            <a:ext cx="4762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</a:rPr>
              <a:t>I</a:t>
            </a:r>
            <a:r>
              <a:rPr lang="en-US" sz="1800" i="0" u="none" baseline="-25000">
                <a:solidFill>
                  <a:srgbClr val="000066"/>
                </a:solidFill>
                <a:latin typeface="Comic Sans MS" charset="0"/>
              </a:rPr>
              <a:t>S</a:t>
            </a:r>
            <a:endParaRPr lang="it-IT" sz="18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6876" name="Text Box 220"/>
          <p:cNvSpPr txBox="1">
            <a:spLocks noChangeArrowheads="1"/>
          </p:cNvSpPr>
          <p:nvPr/>
        </p:nvSpPr>
        <p:spPr bwMode="auto">
          <a:xfrm>
            <a:off x="4425950" y="5572125"/>
            <a:ext cx="6159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</a:rPr>
              <a:t>V</a:t>
            </a:r>
            <a:r>
              <a:rPr lang="en-US" sz="1800" i="0" u="none" baseline="-25000">
                <a:solidFill>
                  <a:srgbClr val="000066"/>
                </a:solidFill>
                <a:latin typeface="Comic Sans MS" charset="0"/>
              </a:rPr>
              <a:t>th</a:t>
            </a:r>
            <a:endParaRPr lang="it-IT" sz="18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6877" name="Text Box 220"/>
          <p:cNvSpPr txBox="1">
            <a:spLocks noChangeArrowheads="1"/>
          </p:cNvSpPr>
          <p:nvPr/>
        </p:nvSpPr>
        <p:spPr bwMode="auto">
          <a:xfrm>
            <a:off x="1155700" y="3327400"/>
            <a:ext cx="47625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</a:rPr>
              <a:t>V</a:t>
            </a:r>
            <a:r>
              <a:rPr lang="en-US" sz="1800" i="0" u="none" baseline="-25000">
                <a:solidFill>
                  <a:srgbClr val="000066"/>
                </a:solidFill>
                <a:latin typeface="Comic Sans MS" charset="0"/>
              </a:rPr>
              <a:t>F</a:t>
            </a:r>
            <a:endParaRPr lang="it-IT" sz="1800" i="0" u="none">
              <a:solidFill>
                <a:srgbClr val="000066"/>
              </a:solidFill>
              <a:latin typeface="Comic Sans MS" charset="0"/>
              <a:sym typeface="Symbol" charset="2"/>
            </a:endParaRPr>
          </a:p>
        </p:txBody>
      </p:sp>
      <p:sp>
        <p:nvSpPr>
          <p:cNvPr id="36878" name="Text Box 9"/>
          <p:cNvSpPr txBox="1">
            <a:spLocks noChangeArrowheads="1"/>
          </p:cNvSpPr>
          <p:nvPr/>
        </p:nvSpPr>
        <p:spPr bwMode="auto">
          <a:xfrm>
            <a:off x="6446838" y="4221163"/>
            <a:ext cx="34591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3x3 matrices (test structures with different number of collecting electrodes, input devices with and without enclosed layout), single channels with detector emulating capacitor, N-well/P-epi and N</a:t>
            </a:r>
            <a:r>
              <a:rPr lang="en-US" i="0" u="none" baseline="30000">
                <a:solidFill>
                  <a:srgbClr val="000066"/>
                </a:solidFill>
                <a:latin typeface="Comic Sans MS" charset="0"/>
              </a:rPr>
              <a:t>+</a:t>
            </a: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/P-epi diodes   </a:t>
            </a:r>
          </a:p>
        </p:txBody>
      </p:sp>
      <p:pic>
        <p:nvPicPr>
          <p:cNvPr id="36879" name="Picture 14" descr="bull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6813" y="43672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80" name="Text Box 6"/>
          <p:cNvSpPr txBox="1">
            <a:spLocks noChangeArrowheads="1"/>
          </p:cNvSpPr>
          <p:nvPr/>
        </p:nvSpPr>
        <p:spPr bwMode="auto">
          <a:xfrm>
            <a:off x="706438" y="2946400"/>
            <a:ext cx="8702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defTabSz="495300">
              <a:spcBef>
                <a:spcPct val="50000"/>
              </a:spcBef>
            </a:pPr>
            <a:r>
              <a:rPr lang="en-US" sz="1800" i="0" u="none">
                <a:solidFill>
                  <a:srgbClr val="000066"/>
                </a:solidFill>
                <a:latin typeface="Comic Sans MS" charset="0"/>
                <a:ea typeface="Comic Sans MS" charset="0"/>
                <a:cs typeface="Comic Sans MS" charset="0"/>
              </a:rPr>
              <a:t>First run on beginning of July this year</a:t>
            </a:r>
          </a:p>
        </p:txBody>
      </p:sp>
      <p:pic>
        <p:nvPicPr>
          <p:cNvPr id="36881" name="Picture 15" descr="bullet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313" y="3059113"/>
            <a:ext cx="174625" cy="1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82" name="Text Box 9"/>
          <p:cNvSpPr txBox="1">
            <a:spLocks noChangeArrowheads="1"/>
          </p:cNvSpPr>
          <p:nvPr/>
        </p:nvSpPr>
        <p:spPr bwMode="auto">
          <a:xfrm>
            <a:off x="6446838" y="3471863"/>
            <a:ext cx="34591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50000"/>
              </a:spcBef>
              <a:buClrTx/>
              <a:buFontTx/>
              <a:buNone/>
            </a:pP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32 x 32 matrix (50 </a:t>
            </a:r>
            <a:r>
              <a:rPr lang="en-US" i="0" u="none">
                <a:solidFill>
                  <a:srgbClr val="000066"/>
                </a:solidFill>
                <a:latin typeface="Lucida Grande" charset="0"/>
                <a:ea typeface="Lucida Grande" charset="0"/>
                <a:cs typeface="Lucida Grande" charset="0"/>
              </a:rPr>
              <a:t>μ</a:t>
            </a:r>
            <a:r>
              <a:rPr lang="en-US" i="0" u="none">
                <a:solidFill>
                  <a:srgbClr val="000066"/>
                </a:solidFill>
                <a:latin typeface="Comic Sans MS" charset="0"/>
              </a:rPr>
              <a:t>m cell) with sparsified digital readout</a:t>
            </a:r>
          </a:p>
        </p:txBody>
      </p:sp>
      <p:pic>
        <p:nvPicPr>
          <p:cNvPr id="36883" name="Picture 14" descr="bull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6813" y="3617913"/>
            <a:ext cx="107950" cy="9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E107"/>
          </a:buClr>
          <a:buSzTx/>
          <a:buFont typeface="Wingdings" charset="2"/>
          <a:buNone/>
          <a:tabLst/>
          <a:defRPr kumimoji="0" lang="it-IT" sz="1600" b="0" i="1" u="sng" strike="noStrike" cap="none" normalizeH="0" baseline="0">
            <a:ln>
              <a:noFill/>
            </a:ln>
            <a:solidFill>
              <a:schemeClr val="bg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28075</TotalTime>
  <Words>1536</Words>
  <Application>Microsoft PowerPoint</Application>
  <PresentationFormat>A4 Paper (210x297 mm)</PresentationFormat>
  <Paragraphs>252</Paragraphs>
  <Slides>12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Struttura predefinita</vt:lpstr>
      <vt:lpstr>Personalizza struttura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Università di Pavia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Lab S. E.</dc:creator>
  <cp:lastModifiedBy>Lodovico Ratti</cp:lastModifiedBy>
  <cp:revision>1244</cp:revision>
  <cp:lastPrinted>2010-06-17T06:43:22Z</cp:lastPrinted>
  <dcterms:created xsi:type="dcterms:W3CDTF">2011-06-24T07:00:44Z</dcterms:created>
  <dcterms:modified xsi:type="dcterms:W3CDTF">2011-06-24T07:02:32Z</dcterms:modified>
</cp:coreProperties>
</file>