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2" r:id="rId2"/>
    <p:sldId id="301" r:id="rId3"/>
    <p:sldId id="274" r:id="rId4"/>
    <p:sldId id="293" r:id="rId5"/>
    <p:sldId id="294" r:id="rId6"/>
    <p:sldId id="280" r:id="rId7"/>
    <p:sldId id="262" r:id="rId8"/>
    <p:sldId id="295" r:id="rId9"/>
    <p:sldId id="256" r:id="rId10"/>
    <p:sldId id="257" r:id="rId11"/>
    <p:sldId id="282" r:id="rId12"/>
    <p:sldId id="279" r:id="rId13"/>
    <p:sldId id="290" r:id="rId14"/>
    <p:sldId id="291" r:id="rId15"/>
    <p:sldId id="296" r:id="rId16"/>
    <p:sldId id="297" r:id="rId17"/>
    <p:sldId id="298" r:id="rId18"/>
    <p:sldId id="299" r:id="rId19"/>
    <p:sldId id="259" r:id="rId20"/>
    <p:sldId id="258" r:id="rId21"/>
    <p:sldId id="261" r:id="rId22"/>
    <p:sldId id="260" r:id="rId23"/>
    <p:sldId id="300" r:id="rId24"/>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DD"/>
    <a:srgbClr val="FFFFE1"/>
    <a:srgbClr val="FFF6F0"/>
    <a:srgbClr val="FAF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718"/>
  </p:normalViewPr>
  <p:slideViewPr>
    <p:cSldViewPr snapToGrid="0">
      <p:cViewPr varScale="1">
        <p:scale>
          <a:sx n="93" d="100"/>
          <a:sy n="93" d="100"/>
        </p:scale>
        <p:origin x="216" y="7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B779-666C-D48A-3451-FB52EE6AF79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70E76B8C-A41D-651F-6315-08D887B50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1D190F20-C29B-7AD3-69B9-B6CBF3C596C9}"/>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5" name="Footer Placeholder 4">
            <a:extLst>
              <a:ext uri="{FF2B5EF4-FFF2-40B4-BE49-F238E27FC236}">
                <a16:creationId xmlns:a16="http://schemas.microsoft.com/office/drawing/2014/main" id="{D5ECFF15-4496-3124-6207-8417F4496D98}"/>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E6E906BB-2D05-7400-77DF-A6076FCB804C}"/>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260202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283C-20A6-C3A1-FCEE-6FD869699B58}"/>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6B744360-E92D-E537-7798-8D4D5CB351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A3FB7918-C7F6-4A28-B144-9EE1DC29E9A7}"/>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5" name="Footer Placeholder 4">
            <a:extLst>
              <a:ext uri="{FF2B5EF4-FFF2-40B4-BE49-F238E27FC236}">
                <a16:creationId xmlns:a16="http://schemas.microsoft.com/office/drawing/2014/main" id="{4DE963D8-8012-7DF1-E7F4-EAE210D798D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48DD6B00-27F1-3D6C-7514-0A6232E580EB}"/>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61605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C470E-C84A-1A35-70DB-4677121C82A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C52314FB-AB0C-ADCF-F46B-F86B4084181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DB43AF18-E2D7-5009-7474-789F4A468F4A}"/>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5" name="Footer Placeholder 4">
            <a:extLst>
              <a:ext uri="{FF2B5EF4-FFF2-40B4-BE49-F238E27FC236}">
                <a16:creationId xmlns:a16="http://schemas.microsoft.com/office/drawing/2014/main" id="{48B5542F-3CFD-6582-D19B-2BB269C66984}"/>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D1C32AE-E5C3-AB47-D0C0-BD9D75AF7FBC}"/>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401241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2D9C-BD0D-8C09-5C0E-C3B2D43036A0}"/>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8570B6C8-2E86-1317-A32A-D3BED082319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36E03407-1F68-34CC-2DBB-8A2B75DA4049}"/>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5" name="Footer Placeholder 4">
            <a:extLst>
              <a:ext uri="{FF2B5EF4-FFF2-40B4-BE49-F238E27FC236}">
                <a16:creationId xmlns:a16="http://schemas.microsoft.com/office/drawing/2014/main" id="{4D3ACD00-35CB-17C0-DD59-D2589AD191CB}"/>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424E52B-567D-4A11-2DA4-9E419E57EDBF}"/>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415284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17055-D6D3-705B-09D0-2144F4DD80C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6A4AFF8B-F677-6812-5A15-EC43DD785C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CCBB502-25BC-5735-A6DE-92207B817D20}"/>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5" name="Footer Placeholder 4">
            <a:extLst>
              <a:ext uri="{FF2B5EF4-FFF2-40B4-BE49-F238E27FC236}">
                <a16:creationId xmlns:a16="http://schemas.microsoft.com/office/drawing/2014/main" id="{4CA9C100-1203-D140-5B9B-F2DB21612E5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A1E68D3C-5057-5E85-09AC-FD6E6784D092}"/>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20905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1EDD-4BEC-2CD2-A4D5-4D60889398DB}"/>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8728A8B0-F33A-B9CE-053B-1B294114B72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BCDD9771-660C-0F81-328C-32E259DE5E2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0F1CDC1C-2706-A165-F822-22B350E7A187}"/>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6" name="Footer Placeholder 5">
            <a:extLst>
              <a:ext uri="{FF2B5EF4-FFF2-40B4-BE49-F238E27FC236}">
                <a16:creationId xmlns:a16="http://schemas.microsoft.com/office/drawing/2014/main" id="{A579718A-E823-6077-B189-5E5AB01FBECE}"/>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0EDE076F-C1B1-F0F8-691E-C8B29BACEF77}"/>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150016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1B07-52C1-2899-B3B5-136D9AB2E238}"/>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44903133-CB13-6202-43BD-BA4BFDA63C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7657B2E-4F5B-C42A-A526-058E0702ED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98E6108E-BDAB-54B5-0F4D-69B68C88F8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0B7BBC6-6292-A7DA-0663-A45AEEF3F23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4C70E5C1-055D-C811-BFE4-85ABEC1BF06A}"/>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8" name="Footer Placeholder 7">
            <a:extLst>
              <a:ext uri="{FF2B5EF4-FFF2-40B4-BE49-F238E27FC236}">
                <a16:creationId xmlns:a16="http://schemas.microsoft.com/office/drawing/2014/main" id="{88582D19-64E4-5F4B-6D08-5CA320B8C105}"/>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A16129A3-AE0B-E3A3-78F7-FF682D1CD54F}"/>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158083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F87D-9FCA-8957-A3F6-BDC605EA0F06}"/>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99A12765-3269-1884-5F16-5F800499327E}"/>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4" name="Footer Placeholder 3">
            <a:extLst>
              <a:ext uri="{FF2B5EF4-FFF2-40B4-BE49-F238E27FC236}">
                <a16:creationId xmlns:a16="http://schemas.microsoft.com/office/drawing/2014/main" id="{6F1F3B9C-ACB3-1445-DE53-056635299F43}"/>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3BA3861C-523D-053D-AA99-DA796BD1D085}"/>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160237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D15C5-6032-571C-F691-6387F210F64C}"/>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3" name="Footer Placeholder 2">
            <a:extLst>
              <a:ext uri="{FF2B5EF4-FFF2-40B4-BE49-F238E27FC236}">
                <a16:creationId xmlns:a16="http://schemas.microsoft.com/office/drawing/2014/main" id="{EC12D19A-8ABC-D923-03FD-6D3D76A2B368}"/>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F2DB7CFE-900D-09FF-21CA-B81553781A31}"/>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143636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1C6C-13B7-6415-81AD-0834157A04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B6587A38-5FC4-0695-5DF8-F6D4C3C822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1E2A884C-1A2D-DD2F-91A7-D59967470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1EDEB9-434C-3CE5-F85E-4356B7CF207C}"/>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6" name="Footer Placeholder 5">
            <a:extLst>
              <a:ext uri="{FF2B5EF4-FFF2-40B4-BE49-F238E27FC236}">
                <a16:creationId xmlns:a16="http://schemas.microsoft.com/office/drawing/2014/main" id="{3196601A-1D46-E047-E718-59EE66E4C573}"/>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F2603617-0FDD-34D2-1B4F-F6940019D4E0}"/>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370461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537A5-B8D5-B8D5-DB9F-A19F3C36CF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56E6D8FB-1652-246B-BF05-C909C2B43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1DD7C96E-6DB2-4E66-5058-BC700BA31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C0BC15-A60F-A59A-0BF5-A05CB9710F73}"/>
              </a:ext>
            </a:extLst>
          </p:cNvPr>
          <p:cNvSpPr>
            <a:spLocks noGrp="1"/>
          </p:cNvSpPr>
          <p:nvPr>
            <p:ph type="dt" sz="half" idx="10"/>
          </p:nvPr>
        </p:nvSpPr>
        <p:spPr/>
        <p:txBody>
          <a:bodyPr/>
          <a:lstStyle/>
          <a:p>
            <a:fld id="{BC0816FB-6A66-D342-955B-F480B4A4FCF7}" type="datetimeFigureOut">
              <a:rPr lang="en-IT" smtClean="0"/>
              <a:t>07/12/23</a:t>
            </a:fld>
            <a:endParaRPr lang="en-IT"/>
          </a:p>
        </p:txBody>
      </p:sp>
      <p:sp>
        <p:nvSpPr>
          <p:cNvPr id="6" name="Footer Placeholder 5">
            <a:extLst>
              <a:ext uri="{FF2B5EF4-FFF2-40B4-BE49-F238E27FC236}">
                <a16:creationId xmlns:a16="http://schemas.microsoft.com/office/drawing/2014/main" id="{36FB5A7D-6389-C3D6-ABBF-B98F84A73BB7}"/>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D4B14AAD-8373-0C2E-CFC4-842B9FC023BE}"/>
              </a:ext>
            </a:extLst>
          </p:cNvPr>
          <p:cNvSpPr>
            <a:spLocks noGrp="1"/>
          </p:cNvSpPr>
          <p:nvPr>
            <p:ph type="sldNum" sz="quarter" idx="12"/>
          </p:nvPr>
        </p:nvSpPr>
        <p:spPr/>
        <p:txBody>
          <a:bodyPr/>
          <a:lstStyle/>
          <a:p>
            <a:fld id="{EA4952FE-2C55-BE43-AAA7-BEBA7E1AE542}" type="slidenum">
              <a:rPr lang="en-IT" smtClean="0"/>
              <a:t>‹#›</a:t>
            </a:fld>
            <a:endParaRPr lang="en-IT"/>
          </a:p>
        </p:txBody>
      </p:sp>
    </p:spTree>
    <p:extLst>
      <p:ext uri="{BB962C8B-B14F-4D97-AF65-F5344CB8AC3E}">
        <p14:creationId xmlns:p14="http://schemas.microsoft.com/office/powerpoint/2010/main" val="20567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FD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15EA18-2C2D-1EFA-49AC-0174FFC0E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4EE97096-2B31-8FF1-2F4B-3E5592F16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EDEC1040-D9DF-1C5B-AD15-CB8D5F0B3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816FB-6A66-D342-955B-F480B4A4FCF7}" type="datetimeFigureOut">
              <a:rPr lang="en-IT" smtClean="0"/>
              <a:t>07/12/23</a:t>
            </a:fld>
            <a:endParaRPr lang="en-IT"/>
          </a:p>
        </p:txBody>
      </p:sp>
      <p:sp>
        <p:nvSpPr>
          <p:cNvPr id="5" name="Footer Placeholder 4">
            <a:extLst>
              <a:ext uri="{FF2B5EF4-FFF2-40B4-BE49-F238E27FC236}">
                <a16:creationId xmlns:a16="http://schemas.microsoft.com/office/drawing/2014/main" id="{2C5EF3B4-BAC0-634A-C0C4-46CD0F122D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EC486EEB-D9E1-618B-5E43-BF7C480E8B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952FE-2C55-BE43-AAA7-BEBA7E1AE542}" type="slidenum">
              <a:rPr lang="en-IT" smtClean="0"/>
              <a:t>‹#›</a:t>
            </a:fld>
            <a:endParaRPr lang="en-IT"/>
          </a:p>
        </p:txBody>
      </p:sp>
    </p:spTree>
    <p:extLst>
      <p:ext uri="{BB962C8B-B14F-4D97-AF65-F5344CB8AC3E}">
        <p14:creationId xmlns:p14="http://schemas.microsoft.com/office/powerpoint/2010/main" val="3705111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EAD95A-15E3-F17F-2C11-CC0049DFD045}"/>
              </a:ext>
            </a:extLst>
          </p:cNvPr>
          <p:cNvPicPr>
            <a:picLocks noChangeAspect="1"/>
          </p:cNvPicPr>
          <p:nvPr/>
        </p:nvPicPr>
        <p:blipFill>
          <a:blip r:embed="rId2"/>
          <a:stretch>
            <a:fillRect/>
          </a:stretch>
        </p:blipFill>
        <p:spPr>
          <a:xfrm>
            <a:off x="1089547" y="0"/>
            <a:ext cx="10012905" cy="6858000"/>
          </a:xfrm>
          <a:prstGeom prst="rect">
            <a:avLst/>
          </a:prstGeom>
        </p:spPr>
      </p:pic>
    </p:spTree>
    <p:extLst>
      <p:ext uri="{BB962C8B-B14F-4D97-AF65-F5344CB8AC3E}">
        <p14:creationId xmlns:p14="http://schemas.microsoft.com/office/powerpoint/2010/main" val="73960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6130C1AC-8364-4393-2703-1F38540F59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4709" y="0"/>
            <a:ext cx="7602582" cy="6858000"/>
          </a:xfrm>
          <a:prstGeom prst="rect">
            <a:avLst/>
          </a:prstGeom>
        </p:spPr>
      </p:pic>
      <p:sp>
        <p:nvSpPr>
          <p:cNvPr id="6" name="Oval 5">
            <a:extLst>
              <a:ext uri="{FF2B5EF4-FFF2-40B4-BE49-F238E27FC236}">
                <a16:creationId xmlns:a16="http://schemas.microsoft.com/office/drawing/2014/main" id="{971E1D23-9528-BC72-BAAA-82575BC2FCDE}"/>
              </a:ext>
            </a:extLst>
          </p:cNvPr>
          <p:cNvSpPr/>
          <p:nvPr/>
        </p:nvSpPr>
        <p:spPr>
          <a:xfrm>
            <a:off x="3741683" y="160641"/>
            <a:ext cx="1695290" cy="1841154"/>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Oval 6">
            <a:extLst>
              <a:ext uri="{FF2B5EF4-FFF2-40B4-BE49-F238E27FC236}">
                <a16:creationId xmlns:a16="http://schemas.microsoft.com/office/drawing/2014/main" id="{D24CB663-3DB2-5D74-96E4-13C39E988325}"/>
              </a:ext>
            </a:extLst>
          </p:cNvPr>
          <p:cNvSpPr/>
          <p:nvPr/>
        </p:nvSpPr>
        <p:spPr>
          <a:xfrm>
            <a:off x="6845643" y="2990335"/>
            <a:ext cx="2075935" cy="2174789"/>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8617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0.7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brightnessContrast bright="-21000" contrast="44000"/>
                    </a14:imgEffect>
                  </a14:imgLayer>
                </a14:imgProps>
              </a:ext>
            </a:extLst>
          </a:blip>
          <a:stretch>
            <a:fillRect/>
          </a:stretch>
        </p:blipFill>
        <p:spPr>
          <a:xfrm>
            <a:off x="2149362" y="1165599"/>
            <a:ext cx="8040420" cy="5692401"/>
          </a:xfrm>
          <a:prstGeom prst="rect">
            <a:avLst/>
          </a:prstGeom>
        </p:spPr>
      </p:pic>
      <p:sp>
        <p:nvSpPr>
          <p:cNvPr id="3" name="TextBox 2">
            <a:extLst>
              <a:ext uri="{FF2B5EF4-FFF2-40B4-BE49-F238E27FC236}">
                <a16:creationId xmlns:a16="http://schemas.microsoft.com/office/drawing/2014/main" id="{23165DE6-08DE-CD18-A94B-778A4604BD78}"/>
              </a:ext>
            </a:extLst>
          </p:cNvPr>
          <p:cNvSpPr txBox="1"/>
          <p:nvPr/>
        </p:nvSpPr>
        <p:spPr>
          <a:xfrm>
            <a:off x="1681655" y="88381"/>
            <a:ext cx="8828690" cy="1077218"/>
          </a:xfrm>
          <a:prstGeom prst="rect">
            <a:avLst/>
          </a:prstGeom>
          <a:noFill/>
        </p:spPr>
        <p:txBody>
          <a:bodyPr wrap="square" rtlCol="0">
            <a:spAutoFit/>
          </a:bodyPr>
          <a:lstStyle/>
          <a:p>
            <a:pPr algn="ctr"/>
            <a:r>
              <a:rPr lang="en-IT" sz="3200" dirty="0">
                <a:solidFill>
                  <a:schemeClr val="accent1">
                    <a:lumMod val="75000"/>
                  </a:schemeClr>
                </a:solidFill>
              </a:rPr>
              <a:t>1979 – passaggio di consegne della Direzione dei Laboratori Nazionali di Legnaro a Paolo Blasi</a:t>
            </a:r>
          </a:p>
        </p:txBody>
      </p:sp>
    </p:spTree>
    <p:extLst>
      <p:ext uri="{BB962C8B-B14F-4D97-AF65-F5344CB8AC3E}">
        <p14:creationId xmlns:p14="http://schemas.microsoft.com/office/powerpoint/2010/main" val="223548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27917"/>
            <a:ext cx="10775091" cy="5469767"/>
          </a:xfrm>
          <a:prstGeom prst="rect">
            <a:avLst/>
          </a:prstGeom>
          <a:noFill/>
        </p:spPr>
        <p:txBody>
          <a:bodyPr wrap="square" rtlCol="0">
            <a:spAutoFit/>
          </a:bodyPr>
          <a:lstStyle/>
          <a:p>
            <a:pPr algn="ctr">
              <a:lnSpc>
                <a:spcPct val="130000"/>
              </a:lnSpc>
            </a:pPr>
            <a:r>
              <a:rPr lang="it-IT" sz="3200" dirty="0">
                <a:solidFill>
                  <a:srgbClr val="000090"/>
                </a:solidFill>
              </a:rPr>
              <a:t>Il riconoscimento mondiale del ruolo della scuola italiana di spettroscopia nucleare, che aveva in Renato il più prestigioso protagonista, fu poi l’organizzazione a Firenze nel 1983 della International Conference on </a:t>
            </a:r>
            <a:r>
              <a:rPr lang="it-IT" sz="3200" dirty="0" err="1">
                <a:solidFill>
                  <a:srgbClr val="000090"/>
                </a:solidFill>
              </a:rPr>
              <a:t>Nuclear</a:t>
            </a:r>
            <a:r>
              <a:rPr lang="it-IT" sz="3200" dirty="0">
                <a:solidFill>
                  <a:srgbClr val="000090"/>
                </a:solidFill>
              </a:rPr>
              <a:t> </a:t>
            </a:r>
            <a:r>
              <a:rPr lang="it-IT" sz="3200" dirty="0" err="1">
                <a:solidFill>
                  <a:srgbClr val="000090"/>
                </a:solidFill>
              </a:rPr>
              <a:t>Physics</a:t>
            </a:r>
            <a:r>
              <a:rPr lang="it-IT" sz="3200" dirty="0">
                <a:solidFill>
                  <a:srgbClr val="000090"/>
                </a:solidFill>
              </a:rPr>
              <a:t>, </a:t>
            </a:r>
          </a:p>
          <a:p>
            <a:pPr algn="ctr">
              <a:lnSpc>
                <a:spcPct val="130000"/>
              </a:lnSpc>
              <a:spcAft>
                <a:spcPts val="2400"/>
              </a:spcAft>
            </a:pPr>
            <a:r>
              <a:rPr lang="it-IT" sz="3200" dirty="0">
                <a:solidFill>
                  <a:srgbClr val="000090"/>
                </a:solidFill>
              </a:rPr>
              <a:t>con Renato ovvio </a:t>
            </a:r>
            <a:r>
              <a:rPr lang="it-IT" sz="3200" dirty="0" err="1">
                <a:solidFill>
                  <a:srgbClr val="000090"/>
                </a:solidFill>
              </a:rPr>
              <a:t>chair</a:t>
            </a:r>
            <a:endParaRPr lang="it-IT" sz="3200" dirty="0">
              <a:solidFill>
                <a:srgbClr val="000090"/>
              </a:solidFill>
            </a:endParaRPr>
          </a:p>
          <a:p>
            <a:pPr algn="ctr">
              <a:lnSpc>
                <a:spcPct val="130000"/>
              </a:lnSpc>
            </a:pPr>
            <a:r>
              <a:rPr lang="it-IT" sz="3200" dirty="0">
                <a:solidFill>
                  <a:srgbClr val="000090"/>
                </a:solidFill>
              </a:rPr>
              <a:t>Una conferenza che è rimasta nel ricordo della comunità nucleare mondiale come un evento straordinario, sia scientifico che organizzativo </a:t>
            </a:r>
          </a:p>
        </p:txBody>
      </p:sp>
    </p:spTree>
    <p:extLst>
      <p:ext uri="{BB962C8B-B14F-4D97-AF65-F5344CB8AC3E}">
        <p14:creationId xmlns:p14="http://schemas.microsoft.com/office/powerpoint/2010/main" val="408273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PC 1983 - vol2.jpeg"/>
          <p:cNvPicPr>
            <a:picLocks noChangeAspect="1"/>
          </p:cNvPicPr>
          <p:nvPr/>
        </p:nvPicPr>
        <p:blipFill>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6384723" y="19411"/>
            <a:ext cx="4921250" cy="6838590"/>
          </a:xfrm>
          <a:prstGeom prst="rect">
            <a:avLst/>
          </a:prstGeom>
        </p:spPr>
      </p:pic>
      <p:pic>
        <p:nvPicPr>
          <p:cNvPr id="3" name="Picture 2" descr="INPC 1983 - vol2 1.jpeg"/>
          <p:cNvPicPr>
            <a:picLocks noChangeAspect="1"/>
          </p:cNvPicPr>
          <p:nvPr/>
        </p:nvPicPr>
        <p:blipFill>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886027" y="1"/>
            <a:ext cx="4921250" cy="6858000"/>
          </a:xfrm>
          <a:prstGeom prst="rect">
            <a:avLst/>
          </a:prstGeom>
        </p:spPr>
      </p:pic>
    </p:spTree>
    <p:extLst>
      <p:ext uri="{BB962C8B-B14F-4D97-AF65-F5344CB8AC3E}">
        <p14:creationId xmlns:p14="http://schemas.microsoft.com/office/powerpoint/2010/main" val="83437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6775E7-AD32-26CD-E8D3-E0139125390D}"/>
              </a:ext>
            </a:extLst>
          </p:cNvPr>
          <p:cNvSpPr txBox="1"/>
          <p:nvPr/>
        </p:nvSpPr>
        <p:spPr>
          <a:xfrm>
            <a:off x="966951" y="176641"/>
            <a:ext cx="10258097" cy="1200329"/>
          </a:xfrm>
          <a:prstGeom prst="rect">
            <a:avLst/>
          </a:prstGeom>
          <a:noFill/>
        </p:spPr>
        <p:txBody>
          <a:bodyPr wrap="square" rtlCol="0">
            <a:spAutoFit/>
          </a:bodyPr>
          <a:lstStyle/>
          <a:p>
            <a:pPr algn="ctr"/>
            <a:r>
              <a:rPr lang="en-IT" sz="3600" dirty="0">
                <a:solidFill>
                  <a:schemeClr val="accent1">
                    <a:lumMod val="75000"/>
                  </a:schemeClr>
                </a:solidFill>
              </a:rPr>
              <a:t>International Conference on </a:t>
            </a:r>
            <a:r>
              <a:rPr lang="en-GB" sz="3600" dirty="0">
                <a:solidFill>
                  <a:schemeClr val="accent1">
                    <a:lumMod val="75000"/>
                  </a:schemeClr>
                </a:solidFill>
              </a:rPr>
              <a:t>Nuclear Physics</a:t>
            </a:r>
          </a:p>
          <a:p>
            <a:pPr algn="ctr"/>
            <a:r>
              <a:rPr lang="en-GB" sz="3600" dirty="0">
                <a:solidFill>
                  <a:schemeClr val="accent1">
                    <a:lumMod val="75000"/>
                  </a:schemeClr>
                </a:solidFill>
              </a:rPr>
              <a:t>Firenze 1983 </a:t>
            </a:r>
            <a:endParaRPr lang="en-IT" sz="3600" dirty="0">
              <a:solidFill>
                <a:schemeClr val="accent1">
                  <a:lumMod val="75000"/>
                </a:schemeClr>
              </a:solidFill>
            </a:endParaRPr>
          </a:p>
        </p:txBody>
      </p:sp>
      <p:pic>
        <p:nvPicPr>
          <p:cNvPr id="5" name="Picture 4" descr="A group of men standing on a stage&#10;&#10;Description automatically generated">
            <a:extLst>
              <a:ext uri="{FF2B5EF4-FFF2-40B4-BE49-F238E27FC236}">
                <a16:creationId xmlns:a16="http://schemas.microsoft.com/office/drawing/2014/main" id="{585E4575-7194-B0F4-AC88-EA480B0055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53944" y="1486481"/>
            <a:ext cx="8502577" cy="5371519"/>
          </a:xfrm>
          <a:prstGeom prst="rect">
            <a:avLst/>
          </a:prstGeom>
        </p:spPr>
      </p:pic>
    </p:spTree>
    <p:extLst>
      <p:ext uri="{BB962C8B-B14F-4D97-AF65-F5344CB8AC3E}">
        <p14:creationId xmlns:p14="http://schemas.microsoft.com/office/powerpoint/2010/main" val="311216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6775E7-AD32-26CD-E8D3-E0139125390D}"/>
              </a:ext>
            </a:extLst>
          </p:cNvPr>
          <p:cNvSpPr txBox="1"/>
          <p:nvPr/>
        </p:nvSpPr>
        <p:spPr>
          <a:xfrm>
            <a:off x="976185" y="147145"/>
            <a:ext cx="10258097" cy="646331"/>
          </a:xfrm>
          <a:prstGeom prst="rect">
            <a:avLst/>
          </a:prstGeom>
          <a:noFill/>
        </p:spPr>
        <p:txBody>
          <a:bodyPr wrap="square" rtlCol="0">
            <a:spAutoFit/>
          </a:bodyPr>
          <a:lstStyle/>
          <a:p>
            <a:pPr algn="ctr"/>
            <a:r>
              <a:rPr lang="en-IT" sz="3600" dirty="0">
                <a:solidFill>
                  <a:schemeClr val="accent1">
                    <a:lumMod val="75000"/>
                  </a:schemeClr>
                </a:solidFill>
              </a:rPr>
              <a:t>International Conference on </a:t>
            </a:r>
            <a:r>
              <a:rPr lang="en-GB" sz="3600" dirty="0">
                <a:solidFill>
                  <a:schemeClr val="accent1">
                    <a:lumMod val="75000"/>
                  </a:schemeClr>
                </a:solidFill>
              </a:rPr>
              <a:t>Nuclear Physics 1983</a:t>
            </a:r>
          </a:p>
        </p:txBody>
      </p:sp>
      <p:pic>
        <p:nvPicPr>
          <p:cNvPr id="3" name="Picture 2" descr="A group of people sitting in chairs&#10;&#10;Description automatically generated">
            <a:extLst>
              <a:ext uri="{FF2B5EF4-FFF2-40B4-BE49-F238E27FC236}">
                <a16:creationId xmlns:a16="http://schemas.microsoft.com/office/drawing/2014/main" id="{250261D5-41F1-10E4-FB5A-7F904BAB5B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3148" y="811923"/>
            <a:ext cx="10605703" cy="6046077"/>
          </a:xfrm>
          <a:prstGeom prst="rect">
            <a:avLst/>
          </a:prstGeom>
        </p:spPr>
      </p:pic>
    </p:spTree>
    <p:extLst>
      <p:ext uri="{BB962C8B-B14F-4D97-AF65-F5344CB8AC3E}">
        <p14:creationId xmlns:p14="http://schemas.microsoft.com/office/powerpoint/2010/main" val="157166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6775E7-AD32-26CD-E8D3-E0139125390D}"/>
              </a:ext>
            </a:extLst>
          </p:cNvPr>
          <p:cNvSpPr txBox="1"/>
          <p:nvPr/>
        </p:nvSpPr>
        <p:spPr>
          <a:xfrm>
            <a:off x="976185" y="147145"/>
            <a:ext cx="10258097" cy="646331"/>
          </a:xfrm>
          <a:prstGeom prst="rect">
            <a:avLst/>
          </a:prstGeom>
          <a:noFill/>
        </p:spPr>
        <p:txBody>
          <a:bodyPr wrap="square" rtlCol="0">
            <a:spAutoFit/>
          </a:bodyPr>
          <a:lstStyle/>
          <a:p>
            <a:pPr algn="ctr"/>
            <a:r>
              <a:rPr lang="en-IT" sz="3600" dirty="0">
                <a:solidFill>
                  <a:schemeClr val="accent1">
                    <a:lumMod val="75000"/>
                  </a:schemeClr>
                </a:solidFill>
              </a:rPr>
              <a:t>International Conference on </a:t>
            </a:r>
            <a:r>
              <a:rPr lang="en-GB" sz="3600" dirty="0">
                <a:solidFill>
                  <a:schemeClr val="accent1">
                    <a:lumMod val="75000"/>
                  </a:schemeClr>
                </a:solidFill>
              </a:rPr>
              <a:t>Nuclear Physics 1983</a:t>
            </a:r>
          </a:p>
        </p:txBody>
      </p:sp>
      <p:pic>
        <p:nvPicPr>
          <p:cNvPr id="3" name="Picture 2" descr="A person in a suit speaking into a microphone&#10;&#10;Description automatically generated">
            <a:extLst>
              <a:ext uri="{FF2B5EF4-FFF2-40B4-BE49-F238E27FC236}">
                <a16:creationId xmlns:a16="http://schemas.microsoft.com/office/drawing/2014/main" id="{778E57AB-5685-E5AC-C70D-D03DEA209B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8693" y="734777"/>
            <a:ext cx="9294613" cy="6123223"/>
          </a:xfrm>
          <a:prstGeom prst="rect">
            <a:avLst/>
          </a:prstGeom>
        </p:spPr>
      </p:pic>
    </p:spTree>
    <p:extLst>
      <p:ext uri="{BB962C8B-B14F-4D97-AF65-F5344CB8AC3E}">
        <p14:creationId xmlns:p14="http://schemas.microsoft.com/office/powerpoint/2010/main" val="95112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6775E7-AD32-26CD-E8D3-E0139125390D}"/>
              </a:ext>
            </a:extLst>
          </p:cNvPr>
          <p:cNvSpPr txBox="1"/>
          <p:nvPr/>
        </p:nvSpPr>
        <p:spPr>
          <a:xfrm>
            <a:off x="976185" y="147145"/>
            <a:ext cx="10258097" cy="646331"/>
          </a:xfrm>
          <a:prstGeom prst="rect">
            <a:avLst/>
          </a:prstGeom>
          <a:noFill/>
        </p:spPr>
        <p:txBody>
          <a:bodyPr wrap="square" rtlCol="0">
            <a:spAutoFit/>
          </a:bodyPr>
          <a:lstStyle/>
          <a:p>
            <a:pPr algn="ctr"/>
            <a:r>
              <a:rPr lang="en-IT" sz="3600" dirty="0">
                <a:solidFill>
                  <a:schemeClr val="accent1">
                    <a:lumMod val="75000"/>
                  </a:schemeClr>
                </a:solidFill>
              </a:rPr>
              <a:t>International Conference on </a:t>
            </a:r>
            <a:r>
              <a:rPr lang="en-GB" sz="3600" dirty="0">
                <a:solidFill>
                  <a:schemeClr val="accent1">
                    <a:lumMod val="75000"/>
                  </a:schemeClr>
                </a:solidFill>
              </a:rPr>
              <a:t>Nuclear Physics 1983</a:t>
            </a:r>
          </a:p>
        </p:txBody>
      </p:sp>
      <p:pic>
        <p:nvPicPr>
          <p:cNvPr id="5" name="Picture 4" descr="A group of people sitting in a lecture hall&#10;&#10;Description automatically generated">
            <a:extLst>
              <a:ext uri="{FF2B5EF4-FFF2-40B4-BE49-F238E27FC236}">
                <a16:creationId xmlns:a16="http://schemas.microsoft.com/office/drawing/2014/main" id="{F244571E-A1B0-C9E2-AB75-AA4ADFFA38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3738" y="861433"/>
            <a:ext cx="9262990" cy="5996567"/>
          </a:xfrm>
          <a:prstGeom prst="rect">
            <a:avLst/>
          </a:prstGeom>
        </p:spPr>
      </p:pic>
    </p:spTree>
    <p:extLst>
      <p:ext uri="{BB962C8B-B14F-4D97-AF65-F5344CB8AC3E}">
        <p14:creationId xmlns:p14="http://schemas.microsoft.com/office/powerpoint/2010/main" val="96390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BC69B-A6D8-D9F0-F578-2FC6CBACA3D1}"/>
              </a:ext>
            </a:extLst>
          </p:cNvPr>
          <p:cNvSpPr txBox="1"/>
          <p:nvPr/>
        </p:nvSpPr>
        <p:spPr>
          <a:xfrm>
            <a:off x="1485900" y="1208314"/>
            <a:ext cx="9220200" cy="3638240"/>
          </a:xfrm>
          <a:prstGeom prst="rect">
            <a:avLst/>
          </a:prstGeom>
          <a:noFill/>
        </p:spPr>
        <p:txBody>
          <a:bodyPr wrap="square" rtlCol="0">
            <a:spAutoFit/>
          </a:bodyPr>
          <a:lstStyle/>
          <a:p>
            <a:pPr algn="ctr">
              <a:lnSpc>
                <a:spcPct val="150000"/>
              </a:lnSpc>
              <a:spcAft>
                <a:spcPts val="2400"/>
              </a:spcAft>
            </a:pPr>
            <a:r>
              <a:rPr lang="en-IT" sz="3600" dirty="0">
                <a:solidFill>
                  <a:schemeClr val="accent1">
                    <a:lumMod val="75000"/>
                  </a:schemeClr>
                </a:solidFill>
              </a:rPr>
              <a:t>A me personalmente, Renato ha continuato a voler bene anche quando, in un certo senso, ho “tradito” la Fisica Nucleare dura e pura </a:t>
            </a:r>
          </a:p>
          <a:p>
            <a:pPr algn="ctr">
              <a:lnSpc>
                <a:spcPct val="150000"/>
              </a:lnSpc>
            </a:pPr>
            <a:r>
              <a:rPr lang="en-IT" sz="3600" dirty="0">
                <a:solidFill>
                  <a:schemeClr val="accent1">
                    <a:lumMod val="75000"/>
                  </a:schemeClr>
                </a:solidFill>
              </a:rPr>
              <a:t>E gliene sono molto grato!</a:t>
            </a:r>
          </a:p>
        </p:txBody>
      </p:sp>
    </p:spTree>
    <p:extLst>
      <p:ext uri="{BB962C8B-B14F-4D97-AF65-F5344CB8AC3E}">
        <p14:creationId xmlns:p14="http://schemas.microsoft.com/office/powerpoint/2010/main" val="347765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on a stage&#10;&#10;Description automatically generated">
            <a:extLst>
              <a:ext uri="{FF2B5EF4-FFF2-40B4-BE49-F238E27FC236}">
                <a16:creationId xmlns:a16="http://schemas.microsoft.com/office/drawing/2014/main" id="{3DBD88D2-CD6C-63A0-8368-88B1ED99B3D1}"/>
              </a:ext>
            </a:extLst>
          </p:cNvPr>
          <p:cNvPicPr>
            <a:picLocks noChangeAspect="1"/>
          </p:cNvPicPr>
          <p:nvPr/>
        </p:nvPicPr>
        <p:blipFill>
          <a:blip r:embed="rId2"/>
          <a:stretch>
            <a:fillRect/>
          </a:stretch>
        </p:blipFill>
        <p:spPr>
          <a:xfrm>
            <a:off x="1156165" y="0"/>
            <a:ext cx="9890775" cy="6865710"/>
          </a:xfrm>
          <a:prstGeom prst="rect">
            <a:avLst/>
          </a:prstGeom>
        </p:spPr>
      </p:pic>
    </p:spTree>
    <p:extLst>
      <p:ext uri="{BB962C8B-B14F-4D97-AF65-F5344CB8AC3E}">
        <p14:creationId xmlns:p14="http://schemas.microsoft.com/office/powerpoint/2010/main" val="325337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1143" y="431987"/>
            <a:ext cx="9129712" cy="1754326"/>
          </a:xfrm>
          <a:prstGeom prst="rect">
            <a:avLst/>
          </a:prstGeom>
          <a:noFill/>
        </p:spPr>
        <p:txBody>
          <a:bodyPr wrap="square" rtlCol="0">
            <a:spAutoFit/>
          </a:bodyPr>
          <a:lstStyle/>
          <a:p>
            <a:pPr algn="ctr"/>
            <a:r>
              <a:rPr lang="it-IT" sz="5400" dirty="0">
                <a:solidFill>
                  <a:srgbClr val="000090"/>
                </a:solidFill>
              </a:rPr>
              <a:t>Il grande legame di Renato Ricci coi nucleari fiorentini</a:t>
            </a:r>
            <a:endParaRPr lang="it-IT" sz="4000" dirty="0">
              <a:solidFill>
                <a:srgbClr val="000090"/>
              </a:solidFill>
            </a:endParaRPr>
          </a:p>
        </p:txBody>
      </p:sp>
      <p:grpSp>
        <p:nvGrpSpPr>
          <p:cNvPr id="8" name="Group 7">
            <a:extLst>
              <a:ext uri="{FF2B5EF4-FFF2-40B4-BE49-F238E27FC236}">
                <a16:creationId xmlns:a16="http://schemas.microsoft.com/office/drawing/2014/main" id="{9E6A1C5E-8E0F-383A-E9F1-B49EF0C38229}"/>
              </a:ext>
            </a:extLst>
          </p:cNvPr>
          <p:cNvGrpSpPr/>
          <p:nvPr/>
        </p:nvGrpSpPr>
        <p:grpSpPr>
          <a:xfrm>
            <a:off x="1240077" y="2129425"/>
            <a:ext cx="9226984" cy="4691956"/>
            <a:chOff x="1240077" y="2129425"/>
            <a:chExt cx="9226984" cy="4691956"/>
          </a:xfrm>
        </p:grpSpPr>
        <p:pic>
          <p:nvPicPr>
            <p:cNvPr id="2" name="Picture 1">
              <a:extLst>
                <a:ext uri="{FF2B5EF4-FFF2-40B4-BE49-F238E27FC236}">
                  <a16:creationId xmlns:a16="http://schemas.microsoft.com/office/drawing/2014/main" id="{A1DF34F4-A015-7B79-38C1-3EF6808CAD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2243200"/>
              <a:ext cx="7772400" cy="4419856"/>
            </a:xfrm>
            <a:prstGeom prst="rect">
              <a:avLst/>
            </a:prstGeom>
            <a:scene3d>
              <a:camera prst="orthographicFront">
                <a:rot lat="0" lon="0" rev="21540000"/>
              </a:camera>
              <a:lightRig rig="threePt" dir="t"/>
            </a:scene3d>
          </p:spPr>
        </p:pic>
        <p:sp>
          <p:nvSpPr>
            <p:cNvPr id="6" name="Rectangle 5">
              <a:extLst>
                <a:ext uri="{FF2B5EF4-FFF2-40B4-BE49-F238E27FC236}">
                  <a16:creationId xmlns:a16="http://schemas.microsoft.com/office/drawing/2014/main" id="{AB7384DA-2629-F0E0-883D-1B389FE50CCD}"/>
                </a:ext>
              </a:extLst>
            </p:cNvPr>
            <p:cNvSpPr/>
            <p:nvPr/>
          </p:nvSpPr>
          <p:spPr>
            <a:xfrm>
              <a:off x="1240077" y="2129425"/>
              <a:ext cx="8742123" cy="25052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Rectangle 6">
              <a:extLst>
                <a:ext uri="{FF2B5EF4-FFF2-40B4-BE49-F238E27FC236}">
                  <a16:creationId xmlns:a16="http://schemas.microsoft.com/office/drawing/2014/main" id="{DE6DC830-B7F4-8961-709F-E0FB5466C6D5}"/>
                </a:ext>
              </a:extLst>
            </p:cNvPr>
            <p:cNvSpPr/>
            <p:nvPr/>
          </p:nvSpPr>
          <p:spPr>
            <a:xfrm>
              <a:off x="1724938" y="6570861"/>
              <a:ext cx="8742123" cy="25052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Tree>
    <p:extLst>
      <p:ext uri="{BB962C8B-B14F-4D97-AF65-F5344CB8AC3E}">
        <p14:creationId xmlns:p14="http://schemas.microsoft.com/office/powerpoint/2010/main" val="26752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stage&#10;&#10;Description automatically generated">
            <a:extLst>
              <a:ext uri="{FF2B5EF4-FFF2-40B4-BE49-F238E27FC236}">
                <a16:creationId xmlns:a16="http://schemas.microsoft.com/office/drawing/2014/main" id="{43B83433-CDB7-FDD2-0DAB-CD4BCAA9E69C}"/>
              </a:ext>
            </a:extLst>
          </p:cNvPr>
          <p:cNvPicPr>
            <a:picLocks noChangeAspect="1"/>
          </p:cNvPicPr>
          <p:nvPr/>
        </p:nvPicPr>
        <p:blipFill>
          <a:blip r:embed="rId2"/>
          <a:stretch>
            <a:fillRect/>
          </a:stretch>
        </p:blipFill>
        <p:spPr>
          <a:xfrm>
            <a:off x="952500" y="0"/>
            <a:ext cx="10316862" cy="6877908"/>
          </a:xfrm>
          <a:prstGeom prst="rect">
            <a:avLst/>
          </a:prstGeom>
        </p:spPr>
      </p:pic>
    </p:spTree>
    <p:extLst>
      <p:ext uri="{BB962C8B-B14F-4D97-AF65-F5344CB8AC3E}">
        <p14:creationId xmlns:p14="http://schemas.microsoft.com/office/powerpoint/2010/main" val="273417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AED65D-E373-3352-7F83-2D8AF5A67B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10882" y="0"/>
            <a:ext cx="11970236" cy="6858000"/>
          </a:xfrm>
          <a:prstGeom prst="rect">
            <a:avLst/>
          </a:prstGeom>
        </p:spPr>
      </p:pic>
    </p:spTree>
    <p:extLst>
      <p:ext uri="{BB962C8B-B14F-4D97-AF65-F5344CB8AC3E}">
        <p14:creationId xmlns:p14="http://schemas.microsoft.com/office/powerpoint/2010/main" val="280102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men hugging each other&#10;&#10;Description automatically generated">
            <a:extLst>
              <a:ext uri="{FF2B5EF4-FFF2-40B4-BE49-F238E27FC236}">
                <a16:creationId xmlns:a16="http://schemas.microsoft.com/office/drawing/2014/main" id="{DAB8DEFF-9BDA-DF4D-6796-252FEE7038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91250" y="857249"/>
            <a:ext cx="6858000" cy="5143500"/>
          </a:xfrm>
          <a:prstGeom prst="rect">
            <a:avLst/>
          </a:prstGeom>
        </p:spPr>
      </p:pic>
      <p:pic>
        <p:nvPicPr>
          <p:cNvPr id="2" name="Picture 1">
            <a:extLst>
              <a:ext uri="{FF2B5EF4-FFF2-40B4-BE49-F238E27FC236}">
                <a16:creationId xmlns:a16="http://schemas.microsoft.com/office/drawing/2014/main" id="{9BB55C14-2B35-DDC1-0478-9CE219E6757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9000"/>
                    </a14:imgEffect>
                    <a14:imgEffect>
                      <a14:brightnessContrast bright="-20000" contrast="38000"/>
                    </a14:imgEffect>
                  </a14:imgLayer>
                </a14:imgProps>
              </a:ext>
              <a:ext uri="{28A0092B-C50C-407E-A947-70E740481C1C}">
                <a14:useLocalDpi xmlns:a14="http://schemas.microsoft.com/office/drawing/2010/main"/>
              </a:ext>
            </a:extLst>
          </a:blip>
          <a:srcRect l="4418" r="11788" b="13016"/>
          <a:stretch/>
        </p:blipFill>
        <p:spPr>
          <a:xfrm>
            <a:off x="0" y="1245214"/>
            <a:ext cx="6411685" cy="5612785"/>
          </a:xfrm>
          <a:prstGeom prst="rect">
            <a:avLst/>
          </a:prstGeom>
        </p:spPr>
      </p:pic>
      <p:sp>
        <p:nvSpPr>
          <p:cNvPr id="3" name="TextBox 2">
            <a:extLst>
              <a:ext uri="{FF2B5EF4-FFF2-40B4-BE49-F238E27FC236}">
                <a16:creationId xmlns:a16="http://schemas.microsoft.com/office/drawing/2014/main" id="{1E8FC288-5AA4-183C-3B6A-B641B11F7758}"/>
              </a:ext>
            </a:extLst>
          </p:cNvPr>
          <p:cNvSpPr txBox="1"/>
          <p:nvPr/>
        </p:nvSpPr>
        <p:spPr>
          <a:xfrm>
            <a:off x="0" y="65750"/>
            <a:ext cx="6766560" cy="1323439"/>
          </a:xfrm>
          <a:prstGeom prst="rect">
            <a:avLst/>
          </a:prstGeom>
          <a:noFill/>
        </p:spPr>
        <p:txBody>
          <a:bodyPr wrap="square" rtlCol="0">
            <a:spAutoFit/>
          </a:bodyPr>
          <a:lstStyle/>
          <a:p>
            <a:pPr algn="ctr"/>
            <a:r>
              <a:rPr lang="en-GB" sz="4000" dirty="0">
                <a:solidFill>
                  <a:schemeClr val="accent1">
                    <a:lumMod val="75000"/>
                  </a:schemeClr>
                </a:solidFill>
              </a:rPr>
              <a:t>Ma Renato </a:t>
            </a:r>
            <a:r>
              <a:rPr lang="en-GB" sz="4000" dirty="0" err="1">
                <a:solidFill>
                  <a:schemeClr val="accent1">
                    <a:lumMod val="75000"/>
                  </a:schemeClr>
                </a:solidFill>
              </a:rPr>
              <a:t>è</a:t>
            </a:r>
            <a:r>
              <a:rPr lang="en-GB" sz="4000" dirty="0">
                <a:solidFill>
                  <a:schemeClr val="accent1">
                    <a:lumMod val="75000"/>
                  </a:schemeClr>
                </a:solidFill>
              </a:rPr>
              <a:t> </a:t>
            </a:r>
            <a:r>
              <a:rPr lang="en-GB" sz="4000" dirty="0" err="1">
                <a:solidFill>
                  <a:schemeClr val="accent1">
                    <a:lumMod val="75000"/>
                  </a:schemeClr>
                </a:solidFill>
              </a:rPr>
              <a:t>rimasto</a:t>
            </a:r>
            <a:r>
              <a:rPr lang="en-GB" sz="4000" dirty="0">
                <a:solidFill>
                  <a:schemeClr val="accent1">
                    <a:lumMod val="75000"/>
                  </a:schemeClr>
                </a:solidFill>
              </a:rPr>
              <a:t> legato </a:t>
            </a:r>
            <a:r>
              <a:rPr lang="en-GB" sz="4000" dirty="0" err="1">
                <a:solidFill>
                  <a:schemeClr val="accent1">
                    <a:lumMod val="75000"/>
                  </a:schemeClr>
                </a:solidFill>
              </a:rPr>
              <a:t>anche</a:t>
            </a:r>
            <a:r>
              <a:rPr lang="en-GB" sz="4000" dirty="0">
                <a:solidFill>
                  <a:schemeClr val="accent1">
                    <a:lumMod val="75000"/>
                  </a:schemeClr>
                </a:solidFill>
              </a:rPr>
              <a:t> a tutti </a:t>
            </a:r>
            <a:r>
              <a:rPr lang="en-GB" sz="4000" dirty="0" err="1">
                <a:solidFill>
                  <a:schemeClr val="accent1">
                    <a:lumMod val="75000"/>
                  </a:schemeClr>
                </a:solidFill>
              </a:rPr>
              <a:t>gli</a:t>
            </a:r>
            <a:r>
              <a:rPr lang="en-GB" sz="4000" dirty="0">
                <a:solidFill>
                  <a:schemeClr val="accent1">
                    <a:lumMod val="75000"/>
                  </a:schemeClr>
                </a:solidFill>
              </a:rPr>
              <a:t> </a:t>
            </a:r>
            <a:r>
              <a:rPr lang="en-GB" sz="4000" dirty="0" err="1">
                <a:solidFill>
                  <a:schemeClr val="accent1">
                    <a:lumMod val="75000"/>
                  </a:schemeClr>
                </a:solidFill>
              </a:rPr>
              <a:t>altri</a:t>
            </a:r>
            <a:r>
              <a:rPr lang="en-GB" sz="4000" dirty="0">
                <a:solidFill>
                  <a:schemeClr val="accent1">
                    <a:lumMod val="75000"/>
                  </a:schemeClr>
                </a:solidFill>
              </a:rPr>
              <a:t> </a:t>
            </a:r>
            <a:r>
              <a:rPr lang="en-GB" sz="4000" dirty="0" err="1">
                <a:solidFill>
                  <a:schemeClr val="accent1">
                    <a:lumMod val="75000"/>
                  </a:schemeClr>
                </a:solidFill>
              </a:rPr>
              <a:t>fiorentini</a:t>
            </a:r>
            <a:r>
              <a:rPr lang="en-GB" sz="4000" dirty="0">
                <a:solidFill>
                  <a:schemeClr val="accent1">
                    <a:lumMod val="75000"/>
                  </a:schemeClr>
                </a:solidFill>
              </a:rPr>
              <a:t>…</a:t>
            </a:r>
            <a:endParaRPr lang="en-IT" sz="4000" dirty="0">
              <a:solidFill>
                <a:schemeClr val="accent1">
                  <a:lumMod val="75000"/>
                </a:schemeClr>
              </a:solidFill>
            </a:endParaRPr>
          </a:p>
        </p:txBody>
      </p:sp>
      <p:sp>
        <p:nvSpPr>
          <p:cNvPr id="4" name="TextBox 3">
            <a:extLst>
              <a:ext uri="{FF2B5EF4-FFF2-40B4-BE49-F238E27FC236}">
                <a16:creationId xmlns:a16="http://schemas.microsoft.com/office/drawing/2014/main" id="{BB1F2A01-9133-8C1E-20CA-47706F0AC471}"/>
              </a:ext>
            </a:extLst>
          </p:cNvPr>
          <p:cNvSpPr txBox="1"/>
          <p:nvPr/>
        </p:nvSpPr>
        <p:spPr>
          <a:xfrm>
            <a:off x="1536192" y="316929"/>
            <a:ext cx="6008914" cy="707886"/>
          </a:xfrm>
          <a:prstGeom prst="rect">
            <a:avLst/>
          </a:prstGeom>
          <a:noFill/>
        </p:spPr>
        <p:txBody>
          <a:bodyPr wrap="square" rtlCol="0">
            <a:spAutoFit/>
          </a:bodyPr>
          <a:lstStyle/>
          <a:p>
            <a:pPr algn="ctr"/>
            <a:r>
              <a:rPr lang="en-GB" sz="4000" dirty="0">
                <a:solidFill>
                  <a:schemeClr val="accent1">
                    <a:lumMod val="75000"/>
                  </a:schemeClr>
                </a:solidFill>
              </a:rPr>
              <a:t>D</a:t>
            </a:r>
            <a:r>
              <a:rPr lang="en-IT" sz="4000" dirty="0">
                <a:solidFill>
                  <a:schemeClr val="accent1">
                    <a:lumMod val="75000"/>
                  </a:schemeClr>
                </a:solidFill>
              </a:rPr>
              <a:t>opo quasi 50 anni….</a:t>
            </a:r>
          </a:p>
        </p:txBody>
      </p:sp>
    </p:spTree>
    <p:extLst>
      <p:ext uri="{BB962C8B-B14F-4D97-AF65-F5344CB8AC3E}">
        <p14:creationId xmlns:p14="http://schemas.microsoft.com/office/powerpoint/2010/main" val="141398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761836-2781-D506-D88C-13D6BE992061}"/>
              </a:ext>
            </a:extLst>
          </p:cNvPr>
          <p:cNvSpPr txBox="1"/>
          <p:nvPr/>
        </p:nvSpPr>
        <p:spPr>
          <a:xfrm>
            <a:off x="658368" y="971442"/>
            <a:ext cx="10991087" cy="4949496"/>
          </a:xfrm>
          <a:prstGeom prst="rect">
            <a:avLst/>
          </a:prstGeom>
          <a:noFill/>
        </p:spPr>
        <p:txBody>
          <a:bodyPr wrap="square" rtlCol="0">
            <a:spAutoFit/>
          </a:bodyPr>
          <a:lstStyle/>
          <a:p>
            <a:pPr algn="ctr">
              <a:lnSpc>
                <a:spcPct val="150000"/>
              </a:lnSpc>
            </a:pPr>
            <a:r>
              <a:rPr lang="en-IT" sz="5400" i="1" dirty="0">
                <a:solidFill>
                  <a:schemeClr val="accent1">
                    <a:lumMod val="75000"/>
                  </a:schemeClr>
                </a:solidFill>
              </a:rPr>
              <a:t>Grazie </a:t>
            </a:r>
            <a:r>
              <a:rPr lang="en-GB" sz="5400" i="1" dirty="0">
                <a:solidFill>
                  <a:schemeClr val="accent1">
                    <a:lumMod val="75000"/>
                  </a:schemeClr>
                </a:solidFill>
              </a:rPr>
              <a:t>di</a:t>
            </a:r>
            <a:r>
              <a:rPr lang="en-IT" sz="5400" i="1" dirty="0">
                <a:solidFill>
                  <a:schemeClr val="accent1">
                    <a:lumMod val="75000"/>
                  </a:schemeClr>
                </a:solidFill>
              </a:rPr>
              <a:t> cuore prof, e non solo  da Firenze!, per l’enorme contributo che hai dato a tutta la comunità della Fisica del Nucleo e a tutto l’INFN</a:t>
            </a:r>
          </a:p>
        </p:txBody>
      </p:sp>
    </p:spTree>
    <p:extLst>
      <p:ext uri="{BB962C8B-B14F-4D97-AF65-F5344CB8AC3E}">
        <p14:creationId xmlns:p14="http://schemas.microsoft.com/office/powerpoint/2010/main" val="66404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005" y="201260"/>
            <a:ext cx="11775989" cy="6463885"/>
          </a:xfrm>
          <a:prstGeom prst="rect">
            <a:avLst/>
          </a:prstGeom>
          <a:noFill/>
        </p:spPr>
        <p:txBody>
          <a:bodyPr wrap="square" rtlCol="0">
            <a:spAutoFit/>
          </a:bodyPr>
          <a:lstStyle/>
          <a:p>
            <a:pPr algn="ctr">
              <a:lnSpc>
                <a:spcPct val="140000"/>
              </a:lnSpc>
              <a:spcAft>
                <a:spcPts val="1800"/>
              </a:spcAft>
            </a:pPr>
            <a:r>
              <a:rPr lang="it-IT" sz="3200" dirty="0">
                <a:solidFill>
                  <a:srgbClr val="000090"/>
                </a:solidFill>
              </a:rPr>
              <a:t>Nella seconda metà degli anni Sessanta, l’expertise fiorentina sui «rivoluzionari» rivelatori al Germanio per la spettroscopia gamma si sposava perfettamente con l’importanza, che Renato aveva intuito come fondamentale, dello studio sperimentale degli schemi di decadimento dei livelli eccitati dei nuclei e delle loro proprietà, per validare in particolare il modello a shell</a:t>
            </a:r>
          </a:p>
          <a:p>
            <a:pPr algn="ctr">
              <a:lnSpc>
                <a:spcPct val="140000"/>
              </a:lnSpc>
            </a:pPr>
            <a:r>
              <a:rPr lang="it-IT" sz="3200" dirty="0">
                <a:solidFill>
                  <a:srgbClr val="000090"/>
                </a:solidFill>
              </a:rPr>
              <a:t>penso che anche per questo Renato si sia trattenuto per quasi tre anni a Firenze, a partire dal 1966, nel suo «transito» </a:t>
            </a:r>
          </a:p>
          <a:p>
            <a:pPr algn="ctr">
              <a:lnSpc>
                <a:spcPct val="140000"/>
              </a:lnSpc>
            </a:pPr>
            <a:r>
              <a:rPr lang="it-IT" sz="3200" dirty="0">
                <a:solidFill>
                  <a:srgbClr val="000090"/>
                </a:solidFill>
              </a:rPr>
              <a:t>da Napoli a Padova</a:t>
            </a:r>
          </a:p>
        </p:txBody>
      </p:sp>
    </p:spTree>
    <p:extLst>
      <p:ext uri="{BB962C8B-B14F-4D97-AF65-F5344CB8AC3E}">
        <p14:creationId xmlns:p14="http://schemas.microsoft.com/office/powerpoint/2010/main" val="361548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pdf"/>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72000"/>
                    </a14:imgEffect>
                    <a14:imgEffect>
                      <a14:brightnessContrast bright="-20000" contrast="100000"/>
                    </a14:imgEffect>
                  </a14:imgLayer>
                </a14:imgProps>
              </a:ext>
              <a:ext uri="{28A0092B-C50C-407E-A947-70E740481C1C}">
                <a14:useLocalDpi xmlns:a14="http://schemas.microsoft.com/office/drawing/2010/main"/>
              </a:ext>
            </a:extLst>
          </a:blip>
          <a:srcRect/>
          <a:stretch/>
        </p:blipFill>
        <p:spPr>
          <a:xfrm>
            <a:off x="-122489" y="24714"/>
            <a:ext cx="12436977" cy="6810516"/>
          </a:xfrm>
          <a:prstGeom prst="rect">
            <a:avLst/>
          </a:prstGeom>
          <a:ln>
            <a:noFill/>
          </a:ln>
          <a:effectLst>
            <a:softEdge rad="112500"/>
          </a:effectLst>
        </p:spPr>
      </p:pic>
      <p:sp>
        <p:nvSpPr>
          <p:cNvPr id="4" name="Oval 3"/>
          <p:cNvSpPr/>
          <p:nvPr/>
        </p:nvSpPr>
        <p:spPr>
          <a:xfrm>
            <a:off x="6096000" y="1734208"/>
            <a:ext cx="2196662" cy="85771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589336" y="2812703"/>
            <a:ext cx="3866939" cy="102275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8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pdf"/>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41000" contrast="100000"/>
                    </a14:imgEffect>
                  </a14:imgLayer>
                </a14:imgProps>
              </a:ext>
              <a:ext uri="{28A0092B-C50C-407E-A947-70E740481C1C}">
                <a14:useLocalDpi xmlns:a14="http://schemas.microsoft.com/office/drawing/2010/main"/>
              </a:ext>
            </a:extLst>
          </a:blip>
          <a:srcRect/>
          <a:stretch/>
        </p:blipFill>
        <p:spPr>
          <a:xfrm>
            <a:off x="257170" y="163647"/>
            <a:ext cx="11677659" cy="6530706"/>
          </a:xfrm>
          <a:prstGeom prst="rect">
            <a:avLst/>
          </a:prstGeom>
        </p:spPr>
      </p:pic>
      <p:sp>
        <p:nvSpPr>
          <p:cNvPr id="3" name="Oval 2"/>
          <p:cNvSpPr/>
          <p:nvPr/>
        </p:nvSpPr>
        <p:spPr>
          <a:xfrm>
            <a:off x="5025732" y="169568"/>
            <a:ext cx="2489164" cy="81388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87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61817" y="0"/>
            <a:ext cx="6702443" cy="6683561"/>
          </a:xfrm>
          <a:prstGeom prst="rect">
            <a:avLst/>
          </a:prstGeom>
        </p:spPr>
      </p:pic>
      <p:sp>
        <p:nvSpPr>
          <p:cNvPr id="3" name="TextBox 2"/>
          <p:cNvSpPr txBox="1"/>
          <p:nvPr/>
        </p:nvSpPr>
        <p:spPr>
          <a:xfrm>
            <a:off x="7322553" y="171399"/>
            <a:ext cx="5187115" cy="1200328"/>
          </a:xfrm>
          <a:prstGeom prst="rect">
            <a:avLst/>
          </a:prstGeom>
          <a:noFill/>
        </p:spPr>
        <p:txBody>
          <a:bodyPr wrap="square" rtlCol="0">
            <a:spAutoFit/>
          </a:bodyPr>
          <a:lstStyle/>
          <a:p>
            <a:r>
              <a:rPr lang="it-IT" sz="2400" dirty="0">
                <a:solidFill>
                  <a:srgbClr val="000090"/>
                </a:solidFill>
              </a:rPr>
              <a:t>lavoro che fu definito da Gerry Brown:</a:t>
            </a:r>
          </a:p>
          <a:p>
            <a:r>
              <a:rPr lang="it-IT" sz="2400" dirty="0">
                <a:solidFill>
                  <a:srgbClr val="000090"/>
                </a:solidFill>
              </a:rPr>
              <a:t>“the </a:t>
            </a:r>
            <a:r>
              <a:rPr lang="it-IT" sz="2400" dirty="0" err="1">
                <a:solidFill>
                  <a:srgbClr val="000090"/>
                </a:solidFill>
              </a:rPr>
              <a:t>Bible</a:t>
            </a:r>
            <a:r>
              <a:rPr lang="it-IT" sz="2400" dirty="0">
                <a:solidFill>
                  <a:srgbClr val="000090"/>
                </a:solidFill>
              </a:rPr>
              <a:t> of the </a:t>
            </a:r>
            <a:r>
              <a:rPr lang="it-IT" sz="2400" dirty="0" err="1">
                <a:solidFill>
                  <a:srgbClr val="000090"/>
                </a:solidFill>
              </a:rPr>
              <a:t>properties</a:t>
            </a:r>
            <a:r>
              <a:rPr lang="it-IT" sz="2400" dirty="0">
                <a:solidFill>
                  <a:srgbClr val="000090"/>
                </a:solidFill>
              </a:rPr>
              <a:t> of 1f</a:t>
            </a:r>
            <a:r>
              <a:rPr lang="it-IT" sz="2400" baseline="-25000" dirty="0">
                <a:solidFill>
                  <a:srgbClr val="000090"/>
                </a:solidFill>
              </a:rPr>
              <a:t>7/2</a:t>
            </a:r>
            <a:r>
              <a:rPr lang="it-IT" sz="2400" dirty="0">
                <a:solidFill>
                  <a:srgbClr val="000090"/>
                </a:solidFill>
              </a:rPr>
              <a:t> nuclei”!</a:t>
            </a:r>
          </a:p>
        </p:txBody>
      </p:sp>
    </p:spTree>
    <p:extLst>
      <p:ext uri="{BB962C8B-B14F-4D97-AF65-F5344CB8AC3E}">
        <p14:creationId xmlns:p14="http://schemas.microsoft.com/office/powerpoint/2010/main" val="13293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8FB4F6-1179-EA0E-6CCF-4F3329F52C5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49000"/>
                    </a14:imgEffect>
                    <a14:imgEffect>
                      <a14:brightnessContrast bright="-20000" contrast="38000"/>
                    </a14:imgEffect>
                  </a14:imgLayer>
                </a14:imgProps>
              </a:ext>
              <a:ext uri="{28A0092B-C50C-407E-A947-70E740481C1C}">
                <a14:useLocalDpi xmlns:a14="http://schemas.microsoft.com/office/drawing/2010/main"/>
              </a:ext>
            </a:extLst>
          </a:blip>
          <a:srcRect r="6091"/>
          <a:stretch/>
        </p:blipFill>
        <p:spPr>
          <a:xfrm>
            <a:off x="2446044" y="185057"/>
            <a:ext cx="7637070" cy="6858000"/>
          </a:xfrm>
          <a:prstGeom prst="rect">
            <a:avLst/>
          </a:prstGeom>
        </p:spPr>
      </p:pic>
    </p:spTree>
    <p:extLst>
      <p:ext uri="{BB962C8B-B14F-4D97-AF65-F5344CB8AC3E}">
        <p14:creationId xmlns:p14="http://schemas.microsoft.com/office/powerpoint/2010/main" val="352093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full.png"/>
          <p:cNvPicPr>
            <a:picLocks noChangeAspect="1"/>
          </p:cNvPicPr>
          <p:nvPr/>
        </p:nvPicPr>
        <p:blipFill rotWithShape="1">
          <a:blip r:embed="rId2">
            <a:extLst>
              <a:ext uri="{BEBA8EAE-BF5A-486C-A8C5-ECC9F3942E4B}">
                <a14:imgProps xmlns:a14="http://schemas.microsoft.com/office/drawing/2010/main">
                  <a14:imgLayer r:embed="rId3">
                    <a14:imgEffect>
                      <a14:sharpenSoften amount="80000"/>
                    </a14:imgEffect>
                    <a14:imgEffect>
                      <a14:brightnessContrast bright="-29000" contrast="67000"/>
                    </a14:imgEffect>
                  </a14:imgLayer>
                </a14:imgProps>
              </a:ext>
              <a:ext uri="{28A0092B-C50C-407E-A947-70E740481C1C}">
                <a14:useLocalDpi xmlns:a14="http://schemas.microsoft.com/office/drawing/2010/main"/>
              </a:ext>
            </a:extLst>
          </a:blip>
          <a:srcRect/>
          <a:stretch/>
        </p:blipFill>
        <p:spPr>
          <a:xfrm>
            <a:off x="2375336" y="0"/>
            <a:ext cx="7756635" cy="6862743"/>
          </a:xfrm>
          <a:prstGeom prst="rect">
            <a:avLst/>
          </a:prstGeom>
        </p:spPr>
      </p:pic>
    </p:spTree>
    <p:extLst>
      <p:ext uri="{BB962C8B-B14F-4D97-AF65-F5344CB8AC3E}">
        <p14:creationId xmlns:p14="http://schemas.microsoft.com/office/powerpoint/2010/main" val="304741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building&#10;&#10;Description automatically generated">
            <a:extLst>
              <a:ext uri="{FF2B5EF4-FFF2-40B4-BE49-F238E27FC236}">
                <a16:creationId xmlns:a16="http://schemas.microsoft.com/office/drawing/2014/main" id="{44CB4114-59A3-08E6-D95F-019370AFA9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02" y="1471613"/>
            <a:ext cx="12201501" cy="5386389"/>
          </a:xfrm>
          <a:prstGeom prst="rect">
            <a:avLst/>
          </a:prstGeom>
        </p:spPr>
      </p:pic>
      <p:sp>
        <p:nvSpPr>
          <p:cNvPr id="6" name="TextBox 5">
            <a:extLst>
              <a:ext uri="{FF2B5EF4-FFF2-40B4-BE49-F238E27FC236}">
                <a16:creationId xmlns:a16="http://schemas.microsoft.com/office/drawing/2014/main" id="{4542AFCD-90B7-CF13-D3BA-8521186EB9D1}"/>
              </a:ext>
            </a:extLst>
          </p:cNvPr>
          <p:cNvSpPr txBox="1"/>
          <p:nvPr/>
        </p:nvSpPr>
        <p:spPr>
          <a:xfrm>
            <a:off x="976185" y="147145"/>
            <a:ext cx="10258097" cy="1200329"/>
          </a:xfrm>
          <a:prstGeom prst="rect">
            <a:avLst/>
          </a:prstGeom>
          <a:noFill/>
        </p:spPr>
        <p:txBody>
          <a:bodyPr wrap="square" rtlCol="0">
            <a:spAutoFit/>
          </a:bodyPr>
          <a:lstStyle/>
          <a:p>
            <a:pPr algn="ctr"/>
            <a:r>
              <a:rPr lang="en-IT" sz="3600" dirty="0">
                <a:solidFill>
                  <a:schemeClr val="accent1">
                    <a:lumMod val="75000"/>
                  </a:schemeClr>
                </a:solidFill>
              </a:rPr>
              <a:t>EPS Conference on </a:t>
            </a:r>
            <a:r>
              <a:rPr lang="en-GB" sz="3600" dirty="0">
                <a:solidFill>
                  <a:schemeClr val="accent1">
                    <a:lumMod val="75000"/>
                  </a:schemeClr>
                </a:solidFill>
              </a:rPr>
              <a:t>medium-light nuclei</a:t>
            </a:r>
          </a:p>
          <a:p>
            <a:pPr algn="ctr"/>
            <a:r>
              <a:rPr lang="en-GB" sz="3600" dirty="0">
                <a:solidFill>
                  <a:schemeClr val="accent1">
                    <a:lumMod val="75000"/>
                  </a:schemeClr>
                </a:solidFill>
              </a:rPr>
              <a:t>Firenze, June 1977 </a:t>
            </a:r>
            <a:endParaRPr lang="en-IT" sz="3600" dirty="0">
              <a:solidFill>
                <a:schemeClr val="accent1">
                  <a:lumMod val="75000"/>
                </a:schemeClr>
              </a:solidFill>
            </a:endParaRPr>
          </a:p>
        </p:txBody>
      </p:sp>
      <p:sp>
        <p:nvSpPr>
          <p:cNvPr id="7" name="Rectangle 6">
            <a:extLst>
              <a:ext uri="{FF2B5EF4-FFF2-40B4-BE49-F238E27FC236}">
                <a16:creationId xmlns:a16="http://schemas.microsoft.com/office/drawing/2014/main" id="{5D599218-C5E2-B241-55A4-50601387AAFF}"/>
              </a:ext>
            </a:extLst>
          </p:cNvPr>
          <p:cNvSpPr/>
          <p:nvPr/>
        </p:nvSpPr>
        <p:spPr>
          <a:xfrm>
            <a:off x="8674443" y="3645243"/>
            <a:ext cx="1297460" cy="1198606"/>
          </a:xfrm>
          <a:prstGeom prst="rect">
            <a:avLst/>
          </a:prstGeom>
          <a:noFill/>
          <a:ln w="63500">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415752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304</Words>
  <Application>Microsoft Macintosh PowerPoint</Application>
  <PresentationFormat>Widescreen</PresentationFormat>
  <Paragraphs>22</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 Andrea Mando'</dc:creator>
  <cp:lastModifiedBy>Pier Andrea Mando'</cp:lastModifiedBy>
  <cp:revision>18</cp:revision>
  <dcterms:created xsi:type="dcterms:W3CDTF">2023-12-02T10:10:54Z</dcterms:created>
  <dcterms:modified xsi:type="dcterms:W3CDTF">2023-12-07T09:12:26Z</dcterms:modified>
</cp:coreProperties>
</file>