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4"/>
  </p:notesMasterIdLst>
  <p:sldIdLst>
    <p:sldId id="661" r:id="rId3"/>
    <p:sldId id="625" r:id="rId4"/>
    <p:sldId id="603" r:id="rId5"/>
    <p:sldId id="629" r:id="rId6"/>
    <p:sldId id="270" r:id="rId7"/>
    <p:sldId id="623" r:id="rId8"/>
    <p:sldId id="569" r:id="rId9"/>
    <p:sldId id="576" r:id="rId10"/>
    <p:sldId id="288" r:id="rId11"/>
    <p:sldId id="663" r:id="rId12"/>
    <p:sldId id="664" r:id="rId13"/>
    <p:sldId id="621" r:id="rId14"/>
    <p:sldId id="607" r:id="rId15"/>
    <p:sldId id="577" r:id="rId16"/>
    <p:sldId id="499" r:id="rId17"/>
    <p:sldId id="578" r:id="rId18"/>
    <p:sldId id="589" r:id="rId19"/>
    <p:sldId id="665" r:id="rId20"/>
    <p:sldId id="585" r:id="rId21"/>
    <p:sldId id="263" r:id="rId22"/>
    <p:sldId id="624" r:id="rId23"/>
    <p:sldId id="666" r:id="rId24"/>
    <p:sldId id="626" r:id="rId25"/>
    <p:sldId id="667" r:id="rId26"/>
    <p:sldId id="617" r:id="rId27"/>
    <p:sldId id="618" r:id="rId28"/>
    <p:sldId id="622" r:id="rId29"/>
    <p:sldId id="679" r:id="rId30"/>
    <p:sldId id="668" r:id="rId31"/>
    <p:sldId id="669" r:id="rId32"/>
    <p:sldId id="670" r:id="rId33"/>
    <p:sldId id="671" r:id="rId34"/>
    <p:sldId id="672" r:id="rId35"/>
    <p:sldId id="673" r:id="rId36"/>
    <p:sldId id="674" r:id="rId37"/>
    <p:sldId id="677" r:id="rId38"/>
    <p:sldId id="676" r:id="rId39"/>
    <p:sldId id="678" r:id="rId40"/>
    <p:sldId id="620" r:id="rId41"/>
    <p:sldId id="572" r:id="rId42"/>
    <p:sldId id="67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14A03-1BD7-4A1C-9FD9-AC764036EE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B5E983-6355-4A68-8459-F2C31963320F}">
      <dgm:prSet/>
      <dgm:spPr/>
      <dgm:t>
        <a:bodyPr/>
        <a:lstStyle/>
        <a:p>
          <a:r>
            <a:rPr lang="en-US" dirty="0"/>
            <a:t>We have constructed an exact analytical solution of the large-</a:t>
          </a:r>
          <a:r>
            <a:rPr lang="en-US" i="1" dirty="0"/>
            <a:t>N</a:t>
          </a:r>
          <a:r>
            <a:rPr lang="en-US" i="1" baseline="-25000" dirty="0"/>
            <a:t>c</a:t>
          </a:r>
          <a:r>
            <a:rPr lang="en-US" dirty="0"/>
            <a:t> helicity evolution equations. It yielded small-</a:t>
          </a:r>
          <a:r>
            <a:rPr lang="en-US" i="1" dirty="0"/>
            <a:t>x</a:t>
          </a:r>
          <a:r>
            <a:rPr lang="en-US" dirty="0"/>
            <a:t> asymptotics of </a:t>
          </a:r>
          <a:r>
            <a:rPr lang="en-US" dirty="0">
              <a:latin typeface="Symbol" pitchFamily="2" charset="2"/>
            </a:rPr>
            <a:t>DS</a:t>
          </a:r>
          <a:r>
            <a:rPr lang="en-US" dirty="0"/>
            <a:t>(x, Q</a:t>
          </a:r>
          <a:r>
            <a:rPr lang="en-US" baseline="30000" dirty="0"/>
            <a:t>2</a:t>
          </a:r>
          <a:r>
            <a:rPr lang="en-US" dirty="0"/>
            <a:t>) and </a:t>
          </a:r>
          <a:r>
            <a:rPr lang="en-US" dirty="0">
              <a:latin typeface="Symbol" pitchFamily="2" charset="2"/>
            </a:rPr>
            <a:t>D</a:t>
          </a:r>
          <a:r>
            <a:rPr lang="en-US" dirty="0"/>
            <a:t>G(x, Q</a:t>
          </a:r>
          <a:r>
            <a:rPr lang="en-US" baseline="30000" dirty="0"/>
            <a:t>2</a:t>
          </a:r>
          <a:r>
            <a:rPr lang="en-US" dirty="0"/>
            <a:t>). The solution agrees with the results in the literature to the 3 known loops but slightly disagrees with BER starting from 4 loops and on the intercept. </a:t>
          </a:r>
        </a:p>
      </dgm:t>
    </dgm:pt>
    <dgm:pt modelId="{9BCD6388-08FB-4B18-BEE5-15DDA52F53E5}" type="parTrans" cxnId="{C9118F5D-4F04-4517-9A52-37EE96BCA459}">
      <dgm:prSet/>
      <dgm:spPr/>
      <dgm:t>
        <a:bodyPr/>
        <a:lstStyle/>
        <a:p>
          <a:endParaRPr lang="en-US"/>
        </a:p>
      </dgm:t>
    </dgm:pt>
    <dgm:pt modelId="{93FBD200-95EB-4B79-A651-AFD3EFFADACB}" type="sibTrans" cxnId="{C9118F5D-4F04-4517-9A52-37EE96BCA459}">
      <dgm:prSet/>
      <dgm:spPr/>
      <dgm:t>
        <a:bodyPr/>
        <a:lstStyle/>
        <a:p>
          <a:endParaRPr lang="en-US"/>
        </a:p>
      </dgm:t>
    </dgm:pt>
    <dgm:pt modelId="{3AB7A868-3921-4AC8-A094-9EF389B495BB}">
      <dgm:prSet/>
      <dgm:spPr/>
      <dgm:t>
        <a:bodyPr/>
        <a:lstStyle/>
        <a:p>
          <a:r>
            <a:rPr lang="en-US" dirty="0"/>
            <a:t>We have obtained the small-</a:t>
          </a:r>
          <a:r>
            <a:rPr lang="en-US" i="1" dirty="0"/>
            <a:t>x</a:t>
          </a:r>
          <a:r>
            <a:rPr lang="en-US" dirty="0"/>
            <a:t> asymptotics of OAM distributions for quarks and gluons at large </a:t>
          </a:r>
          <a:r>
            <a:rPr lang="en-US" i="1" dirty="0"/>
            <a:t>N</a:t>
          </a:r>
          <a:r>
            <a:rPr lang="en-US" i="1" baseline="-25000" dirty="0"/>
            <a:t>c</a:t>
          </a:r>
          <a:r>
            <a:rPr lang="en-US" dirty="0"/>
            <a:t>. Again, the intercept slightly disagrees with the one in the literature. Our ratios of the OAM distributions to </a:t>
          </a:r>
          <a:r>
            <a:rPr lang="en-US" dirty="0" err="1"/>
            <a:t>hPDFs</a:t>
          </a:r>
          <a:r>
            <a:rPr lang="en-US" dirty="0"/>
            <a:t> also appear to deviate from the ones obtained using the WW approximation.  </a:t>
          </a:r>
        </a:p>
      </dgm:t>
    </dgm:pt>
    <dgm:pt modelId="{F0F7598B-2D2F-4641-8813-E1702ACFA657}" type="parTrans" cxnId="{AB176528-DC2A-42E2-9C2F-7146C1CFAF33}">
      <dgm:prSet/>
      <dgm:spPr/>
      <dgm:t>
        <a:bodyPr/>
        <a:lstStyle/>
        <a:p>
          <a:endParaRPr lang="en-US"/>
        </a:p>
      </dgm:t>
    </dgm:pt>
    <dgm:pt modelId="{CB1924DC-E71A-485A-AF2E-84D58DF1A201}" type="sibTrans" cxnId="{AB176528-DC2A-42E2-9C2F-7146C1CFAF33}">
      <dgm:prSet/>
      <dgm:spPr/>
      <dgm:t>
        <a:bodyPr/>
        <a:lstStyle/>
        <a:p>
          <a:endParaRPr lang="en-US"/>
        </a:p>
      </dgm:t>
    </dgm:pt>
    <dgm:pt modelId="{037261B6-8343-4666-953A-4812661979BB}">
      <dgm:prSet/>
      <dgm:spPr/>
      <dgm:t>
        <a:bodyPr/>
        <a:lstStyle/>
        <a:p>
          <a:r>
            <a:rPr lang="en-US" dirty="0"/>
            <a:t>Stay tuned for the additional corrections to the </a:t>
          </a:r>
          <a:r>
            <a:rPr lang="en-US" dirty="0" err="1"/>
            <a:t>large-</a:t>
          </a:r>
          <a:r>
            <a:rPr lang="en-US" i="1" dirty="0" err="1"/>
            <a:t>N</a:t>
          </a:r>
          <a:r>
            <a:rPr lang="en-US" i="1" baseline="-25000" dirty="0" err="1"/>
            <a:t>c</a:t>
          </a:r>
          <a:r>
            <a:rPr lang="en-US" dirty="0" err="1"/>
            <a:t>&amp;</a:t>
          </a:r>
          <a:r>
            <a:rPr lang="en-US" i="1" dirty="0" err="1"/>
            <a:t>N</a:t>
          </a:r>
          <a:r>
            <a:rPr lang="en-US" i="1" baseline="-25000" dirty="0" err="1"/>
            <a:t>f</a:t>
          </a:r>
          <a:r>
            <a:rPr lang="en-US" dirty="0"/>
            <a:t> helicity evolution due to </a:t>
          </a:r>
          <a:r>
            <a:rPr lang="en-US" dirty="0" err="1"/>
            <a:t>q</a:t>
          </a:r>
          <a:r>
            <a:rPr lang="en-US" dirty="0" err="1">
              <a:sym typeface="Wingdings" panose="05000000000000000000" pitchFamily="2" charset="2"/>
            </a:rPr>
            <a:t></a:t>
          </a:r>
          <a:r>
            <a:rPr lang="en-US" dirty="0" err="1"/>
            <a:t>G</a:t>
          </a:r>
          <a:r>
            <a:rPr lang="en-US" dirty="0"/>
            <a:t> and </a:t>
          </a:r>
          <a:r>
            <a:rPr lang="en-US" dirty="0" err="1"/>
            <a:t>G</a:t>
          </a:r>
          <a:r>
            <a:rPr lang="en-US" dirty="0" err="1">
              <a:sym typeface="Wingdings" panose="05000000000000000000" pitchFamily="2" charset="2"/>
            </a:rPr>
            <a:t></a:t>
          </a:r>
          <a:r>
            <a:rPr lang="en-US" dirty="0" err="1"/>
            <a:t>q</a:t>
          </a:r>
          <a:r>
            <a:rPr lang="en-US" dirty="0"/>
            <a:t> transitions in the shock wave (J. Borden, M. Li, YK, in preparation; see also G. </a:t>
          </a:r>
          <a:r>
            <a:rPr lang="en-US" dirty="0" err="1"/>
            <a:t>Chirilli</a:t>
          </a:r>
          <a:r>
            <a:rPr lang="en-US" dirty="0"/>
            <a:t>, 2021) </a:t>
          </a:r>
          <a:br>
            <a:rPr lang="en-US" dirty="0"/>
          </a:br>
          <a:r>
            <a:rPr lang="en-US" dirty="0"/>
            <a:t>+ the exact analytical solution of those modified equations. </a:t>
          </a:r>
        </a:p>
      </dgm:t>
    </dgm:pt>
    <dgm:pt modelId="{E1D75ED8-64BA-4582-9E77-9F73D0E451E4}" type="parTrans" cxnId="{41AB6CD7-D534-4585-BC58-54A214A64D9E}">
      <dgm:prSet/>
      <dgm:spPr/>
      <dgm:t>
        <a:bodyPr/>
        <a:lstStyle/>
        <a:p>
          <a:endParaRPr lang="en-US"/>
        </a:p>
      </dgm:t>
    </dgm:pt>
    <dgm:pt modelId="{1FE805A5-DB2B-4FB0-A955-4AB5EB6CB884}" type="sibTrans" cxnId="{41AB6CD7-D534-4585-BC58-54A214A64D9E}">
      <dgm:prSet/>
      <dgm:spPr/>
      <dgm:t>
        <a:bodyPr/>
        <a:lstStyle/>
        <a:p>
          <a:endParaRPr lang="en-US"/>
        </a:p>
      </dgm:t>
    </dgm:pt>
    <dgm:pt modelId="{E1F2C8AF-4AB3-4ED5-9593-4DB7D551FB54}">
      <dgm:prSet/>
      <dgm:spPr/>
      <dgm:t>
        <a:bodyPr/>
        <a:lstStyle/>
        <a:p>
          <a:r>
            <a:rPr lang="en-US" dirty="0"/>
            <a:t>Gluon production in longitudinally polarized </a:t>
          </a:r>
          <a:r>
            <a:rPr lang="en-US" dirty="0" err="1"/>
            <a:t>p+p</a:t>
          </a:r>
          <a:r>
            <a:rPr lang="en-US" dirty="0"/>
            <a:t> collisions at small </a:t>
          </a:r>
          <a:r>
            <a:rPr lang="en-US" i="1" dirty="0"/>
            <a:t>x</a:t>
          </a:r>
          <a:r>
            <a:rPr lang="en-US" dirty="0"/>
            <a:t> has also been calculated recently (see talk by Ming Li on Wednesday): ready for phenomenology (N. </a:t>
          </a:r>
          <a:r>
            <a:rPr lang="en-US" dirty="0" err="1"/>
            <a:t>Baldonado</a:t>
          </a:r>
          <a:r>
            <a:rPr lang="en-US" dirty="0"/>
            <a:t> et al, in preparation). </a:t>
          </a:r>
        </a:p>
      </dgm:t>
    </dgm:pt>
    <dgm:pt modelId="{531152B7-7D33-440E-B426-A000034CBEE2}" type="parTrans" cxnId="{1F220E96-B286-47A1-8C2B-B019ED2BA009}">
      <dgm:prSet/>
      <dgm:spPr/>
      <dgm:t>
        <a:bodyPr/>
        <a:lstStyle/>
        <a:p>
          <a:endParaRPr lang="en-US"/>
        </a:p>
      </dgm:t>
    </dgm:pt>
    <dgm:pt modelId="{BF84E4CA-31EC-4834-9006-28B71A4EB63D}" type="sibTrans" cxnId="{1F220E96-B286-47A1-8C2B-B019ED2BA009}">
      <dgm:prSet/>
      <dgm:spPr/>
      <dgm:t>
        <a:bodyPr/>
        <a:lstStyle/>
        <a:p>
          <a:endParaRPr lang="en-US"/>
        </a:p>
      </dgm:t>
    </dgm:pt>
    <dgm:pt modelId="{D2C83164-4560-B74E-8E35-154995805EEC}">
      <dgm:prSet/>
      <dgm:spPr/>
      <dgm:t>
        <a:bodyPr/>
        <a:lstStyle/>
        <a:p>
          <a:r>
            <a:rPr lang="en-US" dirty="0"/>
            <a:t>Small-</a:t>
          </a:r>
          <a:r>
            <a:rPr lang="en-US" i="1" dirty="0"/>
            <a:t>x</a:t>
          </a:r>
          <a:r>
            <a:rPr lang="en-US" dirty="0"/>
            <a:t> phenomenology of the polarized DIS and SIDIS data has been done, giving an estimate of the amount of quark and gluon spin at small </a:t>
          </a:r>
          <a:r>
            <a:rPr lang="en-US" i="1" dirty="0"/>
            <a:t>x</a:t>
          </a:r>
          <a:r>
            <a:rPr lang="en-US" dirty="0"/>
            <a:t>. Error bars are large though. </a:t>
          </a:r>
        </a:p>
      </dgm:t>
    </dgm:pt>
    <dgm:pt modelId="{66B63167-2868-0D45-8930-F56212B75669}" type="parTrans" cxnId="{3C63CCCB-3E91-FB45-8BD5-C27FB88A5174}">
      <dgm:prSet/>
      <dgm:spPr/>
      <dgm:t>
        <a:bodyPr/>
        <a:lstStyle/>
        <a:p>
          <a:endParaRPr lang="en-US"/>
        </a:p>
      </dgm:t>
    </dgm:pt>
    <dgm:pt modelId="{0906C42E-E753-2949-A74E-3969CB2C4695}" type="sibTrans" cxnId="{3C63CCCB-3E91-FB45-8BD5-C27FB88A5174}">
      <dgm:prSet/>
      <dgm:spPr/>
      <dgm:t>
        <a:bodyPr/>
        <a:lstStyle/>
        <a:p>
          <a:endParaRPr lang="en-US"/>
        </a:p>
      </dgm:t>
    </dgm:pt>
    <dgm:pt modelId="{166B2AA5-1A46-2D40-A357-3AEDFC1F32F8}" type="pres">
      <dgm:prSet presAssocID="{77714A03-1BD7-4A1C-9FD9-AC764036EE2A}" presName="linear" presStyleCnt="0">
        <dgm:presLayoutVars>
          <dgm:animLvl val="lvl"/>
          <dgm:resizeHandles val="exact"/>
        </dgm:presLayoutVars>
      </dgm:prSet>
      <dgm:spPr/>
    </dgm:pt>
    <dgm:pt modelId="{58E437CB-7186-1544-BA28-BABBB0C40A12}" type="pres">
      <dgm:prSet presAssocID="{A1B5E983-6355-4A68-8459-F2C31963320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2C27E85-4269-274E-8631-FECF1F7977D1}" type="pres">
      <dgm:prSet presAssocID="{93FBD200-95EB-4B79-A651-AFD3EFFADACB}" presName="spacer" presStyleCnt="0"/>
      <dgm:spPr/>
    </dgm:pt>
    <dgm:pt modelId="{D2C66FE2-059F-3242-ADA8-D48F0E5DA9EE}" type="pres">
      <dgm:prSet presAssocID="{3AB7A868-3921-4AC8-A094-9EF389B495B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5D41039-3AB8-CC42-A0E6-10340EE608A7}" type="pres">
      <dgm:prSet presAssocID="{CB1924DC-E71A-485A-AF2E-84D58DF1A201}" presName="spacer" presStyleCnt="0"/>
      <dgm:spPr/>
    </dgm:pt>
    <dgm:pt modelId="{1E63C4A6-F3FE-FA49-BC79-726820DB6589}" type="pres">
      <dgm:prSet presAssocID="{037261B6-8343-4666-953A-4812661979B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C4ADF01-7FE5-8741-840F-5F7C87099347}" type="pres">
      <dgm:prSet presAssocID="{1FE805A5-DB2B-4FB0-A955-4AB5EB6CB884}" presName="spacer" presStyleCnt="0"/>
      <dgm:spPr/>
    </dgm:pt>
    <dgm:pt modelId="{A5D8E4BB-8FEB-054D-A6C5-2E9BB2891181}" type="pres">
      <dgm:prSet presAssocID="{D2C83164-4560-B74E-8E35-154995805EE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1187230-0792-CE47-A884-E35CBA0CE01B}" type="pres">
      <dgm:prSet presAssocID="{0906C42E-E753-2949-A74E-3969CB2C4695}" presName="spacer" presStyleCnt="0"/>
      <dgm:spPr/>
    </dgm:pt>
    <dgm:pt modelId="{B8039C69-2F5F-2F41-A53D-AD88A31B2E34}" type="pres">
      <dgm:prSet presAssocID="{E1F2C8AF-4AB3-4ED5-9593-4DB7D551FB5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1A2A404-2289-D14D-98D4-A9F283F91708}" type="presOf" srcId="{037261B6-8343-4666-953A-4812661979BB}" destId="{1E63C4A6-F3FE-FA49-BC79-726820DB6589}" srcOrd="0" destOrd="0" presId="urn:microsoft.com/office/officeart/2005/8/layout/vList2"/>
    <dgm:cxn modelId="{9E5C4F20-5A68-0B4F-AE9B-8C47E3B6A2D0}" type="presOf" srcId="{A1B5E983-6355-4A68-8459-F2C31963320F}" destId="{58E437CB-7186-1544-BA28-BABBB0C40A12}" srcOrd="0" destOrd="0" presId="urn:microsoft.com/office/officeart/2005/8/layout/vList2"/>
    <dgm:cxn modelId="{AB176528-DC2A-42E2-9C2F-7146C1CFAF33}" srcId="{77714A03-1BD7-4A1C-9FD9-AC764036EE2A}" destId="{3AB7A868-3921-4AC8-A094-9EF389B495BB}" srcOrd="1" destOrd="0" parTransId="{F0F7598B-2D2F-4641-8813-E1702ACFA657}" sibTransId="{CB1924DC-E71A-485A-AF2E-84D58DF1A201}"/>
    <dgm:cxn modelId="{C9118F5D-4F04-4517-9A52-37EE96BCA459}" srcId="{77714A03-1BD7-4A1C-9FD9-AC764036EE2A}" destId="{A1B5E983-6355-4A68-8459-F2C31963320F}" srcOrd="0" destOrd="0" parTransId="{9BCD6388-08FB-4B18-BEE5-15DDA52F53E5}" sibTransId="{93FBD200-95EB-4B79-A651-AFD3EFFADACB}"/>
    <dgm:cxn modelId="{1F220E96-B286-47A1-8C2B-B019ED2BA009}" srcId="{77714A03-1BD7-4A1C-9FD9-AC764036EE2A}" destId="{E1F2C8AF-4AB3-4ED5-9593-4DB7D551FB54}" srcOrd="4" destOrd="0" parTransId="{531152B7-7D33-440E-B426-A000034CBEE2}" sibTransId="{BF84E4CA-31EC-4834-9006-28B71A4EB63D}"/>
    <dgm:cxn modelId="{D956CE9D-70EB-6742-A191-9A9371A72F18}" type="presOf" srcId="{77714A03-1BD7-4A1C-9FD9-AC764036EE2A}" destId="{166B2AA5-1A46-2D40-A357-3AEDFC1F32F8}" srcOrd="0" destOrd="0" presId="urn:microsoft.com/office/officeart/2005/8/layout/vList2"/>
    <dgm:cxn modelId="{3C63CCCB-3E91-FB45-8BD5-C27FB88A5174}" srcId="{77714A03-1BD7-4A1C-9FD9-AC764036EE2A}" destId="{D2C83164-4560-B74E-8E35-154995805EEC}" srcOrd="3" destOrd="0" parTransId="{66B63167-2868-0D45-8930-F56212B75669}" sibTransId="{0906C42E-E753-2949-A74E-3969CB2C4695}"/>
    <dgm:cxn modelId="{41AB6CD7-D534-4585-BC58-54A214A64D9E}" srcId="{77714A03-1BD7-4A1C-9FD9-AC764036EE2A}" destId="{037261B6-8343-4666-953A-4812661979BB}" srcOrd="2" destOrd="0" parTransId="{E1D75ED8-64BA-4582-9E77-9F73D0E451E4}" sibTransId="{1FE805A5-DB2B-4FB0-A955-4AB5EB6CB884}"/>
    <dgm:cxn modelId="{F9CE86DA-FC2D-F842-A356-5DF03AEDC593}" type="presOf" srcId="{E1F2C8AF-4AB3-4ED5-9593-4DB7D551FB54}" destId="{B8039C69-2F5F-2F41-A53D-AD88A31B2E34}" srcOrd="0" destOrd="0" presId="urn:microsoft.com/office/officeart/2005/8/layout/vList2"/>
    <dgm:cxn modelId="{AB9C92DC-0D01-2A4E-9CA1-331AF4A89BBF}" type="presOf" srcId="{3AB7A868-3921-4AC8-A094-9EF389B495BB}" destId="{D2C66FE2-059F-3242-ADA8-D48F0E5DA9EE}" srcOrd="0" destOrd="0" presId="urn:microsoft.com/office/officeart/2005/8/layout/vList2"/>
    <dgm:cxn modelId="{AC6674E9-8AEB-EA41-81BC-81A87E78C3EE}" type="presOf" srcId="{D2C83164-4560-B74E-8E35-154995805EEC}" destId="{A5D8E4BB-8FEB-054D-A6C5-2E9BB2891181}" srcOrd="0" destOrd="0" presId="urn:microsoft.com/office/officeart/2005/8/layout/vList2"/>
    <dgm:cxn modelId="{D1ABE342-29AD-3B4D-8747-0D2F48883515}" type="presParOf" srcId="{166B2AA5-1A46-2D40-A357-3AEDFC1F32F8}" destId="{58E437CB-7186-1544-BA28-BABBB0C40A12}" srcOrd="0" destOrd="0" presId="urn:microsoft.com/office/officeart/2005/8/layout/vList2"/>
    <dgm:cxn modelId="{B161CFCF-6992-4245-B2C4-1452E1D2CD29}" type="presParOf" srcId="{166B2AA5-1A46-2D40-A357-3AEDFC1F32F8}" destId="{C2C27E85-4269-274E-8631-FECF1F7977D1}" srcOrd="1" destOrd="0" presId="urn:microsoft.com/office/officeart/2005/8/layout/vList2"/>
    <dgm:cxn modelId="{A4C3B324-530F-5A48-9230-AA8CBE9E242F}" type="presParOf" srcId="{166B2AA5-1A46-2D40-A357-3AEDFC1F32F8}" destId="{D2C66FE2-059F-3242-ADA8-D48F0E5DA9EE}" srcOrd="2" destOrd="0" presId="urn:microsoft.com/office/officeart/2005/8/layout/vList2"/>
    <dgm:cxn modelId="{C64C7CF6-110D-D54D-AAF3-5501E05CA66C}" type="presParOf" srcId="{166B2AA5-1A46-2D40-A357-3AEDFC1F32F8}" destId="{95D41039-3AB8-CC42-A0E6-10340EE608A7}" srcOrd="3" destOrd="0" presId="urn:microsoft.com/office/officeart/2005/8/layout/vList2"/>
    <dgm:cxn modelId="{2446E7F3-0CCA-8945-9934-D3F068ED3946}" type="presParOf" srcId="{166B2AA5-1A46-2D40-A357-3AEDFC1F32F8}" destId="{1E63C4A6-F3FE-FA49-BC79-726820DB6589}" srcOrd="4" destOrd="0" presId="urn:microsoft.com/office/officeart/2005/8/layout/vList2"/>
    <dgm:cxn modelId="{EC1B2179-F574-344D-8237-C27BBFE11B7E}" type="presParOf" srcId="{166B2AA5-1A46-2D40-A357-3AEDFC1F32F8}" destId="{FC4ADF01-7FE5-8741-840F-5F7C87099347}" srcOrd="5" destOrd="0" presId="urn:microsoft.com/office/officeart/2005/8/layout/vList2"/>
    <dgm:cxn modelId="{2FBD4C77-593B-254B-AA8E-36C6B588D143}" type="presParOf" srcId="{166B2AA5-1A46-2D40-A357-3AEDFC1F32F8}" destId="{A5D8E4BB-8FEB-054D-A6C5-2E9BB2891181}" srcOrd="6" destOrd="0" presId="urn:microsoft.com/office/officeart/2005/8/layout/vList2"/>
    <dgm:cxn modelId="{2305BE5C-7C24-7240-AFCF-5041B961EE4B}" type="presParOf" srcId="{166B2AA5-1A46-2D40-A357-3AEDFC1F32F8}" destId="{31187230-0792-CE47-A884-E35CBA0CE01B}" srcOrd="7" destOrd="0" presId="urn:microsoft.com/office/officeart/2005/8/layout/vList2"/>
    <dgm:cxn modelId="{CBAEFC72-6D99-DD41-B42A-0145BEFFDEA9}" type="presParOf" srcId="{166B2AA5-1A46-2D40-A357-3AEDFC1F32F8}" destId="{B8039C69-2F5F-2F41-A53D-AD88A31B2E3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437CB-7186-1544-BA28-BABBB0C40A12}">
      <dsp:nvSpPr>
        <dsp:cNvPr id="0" name=""/>
        <dsp:cNvSpPr/>
      </dsp:nvSpPr>
      <dsp:spPr>
        <a:xfrm>
          <a:off x="0" y="165324"/>
          <a:ext cx="10515600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 have constructed an exact analytical solution of the large-</a:t>
          </a:r>
          <a:r>
            <a:rPr lang="en-US" sz="1600" i="1" kern="1200" dirty="0"/>
            <a:t>N</a:t>
          </a:r>
          <a:r>
            <a:rPr lang="en-US" sz="1600" i="1" kern="1200" baseline="-25000" dirty="0"/>
            <a:t>c</a:t>
          </a:r>
          <a:r>
            <a:rPr lang="en-US" sz="1600" kern="1200" dirty="0"/>
            <a:t> helicity evolution equations. It yielded small-</a:t>
          </a:r>
          <a:r>
            <a:rPr lang="en-US" sz="1600" i="1" kern="1200" dirty="0"/>
            <a:t>x</a:t>
          </a:r>
          <a:r>
            <a:rPr lang="en-US" sz="1600" kern="1200" dirty="0"/>
            <a:t> asymptotics of </a:t>
          </a:r>
          <a:r>
            <a:rPr lang="en-US" sz="1600" kern="1200" dirty="0">
              <a:latin typeface="Symbol" pitchFamily="2" charset="2"/>
            </a:rPr>
            <a:t>DS</a:t>
          </a:r>
          <a:r>
            <a:rPr lang="en-US" sz="1600" kern="1200" dirty="0"/>
            <a:t>(x, Q</a:t>
          </a:r>
          <a:r>
            <a:rPr lang="en-US" sz="1600" kern="1200" baseline="30000" dirty="0"/>
            <a:t>2</a:t>
          </a:r>
          <a:r>
            <a:rPr lang="en-US" sz="1600" kern="1200" dirty="0"/>
            <a:t>) and </a:t>
          </a:r>
          <a:r>
            <a:rPr lang="en-US" sz="1600" kern="1200" dirty="0">
              <a:latin typeface="Symbol" pitchFamily="2" charset="2"/>
            </a:rPr>
            <a:t>D</a:t>
          </a:r>
          <a:r>
            <a:rPr lang="en-US" sz="1600" kern="1200" dirty="0"/>
            <a:t>G(x, Q</a:t>
          </a:r>
          <a:r>
            <a:rPr lang="en-US" sz="1600" kern="1200" baseline="30000" dirty="0"/>
            <a:t>2</a:t>
          </a:r>
          <a:r>
            <a:rPr lang="en-US" sz="1600" kern="1200" dirty="0"/>
            <a:t>). The solution agrees with the results in the literature to the 3 known loops but slightly disagrees with BER starting from 4 loops and on the intercept. </a:t>
          </a:r>
        </a:p>
      </dsp:txBody>
      <dsp:txXfrm>
        <a:off x="43864" y="209188"/>
        <a:ext cx="10427872" cy="810832"/>
      </dsp:txXfrm>
    </dsp:sp>
    <dsp:sp modelId="{D2C66FE2-059F-3242-ADA8-D48F0E5DA9EE}">
      <dsp:nvSpPr>
        <dsp:cNvPr id="0" name=""/>
        <dsp:cNvSpPr/>
      </dsp:nvSpPr>
      <dsp:spPr>
        <a:xfrm>
          <a:off x="0" y="1109964"/>
          <a:ext cx="10515600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We have obtained the small-</a:t>
          </a:r>
          <a:r>
            <a:rPr lang="en-US" sz="1600" i="1" kern="1200" dirty="0"/>
            <a:t>x</a:t>
          </a:r>
          <a:r>
            <a:rPr lang="en-US" sz="1600" kern="1200" dirty="0"/>
            <a:t> asymptotics of OAM distributions for quarks and gluons at large </a:t>
          </a:r>
          <a:r>
            <a:rPr lang="en-US" sz="1600" i="1" kern="1200" dirty="0"/>
            <a:t>N</a:t>
          </a:r>
          <a:r>
            <a:rPr lang="en-US" sz="1600" i="1" kern="1200" baseline="-25000" dirty="0"/>
            <a:t>c</a:t>
          </a:r>
          <a:r>
            <a:rPr lang="en-US" sz="1600" kern="1200" dirty="0"/>
            <a:t>. Again, the intercept slightly disagrees with the one in the literature. Our ratios of the OAM distributions to </a:t>
          </a:r>
          <a:r>
            <a:rPr lang="en-US" sz="1600" kern="1200" dirty="0" err="1"/>
            <a:t>hPDFs</a:t>
          </a:r>
          <a:r>
            <a:rPr lang="en-US" sz="1600" kern="1200" dirty="0"/>
            <a:t> also appear to deviate from the ones obtained using the WW approximation.  </a:t>
          </a:r>
        </a:p>
      </dsp:txBody>
      <dsp:txXfrm>
        <a:off x="43864" y="1153828"/>
        <a:ext cx="10427872" cy="810832"/>
      </dsp:txXfrm>
    </dsp:sp>
    <dsp:sp modelId="{1E63C4A6-F3FE-FA49-BC79-726820DB6589}">
      <dsp:nvSpPr>
        <dsp:cNvPr id="0" name=""/>
        <dsp:cNvSpPr/>
      </dsp:nvSpPr>
      <dsp:spPr>
        <a:xfrm>
          <a:off x="0" y="2054604"/>
          <a:ext cx="10515600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Stay tuned for the additional corrections to the </a:t>
          </a:r>
          <a:r>
            <a:rPr lang="en-US" sz="1600" kern="1200" dirty="0" err="1"/>
            <a:t>large-</a:t>
          </a:r>
          <a:r>
            <a:rPr lang="en-US" sz="1600" i="1" kern="1200" dirty="0" err="1"/>
            <a:t>N</a:t>
          </a:r>
          <a:r>
            <a:rPr lang="en-US" sz="1600" i="1" kern="1200" baseline="-25000" dirty="0" err="1"/>
            <a:t>c</a:t>
          </a:r>
          <a:r>
            <a:rPr lang="en-US" sz="1600" kern="1200" dirty="0" err="1"/>
            <a:t>&amp;</a:t>
          </a:r>
          <a:r>
            <a:rPr lang="en-US" sz="1600" i="1" kern="1200" dirty="0" err="1"/>
            <a:t>N</a:t>
          </a:r>
          <a:r>
            <a:rPr lang="en-US" sz="1600" i="1" kern="1200" baseline="-25000" dirty="0" err="1"/>
            <a:t>f</a:t>
          </a:r>
          <a:r>
            <a:rPr lang="en-US" sz="1600" kern="1200" dirty="0"/>
            <a:t> helicity evolution due to </a:t>
          </a:r>
          <a:r>
            <a:rPr lang="en-US" sz="1600" kern="1200" dirty="0" err="1"/>
            <a:t>q</a:t>
          </a:r>
          <a:r>
            <a:rPr lang="en-US" sz="1600" kern="1200" dirty="0" err="1">
              <a:sym typeface="Wingdings" panose="05000000000000000000" pitchFamily="2" charset="2"/>
            </a:rPr>
            <a:t></a:t>
          </a:r>
          <a:r>
            <a:rPr lang="en-US" sz="1600" kern="1200" dirty="0" err="1"/>
            <a:t>G</a:t>
          </a:r>
          <a:r>
            <a:rPr lang="en-US" sz="1600" kern="1200" dirty="0"/>
            <a:t> and </a:t>
          </a:r>
          <a:r>
            <a:rPr lang="en-US" sz="1600" kern="1200" dirty="0" err="1"/>
            <a:t>G</a:t>
          </a:r>
          <a:r>
            <a:rPr lang="en-US" sz="1600" kern="1200" dirty="0" err="1">
              <a:sym typeface="Wingdings" panose="05000000000000000000" pitchFamily="2" charset="2"/>
            </a:rPr>
            <a:t></a:t>
          </a:r>
          <a:r>
            <a:rPr lang="en-US" sz="1600" kern="1200" dirty="0" err="1"/>
            <a:t>q</a:t>
          </a:r>
          <a:r>
            <a:rPr lang="en-US" sz="1600" kern="1200" dirty="0"/>
            <a:t> transitions in the shock wave (J. Borden, M. Li, YK, in preparation; see also G. </a:t>
          </a:r>
          <a:r>
            <a:rPr lang="en-US" sz="1600" kern="1200" dirty="0" err="1"/>
            <a:t>Chirilli</a:t>
          </a:r>
          <a:r>
            <a:rPr lang="en-US" sz="1600" kern="1200" dirty="0"/>
            <a:t>, 2021) </a:t>
          </a:r>
          <a:br>
            <a:rPr lang="en-US" sz="1600" kern="1200" dirty="0"/>
          </a:br>
          <a:r>
            <a:rPr lang="en-US" sz="1600" kern="1200" dirty="0"/>
            <a:t>+ the exact analytical solution of those modified equations. </a:t>
          </a:r>
        </a:p>
      </dsp:txBody>
      <dsp:txXfrm>
        <a:off x="43864" y="2098468"/>
        <a:ext cx="10427872" cy="810832"/>
      </dsp:txXfrm>
    </dsp:sp>
    <dsp:sp modelId="{A5D8E4BB-8FEB-054D-A6C5-2E9BB2891181}">
      <dsp:nvSpPr>
        <dsp:cNvPr id="0" name=""/>
        <dsp:cNvSpPr/>
      </dsp:nvSpPr>
      <dsp:spPr>
        <a:xfrm>
          <a:off x="0" y="2999244"/>
          <a:ext cx="10515600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Small-</a:t>
          </a:r>
          <a:r>
            <a:rPr lang="en-US" sz="1600" i="1" kern="1200" dirty="0"/>
            <a:t>x</a:t>
          </a:r>
          <a:r>
            <a:rPr lang="en-US" sz="1600" kern="1200" dirty="0"/>
            <a:t> phenomenology of the polarized DIS and SIDIS data has been done, giving an estimate of the amount of quark and gluon spin at small </a:t>
          </a:r>
          <a:r>
            <a:rPr lang="en-US" sz="1600" i="1" kern="1200" dirty="0"/>
            <a:t>x</a:t>
          </a:r>
          <a:r>
            <a:rPr lang="en-US" sz="1600" kern="1200" dirty="0"/>
            <a:t>. Error bars are large though. </a:t>
          </a:r>
        </a:p>
      </dsp:txBody>
      <dsp:txXfrm>
        <a:off x="43864" y="3043108"/>
        <a:ext cx="10427872" cy="810832"/>
      </dsp:txXfrm>
    </dsp:sp>
    <dsp:sp modelId="{B8039C69-2F5F-2F41-A53D-AD88A31B2E34}">
      <dsp:nvSpPr>
        <dsp:cNvPr id="0" name=""/>
        <dsp:cNvSpPr/>
      </dsp:nvSpPr>
      <dsp:spPr>
        <a:xfrm>
          <a:off x="0" y="3943884"/>
          <a:ext cx="10515600" cy="89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Gluon production in longitudinally polarized </a:t>
          </a:r>
          <a:r>
            <a:rPr lang="en-US" sz="1600" kern="1200" dirty="0" err="1"/>
            <a:t>p+p</a:t>
          </a:r>
          <a:r>
            <a:rPr lang="en-US" sz="1600" kern="1200" dirty="0"/>
            <a:t> collisions at small </a:t>
          </a:r>
          <a:r>
            <a:rPr lang="en-US" sz="1600" i="1" kern="1200" dirty="0"/>
            <a:t>x</a:t>
          </a:r>
          <a:r>
            <a:rPr lang="en-US" sz="1600" kern="1200" dirty="0"/>
            <a:t> has also been calculated recently (see talk by Ming Li on Wednesday): ready for phenomenology (N. </a:t>
          </a:r>
          <a:r>
            <a:rPr lang="en-US" sz="1600" kern="1200" dirty="0" err="1"/>
            <a:t>Baldonado</a:t>
          </a:r>
          <a:r>
            <a:rPr lang="en-US" sz="1600" kern="1200" dirty="0"/>
            <a:t> et al, in preparation). </a:t>
          </a:r>
        </a:p>
      </dsp:txBody>
      <dsp:txXfrm>
        <a:off x="43864" y="3987748"/>
        <a:ext cx="10427872" cy="810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49F44-2357-E049-8C1D-9C9E38926F72}" type="datetimeFigureOut">
              <a:rPr lang="en-US" smtClean="0"/>
              <a:t>5/27/24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31E01-FD26-AC46-BC65-C69ED39C4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0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CAF61-9946-B248-B230-E738D8BA5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24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2EA5-2C78-D557-1EF7-7F594C72C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0B0BF-59C4-D94E-5D10-C3D87A6AE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87A83-9B09-F683-18B7-9371BE5B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6AC-5655-2847-AE6D-AD8E4EB5BB80}" type="datetimeFigureOut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F4051-041B-66E2-90D3-34D0A3AA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F0A2D-AA35-70C3-29C7-01861BDBC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7A7C-C44E-9E4C-8583-6509304C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8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1E3C-2693-50F3-9634-2A1EF795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32BF0-8CBD-7CF5-E743-FCF87089C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93EA5-9054-9045-43E7-77B34610F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6AC-5655-2847-AE6D-AD8E4EB5BB80}" type="datetimeFigureOut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2640D-628A-99B4-CF32-E1991609F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CDD62-A66A-4587-FE7F-668FAAA1E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7A7C-C44E-9E4C-8583-6509304C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3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3BB960-EADF-4E0A-BFD6-421004492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E089A-85B1-E8D1-B272-071120A89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28F05-BB45-C1AC-75C9-AAE1349E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6AC-5655-2847-AE6D-AD8E4EB5BB80}" type="datetimeFigureOut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3255F-9F17-2655-D54A-589D60D0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7817D-210D-1BDC-990C-A389A927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7A7C-C44E-9E4C-8583-6509304C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7895-C4BA-6B42-9AC9-576FD441A823}" type="datetime1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62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CEA8-087F-5543-BD6F-82FAAE47CFFE}" type="datetime1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95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C729-2CB8-124D-A9BD-1A48343CEDDB}" type="datetime1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4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CD29-BC6A-5540-BFD9-1D1C8308FF8F}" type="datetime1">
              <a:rPr lang="en-US" smtClean="0"/>
              <a:t>5/27/24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14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42329-D566-C249-B05C-4180150BC062}" type="datetime1">
              <a:rPr lang="en-US" smtClean="0"/>
              <a:t>5/27/24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27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7AB0-C7AD-7042-8190-895AED224FA3}" type="datetime1">
              <a:rPr lang="en-US" smtClean="0"/>
              <a:t>5/27/24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16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FFFA-D64F-B645-9755-EF2554B59600}" type="datetime1">
              <a:rPr lang="en-US" smtClean="0"/>
              <a:t>5/27/24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7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FB08-F153-B34A-A658-CA14A6971731}" type="datetime1">
              <a:rPr lang="en-US" smtClean="0"/>
              <a:t>5/27/24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2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4A8D-DCC1-6E78-EF60-99E02B58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08AD-EE78-AC71-B71D-4C578606B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79001-BE2E-4C2B-F718-6A8883390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6AC-5655-2847-AE6D-AD8E4EB5BB80}" type="datetimeFigureOut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C1143-41A9-018F-BDA6-CAF9F5ED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471B9-2635-3711-E681-DD636B84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7A7C-C44E-9E4C-8583-6509304C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79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1566-81D3-0943-A838-B179572CBF78}" type="datetime1">
              <a:rPr lang="en-US" smtClean="0"/>
              <a:t>5/27/24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67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1387-AC3D-7146-85AF-A3918488BFEA}" type="datetime1">
              <a:rPr lang="en-US" smtClean="0"/>
              <a:t>5/27/24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94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F8299-55C6-8D45-B41D-E1D27F7DBA5C}" type="datetime1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6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EF09-9F27-E440-95A5-4B4C68FAE491}" type="datetime1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6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C180-6C6E-0392-4B3B-7C02413C3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24565-E0F7-6ACA-ADD1-62D94AD0D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1A9F0-1202-5507-CE90-0E36CB764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6AC-5655-2847-AE6D-AD8E4EB5BB80}" type="datetimeFigureOut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2FE72-DB11-C4A5-36B8-693AF001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A84C1-D27B-4830-CB25-88B43F03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7A7C-C44E-9E4C-8583-6509304C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5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A5A0A-4011-FBD4-AB7E-1D074F8B0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C97FA-BACF-0983-D93A-B666033BE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47C94-7549-4B02-5A97-9585A7158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826D5-6C32-2B66-E97D-360F97025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6AC-5655-2847-AE6D-AD8E4EB5BB80}" type="datetimeFigureOut">
              <a:rPr lang="en-US" smtClean="0"/>
              <a:t>5/27/24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7892F-A058-B5DC-8D8A-9A47DCEBA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ABEFD-CEDB-FC85-E1B6-0E23BBE1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7A7C-C44E-9E4C-8583-6509304C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9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9FE7A-73FD-5BC9-EEB0-DDC92937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7F03E-9BAB-3FFB-6807-B566F0A81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DCA2-4AB1-904C-840C-BD6123A84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75BAE-E6C6-BF25-BC67-79DE1963A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A00089-FB8B-BAD1-727C-ED14394689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1E81F9-9ABD-4E16-E35A-4EBE0EC47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6AC-5655-2847-AE6D-AD8E4EB5BB80}" type="datetimeFigureOut">
              <a:rPr lang="en-US" smtClean="0"/>
              <a:t>5/27/24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5A55B-3E44-163E-B3D2-855EB130C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23D993-4527-4641-7AF6-D8E0755D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7A7C-C44E-9E4C-8583-6509304C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8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649CB-4DAB-E992-7E4C-CE781A8F6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A311E4-0091-055D-A3CF-BC341C2B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6AC-5655-2847-AE6D-AD8E4EB5BB80}" type="datetimeFigureOut">
              <a:rPr lang="en-US" smtClean="0"/>
              <a:t>5/27/24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A132C-A2D0-1978-5757-F9C4EA01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19B1E-481B-41E4-477F-6BDF2F1B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7A7C-C44E-9E4C-8583-6509304C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2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CC6A7-1155-2AD2-B14C-321132BB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6AC-5655-2847-AE6D-AD8E4EB5BB80}" type="datetimeFigureOut">
              <a:rPr lang="en-US" smtClean="0"/>
              <a:t>5/27/24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4AC08-B229-3D2E-2977-7C5583807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7D17D-B037-E44C-7864-BECD8DB71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7A7C-C44E-9E4C-8583-6509304C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3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20A7-A42F-32AA-7EC3-A1176549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BC88F-BEC2-67DC-8DB8-825F195C6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8F62C-59BF-B306-BA5B-EFC6A6739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0D9F9-543D-2119-43BB-48B81CFA2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6AC-5655-2847-AE6D-AD8E4EB5BB80}" type="datetimeFigureOut">
              <a:rPr lang="en-US" smtClean="0"/>
              <a:t>5/27/24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B985B-51CF-E576-88A3-7B9A0F14A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92C94-301E-0518-7E80-AB5EB544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7A7C-C44E-9E4C-8583-6509304C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6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D178-E210-76A1-D7F6-5EA4AFA3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47BB6C-961C-C361-154F-FB8DDD9304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226D9-152C-0655-2C92-AC33A1ED4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BABE9-009C-978D-F4FF-DF908A39D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66AC-5655-2847-AE6D-AD8E4EB5BB80}" type="datetimeFigureOut">
              <a:rPr lang="en-US" smtClean="0"/>
              <a:t>5/27/24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61D1B-B06D-BD21-BE71-7B432BF1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5D367-95D8-B909-1556-7FE0F89A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7A7C-C44E-9E4C-8583-6509304C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4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C2F12-8DD6-6897-046E-DC4640B9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92A16-24A5-2DAE-10AD-603812C1D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C54E7-2621-39C9-DB89-B65040181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F266AC-5655-2847-AE6D-AD8E4EB5BB80}" type="datetimeFigureOut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CE61F-E1C0-6543-B0B8-130F7D3DD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0EF85-1C40-4B1F-44D7-4550580A7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E97A7C-C44E-9E4C-8583-6509304C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2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D3A2A-D8F0-A74C-B2A5-150AE3C6548C}" type="datetime1">
              <a:rPr lang="en-US" smtClean="0"/>
              <a:t>5/27/24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emf"/><Relationship Id="rId5" Type="http://schemas.openxmlformats.org/officeDocument/2006/relationships/image" Target="../media/image60.emf"/><Relationship Id="rId4" Type="http://schemas.openxmlformats.org/officeDocument/2006/relationships/image" Target="../media/image4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tiff"/><Relationship Id="rId4" Type="http://schemas.openxmlformats.org/officeDocument/2006/relationships/image" Target="../media/image6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5.emf"/><Relationship Id="rId4" Type="http://schemas.openxmlformats.org/officeDocument/2006/relationships/image" Target="../media/image61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9.png"/><Relationship Id="rId7" Type="http://schemas.openxmlformats.org/officeDocument/2006/relationships/image" Target="../media/image76.e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7.emf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orest road with vanishing point">
            <a:extLst>
              <a:ext uri="{FF2B5EF4-FFF2-40B4-BE49-F238E27FC236}">
                <a16:creationId xmlns:a16="http://schemas.microsoft.com/office/drawing/2014/main" id="{7F9407F0-96AF-4FCD-89FE-2E540D97E0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1570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EC12A9-8705-7D4F-AC8E-8E6850FBF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 fontScale="90000"/>
          </a:bodyPr>
          <a:lstStyle/>
          <a:p>
            <a:br>
              <a:rPr lang="en-US" sz="66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Helicity and OAM at Low-</a:t>
            </a:r>
            <a:r>
              <a:rPr lang="en-US" sz="4400" i="1" dirty="0">
                <a:solidFill>
                  <a:schemeClr val="bg1"/>
                </a:solidFill>
              </a:rPr>
              <a:t>x</a:t>
            </a:r>
            <a:r>
              <a:rPr lang="en-US" sz="4400" dirty="0">
                <a:solidFill>
                  <a:schemeClr val="bg1"/>
                </a:solidFill>
              </a:rPr>
              <a:t> and Large-</a:t>
            </a:r>
            <a:r>
              <a:rPr lang="en-US" sz="4400" i="1" dirty="0">
                <a:solidFill>
                  <a:schemeClr val="bg1"/>
                </a:solidFill>
              </a:rPr>
              <a:t>N</a:t>
            </a:r>
            <a:r>
              <a:rPr lang="en-US" sz="4400" i="1" baseline="-25000" dirty="0">
                <a:solidFill>
                  <a:schemeClr val="bg1"/>
                </a:solidFill>
              </a:rPr>
              <a:t>c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an Exact Solution for Revised Helicity Evolution and the Small-</a:t>
            </a:r>
            <a:r>
              <a:rPr lang="en-US" sz="4400" i="1" dirty="0">
                <a:solidFill>
                  <a:schemeClr val="bg1"/>
                </a:solidFill>
              </a:rPr>
              <a:t>x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Asymptoics</a:t>
            </a:r>
            <a:r>
              <a:rPr lang="en-US" sz="4400" dirty="0">
                <a:solidFill>
                  <a:schemeClr val="bg1"/>
                </a:solidFill>
              </a:rPr>
              <a:t> of OAM Distributions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94081-AECF-8E49-8BDB-B7EA92B4F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Yuri Kovchegov</a:t>
            </a:r>
          </a:p>
          <a:p>
            <a:r>
              <a:rPr lang="en-US" dirty="0">
                <a:solidFill>
                  <a:schemeClr val="bg1"/>
                </a:solidFill>
              </a:rPr>
              <a:t>The Ohio State University</a:t>
            </a:r>
          </a:p>
          <a:p>
            <a:r>
              <a:rPr lang="en-US" dirty="0">
                <a:solidFill>
                  <a:schemeClr val="bg1"/>
                </a:solidFill>
              </a:rPr>
              <a:t>Based on recent works with Jeremy Borden and Brandon Manley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BED29-1435-644E-9818-3E3E7A6F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82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141B6-8801-92E9-E7CC-D47092802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10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Gluon Helicity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0907F-18B5-D08D-C45E-65F7616EB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calculation gives</a:t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Here we defined a new dipole amplitude G</a:t>
            </a:r>
            <a:r>
              <a:rPr lang="en-US" sz="2000" baseline="-25000" dirty="0"/>
              <a:t>2</a:t>
            </a:r>
            <a:r>
              <a:rPr lang="en-US" sz="2000" dirty="0"/>
              <a:t> (cf. Hatta et al, 2016; KPS 2017)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7563D-00B2-9E10-7C6F-77C5911E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A6D6D-B536-A586-5296-35B705ED5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378" y="1543742"/>
            <a:ext cx="6281530" cy="662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63284F-6098-255A-8B3C-940C099CC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378" y="2581052"/>
            <a:ext cx="7513995" cy="5765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5B0EAD-0B82-20DA-1C31-E89B03ECF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70" y="4971136"/>
            <a:ext cx="5033618" cy="540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6DC4E4-7288-2D54-EBFD-0E3D5DB5F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257" y="4139411"/>
            <a:ext cx="6909486" cy="549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1D0A9-3F0B-9BAF-50F6-39521BCB4B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869" y="5686634"/>
            <a:ext cx="6756401" cy="7619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A639B0-5BA1-CEA4-5BA9-28A286CC3836}"/>
              </a:ext>
            </a:extLst>
          </p:cNvPr>
          <p:cNvSpPr txBox="1"/>
          <p:nvPr/>
        </p:nvSpPr>
        <p:spPr>
          <a:xfrm>
            <a:off x="7802217" y="4971136"/>
            <a:ext cx="40014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What is this D-D operator? Turns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out it is related to the DD operator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from before.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8631B5-07D9-6E88-E54C-9FA4161E08C5}"/>
              </a:ext>
            </a:extLst>
          </p:cNvPr>
          <p:cNvCxnSpPr/>
          <p:nvPr/>
        </p:nvCxnSpPr>
        <p:spPr>
          <a:xfrm>
            <a:off x="3906078" y="3319670"/>
            <a:ext cx="79811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23B1A9-0430-724B-56EC-727C369160E1}"/>
              </a:ext>
            </a:extLst>
          </p:cNvPr>
          <p:cNvCxnSpPr/>
          <p:nvPr/>
        </p:nvCxnSpPr>
        <p:spPr>
          <a:xfrm flipV="1">
            <a:off x="3906078" y="1451667"/>
            <a:ext cx="0" cy="18680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590639-4A7D-F04F-4F48-AF151D48B05E}"/>
              </a:ext>
            </a:extLst>
          </p:cNvPr>
          <p:cNvCxnSpPr/>
          <p:nvPr/>
        </p:nvCxnSpPr>
        <p:spPr>
          <a:xfrm>
            <a:off x="3906078" y="1451667"/>
            <a:ext cx="79811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27025C-C7EE-6BCB-9122-2217ACBD6257}"/>
              </a:ext>
            </a:extLst>
          </p:cNvPr>
          <p:cNvCxnSpPr/>
          <p:nvPr/>
        </p:nvCxnSpPr>
        <p:spPr>
          <a:xfrm flipV="1">
            <a:off x="11870635" y="1451666"/>
            <a:ext cx="0" cy="18680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67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1312C-F996-3216-8FB0-BB57B7D13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 Helicity PDF and TMD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07442-86E1-77E0-77BE-8ADA79E6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690"/>
            <a:ext cx="10515600" cy="4627660"/>
          </a:xfrm>
        </p:spPr>
        <p:txBody>
          <a:bodyPr>
            <a:normAutofit/>
          </a:bodyPr>
          <a:lstStyle/>
          <a:p>
            <a:r>
              <a:rPr lang="en-US" sz="2000" dirty="0"/>
              <a:t>The flavor-singlet quark helicity PDF and SIDIS TMD are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G</a:t>
            </a:r>
            <a:r>
              <a:rPr lang="en-US" sz="2000" baseline="-25000" dirty="0"/>
              <a:t>2</a:t>
            </a:r>
            <a:r>
              <a:rPr lang="en-US" sz="2000" dirty="0"/>
              <a:t> was defined before. This is the gluon admixture to quark helicity distributions. </a:t>
            </a:r>
          </a:p>
          <a:p>
            <a:r>
              <a:rPr lang="en-US" sz="2000" dirty="0"/>
              <a:t>The dipole amplitude Q is due to F</a:t>
            </a:r>
            <a:r>
              <a:rPr lang="en-US" sz="2000" baseline="30000" dirty="0"/>
              <a:t>12 </a:t>
            </a:r>
            <a:r>
              <a:rPr lang="en-US" sz="2000" dirty="0"/>
              <a:t>&amp; axial current. </a:t>
            </a:r>
          </a:p>
          <a:p>
            <a:r>
              <a:rPr lang="en-US" sz="2000" dirty="0"/>
              <a:t>The contribution of G</a:t>
            </a:r>
            <a:r>
              <a:rPr lang="en-US" sz="2000" baseline="-25000" dirty="0"/>
              <a:t>2</a:t>
            </a:r>
            <a:r>
              <a:rPr lang="en-US" sz="2000" dirty="0"/>
              <a:t> comes from the DD operator in the quark S-matrix. </a:t>
            </a:r>
          </a:p>
          <a:p>
            <a:r>
              <a:rPr lang="en-US" sz="2000" dirty="0"/>
              <a:t>Hence, the DD operator is related to the Jaffe-Manohar distribution.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8130D-5F4A-E1BF-20F0-7C7CF2AF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3BC4F-A488-C06B-6F99-704DBA81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13" y="2246450"/>
            <a:ext cx="6096000" cy="848940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06DB906-F6DD-ACBC-27CD-458BDD25D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357" y="166844"/>
            <a:ext cx="3468757" cy="3008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AE50C9-A7E6-3FC0-944F-878530EAC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513" y="3288306"/>
            <a:ext cx="7046844" cy="74931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C76A6E-1AD1-8D58-D455-9536E2A2364B}"/>
              </a:ext>
            </a:extLst>
          </p:cNvPr>
          <p:cNvCxnSpPr>
            <a:cxnSpLocks/>
          </p:cNvCxnSpPr>
          <p:nvPr/>
        </p:nvCxnSpPr>
        <p:spPr>
          <a:xfrm>
            <a:off x="954156" y="4164496"/>
            <a:ext cx="74444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457FEE-2244-8837-3AD0-6CD0D4580457}"/>
              </a:ext>
            </a:extLst>
          </p:cNvPr>
          <p:cNvCxnSpPr>
            <a:cxnSpLocks/>
          </p:cNvCxnSpPr>
          <p:nvPr/>
        </p:nvCxnSpPr>
        <p:spPr>
          <a:xfrm flipV="1">
            <a:off x="954156" y="2140227"/>
            <a:ext cx="0" cy="20242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89CEB7-E809-F7A8-CB12-C423A5614361}"/>
              </a:ext>
            </a:extLst>
          </p:cNvPr>
          <p:cNvCxnSpPr>
            <a:cxnSpLocks/>
          </p:cNvCxnSpPr>
          <p:nvPr/>
        </p:nvCxnSpPr>
        <p:spPr>
          <a:xfrm>
            <a:off x="954156" y="2140227"/>
            <a:ext cx="74444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539535-54D9-00D4-CF3F-9B622815D047}"/>
              </a:ext>
            </a:extLst>
          </p:cNvPr>
          <p:cNvCxnSpPr>
            <a:cxnSpLocks/>
          </p:cNvCxnSpPr>
          <p:nvPr/>
        </p:nvCxnSpPr>
        <p:spPr>
          <a:xfrm flipV="1">
            <a:off x="8398565" y="2140227"/>
            <a:ext cx="0" cy="20242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56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CC9B-6725-D69A-9722-F8D49350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Amplitude 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6FA08-8A50-0DBD-B977-03B1C3F19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/>
          </a:bodyPr>
          <a:lstStyle/>
          <a:p>
            <a:r>
              <a:rPr lang="en-US" sz="2000" dirty="0"/>
              <a:t>The amplitude Q is defined by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with                                                     , where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This is the ‘old’ KPS polarized dipole amplitude. U = adjoint light-cone Wilson 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B4EDB-D9A0-EB45-7025-209F39E3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35F7E-DDF5-25C1-8894-535859189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977" y="2195830"/>
            <a:ext cx="6316046" cy="553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D6220F-25DE-60AA-D8D4-3FF9D5AC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883" y="2966500"/>
            <a:ext cx="2648934" cy="376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F3247F-3902-845E-1979-602A48EA4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688" y="3559963"/>
            <a:ext cx="5672623" cy="779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058446-E048-8F33-3AFC-7A105222F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479" y="4476540"/>
            <a:ext cx="9719041" cy="868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F7097E-9131-6D4C-4115-0CC3F2644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313" y="729445"/>
            <a:ext cx="4129157" cy="60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03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15AD6-C52A-74B0-556D-2B458822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baseline="-25000" dirty="0"/>
              <a:t>1</a:t>
            </a:r>
            <a:r>
              <a:rPr lang="en-US" dirty="0"/>
              <a:t> structure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EF14D-CBC0-5FA2-12C7-913D88D47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</a:t>
            </a:r>
            <a:r>
              <a:rPr lang="en-US" sz="2000" baseline="-25000" dirty="0"/>
              <a:t>1</a:t>
            </a:r>
            <a:r>
              <a:rPr lang="en-US" sz="2000" dirty="0"/>
              <a:t> structure function is obtained similarly, using DIS in the dipole picture: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One gets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such that one reproduces the standard result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05CFA-C8D3-BAD7-0BB1-FB3872DE6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8F2C9B-94A7-DB88-B5F5-A1E9E93D4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35" y="2667028"/>
            <a:ext cx="10883065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9C6E0F-208D-E3CD-2684-3E29B8B72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42" y="4313583"/>
            <a:ext cx="7615427" cy="1034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3B4AFF-02DF-CA1D-3E32-356669F59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991" y="5347780"/>
            <a:ext cx="3357218" cy="642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78B76F-27DA-13B6-AC02-88AC10B4B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8202" y="5977301"/>
            <a:ext cx="2266398" cy="37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2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87530"/>
            <a:ext cx="8229600" cy="198398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Helicity Evolution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072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for Polarized Quark Dipole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16038"/>
            <a:ext cx="8229600" cy="4420859"/>
          </a:xfrm>
        </p:spPr>
      </p:pic>
      <p:sp>
        <p:nvSpPr>
          <p:cNvPr id="5" name="TextBox 4"/>
          <p:cNvSpPr txBox="1"/>
          <p:nvPr/>
        </p:nvSpPr>
        <p:spPr>
          <a:xfrm>
            <a:off x="2057400" y="1143000"/>
            <a:ext cx="6985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can construct an evolution equation for the polarized dipole: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6515" y="2960914"/>
            <a:ext cx="362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Spin-dependent (non-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eikonal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vertex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618514" y="2547258"/>
            <a:ext cx="228600" cy="413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304314" y="2547258"/>
            <a:ext cx="228600" cy="413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81201" y="3145581"/>
            <a:ext cx="104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polarized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particle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88771" y="2515148"/>
            <a:ext cx="141514" cy="5878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042710" y="5069541"/>
            <a:ext cx="1538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box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shock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wave (proton)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482958" y="4475124"/>
            <a:ext cx="95831" cy="5002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113060" y="5741894"/>
            <a:ext cx="929651" cy="147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Left Brace 2"/>
          <p:cNvSpPr/>
          <p:nvPr/>
        </p:nvSpPr>
        <p:spPr>
          <a:xfrm>
            <a:off x="3029629" y="3718560"/>
            <a:ext cx="305754" cy="2438400"/>
          </a:xfrm>
          <a:prstGeom prst="leftBrace">
            <a:avLst>
              <a:gd name="adj1" fmla="val 8333"/>
              <a:gd name="adj2" fmla="val 50357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2847" y="4476095"/>
            <a:ext cx="1477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 to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unpolarized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BK evolution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66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  <p:bldP spid="3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774EA-0A7C-0EC2-0CE6-56FDBCF18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N</a:t>
            </a:r>
            <a:r>
              <a:rPr lang="en-US" baseline="-25000" dirty="0"/>
              <a:t>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F65CC-86AB-26D3-71B6-8BC711D25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974" y="315747"/>
            <a:ext cx="7247293" cy="100981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At large-N</a:t>
            </a:r>
            <a:r>
              <a:rPr lang="en-US" sz="2000" baseline="-25000" dirty="0"/>
              <a:t>c</a:t>
            </a:r>
            <a:r>
              <a:rPr lang="en-US" sz="2000" dirty="0"/>
              <a:t> the equations close (Q </a:t>
            </a:r>
            <a:r>
              <a:rPr lang="en-US" sz="2000" dirty="0">
                <a:sym typeface="Wingdings" pitchFamily="2" charset="2"/>
              </a:rPr>
              <a:t> G).</a:t>
            </a:r>
          </a:p>
          <a:p>
            <a:r>
              <a:rPr lang="en-US" sz="2000" dirty="0">
                <a:sym typeface="Wingdings" pitchFamily="2" charset="2"/>
              </a:rPr>
              <a:t>Everything with 2 in the subscript (e.g., G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 and </a:t>
            </a:r>
            <a:r>
              <a:rPr lang="en-US" sz="2000" dirty="0">
                <a:latin typeface="Symbol" pitchFamily="2" charset="2"/>
                <a:sym typeface="Wingdings" pitchFamily="2" charset="2"/>
              </a:rPr>
              <a:t>G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) is new compared to the KPS (‘15-’18) papers.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1E680-FE66-4693-49BD-7D9D6A7B1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10817-CAEA-C9F6-7360-E134EA8DE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971" y="1358796"/>
            <a:ext cx="8436057" cy="532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75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78100-DFDF-AB7A-588B-F0D85CA0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Solution of the Large-N</a:t>
            </a:r>
            <a:r>
              <a:rPr lang="en-US" baseline="-25000" dirty="0"/>
              <a:t>c</a:t>
            </a:r>
            <a:r>
              <a:rPr lang="en-US" dirty="0"/>
              <a:t> Equations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E36229-2FA3-5994-B451-E1C8B9D2A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0275" y="1971738"/>
            <a:ext cx="5384800" cy="37211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8B249-D4FB-3727-A9AD-42044650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159470-790B-A1A8-47BB-A5E36F462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25" y="1971738"/>
            <a:ext cx="5295900" cy="3721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315C67-3615-4B00-D567-7022B9F82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835" y="5520749"/>
            <a:ext cx="1783633" cy="4531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33D664-558D-3017-79E6-612D91B00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92" y="4694815"/>
            <a:ext cx="1484667" cy="4500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D2D223-55A2-4A92-96F4-C3BE39C69F5E}"/>
              </a:ext>
            </a:extLst>
          </p:cNvPr>
          <p:cNvSpPr txBox="1"/>
          <p:nvPr/>
        </p:nvSpPr>
        <p:spPr>
          <a:xfrm>
            <a:off x="4670854" y="5777770"/>
            <a:ext cx="6606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 large-N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equations for G and G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can be solved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numerically (and, possibly, analytically).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0C2EA-B3C0-5885-9E63-F33F0C42E1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835" y="6102537"/>
            <a:ext cx="1203941" cy="534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C19F24-3950-A2E5-E9F2-2CBE0B283B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9392" y="5153213"/>
            <a:ext cx="1861894" cy="5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32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4C26-0ACF-380E-8508-18E6228E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Small-</a:t>
            </a:r>
            <a:r>
              <a:rPr lang="en-US" i="1" dirty="0"/>
              <a:t>x</a:t>
            </a:r>
            <a:r>
              <a:rPr lang="en-US" dirty="0"/>
              <a:t> Asymptotics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FD7FB-DD71-1742-2FF1-27A8C5C68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/>
          </a:bodyPr>
          <a:lstStyle/>
          <a:p>
            <a:r>
              <a:rPr lang="en-US" sz="2000" dirty="0"/>
              <a:t>Fitting the slope of the log plots of G and G</a:t>
            </a:r>
            <a:r>
              <a:rPr lang="en-US" sz="2000" baseline="-25000" dirty="0"/>
              <a:t>2</a:t>
            </a:r>
            <a:r>
              <a:rPr lang="en-US" sz="2000" dirty="0"/>
              <a:t> vs e we can read off the small-x intercept (the power of </a:t>
            </a:r>
            <a:r>
              <a:rPr lang="en-US" sz="2000" i="1" dirty="0"/>
              <a:t>x</a:t>
            </a:r>
            <a:r>
              <a:rPr lang="en-US" sz="2000" dirty="0"/>
              <a:t>):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69B7C-2F13-D3B0-5F52-84199987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91477C-9BC1-558F-615C-C0EB4B45E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73981"/>
            <a:ext cx="4376351" cy="26699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2CFB99-25DF-C6A8-8006-BB5E92B3C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9" y="2597197"/>
            <a:ext cx="4376351" cy="26467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52AE71-8A8E-DBCD-65E8-E8B8F0FE2036}"/>
              </a:ext>
            </a:extLst>
          </p:cNvPr>
          <p:cNvSpPr txBox="1"/>
          <p:nvPr/>
        </p:nvSpPr>
        <p:spPr>
          <a:xfrm>
            <a:off x="4960609" y="5615460"/>
            <a:ext cx="542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F. Cougoulic, YK, A. Tarasov, Y. Tawabutr, 2022 </a:t>
            </a:r>
          </a:p>
        </p:txBody>
      </p:sp>
    </p:spTree>
    <p:extLst>
      <p:ext uri="{BB962C8B-B14F-4D97-AF65-F5344CB8AC3E}">
        <p14:creationId xmlns:p14="http://schemas.microsoft.com/office/powerpoint/2010/main" val="1351232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F9670-713E-3C60-75DB-AD205D95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059" y="361768"/>
            <a:ext cx="10695878" cy="1325563"/>
          </a:xfrm>
        </p:spPr>
        <p:txBody>
          <a:bodyPr/>
          <a:lstStyle/>
          <a:p>
            <a:pPr algn="ctr"/>
            <a:r>
              <a:rPr lang="en-US" dirty="0"/>
              <a:t>Small-</a:t>
            </a:r>
            <a:r>
              <a:rPr lang="en-US" i="1" dirty="0"/>
              <a:t>x</a:t>
            </a:r>
            <a:r>
              <a:rPr lang="en-US" dirty="0"/>
              <a:t> Asymptotics for Helicity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3045C-7247-E804-4298-8EF930404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4195"/>
            <a:ext cx="10515600" cy="457215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The resulting small-</a:t>
            </a:r>
            <a:r>
              <a:rPr lang="en-US" sz="2000" i="1" dirty="0"/>
              <a:t>x</a:t>
            </a:r>
            <a:r>
              <a:rPr lang="en-US" sz="2000" dirty="0"/>
              <a:t> asymptotics for helicity PDFs and the g</a:t>
            </a:r>
            <a:r>
              <a:rPr lang="en-US" sz="2000" baseline="-25000" dirty="0"/>
              <a:t>1</a:t>
            </a:r>
            <a:r>
              <a:rPr lang="en-US" sz="2000" dirty="0"/>
              <a:t> structure function at large N</a:t>
            </a:r>
            <a:r>
              <a:rPr lang="en-US" sz="2000" baseline="-25000" dirty="0"/>
              <a:t>c</a:t>
            </a:r>
            <a:r>
              <a:rPr lang="en-US" sz="2000" dirty="0"/>
              <a:t> is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This power (aka the intercept) is in complete agreement with the work by J. Bartels, B. </a:t>
            </a:r>
            <a:r>
              <a:rPr lang="en-US" sz="2000" dirty="0" err="1"/>
              <a:t>Ermolaev</a:t>
            </a:r>
            <a:r>
              <a:rPr lang="en-US" sz="2000" dirty="0"/>
              <a:t>, and M. </a:t>
            </a:r>
            <a:r>
              <a:rPr lang="en-US" sz="2000" dirty="0" err="1"/>
              <a:t>Ryskin</a:t>
            </a:r>
            <a:r>
              <a:rPr lang="en-US" sz="2000" dirty="0"/>
              <a:t> (BER, 1996) using infrared evolution equations (with the analytic intercept constructed by KPS in 2016): 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“Peace in the valley.”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Right?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51922-704E-52CD-84B4-2E12EB64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389C8-A2C0-9B16-40FC-FAC68E63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863" y="2304114"/>
            <a:ext cx="6174271" cy="752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59E7E7-03B7-2449-9765-CA41FFD7B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975" y="4336638"/>
            <a:ext cx="4920048" cy="7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1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87530"/>
            <a:ext cx="8229600" cy="198398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Quark and Gluon Helicity </a:t>
            </a:r>
            <a:br>
              <a:rPr lang="en-US" dirty="0"/>
            </a:br>
            <a:r>
              <a:rPr lang="en-US" dirty="0"/>
              <a:t>at Small </a:t>
            </a:r>
            <a:r>
              <a:rPr lang="en-US" i="1" dirty="0"/>
              <a:t>x: </a:t>
            </a:r>
            <a:r>
              <a:rPr lang="en-US" dirty="0"/>
              <a:t>a</a:t>
            </a:r>
            <a:r>
              <a:rPr lang="en-US" i="1" dirty="0"/>
              <a:t> </a:t>
            </a:r>
            <a:r>
              <a:rPr lang="en-US" dirty="0"/>
              <a:t>Brief Overview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39304" y="4495723"/>
            <a:ext cx="9650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YK, D. Pitonyak, M. Sievert,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arXiv:1511.06737 [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hep-ph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], arXiv:1610.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06197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[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hep-ph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 (KPS);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YK, M. Sievert, arXiv:1505.01176 [hep-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],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arXiv:1808.09010 [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hep-ph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]; </a:t>
            </a:r>
            <a:b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F. Cougoulic, YK, A.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Tarasov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and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Tawabutr, arXiv:2204.11898 [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hep-ph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 (KPS-CTT).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242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70" y="2437007"/>
            <a:ext cx="8528858" cy="198398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Quark Helicity at Small </a:t>
            </a:r>
            <a:r>
              <a:rPr lang="en-US" i="1" dirty="0"/>
              <a:t>x </a:t>
            </a:r>
            <a:r>
              <a:rPr lang="en-US" dirty="0"/>
              <a:t>and Large-N</a:t>
            </a:r>
            <a:r>
              <a:rPr lang="en-US" baseline="-25000" dirty="0"/>
              <a:t>c</a:t>
            </a:r>
            <a:r>
              <a:rPr lang="en-US" dirty="0"/>
              <a:t>: Analytic Solution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051209" y="4859935"/>
            <a:ext cx="408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J. Borden, YK, 2304.06161 [hep-</a:t>
            </a:r>
            <a:r>
              <a:rPr lang="en-US" sz="1800" dirty="0" err="1"/>
              <a:t>ph</a:t>
            </a:r>
            <a:r>
              <a:rPr lang="en-US" sz="1800" dirty="0"/>
              <a:t>]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2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BB7C-3690-530B-0A13-5E8DDE7BA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6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Analytic Solution of the Large-N</a:t>
            </a:r>
            <a:r>
              <a:rPr lang="en-US" sz="3600" baseline="-25000" dirty="0"/>
              <a:t>c</a:t>
            </a:r>
            <a:r>
              <a:rPr lang="en-US" sz="3600" dirty="0"/>
              <a:t>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A65D2-A943-7F85-2E6C-C8B0C0EB8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43" y="1976492"/>
            <a:ext cx="10515600" cy="4160520"/>
          </a:xfrm>
        </p:spPr>
        <p:txBody>
          <a:bodyPr>
            <a:normAutofit/>
          </a:bodyPr>
          <a:lstStyle/>
          <a:p>
            <a:r>
              <a:rPr lang="en-US" sz="2000" dirty="0"/>
              <a:t>We want to solve </a:t>
            </a:r>
            <a:br>
              <a:rPr lang="en-US" sz="2000" dirty="0"/>
            </a:br>
            <a:r>
              <a:rPr lang="en-US" sz="2000" dirty="0"/>
              <a:t>these equations: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3AFF8-3743-6B56-F5C7-2FEE0DA13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FD5224-F4D9-0A9E-3485-6D9099FD8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918" y="1392029"/>
            <a:ext cx="8436057" cy="532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26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7BB7C-3690-530B-0A13-5E8DDE7BA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6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Analytic Solution of the Large-N</a:t>
            </a:r>
            <a:r>
              <a:rPr lang="en-US" sz="3600" baseline="-25000" dirty="0"/>
              <a:t>c</a:t>
            </a:r>
            <a:r>
              <a:rPr lang="en-US" sz="3600" dirty="0"/>
              <a:t>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A65D2-A943-7F85-2E6C-C8B0C0EB8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05452"/>
            <a:ext cx="10515600" cy="4160520"/>
          </a:xfrm>
        </p:spPr>
        <p:txBody>
          <a:bodyPr>
            <a:normAutofit/>
          </a:bodyPr>
          <a:lstStyle/>
          <a:p>
            <a:r>
              <a:rPr lang="en-US" sz="2000" dirty="0"/>
              <a:t>The strategy is to use the double Laplace transform,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One gets the expressions for all the other dipole amplitudes this way, for instance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Neighbor amplitudes involve several different double Laplace transforms: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3AFF8-3743-6B56-F5C7-2FEE0DA13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8669E0-E081-7B6C-78A5-B73C4E565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051" y="1884906"/>
            <a:ext cx="6735896" cy="7461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AF9A1A-080B-5DB8-B150-A512006E1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125" y="3675439"/>
            <a:ext cx="9661747" cy="746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744DA8-CAC1-6032-431E-956F6E198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14" y="1392028"/>
            <a:ext cx="1466886" cy="618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F32D70-4890-01FD-2506-A925D0899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844" y="5311926"/>
            <a:ext cx="11137137" cy="74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92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4B3A-510C-4E9A-0484-714ED75B8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Analytic Solution of the Large-N</a:t>
            </a: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 Equations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BBD58-E872-0074-767F-3A64183B1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the end, all the amplitudes in the double-Laplace space can be expressed in terms of the initial conditions/inhomogeneous terms, e.g., 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with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More details in J. Borden, YK, 2304.06161 [hep-</a:t>
            </a:r>
            <a:r>
              <a:rPr lang="en-US" sz="2000" dirty="0" err="1"/>
              <a:t>ph</a:t>
            </a:r>
            <a:r>
              <a:rPr lang="en-US" sz="2000" dirty="0"/>
              <a:t>].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43B04-36AD-B79A-6F6F-968A3F88D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37EFA4-AA9C-EACF-DCF2-B83FC2F64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451" y="4369107"/>
            <a:ext cx="2726217" cy="761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8AA951-785C-51C0-75D4-25D22B358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744" y="4334474"/>
            <a:ext cx="3752582" cy="828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136801-A75C-42DB-C217-F5513106D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704762"/>
            <a:ext cx="10164416" cy="14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65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D4A0E-0BFE-96CE-BCC1-7DA7E752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91" y="25013"/>
            <a:ext cx="10725615" cy="1325563"/>
          </a:xfrm>
        </p:spPr>
        <p:txBody>
          <a:bodyPr/>
          <a:lstStyle/>
          <a:p>
            <a:r>
              <a:rPr lang="en-US" dirty="0"/>
              <a:t>Small-</a:t>
            </a:r>
            <a:r>
              <a:rPr lang="en-US" i="1" dirty="0"/>
              <a:t>x</a:t>
            </a:r>
            <a:r>
              <a:rPr lang="en-US" dirty="0"/>
              <a:t> Asymptotics for Helicity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832BA-BFE6-6F7B-4610-D4ABCC263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48" y="1163153"/>
            <a:ext cx="10725614" cy="4531693"/>
          </a:xfrm>
        </p:spPr>
        <p:txBody>
          <a:bodyPr>
            <a:normAutofit/>
          </a:bodyPr>
          <a:lstStyle/>
          <a:p>
            <a:r>
              <a:rPr lang="en-US" sz="2000" dirty="0"/>
              <a:t>Let’s take a closer look at the anomalous dimension: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 the pure-glue case, Bartels, </a:t>
            </a:r>
            <a:r>
              <a:rPr lang="en-US" sz="2000" dirty="0" err="1"/>
              <a:t>Ermolaev</a:t>
            </a:r>
            <a:r>
              <a:rPr lang="en-US" sz="2000" dirty="0"/>
              <a:t> and </a:t>
            </a:r>
            <a:r>
              <a:rPr lang="en-US" sz="2000" dirty="0" err="1"/>
              <a:t>Ryskin’s</a:t>
            </a:r>
            <a:r>
              <a:rPr lang="en-US" sz="2000" dirty="0"/>
              <a:t> (BER) anomalous dimension can be found analytically. It reads (KPS ‘16)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Our evolution’s anomalous dimension can be found analytically at large-N</a:t>
            </a:r>
            <a:r>
              <a:rPr lang="en-US" sz="2000" baseline="-25000" dirty="0"/>
              <a:t>c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(J. Borden, YK, 2304.06161 [hep-</a:t>
            </a:r>
            <a:r>
              <a:rPr lang="en-US" sz="2000" dirty="0" err="1"/>
              <a:t>ph</a:t>
            </a:r>
            <a:r>
              <a:rPr lang="en-US" sz="2000" dirty="0"/>
              <a:t>]):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20557-56B3-404C-80C9-D900A9DC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73B6B-FBD6-8B3E-7B9B-AC330168E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198" y="1662420"/>
            <a:ext cx="6922338" cy="826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995705-50CC-544D-D2C3-1FEE6CC00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486" y="3659915"/>
            <a:ext cx="1535461" cy="646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784378-B437-919B-1E94-84668C6E2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961" y="3659984"/>
            <a:ext cx="4860073" cy="8005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46D8E4-91EA-7CC5-55C7-008DCBE97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579" y="5273390"/>
            <a:ext cx="4860073" cy="8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DC57-72C9-C16E-CF02-33D58718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Tale of Two Anomalous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50158-4787-4DEA-7E27-B36A79F1B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4160520"/>
          </a:xfrm>
        </p:spPr>
        <p:txBody>
          <a:bodyPr>
            <a:normAutofit/>
          </a:bodyPr>
          <a:lstStyle/>
          <a:p>
            <a:r>
              <a:rPr lang="en-US" sz="2000" dirty="0"/>
              <a:t>The two anomalous dimensions look similar but are not the same function.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Their expansions in </a:t>
            </a:r>
            <a:r>
              <a:rPr lang="en-US" sz="2000" dirty="0" err="1">
                <a:latin typeface="Symbol" pitchFamily="2" charset="2"/>
              </a:rPr>
              <a:t>a</a:t>
            </a:r>
            <a:r>
              <a:rPr lang="en-US" sz="2000" baseline="-25000" dirty="0" err="1"/>
              <a:t>S</a:t>
            </a:r>
            <a:r>
              <a:rPr lang="en-US" sz="2000" dirty="0"/>
              <a:t> start out the same, then </a:t>
            </a:r>
            <a:r>
              <a:rPr lang="en-US" sz="2000" b="1" dirty="0"/>
              <a:t>differ at four (!) loops </a:t>
            </a:r>
            <a:r>
              <a:rPr lang="en-US" sz="2000" dirty="0"/>
              <a:t>(the first 3 terms agree with the existing finite-order calculations, the four-loop result is unknown):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37062-FDE5-DD4A-84F5-7F4880B6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EB8F67-A583-5E86-527C-610D6B34C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58527"/>
            <a:ext cx="4860073" cy="800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F8F27B-4DAD-B861-BC4C-2F14D1F26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730" y="1958527"/>
            <a:ext cx="4860073" cy="8898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7432DD-3830-74C5-9487-377ADE2D4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953" y="5042953"/>
            <a:ext cx="6642989" cy="719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0EA0F7-A31D-66B1-9BC5-B3273C8E3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2953" y="4098908"/>
            <a:ext cx="6856142" cy="71936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7DFB95-BCFA-07E3-80B4-013E5A82B365}"/>
              </a:ext>
            </a:extLst>
          </p:cNvPr>
          <p:cNvCxnSpPr/>
          <p:nvPr/>
        </p:nvCxnSpPr>
        <p:spPr>
          <a:xfrm>
            <a:off x="4260571" y="4928438"/>
            <a:ext cx="287540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F66114-4C34-B9A9-FCD3-472C89D5E88A}"/>
              </a:ext>
            </a:extLst>
          </p:cNvPr>
          <p:cNvCxnSpPr/>
          <p:nvPr/>
        </p:nvCxnSpPr>
        <p:spPr>
          <a:xfrm>
            <a:off x="4093481" y="5940154"/>
            <a:ext cx="287540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A83255-CFFD-4DF7-C433-5136214C7DC8}"/>
              </a:ext>
            </a:extLst>
          </p:cNvPr>
          <p:cNvCxnSpPr>
            <a:cxnSpLocks/>
          </p:cNvCxnSpPr>
          <p:nvPr/>
        </p:nvCxnSpPr>
        <p:spPr>
          <a:xfrm>
            <a:off x="7431592" y="4928438"/>
            <a:ext cx="1179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C91358-49DC-0854-0581-26454AC689AE}"/>
              </a:ext>
            </a:extLst>
          </p:cNvPr>
          <p:cNvCxnSpPr>
            <a:cxnSpLocks/>
          </p:cNvCxnSpPr>
          <p:nvPr/>
        </p:nvCxnSpPr>
        <p:spPr>
          <a:xfrm>
            <a:off x="7242469" y="5940154"/>
            <a:ext cx="1179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32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71CAD-106F-EC3F-C1E9-6DBCDFBAC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Tale of Two Intercepts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95917-A964-6DE6-EB11-61FE14A0C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67347"/>
            <a:ext cx="10837127" cy="2831096"/>
          </a:xfrm>
        </p:spPr>
        <p:txBody>
          <a:bodyPr>
            <a:normAutofit/>
          </a:bodyPr>
          <a:lstStyle/>
          <a:p>
            <a:r>
              <a:rPr lang="en-US" sz="2000" dirty="0"/>
              <a:t>The intercept (largest power Re[</a:t>
            </a:r>
            <a:r>
              <a:rPr lang="en-US" sz="2000" dirty="0">
                <a:latin typeface="Symbol" pitchFamily="2" charset="2"/>
              </a:rPr>
              <a:t>w]</a:t>
            </a:r>
            <a:r>
              <a:rPr lang="en-US" sz="2000" dirty="0"/>
              <a:t>) is given by the right-most singularity (branch point) of the anomalous dimension.</a:t>
            </a:r>
          </a:p>
          <a:p>
            <a:endParaRPr lang="en-US" sz="2000" dirty="0"/>
          </a:p>
          <a:p>
            <a:r>
              <a:rPr lang="en-US" sz="2000" dirty="0"/>
              <a:t>For BER this gives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For us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4C3A0-4B8F-0BA7-DC7B-84A6F3D0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565F5-994D-1CE2-F15A-5620C242C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90087"/>
            <a:ext cx="4860073" cy="8005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3CAEB3-83D8-8DB5-AD7C-D1A95322E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763" y="2590087"/>
            <a:ext cx="4860073" cy="889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03373C-86E7-CC76-32A7-2929C71E9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976" y="4333862"/>
            <a:ext cx="4920048" cy="776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14E6-D2F5-04A7-B469-214D38548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343" y="5336260"/>
            <a:ext cx="6967331" cy="6607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826912-F416-B564-EBF5-B76E4E3159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5594" y="1503088"/>
            <a:ext cx="6922338" cy="82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0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71CAD-106F-EC3F-C1E9-6DBCDFBA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2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Tale of Two Intercepts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95917-A964-6DE6-EB11-61FE14A0C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98234"/>
            <a:ext cx="10837127" cy="3758116"/>
          </a:xfrm>
        </p:spPr>
        <p:txBody>
          <a:bodyPr>
            <a:normAutofit/>
          </a:bodyPr>
          <a:lstStyle/>
          <a:p>
            <a:r>
              <a:rPr lang="en-US" sz="2000" dirty="0"/>
              <a:t>The power </a:t>
            </a:r>
            <a:r>
              <a:rPr lang="en-US" sz="2000" dirty="0">
                <a:latin typeface="Symbol" pitchFamily="2" charset="2"/>
              </a:rPr>
              <a:t>a</a:t>
            </a:r>
            <a:r>
              <a:rPr lang="en-US" sz="2000" baseline="-25000" dirty="0"/>
              <a:t>h</a:t>
            </a:r>
            <a:r>
              <a:rPr lang="en-US" sz="2000" dirty="0"/>
              <a:t> is known as the intercept.</a:t>
            </a:r>
          </a:p>
          <a:p>
            <a:r>
              <a:rPr lang="en-US" sz="2000" dirty="0"/>
              <a:t>BER: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Us:</a:t>
            </a:r>
          </a:p>
          <a:p>
            <a:endParaRPr lang="en-US" sz="2000" dirty="0"/>
          </a:p>
          <a:p>
            <a:r>
              <a:rPr lang="en-US" sz="2000" dirty="0"/>
              <a:t>Our numerical solution also gave the intercept of 3.660 or 3.661, but we believed we had larger error bars.</a:t>
            </a:r>
          </a:p>
          <a:p>
            <a:r>
              <a:rPr lang="en-US" sz="2000" dirty="0"/>
              <a:t>We (still) disagree with BER. Albeit in the 3</a:t>
            </a:r>
            <a:r>
              <a:rPr lang="en-US" sz="2000" baseline="30000" dirty="0"/>
              <a:t>rd</a:t>
            </a:r>
            <a:r>
              <a:rPr lang="en-US" sz="2000" dirty="0"/>
              <a:t> decimal point…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4C3A0-4B8F-0BA7-DC7B-84A6F3D0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03373C-86E7-CC76-32A7-2929C71E9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976" y="3121155"/>
            <a:ext cx="4920048" cy="776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14E6-D2F5-04A7-B469-214D38548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096" y="4044359"/>
            <a:ext cx="6967331" cy="6607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DD0775-993D-E5C9-27BE-A5A71D90C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160" y="1498614"/>
            <a:ext cx="5579679" cy="76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40DF7-DD4D-A403-274D-A7CECFD0D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How much spin is there at small x?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53059-E374-58F8-5CBC-7486DCE7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3AA01-284A-C5F6-C4EA-FAA600449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866" y="2935694"/>
            <a:ext cx="4293467" cy="1439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CC6A26-52DF-4319-8A55-966569E64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368" y="1211738"/>
            <a:ext cx="4740175" cy="1599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BB33E9-C79E-1566-72EC-33ADB8FA088F}"/>
              </a:ext>
            </a:extLst>
          </p:cNvPr>
          <p:cNvSpPr txBox="1"/>
          <p:nvPr/>
        </p:nvSpPr>
        <p:spPr>
          <a:xfrm>
            <a:off x="6096000" y="5615582"/>
            <a:ext cx="544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Potentially a lot of spin at small </a:t>
            </a:r>
            <a:r>
              <a:rPr lang="en-US" i="1" dirty="0"/>
              <a:t>x</a:t>
            </a:r>
            <a:r>
              <a:rPr lang="en-US" dirty="0"/>
              <a:t>. However, the </a:t>
            </a:r>
            <a:br>
              <a:rPr lang="en-US" dirty="0"/>
            </a:br>
            <a:r>
              <a:rPr lang="en-US" dirty="0"/>
              <a:t>uncertainties are large.  Need a way to constrain the initial conditions. </a:t>
            </a:r>
          </a:p>
        </p:txBody>
      </p:sp>
      <p:pic>
        <p:nvPicPr>
          <p:cNvPr id="12" name="Content Placeholder 11" descr="A group of graphs with different colored lines&#10;&#10;Description automatically generated">
            <a:extLst>
              <a:ext uri="{FF2B5EF4-FFF2-40B4-BE49-F238E27FC236}">
                <a16:creationId xmlns:a16="http://schemas.microsoft.com/office/drawing/2014/main" id="{B11F65A5-1398-F1AE-38EF-A461AE521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1114" y="1348581"/>
            <a:ext cx="5447520" cy="5342450"/>
          </a:xfrm>
        </p:spPr>
      </p:pic>
      <p:pic>
        <p:nvPicPr>
          <p:cNvPr id="14" name="Picture 13" descr="A math equation with symbols&#10;&#10;Description automatically generated with medium confidence">
            <a:extLst>
              <a:ext uri="{FF2B5EF4-FFF2-40B4-BE49-F238E27FC236}">
                <a16:creationId xmlns:a16="http://schemas.microsoft.com/office/drawing/2014/main" id="{6879E51A-AB52-13A3-D78D-6715E945B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452599"/>
            <a:ext cx="4381278" cy="108534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62D20F-8F3E-808B-9294-79C55D3B776F}"/>
              </a:ext>
            </a:extLst>
          </p:cNvPr>
          <p:cNvSpPr txBox="1"/>
          <p:nvPr/>
        </p:nvSpPr>
        <p:spPr>
          <a:xfrm>
            <a:off x="10617474" y="4436230"/>
            <a:ext cx="1353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Negative</a:t>
            </a:r>
            <a:br>
              <a:rPr lang="en-US" b="1" dirty="0"/>
            </a:br>
            <a:r>
              <a:rPr lang="en-US" b="1" dirty="0"/>
              <a:t>net spin at</a:t>
            </a:r>
            <a:br>
              <a:rPr lang="en-US" b="1" dirty="0"/>
            </a:br>
            <a:r>
              <a:rPr lang="en-US" b="1" dirty="0"/>
              <a:t>small </a:t>
            </a:r>
            <a:r>
              <a:rPr lang="en-US" b="1" i="1" dirty="0"/>
              <a:t>x</a:t>
            </a:r>
            <a:r>
              <a:rPr lang="en-US" b="1" dirty="0"/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05A35C-394A-2185-ACF4-B8DA67E65273}"/>
              </a:ext>
            </a:extLst>
          </p:cNvPr>
          <p:cNvSpPr txBox="1"/>
          <p:nvPr/>
        </p:nvSpPr>
        <p:spPr>
          <a:xfrm>
            <a:off x="223229" y="83973"/>
            <a:ext cx="1115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JAMsmall</a:t>
            </a:r>
            <a:r>
              <a:rPr lang="en-US" i="1" dirty="0" err="1"/>
              <a:t>x</a:t>
            </a:r>
            <a:r>
              <a:rPr lang="en-US" dirty="0"/>
              <a:t>: </a:t>
            </a:r>
            <a:r>
              <a:rPr lang="en-US" dirty="0" err="1"/>
              <a:t>Adamiak</a:t>
            </a:r>
            <a:r>
              <a:rPr lang="en-US" dirty="0"/>
              <a:t>, </a:t>
            </a:r>
            <a:r>
              <a:rPr lang="en-US" dirty="0" err="1"/>
              <a:t>Baldonado</a:t>
            </a:r>
            <a:r>
              <a:rPr lang="en-US" dirty="0"/>
              <a:t>, YK, </a:t>
            </a:r>
            <a:r>
              <a:rPr lang="en-US" dirty="0" err="1"/>
              <a:t>Melnitchouk</a:t>
            </a:r>
            <a:r>
              <a:rPr lang="en-US" dirty="0"/>
              <a:t>, </a:t>
            </a:r>
            <a:r>
              <a:rPr lang="en-US" dirty="0" err="1"/>
              <a:t>Pitonyak</a:t>
            </a:r>
            <a:r>
              <a:rPr lang="en-US" dirty="0"/>
              <a:t>, Sato, Sievert, Tarasov, </a:t>
            </a:r>
            <a:r>
              <a:rPr lang="en-US" dirty="0" err="1"/>
              <a:t>Tawabutr</a:t>
            </a:r>
            <a:r>
              <a:rPr lang="en-US" dirty="0"/>
              <a:t> 2023 </a:t>
            </a:r>
          </a:p>
        </p:txBody>
      </p:sp>
    </p:spTree>
    <p:extLst>
      <p:ext uri="{BB962C8B-B14F-4D97-AF65-F5344CB8AC3E}">
        <p14:creationId xmlns:p14="http://schemas.microsoft.com/office/powerpoint/2010/main" val="418454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EEE4-752B-A9C7-3FD0-16843AC4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Quark and Gluon OAM </a:t>
            </a:r>
            <a:br>
              <a:rPr lang="en-US" dirty="0"/>
            </a:br>
            <a:r>
              <a:rPr lang="en-US" dirty="0"/>
              <a:t>at Small </a:t>
            </a:r>
            <a:r>
              <a:rPr lang="en-US" i="1" dirty="0"/>
              <a:t>x</a:t>
            </a:r>
            <a:r>
              <a:rPr lang="en-US" dirty="0"/>
              <a:t> and Large N</a:t>
            </a:r>
            <a:r>
              <a:rPr lang="en-US" baseline="-25000" dirty="0"/>
              <a:t>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DCD5F-2707-F600-88C9-6746298B5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127" y="4782208"/>
            <a:ext cx="10281745" cy="1127234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YK, B. Manley, 2310.18404 [hep-</a:t>
            </a:r>
            <a:r>
              <a:rPr lang="en-US" sz="1800" dirty="0" err="1"/>
              <a:t>ph</a:t>
            </a:r>
            <a:r>
              <a:rPr lang="en-US" sz="1800" dirty="0"/>
              <a:t>]; B. Manley, 2401.05508 [hep-</a:t>
            </a:r>
            <a:r>
              <a:rPr lang="en-US" sz="1800" dirty="0" err="1"/>
              <a:t>ph</a:t>
            </a:r>
            <a:r>
              <a:rPr lang="en-US" sz="1800" dirty="0"/>
              <a:t>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87563-E4B5-731F-C6C5-A8B645F6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87530"/>
            <a:ext cx="8229600" cy="198398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Sub-Eikonal Operators </a:t>
            </a:r>
            <a:br>
              <a:rPr lang="en-US" dirty="0"/>
            </a:br>
            <a:r>
              <a:rPr lang="en-US" dirty="0"/>
              <a:t>and Beyond</a:t>
            </a:r>
            <a:endParaRPr lang="en-US" sz="3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21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787F-26EC-45EE-2245-51436073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OAM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D0EC3-596F-2F38-129A-84247E995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4469"/>
            <a:ext cx="10597055" cy="4160520"/>
          </a:xfrm>
        </p:spPr>
        <p:txBody>
          <a:bodyPr>
            <a:normAutofit/>
          </a:bodyPr>
          <a:lstStyle/>
          <a:p>
            <a:r>
              <a:rPr lang="en-US" sz="2000" dirty="0"/>
              <a:t>We begin by writing the (Jaffe-Manohar) quark and gluon OAM in terms of the Wigner distribution as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After much algebra, we arrive at the quark and gluon OAM distributions at small </a:t>
            </a:r>
            <a:r>
              <a:rPr lang="en-US" sz="2000" i="1" dirty="0"/>
              <a:t>x</a:t>
            </a:r>
            <a:r>
              <a:rPr lang="en-US" sz="2000" dirty="0"/>
              <a:t> 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04125-9DB6-8E0D-342D-5528EF75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2C6C1-BB5B-BF7A-A87D-B64CFCA8C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609" y="2342299"/>
            <a:ext cx="4620781" cy="6110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490132-AEDA-86BA-7B99-C856F4D22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526" y="3614729"/>
            <a:ext cx="7772400" cy="13574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FC32A-5E06-BDFD-20A8-B421C82C9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526" y="5133700"/>
            <a:ext cx="7772400" cy="14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47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787F-26EC-45EE-2245-514360735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10" y="0"/>
            <a:ext cx="10962289" cy="1325563"/>
          </a:xfrm>
        </p:spPr>
        <p:txBody>
          <a:bodyPr/>
          <a:lstStyle/>
          <a:p>
            <a:pPr algn="ctr"/>
            <a:r>
              <a:rPr lang="en-US" dirty="0"/>
              <a:t>OAM Distributions and Moment Amplitudes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D0EC3-596F-2F38-129A-84247E995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4469"/>
            <a:ext cx="10597055" cy="4160520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Q and G</a:t>
            </a:r>
            <a:r>
              <a:rPr lang="en-US" sz="2000" baseline="-25000" dirty="0"/>
              <a:t>2</a:t>
            </a:r>
            <a:r>
              <a:rPr lang="en-US" sz="2000" dirty="0"/>
              <a:t> are the same as above. However, we also now have the impact parameter </a:t>
            </a:r>
            <a:r>
              <a:rPr lang="en-US" sz="2000" b="1" dirty="0"/>
              <a:t>moments of dipole amplitudes</a:t>
            </a:r>
            <a:r>
              <a:rPr lang="en-US" sz="2000" dirty="0"/>
              <a:t>, labeled I</a:t>
            </a:r>
            <a:r>
              <a:rPr lang="en-US" sz="2000" baseline="-25000" dirty="0"/>
              <a:t>3</a:t>
            </a:r>
            <a:r>
              <a:rPr lang="en-US" sz="2000" dirty="0"/>
              <a:t>, I</a:t>
            </a:r>
            <a:r>
              <a:rPr lang="en-US" sz="2000" baseline="-25000" dirty="0"/>
              <a:t>4</a:t>
            </a:r>
            <a:r>
              <a:rPr lang="en-US" sz="2000" dirty="0"/>
              <a:t>, I</a:t>
            </a:r>
            <a:r>
              <a:rPr lang="en-US" sz="2000" baseline="-25000" dirty="0"/>
              <a:t>5</a:t>
            </a:r>
            <a:r>
              <a:rPr lang="en-US" sz="2000" dirty="0"/>
              <a:t> and I</a:t>
            </a:r>
            <a:r>
              <a:rPr lang="en-US" sz="2000" baseline="-25000" dirty="0"/>
              <a:t>6</a:t>
            </a:r>
            <a:r>
              <a:rPr lang="en-US" sz="2000" dirty="0"/>
              <a:t>: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04125-9DB6-8E0D-342D-5528EF75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E83292-5E6A-5A5C-382D-06DC241FE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217" y="5157041"/>
            <a:ext cx="8787982" cy="10852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86C29A-177E-F025-7152-EF82C6D36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1076810"/>
            <a:ext cx="7772400" cy="13574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23ED6E-BA53-119B-B9E5-F42593EB1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212" y="2643149"/>
            <a:ext cx="7772400" cy="1405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A5A8D7-91D4-C8FF-CD95-141015199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287" y="4855251"/>
            <a:ext cx="3110439" cy="8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86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5805-5575-DD6D-700F-D1B793AC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Evolution for Moment Dipole Amplitudes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1AE4C-AA83-2FC7-3E6A-D58D33A73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F2D0A-37BC-B128-9E9A-DAA35B2C9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348581"/>
            <a:ext cx="7772400" cy="2181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AE8C8C-AA32-7230-A748-80B57A896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507840"/>
            <a:ext cx="6400799" cy="3167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310F7F-602A-FD4F-01D8-F83FC8195A46}"/>
              </a:ext>
            </a:extLst>
          </p:cNvPr>
          <p:cNvSpPr txBox="1"/>
          <p:nvPr/>
        </p:nvSpPr>
        <p:spPr>
          <a:xfrm>
            <a:off x="304800" y="2243544"/>
            <a:ext cx="334739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Evolution equations for</a:t>
            </a:r>
            <a:br>
              <a:rPr lang="en-US" dirty="0"/>
            </a:br>
            <a:r>
              <a:rPr lang="en-US" dirty="0"/>
              <a:t>the moment amplitudes </a:t>
            </a:r>
            <a:br>
              <a:rPr lang="en-US" dirty="0"/>
            </a:br>
            <a:r>
              <a:rPr lang="en-US" dirty="0"/>
              <a:t>in DLA and at large N</a:t>
            </a:r>
            <a:r>
              <a:rPr lang="en-US" baseline="-25000" dirty="0"/>
              <a:t>c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derived in </a:t>
            </a:r>
          </a:p>
          <a:p>
            <a:r>
              <a:rPr lang="en-US" dirty="0"/>
              <a:t>YK, B. Manley, </a:t>
            </a:r>
            <a:br>
              <a:rPr lang="en-US" dirty="0"/>
            </a:br>
            <a:r>
              <a:rPr lang="en-US" sz="1800" dirty="0"/>
              <a:t>2310.18404 [hep-</a:t>
            </a:r>
            <a:r>
              <a:rPr lang="en-US" sz="1800" dirty="0" err="1"/>
              <a:t>ph</a:t>
            </a:r>
            <a:r>
              <a:rPr lang="en-US" sz="1800" dirty="0"/>
              <a:t>]. 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They can be solved </a:t>
            </a:r>
            <a:br>
              <a:rPr lang="en-US" dirty="0"/>
            </a:br>
            <a:r>
              <a:rPr lang="en-US" dirty="0"/>
              <a:t>numerically (same ref) </a:t>
            </a:r>
            <a:br>
              <a:rPr lang="en-US" dirty="0"/>
            </a:br>
            <a:r>
              <a:rPr lang="en-US" dirty="0"/>
              <a:t>and analytically (</a:t>
            </a:r>
            <a:r>
              <a:rPr lang="en-US" sz="1800" dirty="0"/>
              <a:t>B. Manley, </a:t>
            </a:r>
            <a:br>
              <a:rPr lang="en-US" sz="1800" dirty="0"/>
            </a:br>
            <a:r>
              <a:rPr lang="en-US" sz="1800" dirty="0"/>
              <a:t>2401.05508 [hep-</a:t>
            </a:r>
            <a:r>
              <a:rPr lang="en-US" sz="1800" dirty="0" err="1"/>
              <a:t>ph</a:t>
            </a:r>
            <a:r>
              <a:rPr lang="en-US" sz="1800" dirty="0"/>
              <a:t>]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86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9026-7E47-63B0-67C1-259C8B7D4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3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Small-x asymptotics of OAM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0CB42-BD1E-19FC-74BA-F6D9B94A4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670"/>
            <a:ext cx="10515600" cy="4160520"/>
          </a:xfrm>
        </p:spPr>
        <p:txBody>
          <a:bodyPr>
            <a:normAutofit/>
          </a:bodyPr>
          <a:lstStyle/>
          <a:p>
            <a:r>
              <a:rPr lang="en-US" sz="2000" dirty="0"/>
              <a:t>Solving the above evolution equations numerically, we arrive 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7835D-6BEA-9153-6617-46DD1D79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1C641-6E79-7458-F2AB-62C5DD99F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323" y="2033611"/>
            <a:ext cx="5270501" cy="823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690708-75CB-31FD-052E-D94D7912F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22" y="3217529"/>
            <a:ext cx="5270500" cy="3022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268189-CFA5-BCDF-DB5E-9960548B8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611" y="3217529"/>
            <a:ext cx="5270500" cy="3060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DDC952-8E3B-C0E0-27F0-D14C2D80F22D}"/>
              </a:ext>
            </a:extLst>
          </p:cNvPr>
          <p:cNvSpPr txBox="1"/>
          <p:nvPr/>
        </p:nvSpPr>
        <p:spPr>
          <a:xfrm>
            <a:off x="8841580" y="2141855"/>
            <a:ext cx="33121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Consistent with </a:t>
            </a:r>
            <a:r>
              <a:rPr lang="en-US" dirty="0" err="1"/>
              <a:t>Boussarie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Hatta, Yuan 2019 (based on</a:t>
            </a:r>
            <a:br>
              <a:rPr lang="en-US" dirty="0"/>
            </a:br>
            <a:r>
              <a:rPr lang="en-US" dirty="0"/>
              <a:t>BER IREE from 1996) within </a:t>
            </a:r>
            <a:br>
              <a:rPr lang="en-US" dirty="0"/>
            </a:br>
            <a:r>
              <a:rPr lang="en-US" dirty="0"/>
              <a:t>the numerical precision</a:t>
            </a:r>
          </a:p>
        </p:txBody>
      </p:sp>
    </p:spTree>
    <p:extLst>
      <p:ext uri="{BB962C8B-B14F-4D97-AF65-F5344CB8AC3E}">
        <p14:creationId xmlns:p14="http://schemas.microsoft.com/office/powerpoint/2010/main" val="17072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289C-BE7A-E1B6-16C0-1FC63385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Two intercepts,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A70A8-929F-745D-717B-EECBDFC41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729248"/>
          </a:xfrm>
        </p:spPr>
        <p:txBody>
          <a:bodyPr>
            <a:normAutofit/>
          </a:bodyPr>
          <a:lstStyle/>
          <a:p>
            <a:r>
              <a:rPr lang="en-US" sz="2000" dirty="0"/>
              <a:t>The evolution equations for moment dipole amplitudes have been solved analytically by B. Manley in 2401.05508 [hep-</a:t>
            </a:r>
            <a:r>
              <a:rPr lang="en-US" sz="2000" dirty="0" err="1"/>
              <a:t>ph</a:t>
            </a:r>
            <a:r>
              <a:rPr lang="en-US" sz="2000" dirty="0"/>
              <a:t>]. The solution was constructed using the double Laplace transform, similar to the solution for the impact-parameter integrated amplitudes.</a:t>
            </a:r>
          </a:p>
          <a:p>
            <a:r>
              <a:rPr lang="en-US" sz="2000" dirty="0"/>
              <a:t>The resulting small-</a:t>
            </a:r>
            <a:r>
              <a:rPr lang="en-US" sz="2000" i="1" dirty="0"/>
              <a:t>x</a:t>
            </a:r>
            <a:r>
              <a:rPr lang="en-US" sz="2000" dirty="0"/>
              <a:t> OAM asymptotics at large </a:t>
            </a:r>
            <a:r>
              <a:rPr lang="en-US" sz="2000" i="1" dirty="0"/>
              <a:t>N</a:t>
            </a:r>
            <a:r>
              <a:rPr lang="en-US" sz="2000" i="1" baseline="-25000" dirty="0"/>
              <a:t>c</a:t>
            </a:r>
            <a:r>
              <a:rPr lang="en-US" sz="2000" dirty="0"/>
              <a:t> is the same as for helicity PDFs,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with the intercept 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This slightly disagrees with the work of </a:t>
            </a:r>
            <a:r>
              <a:rPr lang="en-US" sz="2000" dirty="0" err="1"/>
              <a:t>Boussarie</a:t>
            </a:r>
            <a:r>
              <a:rPr lang="en-US" sz="2000" dirty="0"/>
              <a:t>, Hatta, and Yuan (2019), which resulted in the same intercept as BER: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95DB3-5AF4-2424-EE84-5C33C445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E3633-9FD4-E34B-1D4D-35A203596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526" y="3146709"/>
            <a:ext cx="4476948" cy="7231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6D60A5-B0A5-A274-BEFF-D2D892E00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333" y="4234971"/>
            <a:ext cx="6967331" cy="660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CDDCFF-5DC9-5AC6-6712-E00394124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266" y="5579500"/>
            <a:ext cx="4920048" cy="7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B2B8-E0CC-C359-386A-7B616C91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OAM Distribution to </a:t>
            </a:r>
            <a:r>
              <a:rPr lang="en-US" dirty="0" err="1"/>
              <a:t>hPDF</a:t>
            </a:r>
            <a:r>
              <a:rPr lang="en-US" dirty="0"/>
              <a:t> Ratios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EB506-F00D-DF58-E691-73BAA9944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Following </a:t>
            </a:r>
            <a:r>
              <a:rPr lang="en-US" sz="2000" dirty="0" err="1"/>
              <a:t>Boussarie</a:t>
            </a:r>
            <a:r>
              <a:rPr lang="en-US" sz="2000" dirty="0"/>
              <a:t> </a:t>
            </a:r>
            <a:r>
              <a:rPr lang="en-US" sz="2000" i="1" dirty="0"/>
              <a:t>et al</a:t>
            </a:r>
            <a:r>
              <a:rPr lang="en-US" sz="2000" dirty="0"/>
              <a:t> (2019), we consider the ratios of OAM distributions to helicity PDFs at small </a:t>
            </a:r>
            <a:r>
              <a:rPr lang="en-US" sz="2000" i="1" dirty="0"/>
              <a:t>x</a:t>
            </a:r>
            <a:r>
              <a:rPr lang="en-US" sz="2000" dirty="0"/>
              <a:t>. </a:t>
            </a:r>
          </a:p>
          <a:p>
            <a:r>
              <a:rPr lang="en-US" sz="2000" dirty="0"/>
              <a:t>For these ratios, </a:t>
            </a:r>
            <a:r>
              <a:rPr lang="en-US" sz="2000" dirty="0" err="1"/>
              <a:t>Boussarie</a:t>
            </a:r>
            <a:r>
              <a:rPr lang="en-US" sz="2000" dirty="0"/>
              <a:t> </a:t>
            </a:r>
            <a:r>
              <a:rPr lang="en-US" sz="2000" i="1" dirty="0"/>
              <a:t>et al</a:t>
            </a:r>
            <a:r>
              <a:rPr lang="en-US" sz="2000" dirty="0"/>
              <a:t>, predict, using the Wandzura-Wilczek approximation: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B8931-D7E2-B5E0-595D-21876F1D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423D0-6151-2FB9-3CC2-464455986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504" y="3738313"/>
            <a:ext cx="2964105" cy="7072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74567E-0D2E-0F91-0AFB-66BE48805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172" y="3698337"/>
            <a:ext cx="2964106" cy="743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5D0F68-F973-2AF0-51CB-E7CB4A3E8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74" y="5332592"/>
            <a:ext cx="4532870" cy="621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55033C-D19E-B1EA-448B-FE8BAEDD5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172" y="5332592"/>
            <a:ext cx="4132939" cy="66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68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732A8-1386-DA85-7C76-BD891FA1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OAM Distribution to </a:t>
            </a:r>
            <a:r>
              <a:rPr lang="en-US" dirty="0" err="1"/>
              <a:t>hPDF</a:t>
            </a:r>
            <a:r>
              <a:rPr lang="en-US" dirty="0"/>
              <a:t> Ratios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88933-1A52-BE1F-1AD7-503C00B22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770" y="1863399"/>
            <a:ext cx="10515600" cy="4160520"/>
          </a:xfrm>
        </p:spPr>
        <p:txBody>
          <a:bodyPr>
            <a:normAutofit/>
          </a:bodyPr>
          <a:lstStyle/>
          <a:p>
            <a:r>
              <a:rPr lang="en-US" sz="2000" dirty="0"/>
              <a:t>Analytic solution from B. Manley, </a:t>
            </a:r>
            <a:br>
              <a:rPr lang="en-US" sz="2000" dirty="0"/>
            </a:br>
            <a:r>
              <a:rPr lang="en-US" sz="2000" dirty="0"/>
              <a:t>2401.05508 [hep-</a:t>
            </a:r>
            <a:r>
              <a:rPr lang="en-US" sz="2000" dirty="0" err="1"/>
              <a:t>ph</a:t>
            </a:r>
            <a:r>
              <a:rPr lang="en-US" sz="2000" dirty="0"/>
              <a:t>], gives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BCA7A-437F-8368-848C-B0603913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071B4-07E0-AC64-1981-7CEA89B809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07243" y="1190769"/>
            <a:ext cx="5976551" cy="2687495"/>
          </a:xfrm>
          <a:prstGeom prst="rect">
            <a:avLst/>
          </a:prstGeom>
        </p:spPr>
      </p:pic>
      <p:pic>
        <p:nvPicPr>
          <p:cNvPr id="10" name="Picture 9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F3EA6ED1-ED5F-FA19-E62C-983860E62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570" y="4044479"/>
            <a:ext cx="5976551" cy="2676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98C2BE-6C67-E6EF-380D-408AE90F0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630" y="2977978"/>
            <a:ext cx="2434830" cy="7205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6C950E-83AB-5C29-7A98-B33246733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98" y="4097593"/>
            <a:ext cx="1324663" cy="2774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1DAE1A-4E95-AE22-CA71-16FD14606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7340" y="4071121"/>
            <a:ext cx="1862323" cy="301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4969BC-DBB3-750A-84F9-5B929C2B13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813" y="4869082"/>
            <a:ext cx="2318417" cy="553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522EF0-EE3C-9549-1952-6FE72F8449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813" y="5713966"/>
            <a:ext cx="2380626" cy="5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11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1AD1B-D407-4113-D7CE-6879D74F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D5D3CF3-E05D-3DD5-1945-1225A1987E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232633"/>
              </p:ext>
            </p:extLst>
          </p:nvPr>
        </p:nvGraphicFramePr>
        <p:xfrm>
          <a:off x="838200" y="1348580"/>
          <a:ext cx="10515600" cy="5007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59850-7BD5-7AD0-2FF6-B61B08EC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56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FBC3B-2892-5624-0FF4-5FC99A6E8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B99F4-6ED6-7EC2-A7D7-8EE7477B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12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Polarized fundamental “Wilson line”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0138"/>
            <a:ext cx="10515600" cy="5096586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To complete the definition of the polarized dipole amplitude, we need to construct the definition of the polarized “Wilson line” </a:t>
            </a:r>
            <a:r>
              <a:rPr lang="en-US" sz="2000" dirty="0" err="1"/>
              <a:t>V</a:t>
            </a:r>
            <a:r>
              <a:rPr lang="en-US" sz="2000" baseline="30000" dirty="0" err="1"/>
              <a:t>pol</a:t>
            </a:r>
            <a:r>
              <a:rPr lang="en-US" sz="2000" dirty="0"/>
              <a:t>, which is the leading helicity-dependent contribution for the quark scattering amplitude on a longitudinally-polarized target proton.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At the leading order we can either exchange one non-eikonal </a:t>
            </a:r>
            <a:r>
              <a:rPr lang="en-US" sz="2000" i="1" dirty="0"/>
              <a:t>t</a:t>
            </a:r>
            <a:r>
              <a:rPr lang="en-US" sz="2000" dirty="0"/>
              <a:t>-channel gluon (with quark-gluon vertices denoted by blobs above) to transfer polarization between the projectile and the target, or two </a:t>
            </a:r>
            <a:r>
              <a:rPr lang="en-US" sz="2000" i="1" dirty="0"/>
              <a:t>t</a:t>
            </a:r>
            <a:r>
              <a:rPr lang="en-US" sz="2000" dirty="0"/>
              <a:t>-channel quarks, as shown above.</a:t>
            </a:r>
          </a:p>
          <a:p>
            <a:r>
              <a:rPr lang="en-US" sz="2000" dirty="0"/>
              <a:t>We employ a blend of Brodsky &amp; Lepage’s LCPT and background field method-inspired operator treatment. We refer to the latter as the </a:t>
            </a:r>
            <a:r>
              <a:rPr lang="en-US" sz="2000" b="1" dirty="0"/>
              <a:t>light-cone operator treatment (LCOT)</a:t>
            </a:r>
            <a:r>
              <a:rPr lang="en-US" sz="2000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DFFE88-0CBD-584C-83FF-6998B3CD1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996" y="2618709"/>
            <a:ext cx="9180008" cy="147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6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29561-D520-CD42-9D63-D56319CB5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Dipole picture of DIS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680CCB-2E79-9B40-A6CC-C21326780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4167" y="1943100"/>
            <a:ext cx="4020898" cy="41608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E91F0-D268-AC47-B207-3A0EC208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A67B6F-F78F-E540-8022-074852A21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43100"/>
            <a:ext cx="5420107" cy="675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96C2E0-0B79-714E-B519-0A3228D10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445" y="2876882"/>
            <a:ext cx="2089724" cy="5942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3B40D-F8A2-C945-9405-33CF98F384A2}"/>
              </a:ext>
            </a:extLst>
          </p:cNvPr>
          <p:cNvSpPr txBox="1"/>
          <p:nvPr/>
        </p:nvSpPr>
        <p:spPr>
          <a:xfrm>
            <a:off x="555521" y="3163349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Large q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itchFamily="2" charset="2"/>
              </a:rPr>
              <a:t> large x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itchFamily="2" charset="2"/>
              </a:rPr>
              <a:t>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Wingdings" pitchFamily="2" charset="2"/>
              </a:rPr>
              <a:t> separation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E2C0CD0-44AC-9745-ABBE-AF2E42BAD1CE}"/>
              </a:ext>
            </a:extLst>
          </p:cNvPr>
          <p:cNvCxnSpPr>
            <a:cxnSpLocks/>
          </p:cNvCxnSpPr>
          <p:nvPr/>
        </p:nvCxnSpPr>
        <p:spPr>
          <a:xfrm flipV="1">
            <a:off x="11063212" y="1889630"/>
            <a:ext cx="387570" cy="40732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9F1D1D-03CB-F845-A602-710310B7F655}"/>
              </a:ext>
            </a:extLst>
          </p:cNvPr>
          <p:cNvCxnSpPr/>
          <p:nvPr/>
        </p:nvCxnSpPr>
        <p:spPr>
          <a:xfrm flipH="1" flipV="1">
            <a:off x="6866313" y="1870364"/>
            <a:ext cx="357854" cy="39069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8ED7A43-8018-E549-A015-E0C908DE98BE}"/>
              </a:ext>
            </a:extLst>
          </p:cNvPr>
          <p:cNvSpPr txBox="1"/>
          <p:nvPr/>
        </p:nvSpPr>
        <p:spPr>
          <a:xfrm>
            <a:off x="11062534" y="1457195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88A401-85BD-DF42-870D-9B1DF0CE636A}"/>
              </a:ext>
            </a:extLst>
          </p:cNvPr>
          <p:cNvSpPr txBox="1"/>
          <p:nvPr/>
        </p:nvSpPr>
        <p:spPr>
          <a:xfrm>
            <a:off x="6877597" y="144756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789C74-C2FB-2811-A04C-372C64E0F01A}"/>
              </a:ext>
            </a:extLst>
          </p:cNvPr>
          <p:cNvSpPr txBox="1"/>
          <p:nvPr/>
        </p:nvSpPr>
        <p:spPr>
          <a:xfrm>
            <a:off x="6343221" y="6108157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aka the “shock wave”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BEDC4E-9DAC-73F8-254A-ED9573F3F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707" y="3960991"/>
            <a:ext cx="3804827" cy="6055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AA919D-2CD7-0EAE-E7C0-8C805C0AC1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5638" y="5168752"/>
            <a:ext cx="1552615" cy="7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49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Evolution for Polarized Quark Dipole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20" y="1368476"/>
            <a:ext cx="5638800" cy="3029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05220" y="5007634"/>
            <a:ext cx="2500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Equation does not close!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5CFC10-EE42-1EE1-A946-121F93BDA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56" y="3463611"/>
            <a:ext cx="8053324" cy="3088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328777-7453-D68C-D677-D9FE9D2E9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80" y="2112579"/>
            <a:ext cx="1992039" cy="2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4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B2B8-E0CC-C359-386A-7B616C91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OAM Distribution to </a:t>
            </a:r>
            <a:r>
              <a:rPr lang="en-US" dirty="0" err="1"/>
              <a:t>hPDF</a:t>
            </a:r>
            <a:r>
              <a:rPr lang="en-US" dirty="0"/>
              <a:t> Ratios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EB506-F00D-DF58-E691-73BAA9944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167"/>
            <a:ext cx="10515600" cy="4160520"/>
          </a:xfrm>
        </p:spPr>
        <p:txBody>
          <a:bodyPr>
            <a:normAutofit/>
          </a:bodyPr>
          <a:lstStyle/>
          <a:p>
            <a:r>
              <a:rPr lang="en-US" sz="2000" dirty="0"/>
              <a:t>Our numerical solution gives the following ratios (</a:t>
            </a:r>
            <a:r>
              <a:rPr lang="en-US" sz="2000" dirty="0" err="1">
                <a:latin typeface="Symbol" pitchFamily="2" charset="2"/>
              </a:rPr>
              <a:t>a</a:t>
            </a:r>
            <a:r>
              <a:rPr lang="en-US" sz="2000" baseline="-25000" dirty="0" err="1"/>
              <a:t>S</a:t>
            </a:r>
            <a:r>
              <a:rPr lang="en-US" sz="2000" dirty="0"/>
              <a:t>=0.25):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B8931-D7E2-B5E0-595D-21876F1D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41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1D2145-3424-0DA5-12F5-A5BAEC32C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4" y="2542832"/>
            <a:ext cx="5801356" cy="34528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6D4CB0-10A0-B627-0A3F-F61994080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842" y="2694460"/>
            <a:ext cx="5270500" cy="314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54F16E-7782-829D-73A7-026FCC150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1558" y="1378242"/>
            <a:ext cx="2318417" cy="5531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87477F-5580-6E84-CB7E-9C0964E2C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1558" y="2292093"/>
            <a:ext cx="2380626" cy="5968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B7FF44-F933-8B17-E3A9-4D17FF6F4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4921" y="2398353"/>
            <a:ext cx="86995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70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303" y="0"/>
            <a:ext cx="992919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Polarized Dipole: non-eikonal small-</a:t>
            </a:r>
            <a:r>
              <a:rPr lang="en-US" i="1" dirty="0"/>
              <a:t>x</a:t>
            </a:r>
            <a:r>
              <a:rPr lang="en-US" dirty="0"/>
              <a:t>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89153"/>
            <a:ext cx="9220200" cy="490928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All flavor-singlet small-</a:t>
            </a:r>
            <a:r>
              <a:rPr lang="en-US" sz="2000" i="1" dirty="0"/>
              <a:t>x</a:t>
            </a:r>
            <a:r>
              <a:rPr lang="en-US" sz="2000" dirty="0"/>
              <a:t> helicity observables depend on “polarized dipole amplitudes”: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Double brackets denote an object with energy suppression scaled out:</a:t>
            </a:r>
          </a:p>
          <a:p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741" y="1776464"/>
            <a:ext cx="5696519" cy="15647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174" y="5998441"/>
            <a:ext cx="2657021" cy="5112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99040" y="4436298"/>
            <a:ext cx="3905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polarized quark: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eikonal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propagation,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eikonal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spin-dependent interaction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69321" y="4436297"/>
            <a:ext cx="188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unpolarized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quark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5296862" y="3907800"/>
            <a:ext cx="289233" cy="522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7375136" y="3925035"/>
            <a:ext cx="1" cy="565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024E6-CAF2-2844-A979-9EC65125D4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531B3-E3D3-464F-9068-C1FD8991F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586" y="3400049"/>
            <a:ext cx="5582194" cy="514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268355-6AC5-5941-962E-8D1053777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3606" y="4805629"/>
            <a:ext cx="3203256" cy="70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558B-9AF5-481D-6889-66E73A3BA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5E170-5E51-FAE2-78AD-B6FF8622B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Fundamental light-cone Wilson line: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Adjoint light-cone Wilson line: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8F547-F551-61B6-0DB6-25D1719D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F9488-06EF-5310-A987-C6C710054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75" y="4091940"/>
            <a:ext cx="3951890" cy="776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EE1966-CAAA-5F37-43A8-668365C8C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075" y="2635058"/>
            <a:ext cx="3320036" cy="7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5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0BEF-1402-8E18-4973-A38E331E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Sub-eikonal quark S-matrix in background gluon and quark fields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64836-563E-8193-E7AC-7C1C164BE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000" dirty="0"/>
              <a:t>The full sub-eikonal S-matrix for massless quarks is (</a:t>
            </a:r>
            <a:r>
              <a:rPr lang="en-US" sz="2000" dirty="0" err="1"/>
              <a:t>Balitsky&amp;Tarasov</a:t>
            </a:r>
            <a:r>
              <a:rPr lang="en-US" sz="2000" dirty="0"/>
              <a:t> ‘15; KPS ‘17; YK, Sievert, ‘18; Chirilli ’18; Altinoluk et al, ’20; YK, Santiago ‘21)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4A988-19EE-8E9B-AF70-E6D77725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D0DA76-E119-70B3-F4BE-80CCD507E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109" y="1605256"/>
            <a:ext cx="8342807" cy="13390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54FD1A-A7E4-099B-BCC8-8A6021FA9C8F}"/>
              </a:ext>
            </a:extLst>
          </p:cNvPr>
          <p:cNvSpPr txBox="1"/>
          <p:nvPr/>
        </p:nvSpPr>
        <p:spPr>
          <a:xfrm>
            <a:off x="4691270" y="3858938"/>
            <a:ext cx="177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“helicity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independent”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9382ED-82F1-28D9-9262-A157B8DE84B4}"/>
              </a:ext>
            </a:extLst>
          </p:cNvPr>
          <p:cNvSpPr txBox="1"/>
          <p:nvPr/>
        </p:nvSpPr>
        <p:spPr>
          <a:xfrm>
            <a:off x="6486099" y="3858938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“helicity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dependent”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05F562-2A1E-2614-09AA-EF64D95D4415}"/>
              </a:ext>
            </a:extLst>
          </p:cNvPr>
          <p:cNvSpPr txBox="1"/>
          <p:nvPr/>
        </p:nvSpPr>
        <p:spPr>
          <a:xfrm>
            <a:off x="6345035" y="5909287"/>
            <a:ext cx="177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“helicity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independent”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77D802-D2C6-10CE-5AC0-4051FE932A9E}"/>
              </a:ext>
            </a:extLst>
          </p:cNvPr>
          <p:cNvSpPr txBox="1"/>
          <p:nvPr/>
        </p:nvSpPr>
        <p:spPr>
          <a:xfrm>
            <a:off x="8104661" y="5892581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“helicity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dependent”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58D928-2622-4231-3EF3-5587696DB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53126"/>
            <a:ext cx="10515600" cy="2109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9C9C2D-F339-4127-EE8F-7125F640A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656" y="3919919"/>
            <a:ext cx="3229301" cy="34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7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487530"/>
            <a:ext cx="8229600" cy="198398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Helicity Distributions and Observables at Small </a:t>
            </a:r>
            <a:r>
              <a:rPr lang="en-US" i="1" dirty="0"/>
              <a:t>x</a:t>
            </a:r>
            <a:endParaRPr lang="en-US" sz="3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2134C-88A3-0441-B969-98507E5F5B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06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1325563"/>
          </a:xfrm>
        </p:spPr>
        <p:txBody>
          <a:bodyPr/>
          <a:lstStyle/>
          <a:p>
            <a:r>
              <a:rPr lang="en-US" dirty="0"/>
              <a:t>Dipole Gluon Helicity TMD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041"/>
            <a:ext cx="10515600" cy="4869309"/>
          </a:xfrm>
        </p:spPr>
        <p:txBody>
          <a:bodyPr>
            <a:normAutofit/>
          </a:bodyPr>
          <a:lstStyle/>
          <a:p>
            <a:r>
              <a:rPr lang="en-US" sz="2000" dirty="0"/>
              <a:t>We start with the definition of the gluon dipole helicity TMD, corresponding to the Jaffe-Manohar PDF </a:t>
            </a:r>
            <a:r>
              <a:rPr lang="en-US" sz="2000" dirty="0">
                <a:latin typeface="Symbol" pitchFamily="2" charset="2"/>
              </a:rPr>
              <a:t>D</a:t>
            </a:r>
            <a:r>
              <a:rPr lang="en-US" sz="2000" dirty="0"/>
              <a:t>G,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Here U</a:t>
            </a:r>
            <a:r>
              <a:rPr lang="en-US" sz="2000" baseline="30000" dirty="0"/>
              <a:t>[+]</a:t>
            </a:r>
            <a:r>
              <a:rPr lang="en-US" sz="2000" dirty="0"/>
              <a:t> and U</a:t>
            </a:r>
            <a:r>
              <a:rPr lang="en-US" sz="2000" baseline="30000" dirty="0"/>
              <a:t>[-]</a:t>
            </a:r>
            <a:r>
              <a:rPr lang="en-US" sz="2000" dirty="0"/>
              <a:t> are future and past-pointing </a:t>
            </a:r>
            <a:br>
              <a:rPr lang="en-US" sz="2000" dirty="0"/>
            </a:br>
            <a:r>
              <a:rPr lang="en-US" sz="2000" dirty="0"/>
              <a:t>Wilson line staples</a:t>
            </a:r>
            <a:r>
              <a:rPr lang="en-US" sz="2000" dirty="0">
                <a:sym typeface="Wingdings"/>
              </a:rPr>
              <a:t> (hence the name </a:t>
            </a:r>
            <a:br>
              <a:rPr lang="en-US" sz="2000" dirty="0">
                <a:sym typeface="Wingdings"/>
              </a:rPr>
            </a:br>
            <a:r>
              <a:rPr lang="en-US" sz="2000" dirty="0">
                <a:sym typeface="Wingdings"/>
              </a:rPr>
              <a:t>‘dipole’ TMD, F. Dominguez et al </a:t>
            </a:r>
            <a:r>
              <a:rPr lang="mr-IN" sz="2000" dirty="0">
                <a:sym typeface="Wingdings"/>
              </a:rPr>
              <a:t>’</a:t>
            </a:r>
            <a:r>
              <a:rPr lang="en-US" sz="2000" dirty="0">
                <a:sym typeface="Wingdings"/>
              </a:rPr>
              <a:t>11 </a:t>
            </a:r>
            <a:r>
              <a:rPr lang="mr-IN" sz="2000" dirty="0">
                <a:sym typeface="Wingdings"/>
              </a:rPr>
              <a:t>–</a:t>
            </a:r>
            <a:r>
              <a:rPr lang="en-US" sz="2000" dirty="0">
                <a:sym typeface="Wingdings"/>
              </a:rPr>
              <a:t> looks</a:t>
            </a:r>
            <a:br>
              <a:rPr lang="en-US" sz="2000" dirty="0">
                <a:sym typeface="Wingdings"/>
              </a:rPr>
            </a:br>
            <a:r>
              <a:rPr lang="en-US" sz="2000" dirty="0">
                <a:sym typeface="Wingdings"/>
              </a:rPr>
              <a:t>like a dipole scattering on a proton):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2539334"/>
            <a:ext cx="8515350" cy="458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061" y="3118064"/>
            <a:ext cx="3301615" cy="338666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7992177" y="2929166"/>
            <a:ext cx="86628" cy="6225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673516" y="2997815"/>
            <a:ext cx="2387216" cy="24176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26243-FABF-1D4A-8895-E8F68641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845F5A-061D-4825-9AE9-D7794091C6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67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293B21"/>
      </a:dk2>
      <a:lt2>
        <a:srgbClr val="E7E8E2"/>
      </a:lt2>
      <a:accent1>
        <a:srgbClr val="867FBA"/>
      </a:accent1>
      <a:accent2>
        <a:srgbClr val="96A4C6"/>
      </a:accent2>
      <a:accent3>
        <a:srgbClr val="B096C6"/>
      </a:accent3>
      <a:accent4>
        <a:srgbClr val="BAA07F"/>
      </a:accent4>
      <a:accent5>
        <a:srgbClr val="A6A57E"/>
      </a:accent5>
      <a:accent6>
        <a:srgbClr val="96AB75"/>
      </a:accent6>
      <a:hlink>
        <a:srgbClr val="808751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1917</Words>
  <Application>Microsoft Macintosh PowerPoint</Application>
  <PresentationFormat>Widescreen</PresentationFormat>
  <Paragraphs>265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Aptos</vt:lpstr>
      <vt:lpstr>Aptos Display</vt:lpstr>
      <vt:lpstr>Arial</vt:lpstr>
      <vt:lpstr>Calibri</vt:lpstr>
      <vt:lpstr>Century Gothic</vt:lpstr>
      <vt:lpstr>Symbol</vt:lpstr>
      <vt:lpstr>Wingdings</vt:lpstr>
      <vt:lpstr>Office Theme</vt:lpstr>
      <vt:lpstr>BrushVTI</vt:lpstr>
      <vt:lpstr> Helicity and OAM at Low-x and Large-Nc:  an Exact Solution for Revised Helicity Evolution and the Small-x Asymptoics of OAM Distributions</vt:lpstr>
      <vt:lpstr>Quark and Gluon Helicity  at Small x: a Brief Overview</vt:lpstr>
      <vt:lpstr>Sub-Eikonal Operators  and Beyond</vt:lpstr>
      <vt:lpstr>Dipole picture of DIS</vt:lpstr>
      <vt:lpstr>Polarized Dipole: non-eikonal small-x physics</vt:lpstr>
      <vt:lpstr>Notation</vt:lpstr>
      <vt:lpstr>Sub-eikonal quark S-matrix in background gluon and quark fields</vt:lpstr>
      <vt:lpstr>Helicity Distributions and Observables at Small x</vt:lpstr>
      <vt:lpstr>Dipole Gluon Helicity TMD</vt:lpstr>
      <vt:lpstr>Gluon Helicity</vt:lpstr>
      <vt:lpstr>Quark Helicity PDF and TMD</vt:lpstr>
      <vt:lpstr>Amplitude Q</vt:lpstr>
      <vt:lpstr>g1 structure function</vt:lpstr>
      <vt:lpstr>Helicity Evolution</vt:lpstr>
      <vt:lpstr>Evolution for Polarized Quark Dipole</vt:lpstr>
      <vt:lpstr>Large Nc</vt:lpstr>
      <vt:lpstr>Solution of the Large-Nc Equations</vt:lpstr>
      <vt:lpstr>Small-x Asymptotics</vt:lpstr>
      <vt:lpstr>Small-x Asymptotics for Helicity Distributions</vt:lpstr>
      <vt:lpstr>Quark Helicity at Small x and Large-Nc: Analytic Solution</vt:lpstr>
      <vt:lpstr>Analytic Solution of the Large-Nc Equations</vt:lpstr>
      <vt:lpstr>Analytic Solution of the Large-Nc Equations</vt:lpstr>
      <vt:lpstr>Analytic Solution of the Large-Nc Equations</vt:lpstr>
      <vt:lpstr>Small-x Asymptotics for Helicity Distributions</vt:lpstr>
      <vt:lpstr>A Tale of Two Anomalous Dimensions</vt:lpstr>
      <vt:lpstr>A Tale of Two Intercepts</vt:lpstr>
      <vt:lpstr>A Tale of Two Intercepts</vt:lpstr>
      <vt:lpstr>How much spin is there at small x?</vt:lpstr>
      <vt:lpstr>Quark and Gluon OAM  at Small x and Large Nc</vt:lpstr>
      <vt:lpstr>OAM Distributions</vt:lpstr>
      <vt:lpstr>OAM Distributions and Moment Amplitudes</vt:lpstr>
      <vt:lpstr>Evolution for Moment Dipole Amplitudes</vt:lpstr>
      <vt:lpstr>Small-x asymptotics of OAM distributions</vt:lpstr>
      <vt:lpstr>Two intercepts, again</vt:lpstr>
      <vt:lpstr>OAM Distribution to hPDF Ratios</vt:lpstr>
      <vt:lpstr>OAM Distribution to hPDF Ratios</vt:lpstr>
      <vt:lpstr>Conclusions</vt:lpstr>
      <vt:lpstr>Backup Slides</vt:lpstr>
      <vt:lpstr>Polarized fundamental “Wilson line”</vt:lpstr>
      <vt:lpstr>Evolution for Polarized Quark Dipole</vt:lpstr>
      <vt:lpstr>OAM Distribution to hPDF Ratios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Kovchegov, Yuri V.</dc:creator>
  <cp:lastModifiedBy>Kovchegov, Yuri V.</cp:lastModifiedBy>
  <cp:revision>118</cp:revision>
  <dcterms:created xsi:type="dcterms:W3CDTF">2024-05-16T21:29:24Z</dcterms:created>
  <dcterms:modified xsi:type="dcterms:W3CDTF">2024-05-27T07:50:49Z</dcterms:modified>
</cp:coreProperties>
</file>