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1"/>
  </p:sldMasterIdLst>
  <p:sldIdLst>
    <p:sldId id="256" r:id="rId2"/>
    <p:sldId id="28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6" r:id="rId14"/>
    <p:sldId id="268" r:id="rId15"/>
    <p:sldId id="269" r:id="rId16"/>
    <p:sldId id="270" r:id="rId17"/>
    <p:sldId id="275" r:id="rId18"/>
    <p:sldId id="274" r:id="rId19"/>
    <p:sldId id="281" r:id="rId20"/>
    <p:sldId id="273" r:id="rId21"/>
    <p:sldId id="282" r:id="rId22"/>
    <p:sldId id="283" r:id="rId23"/>
    <p:sldId id="284" r:id="rId24"/>
    <p:sldId id="285" r:id="rId25"/>
    <p:sldId id="286" r:id="rId26"/>
    <p:sldId id="277" r:id="rId27"/>
    <p:sldId id="276" r:id="rId28"/>
    <p:sldId id="278" r:id="rId29"/>
    <p:sldId id="279" r:id="rId30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D5A4"/>
    <a:srgbClr val="EE6446"/>
    <a:srgbClr val="FDD07C"/>
    <a:srgbClr val="E8F79A"/>
    <a:srgbClr val="FFF1A9"/>
    <a:srgbClr val="558B7C"/>
    <a:srgbClr val="C68B44"/>
    <a:srgbClr val="CF9647"/>
    <a:srgbClr val="88A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0"/>
    <p:restoredTop sz="96327"/>
  </p:normalViewPr>
  <p:slideViewPr>
    <p:cSldViewPr snapToGrid="0" snapToObjects="1">
      <p:cViewPr varScale="1">
        <p:scale>
          <a:sx n="140" d="100"/>
          <a:sy n="140" d="100"/>
        </p:scale>
        <p:origin x="4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AD9DFC-6ED4-3F43-A551-210F1F132352}" type="doc">
      <dgm:prSet loTypeId="urn:microsoft.com/office/officeart/2005/8/layout/chevron2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5762B752-398C-2145-ADD4-DA4084CC798E}">
      <dgm:prSet/>
      <dgm:spPr/>
      <dgm:t>
        <a:bodyPr/>
        <a:lstStyle/>
        <a:p>
          <a:r>
            <a:rPr lang="en-IT" dirty="0"/>
            <a:t>  </a:t>
          </a:r>
        </a:p>
      </dgm:t>
    </dgm:pt>
    <dgm:pt modelId="{00923E14-A43C-6E4B-9C91-2D80890145EE}" type="parTrans" cxnId="{0CB6C0DE-A4E4-4B45-9AED-24C511DAA043}">
      <dgm:prSet/>
      <dgm:spPr/>
      <dgm:t>
        <a:bodyPr/>
        <a:lstStyle/>
        <a:p>
          <a:endParaRPr lang="en-GB"/>
        </a:p>
      </dgm:t>
    </dgm:pt>
    <dgm:pt modelId="{287D6B2D-93F9-4D49-B40B-2ED87344DAB6}" type="sibTrans" cxnId="{0CB6C0DE-A4E4-4B45-9AED-24C511DAA043}">
      <dgm:prSet/>
      <dgm:spPr/>
      <dgm:t>
        <a:bodyPr/>
        <a:lstStyle/>
        <a:p>
          <a:endParaRPr lang="en-GB"/>
        </a:p>
      </dgm:t>
    </dgm:pt>
    <dgm:pt modelId="{55D0E587-64D3-3041-A9AC-9D5CAD59DAC8}">
      <dgm:prSet/>
      <dgm:spPr/>
      <dgm:t>
        <a:bodyPr/>
        <a:lstStyle/>
        <a:p>
          <a:endParaRPr lang="en-GB" dirty="0"/>
        </a:p>
      </dgm:t>
    </dgm:pt>
    <dgm:pt modelId="{01B4758F-471A-E440-B7B1-C48C65F6D40A}" type="parTrans" cxnId="{354EAABE-D96D-D44A-A7BC-5D21DF1E6CE7}">
      <dgm:prSet/>
      <dgm:spPr/>
      <dgm:t>
        <a:bodyPr/>
        <a:lstStyle/>
        <a:p>
          <a:endParaRPr lang="en-GB"/>
        </a:p>
      </dgm:t>
    </dgm:pt>
    <dgm:pt modelId="{A3C375FE-BB1D-4B4D-805E-055E8753B6EF}" type="sibTrans" cxnId="{354EAABE-D96D-D44A-A7BC-5D21DF1E6CE7}">
      <dgm:prSet/>
      <dgm:spPr/>
      <dgm:t>
        <a:bodyPr/>
        <a:lstStyle/>
        <a:p>
          <a:endParaRPr lang="en-GB"/>
        </a:p>
      </dgm:t>
    </dgm:pt>
    <dgm:pt modelId="{B9FAA4B4-3779-A04C-AE93-75D84EE5C488}">
      <dgm:prSet/>
      <dgm:spPr/>
      <dgm:t>
        <a:bodyPr/>
        <a:lstStyle/>
        <a:p>
          <a:r>
            <a:rPr lang="en-IT" dirty="0"/>
            <a:t>We need a distance defined on 1274 (or similar) chars string: </a:t>
          </a:r>
          <a:endParaRPr lang="en-GB" dirty="0"/>
        </a:p>
      </dgm:t>
    </dgm:pt>
    <dgm:pt modelId="{8B79811E-1606-D44B-833C-735C8689B8ED}" type="parTrans" cxnId="{E72859B8-C1CA-8947-926E-B1C243C01114}">
      <dgm:prSet/>
      <dgm:spPr/>
      <dgm:t>
        <a:bodyPr/>
        <a:lstStyle/>
        <a:p>
          <a:endParaRPr lang="en-GB"/>
        </a:p>
      </dgm:t>
    </dgm:pt>
    <dgm:pt modelId="{336FD0BA-CBFA-9B40-A951-2258E9F2889E}" type="sibTrans" cxnId="{E72859B8-C1CA-8947-926E-B1C243C01114}">
      <dgm:prSet/>
      <dgm:spPr/>
      <dgm:t>
        <a:bodyPr/>
        <a:lstStyle/>
        <a:p>
          <a:endParaRPr lang="en-GB"/>
        </a:p>
      </dgm:t>
    </dgm:pt>
    <dgm:pt modelId="{896B06AC-EC2A-1E48-8EC5-929A784B7F96}">
      <dgm:prSet/>
      <dgm:spPr/>
      <dgm:t>
        <a:bodyPr/>
        <a:lstStyle/>
        <a:p>
          <a:r>
            <a:rPr lang="en-GB" dirty="0"/>
            <a:t>How to choose the working point?</a:t>
          </a:r>
        </a:p>
      </dgm:t>
    </dgm:pt>
    <dgm:pt modelId="{926B1267-6A1F-4D4A-8C6F-C491252ADE0E}" type="parTrans" cxnId="{EE8093AD-D3AC-5B45-BDF7-C6863E93B6E7}">
      <dgm:prSet/>
      <dgm:spPr/>
      <dgm:t>
        <a:bodyPr/>
        <a:lstStyle/>
        <a:p>
          <a:endParaRPr lang="en-GB"/>
        </a:p>
      </dgm:t>
    </dgm:pt>
    <dgm:pt modelId="{E82C5BD8-D8B5-6C4A-8C6A-872583A6A1E0}" type="sibTrans" cxnId="{EE8093AD-D3AC-5B45-BDF7-C6863E93B6E7}">
      <dgm:prSet/>
      <dgm:spPr/>
      <dgm:t>
        <a:bodyPr/>
        <a:lstStyle/>
        <a:p>
          <a:endParaRPr lang="en-GB"/>
        </a:p>
      </dgm:t>
    </dgm:pt>
    <dgm:pt modelId="{9D390F10-0506-C44C-83A2-07A93C46EA38}">
      <dgm:prSet/>
      <dgm:spPr/>
      <dgm:t>
        <a:bodyPr/>
        <a:lstStyle/>
        <a:p>
          <a:r>
            <a:rPr lang="en-GB" dirty="0"/>
            <a:t> </a:t>
          </a:r>
        </a:p>
      </dgm:t>
    </dgm:pt>
    <dgm:pt modelId="{0BAE303F-731F-6849-A86C-127B2C3509F7}" type="parTrans" cxnId="{7E42F411-6360-784B-9A82-10723F6B0131}">
      <dgm:prSet/>
      <dgm:spPr/>
      <dgm:t>
        <a:bodyPr/>
        <a:lstStyle/>
        <a:p>
          <a:endParaRPr lang="en-GB"/>
        </a:p>
      </dgm:t>
    </dgm:pt>
    <dgm:pt modelId="{DAD67765-2359-8748-B48A-4B07C501AE3A}" type="sibTrans" cxnId="{7E42F411-6360-784B-9A82-10723F6B0131}">
      <dgm:prSet/>
      <dgm:spPr/>
      <dgm:t>
        <a:bodyPr/>
        <a:lstStyle/>
        <a:p>
          <a:endParaRPr lang="en-GB"/>
        </a:p>
      </dgm:t>
    </dgm:pt>
    <dgm:pt modelId="{3F02480B-EFFF-3345-9381-96330D1A8783}">
      <dgm:prSet/>
      <dgm:spPr/>
      <dgm:t>
        <a:bodyPr/>
        <a:lstStyle/>
        <a:p>
          <a:r>
            <a:rPr lang="en-GB"/>
            <a:t>We need a criteria to build trees </a:t>
          </a:r>
        </a:p>
      </dgm:t>
    </dgm:pt>
    <dgm:pt modelId="{907177FC-70F0-BD40-A543-AAF7D1CDD210}" type="parTrans" cxnId="{45B0E228-29C8-804B-B27A-55840E8A73D4}">
      <dgm:prSet/>
      <dgm:spPr/>
      <dgm:t>
        <a:bodyPr/>
        <a:lstStyle/>
        <a:p>
          <a:endParaRPr lang="en-GB"/>
        </a:p>
      </dgm:t>
    </dgm:pt>
    <dgm:pt modelId="{B974FD1F-7D1C-0944-81C0-E482A27F7193}" type="sibTrans" cxnId="{45B0E228-29C8-804B-B27A-55840E8A73D4}">
      <dgm:prSet/>
      <dgm:spPr/>
      <dgm:t>
        <a:bodyPr/>
        <a:lstStyle/>
        <a:p>
          <a:endParaRPr lang="en-GB"/>
        </a:p>
      </dgm:t>
    </dgm:pt>
    <dgm:pt modelId="{933F145E-8732-4143-A378-8D478FCD26D8}" type="pres">
      <dgm:prSet presAssocID="{2CAD9DFC-6ED4-3F43-A551-210F1F132352}" presName="linearFlow" presStyleCnt="0">
        <dgm:presLayoutVars>
          <dgm:dir/>
          <dgm:animLvl val="lvl"/>
          <dgm:resizeHandles val="exact"/>
        </dgm:presLayoutVars>
      </dgm:prSet>
      <dgm:spPr/>
    </dgm:pt>
    <dgm:pt modelId="{75436A34-66F0-2641-841C-A776ABF4CBEA}" type="pres">
      <dgm:prSet presAssocID="{5762B752-398C-2145-ADD4-DA4084CC798E}" presName="composite" presStyleCnt="0"/>
      <dgm:spPr/>
    </dgm:pt>
    <dgm:pt modelId="{076390A1-091D-B543-8ED2-D8F352F992AF}" type="pres">
      <dgm:prSet presAssocID="{5762B752-398C-2145-ADD4-DA4084CC798E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73420654-D013-7C4F-8654-71B8018B56E9}" type="pres">
      <dgm:prSet presAssocID="{5762B752-398C-2145-ADD4-DA4084CC798E}" presName="descendantText" presStyleLbl="alignAcc1" presStyleIdx="0" presStyleCnt="3" custLinFactNeighborX="-960">
        <dgm:presLayoutVars>
          <dgm:bulletEnabled val="1"/>
        </dgm:presLayoutVars>
      </dgm:prSet>
      <dgm:spPr/>
    </dgm:pt>
    <dgm:pt modelId="{357C24A3-21E3-0044-B175-5F0699386C68}" type="pres">
      <dgm:prSet presAssocID="{287D6B2D-93F9-4D49-B40B-2ED87344DAB6}" presName="sp" presStyleCnt="0"/>
      <dgm:spPr/>
    </dgm:pt>
    <dgm:pt modelId="{A9177289-D543-A946-8D5A-BDB8ACC40EF7}" type="pres">
      <dgm:prSet presAssocID="{9D390F10-0506-C44C-83A2-07A93C46EA38}" presName="composite" presStyleCnt="0"/>
      <dgm:spPr/>
    </dgm:pt>
    <dgm:pt modelId="{2B0FDACC-2C64-E444-8E8F-52A62479A1C5}" type="pres">
      <dgm:prSet presAssocID="{9D390F10-0506-C44C-83A2-07A93C46EA3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0932A704-6E79-0E41-9E29-D96F22D962C9}" type="pres">
      <dgm:prSet presAssocID="{9D390F10-0506-C44C-83A2-07A93C46EA38}" presName="descendantText" presStyleLbl="alignAcc1" presStyleIdx="1" presStyleCnt="3">
        <dgm:presLayoutVars>
          <dgm:bulletEnabled val="1"/>
        </dgm:presLayoutVars>
      </dgm:prSet>
      <dgm:spPr/>
    </dgm:pt>
    <dgm:pt modelId="{A8FF3B66-CE02-FB4D-A8A1-8D31FB5715F7}" type="pres">
      <dgm:prSet presAssocID="{DAD67765-2359-8748-B48A-4B07C501AE3A}" presName="sp" presStyleCnt="0"/>
      <dgm:spPr/>
    </dgm:pt>
    <dgm:pt modelId="{0E5BC58C-A5F7-4B41-998B-A46E3E02E50B}" type="pres">
      <dgm:prSet presAssocID="{55D0E587-64D3-3041-A9AC-9D5CAD59DAC8}" presName="composite" presStyleCnt="0"/>
      <dgm:spPr/>
    </dgm:pt>
    <dgm:pt modelId="{DC5442C7-BA1F-9B45-AB1C-2A57AFF3DFFD}" type="pres">
      <dgm:prSet presAssocID="{55D0E587-64D3-3041-A9AC-9D5CAD59DAC8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5D74E9F9-18BA-CC43-8A18-169AD6BD33AD}" type="pres">
      <dgm:prSet presAssocID="{55D0E587-64D3-3041-A9AC-9D5CAD59DAC8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7E42F411-6360-784B-9A82-10723F6B0131}" srcId="{2CAD9DFC-6ED4-3F43-A551-210F1F132352}" destId="{9D390F10-0506-C44C-83A2-07A93C46EA38}" srcOrd="1" destOrd="0" parTransId="{0BAE303F-731F-6849-A86C-127B2C3509F7}" sibTransId="{DAD67765-2359-8748-B48A-4B07C501AE3A}"/>
    <dgm:cxn modelId="{27F81724-3E24-3C4F-90DF-8C197936114F}" type="presOf" srcId="{896B06AC-EC2A-1E48-8EC5-929A784B7F96}" destId="{5D74E9F9-18BA-CC43-8A18-169AD6BD33AD}" srcOrd="0" destOrd="0" presId="urn:microsoft.com/office/officeart/2005/8/layout/chevron2"/>
    <dgm:cxn modelId="{B38A0F27-E514-F741-AAA0-D5B118474903}" type="presOf" srcId="{55D0E587-64D3-3041-A9AC-9D5CAD59DAC8}" destId="{DC5442C7-BA1F-9B45-AB1C-2A57AFF3DFFD}" srcOrd="0" destOrd="0" presId="urn:microsoft.com/office/officeart/2005/8/layout/chevron2"/>
    <dgm:cxn modelId="{45B0E228-29C8-804B-B27A-55840E8A73D4}" srcId="{9D390F10-0506-C44C-83A2-07A93C46EA38}" destId="{3F02480B-EFFF-3345-9381-96330D1A8783}" srcOrd="0" destOrd="0" parTransId="{907177FC-70F0-BD40-A543-AAF7D1CDD210}" sibTransId="{B974FD1F-7D1C-0944-81C0-E482A27F7193}"/>
    <dgm:cxn modelId="{183CAC56-F260-084B-871C-F4FF1FE22355}" type="presOf" srcId="{2CAD9DFC-6ED4-3F43-A551-210F1F132352}" destId="{933F145E-8732-4143-A378-8D478FCD26D8}" srcOrd="0" destOrd="0" presId="urn:microsoft.com/office/officeart/2005/8/layout/chevron2"/>
    <dgm:cxn modelId="{E5663F6A-CEFB-1642-9A6D-C93D70D6DD52}" type="presOf" srcId="{3F02480B-EFFF-3345-9381-96330D1A8783}" destId="{0932A704-6E79-0E41-9E29-D96F22D962C9}" srcOrd="0" destOrd="0" presId="urn:microsoft.com/office/officeart/2005/8/layout/chevron2"/>
    <dgm:cxn modelId="{F5AE046D-F172-F143-A366-4F22D6EC9738}" type="presOf" srcId="{9D390F10-0506-C44C-83A2-07A93C46EA38}" destId="{2B0FDACC-2C64-E444-8E8F-52A62479A1C5}" srcOrd="0" destOrd="0" presId="urn:microsoft.com/office/officeart/2005/8/layout/chevron2"/>
    <dgm:cxn modelId="{EE8093AD-D3AC-5B45-BDF7-C6863E93B6E7}" srcId="{55D0E587-64D3-3041-A9AC-9D5CAD59DAC8}" destId="{896B06AC-EC2A-1E48-8EC5-929A784B7F96}" srcOrd="0" destOrd="0" parTransId="{926B1267-6A1F-4D4A-8C6F-C491252ADE0E}" sibTransId="{E82C5BD8-D8B5-6C4A-8C6A-872583A6A1E0}"/>
    <dgm:cxn modelId="{82A27AB7-5E40-2A48-A86F-9511239E3AD2}" type="presOf" srcId="{B9FAA4B4-3779-A04C-AE93-75D84EE5C488}" destId="{73420654-D013-7C4F-8654-71B8018B56E9}" srcOrd="0" destOrd="0" presId="urn:microsoft.com/office/officeart/2005/8/layout/chevron2"/>
    <dgm:cxn modelId="{E72859B8-C1CA-8947-926E-B1C243C01114}" srcId="{5762B752-398C-2145-ADD4-DA4084CC798E}" destId="{B9FAA4B4-3779-A04C-AE93-75D84EE5C488}" srcOrd="0" destOrd="0" parTransId="{8B79811E-1606-D44B-833C-735C8689B8ED}" sibTransId="{336FD0BA-CBFA-9B40-A951-2258E9F2889E}"/>
    <dgm:cxn modelId="{354EAABE-D96D-D44A-A7BC-5D21DF1E6CE7}" srcId="{2CAD9DFC-6ED4-3F43-A551-210F1F132352}" destId="{55D0E587-64D3-3041-A9AC-9D5CAD59DAC8}" srcOrd="2" destOrd="0" parTransId="{01B4758F-471A-E440-B7B1-C48C65F6D40A}" sibTransId="{A3C375FE-BB1D-4B4D-805E-055E8753B6EF}"/>
    <dgm:cxn modelId="{0CB6C0DE-A4E4-4B45-9AED-24C511DAA043}" srcId="{2CAD9DFC-6ED4-3F43-A551-210F1F132352}" destId="{5762B752-398C-2145-ADD4-DA4084CC798E}" srcOrd="0" destOrd="0" parTransId="{00923E14-A43C-6E4B-9C91-2D80890145EE}" sibTransId="{287D6B2D-93F9-4D49-B40B-2ED87344DAB6}"/>
    <dgm:cxn modelId="{EBD987DF-C900-364B-989B-8F525BDCF0C3}" type="presOf" srcId="{5762B752-398C-2145-ADD4-DA4084CC798E}" destId="{076390A1-091D-B543-8ED2-D8F352F992AF}" srcOrd="0" destOrd="0" presId="urn:microsoft.com/office/officeart/2005/8/layout/chevron2"/>
    <dgm:cxn modelId="{551CB0DF-2790-CA47-AAB6-17F69FB1F2EF}" type="presParOf" srcId="{933F145E-8732-4143-A378-8D478FCD26D8}" destId="{75436A34-66F0-2641-841C-A776ABF4CBEA}" srcOrd="0" destOrd="0" presId="urn:microsoft.com/office/officeart/2005/8/layout/chevron2"/>
    <dgm:cxn modelId="{5F594167-0C03-2E47-AA3B-AC50AA8D939C}" type="presParOf" srcId="{75436A34-66F0-2641-841C-A776ABF4CBEA}" destId="{076390A1-091D-B543-8ED2-D8F352F992AF}" srcOrd="0" destOrd="0" presId="urn:microsoft.com/office/officeart/2005/8/layout/chevron2"/>
    <dgm:cxn modelId="{1456D7C4-287E-DF42-97D0-38C38332A54E}" type="presParOf" srcId="{75436A34-66F0-2641-841C-A776ABF4CBEA}" destId="{73420654-D013-7C4F-8654-71B8018B56E9}" srcOrd="1" destOrd="0" presId="urn:microsoft.com/office/officeart/2005/8/layout/chevron2"/>
    <dgm:cxn modelId="{22A8CCF8-4207-8148-A743-F9E5443D4FF3}" type="presParOf" srcId="{933F145E-8732-4143-A378-8D478FCD26D8}" destId="{357C24A3-21E3-0044-B175-5F0699386C68}" srcOrd="1" destOrd="0" presId="urn:microsoft.com/office/officeart/2005/8/layout/chevron2"/>
    <dgm:cxn modelId="{4D07E5E6-0857-6948-BD08-D259D496101E}" type="presParOf" srcId="{933F145E-8732-4143-A378-8D478FCD26D8}" destId="{A9177289-D543-A946-8D5A-BDB8ACC40EF7}" srcOrd="2" destOrd="0" presId="urn:microsoft.com/office/officeart/2005/8/layout/chevron2"/>
    <dgm:cxn modelId="{720A9CCF-9BD2-BF47-BA15-1BE857B2BA3B}" type="presParOf" srcId="{A9177289-D543-A946-8D5A-BDB8ACC40EF7}" destId="{2B0FDACC-2C64-E444-8E8F-52A62479A1C5}" srcOrd="0" destOrd="0" presId="urn:microsoft.com/office/officeart/2005/8/layout/chevron2"/>
    <dgm:cxn modelId="{5C53D137-25F9-7145-96E2-C933F8CB6A98}" type="presParOf" srcId="{A9177289-D543-A946-8D5A-BDB8ACC40EF7}" destId="{0932A704-6E79-0E41-9E29-D96F22D962C9}" srcOrd="1" destOrd="0" presId="urn:microsoft.com/office/officeart/2005/8/layout/chevron2"/>
    <dgm:cxn modelId="{51648E77-8437-7441-86C7-9286C2BB63B3}" type="presParOf" srcId="{933F145E-8732-4143-A378-8D478FCD26D8}" destId="{A8FF3B66-CE02-FB4D-A8A1-8D31FB5715F7}" srcOrd="3" destOrd="0" presId="urn:microsoft.com/office/officeart/2005/8/layout/chevron2"/>
    <dgm:cxn modelId="{A6BE726C-F65A-834B-9ED1-EB743A40A82F}" type="presParOf" srcId="{933F145E-8732-4143-A378-8D478FCD26D8}" destId="{0E5BC58C-A5F7-4B41-998B-A46E3E02E50B}" srcOrd="4" destOrd="0" presId="urn:microsoft.com/office/officeart/2005/8/layout/chevron2"/>
    <dgm:cxn modelId="{99F45D71-3C17-504E-8BC8-A294A36F1339}" type="presParOf" srcId="{0E5BC58C-A5F7-4B41-998B-A46E3E02E50B}" destId="{DC5442C7-BA1F-9B45-AB1C-2A57AFF3DFFD}" srcOrd="0" destOrd="0" presId="urn:microsoft.com/office/officeart/2005/8/layout/chevron2"/>
    <dgm:cxn modelId="{82BFB447-604E-104F-82BA-202F4F1D6052}" type="presParOf" srcId="{0E5BC58C-A5F7-4B41-998B-A46E3E02E50B}" destId="{5D74E9F9-18BA-CC43-8A18-169AD6BD33A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6390A1-091D-B543-8ED2-D8F352F992AF}">
      <dsp:nvSpPr>
        <dsp:cNvPr id="0" name=""/>
        <dsp:cNvSpPr/>
      </dsp:nvSpPr>
      <dsp:spPr>
        <a:xfrm rot="5400000">
          <a:off x="-201600" y="201642"/>
          <a:ext cx="1344003" cy="940802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T" sz="2700" kern="1200" dirty="0"/>
            <a:t>  </a:t>
          </a:r>
        </a:p>
      </dsp:txBody>
      <dsp:txXfrm rot="-5400000">
        <a:off x="1" y="470442"/>
        <a:ext cx="940802" cy="403201"/>
      </dsp:txXfrm>
    </dsp:sp>
    <dsp:sp modelId="{73420654-D013-7C4F-8654-71B8018B56E9}">
      <dsp:nvSpPr>
        <dsp:cNvPr id="0" name=""/>
        <dsp:cNvSpPr/>
      </dsp:nvSpPr>
      <dsp:spPr>
        <a:xfrm rot="5400000">
          <a:off x="3031904" y="-2140546"/>
          <a:ext cx="873602" cy="51547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IT" sz="2800" kern="1200" dirty="0"/>
            <a:t>We need a distance defined on 1274 (or similar) chars string: </a:t>
          </a:r>
          <a:endParaRPr lang="en-GB" sz="2800" kern="1200" dirty="0"/>
        </a:p>
      </dsp:txBody>
      <dsp:txXfrm rot="-5400000">
        <a:off x="891316" y="42688"/>
        <a:ext cx="5112132" cy="788310"/>
      </dsp:txXfrm>
    </dsp:sp>
    <dsp:sp modelId="{2B0FDACC-2C64-E444-8E8F-52A62479A1C5}">
      <dsp:nvSpPr>
        <dsp:cNvPr id="0" name=""/>
        <dsp:cNvSpPr/>
      </dsp:nvSpPr>
      <dsp:spPr>
        <a:xfrm rot="5400000">
          <a:off x="-201600" y="1347642"/>
          <a:ext cx="1344003" cy="940802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700" kern="1200" dirty="0"/>
            <a:t> </a:t>
          </a:r>
        </a:p>
      </dsp:txBody>
      <dsp:txXfrm rot="-5400000">
        <a:off x="1" y="1616442"/>
        <a:ext cx="940802" cy="403201"/>
      </dsp:txXfrm>
    </dsp:sp>
    <dsp:sp modelId="{0932A704-6E79-0E41-9E29-D96F22D962C9}">
      <dsp:nvSpPr>
        <dsp:cNvPr id="0" name=""/>
        <dsp:cNvSpPr/>
      </dsp:nvSpPr>
      <dsp:spPr>
        <a:xfrm rot="5400000">
          <a:off x="3081390" y="-994545"/>
          <a:ext cx="873602" cy="51547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/>
            <a:t>We need a criteria to build trees </a:t>
          </a:r>
        </a:p>
      </dsp:txBody>
      <dsp:txXfrm rot="-5400000">
        <a:off x="940802" y="1188689"/>
        <a:ext cx="5112132" cy="788310"/>
      </dsp:txXfrm>
    </dsp:sp>
    <dsp:sp modelId="{DC5442C7-BA1F-9B45-AB1C-2A57AFF3DFFD}">
      <dsp:nvSpPr>
        <dsp:cNvPr id="0" name=""/>
        <dsp:cNvSpPr/>
      </dsp:nvSpPr>
      <dsp:spPr>
        <a:xfrm rot="5400000">
          <a:off x="-201600" y="2493643"/>
          <a:ext cx="1344003" cy="940802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700" kern="1200" dirty="0"/>
        </a:p>
      </dsp:txBody>
      <dsp:txXfrm rot="-5400000">
        <a:off x="1" y="2762443"/>
        <a:ext cx="940802" cy="403201"/>
      </dsp:txXfrm>
    </dsp:sp>
    <dsp:sp modelId="{5D74E9F9-18BA-CC43-8A18-169AD6BD33AD}">
      <dsp:nvSpPr>
        <dsp:cNvPr id="0" name=""/>
        <dsp:cNvSpPr/>
      </dsp:nvSpPr>
      <dsp:spPr>
        <a:xfrm rot="5400000">
          <a:off x="3081390" y="151454"/>
          <a:ext cx="873602" cy="515477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 dirty="0"/>
            <a:t>How to choose the working point?</a:t>
          </a:r>
        </a:p>
      </dsp:txBody>
      <dsp:txXfrm rot="-5400000">
        <a:off x="940802" y="2334688"/>
        <a:ext cx="5112132" cy="788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81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13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59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81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82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61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6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47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28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61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75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10/24/23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738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hyperlink" Target="https://rdcu.be/cOTmp" TargetMode="External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0E52DF2-6802-459B-AC2A-AF976DEB1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FC90E2-8FEA-6D43-B822-0B1DE350B3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2184" y="2386295"/>
            <a:ext cx="3730839" cy="3569150"/>
          </a:xfrm>
        </p:spPr>
        <p:txBody>
          <a:bodyPr anchor="b">
            <a:normAutofit fontScale="90000"/>
          </a:bodyPr>
          <a:lstStyle/>
          <a:p>
            <a:r>
              <a:rPr lang="en-GB" sz="4000" b="1" dirty="0"/>
              <a:t>Machine Learning clustering of spike protein </a:t>
            </a:r>
            <a:br>
              <a:rPr lang="en-GB" sz="2200" dirty="0"/>
            </a:br>
            <a:r>
              <a:rPr lang="en-GB" sz="4000" b="1" dirty="0"/>
              <a:t>mutations </a:t>
            </a:r>
            <a:br>
              <a:rPr lang="en-GB" sz="4000" dirty="0"/>
            </a:br>
            <a:endParaRPr lang="en-IT" sz="4000" dirty="0"/>
          </a:p>
        </p:txBody>
      </p:sp>
      <p:pic>
        <p:nvPicPr>
          <p:cNvPr id="4" name="Picture 3" descr="Colourful circles linked with lines representing a network">
            <a:extLst>
              <a:ext uri="{FF2B5EF4-FFF2-40B4-BE49-F238E27FC236}">
                <a16:creationId xmlns:a16="http://schemas.microsoft.com/office/drawing/2014/main" id="{E4BCD749-5E73-4D6F-B896-3FC6674F6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93" r="318" b="-1"/>
          <a:stretch/>
        </p:blipFill>
        <p:spPr>
          <a:xfrm>
            <a:off x="20" y="10"/>
            <a:ext cx="7320707" cy="685798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153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90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270BB-5C1B-EB4A-9F8D-DB2882EC5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30" y="120975"/>
            <a:ext cx="8420209" cy="39149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Working points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C83DC28-E17C-C143-B791-A9E068CEA56D}"/>
              </a:ext>
            </a:extLst>
          </p:cNvPr>
          <p:cNvGrpSpPr/>
          <p:nvPr/>
        </p:nvGrpSpPr>
        <p:grpSpPr>
          <a:xfrm>
            <a:off x="168992" y="806049"/>
            <a:ext cx="6451716" cy="4857674"/>
            <a:chOff x="4176841" y="707867"/>
            <a:chExt cx="7213600" cy="54102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1DCE78-E6BE-B94B-9BB9-565224AF0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6841" y="707867"/>
              <a:ext cx="7213600" cy="5410200"/>
            </a:xfrm>
            <a:prstGeom prst="rect">
              <a:avLst/>
            </a:prstGeom>
          </p:spPr>
        </p:pic>
        <p:sp>
          <p:nvSpPr>
            <p:cNvPr id="16" name="U-turn Arrow 15">
              <a:extLst>
                <a:ext uri="{FF2B5EF4-FFF2-40B4-BE49-F238E27FC236}">
                  <a16:creationId xmlns:a16="http://schemas.microsoft.com/office/drawing/2014/main" id="{5212A165-1F9C-4C42-9B9A-5D4B47005B33}"/>
                </a:ext>
              </a:extLst>
            </p:cNvPr>
            <p:cNvSpPr/>
            <p:nvPr/>
          </p:nvSpPr>
          <p:spPr>
            <a:xfrm>
              <a:off x="4528509" y="1247127"/>
              <a:ext cx="2841254" cy="1657865"/>
            </a:xfrm>
            <a:prstGeom prst="uturnArrow">
              <a:avLst>
                <a:gd name="adj1" fmla="val 25000"/>
                <a:gd name="adj2" fmla="val 25000"/>
                <a:gd name="adj3" fmla="val 25000"/>
                <a:gd name="adj4" fmla="val 43750"/>
                <a:gd name="adj5" fmla="val 75000"/>
              </a:avLst>
            </a:prstGeom>
            <a:solidFill>
              <a:srgbClr val="FFC0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>
                <a:solidFill>
                  <a:schemeClr val="tx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F3E56B0-C495-BE42-B2C6-48CF60C66C3A}"/>
                </a:ext>
              </a:extLst>
            </p:cNvPr>
            <p:cNvSpPr txBox="1"/>
            <p:nvPr/>
          </p:nvSpPr>
          <p:spPr>
            <a:xfrm>
              <a:off x="4528509" y="5244291"/>
              <a:ext cx="3054160" cy="582733"/>
            </a:xfrm>
            <a:prstGeom prst="rect">
              <a:avLst/>
            </a:prstGeom>
            <a:solidFill>
              <a:srgbClr val="CF964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T" sz="2800" b="1" dirty="0"/>
                <a:t>THRESHOLD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9D96EF-6928-CB49-A830-93547086F470}"/>
                </a:ext>
              </a:extLst>
            </p:cNvPr>
            <p:cNvSpPr txBox="1"/>
            <p:nvPr/>
          </p:nvSpPr>
          <p:spPr>
            <a:xfrm>
              <a:off x="7707830" y="5241500"/>
              <a:ext cx="3647433" cy="582733"/>
            </a:xfrm>
            <a:prstGeom prst="rect">
              <a:avLst/>
            </a:prstGeom>
            <a:solidFill>
              <a:srgbClr val="CF964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T" sz="2800" b="1" dirty="0"/>
                <a:t>MINIMUM SIZE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31004F2-1094-4745-8C9E-9A79E1C95D6A}"/>
              </a:ext>
            </a:extLst>
          </p:cNvPr>
          <p:cNvSpPr txBox="1"/>
          <p:nvPr/>
        </p:nvSpPr>
        <p:spPr>
          <a:xfrm>
            <a:off x="5085247" y="3845336"/>
            <a:ext cx="1010753" cy="584775"/>
          </a:xfrm>
          <a:prstGeom prst="rect">
            <a:avLst/>
          </a:prstGeom>
          <a:solidFill>
            <a:srgbClr val="C68B44"/>
          </a:solidFill>
        </p:spPr>
        <p:txBody>
          <a:bodyPr wrap="square" rtlCol="0">
            <a:spAutoFit/>
          </a:bodyPr>
          <a:lstStyle/>
          <a:p>
            <a:r>
              <a:rPr lang="en-IT" sz="3200" b="1" dirty="0"/>
              <a:t>0.01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125EEFB-72DF-3742-B8D2-D2491A88BBE4}"/>
              </a:ext>
            </a:extLst>
          </p:cNvPr>
          <p:cNvSpPr/>
          <p:nvPr/>
        </p:nvSpPr>
        <p:spPr>
          <a:xfrm>
            <a:off x="145591" y="5800082"/>
            <a:ext cx="6470593" cy="923330"/>
          </a:xfrm>
          <a:prstGeom prst="rect">
            <a:avLst/>
          </a:prstGeom>
          <a:solidFill>
            <a:srgbClr val="558B7C">
              <a:alpha val="55000"/>
            </a:srgbClr>
          </a:solidFill>
        </p:spPr>
        <p:txBody>
          <a:bodyPr wrap="square">
            <a:spAutoFit/>
          </a:bodyPr>
          <a:lstStyle/>
          <a:p>
            <a:r>
              <a:rPr lang="en-GB" dirty="0">
                <a:latin typeface="Raleway" panose="020F0502020204030204" pitchFamily="34" charset="0"/>
              </a:rPr>
              <a:t>We need to find the right </a:t>
            </a:r>
            <a:r>
              <a:rPr lang="en-GB" b="1" dirty="0" err="1">
                <a:latin typeface="Raleway" panose="020F0502020204030204" pitchFamily="34" charset="0"/>
              </a:rPr>
              <a:t>tradeoff</a:t>
            </a:r>
            <a:r>
              <a:rPr lang="en-GB" b="1" dirty="0">
                <a:latin typeface="Raleway" panose="020F0502020204030204" pitchFamily="34" charset="0"/>
              </a:rPr>
              <a:t> </a:t>
            </a:r>
            <a:r>
              <a:rPr lang="en-GB" dirty="0">
                <a:latin typeface="Raleway" panose="020F0502020204030204" pitchFamily="34" charset="0"/>
              </a:rPr>
              <a:t>between the </a:t>
            </a:r>
            <a:r>
              <a:rPr lang="en-GB" b="1" dirty="0">
                <a:latin typeface="Raleway" panose="020F0502020204030204" pitchFamily="34" charset="0"/>
              </a:rPr>
              <a:t>number of </a:t>
            </a:r>
            <a:r>
              <a:rPr lang="en-GB" b="1" dirty="0" err="1">
                <a:latin typeface="Raleway" panose="020F0502020204030204" pitchFamily="34" charset="0"/>
              </a:rPr>
              <a:t>custers</a:t>
            </a:r>
            <a:r>
              <a:rPr lang="en-GB" b="1" dirty="0">
                <a:latin typeface="Raleway" panose="020F0502020204030204" pitchFamily="34" charset="0"/>
              </a:rPr>
              <a:t> </a:t>
            </a:r>
            <a:r>
              <a:rPr lang="en-GB" dirty="0">
                <a:latin typeface="Raleway" panose="020F0502020204030204" pitchFamily="34" charset="0"/>
              </a:rPr>
              <a:t>and the </a:t>
            </a:r>
            <a:r>
              <a:rPr lang="en-GB" b="1" dirty="0">
                <a:latin typeface="Raleway" panose="020F0502020204030204" pitchFamily="34" charset="0"/>
              </a:rPr>
              <a:t>percentage </a:t>
            </a:r>
            <a:r>
              <a:rPr lang="en-GB" dirty="0">
                <a:latin typeface="Raleway" panose="020F0502020204030204" pitchFamily="34" charset="0"/>
              </a:rPr>
              <a:t>of the dataset we are analysing, </a:t>
            </a:r>
            <a:r>
              <a:rPr lang="en-GB" b="1" dirty="0">
                <a:latin typeface="Raleway" panose="020F0502020204030204" pitchFamily="34" charset="0"/>
              </a:rPr>
              <a:t>varying the cut and the threshold </a:t>
            </a:r>
            <a:endParaRPr lang="en-GB" dirty="0"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05895B-E417-8144-9116-79FCC4162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620" y="3845336"/>
            <a:ext cx="5294883" cy="26909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90D4A3-2F75-A448-BEDC-B886AAA89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8125" y="858301"/>
            <a:ext cx="5463875" cy="27588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0E02989-617D-9F46-AACA-F68C7BAAC040}"/>
              </a:ext>
            </a:extLst>
          </p:cNvPr>
          <p:cNvSpPr txBox="1"/>
          <p:nvPr/>
        </p:nvSpPr>
        <p:spPr>
          <a:xfrm>
            <a:off x="10490887" y="6351631"/>
            <a:ext cx="1422106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IT" dirty="0"/>
              <a:t>Threshold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1B6444-5FD1-CC45-93A3-DFF0114A64F1}"/>
              </a:ext>
            </a:extLst>
          </p:cNvPr>
          <p:cNvSpPr txBox="1"/>
          <p:nvPr/>
        </p:nvSpPr>
        <p:spPr>
          <a:xfrm rot="21225562">
            <a:off x="7336623" y="5342640"/>
            <a:ext cx="19647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Dataset Coverage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458369-7A12-074E-BC5C-AFD702E89FB6}"/>
              </a:ext>
            </a:extLst>
          </p:cNvPr>
          <p:cNvSpPr txBox="1"/>
          <p:nvPr/>
        </p:nvSpPr>
        <p:spPr>
          <a:xfrm rot="21421516">
            <a:off x="10076173" y="856594"/>
            <a:ext cx="19647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Number of Clusters</a:t>
            </a:r>
          </a:p>
        </p:txBody>
      </p:sp>
    </p:spTree>
    <p:extLst>
      <p:ext uri="{BB962C8B-B14F-4D97-AF65-F5344CB8AC3E}">
        <p14:creationId xmlns:p14="http://schemas.microsoft.com/office/powerpoint/2010/main" val="156055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270BB-5C1B-EB4A-9F8D-DB2882EC5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30" y="120975"/>
            <a:ext cx="8420209" cy="39149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Working points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C83DC28-E17C-C143-B791-A9E068CEA56D}"/>
              </a:ext>
            </a:extLst>
          </p:cNvPr>
          <p:cNvGrpSpPr/>
          <p:nvPr/>
        </p:nvGrpSpPr>
        <p:grpSpPr>
          <a:xfrm>
            <a:off x="153821" y="1000163"/>
            <a:ext cx="6451716" cy="4857674"/>
            <a:chOff x="4176841" y="707867"/>
            <a:chExt cx="7213600" cy="54102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1DCE78-E6BE-B94B-9BB9-565224AF0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6841" y="707867"/>
              <a:ext cx="7213600" cy="54102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F3E56B0-C495-BE42-B2C6-48CF60C66C3A}"/>
                </a:ext>
              </a:extLst>
            </p:cNvPr>
            <p:cNvSpPr txBox="1"/>
            <p:nvPr/>
          </p:nvSpPr>
          <p:spPr>
            <a:xfrm>
              <a:off x="4528509" y="5244291"/>
              <a:ext cx="3054160" cy="582733"/>
            </a:xfrm>
            <a:prstGeom prst="rect">
              <a:avLst/>
            </a:prstGeom>
            <a:solidFill>
              <a:srgbClr val="CF964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T" sz="2800" b="1" dirty="0"/>
                <a:t>THRESHOLD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9D96EF-6928-CB49-A830-93547086F470}"/>
                </a:ext>
              </a:extLst>
            </p:cNvPr>
            <p:cNvSpPr txBox="1"/>
            <p:nvPr/>
          </p:nvSpPr>
          <p:spPr>
            <a:xfrm>
              <a:off x="7707830" y="5241500"/>
              <a:ext cx="3647433" cy="582733"/>
            </a:xfrm>
            <a:prstGeom prst="rect">
              <a:avLst/>
            </a:prstGeom>
            <a:solidFill>
              <a:srgbClr val="CF964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T" sz="2800" b="1" dirty="0"/>
                <a:t>MINIMUM SIZE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31004F2-1094-4745-8C9E-9A79E1C95D6A}"/>
              </a:ext>
            </a:extLst>
          </p:cNvPr>
          <p:cNvSpPr txBox="1"/>
          <p:nvPr/>
        </p:nvSpPr>
        <p:spPr>
          <a:xfrm>
            <a:off x="5184101" y="3895588"/>
            <a:ext cx="1010753" cy="584775"/>
          </a:xfrm>
          <a:prstGeom prst="rect">
            <a:avLst/>
          </a:prstGeom>
          <a:solidFill>
            <a:srgbClr val="C68B44"/>
          </a:solidFill>
        </p:spPr>
        <p:txBody>
          <a:bodyPr wrap="square" rtlCol="0">
            <a:spAutoFit/>
          </a:bodyPr>
          <a:lstStyle/>
          <a:p>
            <a:r>
              <a:rPr lang="en-IT" sz="3200" b="1" dirty="0"/>
              <a:t>0.01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3099E9-F799-684A-A98A-7918E00676C0}"/>
              </a:ext>
            </a:extLst>
          </p:cNvPr>
          <p:cNvSpPr txBox="1"/>
          <p:nvPr/>
        </p:nvSpPr>
        <p:spPr>
          <a:xfrm>
            <a:off x="483518" y="1652943"/>
            <a:ext cx="889687" cy="584775"/>
          </a:xfrm>
          <a:prstGeom prst="rect">
            <a:avLst/>
          </a:prstGeom>
          <a:solidFill>
            <a:srgbClr val="C68B44"/>
          </a:solidFill>
        </p:spPr>
        <p:txBody>
          <a:bodyPr wrap="square" rtlCol="0">
            <a:spAutoFit/>
          </a:bodyPr>
          <a:lstStyle/>
          <a:p>
            <a:r>
              <a:rPr lang="en-IT" sz="3200" b="1" dirty="0"/>
              <a:t>100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57FA2E-3AAC-6E44-A5F8-B74D7EAF32D5}"/>
              </a:ext>
            </a:extLst>
          </p:cNvPr>
          <p:cNvSpPr/>
          <p:nvPr/>
        </p:nvSpPr>
        <p:spPr>
          <a:xfrm>
            <a:off x="7058846" y="1530560"/>
            <a:ext cx="481748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Poppins" pitchFamily="2" charset="77"/>
              </a:rPr>
              <a:t>Setting:</a:t>
            </a:r>
          </a:p>
          <a:p>
            <a:endParaRPr lang="en-GB" sz="2400" dirty="0">
              <a:latin typeface="Poppins" pitchFamily="2" charset="77"/>
            </a:endParaRPr>
          </a:p>
          <a:p>
            <a:r>
              <a:rPr lang="en-GB" sz="2400" b="1" dirty="0">
                <a:solidFill>
                  <a:srgbClr val="FF0000"/>
                </a:solidFill>
                <a:latin typeface="Poppins" pitchFamily="2" charset="77"/>
              </a:rPr>
              <a:t>Threshold = 100 </a:t>
            </a:r>
          </a:p>
          <a:p>
            <a:r>
              <a:rPr lang="en-GB" sz="2400" b="1" dirty="0">
                <a:solidFill>
                  <a:srgbClr val="FF0000"/>
                </a:solidFill>
                <a:latin typeface="Poppins" pitchFamily="2" charset="77"/>
              </a:rPr>
              <a:t>Minimum Cluster size = 0.01</a:t>
            </a:r>
          </a:p>
          <a:p>
            <a:endParaRPr lang="en-GB" sz="2400" dirty="0">
              <a:latin typeface="Poppins" pitchFamily="2" charset="77"/>
            </a:endParaRPr>
          </a:p>
          <a:p>
            <a:r>
              <a:rPr lang="en-GB" sz="2400" i="1" dirty="0">
                <a:solidFill>
                  <a:schemeClr val="accent3">
                    <a:lumMod val="75000"/>
                  </a:schemeClr>
                </a:solidFill>
                <a:latin typeface="Poppins" pitchFamily="2" charset="77"/>
              </a:rPr>
              <a:t>It is a good option to keep a good dataset coverage  without increase too much the numbers of clusters. </a:t>
            </a:r>
            <a:endParaRPr lang="en-GB" sz="2400" i="1" dirty="0"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67795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3F81-C02A-5A42-A155-29DCEA71B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99024"/>
            <a:ext cx="3076032" cy="39149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b="1" dirty="0">
                <a:solidFill>
                  <a:schemeClr val="accent3">
                    <a:lumMod val="75000"/>
                  </a:schemeClr>
                </a:solidFill>
              </a:rPr>
              <a:t>Hierarchical clustering RESULTS:</a:t>
            </a:r>
            <a:br>
              <a:rPr lang="en-US" sz="34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en-US" sz="3400" dirty="0"/>
            </a:br>
            <a:endParaRPr lang="en-US" sz="3400" dirty="0"/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3C496AFB-911A-D04F-B7CE-6287E412A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648" y="1636634"/>
            <a:ext cx="7776251" cy="379092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A567D8-C56E-DE4F-A803-D1ADEF30007D}"/>
              </a:ext>
            </a:extLst>
          </p:cNvPr>
          <p:cNvCxnSpPr/>
          <p:nvPr/>
        </p:nvCxnSpPr>
        <p:spPr>
          <a:xfrm>
            <a:off x="4707924" y="5415200"/>
            <a:ext cx="628959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FA9AE23-B312-8142-AC5B-E4086FE4DD81}"/>
              </a:ext>
            </a:extLst>
          </p:cNvPr>
          <p:cNvSpPr txBox="1"/>
          <p:nvPr/>
        </p:nvSpPr>
        <p:spPr>
          <a:xfrm>
            <a:off x="10577901" y="5526361"/>
            <a:ext cx="1012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accent3">
                    <a:lumMod val="75000"/>
                  </a:schemeClr>
                </a:solidFill>
              </a:rPr>
              <a:t>time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9B4FBB-C476-0A4D-B84A-4BF024B69BD4}"/>
              </a:ext>
            </a:extLst>
          </p:cNvPr>
          <p:cNvCxnSpPr/>
          <p:nvPr/>
        </p:nvCxnSpPr>
        <p:spPr>
          <a:xfrm>
            <a:off x="4843848" y="4858235"/>
            <a:ext cx="2965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16499F9-6811-B242-A111-9DC19AE7012C}"/>
              </a:ext>
            </a:extLst>
          </p:cNvPr>
          <p:cNvCxnSpPr/>
          <p:nvPr/>
        </p:nvCxnSpPr>
        <p:spPr>
          <a:xfrm>
            <a:off x="5305165" y="4858235"/>
            <a:ext cx="2965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3B6D8F-0D0A-9048-A22C-86B0D9FC3881}"/>
              </a:ext>
            </a:extLst>
          </p:cNvPr>
          <p:cNvCxnSpPr/>
          <p:nvPr/>
        </p:nvCxnSpPr>
        <p:spPr>
          <a:xfrm>
            <a:off x="5692343" y="4858235"/>
            <a:ext cx="2965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2098852-5EC0-6948-8900-C0A1AB32EA4D}"/>
              </a:ext>
            </a:extLst>
          </p:cNvPr>
          <p:cNvCxnSpPr/>
          <p:nvPr/>
        </p:nvCxnSpPr>
        <p:spPr>
          <a:xfrm>
            <a:off x="6096000" y="4858235"/>
            <a:ext cx="2965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5EF03D9-2BFC-CB4C-9681-9EA80592DD96}"/>
              </a:ext>
            </a:extLst>
          </p:cNvPr>
          <p:cNvSpPr txBox="1"/>
          <p:nvPr/>
        </p:nvSpPr>
        <p:spPr>
          <a:xfrm>
            <a:off x="531339" y="2601911"/>
            <a:ext cx="53504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800" i="1" dirty="0">
                <a:solidFill>
                  <a:srgbClr val="002060"/>
                </a:solidFill>
              </a:rPr>
              <a:t>How to link consecutive clusters?</a:t>
            </a:r>
          </a:p>
          <a:p>
            <a:r>
              <a:rPr lang="en-IT" sz="2800" i="1" dirty="0">
                <a:solidFill>
                  <a:srgbClr val="002060"/>
                </a:solidFill>
              </a:rPr>
              <a:t>- Connect two or m</a:t>
            </a:r>
            <a:r>
              <a:rPr lang="en-GB" sz="2800" i="1" dirty="0">
                <a:solidFill>
                  <a:srgbClr val="002060"/>
                </a:solidFill>
              </a:rPr>
              <a:t>or</a:t>
            </a:r>
            <a:r>
              <a:rPr lang="en-IT" sz="2800" i="1" dirty="0">
                <a:solidFill>
                  <a:srgbClr val="002060"/>
                </a:solidFill>
              </a:rPr>
              <a:t>e consecutive clusters if have same dominant sequence </a:t>
            </a:r>
            <a:r>
              <a:rPr lang="en-IT" sz="2800" i="1" dirty="0">
                <a:solidFill>
                  <a:srgbClr val="002060"/>
                </a:solidFill>
                <a:sym typeface="Wingdings" pitchFamily="2" charset="2"/>
              </a:rPr>
              <a:t> </a:t>
            </a:r>
            <a:r>
              <a:rPr lang="en-IT" sz="2800" i="1" dirty="0">
                <a:solidFill>
                  <a:srgbClr val="FF0000"/>
                </a:solidFill>
                <a:sym typeface="Wingdings" pitchFamily="2" charset="2"/>
              </a:rPr>
              <a:t>Chain definition</a:t>
            </a:r>
            <a:endParaRPr lang="en-IT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9998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9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1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3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303F81-C02A-5A42-A155-29DCEA71B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899024"/>
            <a:ext cx="8705335" cy="39149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b="1" dirty="0">
                <a:solidFill>
                  <a:schemeClr val="accent3">
                    <a:lumMod val="75000"/>
                  </a:schemeClr>
                </a:solidFill>
              </a:rPr>
              <a:t>Hierarchical clustering RESULTS:</a:t>
            </a:r>
            <a:br>
              <a:rPr lang="en-US" sz="3400" b="1" dirty="0">
                <a:solidFill>
                  <a:schemeClr val="accent3">
                    <a:lumMod val="75000"/>
                  </a:schemeClr>
                </a:solidFill>
              </a:rPr>
            </a:br>
            <a:br>
              <a:rPr lang="en-US" sz="3400" dirty="0"/>
            </a:br>
            <a:endParaRPr lang="en-US" sz="3400" dirty="0"/>
          </a:p>
        </p:txBody>
      </p:sp>
      <p:cxnSp>
        <p:nvCxnSpPr>
          <p:cNvPr id="21" name="Straight Connector 15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371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3C496AFB-911A-D04F-B7CE-6287E412A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642" y="1636633"/>
            <a:ext cx="7776257" cy="379092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A567D8-C56E-DE4F-A803-D1ADEF30007D}"/>
              </a:ext>
            </a:extLst>
          </p:cNvPr>
          <p:cNvCxnSpPr/>
          <p:nvPr/>
        </p:nvCxnSpPr>
        <p:spPr>
          <a:xfrm>
            <a:off x="4707924" y="5415200"/>
            <a:ext cx="628959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FA9AE23-B312-8142-AC5B-E4086FE4DD81}"/>
              </a:ext>
            </a:extLst>
          </p:cNvPr>
          <p:cNvSpPr txBox="1"/>
          <p:nvPr/>
        </p:nvSpPr>
        <p:spPr>
          <a:xfrm>
            <a:off x="10577901" y="5526361"/>
            <a:ext cx="1012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b="1" dirty="0">
                <a:solidFill>
                  <a:schemeClr val="accent3">
                    <a:lumMod val="75000"/>
                  </a:schemeClr>
                </a:solidFill>
              </a:rPr>
              <a:t>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ED7E6D-0DB4-5341-AFD7-2E4A04D084FE}"/>
              </a:ext>
            </a:extLst>
          </p:cNvPr>
          <p:cNvSpPr txBox="1"/>
          <p:nvPr/>
        </p:nvSpPr>
        <p:spPr>
          <a:xfrm>
            <a:off x="341866" y="1562173"/>
            <a:ext cx="56923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800" i="1" dirty="0">
                <a:solidFill>
                  <a:srgbClr val="002060"/>
                </a:solidFill>
              </a:rPr>
              <a:t>How to link consecutive clusters?</a:t>
            </a:r>
          </a:p>
          <a:p>
            <a:r>
              <a:rPr lang="en-IT" sz="2800" i="1" dirty="0">
                <a:solidFill>
                  <a:srgbClr val="002060"/>
                </a:solidFill>
              </a:rPr>
              <a:t>- Connect two or m</a:t>
            </a:r>
            <a:r>
              <a:rPr lang="en-GB" sz="2800" i="1" dirty="0">
                <a:solidFill>
                  <a:srgbClr val="002060"/>
                </a:solidFill>
              </a:rPr>
              <a:t>or</a:t>
            </a:r>
            <a:r>
              <a:rPr lang="en-IT" sz="2800" i="1" dirty="0">
                <a:solidFill>
                  <a:srgbClr val="002060"/>
                </a:solidFill>
              </a:rPr>
              <a:t>e consecutive clusters if have same dominant sequence </a:t>
            </a:r>
            <a:r>
              <a:rPr lang="en-IT" sz="2800" i="1" dirty="0">
                <a:solidFill>
                  <a:srgbClr val="002060"/>
                </a:solidFill>
                <a:sym typeface="Wingdings" pitchFamily="2" charset="2"/>
              </a:rPr>
              <a:t> </a:t>
            </a:r>
            <a:r>
              <a:rPr lang="en-IT" sz="2800" i="1" dirty="0">
                <a:solidFill>
                  <a:srgbClr val="FF0000"/>
                </a:solidFill>
                <a:sym typeface="Wingdings" pitchFamily="2" charset="2"/>
              </a:rPr>
              <a:t>Chain definition</a:t>
            </a:r>
            <a:endParaRPr lang="en-IT" sz="2800" i="1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9B4FBB-C476-0A4D-B84A-4BF024B69BD4}"/>
              </a:ext>
            </a:extLst>
          </p:cNvPr>
          <p:cNvCxnSpPr/>
          <p:nvPr/>
        </p:nvCxnSpPr>
        <p:spPr>
          <a:xfrm>
            <a:off x="4843848" y="4858235"/>
            <a:ext cx="2965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16499F9-6811-B242-A111-9DC19AE7012C}"/>
              </a:ext>
            </a:extLst>
          </p:cNvPr>
          <p:cNvCxnSpPr/>
          <p:nvPr/>
        </p:nvCxnSpPr>
        <p:spPr>
          <a:xfrm>
            <a:off x="5305165" y="4858235"/>
            <a:ext cx="2965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3B6D8F-0D0A-9048-A22C-86B0D9FC3881}"/>
              </a:ext>
            </a:extLst>
          </p:cNvPr>
          <p:cNvCxnSpPr/>
          <p:nvPr/>
        </p:nvCxnSpPr>
        <p:spPr>
          <a:xfrm>
            <a:off x="5692343" y="4858235"/>
            <a:ext cx="2965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B555DB-D144-F44A-A422-9C61328F97A5}"/>
              </a:ext>
            </a:extLst>
          </p:cNvPr>
          <p:cNvCxnSpPr/>
          <p:nvPr/>
        </p:nvCxnSpPr>
        <p:spPr>
          <a:xfrm>
            <a:off x="6096000" y="4858235"/>
            <a:ext cx="2965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0EB29A4-4967-164C-A02B-752080789762}"/>
              </a:ext>
            </a:extLst>
          </p:cNvPr>
          <p:cNvCxnSpPr/>
          <p:nvPr/>
        </p:nvCxnSpPr>
        <p:spPr>
          <a:xfrm>
            <a:off x="6096000" y="4318657"/>
            <a:ext cx="2965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0724093-D592-EE4B-9AA5-9468C1957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64" y="4359641"/>
            <a:ext cx="4445344" cy="17234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52CD290-6A7C-D94B-9684-F8293720B49D}"/>
              </a:ext>
            </a:extLst>
          </p:cNvPr>
          <p:cNvSpPr txBox="1"/>
          <p:nvPr/>
        </p:nvSpPr>
        <p:spPr>
          <a:xfrm>
            <a:off x="341865" y="3645243"/>
            <a:ext cx="5647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</a:rPr>
              <a:t>+ </a:t>
            </a:r>
            <a:r>
              <a:rPr lang="en-IT" sz="2800" dirty="0">
                <a:solidFill>
                  <a:srgbClr val="C00000"/>
                </a:solidFill>
              </a:rPr>
              <a:t>Branching algorithm!(*)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E9A8DDE-05C0-1E43-ABBE-72BB120553AC}"/>
              </a:ext>
            </a:extLst>
          </p:cNvPr>
          <p:cNvCxnSpPr>
            <a:cxnSpLocks/>
          </p:cNvCxnSpPr>
          <p:nvPr/>
        </p:nvCxnSpPr>
        <p:spPr>
          <a:xfrm flipV="1">
            <a:off x="5647035" y="4383862"/>
            <a:ext cx="387178" cy="452241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1DCBD0D2-268B-3547-A8F0-CF732DC335BB}"/>
              </a:ext>
            </a:extLst>
          </p:cNvPr>
          <p:cNvSpPr/>
          <p:nvPr/>
        </p:nvSpPr>
        <p:spPr>
          <a:xfrm>
            <a:off x="171964" y="6285880"/>
            <a:ext cx="4660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T" dirty="0">
                <a:solidFill>
                  <a:schemeClr val="accent3">
                    <a:lumMod val="75000"/>
                  </a:schemeClr>
                </a:solidFill>
              </a:rPr>
              <a:t>(*) (inherithed from HEP MC truth parentID)</a:t>
            </a:r>
          </a:p>
        </p:txBody>
      </p:sp>
    </p:spTree>
    <p:extLst>
      <p:ext uri="{BB962C8B-B14F-4D97-AF65-F5344CB8AC3E}">
        <p14:creationId xmlns:p14="http://schemas.microsoft.com/office/powerpoint/2010/main" val="1817448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7F38D-C826-6B4C-9544-01C634D40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b="1" dirty="0">
                <a:solidFill>
                  <a:schemeClr val="accent3">
                    <a:lumMod val="75000"/>
                  </a:schemeClr>
                </a:solidFill>
              </a:rPr>
              <a:t>SPIKE PROTEIN TIME-SERIES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C53F6C-A04C-344B-BF2B-411475736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458" y="2445411"/>
            <a:ext cx="7144094" cy="36217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EB1ADA-105E-3148-AE39-5B3B58A4FC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972"/>
          <a:stretch/>
        </p:blipFill>
        <p:spPr>
          <a:xfrm rot="5400000">
            <a:off x="1095328" y="1575930"/>
            <a:ext cx="3395910" cy="5586566"/>
          </a:xfrm>
          <a:prstGeom prst="rect">
            <a:avLst/>
          </a:prstGeom>
        </p:spPr>
      </p:pic>
      <p:sp>
        <p:nvSpPr>
          <p:cNvPr id="6" name="Striped Right Arrow 5">
            <a:extLst>
              <a:ext uri="{FF2B5EF4-FFF2-40B4-BE49-F238E27FC236}">
                <a16:creationId xmlns:a16="http://schemas.microsoft.com/office/drawing/2014/main" id="{59617F08-99E8-2D4B-BEF2-ABDC5AFDC00F}"/>
              </a:ext>
            </a:extLst>
          </p:cNvPr>
          <p:cNvSpPr/>
          <p:nvPr/>
        </p:nvSpPr>
        <p:spPr>
          <a:xfrm>
            <a:off x="4575813" y="3632886"/>
            <a:ext cx="1470454" cy="914400"/>
          </a:xfrm>
          <a:prstGeom prst="striped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177850-10B7-1A46-AFA2-ED26B7611889}"/>
              </a:ext>
            </a:extLst>
          </p:cNvPr>
          <p:cNvSpPr/>
          <p:nvPr/>
        </p:nvSpPr>
        <p:spPr>
          <a:xfrm>
            <a:off x="1262849" y="1821111"/>
            <a:ext cx="86521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chemeClr val="accent3">
                    <a:lumMod val="75000"/>
                  </a:schemeClr>
                </a:solidFill>
                <a:highlight>
                  <a:srgbClr val="FFFF00"/>
                </a:highlight>
                <a:latin typeface="NimbusSanL"/>
              </a:rPr>
              <a:t>Are the dominant variants time-ordered cluster chains?? </a:t>
            </a:r>
            <a:endParaRPr lang="en-GB" sz="2800" dirty="0">
              <a:solidFill>
                <a:schemeClr val="accent3">
                  <a:lumMod val="75000"/>
                </a:schemeClr>
              </a:solidFill>
              <a:effectLst/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79391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993662-0906-5147-80D3-5A4A0F442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463" y="809657"/>
            <a:ext cx="4635030" cy="52777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27F38D-C826-6B4C-9544-01C634D40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b="1" dirty="0">
                <a:solidFill>
                  <a:schemeClr val="accent3">
                    <a:lumMod val="75000"/>
                  </a:schemeClr>
                </a:solidFill>
              </a:rPr>
              <a:t>SPIKE PROTEIN TIME-SERIES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177850-10B7-1A46-AFA2-ED26B7611889}"/>
              </a:ext>
            </a:extLst>
          </p:cNvPr>
          <p:cNvSpPr/>
          <p:nvPr/>
        </p:nvSpPr>
        <p:spPr>
          <a:xfrm>
            <a:off x="595584" y="1573221"/>
            <a:ext cx="5619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i="1" dirty="0">
                <a:solidFill>
                  <a:schemeClr val="accent3">
                    <a:lumMod val="75000"/>
                  </a:schemeClr>
                </a:solidFill>
                <a:highlight>
                  <a:srgbClr val="FFFF00"/>
                </a:highlight>
                <a:latin typeface="NimbusSanL"/>
              </a:rPr>
              <a:t>The dominant variants can be seen as time-ordered cluster chains!! </a:t>
            </a:r>
            <a:endParaRPr lang="en-GB" sz="2800" dirty="0">
              <a:solidFill>
                <a:schemeClr val="accent3">
                  <a:lumMod val="75000"/>
                </a:schemeClr>
              </a:solidFill>
              <a:effectLst/>
              <a:highlight>
                <a:srgbClr val="FFFF00"/>
              </a:highlight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3D3A56-13F8-5342-8043-70167B16BA76}"/>
              </a:ext>
            </a:extLst>
          </p:cNvPr>
          <p:cNvGrpSpPr/>
          <p:nvPr/>
        </p:nvGrpSpPr>
        <p:grpSpPr>
          <a:xfrm>
            <a:off x="247135" y="2507195"/>
            <a:ext cx="6680715" cy="3621757"/>
            <a:chOff x="247135" y="2507195"/>
            <a:chExt cx="6680715" cy="36217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5C53F6C-A04C-344B-BF2B-411475736F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837"/>
            <a:stretch/>
          </p:blipFill>
          <p:spPr>
            <a:xfrm>
              <a:off x="247135" y="2507195"/>
              <a:ext cx="6155553" cy="3621757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C6BC2D2-C61D-F943-8794-BCF69777008C}"/>
                </a:ext>
              </a:extLst>
            </p:cNvPr>
            <p:cNvGrpSpPr/>
            <p:nvPr/>
          </p:nvGrpSpPr>
          <p:grpSpPr>
            <a:xfrm>
              <a:off x="1366451" y="3538387"/>
              <a:ext cx="5561399" cy="2397517"/>
              <a:chOff x="1366451" y="3538387"/>
              <a:chExt cx="5561399" cy="2397517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EB87E56-8DC3-9742-9AA7-0940A7CD3AB0}"/>
                  </a:ext>
                </a:extLst>
              </p:cNvPr>
              <p:cNvSpPr txBox="1"/>
              <p:nvPr/>
            </p:nvSpPr>
            <p:spPr>
              <a:xfrm>
                <a:off x="3669957" y="5228018"/>
                <a:ext cx="105032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4000" b="1" dirty="0">
                    <a:solidFill>
                      <a:srgbClr val="EE6446"/>
                    </a:solidFill>
                  </a:rPr>
                  <a:t>v</a:t>
                </a:r>
                <a:r>
                  <a:rPr lang="en-IT" sz="4000" b="1" baseline="-25000" dirty="0">
                    <a:solidFill>
                      <a:srgbClr val="EE6446"/>
                    </a:solidFill>
                  </a:rPr>
                  <a:t>0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CCC2B4-C5DA-534D-8734-1DDB696F7107}"/>
                  </a:ext>
                </a:extLst>
              </p:cNvPr>
              <p:cNvSpPr txBox="1"/>
              <p:nvPr/>
            </p:nvSpPr>
            <p:spPr>
              <a:xfrm>
                <a:off x="1366451" y="4416591"/>
                <a:ext cx="105032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4000" b="1" dirty="0">
                    <a:solidFill>
                      <a:srgbClr val="FDD07C"/>
                    </a:solidFill>
                  </a:rPr>
                  <a:t>v</a:t>
                </a:r>
                <a:r>
                  <a:rPr lang="en-IT" sz="4000" b="1" baseline="-25000" dirty="0">
                    <a:solidFill>
                      <a:srgbClr val="FDD07C"/>
                    </a:solidFill>
                  </a:rPr>
                  <a:t>1a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2CB3BBA-AB8B-5343-9457-832439680A1A}"/>
                  </a:ext>
                </a:extLst>
              </p:cNvPr>
              <p:cNvSpPr txBox="1"/>
              <p:nvPr/>
            </p:nvSpPr>
            <p:spPr>
              <a:xfrm>
                <a:off x="1626973" y="3899784"/>
                <a:ext cx="105032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4000" b="1" dirty="0">
                    <a:solidFill>
                      <a:srgbClr val="FDD07C"/>
                    </a:solidFill>
                  </a:rPr>
                  <a:t>v</a:t>
                </a:r>
                <a:r>
                  <a:rPr lang="en-IT" sz="4000" b="1" baseline="-25000" dirty="0">
                    <a:solidFill>
                      <a:srgbClr val="FDD07C"/>
                    </a:solidFill>
                  </a:rPr>
                  <a:t>1b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1E56DEB-C440-0D47-85F6-0D96E88CBE30}"/>
                  </a:ext>
                </a:extLst>
              </p:cNvPr>
              <p:cNvSpPr txBox="1"/>
              <p:nvPr/>
            </p:nvSpPr>
            <p:spPr>
              <a:xfrm>
                <a:off x="5165124" y="3538387"/>
                <a:ext cx="105032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4000" b="1" dirty="0">
                    <a:solidFill>
                      <a:schemeClr val="accent6">
                        <a:lumMod val="75000"/>
                      </a:schemeClr>
                    </a:solidFill>
                  </a:rPr>
                  <a:t>v</a:t>
                </a:r>
                <a:r>
                  <a:rPr lang="en-IT" sz="4000" b="1" baseline="-25000" dirty="0">
                    <a:solidFill>
                      <a:schemeClr val="accent6">
                        <a:lumMod val="75000"/>
                      </a:schemeClr>
                    </a:solidFill>
                  </a:rPr>
                  <a:t>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DB7917B-53EA-9E45-8BDF-5DFA7BC8C57B}"/>
                  </a:ext>
                </a:extLst>
              </p:cNvPr>
              <p:cNvSpPr txBox="1"/>
              <p:nvPr/>
            </p:nvSpPr>
            <p:spPr>
              <a:xfrm>
                <a:off x="5877526" y="4770534"/>
                <a:ext cx="105032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sz="4000" b="1" dirty="0">
                    <a:solidFill>
                      <a:schemeClr val="accent3">
                        <a:lumMod val="75000"/>
                      </a:schemeClr>
                    </a:solidFill>
                  </a:rPr>
                  <a:t>v</a:t>
                </a:r>
                <a:r>
                  <a:rPr lang="en-IT" sz="4000" b="1" baseline="-25000" dirty="0">
                    <a:solidFill>
                      <a:schemeClr val="accent3">
                        <a:lumMod val="75000"/>
                      </a:schemeClr>
                    </a:solidFill>
                  </a:rPr>
                  <a:t>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8776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11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13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341BFA31-6544-45C2-9DA0-9E1C5E0B1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EEAD3-08DB-3245-8BE8-FC25EB163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5" y="670142"/>
            <a:ext cx="9064234" cy="38063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 err="1">
                <a:solidFill>
                  <a:srgbClr val="EE6446"/>
                </a:solidFill>
              </a:rPr>
              <a:t>CROSS-COuNTRY</a:t>
            </a:r>
            <a:r>
              <a:rPr lang="en-US" b="1" dirty="0">
                <a:solidFill>
                  <a:srgbClr val="EE6446"/>
                </a:solidFill>
              </a:rPr>
              <a:t> Validation</a:t>
            </a:r>
            <a:r>
              <a:rPr lang="en-US" sz="4400" b="1" dirty="0">
                <a:solidFill>
                  <a:schemeClr val="accent3">
                    <a:lumMod val="75000"/>
                  </a:schemeClr>
                </a:solidFill>
              </a:rPr>
              <a:t>:</a:t>
            </a:r>
          </a:p>
        </p:txBody>
      </p:sp>
      <p:cxnSp>
        <p:nvCxnSpPr>
          <p:cNvPr id="25" name="Straight Connector 17">
            <a:extLst>
              <a:ext uri="{FF2B5EF4-FFF2-40B4-BE49-F238E27FC236}">
                <a16:creationId xmlns:a16="http://schemas.microsoft.com/office/drawing/2014/main" id="{DC36F877-5419-44C1-A2CD-376BDDDC3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6383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C032B1-64C8-C049-A560-1176E80ABB09}"/>
              </a:ext>
            </a:extLst>
          </p:cNvPr>
          <p:cNvGrpSpPr/>
          <p:nvPr/>
        </p:nvGrpSpPr>
        <p:grpSpPr>
          <a:xfrm>
            <a:off x="6485118" y="723900"/>
            <a:ext cx="5278513" cy="5837525"/>
            <a:chOff x="6485119" y="723900"/>
            <a:chExt cx="4136662" cy="5409559"/>
          </a:xfrm>
        </p:grpSpPr>
        <p:pic>
          <p:nvPicPr>
            <p:cNvPr id="7" name="Picture 6" descr="Chart, line chart&#10;&#10;Description automatically generated">
              <a:extLst>
                <a:ext uri="{FF2B5EF4-FFF2-40B4-BE49-F238E27FC236}">
                  <a16:creationId xmlns:a16="http://schemas.microsoft.com/office/drawing/2014/main" id="{F2FE938C-AFB1-BF4F-A503-FEF3613842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8535" y="723900"/>
              <a:ext cx="3929829" cy="2554389"/>
            </a:xfrm>
            <a:prstGeom prst="rect">
              <a:avLst/>
            </a:prstGeom>
          </p:spPr>
        </p:pic>
        <p:pic>
          <p:nvPicPr>
            <p:cNvPr id="6" name="Picture 5" descr="Chart, line chart&#10;&#10;Description automatically generated">
              <a:extLst>
                <a:ext uri="{FF2B5EF4-FFF2-40B4-BE49-F238E27FC236}">
                  <a16:creationId xmlns:a16="http://schemas.microsoft.com/office/drawing/2014/main" id="{DD045196-1BF4-B34C-B8D6-40A864C9E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85119" y="3579070"/>
              <a:ext cx="4136662" cy="255438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F5F408B-33DE-7C43-9D9B-DD2E6C168BFA}"/>
              </a:ext>
            </a:extLst>
          </p:cNvPr>
          <p:cNvSpPr txBox="1"/>
          <p:nvPr/>
        </p:nvSpPr>
        <p:spPr>
          <a:xfrm>
            <a:off x="371731" y="1796719"/>
            <a:ext cx="621636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800" dirty="0">
                <a:solidFill>
                  <a:schemeClr val="accent3">
                    <a:lumMod val="75000"/>
                  </a:schemeClr>
                </a:solidFill>
              </a:rPr>
              <a:t>Same procedure applied on Wales and Scotland dataset (</a:t>
            </a:r>
            <a:r>
              <a:rPr lang="en-IT" sz="2800" i="1" dirty="0">
                <a:solidFill>
                  <a:schemeClr val="accent3">
                    <a:lumMod val="75000"/>
                  </a:schemeClr>
                </a:solidFill>
              </a:rPr>
              <a:t>number of sequences = O(10-1)</a:t>
            </a:r>
            <a:r>
              <a:rPr lang="en-IT" sz="2800" dirty="0">
                <a:solidFill>
                  <a:schemeClr val="accent3">
                    <a:lumMod val="75000"/>
                  </a:schemeClr>
                </a:solidFill>
              </a:rPr>
              <a:t>) in blind mode!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sz="2800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800" dirty="0">
                <a:solidFill>
                  <a:schemeClr val="accent3">
                    <a:lumMod val="75000"/>
                  </a:schemeClr>
                </a:solidFill>
              </a:rPr>
              <a:t>We kept the same working point for the clustering procedure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T" sz="2800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800" u="sng" dirty="0">
                <a:solidFill>
                  <a:schemeClr val="accent3">
                    <a:lumMod val="75000"/>
                  </a:schemeClr>
                </a:solidFill>
              </a:rPr>
              <a:t>Results reproduce the dominant variants spread also for Wales and Galles!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03BBAA-202F-2B40-BDC5-24E4F97B7ED3}"/>
              </a:ext>
            </a:extLst>
          </p:cNvPr>
          <p:cNvSpPr txBox="1"/>
          <p:nvPr/>
        </p:nvSpPr>
        <p:spPr>
          <a:xfrm>
            <a:off x="7364283" y="1051984"/>
            <a:ext cx="556434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IT" sz="2800" dirty="0"/>
              <a:t>V</a:t>
            </a:r>
            <a:r>
              <a:rPr lang="en-IT" sz="2800" b="1" baseline="-25000" dirty="0"/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A05128-DD1D-DC4A-B72E-9350F97F52CB}"/>
              </a:ext>
            </a:extLst>
          </p:cNvPr>
          <p:cNvSpPr txBox="1"/>
          <p:nvPr/>
        </p:nvSpPr>
        <p:spPr>
          <a:xfrm>
            <a:off x="7333237" y="4340646"/>
            <a:ext cx="556434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IT" sz="2800" dirty="0"/>
              <a:t>V</a:t>
            </a:r>
            <a:r>
              <a:rPr lang="en-IT" sz="2800" b="1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67299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8C419-B56B-154A-A954-88DB7DA30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35" y="731596"/>
            <a:ext cx="10691265" cy="1371030"/>
          </a:xfrm>
        </p:spPr>
        <p:txBody>
          <a:bodyPr>
            <a:normAutofit/>
          </a:bodyPr>
          <a:lstStyle/>
          <a:p>
            <a:r>
              <a:rPr lang="en-US" sz="2700" b="1" dirty="0">
                <a:solidFill>
                  <a:srgbClr val="EE6446"/>
                </a:solidFill>
              </a:rPr>
              <a:t>HEAT MAP (MUTATIONS SITE) FOR TIME ORDERED CLUSTER CHAIN (V0)</a:t>
            </a:r>
            <a:br>
              <a:rPr lang="en-US" b="1" dirty="0">
                <a:solidFill>
                  <a:schemeClr val="accent3">
                    <a:lumMod val="75000"/>
                  </a:schemeClr>
                </a:solidFill>
              </a:rPr>
            </a:br>
            <a:endParaRPr lang="en-IT" dirty="0">
              <a:solidFill>
                <a:srgbClr val="EE6446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75DF33-8A59-074E-883B-C253BED3D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35" y="1650736"/>
            <a:ext cx="11465396" cy="447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13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2C69B6-0A1F-854C-9201-D422CA6D33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51" y="533418"/>
            <a:ext cx="6028516" cy="2832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7226B4-8B80-EC43-B01C-5A0667716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473" y="1415450"/>
            <a:ext cx="3619500" cy="22860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C2C9E8-1FE9-AD4D-8BC7-0056AD52092F}"/>
              </a:ext>
            </a:extLst>
          </p:cNvPr>
          <p:cNvCxnSpPr/>
          <p:nvPr/>
        </p:nvCxnSpPr>
        <p:spPr>
          <a:xfrm flipH="1">
            <a:off x="9764110" y="1313793"/>
            <a:ext cx="1303283" cy="851338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18B9FA6-D993-964E-A562-AF03E0EBFE2E}"/>
              </a:ext>
            </a:extLst>
          </p:cNvPr>
          <p:cNvSpPr/>
          <p:nvPr/>
        </p:nvSpPr>
        <p:spPr>
          <a:xfrm>
            <a:off x="502506" y="3860228"/>
            <a:ext cx="34640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IT" dirty="0">
                <a:highlight>
                  <a:srgbClr val="FFFF00"/>
                </a:highlight>
              </a:rPr>
              <a:t>First time we found the </a:t>
            </a:r>
            <a:r>
              <a:rPr lang="en-GB" dirty="0">
                <a:highlight>
                  <a:srgbClr val="FFFF00"/>
                </a:highlight>
              </a:rPr>
              <a:t>[</a:t>
            </a:r>
            <a:r>
              <a:rPr lang="en-GB" dirty="0">
                <a:solidFill>
                  <a:srgbClr val="FF0000"/>
                </a:solidFill>
                <a:highlight>
                  <a:srgbClr val="FFFF00"/>
                </a:highlight>
              </a:rPr>
              <a:t>'H69-', 'V70-', 'N439K</a:t>
            </a:r>
            <a:r>
              <a:rPr lang="en-GB" dirty="0">
                <a:highlight>
                  <a:srgbClr val="FFFF00"/>
                </a:highlight>
              </a:rPr>
              <a:t>', 'D614G’] mutations is 2 months before in cluster 6</a:t>
            </a:r>
            <a:endParaRPr lang="en-IT" b="1" dirty="0">
              <a:highlight>
                <a:srgbClr val="FFFF00"/>
              </a:highlight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D6B680B-51CB-A64B-873C-DC9AF5F56B8E}"/>
              </a:ext>
            </a:extLst>
          </p:cNvPr>
          <p:cNvCxnSpPr>
            <a:cxnSpLocks/>
          </p:cNvCxnSpPr>
          <p:nvPr/>
        </p:nvCxnSpPr>
        <p:spPr>
          <a:xfrm flipV="1">
            <a:off x="1892584" y="3163405"/>
            <a:ext cx="388016" cy="72281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60BAE8B-A2AE-614B-A52A-CFA3395BEAA2}"/>
              </a:ext>
            </a:extLst>
          </p:cNvPr>
          <p:cNvCxnSpPr>
            <a:cxnSpLocks/>
          </p:cNvCxnSpPr>
          <p:nvPr/>
        </p:nvCxnSpPr>
        <p:spPr>
          <a:xfrm flipH="1">
            <a:off x="2989474" y="565272"/>
            <a:ext cx="2970815" cy="452832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Chart&#10;&#10;Description automatically generated">
            <a:extLst>
              <a:ext uri="{FF2B5EF4-FFF2-40B4-BE49-F238E27FC236}">
                <a16:creationId xmlns:a16="http://schemas.microsoft.com/office/drawing/2014/main" id="{8835BDED-EAB8-3844-913D-1C5E27F9FD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04" r="9928"/>
          <a:stretch/>
        </p:blipFill>
        <p:spPr>
          <a:xfrm>
            <a:off x="4707924" y="3683839"/>
            <a:ext cx="7471719" cy="3215764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E54F7A58-842B-E749-BAA7-334F990EE8E1}"/>
              </a:ext>
            </a:extLst>
          </p:cNvPr>
          <p:cNvSpPr/>
          <p:nvPr/>
        </p:nvSpPr>
        <p:spPr>
          <a:xfrm>
            <a:off x="5016843" y="5016843"/>
            <a:ext cx="210065" cy="321276"/>
          </a:xfrm>
          <a:prstGeom prst="ellipse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FE907C6-2689-3C42-86EA-C5B5DC7BB433}"/>
              </a:ext>
            </a:extLst>
          </p:cNvPr>
          <p:cNvSpPr/>
          <p:nvPr/>
        </p:nvSpPr>
        <p:spPr>
          <a:xfrm>
            <a:off x="5016843" y="6110131"/>
            <a:ext cx="210065" cy="321276"/>
          </a:xfrm>
          <a:prstGeom prst="ellipse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B489E5B-ECA6-844C-9A82-A900C8E9DE4B}"/>
              </a:ext>
            </a:extLst>
          </p:cNvPr>
          <p:cNvSpPr/>
          <p:nvPr/>
        </p:nvSpPr>
        <p:spPr>
          <a:xfrm>
            <a:off x="7140146" y="5010545"/>
            <a:ext cx="210065" cy="321276"/>
          </a:xfrm>
          <a:prstGeom prst="ellipse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B846389-B58E-954E-AE46-6AA4C9624D7C}"/>
              </a:ext>
            </a:extLst>
          </p:cNvPr>
          <p:cNvSpPr/>
          <p:nvPr/>
        </p:nvSpPr>
        <p:spPr>
          <a:xfrm>
            <a:off x="7156620" y="5298871"/>
            <a:ext cx="210065" cy="321276"/>
          </a:xfrm>
          <a:prstGeom prst="ellipse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688BEC7-0819-414F-B86A-F1C0BB4D4C60}"/>
              </a:ext>
            </a:extLst>
          </p:cNvPr>
          <p:cNvSpPr/>
          <p:nvPr/>
        </p:nvSpPr>
        <p:spPr>
          <a:xfrm>
            <a:off x="7160736" y="6106183"/>
            <a:ext cx="210065" cy="321276"/>
          </a:xfrm>
          <a:prstGeom prst="ellipse">
            <a:avLst/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AA54910-8931-534A-B1D7-93B0CF695083}"/>
              </a:ext>
            </a:extLst>
          </p:cNvPr>
          <p:cNvCxnSpPr>
            <a:endCxn id="22" idx="0"/>
          </p:cNvCxnSpPr>
          <p:nvPr/>
        </p:nvCxnSpPr>
        <p:spPr>
          <a:xfrm flipH="1">
            <a:off x="7245179" y="906038"/>
            <a:ext cx="613718" cy="410450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101F4F5-F9BE-0D4C-8B20-78951920C5F6}"/>
              </a:ext>
            </a:extLst>
          </p:cNvPr>
          <p:cNvCxnSpPr>
            <a:cxnSpLocks/>
          </p:cNvCxnSpPr>
          <p:nvPr/>
        </p:nvCxnSpPr>
        <p:spPr>
          <a:xfrm flipH="1">
            <a:off x="5183660" y="906038"/>
            <a:ext cx="1702144" cy="4114023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462978F-1B0E-4642-8591-A55D0A5CE5E4}"/>
              </a:ext>
            </a:extLst>
          </p:cNvPr>
          <p:cNvSpPr txBox="1"/>
          <p:nvPr/>
        </p:nvSpPr>
        <p:spPr>
          <a:xfrm>
            <a:off x="8218272" y="3860228"/>
            <a:ext cx="3961371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These mutations are clearly visible in the heatmap and also if absorbed in a </a:t>
            </a:r>
            <a:r>
              <a:rPr lang="en-GB" dirty="0">
                <a:solidFill>
                  <a:srgbClr val="FF0000"/>
                </a:solidFill>
              </a:rPr>
              <a:t>new chain </a:t>
            </a:r>
            <a:r>
              <a:rPr lang="en-GB" dirty="0"/>
              <a:t>(like the cluster 12 and then 14..) we saw them recursively re-appear in </a:t>
            </a:r>
            <a:r>
              <a:rPr lang="en-GB"/>
              <a:t>the heatmap!</a:t>
            </a:r>
            <a:endParaRPr lang="en-IT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8B2E0EA-A563-D74F-83C5-19D74C4081DE}"/>
              </a:ext>
            </a:extLst>
          </p:cNvPr>
          <p:cNvCxnSpPr>
            <a:cxnSpLocks/>
          </p:cNvCxnSpPr>
          <p:nvPr/>
        </p:nvCxnSpPr>
        <p:spPr>
          <a:xfrm flipH="1">
            <a:off x="7386944" y="4875890"/>
            <a:ext cx="607664" cy="311044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D173CAD-EFB8-0246-B65A-D238D531677C}"/>
              </a:ext>
            </a:extLst>
          </p:cNvPr>
          <p:cNvCxnSpPr>
            <a:cxnSpLocks/>
          </p:cNvCxnSpPr>
          <p:nvPr/>
        </p:nvCxnSpPr>
        <p:spPr>
          <a:xfrm flipH="1">
            <a:off x="7327497" y="4889200"/>
            <a:ext cx="667111" cy="1330317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ECD2A29-80E3-8D43-9399-D3AAE008C67C}"/>
              </a:ext>
            </a:extLst>
          </p:cNvPr>
          <p:cNvCxnSpPr>
            <a:cxnSpLocks/>
          </p:cNvCxnSpPr>
          <p:nvPr/>
        </p:nvCxnSpPr>
        <p:spPr>
          <a:xfrm flipH="1">
            <a:off x="7378704" y="4931223"/>
            <a:ext cx="615904" cy="544037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4DD1C1C-48D2-824C-B611-DC15D028671E}"/>
              </a:ext>
            </a:extLst>
          </p:cNvPr>
          <p:cNvCxnSpPr>
            <a:cxnSpLocks/>
          </p:cNvCxnSpPr>
          <p:nvPr/>
        </p:nvCxnSpPr>
        <p:spPr>
          <a:xfrm flipH="1">
            <a:off x="5226908" y="4244831"/>
            <a:ext cx="3043064" cy="93079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D50DBA7-BA65-B44A-B205-E724AE49E0E2}"/>
              </a:ext>
            </a:extLst>
          </p:cNvPr>
          <p:cNvCxnSpPr>
            <a:cxnSpLocks/>
          </p:cNvCxnSpPr>
          <p:nvPr/>
        </p:nvCxnSpPr>
        <p:spPr>
          <a:xfrm flipH="1">
            <a:off x="5183660" y="4251886"/>
            <a:ext cx="3086312" cy="195342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A5BE77A-1768-244F-A693-07F655107912}"/>
              </a:ext>
            </a:extLst>
          </p:cNvPr>
          <p:cNvCxnSpPr>
            <a:cxnSpLocks/>
          </p:cNvCxnSpPr>
          <p:nvPr/>
        </p:nvCxnSpPr>
        <p:spPr>
          <a:xfrm>
            <a:off x="3574405" y="4684501"/>
            <a:ext cx="1036187" cy="486682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0AF892C-3872-DA4F-9214-5E8916D25353}"/>
              </a:ext>
            </a:extLst>
          </p:cNvPr>
          <p:cNvSpPr txBox="1"/>
          <p:nvPr/>
        </p:nvSpPr>
        <p:spPr>
          <a:xfrm>
            <a:off x="4485505" y="50112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700EE9-1393-C046-9A42-EE7C454FA006}"/>
              </a:ext>
            </a:extLst>
          </p:cNvPr>
          <p:cNvSpPr txBox="1"/>
          <p:nvPr/>
        </p:nvSpPr>
        <p:spPr>
          <a:xfrm>
            <a:off x="6034732" y="106809"/>
            <a:ext cx="576648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Dominant sequence in </a:t>
            </a:r>
            <a:r>
              <a:rPr lang="en-IT" dirty="0"/>
              <a:t>cluster </a:t>
            </a:r>
            <a:r>
              <a:rPr lang="en-IT" dirty="0">
                <a:highlight>
                  <a:srgbClr val="FFFF00"/>
                </a:highlight>
              </a:rPr>
              <a:t>12</a:t>
            </a:r>
            <a:r>
              <a:rPr lang="en-IT" dirty="0"/>
              <a:t> is:</a:t>
            </a:r>
          </a:p>
          <a:p>
            <a:r>
              <a:rPr lang="en-GB" dirty="0"/>
              <a:t>[</a:t>
            </a:r>
            <a:r>
              <a:rPr lang="en-GB" dirty="0">
                <a:solidFill>
                  <a:srgbClr val="FF0000"/>
                </a:solidFill>
              </a:rPr>
              <a:t>'H69-', 'V70-', 'N439K</a:t>
            </a:r>
            <a:r>
              <a:rPr lang="en-GB" dirty="0"/>
              <a:t>', 'D614G’]  (55% of dataset). </a:t>
            </a:r>
          </a:p>
          <a:p>
            <a:r>
              <a:rPr lang="en-GB" dirty="0"/>
              <a:t>with 3 mutations (in red) never seen before.</a:t>
            </a:r>
          </a:p>
        </p:txBody>
      </p:sp>
    </p:spTree>
    <p:extLst>
      <p:ext uri="{BB962C8B-B14F-4D97-AF65-F5344CB8AC3E}">
        <p14:creationId xmlns:p14="http://schemas.microsoft.com/office/powerpoint/2010/main" val="3249913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586779-6F9E-7B02-BBF3-33CDAC3DD7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114"/>
          <a:stretch/>
        </p:blipFill>
        <p:spPr>
          <a:xfrm>
            <a:off x="401684" y="842333"/>
            <a:ext cx="4906990" cy="2883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4B56AF-9028-4D2C-2474-92D50B245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059" y="3944155"/>
            <a:ext cx="7063167" cy="2854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06E932-113D-E841-DA79-1B71ACBD5B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877"/>
          <a:stretch/>
        </p:blipFill>
        <p:spPr>
          <a:xfrm>
            <a:off x="6290870" y="842333"/>
            <a:ext cx="5499446" cy="29347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2AD703-3FDA-02AF-F0B9-40DBFF212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38" y="4337222"/>
            <a:ext cx="4300195" cy="130363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CA21159-3632-378C-2940-56548337D0E9}"/>
              </a:ext>
            </a:extLst>
          </p:cNvPr>
          <p:cNvSpPr/>
          <p:nvPr/>
        </p:nvSpPr>
        <p:spPr>
          <a:xfrm>
            <a:off x="401684" y="5575027"/>
            <a:ext cx="45533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highlight>
                  <a:srgbClr val="FFFF00"/>
                </a:highlight>
              </a:rPr>
              <a:t>Looking at [</a:t>
            </a:r>
            <a:r>
              <a:rPr lang="en-GB" dirty="0">
                <a:solidFill>
                  <a:srgbClr val="FF0000"/>
                </a:solidFill>
                <a:highlight>
                  <a:srgbClr val="FFFF00"/>
                </a:highlight>
              </a:rPr>
              <a:t>'H69-', 'V70-', 'N439K</a:t>
            </a:r>
            <a:r>
              <a:rPr lang="en-GB" dirty="0">
                <a:highlight>
                  <a:srgbClr val="FFFF00"/>
                </a:highlight>
              </a:rPr>
              <a:t>', 'D614G’] mutations</a:t>
            </a:r>
            <a:endParaRPr lang="en-IT" b="1" dirty="0">
              <a:highlight>
                <a:srgbClr val="FFFF00"/>
              </a:highlight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04351B8-FFCA-B1CE-4294-E760E6657D87}"/>
              </a:ext>
            </a:extLst>
          </p:cNvPr>
          <p:cNvCxnSpPr/>
          <p:nvPr/>
        </p:nvCxnSpPr>
        <p:spPr>
          <a:xfrm>
            <a:off x="2599502" y="2997688"/>
            <a:ext cx="5659395" cy="189293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4224220-F39D-542A-05F7-68C3B6F84314}"/>
              </a:ext>
            </a:extLst>
          </p:cNvPr>
          <p:cNvSpPr txBox="1"/>
          <p:nvPr/>
        </p:nvSpPr>
        <p:spPr>
          <a:xfrm>
            <a:off x="4587196" y="2519087"/>
            <a:ext cx="1313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</a:t>
            </a:r>
            <a:r>
              <a:rPr lang="en-IT" b="1" dirty="0">
                <a:solidFill>
                  <a:srgbClr val="FF0000"/>
                </a:solidFill>
              </a:rPr>
              <a:t>lpha VoC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FCED1AA-BC9F-6B95-592E-276B662DBE1D}"/>
              </a:ext>
            </a:extLst>
          </p:cNvPr>
          <p:cNvCxnSpPr>
            <a:cxnSpLocks/>
          </p:cNvCxnSpPr>
          <p:nvPr/>
        </p:nvCxnSpPr>
        <p:spPr>
          <a:xfrm>
            <a:off x="6001376" y="2737995"/>
            <a:ext cx="4453130" cy="23711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873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l Politecnico di Torino cambia logo - MetroNews">
            <a:extLst>
              <a:ext uri="{FF2B5EF4-FFF2-40B4-BE49-F238E27FC236}">
                <a16:creationId xmlns:a16="http://schemas.microsoft.com/office/drawing/2014/main" id="{7052E956-CFF2-3846-B518-2D7D63F90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7"/>
          <a:stretch/>
        </p:blipFill>
        <p:spPr bwMode="auto">
          <a:xfrm>
            <a:off x="3257662" y="4264154"/>
            <a:ext cx="2891247" cy="165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Labrador">
            <a:extLst>
              <a:ext uri="{FF2B5EF4-FFF2-40B4-BE49-F238E27FC236}">
                <a16:creationId xmlns:a16="http://schemas.microsoft.com/office/drawing/2014/main" id="{010BA508-5CE5-364A-B616-2D2FDD538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423" y="929874"/>
            <a:ext cx="2934810" cy="208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N2P3 Les 2 infinis (@IN2P3_CNRS) | Twitter">
            <a:extLst>
              <a:ext uri="{FF2B5EF4-FFF2-40B4-BE49-F238E27FC236}">
                <a16:creationId xmlns:a16="http://schemas.microsoft.com/office/drawing/2014/main" id="{C96E66BF-723D-B74E-8BC8-16EF0900C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923" y="2866344"/>
            <a:ext cx="1861243" cy="186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stituto Nazionale di Fisica Nucleare - Wikipedia">
            <a:extLst>
              <a:ext uri="{FF2B5EF4-FFF2-40B4-BE49-F238E27FC236}">
                <a16:creationId xmlns:a16="http://schemas.microsoft.com/office/drawing/2014/main" id="{E894CD27-CB86-AC4E-BF7A-A523AE1A6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36" y="4545499"/>
            <a:ext cx="2710224" cy="137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Università degli Studi di Napoli Federico II - Wikipedia">
            <a:extLst>
              <a:ext uri="{FF2B5EF4-FFF2-40B4-BE49-F238E27FC236}">
                <a16:creationId xmlns:a16="http://schemas.microsoft.com/office/drawing/2014/main" id="{585076BB-F370-8F4F-A7C3-C9A739C60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40" y="4676426"/>
            <a:ext cx="1350196" cy="134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La Scuola | Università Federico II">
            <a:extLst>
              <a:ext uri="{FF2B5EF4-FFF2-40B4-BE49-F238E27FC236}">
                <a16:creationId xmlns:a16="http://schemas.microsoft.com/office/drawing/2014/main" id="{1E0FC723-A9DB-3340-818E-5ECEEFFC3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190" y="4824163"/>
            <a:ext cx="2391006" cy="90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CP³-Origins (@CP3Origins) | Twitter">
            <a:extLst>
              <a:ext uri="{FF2B5EF4-FFF2-40B4-BE49-F238E27FC236}">
                <a16:creationId xmlns:a16="http://schemas.microsoft.com/office/drawing/2014/main" id="{CFF89FC6-1816-C346-AA29-5F1237912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797" y="3060340"/>
            <a:ext cx="1558063" cy="155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UniParthenope Università degli studi di Napoli Parthenope - UnidTest">
            <a:extLst>
              <a:ext uri="{FF2B5EF4-FFF2-40B4-BE49-F238E27FC236}">
                <a16:creationId xmlns:a16="http://schemas.microsoft.com/office/drawing/2014/main" id="{FD8849E8-306E-2146-B421-2C98F340C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389" y="4676426"/>
            <a:ext cx="1344902" cy="134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44E8B3-1AA4-CC43-ABA4-D02C44F09A90}"/>
              </a:ext>
            </a:extLst>
          </p:cNvPr>
          <p:cNvSpPr/>
          <p:nvPr/>
        </p:nvSpPr>
        <p:spPr>
          <a:xfrm>
            <a:off x="391335" y="847578"/>
            <a:ext cx="869008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chemeClr val="accent3">
                    <a:lumMod val="50000"/>
                  </a:schemeClr>
                </a:solidFill>
                <a:latin typeface="NimbusSanL"/>
              </a:rPr>
              <a:t>Adele de Hoffer, Shahram </a:t>
            </a:r>
            <a:r>
              <a:rPr lang="en-GB" sz="2800" b="1" dirty="0" err="1">
                <a:solidFill>
                  <a:schemeClr val="accent3">
                    <a:lumMod val="50000"/>
                  </a:schemeClr>
                </a:solidFill>
                <a:latin typeface="NimbusSanL"/>
              </a:rPr>
              <a:t>Vatani</a:t>
            </a:r>
            <a:r>
              <a:rPr lang="en-GB" sz="2800" b="1" dirty="0">
                <a:solidFill>
                  <a:schemeClr val="accent3">
                    <a:lumMod val="50000"/>
                  </a:schemeClr>
                </a:solidFill>
                <a:latin typeface="NimbusSanL"/>
              </a:rPr>
              <a:t>, </a:t>
            </a:r>
            <a:r>
              <a:rPr lang="en-GB" sz="2800" b="1" dirty="0" err="1">
                <a:solidFill>
                  <a:schemeClr val="accent3">
                    <a:lumMod val="50000"/>
                  </a:schemeClr>
                </a:solidFill>
                <a:latin typeface="NimbusSanL"/>
              </a:rPr>
              <a:t>Corentin</a:t>
            </a:r>
            <a:r>
              <a:rPr lang="en-GB" sz="2800" b="1" dirty="0">
                <a:solidFill>
                  <a:schemeClr val="accent3">
                    <a:lumMod val="50000"/>
                  </a:schemeClr>
                </a:solidFill>
                <a:latin typeface="NimbusSanL"/>
              </a:rPr>
              <a:t> Cot, Giacomo </a:t>
            </a:r>
            <a:r>
              <a:rPr lang="en-GB" sz="2800" b="1" dirty="0" err="1">
                <a:solidFill>
                  <a:schemeClr val="accent3">
                    <a:lumMod val="50000"/>
                  </a:schemeClr>
                </a:solidFill>
                <a:latin typeface="NimbusSanL"/>
              </a:rPr>
              <a:t>Cacciapaglia</a:t>
            </a:r>
            <a:r>
              <a:rPr lang="en-GB" sz="2800" b="1" dirty="0">
                <a:solidFill>
                  <a:schemeClr val="accent3">
                    <a:lumMod val="50000"/>
                  </a:schemeClr>
                </a:solidFill>
                <a:latin typeface="NimbusSanL"/>
              </a:rPr>
              <a:t>, Maria Luisa </a:t>
            </a:r>
            <a:r>
              <a:rPr lang="en-GB" sz="2800" b="1" dirty="0" err="1">
                <a:solidFill>
                  <a:schemeClr val="accent3">
                    <a:lumMod val="50000"/>
                  </a:schemeClr>
                </a:solidFill>
                <a:latin typeface="NimbusSanL"/>
              </a:rPr>
              <a:t>Chiusano</a:t>
            </a:r>
            <a:r>
              <a:rPr lang="en-GB" sz="2800" b="1" dirty="0">
                <a:solidFill>
                  <a:schemeClr val="accent3">
                    <a:lumMod val="50000"/>
                  </a:schemeClr>
                </a:solidFill>
                <a:latin typeface="NimbusSanL"/>
              </a:rPr>
              <a:t>, Andrea </a:t>
            </a:r>
            <a:r>
              <a:rPr lang="en-GB" sz="2800" b="1" dirty="0" err="1">
                <a:solidFill>
                  <a:schemeClr val="accent3">
                    <a:lumMod val="50000"/>
                  </a:schemeClr>
                </a:solidFill>
                <a:latin typeface="NimbusSanL"/>
              </a:rPr>
              <a:t>Cimarelli</a:t>
            </a:r>
            <a:r>
              <a:rPr lang="en-GB" sz="2800" b="1" dirty="0">
                <a:solidFill>
                  <a:schemeClr val="accent3">
                    <a:lumMod val="50000"/>
                  </a:schemeClr>
                </a:solidFill>
                <a:latin typeface="NimbusSanL"/>
              </a:rPr>
              <a:t>, Francesco </a:t>
            </a:r>
            <a:r>
              <a:rPr lang="en-GB" sz="2800" b="1" dirty="0" err="1">
                <a:solidFill>
                  <a:schemeClr val="accent3">
                    <a:lumMod val="50000"/>
                  </a:schemeClr>
                </a:solidFill>
                <a:latin typeface="NimbusSanL"/>
              </a:rPr>
              <a:t>Conventi</a:t>
            </a:r>
            <a:r>
              <a:rPr lang="en-GB" sz="2800" b="1" dirty="0">
                <a:solidFill>
                  <a:schemeClr val="accent3">
                    <a:lumMod val="50000"/>
                  </a:schemeClr>
                </a:solidFill>
                <a:latin typeface="NimbusSanL"/>
              </a:rPr>
              <a:t>, Antonio Giannini, Stefan </a:t>
            </a:r>
            <a:r>
              <a:rPr lang="en-GB" sz="2800" b="1" dirty="0" err="1">
                <a:solidFill>
                  <a:schemeClr val="accent3">
                    <a:lumMod val="50000"/>
                  </a:schemeClr>
                </a:solidFill>
                <a:latin typeface="NimbusSanL"/>
              </a:rPr>
              <a:t>Hohenegger</a:t>
            </a:r>
            <a:r>
              <a:rPr lang="en-GB" sz="2800" b="1" dirty="0">
                <a:solidFill>
                  <a:schemeClr val="accent3">
                    <a:lumMod val="50000"/>
                  </a:schemeClr>
                </a:solidFill>
                <a:latin typeface="NimbusSanL"/>
              </a:rPr>
              <a:t>, Francesco </a:t>
            </a:r>
            <a:r>
              <a:rPr lang="en-GB" sz="2800" b="1" dirty="0" err="1">
                <a:solidFill>
                  <a:schemeClr val="accent3">
                    <a:lumMod val="50000"/>
                  </a:schemeClr>
                </a:solidFill>
                <a:latin typeface="NimbusSanL"/>
              </a:rPr>
              <a:t>Sannino</a:t>
            </a:r>
            <a:r>
              <a:rPr lang="en-GB" sz="2800" b="1" dirty="0">
                <a:solidFill>
                  <a:schemeClr val="accent3">
                    <a:lumMod val="50000"/>
                  </a:schemeClr>
                </a:solidFill>
                <a:latin typeface="NimbusSanL"/>
              </a:rPr>
              <a:t> </a:t>
            </a:r>
            <a:endParaRPr lang="en-GB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CAB809-07AB-6585-B275-4ABDBE2D66BF}"/>
              </a:ext>
            </a:extLst>
          </p:cNvPr>
          <p:cNvSpPr txBox="1"/>
          <p:nvPr/>
        </p:nvSpPr>
        <p:spPr>
          <a:xfrm>
            <a:off x="324026" y="2722970"/>
            <a:ext cx="74290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hlinkClick r:id="rId10"/>
              </a:rPr>
              <a:t>Variant-driven early warning via unsupervised machine learning analysis of spike protein mutations for COVID-19</a:t>
            </a:r>
            <a:r>
              <a:rPr lang="en-GB" sz="2400" b="1" dirty="0"/>
              <a:t>. </a:t>
            </a:r>
          </a:p>
          <a:p>
            <a:endParaRPr lang="en-GB" i="1" dirty="0"/>
          </a:p>
          <a:p>
            <a:r>
              <a:rPr lang="en-GB" i="1" dirty="0"/>
              <a:t>Sci Rep</a:t>
            </a:r>
            <a:r>
              <a:rPr lang="en-GB" dirty="0"/>
              <a:t> </a:t>
            </a:r>
            <a:r>
              <a:rPr lang="en-GB" b="1" dirty="0"/>
              <a:t>12</a:t>
            </a:r>
            <a:r>
              <a:rPr lang="en-GB" dirty="0"/>
              <a:t>, 9275 (2022). https://</a:t>
            </a:r>
            <a:r>
              <a:rPr lang="en-GB" dirty="0" err="1"/>
              <a:t>doi.org</a:t>
            </a:r>
            <a:r>
              <a:rPr lang="en-GB" dirty="0"/>
              <a:t>/10.1038/s41598-022-12442-8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408236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9C9869-5D08-9848-9CA9-D39A314B2628}"/>
              </a:ext>
            </a:extLst>
          </p:cNvPr>
          <p:cNvSpPr txBox="1">
            <a:spLocks/>
          </p:cNvSpPr>
          <p:nvPr/>
        </p:nvSpPr>
        <p:spPr>
          <a:xfrm>
            <a:off x="5625" y="670142"/>
            <a:ext cx="9064234" cy="38063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EE6446"/>
                </a:solidFill>
              </a:rPr>
              <a:t>EARLY WARNING TOOL</a:t>
            </a:r>
            <a:endParaRPr lang="en-US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2CCEB4-9D05-B745-9C89-CE28F7DD9E9F}"/>
              </a:ext>
            </a:extLst>
          </p:cNvPr>
          <p:cNvSpPr/>
          <p:nvPr/>
        </p:nvSpPr>
        <p:spPr>
          <a:xfrm>
            <a:off x="275921" y="4053017"/>
            <a:ext cx="49790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The first case of alpha variant is registered on 2020-09-20</a:t>
            </a:r>
            <a:endParaRPr lang="en-IT" dirty="0">
              <a:highlight>
                <a:srgbClr val="FFFF00"/>
              </a:highlight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FDC4EC7-A967-8440-A087-8FCB7A1FD0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684"/>
          <a:stretch/>
        </p:blipFill>
        <p:spPr>
          <a:xfrm>
            <a:off x="564733" y="1409446"/>
            <a:ext cx="4635030" cy="2550004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EC443DF-E94C-EF4E-862F-1DB24C2E77B3}"/>
              </a:ext>
            </a:extLst>
          </p:cNvPr>
          <p:cNvCxnSpPr>
            <a:cxnSpLocks/>
          </p:cNvCxnSpPr>
          <p:nvPr/>
        </p:nvCxnSpPr>
        <p:spPr>
          <a:xfrm flipV="1">
            <a:off x="2437189" y="3647625"/>
            <a:ext cx="260522" cy="405392"/>
          </a:xfrm>
          <a:prstGeom prst="straightConnector1">
            <a:avLst/>
          </a:prstGeom>
          <a:ln w="44450" cmpd="thickThin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85C3537-39DE-C940-B0E4-D07497671E9B}"/>
              </a:ext>
            </a:extLst>
          </p:cNvPr>
          <p:cNvCxnSpPr/>
          <p:nvPr/>
        </p:nvCxnSpPr>
        <p:spPr>
          <a:xfrm>
            <a:off x="3234247" y="1409446"/>
            <a:ext cx="0" cy="2158288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539D58F-34C8-8841-A02E-3111587304D8}"/>
              </a:ext>
            </a:extLst>
          </p:cNvPr>
          <p:cNvCxnSpPr/>
          <p:nvPr/>
        </p:nvCxnSpPr>
        <p:spPr>
          <a:xfrm>
            <a:off x="2946985" y="1409446"/>
            <a:ext cx="0" cy="2158288"/>
          </a:xfrm>
          <a:prstGeom prst="straightConnector1">
            <a:avLst/>
          </a:prstGeom>
          <a:ln w="317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24D39C3-E025-A74B-BE34-1603AE24F1A5}"/>
              </a:ext>
            </a:extLst>
          </p:cNvPr>
          <p:cNvCxnSpPr/>
          <p:nvPr/>
        </p:nvCxnSpPr>
        <p:spPr>
          <a:xfrm>
            <a:off x="2697711" y="1409446"/>
            <a:ext cx="0" cy="2158288"/>
          </a:xfrm>
          <a:prstGeom prst="straightConnector1">
            <a:avLst/>
          </a:prstGeom>
          <a:ln w="3175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52C7770-0D4F-53CF-3919-3074A2D1C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833" y="4624470"/>
            <a:ext cx="3039036" cy="2098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AFA394-F95F-56C9-B53C-FF481195DE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061"/>
          <a:stretch/>
        </p:blipFill>
        <p:spPr>
          <a:xfrm>
            <a:off x="5254949" y="1311473"/>
            <a:ext cx="6941160" cy="42350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BC67F9-AEA4-535A-4BA9-6EF6C2305659}"/>
              </a:ext>
            </a:extLst>
          </p:cNvPr>
          <p:cNvSpPr/>
          <p:nvPr/>
        </p:nvSpPr>
        <p:spPr>
          <a:xfrm>
            <a:off x="5447763" y="4262907"/>
            <a:ext cx="6744237" cy="213590"/>
          </a:xfrm>
          <a:prstGeom prst="rect">
            <a:avLst/>
          </a:prstGeom>
          <a:solidFill>
            <a:srgbClr val="FF0000">
              <a:alpha val="4563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F793CD-6B8D-D305-5A29-EE8204823F07}"/>
              </a:ext>
            </a:extLst>
          </p:cNvPr>
          <p:cNvSpPr/>
          <p:nvPr/>
        </p:nvSpPr>
        <p:spPr>
          <a:xfrm>
            <a:off x="5483571" y="3145664"/>
            <a:ext cx="6744237" cy="213590"/>
          </a:xfrm>
          <a:prstGeom prst="rect">
            <a:avLst/>
          </a:prstGeom>
          <a:solidFill>
            <a:srgbClr val="FFFF00">
              <a:alpha val="4563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337A01-5229-9487-2A0F-3BF71EBD5A8D}"/>
              </a:ext>
            </a:extLst>
          </p:cNvPr>
          <p:cNvSpPr/>
          <p:nvPr/>
        </p:nvSpPr>
        <p:spPr>
          <a:xfrm>
            <a:off x="5483570" y="5193445"/>
            <a:ext cx="6744237" cy="213590"/>
          </a:xfrm>
          <a:prstGeom prst="rect">
            <a:avLst/>
          </a:prstGeom>
          <a:solidFill>
            <a:schemeClr val="accent3">
              <a:lumMod val="75000"/>
              <a:alpha val="4563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583497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9C9869-5D08-9848-9CA9-D39A314B2628}"/>
              </a:ext>
            </a:extLst>
          </p:cNvPr>
          <p:cNvSpPr txBox="1">
            <a:spLocks/>
          </p:cNvSpPr>
          <p:nvPr/>
        </p:nvSpPr>
        <p:spPr>
          <a:xfrm>
            <a:off x="5625" y="0"/>
            <a:ext cx="9064234" cy="38063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 cap="all" spc="3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rgbClr val="EE6446"/>
                </a:solidFill>
              </a:rPr>
              <a:t>EARLY WARNING TOOL</a:t>
            </a:r>
            <a:endParaRPr lang="en-US" sz="4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2CCEB4-9D05-B745-9C89-CE28F7DD9E9F}"/>
              </a:ext>
            </a:extLst>
          </p:cNvPr>
          <p:cNvSpPr/>
          <p:nvPr/>
        </p:nvSpPr>
        <p:spPr>
          <a:xfrm>
            <a:off x="6580345" y="84654"/>
            <a:ext cx="49790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The first case of alpha variant is registered on 2020-09-20</a:t>
            </a:r>
            <a:endParaRPr lang="en-IT" dirty="0">
              <a:highlight>
                <a:srgbClr val="FFFF00"/>
              </a:highligh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AFA394-F95F-56C9-B53C-FF481195DE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61"/>
          <a:stretch/>
        </p:blipFill>
        <p:spPr>
          <a:xfrm>
            <a:off x="5254949" y="1311473"/>
            <a:ext cx="6941160" cy="42350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BC67F9-AEA4-535A-4BA9-6EF6C2305659}"/>
              </a:ext>
            </a:extLst>
          </p:cNvPr>
          <p:cNvSpPr/>
          <p:nvPr/>
        </p:nvSpPr>
        <p:spPr>
          <a:xfrm>
            <a:off x="5447763" y="4262907"/>
            <a:ext cx="6744237" cy="213590"/>
          </a:xfrm>
          <a:prstGeom prst="rect">
            <a:avLst/>
          </a:prstGeom>
          <a:solidFill>
            <a:srgbClr val="FF0000">
              <a:alpha val="4563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F793CD-6B8D-D305-5A29-EE8204823F07}"/>
              </a:ext>
            </a:extLst>
          </p:cNvPr>
          <p:cNvSpPr/>
          <p:nvPr/>
        </p:nvSpPr>
        <p:spPr>
          <a:xfrm>
            <a:off x="5483571" y="3145664"/>
            <a:ext cx="6744237" cy="213590"/>
          </a:xfrm>
          <a:prstGeom prst="rect">
            <a:avLst/>
          </a:prstGeom>
          <a:solidFill>
            <a:srgbClr val="97D5A4">
              <a:alpha val="4563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337A01-5229-9487-2A0F-3BF71EBD5A8D}"/>
              </a:ext>
            </a:extLst>
          </p:cNvPr>
          <p:cNvSpPr/>
          <p:nvPr/>
        </p:nvSpPr>
        <p:spPr>
          <a:xfrm>
            <a:off x="5483570" y="5193445"/>
            <a:ext cx="6744237" cy="213590"/>
          </a:xfrm>
          <a:prstGeom prst="rect">
            <a:avLst/>
          </a:prstGeom>
          <a:solidFill>
            <a:schemeClr val="accent3">
              <a:lumMod val="75000"/>
              <a:alpha val="4563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F0BB91-9279-DCEE-74AE-48B76362A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25" y="894540"/>
            <a:ext cx="2945575" cy="564332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9F21B07A-EA8D-CC64-C443-9263504FC111}"/>
              </a:ext>
            </a:extLst>
          </p:cNvPr>
          <p:cNvSpPr/>
          <p:nvPr/>
        </p:nvSpPr>
        <p:spPr>
          <a:xfrm>
            <a:off x="1974153" y="2627291"/>
            <a:ext cx="193183" cy="218941"/>
          </a:xfrm>
          <a:prstGeom prst="ellipse">
            <a:avLst/>
          </a:prstGeom>
          <a:solidFill>
            <a:srgbClr val="FF0000">
              <a:alpha val="2684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2F2864C-8403-167E-EA1C-373DACBE22C4}"/>
              </a:ext>
            </a:extLst>
          </p:cNvPr>
          <p:cNvSpPr/>
          <p:nvPr/>
        </p:nvSpPr>
        <p:spPr>
          <a:xfrm>
            <a:off x="1733140" y="4424983"/>
            <a:ext cx="193183" cy="218941"/>
          </a:xfrm>
          <a:prstGeom prst="ellipse">
            <a:avLst/>
          </a:prstGeom>
          <a:solidFill>
            <a:srgbClr val="FF0000">
              <a:alpha val="2684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6940FA-0331-B1E0-94E8-0D6BB544F5C1}"/>
              </a:ext>
            </a:extLst>
          </p:cNvPr>
          <p:cNvSpPr/>
          <p:nvPr/>
        </p:nvSpPr>
        <p:spPr>
          <a:xfrm>
            <a:off x="984019" y="6187242"/>
            <a:ext cx="193183" cy="218941"/>
          </a:xfrm>
          <a:prstGeom prst="ellipse">
            <a:avLst/>
          </a:prstGeom>
          <a:solidFill>
            <a:srgbClr val="FF0000">
              <a:alpha val="2684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61CCA1-BBAF-7F36-FCF7-02D828BF5BEF}"/>
              </a:ext>
            </a:extLst>
          </p:cNvPr>
          <p:cNvSpPr/>
          <p:nvPr/>
        </p:nvSpPr>
        <p:spPr>
          <a:xfrm>
            <a:off x="5483570" y="2215126"/>
            <a:ext cx="6744237" cy="213590"/>
          </a:xfrm>
          <a:prstGeom prst="rect">
            <a:avLst/>
          </a:prstGeom>
          <a:solidFill>
            <a:srgbClr val="FFFF00">
              <a:alpha val="4563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4BEAD8-0D42-9049-3E3D-B453A5037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668" y="781171"/>
            <a:ext cx="3680561" cy="587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3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BC099-0B1F-B7ED-1045-11F1AD948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154" y="939814"/>
            <a:ext cx="10691265" cy="3636088"/>
          </a:xfrm>
        </p:spPr>
        <p:txBody>
          <a:bodyPr/>
          <a:lstStyle/>
          <a:p>
            <a:r>
              <a:rPr lang="en-IT" dirty="0"/>
              <a:t>The code is currently installed and running on ibisco cluster @ INFN_NAPLES (CPU or GPU). A set of utilities (mainly .py notebook) have been written to obtain graphical output</a:t>
            </a:r>
          </a:p>
          <a:p>
            <a:r>
              <a:rPr lang="en-GB" dirty="0">
                <a:highlight>
                  <a:srgbClr val="FFFF00"/>
                </a:highlight>
              </a:rPr>
              <a:t>Output #1 : Network graph</a:t>
            </a:r>
            <a:endParaRPr lang="en-IT" dirty="0">
              <a:highlight>
                <a:srgbClr val="FFFF00"/>
              </a:highlight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C48303-D64F-66F2-6E78-9F8592D7E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466" y="0"/>
            <a:ext cx="10691265" cy="1371030"/>
          </a:xfrm>
        </p:spPr>
        <p:txBody>
          <a:bodyPr anchor="b">
            <a:normAutofit/>
          </a:bodyPr>
          <a:lstStyle/>
          <a:p>
            <a:r>
              <a:rPr lang="en-GB" sz="4000" dirty="0">
                <a:solidFill>
                  <a:srgbClr val="FFC000"/>
                </a:solidFill>
              </a:rPr>
              <a:t>CODE OUTPUT</a:t>
            </a:r>
            <a:r>
              <a:rPr lang="en-GB" dirty="0">
                <a:solidFill>
                  <a:srgbClr val="FFC000"/>
                </a:solidFill>
              </a:rPr>
              <a:t>:</a:t>
            </a:r>
            <a:r>
              <a:rPr lang="en-GB" sz="4000" dirty="0">
                <a:solidFill>
                  <a:srgbClr val="FFC000"/>
                </a:solidFill>
              </a:rPr>
              <a:t> </a:t>
            </a:r>
            <a:br>
              <a:rPr lang="en-GB" sz="4000" dirty="0"/>
            </a:br>
            <a:endParaRPr lang="en-IT" sz="4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3374D18-F538-F4DC-1C90-40AF1F587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59" y="2479236"/>
            <a:ext cx="5845810" cy="319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9E18D5-6B54-B230-72BD-1CAC36C2DAFA}"/>
              </a:ext>
            </a:extLst>
          </p:cNvPr>
          <p:cNvSpPr txBox="1"/>
          <p:nvPr/>
        </p:nvSpPr>
        <p:spPr>
          <a:xfrm>
            <a:off x="7067654" y="2551837"/>
            <a:ext cx="350281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SzPct val="100000"/>
              <a:buFont typeface="Arial"/>
              <a:buChar char="•"/>
            </a:pPr>
            <a:r>
              <a:rPr lang="en-GB" dirty="0"/>
              <a:t>Time interval : week/month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rPr lang="en-GB" dirty="0"/>
              <a:t>Filtering on the number of weeks.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rPr lang="en-GB" dirty="0"/>
              <a:t>Data </a:t>
            </a:r>
            <a:r>
              <a:rPr lang="en-GB" dirty="0" err="1"/>
              <a:t>avalaible</a:t>
            </a:r>
            <a:r>
              <a:rPr lang="en-GB" dirty="0"/>
              <a:t> from 01/01/2020 </a:t>
            </a:r>
            <a:r>
              <a:rPr lang="en-GB" dirty="0">
                <a:sym typeface="Wingdings" pitchFamily="2" charset="2"/>
              </a:rPr>
              <a:t> today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A450CA-6FA3-D61C-12D6-6A683A94FB6B}"/>
              </a:ext>
            </a:extLst>
          </p:cNvPr>
          <p:cNvSpPr txBox="1"/>
          <p:nvPr/>
        </p:nvSpPr>
        <p:spPr>
          <a:xfrm>
            <a:off x="7278624" y="4434840"/>
            <a:ext cx="3767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/>
              <a:t>This Example: </a:t>
            </a:r>
          </a:p>
          <a:p>
            <a:r>
              <a:rPr lang="en-IT" dirty="0"/>
              <a:t>France dataset </a:t>
            </a:r>
            <a:r>
              <a:rPr lang="en-GB" dirty="0"/>
              <a:t>02/</a:t>
            </a:r>
            <a:r>
              <a:rPr lang="en-IT" dirty="0"/>
              <a:t>2021 </a:t>
            </a:r>
            <a:r>
              <a:rPr lang="en-IT" dirty="0">
                <a:sym typeface="Wingdings" pitchFamily="2" charset="2"/>
              </a:rPr>
              <a:t> 07/2021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685144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BC099-0B1F-B7ED-1045-11F1AD948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154" y="939814"/>
            <a:ext cx="10691265" cy="3636088"/>
          </a:xfrm>
        </p:spPr>
        <p:txBody>
          <a:bodyPr/>
          <a:lstStyle/>
          <a:p>
            <a:r>
              <a:rPr lang="en-IT" dirty="0"/>
              <a:t>The code is currently installed and running on ibisco cluster @ INFN_NAPLES (CPU or GPU). A set of utilities (mainly .py notebook) have been written to obtain graphical output</a:t>
            </a:r>
          </a:p>
          <a:p>
            <a:r>
              <a:rPr lang="en-GB" dirty="0">
                <a:highlight>
                  <a:srgbClr val="FFFF00"/>
                </a:highlight>
              </a:rPr>
              <a:t>Output #2 : Distribution of chains over time</a:t>
            </a:r>
            <a:endParaRPr lang="en-IT" dirty="0">
              <a:highlight>
                <a:srgbClr val="FFFF00"/>
              </a:highlight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C48303-D64F-66F2-6E78-9F8592D7E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466" y="0"/>
            <a:ext cx="10691265" cy="1371030"/>
          </a:xfrm>
        </p:spPr>
        <p:txBody>
          <a:bodyPr anchor="b">
            <a:normAutofit/>
          </a:bodyPr>
          <a:lstStyle/>
          <a:p>
            <a:r>
              <a:rPr lang="en-GB" sz="4000" dirty="0">
                <a:solidFill>
                  <a:srgbClr val="FFC000"/>
                </a:solidFill>
              </a:rPr>
              <a:t>CODE OUTPUT</a:t>
            </a:r>
            <a:r>
              <a:rPr lang="en-GB" dirty="0">
                <a:solidFill>
                  <a:srgbClr val="FFC000"/>
                </a:solidFill>
              </a:rPr>
              <a:t>:</a:t>
            </a:r>
            <a:r>
              <a:rPr lang="en-GB" sz="4000" dirty="0">
                <a:solidFill>
                  <a:srgbClr val="FFC000"/>
                </a:solidFill>
              </a:rPr>
              <a:t> </a:t>
            </a:r>
            <a:br>
              <a:rPr lang="en-GB" sz="4000" dirty="0"/>
            </a:br>
            <a:endParaRPr lang="en-IT" sz="40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3374D18-F538-F4DC-1C90-40AF1F587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27" y="2724912"/>
            <a:ext cx="4457570" cy="243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E38E790-1393-EAAE-24EF-636790D40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470" y="2724912"/>
            <a:ext cx="6991486" cy="271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21344C78-0985-6572-9F49-FFBEA83244E5}"/>
              </a:ext>
            </a:extLst>
          </p:cNvPr>
          <p:cNvSpPr/>
          <p:nvPr/>
        </p:nvSpPr>
        <p:spPr>
          <a:xfrm>
            <a:off x="4151376" y="359670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88913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BC099-0B1F-B7ED-1045-11F1AD948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154" y="939814"/>
            <a:ext cx="10691265" cy="3636088"/>
          </a:xfrm>
        </p:spPr>
        <p:txBody>
          <a:bodyPr/>
          <a:lstStyle/>
          <a:p>
            <a:r>
              <a:rPr lang="en-IT" dirty="0"/>
              <a:t>The code is currently installed and running on ibisco cluster @ INFN_NAPLES (CPU or GPU). A set of utilities (mainly .py notebook) have been written to obtain graphical </a:t>
            </a:r>
          </a:p>
          <a:p>
            <a:r>
              <a:rPr lang="en-GB" dirty="0">
                <a:highlight>
                  <a:srgbClr val="FFFF00"/>
                </a:highlight>
              </a:rPr>
              <a:t>Output #3 : Number of </a:t>
            </a:r>
            <a:r>
              <a:rPr lang="en-GB" dirty="0" err="1">
                <a:highlight>
                  <a:srgbClr val="FFFF00"/>
                </a:highlight>
              </a:rPr>
              <a:t>avalible</a:t>
            </a:r>
            <a:r>
              <a:rPr lang="en-GB" dirty="0">
                <a:highlight>
                  <a:srgbClr val="FFFF00"/>
                </a:highlight>
              </a:rPr>
              <a:t> sequences over time</a:t>
            </a:r>
            <a:endParaRPr lang="en-IT" dirty="0">
              <a:highlight>
                <a:srgbClr val="FFFF00"/>
              </a:highlight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C48303-D64F-66F2-6E78-9F8592D7E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466" y="0"/>
            <a:ext cx="10691265" cy="1371030"/>
          </a:xfrm>
        </p:spPr>
        <p:txBody>
          <a:bodyPr anchor="b">
            <a:normAutofit/>
          </a:bodyPr>
          <a:lstStyle/>
          <a:p>
            <a:r>
              <a:rPr lang="en-GB" sz="4000" dirty="0">
                <a:solidFill>
                  <a:srgbClr val="FFC000"/>
                </a:solidFill>
              </a:rPr>
              <a:t>CODE OUTPUT</a:t>
            </a:r>
            <a:r>
              <a:rPr lang="en-GB" dirty="0">
                <a:solidFill>
                  <a:srgbClr val="FFC000"/>
                </a:solidFill>
              </a:rPr>
              <a:t>:</a:t>
            </a:r>
            <a:r>
              <a:rPr lang="en-GB" sz="4000" dirty="0">
                <a:solidFill>
                  <a:srgbClr val="FFC000"/>
                </a:solidFill>
              </a:rPr>
              <a:t> </a:t>
            </a:r>
            <a:br>
              <a:rPr lang="en-GB" sz="4000" dirty="0"/>
            </a:br>
            <a:endParaRPr lang="en-IT" sz="4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542757D-26AA-48C6-167E-50E70672A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642" y="2518682"/>
            <a:ext cx="6704026" cy="360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288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BC099-0B1F-B7ED-1045-11F1AD9485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154" y="939814"/>
            <a:ext cx="10691265" cy="3636088"/>
          </a:xfrm>
        </p:spPr>
        <p:txBody>
          <a:bodyPr/>
          <a:lstStyle/>
          <a:p>
            <a:r>
              <a:rPr lang="en-IT" dirty="0"/>
              <a:t>The code is currently installed and running on ibisco cluster @ INFN_NAPLES (CPU or GPU). A set of utilities (mainly .py notebook) have been written to obtain graphical </a:t>
            </a:r>
          </a:p>
          <a:p>
            <a:r>
              <a:rPr lang="en-GB" dirty="0">
                <a:highlight>
                  <a:srgbClr val="FFFF00"/>
                </a:highlight>
              </a:rPr>
              <a:t>Output #4 : Simplified Alert level</a:t>
            </a:r>
            <a:endParaRPr lang="en-IT" dirty="0">
              <a:highlight>
                <a:srgbClr val="FFFF00"/>
              </a:highlight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C48303-D64F-66F2-6E78-9F8592D7E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466" y="0"/>
            <a:ext cx="10691265" cy="1371030"/>
          </a:xfrm>
        </p:spPr>
        <p:txBody>
          <a:bodyPr anchor="b">
            <a:normAutofit/>
          </a:bodyPr>
          <a:lstStyle/>
          <a:p>
            <a:r>
              <a:rPr lang="en-GB" sz="4000" dirty="0">
                <a:solidFill>
                  <a:srgbClr val="FFC000"/>
                </a:solidFill>
              </a:rPr>
              <a:t>CODE OUTPUT</a:t>
            </a:r>
            <a:r>
              <a:rPr lang="en-GB" dirty="0">
                <a:solidFill>
                  <a:srgbClr val="FFC000"/>
                </a:solidFill>
              </a:rPr>
              <a:t>:</a:t>
            </a:r>
            <a:r>
              <a:rPr lang="en-GB" sz="4000" dirty="0">
                <a:solidFill>
                  <a:srgbClr val="FFC000"/>
                </a:solidFill>
              </a:rPr>
              <a:t> </a:t>
            </a:r>
            <a:br>
              <a:rPr lang="en-GB" sz="4000" dirty="0"/>
            </a:br>
            <a:endParaRPr lang="en-IT" sz="4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938381-B760-881C-B0C1-B4CFBD6E7B24}"/>
              </a:ext>
            </a:extLst>
          </p:cNvPr>
          <p:cNvSpPr txBox="1"/>
          <p:nvPr/>
        </p:nvSpPr>
        <p:spPr>
          <a:xfrm>
            <a:off x="1211580" y="2757858"/>
            <a:ext cx="6890004" cy="131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indent="-274320" defTabSz="658368">
              <a:buSzPct val="100000"/>
              <a:buFont typeface="Arial"/>
              <a:buChar char="•"/>
              <a:defRPr sz="1536"/>
            </a:pPr>
            <a:r>
              <a:rPr lang="en-GB" sz="1600" b="1" dirty="0"/>
              <a:t>For the latest week and by chain, alert level with 4 categories</a:t>
            </a:r>
          </a:p>
          <a:p>
            <a:pPr marL="492048" lvl="1" indent="-274320" defTabSz="658368">
              <a:buClr>
                <a:schemeClr val="accent2"/>
              </a:buClr>
              <a:buFont typeface="Arial"/>
              <a:buChar char="•"/>
              <a:defRPr sz="1536"/>
            </a:pPr>
            <a:r>
              <a:rPr lang="en-GB" sz="1600" b="1" dirty="0"/>
              <a:t>Level 0 : Stable chain</a:t>
            </a:r>
          </a:p>
          <a:p>
            <a:pPr marL="492048" lvl="1" indent="-274320" defTabSz="658368">
              <a:buClr>
                <a:schemeClr val="accent2"/>
              </a:buClr>
              <a:buFont typeface="Arial"/>
              <a:buChar char="•"/>
              <a:defRPr sz="1536"/>
            </a:pPr>
            <a:r>
              <a:rPr lang="en-GB" sz="1600" b="1" dirty="0"/>
              <a:t>Level 1 : New cluster not linked to existing chain</a:t>
            </a:r>
          </a:p>
          <a:p>
            <a:pPr marL="492048" lvl="1" indent="-274320" defTabSz="658368">
              <a:buClr>
                <a:schemeClr val="accent2"/>
              </a:buClr>
              <a:buFont typeface="Arial"/>
              <a:buChar char="•"/>
              <a:defRPr sz="1536"/>
            </a:pPr>
            <a:r>
              <a:rPr lang="en-GB" sz="1600" b="1" dirty="0"/>
              <a:t>Level 2 : New chain</a:t>
            </a:r>
          </a:p>
          <a:p>
            <a:pPr marL="492048" lvl="1" indent="-274320" defTabSz="658368">
              <a:buClr>
                <a:schemeClr val="accent2"/>
              </a:buClr>
              <a:buFont typeface="Arial"/>
              <a:buChar char="•"/>
              <a:defRPr sz="1536"/>
            </a:pPr>
            <a:r>
              <a:rPr lang="en-GB" sz="1600" b="1" dirty="0"/>
              <a:t>Level 3 : Rapidly evolving new chain</a:t>
            </a:r>
          </a:p>
        </p:txBody>
      </p:sp>
    </p:spTree>
    <p:extLst>
      <p:ext uri="{BB962C8B-B14F-4D97-AF65-F5344CB8AC3E}">
        <p14:creationId xmlns:p14="http://schemas.microsoft.com/office/powerpoint/2010/main" val="4041345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ight bulb on yellow background with sketched light beams and cord">
            <a:extLst>
              <a:ext uri="{FF2B5EF4-FFF2-40B4-BE49-F238E27FC236}">
                <a16:creationId xmlns:a16="http://schemas.microsoft.com/office/drawing/2014/main" id="{CB50A592-E5BD-4AA8-AC89-5D02F803D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12349FF-7742-42ED-ADF3-238B5DDD1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37318"/>
            <a:ext cx="12188952" cy="2620682"/>
          </a:xfrm>
          <a:prstGeom prst="rect">
            <a:avLst/>
          </a:prstGeom>
          <a:gradFill>
            <a:gsLst>
              <a:gs pos="42000">
                <a:srgbClr val="000000">
                  <a:alpha val="14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1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F26264-AFC1-194A-9D7F-4B8938E75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5528235"/>
            <a:ext cx="10696574" cy="7709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Future WORK: NLP and GRAPH NN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1436284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What is Critical Thinking? - DPI Europe - Strategy, Innovation, Engagement">
            <a:extLst>
              <a:ext uri="{FF2B5EF4-FFF2-40B4-BE49-F238E27FC236}">
                <a16:creationId xmlns:a16="http://schemas.microsoft.com/office/drawing/2014/main" id="{1B370AFB-09E7-044D-8CCA-C057E14AE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397" y="3094194"/>
            <a:ext cx="5264355" cy="301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528B98-5982-9340-BA9C-1EF398470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>
                <a:solidFill>
                  <a:srgbClr val="EE6446"/>
                </a:solidFill>
              </a:rPr>
              <a:t>EMBEDDING AND T-SNE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2F585C4-AEEF-AA4C-AA05-D5E92BB33831}"/>
                  </a:ext>
                </a:extLst>
              </p:cNvPr>
              <p:cNvSpPr txBox="1"/>
              <p:nvPr/>
            </p:nvSpPr>
            <p:spPr>
              <a:xfrm>
                <a:off x="700635" y="1587500"/>
                <a:ext cx="86617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T" dirty="0"/>
                  <a:t>Using NLP approach (</a:t>
                </a:r>
                <a:r>
                  <a:rPr lang="en-IT" dirty="0">
                    <a:sym typeface="Wingdings" pitchFamily="2" charset="2"/>
                  </a:rPr>
                  <a:t> ProtVec (*)) </a:t>
                </a:r>
                <a:r>
                  <a:rPr lang="en-IT" dirty="0"/>
                  <a:t>to represent each sequence as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IT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en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IT" dirty="0"/>
                  <a:t>vector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2F585C4-AEEF-AA4C-AA05-D5E92BB338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635" y="1587500"/>
                <a:ext cx="8661729" cy="369332"/>
              </a:xfrm>
              <a:prstGeom prst="rect">
                <a:avLst/>
              </a:prstGeom>
              <a:blipFill>
                <a:blip r:embed="rId3"/>
                <a:stretch>
                  <a:fillRect l="-586" t="-9677" b="-1935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3394495E-BC32-BD4C-91EE-1B6097A4A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167" y="2190436"/>
            <a:ext cx="4991100" cy="4318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1BF08C6-CBB5-8149-981C-B8E3A8B8BF39}"/>
              </a:ext>
            </a:extLst>
          </p:cNvPr>
          <p:cNvGrpSpPr/>
          <p:nvPr/>
        </p:nvGrpSpPr>
        <p:grpSpPr>
          <a:xfrm>
            <a:off x="2169994" y="2293126"/>
            <a:ext cx="682387" cy="232794"/>
            <a:chOff x="2169994" y="2293126"/>
            <a:chExt cx="682387" cy="232794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C7BD014E-EC20-E547-8A8C-01F42AB7060A}"/>
                </a:ext>
              </a:extLst>
            </p:cNvPr>
            <p:cNvSpPr/>
            <p:nvPr/>
          </p:nvSpPr>
          <p:spPr>
            <a:xfrm>
              <a:off x="2169994" y="2293126"/>
              <a:ext cx="327546" cy="231710"/>
            </a:xfrm>
            <a:prstGeom prst="roundRect">
              <a:avLst/>
            </a:prstGeom>
            <a:solidFill>
              <a:srgbClr val="C00000">
                <a:alpha val="44000"/>
              </a:srgbClr>
            </a:solidFill>
            <a:ln w="19050">
              <a:solidFill>
                <a:srgbClr val="EE64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100BD70A-6D11-064A-81F2-EF794ABBE3B5}"/>
                </a:ext>
              </a:extLst>
            </p:cNvPr>
            <p:cNvSpPr/>
            <p:nvPr/>
          </p:nvSpPr>
          <p:spPr>
            <a:xfrm>
              <a:off x="2524835" y="2294210"/>
              <a:ext cx="327546" cy="231710"/>
            </a:xfrm>
            <a:prstGeom prst="roundRect">
              <a:avLst/>
            </a:prstGeom>
            <a:solidFill>
              <a:srgbClr val="FFC000">
                <a:alpha val="44000"/>
              </a:srgbClr>
            </a:solidFill>
            <a:ln w="19050">
              <a:solidFill>
                <a:srgbClr val="EE64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B1A7595-8E16-AD46-A878-EBA983E5A7D4}"/>
              </a:ext>
            </a:extLst>
          </p:cNvPr>
          <p:cNvSpPr txBox="1"/>
          <p:nvPr/>
        </p:nvSpPr>
        <p:spPr>
          <a:xfrm>
            <a:off x="454974" y="2950484"/>
            <a:ext cx="290237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dirty="0"/>
              <a:t>3-grams as basic words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0C83902-9A94-BA4D-BA60-F52576370183}"/>
              </a:ext>
            </a:extLst>
          </p:cNvPr>
          <p:cNvCxnSpPr/>
          <p:nvPr/>
        </p:nvCxnSpPr>
        <p:spPr>
          <a:xfrm flipV="1">
            <a:off x="1364776" y="2524836"/>
            <a:ext cx="805218" cy="4336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D934F02-E1AD-AE48-88C7-A7450D20561A}"/>
              </a:ext>
            </a:extLst>
          </p:cNvPr>
          <p:cNvCxnSpPr>
            <a:cxnSpLocks/>
          </p:cNvCxnSpPr>
          <p:nvPr/>
        </p:nvCxnSpPr>
        <p:spPr>
          <a:xfrm flipV="1">
            <a:off x="1364776" y="2622236"/>
            <a:ext cx="1323832" cy="3362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2B86179-A6FC-594A-967B-5CCA2CF4D8CC}"/>
              </a:ext>
            </a:extLst>
          </p:cNvPr>
          <p:cNvSpPr txBox="1"/>
          <p:nvPr/>
        </p:nvSpPr>
        <p:spPr>
          <a:xfrm>
            <a:off x="6851485" y="2190436"/>
            <a:ext cx="290237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</a:t>
            </a:r>
            <a:r>
              <a:rPr lang="en-IT" dirty="0"/>
              <a:t>equence as a sentence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B677BF0-16E2-6F4F-A6AE-C563D63E557A}"/>
              </a:ext>
            </a:extLst>
          </p:cNvPr>
          <p:cNvCxnSpPr>
            <a:cxnSpLocks/>
          </p:cNvCxnSpPr>
          <p:nvPr/>
        </p:nvCxnSpPr>
        <p:spPr>
          <a:xfrm flipH="1" flipV="1">
            <a:off x="6046267" y="2403961"/>
            <a:ext cx="600193" cy="2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82C24E8-7699-DD46-AD8D-083F895E63BF}"/>
              </a:ext>
            </a:extLst>
          </p:cNvPr>
          <p:cNvSpPr/>
          <p:nvPr/>
        </p:nvSpPr>
        <p:spPr>
          <a:xfrm>
            <a:off x="354433" y="6233194"/>
            <a:ext cx="3950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(*) </a:t>
            </a:r>
            <a:r>
              <a:rPr lang="en-GB" dirty="0" err="1"/>
              <a:t>PLoS</a:t>
            </a:r>
            <a:r>
              <a:rPr lang="en-GB" dirty="0"/>
              <a:t> ONE 10(11): e0141287, 2015</a:t>
            </a:r>
            <a:endParaRPr lang="en-IT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0C19B0DD-6DF8-624E-AF37-F9D7A061C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4549">
            <a:off x="610168" y="3673880"/>
            <a:ext cx="2314433" cy="231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214A43E-5BD0-B046-ACC6-49F5A800B81C}"/>
              </a:ext>
            </a:extLst>
          </p:cNvPr>
          <p:cNvSpPr txBox="1"/>
          <p:nvPr/>
        </p:nvSpPr>
        <p:spPr>
          <a:xfrm>
            <a:off x="3024969" y="3698068"/>
            <a:ext cx="3621491" cy="19082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000" dirty="0"/>
              <a:t>Whole dictionary with about </a:t>
            </a:r>
            <a:r>
              <a:rPr lang="en-IT" sz="2000" b="1" dirty="0">
                <a:highlight>
                  <a:srgbClr val="FFFF00"/>
                </a:highlight>
              </a:rPr>
              <a:t>8x10</a:t>
            </a:r>
            <a:r>
              <a:rPr lang="en-IT" sz="2000" b="1" baseline="30000" dirty="0">
                <a:highlight>
                  <a:srgbClr val="FFFF00"/>
                </a:highlight>
              </a:rPr>
              <a:t>3</a:t>
            </a:r>
            <a:r>
              <a:rPr lang="en-IT" sz="2000" dirty="0"/>
              <a:t> 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</a:t>
            </a:r>
            <a:r>
              <a:rPr lang="en-IT" sz="2000" dirty="0"/>
              <a:t> single Covid Spike Protein sequence (sentence) use &lt;= </a:t>
            </a:r>
            <a:r>
              <a:rPr lang="en-IT" sz="2000" b="1" dirty="0">
                <a:highlight>
                  <a:srgbClr val="FFFF00"/>
                </a:highlight>
              </a:rPr>
              <a:t>5%</a:t>
            </a:r>
            <a:r>
              <a:rPr lang="en-IT" sz="2000" dirty="0"/>
              <a:t> of dictionary words</a:t>
            </a:r>
          </a:p>
          <a:p>
            <a:endParaRPr lang="en-IT" dirty="0"/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152E5CF5-2873-9545-A282-814D68905B85}"/>
              </a:ext>
            </a:extLst>
          </p:cNvPr>
          <p:cNvSpPr/>
          <p:nvPr/>
        </p:nvSpPr>
        <p:spPr>
          <a:xfrm>
            <a:off x="8635066" y="2664861"/>
            <a:ext cx="3556934" cy="3271043"/>
          </a:xfrm>
          <a:prstGeom prst="cloud">
            <a:avLst/>
          </a:prstGeom>
          <a:solidFill>
            <a:schemeClr val="accent4">
              <a:lumMod val="20000"/>
              <a:lumOff val="80000"/>
              <a:alpha val="7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FC15C2-FEAC-BA4B-93E3-A8DA06276EEB}"/>
              </a:ext>
            </a:extLst>
          </p:cNvPr>
          <p:cNvSpPr txBox="1"/>
          <p:nvPr/>
        </p:nvSpPr>
        <p:spPr>
          <a:xfrm>
            <a:off x="9112205" y="3247626"/>
            <a:ext cx="30343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600" dirty="0"/>
              <a:t>Variants bring new words to the spoken language?</a:t>
            </a:r>
          </a:p>
          <a:p>
            <a:endParaRPr lang="en-IT" sz="1600" dirty="0"/>
          </a:p>
          <a:p>
            <a:r>
              <a:rPr lang="en-IT" sz="1600" dirty="0"/>
              <a:t> Any semantic in the sequence sentence?</a:t>
            </a:r>
          </a:p>
          <a:p>
            <a:endParaRPr lang="en-IT" sz="1600" dirty="0"/>
          </a:p>
          <a:p>
            <a:r>
              <a:rPr lang="en-IT" sz="1600" dirty="0"/>
              <a:t>..and what about dominant variants?</a:t>
            </a:r>
          </a:p>
        </p:txBody>
      </p:sp>
    </p:spTree>
    <p:extLst>
      <p:ext uri="{BB962C8B-B14F-4D97-AF65-F5344CB8AC3E}">
        <p14:creationId xmlns:p14="http://schemas.microsoft.com/office/powerpoint/2010/main" val="2291224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F6C8FCB-5A89-1341-9D96-F7556330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793" y="799266"/>
            <a:ext cx="10691265" cy="1371030"/>
          </a:xfrm>
        </p:spPr>
        <p:txBody>
          <a:bodyPr/>
          <a:lstStyle/>
          <a:p>
            <a:r>
              <a:rPr lang="en-IT" dirty="0">
                <a:solidFill>
                  <a:srgbClr val="EE6446"/>
                </a:solidFill>
              </a:rPr>
              <a:t>EMBEDDING AND T-SNE</a:t>
            </a:r>
          </a:p>
        </p:txBody>
      </p:sp>
      <p:pic>
        <p:nvPicPr>
          <p:cNvPr id="4098" name="Picture 2" descr="Word vectors for non-NLP data and research people | by Conor Mc. | Towards  Data Science">
            <a:extLst>
              <a:ext uri="{FF2B5EF4-FFF2-40B4-BE49-F238E27FC236}">
                <a16:creationId xmlns:a16="http://schemas.microsoft.com/office/drawing/2014/main" id="{3469CE29-7AF8-9542-B615-4E8FCA4CF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93" y="1748357"/>
            <a:ext cx="5463127" cy="401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5BFDBA-7627-3D46-9D9E-50E202CFC8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2" r="8532"/>
          <a:stretch/>
        </p:blipFill>
        <p:spPr>
          <a:xfrm>
            <a:off x="5336274" y="3447162"/>
            <a:ext cx="6732896" cy="26115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C101F4-56A8-B846-85C4-79DC0B370BBE}"/>
              </a:ext>
            </a:extLst>
          </p:cNvPr>
          <p:cNvSpPr txBox="1"/>
          <p:nvPr/>
        </p:nvSpPr>
        <p:spPr>
          <a:xfrm>
            <a:off x="5808920" y="2064519"/>
            <a:ext cx="6037287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Each </a:t>
            </a:r>
            <a:r>
              <a:rPr lang="en-IT" dirty="0"/>
              <a:t>3-gram (word) is embedded in a </a:t>
            </a:r>
            <a:r>
              <a:rPr lang="en-IT" dirty="0">
                <a:highlight>
                  <a:srgbClr val="FFFF00"/>
                </a:highlight>
              </a:rPr>
              <a:t>100 dim vector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dirty="0"/>
              <a:t>Weights are used to represent a 3-grams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195CDF-120A-D340-B653-436883B15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920" y="1661849"/>
            <a:ext cx="4991100" cy="4318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0CE69F8-4890-7743-A0A1-0B0D49502C02}"/>
              </a:ext>
            </a:extLst>
          </p:cNvPr>
          <p:cNvGrpSpPr/>
          <p:nvPr/>
        </p:nvGrpSpPr>
        <p:grpSpPr>
          <a:xfrm>
            <a:off x="6796587" y="1747329"/>
            <a:ext cx="682387" cy="232794"/>
            <a:chOff x="2169994" y="2293126"/>
            <a:chExt cx="682387" cy="232794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997255DD-B0E6-BB42-9CD0-71AFD5D81AE2}"/>
                </a:ext>
              </a:extLst>
            </p:cNvPr>
            <p:cNvSpPr/>
            <p:nvPr/>
          </p:nvSpPr>
          <p:spPr>
            <a:xfrm>
              <a:off x="2169994" y="2293126"/>
              <a:ext cx="327546" cy="231710"/>
            </a:xfrm>
            <a:prstGeom prst="roundRect">
              <a:avLst/>
            </a:prstGeom>
            <a:solidFill>
              <a:srgbClr val="C00000">
                <a:alpha val="44000"/>
              </a:srgbClr>
            </a:solidFill>
            <a:ln w="19050">
              <a:solidFill>
                <a:srgbClr val="EE64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3DF0F237-7197-074E-BF61-69DC9F2CEC67}"/>
                </a:ext>
              </a:extLst>
            </p:cNvPr>
            <p:cNvSpPr/>
            <p:nvPr/>
          </p:nvSpPr>
          <p:spPr>
            <a:xfrm>
              <a:off x="2524835" y="2294210"/>
              <a:ext cx="327546" cy="231710"/>
            </a:xfrm>
            <a:prstGeom prst="roundRect">
              <a:avLst/>
            </a:prstGeom>
            <a:solidFill>
              <a:srgbClr val="FFC000">
                <a:alpha val="44000"/>
              </a:srgbClr>
            </a:solidFill>
            <a:ln w="19050">
              <a:solidFill>
                <a:srgbClr val="EE64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</p:spTree>
    <p:extLst>
      <p:ext uri="{BB962C8B-B14F-4D97-AF65-F5344CB8AC3E}">
        <p14:creationId xmlns:p14="http://schemas.microsoft.com/office/powerpoint/2010/main" val="35862242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466230-8D64-7746-825D-3AF71073CD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5" t="5927" r="6951" b="5168"/>
          <a:stretch/>
        </p:blipFill>
        <p:spPr>
          <a:xfrm>
            <a:off x="6387153" y="972403"/>
            <a:ext cx="5172501" cy="491319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7ACFA85-9F29-2D4D-8C29-91844F1A6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793" y="799266"/>
            <a:ext cx="10691265" cy="1371030"/>
          </a:xfrm>
        </p:spPr>
        <p:txBody>
          <a:bodyPr/>
          <a:lstStyle/>
          <a:p>
            <a:r>
              <a:rPr lang="en-IT" dirty="0">
                <a:solidFill>
                  <a:srgbClr val="EE6446"/>
                </a:solidFill>
              </a:rPr>
              <a:t>EMBEDDING VALIDATION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179F7A-C65B-2042-9B06-70AB282F4C2D}"/>
              </a:ext>
            </a:extLst>
          </p:cNvPr>
          <p:cNvSpPr txBox="1"/>
          <p:nvPr/>
        </p:nvSpPr>
        <p:spPr>
          <a:xfrm>
            <a:off x="345792" y="1651379"/>
            <a:ext cx="5904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3">
                    <a:lumMod val="50000"/>
                  </a:schemeClr>
                </a:solidFill>
              </a:rPr>
              <a:t>I</a:t>
            </a:r>
            <a:r>
              <a:rPr lang="en-IT" sz="2400" dirty="0">
                <a:solidFill>
                  <a:schemeClr val="accent3">
                    <a:lumMod val="50000"/>
                  </a:schemeClr>
                </a:solidFill>
              </a:rPr>
              <a:t>s the clustering procedure based on </a:t>
            </a:r>
            <a:r>
              <a:rPr lang="en-GB" sz="2400" b="1" dirty="0" err="1">
                <a:solidFill>
                  <a:schemeClr val="accent3">
                    <a:lumMod val="50000"/>
                  </a:schemeClr>
                </a:solidFill>
                <a:highlight>
                  <a:srgbClr val="FFFF00"/>
                </a:highlight>
                <a:latin typeface="Poppins" panose="020B0604020202020204" pitchFamily="34" charset="0"/>
              </a:rPr>
              <a:t>Levenshtein</a:t>
            </a:r>
            <a:r>
              <a:rPr lang="en-GB" sz="2400" b="1" dirty="0">
                <a:solidFill>
                  <a:schemeClr val="accent3">
                    <a:lumMod val="50000"/>
                  </a:schemeClr>
                </a:solidFill>
                <a:highlight>
                  <a:srgbClr val="FFFF00"/>
                </a:highlight>
                <a:latin typeface="Poppins" panose="020B0604020202020204" pitchFamily="34" charset="0"/>
              </a:rPr>
              <a:t> distance  </a:t>
            </a:r>
            <a:r>
              <a:rPr lang="en-IT" sz="2400" dirty="0">
                <a:solidFill>
                  <a:schemeClr val="accent3">
                    <a:lumMod val="50000"/>
                  </a:schemeClr>
                </a:solidFill>
              </a:rPr>
              <a:t>equivalent to the </a:t>
            </a:r>
            <a:r>
              <a:rPr lang="en-IT" sz="2400" b="1" dirty="0">
                <a:solidFill>
                  <a:schemeClr val="accent3">
                    <a:lumMod val="50000"/>
                  </a:schemeClr>
                </a:solidFill>
                <a:highlight>
                  <a:srgbClr val="EE6446"/>
                </a:highlight>
              </a:rPr>
              <a:t>ProtVec</a:t>
            </a:r>
            <a:r>
              <a:rPr lang="en-IT" sz="2400" dirty="0">
                <a:solidFill>
                  <a:schemeClr val="accent3">
                    <a:lumMod val="50000"/>
                  </a:schemeClr>
                </a:solidFill>
              </a:rPr>
              <a:t> high dimensional embedding?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04A434-DC3D-0745-A0C4-8C28B07EF31A}"/>
              </a:ext>
            </a:extLst>
          </p:cNvPr>
          <p:cNvSpPr/>
          <p:nvPr/>
        </p:nvSpPr>
        <p:spPr>
          <a:xfrm>
            <a:off x="504238" y="6233194"/>
            <a:ext cx="3859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T" dirty="0"/>
              <a:t>(*) https://lvdmaaten.github.io/tsne/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CFB56A-C94C-D942-9BF5-068483036C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04" r="7180"/>
          <a:stretch/>
        </p:blipFill>
        <p:spPr>
          <a:xfrm>
            <a:off x="2557760" y="2945031"/>
            <a:ext cx="3829393" cy="24725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CF01A26-D590-284C-9586-CB9A04026C47}"/>
              </a:ext>
            </a:extLst>
          </p:cNvPr>
          <p:cNvSpPr/>
          <p:nvPr/>
        </p:nvSpPr>
        <p:spPr>
          <a:xfrm>
            <a:off x="345792" y="3045432"/>
            <a:ext cx="29052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T" sz="2000" dirty="0">
                <a:solidFill>
                  <a:schemeClr val="accent3">
                    <a:lumMod val="50000"/>
                  </a:schemeClr>
                </a:solidFill>
              </a:rPr>
              <a:t>Dimensionality reduction and 2-dim projection using t-SNE (</a:t>
            </a:r>
            <a:r>
              <a:rPr lang="en-GB" sz="2000" dirty="0"/>
              <a:t>T-distributed Stochastic </a:t>
            </a:r>
            <a:r>
              <a:rPr lang="en-GB" sz="2000" dirty="0" err="1"/>
              <a:t>Neighbor</a:t>
            </a:r>
            <a:r>
              <a:rPr lang="en-GB" sz="2000" dirty="0"/>
              <a:t> Embedding)(*)</a:t>
            </a:r>
            <a:endParaRPr lang="en-IT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1896794-24EE-1B4D-AC1F-28B44158D425}"/>
              </a:ext>
            </a:extLst>
          </p:cNvPr>
          <p:cNvSpPr/>
          <p:nvPr/>
        </p:nvSpPr>
        <p:spPr>
          <a:xfrm>
            <a:off x="4036467" y="3474190"/>
            <a:ext cx="248930" cy="1732431"/>
          </a:xfrm>
          <a:prstGeom prst="roundRect">
            <a:avLst/>
          </a:prstGeom>
          <a:solidFill>
            <a:srgbClr val="FF0000">
              <a:alpha val="9000"/>
            </a:srgb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BD17CC64-A06F-5744-B901-689F99F18A81}"/>
              </a:ext>
            </a:extLst>
          </p:cNvPr>
          <p:cNvSpPr/>
          <p:nvPr/>
        </p:nvSpPr>
        <p:spPr>
          <a:xfrm rot="20571413">
            <a:off x="4339064" y="3265763"/>
            <a:ext cx="3147345" cy="305106"/>
          </a:xfrm>
          <a:custGeom>
            <a:avLst/>
            <a:gdLst>
              <a:gd name="connsiteX0" fmla="*/ 0 w 3147345"/>
              <a:gd name="connsiteY0" fmla="*/ 76277 h 305106"/>
              <a:gd name="connsiteX1" fmla="*/ 2994792 w 3147345"/>
              <a:gd name="connsiteY1" fmla="*/ 76277 h 305106"/>
              <a:gd name="connsiteX2" fmla="*/ 2994792 w 3147345"/>
              <a:gd name="connsiteY2" fmla="*/ 0 h 305106"/>
              <a:gd name="connsiteX3" fmla="*/ 3147345 w 3147345"/>
              <a:gd name="connsiteY3" fmla="*/ 152553 h 305106"/>
              <a:gd name="connsiteX4" fmla="*/ 2994792 w 3147345"/>
              <a:gd name="connsiteY4" fmla="*/ 305106 h 305106"/>
              <a:gd name="connsiteX5" fmla="*/ 2994792 w 3147345"/>
              <a:gd name="connsiteY5" fmla="*/ 228830 h 305106"/>
              <a:gd name="connsiteX6" fmla="*/ 0 w 3147345"/>
              <a:gd name="connsiteY6" fmla="*/ 228830 h 305106"/>
              <a:gd name="connsiteX7" fmla="*/ 0 w 3147345"/>
              <a:gd name="connsiteY7" fmla="*/ 76277 h 30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47345" h="305106" fill="none" extrusionOk="0">
                <a:moveTo>
                  <a:pt x="0" y="76277"/>
                </a:moveTo>
                <a:cubicBezTo>
                  <a:pt x="648164" y="37696"/>
                  <a:pt x="2121658" y="139618"/>
                  <a:pt x="2994792" y="76277"/>
                </a:cubicBezTo>
                <a:cubicBezTo>
                  <a:pt x="2993199" y="50619"/>
                  <a:pt x="2991418" y="37633"/>
                  <a:pt x="2994792" y="0"/>
                </a:cubicBezTo>
                <a:cubicBezTo>
                  <a:pt x="3042513" y="35065"/>
                  <a:pt x="3095182" y="74872"/>
                  <a:pt x="3147345" y="152553"/>
                </a:cubicBezTo>
                <a:cubicBezTo>
                  <a:pt x="3119334" y="180909"/>
                  <a:pt x="3063605" y="246229"/>
                  <a:pt x="2994792" y="305106"/>
                </a:cubicBezTo>
                <a:cubicBezTo>
                  <a:pt x="2992710" y="291962"/>
                  <a:pt x="2995121" y="243764"/>
                  <a:pt x="2994792" y="228830"/>
                </a:cubicBezTo>
                <a:cubicBezTo>
                  <a:pt x="2258820" y="318945"/>
                  <a:pt x="580452" y="352271"/>
                  <a:pt x="0" y="228830"/>
                </a:cubicBezTo>
                <a:cubicBezTo>
                  <a:pt x="-12297" y="176288"/>
                  <a:pt x="13580" y="143828"/>
                  <a:pt x="0" y="76277"/>
                </a:cubicBezTo>
                <a:close/>
              </a:path>
              <a:path w="3147345" h="305106" stroke="0" extrusionOk="0">
                <a:moveTo>
                  <a:pt x="0" y="76277"/>
                </a:moveTo>
                <a:cubicBezTo>
                  <a:pt x="779429" y="194922"/>
                  <a:pt x="2136018" y="192289"/>
                  <a:pt x="2994792" y="76277"/>
                </a:cubicBezTo>
                <a:cubicBezTo>
                  <a:pt x="2993660" y="48509"/>
                  <a:pt x="2990808" y="14974"/>
                  <a:pt x="2994792" y="0"/>
                </a:cubicBezTo>
                <a:cubicBezTo>
                  <a:pt x="3018280" y="9131"/>
                  <a:pt x="3133973" y="130835"/>
                  <a:pt x="3147345" y="152553"/>
                </a:cubicBezTo>
                <a:cubicBezTo>
                  <a:pt x="3117615" y="194811"/>
                  <a:pt x="3049750" y="258390"/>
                  <a:pt x="2994792" y="305106"/>
                </a:cubicBezTo>
                <a:cubicBezTo>
                  <a:pt x="2991393" y="270178"/>
                  <a:pt x="2990911" y="249405"/>
                  <a:pt x="2994792" y="228830"/>
                </a:cubicBezTo>
                <a:cubicBezTo>
                  <a:pt x="2029647" y="316469"/>
                  <a:pt x="309027" y="156151"/>
                  <a:pt x="0" y="228830"/>
                </a:cubicBezTo>
                <a:cubicBezTo>
                  <a:pt x="1905" y="197151"/>
                  <a:pt x="173" y="103001"/>
                  <a:pt x="0" y="76277"/>
                </a:cubicBezTo>
                <a:close/>
              </a:path>
            </a:pathLst>
          </a:custGeom>
          <a:solidFill>
            <a:srgbClr val="FFC000">
              <a:alpha val="34000"/>
            </a:srgbClr>
          </a:solidFill>
          <a:ln w="2540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igh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986383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30E9A-DEC6-A149-9630-AA67D845D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773814"/>
            <a:ext cx="10691265" cy="1371030"/>
          </a:xfrm>
        </p:spPr>
        <p:txBody>
          <a:bodyPr/>
          <a:lstStyle/>
          <a:p>
            <a:r>
              <a:rPr lang="en-IT" dirty="0">
                <a:solidFill>
                  <a:schemeClr val="accent3">
                    <a:lumMod val="75000"/>
                  </a:schemeClr>
                </a:solidFill>
              </a:rPr>
              <a:t>The basic IDEA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6431B7-F4B4-2942-B65C-D5D131259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099" r="33954"/>
          <a:stretch/>
        </p:blipFill>
        <p:spPr>
          <a:xfrm rot="5400000">
            <a:off x="1254009" y="444061"/>
            <a:ext cx="3883915" cy="674445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DD5F6E0-F4BA-FD49-BD75-2F2F987D86BF}"/>
              </a:ext>
            </a:extLst>
          </p:cNvPr>
          <p:cNvSpPr/>
          <p:nvPr/>
        </p:nvSpPr>
        <p:spPr>
          <a:xfrm>
            <a:off x="7277299" y="1093721"/>
            <a:ext cx="222422" cy="24713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735239-3BC7-0948-8615-0C5D289D62EC}"/>
              </a:ext>
            </a:extLst>
          </p:cNvPr>
          <p:cNvSpPr txBox="1"/>
          <p:nvPr/>
        </p:nvSpPr>
        <p:spPr>
          <a:xfrm>
            <a:off x="7509660" y="1032622"/>
            <a:ext cx="3201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Spike protein s</a:t>
            </a:r>
            <a:r>
              <a:rPr lang="en-IT" dirty="0">
                <a:solidFill>
                  <a:schemeClr val="accent3">
                    <a:lumMod val="75000"/>
                  </a:schemeClr>
                </a:solidFill>
              </a:rPr>
              <a:t>ingle sequence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B2831F-B8D8-5F4F-AF55-CDFBEEF214B7}"/>
              </a:ext>
            </a:extLst>
          </p:cNvPr>
          <p:cNvSpPr/>
          <p:nvPr/>
        </p:nvSpPr>
        <p:spPr>
          <a:xfrm>
            <a:off x="700635" y="6247026"/>
            <a:ext cx="4677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AdvPSA3A2"/>
              </a:rPr>
              <a:t>(*) see: Bioinformatics</a:t>
            </a:r>
            <a:r>
              <a:rPr lang="en-GB" dirty="0">
                <a:latin typeface="AdvPSA3A1"/>
              </a:rPr>
              <a:t>, 36(9), 2020, 2697–2704 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672BF6-57DE-9849-90B6-CE419EB04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6351" y="1518420"/>
            <a:ext cx="4882569" cy="22202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E56767-4737-3147-823C-CA105F0992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873"/>
          <a:stretch/>
        </p:blipFill>
        <p:spPr>
          <a:xfrm>
            <a:off x="6752790" y="3676344"/>
            <a:ext cx="1295150" cy="2332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E13F8B-29A2-114B-82EF-832482253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0615" y="3928737"/>
            <a:ext cx="3797095" cy="200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26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30E9A-DEC6-A149-9630-AA67D845D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65" y="774672"/>
            <a:ext cx="10691265" cy="1371030"/>
          </a:xfrm>
        </p:spPr>
        <p:txBody>
          <a:bodyPr/>
          <a:lstStyle/>
          <a:p>
            <a:r>
              <a:rPr lang="en-GB" i="1" dirty="0">
                <a:solidFill>
                  <a:schemeClr val="accent3">
                    <a:lumMod val="75000"/>
                  </a:schemeClr>
                </a:solidFill>
              </a:rPr>
              <a:t>THE COOK RECIPT</a:t>
            </a:r>
            <a:r>
              <a:rPr lang="en-IT" dirty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lang="en-IT" dirty="0">
                <a:solidFill>
                  <a:schemeClr val="accent6">
                    <a:lumMod val="75000"/>
                  </a:schemeClr>
                </a:solidFill>
              </a:rPr>
              <a:t>1)CLUSTERING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D5F6E0-F4BA-FD49-BD75-2F2F987D86BF}"/>
              </a:ext>
            </a:extLst>
          </p:cNvPr>
          <p:cNvSpPr/>
          <p:nvPr/>
        </p:nvSpPr>
        <p:spPr>
          <a:xfrm>
            <a:off x="8211051" y="987413"/>
            <a:ext cx="222422" cy="24713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735239-3BC7-0948-8615-0C5D289D62EC}"/>
              </a:ext>
            </a:extLst>
          </p:cNvPr>
          <p:cNvSpPr txBox="1"/>
          <p:nvPr/>
        </p:nvSpPr>
        <p:spPr>
          <a:xfrm>
            <a:off x="8838568" y="940665"/>
            <a:ext cx="3201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Spike protein s</a:t>
            </a:r>
            <a:r>
              <a:rPr lang="en-IT" dirty="0">
                <a:solidFill>
                  <a:schemeClr val="accent3">
                    <a:lumMod val="75000"/>
                  </a:schemeClr>
                </a:solidFill>
              </a:rPr>
              <a:t>ingle sequence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B2831F-B8D8-5F4F-AF55-CDFBEEF214B7}"/>
              </a:ext>
            </a:extLst>
          </p:cNvPr>
          <p:cNvSpPr/>
          <p:nvPr/>
        </p:nvSpPr>
        <p:spPr>
          <a:xfrm>
            <a:off x="700635" y="6247026"/>
            <a:ext cx="4677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AdvPSA3A2"/>
              </a:rPr>
              <a:t>(*) see: Bioinformatics</a:t>
            </a:r>
            <a:r>
              <a:rPr lang="en-GB" dirty="0">
                <a:latin typeface="AdvPSA3A1"/>
              </a:rPr>
              <a:t>, 36(9), 2020, 2697–2704 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FD82D1-FAE2-F945-8BDA-0BC17100B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553" y="1285729"/>
            <a:ext cx="1297418" cy="13710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79AEA0-E9F0-4946-9117-8CCAD2B2B896}"/>
              </a:ext>
            </a:extLst>
          </p:cNvPr>
          <p:cNvSpPr txBox="1"/>
          <p:nvPr/>
        </p:nvSpPr>
        <p:spPr>
          <a:xfrm>
            <a:off x="8838568" y="1729195"/>
            <a:ext cx="3201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Cluster of </a:t>
            </a:r>
            <a:r>
              <a:rPr lang="en-IT" dirty="0">
                <a:solidFill>
                  <a:schemeClr val="accent3">
                    <a:lumMod val="75000"/>
                  </a:schemeClr>
                </a:solidFill>
              </a:rPr>
              <a:t>sequences (at time t)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F8DFABA-30FF-2D45-BD9D-F7864BF9FA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550" r="32255"/>
          <a:stretch/>
        </p:blipFill>
        <p:spPr>
          <a:xfrm rot="5400000">
            <a:off x="1825172" y="194097"/>
            <a:ext cx="4661543" cy="744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33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30E9A-DEC6-A149-9630-AA67D845D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65" y="774672"/>
            <a:ext cx="10691265" cy="1371030"/>
          </a:xfrm>
        </p:spPr>
        <p:txBody>
          <a:bodyPr/>
          <a:lstStyle/>
          <a:p>
            <a:r>
              <a:rPr lang="en-GB" i="1" dirty="0">
                <a:solidFill>
                  <a:schemeClr val="accent3">
                    <a:lumMod val="75000"/>
                  </a:schemeClr>
                </a:solidFill>
              </a:rPr>
              <a:t>THE COOK RECIPT</a:t>
            </a:r>
            <a:r>
              <a:rPr lang="en-IT" dirty="0">
                <a:solidFill>
                  <a:schemeClr val="accent3">
                    <a:lumMod val="75000"/>
                  </a:schemeClr>
                </a:solidFill>
              </a:rPr>
              <a:t>: </a:t>
            </a:r>
            <a:br>
              <a:rPr lang="en-IT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IT" dirty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lang="en-IT" dirty="0">
                <a:solidFill>
                  <a:srgbClr val="C00000"/>
                </a:solidFill>
              </a:rPr>
              <a:t>	2) BUILD TIME SERIES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D5F6E0-F4BA-FD49-BD75-2F2F987D86BF}"/>
              </a:ext>
            </a:extLst>
          </p:cNvPr>
          <p:cNvSpPr/>
          <p:nvPr/>
        </p:nvSpPr>
        <p:spPr>
          <a:xfrm>
            <a:off x="8211051" y="987413"/>
            <a:ext cx="222422" cy="24713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735239-3BC7-0948-8615-0C5D289D62EC}"/>
              </a:ext>
            </a:extLst>
          </p:cNvPr>
          <p:cNvSpPr txBox="1"/>
          <p:nvPr/>
        </p:nvSpPr>
        <p:spPr>
          <a:xfrm>
            <a:off x="8838568" y="940665"/>
            <a:ext cx="3201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Spike protein s</a:t>
            </a:r>
            <a:r>
              <a:rPr lang="en-IT" dirty="0">
                <a:solidFill>
                  <a:schemeClr val="accent3">
                    <a:lumMod val="75000"/>
                  </a:schemeClr>
                </a:solidFill>
              </a:rPr>
              <a:t>ingle sequence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B2831F-B8D8-5F4F-AF55-CDFBEEF214B7}"/>
              </a:ext>
            </a:extLst>
          </p:cNvPr>
          <p:cNvSpPr/>
          <p:nvPr/>
        </p:nvSpPr>
        <p:spPr>
          <a:xfrm>
            <a:off x="700635" y="6247026"/>
            <a:ext cx="4677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AdvPSA3A2"/>
              </a:rPr>
              <a:t>(*) see: Bioinformatics</a:t>
            </a:r>
            <a:r>
              <a:rPr lang="en-GB" dirty="0">
                <a:latin typeface="AdvPSA3A1"/>
              </a:rPr>
              <a:t>, 36(9), 2020, 2697–2704 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FD82D1-FAE2-F945-8BDA-0BC17100B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553" y="1460187"/>
            <a:ext cx="1297418" cy="13710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79AEA0-E9F0-4946-9117-8CCAD2B2B896}"/>
              </a:ext>
            </a:extLst>
          </p:cNvPr>
          <p:cNvSpPr txBox="1"/>
          <p:nvPr/>
        </p:nvSpPr>
        <p:spPr>
          <a:xfrm>
            <a:off x="8838568" y="1959197"/>
            <a:ext cx="3201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Cluster of </a:t>
            </a:r>
            <a:r>
              <a:rPr lang="en-IT" dirty="0">
                <a:solidFill>
                  <a:schemeClr val="accent3">
                    <a:lumMod val="75000"/>
                  </a:schemeClr>
                </a:solidFill>
              </a:rPr>
              <a:t>sequences (at time 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FE2641-44A6-E245-B668-383554A112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183" r="37318"/>
          <a:stretch/>
        </p:blipFill>
        <p:spPr>
          <a:xfrm rot="5400000">
            <a:off x="1811321" y="303791"/>
            <a:ext cx="4396915" cy="73275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E83F4A-AB03-A84C-A932-3E375643B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720949" y="2269861"/>
            <a:ext cx="1776094" cy="28988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1EBD84-640F-7741-AA4F-0D474AC5FC48}"/>
              </a:ext>
            </a:extLst>
          </p:cNvPr>
          <p:cNvSpPr txBox="1"/>
          <p:nvPr/>
        </p:nvSpPr>
        <p:spPr>
          <a:xfrm>
            <a:off x="8838568" y="4160140"/>
            <a:ext cx="3201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Time series of </a:t>
            </a:r>
            <a:r>
              <a:rPr lang="en-IT" dirty="0">
                <a:solidFill>
                  <a:schemeClr val="accent3">
                    <a:lumMod val="75000"/>
                  </a:schemeClr>
                </a:solidFill>
              </a:rPr>
              <a:t>sequences</a:t>
            </a:r>
          </a:p>
        </p:txBody>
      </p:sp>
    </p:spTree>
    <p:extLst>
      <p:ext uri="{BB962C8B-B14F-4D97-AF65-F5344CB8AC3E}">
        <p14:creationId xmlns:p14="http://schemas.microsoft.com/office/powerpoint/2010/main" val="3412305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30E9A-DEC6-A149-9630-AA67D845D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65" y="774672"/>
            <a:ext cx="10691265" cy="1371030"/>
          </a:xfrm>
        </p:spPr>
        <p:txBody>
          <a:bodyPr/>
          <a:lstStyle/>
          <a:p>
            <a:r>
              <a:rPr lang="en-GB" i="1" dirty="0">
                <a:solidFill>
                  <a:schemeClr val="accent3">
                    <a:lumMod val="75000"/>
                  </a:schemeClr>
                </a:solidFill>
              </a:rPr>
              <a:t>THE COOK RECIPT</a:t>
            </a:r>
            <a:r>
              <a:rPr lang="en-IT" dirty="0">
                <a:solidFill>
                  <a:schemeClr val="accent3">
                    <a:lumMod val="75000"/>
                  </a:schemeClr>
                </a:solidFill>
              </a:rPr>
              <a:t>: </a:t>
            </a:r>
            <a:br>
              <a:rPr lang="en-IT" dirty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IT" dirty="0">
                <a:solidFill>
                  <a:schemeClr val="accent3">
                    <a:lumMod val="75000"/>
                  </a:schemeClr>
                </a:solidFill>
              </a:rPr>
              <a:t>	</a:t>
            </a:r>
            <a:r>
              <a:rPr lang="en-IT" dirty="0">
                <a:solidFill>
                  <a:srgbClr val="C00000"/>
                </a:solidFill>
              </a:rPr>
              <a:t>	2) BUILD TIME SERIES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D5F6E0-F4BA-FD49-BD75-2F2F987D86BF}"/>
              </a:ext>
            </a:extLst>
          </p:cNvPr>
          <p:cNvSpPr/>
          <p:nvPr/>
        </p:nvSpPr>
        <p:spPr>
          <a:xfrm>
            <a:off x="8211051" y="987413"/>
            <a:ext cx="222422" cy="24713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735239-3BC7-0948-8615-0C5D289D62EC}"/>
              </a:ext>
            </a:extLst>
          </p:cNvPr>
          <p:cNvSpPr txBox="1"/>
          <p:nvPr/>
        </p:nvSpPr>
        <p:spPr>
          <a:xfrm>
            <a:off x="8838568" y="940665"/>
            <a:ext cx="3201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Spike protein s</a:t>
            </a:r>
            <a:r>
              <a:rPr lang="en-IT" dirty="0">
                <a:solidFill>
                  <a:schemeClr val="accent3">
                    <a:lumMod val="75000"/>
                  </a:schemeClr>
                </a:solidFill>
              </a:rPr>
              <a:t>ingle sequence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FD82D1-FAE2-F945-8BDA-0BC17100B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3553" y="1460187"/>
            <a:ext cx="1297418" cy="13710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79AEA0-E9F0-4946-9117-8CCAD2B2B896}"/>
              </a:ext>
            </a:extLst>
          </p:cNvPr>
          <p:cNvSpPr txBox="1"/>
          <p:nvPr/>
        </p:nvSpPr>
        <p:spPr>
          <a:xfrm>
            <a:off x="8838568" y="1959197"/>
            <a:ext cx="3201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Cluster of </a:t>
            </a:r>
            <a:r>
              <a:rPr lang="en-IT" dirty="0">
                <a:solidFill>
                  <a:schemeClr val="accent3">
                    <a:lumMod val="75000"/>
                  </a:schemeClr>
                </a:solidFill>
              </a:rPr>
              <a:t>sequences (at time 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E83F4A-AB03-A84C-A932-3E375643B4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20949" y="2269861"/>
            <a:ext cx="1776094" cy="28988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11EBD84-640F-7741-AA4F-0D474AC5FC48}"/>
              </a:ext>
            </a:extLst>
          </p:cNvPr>
          <p:cNvSpPr txBox="1"/>
          <p:nvPr/>
        </p:nvSpPr>
        <p:spPr>
          <a:xfrm>
            <a:off x="8838568" y="4160140"/>
            <a:ext cx="3201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Time series of </a:t>
            </a:r>
            <a:r>
              <a:rPr lang="en-IT" dirty="0">
                <a:solidFill>
                  <a:schemeClr val="accent3">
                    <a:lumMod val="75000"/>
                  </a:schemeClr>
                </a:solidFill>
              </a:rPr>
              <a:t>sequences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682582-EE8F-5244-8500-407D388F26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972"/>
          <a:stretch/>
        </p:blipFill>
        <p:spPr>
          <a:xfrm rot="5400000">
            <a:off x="2363145" y="1030426"/>
            <a:ext cx="3626685" cy="596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70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B0637-C880-9443-A028-EAFA16788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en-IT" dirty="0">
                <a:solidFill>
                  <a:schemeClr val="accent6">
                    <a:lumMod val="75000"/>
                  </a:schemeClr>
                </a:solidFill>
              </a:rPr>
              <a:t>ustering</a:t>
            </a:r>
            <a:r>
              <a:rPr lang="en-IT" dirty="0">
                <a:solidFill>
                  <a:schemeClr val="accent3">
                    <a:lumMod val="75000"/>
                  </a:schemeClr>
                </a:solidFill>
              </a:rPr>
              <a:t> (on sequences)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3101AD6-257B-AA4C-A7D1-87E91459A8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9021948"/>
              </p:ext>
            </p:extLst>
          </p:nvPr>
        </p:nvGraphicFramePr>
        <p:xfrm>
          <a:off x="428786" y="1959494"/>
          <a:ext cx="6095581" cy="3636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57EA9FC-8F14-E448-8C43-546E1F7FD3AB}"/>
              </a:ext>
            </a:extLst>
          </p:cNvPr>
          <p:cNvSpPr/>
          <p:nvPr/>
        </p:nvSpPr>
        <p:spPr>
          <a:xfrm>
            <a:off x="6796216" y="1871413"/>
            <a:ext cx="52963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b="1" dirty="0" err="1">
                <a:highlight>
                  <a:srgbClr val="FFFF00"/>
                </a:highlight>
                <a:latin typeface="Poppins" panose="020B0604020202020204" pitchFamily="34" charset="0"/>
              </a:rPr>
              <a:t>Levenshtein</a:t>
            </a:r>
            <a:r>
              <a:rPr lang="en-GB" b="1" dirty="0">
                <a:highlight>
                  <a:srgbClr val="FFFF00"/>
                </a:highlight>
                <a:latin typeface="Poppins" panose="020B0604020202020204" pitchFamily="34" charset="0"/>
              </a:rPr>
              <a:t> distance: </a:t>
            </a:r>
            <a:r>
              <a:rPr lang="en-GB" dirty="0">
                <a:latin typeface="Poppins" panose="020B0604020202020204" pitchFamily="34" charset="0"/>
              </a:rPr>
              <a:t>the minimum number of single-character edits (insertions, deletions or substitutions) required to change one word into the other </a:t>
            </a:r>
            <a:endParaRPr lang="en-GB" dirty="0">
              <a:effectLst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ED44459A-3B28-2F4F-869E-AA2F8A205637}"/>
              </a:ext>
            </a:extLst>
          </p:cNvPr>
          <p:cNvSpPr/>
          <p:nvPr/>
        </p:nvSpPr>
        <p:spPr>
          <a:xfrm>
            <a:off x="6277233" y="2293126"/>
            <a:ext cx="518983" cy="389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B45010-F371-3049-BE65-81E798DBE8F1}"/>
              </a:ext>
            </a:extLst>
          </p:cNvPr>
          <p:cNvSpPr/>
          <p:nvPr/>
        </p:nvSpPr>
        <p:spPr>
          <a:xfrm>
            <a:off x="6796216" y="3139928"/>
            <a:ext cx="50786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highlight>
                  <a:srgbClr val="FFFF00"/>
                </a:highlight>
                <a:latin typeface="Poppins" pitchFamily="2" charset="77"/>
              </a:rPr>
              <a:t>Tree</a:t>
            </a:r>
            <a:r>
              <a:rPr lang="en-GB" dirty="0">
                <a:latin typeface="Poppins" pitchFamily="2" charset="77"/>
              </a:rPr>
              <a:t> obtained aggregating elements based on </a:t>
            </a:r>
            <a:r>
              <a:rPr lang="en-GB" dirty="0" err="1">
                <a:latin typeface="Poppins" pitchFamily="2" charset="77"/>
              </a:rPr>
              <a:t>thier</a:t>
            </a:r>
            <a:r>
              <a:rPr lang="en-GB" dirty="0">
                <a:latin typeface="Poppins" pitchFamily="2" charset="77"/>
              </a:rPr>
              <a:t> Ward distances </a:t>
            </a:r>
            <a:endParaRPr lang="en-GB" dirty="0">
              <a:effectLst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C09B4BF0-C509-CD4A-8ADD-EFE43597DC7B}"/>
              </a:ext>
            </a:extLst>
          </p:cNvPr>
          <p:cNvSpPr/>
          <p:nvPr/>
        </p:nvSpPr>
        <p:spPr>
          <a:xfrm>
            <a:off x="6277233" y="3274848"/>
            <a:ext cx="518983" cy="389308"/>
          </a:xfrm>
          <a:prstGeom prst="rightArrow">
            <a:avLst/>
          </a:prstGeom>
          <a:solidFill>
            <a:srgbClr val="88A7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12A765-1C0E-8B48-84E6-C76B9854D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4119" y="4105969"/>
            <a:ext cx="5438416" cy="179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12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0E36-D548-3C4C-BE68-B479FFFB3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en-IT" dirty="0">
                <a:solidFill>
                  <a:schemeClr val="accent6">
                    <a:lumMod val="75000"/>
                  </a:schemeClr>
                </a:solidFill>
              </a:rPr>
              <a:t>ustering </a:t>
            </a:r>
            <a:r>
              <a:rPr lang="en-IT" dirty="0">
                <a:solidFill>
                  <a:schemeClr val="accent3">
                    <a:lumMod val="75000"/>
                  </a:schemeClr>
                </a:solidFill>
              </a:rPr>
              <a:t>(on sequences)</a:t>
            </a:r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2728D0-9DE1-7D48-86A3-ED4A5199D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24" y="2000249"/>
            <a:ext cx="6681867" cy="39356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948D41B-8A78-5545-8C17-1B09E616DB3F}"/>
              </a:ext>
            </a:extLst>
          </p:cNvPr>
          <p:cNvGrpSpPr/>
          <p:nvPr/>
        </p:nvGrpSpPr>
        <p:grpSpPr>
          <a:xfrm>
            <a:off x="7722973" y="1391066"/>
            <a:ext cx="4302896" cy="734158"/>
            <a:chOff x="940802" y="2260546"/>
            <a:chExt cx="5154778" cy="905098"/>
          </a:xfrm>
        </p:grpSpPr>
        <p:sp>
          <p:nvSpPr>
            <p:cNvPr id="6" name="Round Same-side Corner of Rectangle 5">
              <a:extLst>
                <a:ext uri="{FF2B5EF4-FFF2-40B4-BE49-F238E27FC236}">
                  <a16:creationId xmlns:a16="http://schemas.microsoft.com/office/drawing/2014/main" id="{4FF76476-2620-9140-BF26-370F7E086205}"/>
                </a:ext>
              </a:extLst>
            </p:cNvPr>
            <p:cNvSpPr/>
            <p:nvPr/>
          </p:nvSpPr>
          <p:spPr>
            <a:xfrm rot="5400000">
              <a:off x="3081390" y="151454"/>
              <a:ext cx="873602" cy="5154778"/>
            </a:xfrm>
            <a:prstGeom prst="round2SameRect">
              <a:avLst/>
            </a:prstGeom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ound Same-side Corner of Rectangle 4">
              <a:extLst>
                <a:ext uri="{FF2B5EF4-FFF2-40B4-BE49-F238E27FC236}">
                  <a16:creationId xmlns:a16="http://schemas.microsoft.com/office/drawing/2014/main" id="{2B891D27-BC32-134E-B516-CC9490678CEA}"/>
                </a:ext>
              </a:extLst>
            </p:cNvPr>
            <p:cNvSpPr txBox="1"/>
            <p:nvPr/>
          </p:nvSpPr>
          <p:spPr>
            <a:xfrm>
              <a:off x="940802" y="2260546"/>
              <a:ext cx="5112132" cy="7883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7780" rIns="17780" bIns="17780" numCol="1" spcCol="1270" anchor="ctr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GB" sz="2800" kern="1200" dirty="0"/>
                <a:t>How to choose the working point?</a:t>
              </a:r>
            </a:p>
          </p:txBody>
        </p:sp>
      </p:grpSp>
      <p:sp>
        <p:nvSpPr>
          <p:cNvPr id="10" name="Right Arrow 9">
            <a:extLst>
              <a:ext uri="{FF2B5EF4-FFF2-40B4-BE49-F238E27FC236}">
                <a16:creationId xmlns:a16="http://schemas.microsoft.com/office/drawing/2014/main" id="{D5DE8C6B-8783-B844-B62A-522B8F4E8A7A}"/>
              </a:ext>
            </a:extLst>
          </p:cNvPr>
          <p:cNvSpPr/>
          <p:nvPr/>
        </p:nvSpPr>
        <p:spPr>
          <a:xfrm rot="5400000">
            <a:off x="4596161" y="4209679"/>
            <a:ext cx="3147345" cy="305106"/>
          </a:xfrm>
          <a:custGeom>
            <a:avLst/>
            <a:gdLst>
              <a:gd name="connsiteX0" fmla="*/ 0 w 3147345"/>
              <a:gd name="connsiteY0" fmla="*/ 76277 h 305106"/>
              <a:gd name="connsiteX1" fmla="*/ 2994792 w 3147345"/>
              <a:gd name="connsiteY1" fmla="*/ 76277 h 305106"/>
              <a:gd name="connsiteX2" fmla="*/ 2994792 w 3147345"/>
              <a:gd name="connsiteY2" fmla="*/ 0 h 305106"/>
              <a:gd name="connsiteX3" fmla="*/ 3147345 w 3147345"/>
              <a:gd name="connsiteY3" fmla="*/ 152553 h 305106"/>
              <a:gd name="connsiteX4" fmla="*/ 2994792 w 3147345"/>
              <a:gd name="connsiteY4" fmla="*/ 305106 h 305106"/>
              <a:gd name="connsiteX5" fmla="*/ 2994792 w 3147345"/>
              <a:gd name="connsiteY5" fmla="*/ 228830 h 305106"/>
              <a:gd name="connsiteX6" fmla="*/ 0 w 3147345"/>
              <a:gd name="connsiteY6" fmla="*/ 228830 h 305106"/>
              <a:gd name="connsiteX7" fmla="*/ 0 w 3147345"/>
              <a:gd name="connsiteY7" fmla="*/ 76277 h 305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47345" h="305106" fill="none" extrusionOk="0">
                <a:moveTo>
                  <a:pt x="0" y="76277"/>
                </a:moveTo>
                <a:cubicBezTo>
                  <a:pt x="648164" y="37696"/>
                  <a:pt x="2121658" y="139618"/>
                  <a:pt x="2994792" y="76277"/>
                </a:cubicBezTo>
                <a:cubicBezTo>
                  <a:pt x="2993199" y="50619"/>
                  <a:pt x="2991418" y="37633"/>
                  <a:pt x="2994792" y="0"/>
                </a:cubicBezTo>
                <a:cubicBezTo>
                  <a:pt x="3042513" y="35065"/>
                  <a:pt x="3095182" y="74872"/>
                  <a:pt x="3147345" y="152553"/>
                </a:cubicBezTo>
                <a:cubicBezTo>
                  <a:pt x="3119334" y="180909"/>
                  <a:pt x="3063605" y="246229"/>
                  <a:pt x="2994792" y="305106"/>
                </a:cubicBezTo>
                <a:cubicBezTo>
                  <a:pt x="2992710" y="291962"/>
                  <a:pt x="2995121" y="243764"/>
                  <a:pt x="2994792" y="228830"/>
                </a:cubicBezTo>
                <a:cubicBezTo>
                  <a:pt x="2258820" y="318945"/>
                  <a:pt x="580452" y="352271"/>
                  <a:pt x="0" y="228830"/>
                </a:cubicBezTo>
                <a:cubicBezTo>
                  <a:pt x="-12297" y="176288"/>
                  <a:pt x="13580" y="143828"/>
                  <a:pt x="0" y="76277"/>
                </a:cubicBezTo>
                <a:close/>
              </a:path>
              <a:path w="3147345" h="305106" stroke="0" extrusionOk="0">
                <a:moveTo>
                  <a:pt x="0" y="76277"/>
                </a:moveTo>
                <a:cubicBezTo>
                  <a:pt x="779429" y="194922"/>
                  <a:pt x="2136018" y="192289"/>
                  <a:pt x="2994792" y="76277"/>
                </a:cubicBezTo>
                <a:cubicBezTo>
                  <a:pt x="2993660" y="48509"/>
                  <a:pt x="2990808" y="14974"/>
                  <a:pt x="2994792" y="0"/>
                </a:cubicBezTo>
                <a:cubicBezTo>
                  <a:pt x="3018280" y="9131"/>
                  <a:pt x="3133973" y="130835"/>
                  <a:pt x="3147345" y="152553"/>
                </a:cubicBezTo>
                <a:cubicBezTo>
                  <a:pt x="3117615" y="194811"/>
                  <a:pt x="3049750" y="258390"/>
                  <a:pt x="2994792" y="305106"/>
                </a:cubicBezTo>
                <a:cubicBezTo>
                  <a:pt x="2991393" y="270178"/>
                  <a:pt x="2990911" y="249405"/>
                  <a:pt x="2994792" y="228830"/>
                </a:cubicBezTo>
                <a:cubicBezTo>
                  <a:pt x="2029647" y="316469"/>
                  <a:pt x="309027" y="156151"/>
                  <a:pt x="0" y="228830"/>
                </a:cubicBezTo>
                <a:cubicBezTo>
                  <a:pt x="1905" y="197151"/>
                  <a:pt x="173" y="103001"/>
                  <a:pt x="0" y="76277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igh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8060CE-4655-DC40-8E20-CEE53531BD44}"/>
              </a:ext>
            </a:extLst>
          </p:cNvPr>
          <p:cNvSpPr txBox="1"/>
          <p:nvPr/>
        </p:nvSpPr>
        <p:spPr>
          <a:xfrm>
            <a:off x="6215300" y="5381907"/>
            <a:ext cx="2916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highlight>
                  <a:srgbClr val="FFFF00"/>
                </a:highlight>
              </a:rPr>
              <a:t>T</a:t>
            </a:r>
            <a:r>
              <a:rPr lang="en-IT" b="1" i="1" dirty="0">
                <a:highlight>
                  <a:srgbClr val="FFFF00"/>
                </a:highlight>
              </a:rPr>
              <a:t>oo many clusters!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410527-B291-CE4A-9C9E-5639BC8EFA66}"/>
              </a:ext>
            </a:extLst>
          </p:cNvPr>
          <p:cNvSpPr txBox="1"/>
          <p:nvPr/>
        </p:nvSpPr>
        <p:spPr>
          <a:xfrm>
            <a:off x="4286741" y="2469685"/>
            <a:ext cx="29161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>
                <a:highlight>
                  <a:srgbClr val="FFFF00"/>
                </a:highlight>
              </a:rPr>
              <a:t>T</a:t>
            </a:r>
            <a:r>
              <a:rPr lang="en-IT" b="1" i="1" dirty="0">
                <a:highlight>
                  <a:srgbClr val="FFFF00"/>
                </a:highlight>
              </a:rPr>
              <a:t>oo few clusters!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4A991F-CD1D-2B4F-835B-C6F2F35FD3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686"/>
          <a:stretch/>
        </p:blipFill>
        <p:spPr>
          <a:xfrm>
            <a:off x="6406251" y="2284038"/>
            <a:ext cx="5357381" cy="3122741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DB49370-70A3-D442-AC63-DA852FD1E1C4}"/>
              </a:ext>
            </a:extLst>
          </p:cNvPr>
          <p:cNvCxnSpPr/>
          <p:nvPr/>
        </p:nvCxnSpPr>
        <p:spPr>
          <a:xfrm flipH="1">
            <a:off x="1977081" y="1816443"/>
            <a:ext cx="642551" cy="1519881"/>
          </a:xfrm>
          <a:prstGeom prst="straightConnector1">
            <a:avLst/>
          </a:prstGeom>
          <a:ln w="6032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61D7CA2-B086-0946-9BB6-414F0443E9E9}"/>
              </a:ext>
            </a:extLst>
          </p:cNvPr>
          <p:cNvSpPr txBox="1"/>
          <p:nvPr/>
        </p:nvSpPr>
        <p:spPr>
          <a:xfrm>
            <a:off x="2619518" y="1586253"/>
            <a:ext cx="3256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</a:rPr>
              <a:t>T</a:t>
            </a:r>
            <a:r>
              <a:rPr lang="en-IT" dirty="0">
                <a:solidFill>
                  <a:schemeClr val="accent5">
                    <a:lumMod val="75000"/>
                  </a:schemeClr>
                </a:solidFill>
              </a:rPr>
              <a:t>his line set the working point!</a:t>
            </a:r>
          </a:p>
        </p:txBody>
      </p:sp>
    </p:spTree>
    <p:extLst>
      <p:ext uri="{BB962C8B-B14F-4D97-AF65-F5344CB8AC3E}">
        <p14:creationId xmlns:p14="http://schemas.microsoft.com/office/powerpoint/2010/main" val="950679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1270BB-5C1B-EB4A-9F8D-DB2882EC5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030" y="120975"/>
            <a:ext cx="8420209" cy="39149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Working points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371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8C83DC28-E17C-C143-B791-A9E068CEA56D}"/>
              </a:ext>
            </a:extLst>
          </p:cNvPr>
          <p:cNvGrpSpPr/>
          <p:nvPr/>
        </p:nvGrpSpPr>
        <p:grpSpPr>
          <a:xfrm>
            <a:off x="155030" y="855974"/>
            <a:ext cx="6451716" cy="4857674"/>
            <a:chOff x="4176841" y="707867"/>
            <a:chExt cx="7213600" cy="54102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1DCE78-E6BE-B94B-9BB9-565224AF0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6841" y="707867"/>
              <a:ext cx="7213600" cy="5410200"/>
            </a:xfrm>
            <a:prstGeom prst="rect">
              <a:avLst/>
            </a:prstGeom>
          </p:spPr>
        </p:pic>
        <p:sp>
          <p:nvSpPr>
            <p:cNvPr id="16" name="U-turn Arrow 15">
              <a:extLst>
                <a:ext uri="{FF2B5EF4-FFF2-40B4-BE49-F238E27FC236}">
                  <a16:creationId xmlns:a16="http://schemas.microsoft.com/office/drawing/2014/main" id="{5212A165-1F9C-4C42-9B9A-5D4B47005B33}"/>
                </a:ext>
              </a:extLst>
            </p:cNvPr>
            <p:cNvSpPr/>
            <p:nvPr/>
          </p:nvSpPr>
          <p:spPr>
            <a:xfrm>
              <a:off x="8048367" y="1260387"/>
              <a:ext cx="2841254" cy="1657865"/>
            </a:xfrm>
            <a:prstGeom prst="uturnArrow">
              <a:avLst>
                <a:gd name="adj1" fmla="val 25000"/>
                <a:gd name="adj2" fmla="val 25000"/>
                <a:gd name="adj3" fmla="val 25000"/>
                <a:gd name="adj4" fmla="val 43750"/>
                <a:gd name="adj5" fmla="val 75000"/>
              </a:avLst>
            </a:prstGeom>
            <a:solidFill>
              <a:srgbClr val="FFC00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dirty="0">
                <a:solidFill>
                  <a:schemeClr val="tx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F3E56B0-C495-BE42-B2C6-48CF60C66C3A}"/>
                </a:ext>
              </a:extLst>
            </p:cNvPr>
            <p:cNvSpPr txBox="1"/>
            <p:nvPr/>
          </p:nvSpPr>
          <p:spPr>
            <a:xfrm>
              <a:off x="4528509" y="5244291"/>
              <a:ext cx="3054160" cy="582733"/>
            </a:xfrm>
            <a:prstGeom prst="rect">
              <a:avLst/>
            </a:prstGeom>
            <a:solidFill>
              <a:srgbClr val="CF964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T" sz="2800" b="1" dirty="0"/>
                <a:t>THRESHOLD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9D96EF-6928-CB49-A830-93547086F470}"/>
                </a:ext>
              </a:extLst>
            </p:cNvPr>
            <p:cNvSpPr txBox="1"/>
            <p:nvPr/>
          </p:nvSpPr>
          <p:spPr>
            <a:xfrm>
              <a:off x="7707830" y="5241500"/>
              <a:ext cx="3647433" cy="582733"/>
            </a:xfrm>
            <a:prstGeom prst="rect">
              <a:avLst/>
            </a:prstGeom>
            <a:solidFill>
              <a:srgbClr val="CF964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IT" sz="2800" b="1" dirty="0"/>
                <a:t>MINIMUM SIZE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B5955E-98F9-7F4E-8BEF-56BE6F8F6620}"/>
              </a:ext>
            </a:extLst>
          </p:cNvPr>
          <p:cNvGrpSpPr/>
          <p:nvPr/>
        </p:nvGrpSpPr>
        <p:grpSpPr>
          <a:xfrm>
            <a:off x="6616184" y="617486"/>
            <a:ext cx="5350248" cy="5623027"/>
            <a:chOff x="6761776" y="1000163"/>
            <a:chExt cx="5350248" cy="56230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33FE16-C04B-904C-9E88-A5EF98371D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049"/>
            <a:stretch/>
          </p:blipFill>
          <p:spPr>
            <a:xfrm>
              <a:off x="6761776" y="1000163"/>
              <a:ext cx="5238854" cy="283405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541D741-EE56-7C4B-979F-AB80B55F0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878"/>
            <a:stretch/>
          </p:blipFill>
          <p:spPr>
            <a:xfrm>
              <a:off x="6820241" y="3883333"/>
              <a:ext cx="5291783" cy="2739857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BCDC2D9-8291-2444-B461-04D2232547D2}"/>
              </a:ext>
            </a:extLst>
          </p:cNvPr>
          <p:cNvSpPr txBox="1"/>
          <p:nvPr/>
        </p:nvSpPr>
        <p:spPr>
          <a:xfrm>
            <a:off x="8215183" y="471274"/>
            <a:ext cx="238485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T" dirty="0">
                <a:highlight>
                  <a:srgbClr val="FFFF00"/>
                </a:highlight>
              </a:rPr>
              <a:t>T</a:t>
            </a:r>
            <a:r>
              <a:rPr lang="en-GB" dirty="0">
                <a:highlight>
                  <a:srgbClr val="FFFF00"/>
                </a:highlight>
              </a:rPr>
              <a:t>h</a:t>
            </a:r>
            <a:r>
              <a:rPr lang="en-IT" dirty="0">
                <a:highlight>
                  <a:srgbClr val="FFFF00"/>
                </a:highlight>
              </a:rPr>
              <a:t>reshold = 100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2C1EA8B-5F77-4347-ACAA-FA215A12CB02}"/>
              </a:ext>
            </a:extLst>
          </p:cNvPr>
          <p:cNvSpPr txBox="1"/>
          <p:nvPr/>
        </p:nvSpPr>
        <p:spPr>
          <a:xfrm>
            <a:off x="10208791" y="6104963"/>
            <a:ext cx="1803056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IT" dirty="0"/>
              <a:t>Minimum Size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1004F2-1094-4745-8C9E-9A79E1C95D6A}"/>
              </a:ext>
            </a:extLst>
          </p:cNvPr>
          <p:cNvSpPr txBox="1"/>
          <p:nvPr/>
        </p:nvSpPr>
        <p:spPr>
          <a:xfrm>
            <a:off x="377323" y="1795137"/>
            <a:ext cx="889687" cy="584775"/>
          </a:xfrm>
          <a:prstGeom prst="rect">
            <a:avLst/>
          </a:prstGeom>
          <a:solidFill>
            <a:srgbClr val="C68B44"/>
          </a:solidFill>
        </p:spPr>
        <p:txBody>
          <a:bodyPr wrap="square" rtlCol="0">
            <a:spAutoFit/>
          </a:bodyPr>
          <a:lstStyle/>
          <a:p>
            <a:r>
              <a:rPr lang="en-IT" sz="3200" b="1" dirty="0"/>
              <a:t>100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C043E49-962F-AF48-9D70-2ECC9A467A06}"/>
              </a:ext>
            </a:extLst>
          </p:cNvPr>
          <p:cNvCxnSpPr/>
          <p:nvPr/>
        </p:nvCxnSpPr>
        <p:spPr>
          <a:xfrm>
            <a:off x="9444681" y="963092"/>
            <a:ext cx="0" cy="2101383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BDE3454-2708-8A40-8B7C-8AA5104DDFA3}"/>
              </a:ext>
            </a:extLst>
          </p:cNvPr>
          <p:cNvCxnSpPr/>
          <p:nvPr/>
        </p:nvCxnSpPr>
        <p:spPr>
          <a:xfrm>
            <a:off x="9444681" y="3774218"/>
            <a:ext cx="0" cy="2101383"/>
          </a:xfrm>
          <a:prstGeom prst="straightConnector1">
            <a:avLst/>
          </a:prstGeom>
          <a:ln w="444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2125EEFB-72DF-3742-B8D2-D2491A88BBE4}"/>
              </a:ext>
            </a:extLst>
          </p:cNvPr>
          <p:cNvSpPr/>
          <p:nvPr/>
        </p:nvSpPr>
        <p:spPr>
          <a:xfrm>
            <a:off x="145591" y="5800082"/>
            <a:ext cx="6470593" cy="923330"/>
          </a:xfrm>
          <a:prstGeom prst="rect">
            <a:avLst/>
          </a:prstGeom>
          <a:solidFill>
            <a:srgbClr val="558B7C">
              <a:alpha val="55000"/>
            </a:srgbClr>
          </a:solidFill>
        </p:spPr>
        <p:txBody>
          <a:bodyPr wrap="square">
            <a:spAutoFit/>
          </a:bodyPr>
          <a:lstStyle/>
          <a:p>
            <a:r>
              <a:rPr lang="en-GB" dirty="0">
                <a:latin typeface="Raleway" panose="020F0502020204030204" pitchFamily="34" charset="0"/>
              </a:rPr>
              <a:t>We need to find the right </a:t>
            </a:r>
            <a:r>
              <a:rPr lang="en-GB" b="1" dirty="0" err="1">
                <a:latin typeface="Raleway" panose="020F0502020204030204" pitchFamily="34" charset="0"/>
              </a:rPr>
              <a:t>tradeoff</a:t>
            </a:r>
            <a:r>
              <a:rPr lang="en-GB" b="1" dirty="0">
                <a:latin typeface="Raleway" panose="020F0502020204030204" pitchFamily="34" charset="0"/>
              </a:rPr>
              <a:t> </a:t>
            </a:r>
            <a:r>
              <a:rPr lang="en-GB" dirty="0">
                <a:latin typeface="Raleway" panose="020F0502020204030204" pitchFamily="34" charset="0"/>
              </a:rPr>
              <a:t>between the </a:t>
            </a:r>
            <a:r>
              <a:rPr lang="en-GB" b="1" dirty="0">
                <a:latin typeface="Raleway" panose="020F0502020204030204" pitchFamily="34" charset="0"/>
              </a:rPr>
              <a:t>number of </a:t>
            </a:r>
            <a:r>
              <a:rPr lang="en-GB" b="1" dirty="0" err="1">
                <a:latin typeface="Raleway" panose="020F0502020204030204" pitchFamily="34" charset="0"/>
              </a:rPr>
              <a:t>custers</a:t>
            </a:r>
            <a:r>
              <a:rPr lang="en-GB" b="1" dirty="0">
                <a:latin typeface="Raleway" panose="020F0502020204030204" pitchFamily="34" charset="0"/>
              </a:rPr>
              <a:t> </a:t>
            </a:r>
            <a:r>
              <a:rPr lang="en-GB" dirty="0">
                <a:latin typeface="Raleway" panose="020F0502020204030204" pitchFamily="34" charset="0"/>
              </a:rPr>
              <a:t>and the </a:t>
            </a:r>
            <a:r>
              <a:rPr lang="en-GB" b="1" dirty="0">
                <a:latin typeface="Raleway" panose="020F0502020204030204" pitchFamily="34" charset="0"/>
              </a:rPr>
              <a:t>percentage </a:t>
            </a:r>
            <a:r>
              <a:rPr lang="en-GB" dirty="0">
                <a:latin typeface="Raleway" panose="020F0502020204030204" pitchFamily="34" charset="0"/>
              </a:rPr>
              <a:t>of the dataset we are analysing, </a:t>
            </a:r>
            <a:r>
              <a:rPr lang="en-GB" b="1" dirty="0">
                <a:latin typeface="Raleway" panose="020F0502020204030204" pitchFamily="34" charset="0"/>
              </a:rPr>
              <a:t>varying the cut and the threshold </a:t>
            </a:r>
            <a:endParaRPr lang="en-GB" dirty="0">
              <a:effectLst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53E3223-F4EF-0C4E-A71D-056D64AA8018}"/>
              </a:ext>
            </a:extLst>
          </p:cNvPr>
          <p:cNvSpPr txBox="1"/>
          <p:nvPr/>
        </p:nvSpPr>
        <p:spPr>
          <a:xfrm rot="21421516">
            <a:off x="9617674" y="1241450"/>
            <a:ext cx="196472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Number of Clusters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C0B5D-4EDD-3C41-A3CC-356B20615A23}"/>
              </a:ext>
            </a:extLst>
          </p:cNvPr>
          <p:cNvSpPr txBox="1"/>
          <p:nvPr/>
        </p:nvSpPr>
        <p:spPr>
          <a:xfrm rot="21086895">
            <a:off x="7397801" y="5032296"/>
            <a:ext cx="19647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T" b="1" dirty="0"/>
              <a:t>Dataset Coverage</a:t>
            </a:r>
          </a:p>
        </p:txBody>
      </p:sp>
    </p:spTree>
    <p:extLst>
      <p:ext uri="{BB962C8B-B14F-4D97-AF65-F5344CB8AC3E}">
        <p14:creationId xmlns:p14="http://schemas.microsoft.com/office/powerpoint/2010/main" val="2170718031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1764</TotalTime>
  <Words>1123</Words>
  <Application>Microsoft Macintosh PowerPoint</Application>
  <PresentationFormat>Widescreen</PresentationFormat>
  <Paragraphs>145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AdvPSA3A1</vt:lpstr>
      <vt:lpstr>AdvPSA3A2</vt:lpstr>
      <vt:lpstr>NimbusSanL</vt:lpstr>
      <vt:lpstr>Arial</vt:lpstr>
      <vt:lpstr>Calisto MT</vt:lpstr>
      <vt:lpstr>Cambria Math</vt:lpstr>
      <vt:lpstr>Poppins</vt:lpstr>
      <vt:lpstr>Raleway</vt:lpstr>
      <vt:lpstr>Univers Condensed</vt:lpstr>
      <vt:lpstr>ChronicleVTI</vt:lpstr>
      <vt:lpstr>Machine Learning clustering of spike protein  mutations  </vt:lpstr>
      <vt:lpstr>PowerPoint Presentation</vt:lpstr>
      <vt:lpstr>The basic IDEA</vt:lpstr>
      <vt:lpstr>THE COOK RECIPT: 1)CLUSTERING</vt:lpstr>
      <vt:lpstr>THE COOK RECIPT:    2) BUILD TIME SERIES</vt:lpstr>
      <vt:lpstr>THE COOK RECIPT:    2) BUILD TIME SERIES</vt:lpstr>
      <vt:lpstr>Clustering (on sequences)</vt:lpstr>
      <vt:lpstr>Clustering (on sequences)</vt:lpstr>
      <vt:lpstr>Working points</vt:lpstr>
      <vt:lpstr>Working points</vt:lpstr>
      <vt:lpstr>Working points</vt:lpstr>
      <vt:lpstr>Hierarchical clustering RESULTS:  </vt:lpstr>
      <vt:lpstr>Hierarchical clustering RESULTS:  </vt:lpstr>
      <vt:lpstr>SPIKE PROTEIN TIME-SERIES</vt:lpstr>
      <vt:lpstr>SPIKE PROTEIN TIME-SERIES</vt:lpstr>
      <vt:lpstr>CROSS-COuNTRY Validation:</vt:lpstr>
      <vt:lpstr>HEAT MAP (MUTATIONS SITE) FOR TIME ORDERED CLUSTER CHAIN (V0) </vt:lpstr>
      <vt:lpstr>PowerPoint Presentation</vt:lpstr>
      <vt:lpstr>PowerPoint Presentation</vt:lpstr>
      <vt:lpstr>PowerPoint Presentation</vt:lpstr>
      <vt:lpstr>PowerPoint Presentation</vt:lpstr>
      <vt:lpstr>CODE OUTPUT:  </vt:lpstr>
      <vt:lpstr>CODE OUTPUT:  </vt:lpstr>
      <vt:lpstr>CODE OUTPUT:  </vt:lpstr>
      <vt:lpstr>CODE OUTPUT:  </vt:lpstr>
      <vt:lpstr>Future WORK: NLP and GRAPH NN interpretation</vt:lpstr>
      <vt:lpstr>EMBEDDING AND T-SNE</vt:lpstr>
      <vt:lpstr>EMBEDDING AND T-SNE</vt:lpstr>
      <vt:lpstr>EMBEDDING VALIDATION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clustering of spike protein  mutations  </dc:title>
  <dc:creator>ELVIRA ROSSI</dc:creator>
  <cp:lastModifiedBy>ELVIRA ROSSI</cp:lastModifiedBy>
  <cp:revision>16</cp:revision>
  <dcterms:created xsi:type="dcterms:W3CDTF">2021-10-02T15:53:15Z</dcterms:created>
  <dcterms:modified xsi:type="dcterms:W3CDTF">2023-10-24T11:40:17Z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d0b24d-6422-44b0-b3de-abb3a9e8c81a_Enabled">
    <vt:lpwstr>true</vt:lpwstr>
  </property>
  <property fmtid="{D5CDD505-2E9C-101B-9397-08002B2CF9AE}" pid="3" name="MSIP_Label_2ad0b24d-6422-44b0-b3de-abb3a9e8c81a_SetDate">
    <vt:lpwstr>2023-10-24T11:01:47Z</vt:lpwstr>
  </property>
  <property fmtid="{D5CDD505-2E9C-101B-9397-08002B2CF9AE}" pid="4" name="MSIP_Label_2ad0b24d-6422-44b0-b3de-abb3a9e8c81a_Method">
    <vt:lpwstr>Standard</vt:lpwstr>
  </property>
  <property fmtid="{D5CDD505-2E9C-101B-9397-08002B2CF9AE}" pid="5" name="MSIP_Label_2ad0b24d-6422-44b0-b3de-abb3a9e8c81a_Name">
    <vt:lpwstr>defa4170-0d19-0005-0004-bc88714345d2</vt:lpwstr>
  </property>
  <property fmtid="{D5CDD505-2E9C-101B-9397-08002B2CF9AE}" pid="6" name="MSIP_Label_2ad0b24d-6422-44b0-b3de-abb3a9e8c81a_SiteId">
    <vt:lpwstr>2fcfe26a-bb62-46b0-b1e3-28f9da0c45fd</vt:lpwstr>
  </property>
  <property fmtid="{D5CDD505-2E9C-101B-9397-08002B2CF9AE}" pid="7" name="MSIP_Label_2ad0b24d-6422-44b0-b3de-abb3a9e8c81a_ActionId">
    <vt:lpwstr>4f61cb9c-2ecf-4628-b067-0ff49b2179d0</vt:lpwstr>
  </property>
  <property fmtid="{D5CDD505-2E9C-101B-9397-08002B2CF9AE}" pid="8" name="MSIP_Label_2ad0b24d-6422-44b0-b3de-abb3a9e8c81a_ContentBits">
    <vt:lpwstr>0</vt:lpwstr>
  </property>
</Properties>
</file>