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73" r:id="rId3"/>
    <p:sldId id="303" r:id="rId4"/>
    <p:sldId id="304" r:id="rId5"/>
    <p:sldId id="305" r:id="rId6"/>
    <p:sldId id="310" r:id="rId7"/>
    <p:sldId id="287" r:id="rId8"/>
    <p:sldId id="306" r:id="rId9"/>
    <p:sldId id="307" r:id="rId10"/>
    <p:sldId id="308" r:id="rId11"/>
    <p:sldId id="309" r:id="rId12"/>
    <p:sldId id="272" r:id="rId13"/>
    <p:sldId id="269" r:id="rId14"/>
    <p:sldId id="276" r:id="rId15"/>
    <p:sldId id="278" r:id="rId16"/>
    <p:sldId id="279" r:id="rId17"/>
    <p:sldId id="285" r:id="rId18"/>
    <p:sldId id="311" r:id="rId19"/>
    <p:sldId id="288" r:id="rId20"/>
    <p:sldId id="312" r:id="rId21"/>
    <p:sldId id="313" r:id="rId22"/>
    <p:sldId id="283" r:id="rId23"/>
    <p:sldId id="281" r:id="rId24"/>
    <p:sldId id="286" r:id="rId25"/>
    <p:sldId id="297" r:id="rId26"/>
    <p:sldId id="298" r:id="rId27"/>
    <p:sldId id="299" r:id="rId2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89708"/>
    <a:srgbClr val="33CC33"/>
    <a:srgbClr val="FF3300"/>
    <a:srgbClr val="FF0000"/>
    <a:srgbClr val="CC0099"/>
    <a:srgbClr val="FF33CC"/>
    <a:srgbClr val="00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88" autoAdjust="0"/>
    <p:restoredTop sz="90931" autoAdjust="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4288F24-B40A-43B7-B599-C591E17DDD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68551-1512-45F1-A952-67956E82ECA7}" type="datetime1">
              <a:rPr lang="en-GB" smtClean="0"/>
              <a:pPr>
                <a:defRPr/>
              </a:pPr>
              <a:t>20/06/2011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CB4B5-F57D-419C-9260-157499AD21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033BB-C488-4D9C-BC0D-0F4FEAFD82D2}" type="datetime1">
              <a:rPr lang="en-GB" smtClean="0"/>
              <a:pPr>
                <a:defRPr/>
              </a:pPr>
              <a:t>20/06/2011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D5F96-959A-4087-802F-D06DF55E60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0AE07-0764-4FFD-9B37-0784A011C654}" type="datetime1">
              <a:rPr lang="en-GB" smtClean="0"/>
              <a:pPr>
                <a:defRPr/>
              </a:pPr>
              <a:t>20/06/2011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C2C03-D889-4615-B507-8DFA51AC89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609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33400" y="6324600"/>
            <a:ext cx="8077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Esperimento MEG ...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8A303F-09ED-42DC-AEC3-EC6AACEA5CCE}" type="slidenum">
              <a:rPr lang="en-GB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934200" y="6324600"/>
            <a:ext cx="1676400" cy="304800"/>
          </a:xfrm>
        </p:spPr>
        <p:txBody>
          <a:bodyPr/>
          <a:lstStyle>
            <a:lvl1pPr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13 October 2008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EAC0F-602E-46B8-BF0A-5C39192F8DB0}" type="datetime1">
              <a:rPr lang="en-GB" smtClean="0"/>
              <a:pPr>
                <a:defRPr/>
              </a:pPr>
              <a:t>20/06/2011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FF8C3-8BBC-42DD-8516-55BE6E0EB0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2123F-7CAE-4906-B690-93F463BE1EED}" type="datetime1">
              <a:rPr lang="en-GB" smtClean="0"/>
              <a:pPr>
                <a:defRPr/>
              </a:pPr>
              <a:t>20/06/2011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C9F82-3F5F-4C9D-893E-0FDDABADA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BDCFA-E8FE-4537-817F-7F01194536D2}" type="datetime1">
              <a:rPr lang="en-GB" smtClean="0"/>
              <a:pPr>
                <a:defRPr/>
              </a:pPr>
              <a:t>20/06/2011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7E30C-F6DF-47C5-A614-EBAF46D97D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9DE86-D86D-4E9E-8D91-CAEFA199EDDB}" type="datetime1">
              <a:rPr lang="en-GB" smtClean="0"/>
              <a:pPr>
                <a:defRPr/>
              </a:pPr>
              <a:t>20/06/2011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99945-8ADD-4743-B0E6-3C89473B0B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90521-0ED8-4DEC-A18A-B188AE86D88A}" type="datetime1">
              <a:rPr lang="en-GB" smtClean="0"/>
              <a:pPr>
                <a:defRPr/>
              </a:pPr>
              <a:t>20/06/2011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93381-35ED-423F-94A3-E82920A7A8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A732A-E7CF-4320-A92C-122FE8FB39CD}" type="datetime1">
              <a:rPr lang="en-GB" smtClean="0"/>
              <a:pPr>
                <a:defRPr/>
              </a:pPr>
              <a:t>20/06/2011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DFBD3-04D8-4E97-9CDC-32DBC0832F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9CCBF-E57C-4C85-8C21-3C5140005461}" type="datetime1">
              <a:rPr lang="en-GB" smtClean="0"/>
              <a:pPr>
                <a:defRPr/>
              </a:pPr>
              <a:t>20/06/2011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EC9C7-7B38-455E-B7F2-BA52540A6E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FEC1-2091-4286-A307-455D59A5D723}" type="datetime1">
              <a:rPr lang="en-GB" smtClean="0"/>
              <a:pPr>
                <a:defRPr/>
              </a:pPr>
              <a:t>20/06/2011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C378C-B7E2-426F-854F-8EA087E17C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762000"/>
          </a:xfrm>
          <a:prstGeom prst="rect">
            <a:avLst/>
          </a:prstGeom>
          <a:solidFill>
            <a:srgbClr val="00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E5D8EE27-843C-4194-A2D5-2771912AFFEB}" type="datetime1">
              <a:rPr lang="en-GB" smtClean="0"/>
              <a:pPr>
                <a:defRPr/>
              </a:pPr>
              <a:t>20/06/2011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38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4174D45-E5F3-41A4-9369-AC17894438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685800" y="6172200"/>
            <a:ext cx="7772400" cy="0"/>
          </a:xfrm>
          <a:prstGeom prst="line">
            <a:avLst/>
          </a:prstGeom>
          <a:noFill/>
          <a:ln w="76200">
            <a:solidFill>
              <a:srgbClr val="00FF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CC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39.jpe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2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1.png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371600"/>
          </a:xfrm>
          <a:solidFill>
            <a:srgbClr val="00FF99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it-IT" dirty="0" smtClean="0"/>
              <a:t> Esperimento MEG: </a:t>
            </a:r>
            <a:br>
              <a:rPr lang="it-IT" dirty="0" smtClean="0"/>
            </a:br>
            <a:r>
              <a:rPr lang="it-IT" dirty="0" smtClean="0"/>
              <a:t>stato e richieste</a:t>
            </a:r>
            <a:endParaRPr lang="en-GB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3600" dirty="0" smtClean="0">
                <a:latin typeface="Book Antiqua" pitchFamily="18" charset="0"/>
              </a:rPr>
              <a:t>D. Nicol</a:t>
            </a:r>
            <a:r>
              <a:rPr lang="it-IT" sz="3600" dirty="0" smtClean="0">
                <a:cs typeface="Times New Roman" pitchFamily="18" charset="0"/>
              </a:rPr>
              <a:t>ò</a:t>
            </a:r>
            <a:r>
              <a:rPr lang="it-IT" sz="3600" dirty="0" smtClean="0">
                <a:latin typeface="Book Antiqua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dirty="0" smtClean="0">
                <a:solidFill>
                  <a:schemeClr val="tx2"/>
                </a:solidFill>
                <a:latin typeface="Book Antiqua" pitchFamily="18" charset="0"/>
              </a:rPr>
              <a:t>(per conto del gruppo MEG-Pisa)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>
                <a:solidFill>
                  <a:srgbClr val="33CC33"/>
                </a:solidFill>
                <a:latin typeface="Book Antiqua" pitchFamily="18" charset="0"/>
              </a:rPr>
              <a:t>Pisaa,  20 Giugno 2011</a:t>
            </a:r>
            <a:endParaRPr lang="en-GB" dirty="0" smtClean="0">
              <a:solidFill>
                <a:srgbClr val="33CC33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Risultati</a:t>
            </a:r>
            <a:r>
              <a:rPr lang="en-US" dirty="0" smtClean="0"/>
              <a:t> e </a:t>
            </a:r>
            <a:r>
              <a:rPr lang="en-US" dirty="0" err="1" smtClean="0"/>
              <a:t>prossimi</a:t>
            </a:r>
            <a:r>
              <a:rPr lang="en-US" dirty="0" smtClean="0"/>
              <a:t> </a:t>
            </a:r>
            <a:r>
              <a:rPr lang="en-US" dirty="0" err="1" smtClean="0"/>
              <a:t>obiettivi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EAC0F-602E-46B8-BF0A-5C39192F8DB0}" type="datetime1">
              <a:rPr lang="en-GB" smtClean="0"/>
              <a:pPr>
                <a:defRPr/>
              </a:pPr>
              <a:t>20/06/2011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FF8C3-8BBC-42DD-8516-55BE6E0EB05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953000"/>
          </a:xfrm>
        </p:spPr>
        <p:txBody>
          <a:bodyPr/>
          <a:lstStyle/>
          <a:p>
            <a:pPr lvl="0">
              <a:defRPr/>
            </a:pPr>
            <a:r>
              <a:rPr lang="en-US" sz="1800" dirty="0" err="1" smtClean="0">
                <a:solidFill>
                  <a:schemeClr val="accent6"/>
                </a:solidFill>
                <a:latin typeface="+mj-lt"/>
              </a:rPr>
              <a:t>nuovo</a:t>
            </a:r>
            <a:r>
              <a:rPr lang="en-US" sz="1800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  <a:latin typeface="+mj-lt"/>
              </a:rPr>
              <a:t>allineamento</a:t>
            </a:r>
            <a:r>
              <a:rPr lang="en-US" sz="1800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  <a:latin typeface="+mj-lt"/>
              </a:rPr>
              <a:t>ottenuto</a:t>
            </a:r>
            <a:r>
              <a:rPr lang="en-US" sz="1800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migliore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smtClean="0">
                <a:solidFill>
                  <a:schemeClr val="accent6"/>
                </a:solidFill>
                <a:latin typeface="+mj-lt"/>
              </a:rPr>
              <a:t>del </a:t>
            </a:r>
            <a:r>
              <a:rPr lang="en-US" sz="1800" dirty="0" err="1" smtClean="0">
                <a:solidFill>
                  <a:schemeClr val="accent6"/>
                </a:solidFill>
                <a:latin typeface="+mj-lt"/>
              </a:rPr>
              <a:t>precedente</a:t>
            </a:r>
            <a:endParaRPr lang="en-US" sz="1800" dirty="0" smtClean="0">
              <a:latin typeface="+mj-lt"/>
            </a:endParaRPr>
          </a:p>
          <a:p>
            <a:pPr lvl="1">
              <a:defRPr/>
            </a:pPr>
            <a:r>
              <a:rPr lang="en-US" sz="1600" dirty="0" smtClean="0">
                <a:solidFill>
                  <a:srgbClr val="0033CC"/>
                </a:solidFill>
                <a:latin typeface="+mj-lt"/>
              </a:rPr>
              <a:t>risoluzione </a:t>
            </a:r>
            <a:r>
              <a:rPr lang="en-US" sz="1600" dirty="0" err="1" smtClean="0">
                <a:solidFill>
                  <a:srgbClr val="0033CC"/>
                </a:solidFill>
                <a:latin typeface="+mj-lt"/>
              </a:rPr>
              <a:t>sulla</a:t>
            </a:r>
            <a:r>
              <a:rPr lang="en-US" sz="16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  <a:latin typeface="+mj-lt"/>
              </a:rPr>
              <a:t>posizione</a:t>
            </a:r>
            <a:r>
              <a:rPr lang="en-US" sz="16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  <a:latin typeface="+mj-lt"/>
              </a:rPr>
              <a:t>dei</a:t>
            </a:r>
            <a:r>
              <a:rPr lang="en-US" sz="16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  <a:latin typeface="+mj-lt"/>
              </a:rPr>
              <a:t>singoli</a:t>
            </a:r>
            <a:r>
              <a:rPr lang="en-US" sz="16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  <a:latin typeface="+mj-lt"/>
              </a:rPr>
              <a:t>fili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 &lt; 150 </a:t>
            </a:r>
            <a:r>
              <a:rPr lang="el-GR" sz="1600" dirty="0" smtClean="0">
                <a:solidFill>
                  <a:srgbClr val="00B05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m</a:t>
            </a:r>
          </a:p>
          <a:p>
            <a:pPr lvl="0">
              <a:defRPr/>
            </a:pPr>
            <a:r>
              <a:rPr lang="en-US" sz="1800" dirty="0" err="1" smtClean="0">
                <a:solidFill>
                  <a:srgbClr val="0033CC"/>
                </a:solidFill>
                <a:latin typeface="+mj-lt"/>
                <a:cs typeface="Times New Roman"/>
              </a:rPr>
              <a:t>risolte</a:t>
            </a:r>
            <a:r>
              <a:rPr lang="en-US" sz="1800" dirty="0" smtClean="0">
                <a:solidFill>
                  <a:srgbClr val="0033CC"/>
                </a:solidFill>
                <a:latin typeface="+mj-lt"/>
                <a:cs typeface="Times New Roman"/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  <a:latin typeface="+mj-lt"/>
                <a:cs typeface="Times New Roman"/>
              </a:rPr>
              <a:t>alcune</a:t>
            </a:r>
            <a:r>
              <a:rPr lang="en-US" sz="1800" dirty="0" smtClean="0">
                <a:solidFill>
                  <a:srgbClr val="0033CC"/>
                </a:solidFill>
                <a:latin typeface="+mj-lt"/>
                <a:cs typeface="Times New Roman"/>
              </a:rPr>
              <a:t> </a:t>
            </a:r>
            <a:r>
              <a:rPr lang="en-US" sz="1800" dirty="0" smtClean="0">
                <a:latin typeface="+mj-lt"/>
                <a:cs typeface="Times New Roman"/>
              </a:rPr>
              <a:t>“</a:t>
            </a:r>
            <a:r>
              <a:rPr lang="en-US" sz="1800" dirty="0" err="1" smtClean="0">
                <a:latin typeface="+mj-lt"/>
                <a:cs typeface="Times New Roman"/>
              </a:rPr>
              <a:t>patologie</a:t>
            </a:r>
            <a:r>
              <a:rPr lang="en-US" sz="1800" dirty="0" smtClean="0">
                <a:latin typeface="+mj-lt"/>
                <a:cs typeface="Times New Roman"/>
              </a:rPr>
              <a:t>” </a:t>
            </a:r>
            <a:r>
              <a:rPr lang="en-US" sz="1800" dirty="0" err="1" smtClean="0">
                <a:solidFill>
                  <a:srgbClr val="0033CC"/>
                </a:solidFill>
                <a:latin typeface="+mj-lt"/>
                <a:cs typeface="Times New Roman"/>
              </a:rPr>
              <a:t>nella</a:t>
            </a:r>
            <a:r>
              <a:rPr lang="en-US" sz="1800" dirty="0" smtClean="0">
                <a:solidFill>
                  <a:srgbClr val="0033CC"/>
                </a:solidFill>
                <a:latin typeface="+mj-lt"/>
                <a:cs typeface="Times New Roman"/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  <a:latin typeface="+mj-lt"/>
                <a:cs typeface="Times New Roman"/>
              </a:rPr>
              <a:t>ricostruzione</a:t>
            </a:r>
            <a:r>
              <a:rPr lang="en-US" sz="1800" dirty="0" smtClean="0">
                <a:solidFill>
                  <a:srgbClr val="0033CC"/>
                </a:solidFill>
                <a:latin typeface="+mj-lt"/>
                <a:cs typeface="Times New Roman"/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  <a:latin typeface="+mj-lt"/>
                <a:cs typeface="Times New Roman"/>
              </a:rPr>
              <a:t>delle</a:t>
            </a:r>
            <a:r>
              <a:rPr lang="en-US" sz="1800" dirty="0" smtClean="0">
                <a:solidFill>
                  <a:srgbClr val="0033CC"/>
                </a:solidFill>
                <a:latin typeface="+mj-lt"/>
                <a:cs typeface="Times New Roman"/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  <a:latin typeface="+mj-lt"/>
                <a:cs typeface="Times New Roman"/>
              </a:rPr>
              <a:t>tracce</a:t>
            </a:r>
            <a:endParaRPr lang="en-US" sz="1800" dirty="0" smtClean="0">
              <a:solidFill>
                <a:srgbClr val="0033CC"/>
              </a:solidFill>
              <a:latin typeface="+mj-lt"/>
              <a:cs typeface="Times New Roman"/>
            </a:endParaRPr>
          </a:p>
          <a:p>
            <a:pPr lvl="1">
              <a:defRPr/>
            </a:pPr>
            <a:r>
              <a:rPr lang="en-US" sz="1400" dirty="0" err="1" smtClean="0">
                <a:latin typeface="+mj-lt"/>
                <a:cs typeface="Times New Roman"/>
              </a:rPr>
              <a:t>distribuzione</a:t>
            </a:r>
            <a:r>
              <a:rPr lang="en-US" sz="1400" dirty="0" smtClean="0">
                <a:latin typeface="+mj-lt"/>
                <a:cs typeface="Times New Roman"/>
              </a:rPr>
              <a:t> in </a:t>
            </a:r>
            <a:r>
              <a:rPr lang="en-US" sz="1400" dirty="0" err="1" smtClean="0">
                <a:latin typeface="+mj-lt"/>
                <a:cs typeface="Times New Roman"/>
              </a:rPr>
              <a:t>impulso</a:t>
            </a:r>
            <a:r>
              <a:rPr lang="en-US" sz="1400" dirty="0" smtClean="0">
                <a:latin typeface="+mj-lt"/>
                <a:cs typeface="Times New Roman"/>
              </a:rPr>
              <a:t> per </a:t>
            </a:r>
            <a:r>
              <a:rPr lang="en-US" sz="1400" dirty="0" err="1" smtClean="0">
                <a:latin typeface="+mj-lt"/>
                <a:cs typeface="Times New Roman"/>
              </a:rPr>
              <a:t>positroni</a:t>
            </a:r>
            <a:r>
              <a:rPr lang="en-US" sz="1400" dirty="0" smtClean="0">
                <a:latin typeface="+mj-lt"/>
                <a:cs typeface="Times New Roman"/>
              </a:rPr>
              <a:t> </a:t>
            </a:r>
            <a:r>
              <a:rPr lang="en-US" sz="1400" dirty="0" err="1" smtClean="0">
                <a:latin typeface="+mj-lt"/>
                <a:cs typeface="Times New Roman"/>
              </a:rPr>
              <a:t>di</a:t>
            </a:r>
            <a:r>
              <a:rPr lang="en-US" sz="1400" dirty="0" smtClean="0">
                <a:latin typeface="+mj-lt"/>
                <a:cs typeface="Times New Roman"/>
              </a:rPr>
              <a:t> Michel </a:t>
            </a:r>
            <a:r>
              <a:rPr lang="en-US" sz="1400" dirty="0" err="1" smtClean="0">
                <a:latin typeface="+mj-lt"/>
                <a:cs typeface="Times New Roman"/>
              </a:rPr>
              <a:t>all’end</a:t>
            </a:r>
            <a:r>
              <a:rPr lang="en-US" sz="1400" dirty="0" smtClean="0">
                <a:latin typeface="+mj-lt"/>
                <a:cs typeface="Times New Roman"/>
              </a:rPr>
              <a:t>-point</a:t>
            </a:r>
          </a:p>
          <a:p>
            <a:pPr lvl="1">
              <a:defRPr/>
            </a:pPr>
            <a:r>
              <a:rPr lang="en-US" sz="1400" dirty="0" err="1" smtClean="0">
                <a:latin typeface="+mj-lt"/>
                <a:cs typeface="Times New Roman"/>
              </a:rPr>
              <a:t>distribuzione</a:t>
            </a:r>
            <a:r>
              <a:rPr lang="en-US" sz="1400" dirty="0" smtClean="0">
                <a:latin typeface="+mj-lt"/>
                <a:cs typeface="Times New Roman"/>
              </a:rPr>
              <a:t> </a:t>
            </a:r>
            <a:r>
              <a:rPr lang="en-US" sz="1400" dirty="0" err="1" smtClean="0">
                <a:latin typeface="+mj-lt"/>
                <a:cs typeface="Times New Roman"/>
              </a:rPr>
              <a:t>angolare</a:t>
            </a:r>
            <a:r>
              <a:rPr lang="en-US" sz="1400" dirty="0" smtClean="0">
                <a:latin typeface="+mj-lt"/>
                <a:cs typeface="Times New Roman"/>
              </a:rPr>
              <a:t> per </a:t>
            </a:r>
            <a:r>
              <a:rPr lang="en-US" sz="1400" dirty="0" err="1" smtClean="0">
                <a:latin typeface="+mj-lt"/>
                <a:cs typeface="Times New Roman"/>
              </a:rPr>
              <a:t>eventi</a:t>
            </a:r>
            <a:r>
              <a:rPr lang="en-US" sz="1400" dirty="0" smtClean="0">
                <a:latin typeface="+mj-lt"/>
                <a:cs typeface="Times New Roman"/>
              </a:rPr>
              <a:t> con </a:t>
            </a:r>
            <a:r>
              <a:rPr lang="en-US" sz="1400" dirty="0" err="1" smtClean="0">
                <a:latin typeface="+mj-lt"/>
                <a:cs typeface="Times New Roman"/>
              </a:rPr>
              <a:t>doppio-giro</a:t>
            </a:r>
            <a:endParaRPr lang="en-US" sz="1400" dirty="0" smtClean="0">
              <a:latin typeface="+mj-lt"/>
              <a:cs typeface="Times New Roman"/>
            </a:endParaRPr>
          </a:p>
          <a:p>
            <a:pPr lvl="1">
              <a:buNone/>
              <a:defRPr/>
            </a:pPr>
            <a:r>
              <a:rPr lang="en-US" sz="1400" dirty="0" smtClean="0">
                <a:latin typeface="+mj-lt"/>
                <a:cs typeface="Times New Roman"/>
              </a:rPr>
              <a:t>                    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cs typeface="Times New Roman"/>
              </a:rPr>
              <a:t>prima                                                                                     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  <a:cs typeface="Times New Roman"/>
              </a:rPr>
              <a:t>dopo</a:t>
            </a:r>
            <a:endParaRPr lang="en-US" sz="1400" dirty="0" smtClean="0">
              <a:solidFill>
                <a:schemeClr val="tx1"/>
              </a:solidFill>
              <a:latin typeface="+mj-lt"/>
              <a:cs typeface="Times New Roman"/>
            </a:endParaRPr>
          </a:p>
          <a:p>
            <a:pPr lvl="0">
              <a:buNone/>
              <a:defRPr/>
            </a:pPr>
            <a:endParaRPr lang="en-US" sz="1800" dirty="0" smtClean="0">
              <a:solidFill>
                <a:srgbClr val="00B050"/>
              </a:solidFill>
              <a:latin typeface="+mj-lt"/>
              <a:cs typeface="Times New Roman"/>
            </a:endParaRPr>
          </a:p>
          <a:p>
            <a:pPr lvl="0">
              <a:buNone/>
              <a:defRPr/>
            </a:pPr>
            <a:endParaRPr lang="en-US" sz="1800" dirty="0" smtClean="0">
              <a:solidFill>
                <a:srgbClr val="00B050"/>
              </a:solidFill>
              <a:latin typeface="+mj-lt"/>
              <a:cs typeface="Times New Roman"/>
            </a:endParaRPr>
          </a:p>
          <a:p>
            <a:pPr lvl="0">
              <a:buNone/>
              <a:defRPr/>
            </a:pPr>
            <a:endParaRPr lang="en-US" sz="1800" dirty="0" smtClean="0">
              <a:solidFill>
                <a:srgbClr val="00B050"/>
              </a:solidFill>
              <a:latin typeface="+mj-lt"/>
              <a:cs typeface="Times New Roman"/>
            </a:endParaRPr>
          </a:p>
          <a:p>
            <a:pPr lvl="0">
              <a:buNone/>
              <a:defRPr/>
            </a:pPr>
            <a:endParaRPr lang="en-US" sz="1800" dirty="0" smtClean="0">
              <a:solidFill>
                <a:srgbClr val="00B050"/>
              </a:solidFill>
              <a:latin typeface="+mj-lt"/>
              <a:cs typeface="Times New Roman"/>
            </a:endParaRPr>
          </a:p>
          <a:p>
            <a:pPr lvl="0">
              <a:buNone/>
              <a:defRPr/>
            </a:pPr>
            <a:endParaRPr lang="en-US" sz="1800" dirty="0" smtClean="0">
              <a:solidFill>
                <a:srgbClr val="00B050"/>
              </a:solidFill>
              <a:latin typeface="+mj-lt"/>
              <a:cs typeface="Times New Roman"/>
            </a:endParaRPr>
          </a:p>
          <a:p>
            <a:pPr lvl="0">
              <a:buNone/>
              <a:defRPr/>
            </a:pPr>
            <a:endParaRPr lang="en-US" sz="1800" dirty="0" smtClean="0">
              <a:solidFill>
                <a:srgbClr val="00B050"/>
              </a:solidFill>
              <a:latin typeface="+mj-lt"/>
              <a:cs typeface="Times New Roman"/>
            </a:endParaRPr>
          </a:p>
          <a:p>
            <a:pPr lvl="0">
              <a:buNone/>
              <a:defRPr/>
            </a:pPr>
            <a:endParaRPr lang="en-US" sz="1800" dirty="0" smtClean="0">
              <a:solidFill>
                <a:srgbClr val="00B050"/>
              </a:solidFill>
              <a:latin typeface="+mj-lt"/>
              <a:cs typeface="Times New Roman"/>
            </a:endParaRPr>
          </a:p>
          <a:p>
            <a:pPr lvl="0">
              <a:lnSpc>
                <a:spcPct val="150000"/>
              </a:lnSpc>
              <a:buNone/>
              <a:defRPr/>
            </a:pPr>
            <a:endParaRPr lang="en-US" sz="1800" dirty="0" smtClean="0">
              <a:solidFill>
                <a:srgbClr val="00B050"/>
              </a:solidFill>
              <a:latin typeface="+mj-lt"/>
              <a:cs typeface="Times New Roman"/>
            </a:endParaRPr>
          </a:p>
          <a:p>
            <a:pPr>
              <a:defRPr/>
            </a:pPr>
            <a:r>
              <a:rPr lang="en-US" sz="1800" dirty="0" err="1" smtClean="0">
                <a:solidFill>
                  <a:schemeClr val="accent6"/>
                </a:solidFill>
                <a:latin typeface="+mj-lt"/>
              </a:rPr>
              <a:t>dati</a:t>
            </a:r>
            <a:r>
              <a:rPr lang="en-US" sz="1800" dirty="0" smtClean="0">
                <a:solidFill>
                  <a:schemeClr val="accent6"/>
                </a:solidFill>
                <a:latin typeface="+mj-lt"/>
              </a:rPr>
              <a:t> 2009 e 2010 </a:t>
            </a:r>
            <a:r>
              <a:rPr lang="en-US" sz="1800" dirty="0" err="1" smtClean="0">
                <a:solidFill>
                  <a:schemeClr val="accent6"/>
                </a:solidFill>
                <a:latin typeface="+mj-lt"/>
              </a:rPr>
              <a:t>riprocessati</a:t>
            </a:r>
            <a:r>
              <a:rPr lang="en-US" sz="1800" dirty="0" smtClean="0">
                <a:solidFill>
                  <a:schemeClr val="accent6"/>
                </a:solidFill>
                <a:latin typeface="+mj-lt"/>
              </a:rPr>
              <a:t>, </a:t>
            </a:r>
            <a:r>
              <a:rPr lang="en-US" sz="1800" dirty="0" err="1" smtClean="0">
                <a:solidFill>
                  <a:schemeClr val="accent6"/>
                </a:solidFill>
                <a:latin typeface="+mj-lt"/>
              </a:rPr>
              <a:t>analisi</a:t>
            </a:r>
            <a:r>
              <a:rPr lang="en-US" sz="1800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  <a:latin typeface="+mj-lt"/>
              </a:rPr>
              <a:t>di</a:t>
            </a:r>
            <a:r>
              <a:rPr lang="en-US" sz="1800" dirty="0" smtClean="0">
                <a:solidFill>
                  <a:schemeClr val="accent6"/>
                </a:solidFill>
                <a:latin typeface="+mj-lt"/>
              </a:rPr>
              <a:t> likelihood in </a:t>
            </a:r>
            <a:r>
              <a:rPr lang="en-US" sz="1800" dirty="0" err="1" smtClean="0">
                <a:solidFill>
                  <a:schemeClr val="accent6"/>
                </a:solidFill>
                <a:latin typeface="+mj-lt"/>
              </a:rPr>
              <a:t>corso</a:t>
            </a:r>
            <a:endParaRPr lang="en-US" sz="1800" dirty="0" smtClean="0">
              <a:solidFill>
                <a:schemeClr val="accent6"/>
              </a:solidFill>
              <a:latin typeface="+mj-lt"/>
            </a:endParaRPr>
          </a:p>
          <a:p>
            <a:pPr>
              <a:defRPr/>
            </a:pPr>
            <a:r>
              <a:rPr lang="en-US" sz="1800" dirty="0" err="1" smtClean="0">
                <a:solidFill>
                  <a:schemeClr val="accent6"/>
                </a:solidFill>
                <a:latin typeface="+mj-lt"/>
              </a:rPr>
              <a:t>inserimento</a:t>
            </a:r>
            <a:r>
              <a:rPr lang="en-US" sz="1800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  <a:latin typeface="+mj-lt"/>
              </a:rPr>
              <a:t>tracce</a:t>
            </a:r>
            <a:r>
              <a:rPr lang="en-US" sz="1800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  <a:latin typeface="+mj-lt"/>
              </a:rPr>
              <a:t>di</a:t>
            </a:r>
            <a:r>
              <a:rPr lang="en-US" sz="1800" dirty="0" smtClean="0">
                <a:solidFill>
                  <a:schemeClr val="accent6"/>
                </a:solidFill>
                <a:latin typeface="+mj-lt"/>
              </a:rPr>
              <a:t> Mott </a:t>
            </a:r>
            <a:r>
              <a:rPr lang="en-US" sz="1800" dirty="0" err="1" smtClean="0">
                <a:solidFill>
                  <a:schemeClr val="accent6"/>
                </a:solidFill>
                <a:latin typeface="+mj-lt"/>
              </a:rPr>
              <a:t>nel</a:t>
            </a:r>
            <a:r>
              <a:rPr lang="en-US" sz="1800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l-GR" sz="1800" dirty="0" smtClean="0">
                <a:solidFill>
                  <a:srgbClr val="00B050"/>
                </a:solidFill>
                <a:latin typeface="Book Antiqua" pitchFamily="18" charset="0"/>
                <a:sym typeface="Wingdings" pitchFamily="2" charset="2"/>
              </a:rPr>
              <a:t>χ</a:t>
            </a:r>
            <a:r>
              <a:rPr lang="en-US" sz="1800" baseline="30000" dirty="0" smtClean="0">
                <a:solidFill>
                  <a:srgbClr val="00B050"/>
                </a:solidFill>
                <a:latin typeface="Book Antiqua" pitchFamily="18" charset="0"/>
                <a:sym typeface="Wingdings" pitchFamily="2" charset="2"/>
              </a:rPr>
              <a:t>2</a:t>
            </a:r>
            <a:r>
              <a:rPr lang="en-US" sz="1800" dirty="0" smtClean="0">
                <a:solidFill>
                  <a:schemeClr val="accent6"/>
                </a:solidFill>
                <a:latin typeface="+mj-lt"/>
                <a:sym typeface="Wingdings" pitchFamily="2" charset="2"/>
              </a:rPr>
              <a:t>  </a:t>
            </a:r>
            <a:r>
              <a:rPr lang="en-US" sz="1800" dirty="0" err="1" smtClean="0">
                <a:latin typeface="+mj-lt"/>
              </a:rPr>
              <a:t>allineamento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camere-magnete</a:t>
            </a:r>
            <a:endParaRPr lang="en-US" sz="1800" dirty="0" smtClean="0">
              <a:latin typeface="+mj-lt"/>
            </a:endParaRPr>
          </a:p>
          <a:p>
            <a:pPr lvl="1">
              <a:defRPr/>
            </a:pPr>
            <a:endParaRPr lang="en-US" sz="1400" dirty="0" smtClean="0">
              <a:solidFill>
                <a:srgbClr val="0033CC"/>
              </a:solidFill>
              <a:latin typeface="Book Antiqua"/>
            </a:endParaRPr>
          </a:p>
          <a:p>
            <a:pPr lvl="1">
              <a:defRPr/>
            </a:pPr>
            <a:endParaRPr lang="en-US" sz="1400" dirty="0" smtClean="0">
              <a:solidFill>
                <a:srgbClr val="0033CC"/>
              </a:solidFill>
              <a:latin typeface="Book Antiqua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05099"/>
            <a:ext cx="391278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352800" y="2590800"/>
            <a:ext cx="990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rgbClr val="0033CC"/>
                </a:solidFill>
                <a:latin typeface="Book Antiqua"/>
              </a:rPr>
              <a:t>φ</a:t>
            </a:r>
            <a:r>
              <a:rPr lang="en-US" sz="1800" dirty="0" smtClean="0">
                <a:solidFill>
                  <a:srgbClr val="0033CC"/>
                </a:solidFill>
                <a:latin typeface="Book Antiqua"/>
              </a:rPr>
              <a:t> </a:t>
            </a:r>
            <a:r>
              <a:rPr lang="en-US" sz="1800" dirty="0" smtClean="0">
                <a:solidFill>
                  <a:srgbClr val="0033CC"/>
                </a:solidFill>
              </a:rPr>
              <a:t>&lt; 20</a:t>
            </a:r>
            <a:r>
              <a:rPr lang="en-US" sz="1800" baseline="30000" dirty="0" smtClean="0">
                <a:solidFill>
                  <a:srgbClr val="0033CC"/>
                </a:solidFill>
              </a:rPr>
              <a:t>o</a:t>
            </a:r>
          </a:p>
          <a:p>
            <a:endParaRPr lang="en-US" sz="1800" baseline="30000" dirty="0" smtClean="0">
              <a:solidFill>
                <a:srgbClr val="0033CC"/>
              </a:solidFill>
            </a:endParaRPr>
          </a:p>
          <a:p>
            <a:r>
              <a:rPr lang="el-GR" sz="1800" dirty="0" smtClean="0">
                <a:solidFill>
                  <a:srgbClr val="FF0000"/>
                </a:solidFill>
                <a:latin typeface="Book Antiqua"/>
              </a:rPr>
              <a:t>φ</a:t>
            </a:r>
            <a:r>
              <a:rPr lang="en-US" sz="1800" dirty="0" smtClean="0">
                <a:solidFill>
                  <a:srgbClr val="FF0000"/>
                </a:solidFill>
                <a:latin typeface="Book Antiqua"/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&gt; 20</a:t>
            </a:r>
            <a:r>
              <a:rPr lang="en-US" sz="1800" baseline="30000" dirty="0" smtClean="0">
                <a:solidFill>
                  <a:srgbClr val="FF0000"/>
                </a:solidFill>
              </a:rPr>
              <a:t>o</a:t>
            </a:r>
          </a:p>
          <a:p>
            <a:endParaRPr lang="en-US" sz="1800" baseline="30000" dirty="0" smtClean="0">
              <a:solidFill>
                <a:srgbClr val="0033CC"/>
              </a:solidFill>
            </a:endParaRPr>
          </a:p>
          <a:p>
            <a:endParaRPr lang="en-US" sz="1800" baseline="30000" dirty="0" smtClean="0">
              <a:solidFill>
                <a:srgbClr val="0033CC"/>
              </a:solidFill>
            </a:endParaRP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1050" y="2681844"/>
            <a:ext cx="3867150" cy="280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generatore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neutroni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953000"/>
          </a:xfrm>
        </p:spPr>
        <p:txBody>
          <a:bodyPr/>
          <a:lstStyle/>
          <a:p>
            <a:r>
              <a:rPr lang="en-US" sz="1800" dirty="0" err="1" smtClean="0">
                <a:latin typeface="+mj-lt"/>
              </a:rPr>
              <a:t>Calibrazioni</a:t>
            </a:r>
            <a:r>
              <a:rPr lang="en-US" sz="1800" dirty="0" smtClean="0">
                <a:latin typeface="+mj-lt"/>
              </a:rPr>
              <a:t> del XEC</a:t>
            </a:r>
          </a:p>
          <a:p>
            <a:pPr lvl="1"/>
            <a:r>
              <a:rPr lang="en-US" sz="1600" dirty="0" err="1" smtClean="0">
                <a:latin typeface="+mj-lt"/>
              </a:rPr>
              <a:t>necessità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di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monitorare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il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calorimetro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anche</a:t>
            </a:r>
            <a:r>
              <a:rPr lang="en-US" sz="1600" dirty="0" smtClean="0">
                <a:latin typeface="+mj-lt"/>
              </a:rPr>
              <a:t> in </a:t>
            </a:r>
            <a:r>
              <a:rPr lang="en-US" sz="1600" dirty="0" err="1" smtClean="0">
                <a:latin typeface="+mj-lt"/>
              </a:rPr>
              <a:t>condizioni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di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normale</a:t>
            </a:r>
            <a:r>
              <a:rPr lang="en-US" sz="1600" dirty="0" smtClean="0">
                <a:latin typeface="+mj-lt"/>
              </a:rPr>
              <a:t> run</a:t>
            </a:r>
          </a:p>
          <a:p>
            <a:pPr lvl="1"/>
            <a:r>
              <a:rPr lang="en-US" sz="1600" dirty="0" err="1" smtClean="0">
                <a:latin typeface="+mj-lt"/>
              </a:rPr>
              <a:t>già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disponibili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eventi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da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sorgenti</a:t>
            </a:r>
            <a:r>
              <a:rPr lang="en-US" sz="1600" dirty="0" smtClean="0">
                <a:latin typeface="+mj-lt"/>
              </a:rPr>
              <a:t> </a:t>
            </a:r>
            <a:r>
              <a:rPr lang="el-GR" sz="1600" dirty="0" smtClean="0">
                <a:cs typeface="Times New Roman"/>
              </a:rPr>
              <a:t>α</a:t>
            </a:r>
            <a:endParaRPr lang="en-US" sz="1600" dirty="0" smtClean="0">
              <a:cs typeface="Times New Roman"/>
            </a:endParaRPr>
          </a:p>
          <a:p>
            <a:pPr lvl="1"/>
            <a:r>
              <a:rPr lang="en-US" sz="1600" dirty="0" err="1" smtClean="0">
                <a:latin typeface="+mj-lt"/>
                <a:cs typeface="Times New Roman"/>
              </a:rPr>
              <a:t>necessità</a:t>
            </a:r>
            <a:r>
              <a:rPr lang="en-US" sz="1600" dirty="0" smtClean="0">
                <a:latin typeface="+mj-lt"/>
                <a:cs typeface="Times New Roman"/>
              </a:rPr>
              <a:t> </a:t>
            </a:r>
            <a:r>
              <a:rPr lang="en-US" sz="1600" dirty="0" err="1" smtClean="0">
                <a:latin typeface="+mj-lt"/>
                <a:cs typeface="Times New Roman"/>
              </a:rPr>
              <a:t>di</a:t>
            </a:r>
            <a:r>
              <a:rPr lang="en-US" sz="1600" dirty="0" smtClean="0">
                <a:latin typeface="+mj-lt"/>
                <a:cs typeface="Times New Roman"/>
              </a:rPr>
              <a:t> </a:t>
            </a:r>
            <a:r>
              <a:rPr lang="en-US" sz="1600" dirty="0" err="1" smtClean="0">
                <a:latin typeface="+mj-lt"/>
                <a:cs typeface="Times New Roman"/>
              </a:rPr>
              <a:t>mip</a:t>
            </a:r>
            <a:endParaRPr lang="en-US" sz="1600" dirty="0" smtClean="0">
              <a:latin typeface="+mj-lt"/>
            </a:endParaRPr>
          </a:p>
          <a:p>
            <a:r>
              <a:rPr lang="en-US" sz="1800" dirty="0" err="1" smtClean="0">
                <a:latin typeface="+mj-lt"/>
              </a:rPr>
              <a:t>Installato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generatore</a:t>
            </a:r>
            <a:r>
              <a:rPr lang="en-US" sz="1800" dirty="0" smtClean="0">
                <a:latin typeface="+mj-lt"/>
              </a:rPr>
              <a:t> “</a:t>
            </a:r>
            <a:r>
              <a:rPr lang="en-US" sz="1800" dirty="0" err="1" smtClean="0">
                <a:latin typeface="+mj-lt"/>
              </a:rPr>
              <a:t>pulsato</a:t>
            </a:r>
            <a:r>
              <a:rPr lang="en-US" sz="1800" dirty="0" smtClean="0">
                <a:latin typeface="+mj-lt"/>
              </a:rPr>
              <a:t>’’ </a:t>
            </a:r>
            <a:r>
              <a:rPr lang="en-US" sz="1800" dirty="0" err="1" smtClean="0">
                <a:latin typeface="+mj-lt"/>
              </a:rPr>
              <a:t>di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neutroni</a:t>
            </a:r>
            <a:endParaRPr lang="en-US" sz="1800" dirty="0" smtClean="0">
              <a:latin typeface="+mj-lt"/>
            </a:endParaRPr>
          </a:p>
          <a:p>
            <a:pPr lvl="1"/>
            <a:r>
              <a:rPr lang="en-US" sz="1600" dirty="0" err="1" smtClean="0">
                <a:latin typeface="+mj-lt"/>
              </a:rPr>
              <a:t>Thermofisher</a:t>
            </a:r>
            <a:r>
              <a:rPr lang="en-US" sz="1600" dirty="0" smtClean="0">
                <a:latin typeface="+mj-lt"/>
              </a:rPr>
              <a:t> (</a:t>
            </a:r>
            <a:r>
              <a:rPr lang="en-US" sz="1600" dirty="0" err="1" smtClean="0">
                <a:latin typeface="+mj-lt"/>
              </a:rPr>
              <a:t>basato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su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fusione</a:t>
            </a:r>
            <a:r>
              <a:rPr lang="en-US" sz="1600" dirty="0" smtClean="0">
                <a:latin typeface="+mj-lt"/>
              </a:rPr>
              <a:t> D-D)</a:t>
            </a:r>
          </a:p>
          <a:p>
            <a:pPr lvl="1"/>
            <a:r>
              <a:rPr lang="en-US" sz="1600" dirty="0" err="1" smtClean="0">
                <a:latin typeface="+mj-lt"/>
              </a:rPr>
              <a:t>linea</a:t>
            </a:r>
            <a:r>
              <a:rPr lang="en-US" sz="1600" dirty="0" smtClean="0">
                <a:latin typeface="+mj-lt"/>
              </a:rPr>
              <a:t> </a:t>
            </a:r>
            <a:r>
              <a:rPr lang="el-GR" sz="1600" dirty="0" smtClean="0">
                <a:latin typeface="Times New Roman"/>
                <a:cs typeface="Times New Roman"/>
              </a:rPr>
              <a:t>γ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+mj-lt"/>
                <a:cs typeface="Times New Roman"/>
              </a:rPr>
              <a:t>da</a:t>
            </a:r>
            <a:r>
              <a:rPr lang="en-US" sz="1600" dirty="0" smtClean="0">
                <a:latin typeface="+mj-lt"/>
                <a:cs typeface="Times New Roman"/>
              </a:rPr>
              <a:t> 9 </a:t>
            </a:r>
            <a:r>
              <a:rPr lang="en-US" sz="1600" dirty="0" err="1" smtClean="0">
                <a:latin typeface="+mj-lt"/>
                <a:cs typeface="Times New Roman"/>
              </a:rPr>
              <a:t>MeV</a:t>
            </a:r>
            <a:r>
              <a:rPr lang="en-US" sz="1600" dirty="0" smtClean="0">
                <a:latin typeface="+mj-lt"/>
                <a:cs typeface="Times New Roman"/>
              </a:rPr>
              <a:t> </a:t>
            </a:r>
            <a:r>
              <a:rPr lang="en-US" sz="1600" dirty="0" err="1" smtClean="0">
                <a:latin typeface="+mj-lt"/>
                <a:cs typeface="Times New Roman"/>
              </a:rPr>
              <a:t>da</a:t>
            </a:r>
            <a:r>
              <a:rPr lang="en-US" sz="1600" dirty="0" smtClean="0">
                <a:latin typeface="+mj-lt"/>
                <a:cs typeface="Times New Roman"/>
              </a:rPr>
              <a:t> </a:t>
            </a:r>
            <a:r>
              <a:rPr lang="en-US" sz="1600" dirty="0" err="1" smtClean="0">
                <a:latin typeface="+mj-lt"/>
                <a:cs typeface="Times New Roman"/>
              </a:rPr>
              <a:t>cattura</a:t>
            </a:r>
            <a:r>
              <a:rPr lang="en-US" sz="1600" dirty="0" smtClean="0">
                <a:latin typeface="+mj-lt"/>
                <a:cs typeface="Times New Roman"/>
              </a:rPr>
              <a:t> </a:t>
            </a:r>
            <a:r>
              <a:rPr lang="en-US" sz="1600" dirty="0" err="1" smtClean="0">
                <a:latin typeface="+mj-lt"/>
                <a:cs typeface="Times New Roman"/>
              </a:rPr>
              <a:t>termica</a:t>
            </a:r>
            <a:r>
              <a:rPr lang="en-US" sz="1600" dirty="0" smtClean="0">
                <a:latin typeface="+mj-lt"/>
                <a:cs typeface="Times New Roman"/>
              </a:rPr>
              <a:t> </a:t>
            </a:r>
            <a:r>
              <a:rPr lang="en-US" sz="1600" dirty="0" err="1" smtClean="0">
                <a:latin typeface="+mj-lt"/>
                <a:cs typeface="Times New Roman"/>
              </a:rPr>
              <a:t>su</a:t>
            </a:r>
            <a:r>
              <a:rPr lang="en-US" sz="1600" dirty="0" smtClean="0">
                <a:latin typeface="+mj-lt"/>
                <a:cs typeface="Times New Roman"/>
              </a:rPr>
              <a:t> </a:t>
            </a:r>
            <a:r>
              <a:rPr lang="en-US" sz="1600" dirty="0" err="1" smtClean="0">
                <a:latin typeface="+mj-lt"/>
                <a:cs typeface="Times New Roman"/>
              </a:rPr>
              <a:t>Nichel</a:t>
            </a:r>
            <a:r>
              <a:rPr lang="en-US" sz="1600" dirty="0" smtClean="0">
                <a:latin typeface="+mj-lt"/>
              </a:rPr>
              <a:t> </a:t>
            </a:r>
          </a:p>
          <a:p>
            <a:pPr lvl="1"/>
            <a:r>
              <a:rPr lang="en-US" sz="1600" dirty="0" err="1" smtClean="0">
                <a:latin typeface="+mj-lt"/>
              </a:rPr>
              <a:t>nuovo</a:t>
            </a:r>
            <a:r>
              <a:rPr lang="en-US" sz="1600" dirty="0" smtClean="0">
                <a:latin typeface="+mj-lt"/>
              </a:rPr>
              <a:t> trigger in </a:t>
            </a:r>
            <a:r>
              <a:rPr lang="en-US" sz="1600" dirty="0" err="1" smtClean="0">
                <a:latin typeface="+mj-lt"/>
              </a:rPr>
              <a:t>coincidenza</a:t>
            </a:r>
            <a:r>
              <a:rPr lang="en-US" sz="1600" dirty="0" smtClean="0">
                <a:latin typeface="+mj-lt"/>
              </a:rPr>
              <a:t> (</a:t>
            </a:r>
            <a:r>
              <a:rPr lang="el-GR" sz="1600" dirty="0" smtClean="0">
                <a:latin typeface="+mj-lt"/>
                <a:cs typeface="Times New Roman"/>
              </a:rPr>
              <a:t>Δ</a:t>
            </a:r>
            <a:r>
              <a:rPr lang="en-US" sz="1600" dirty="0" smtClean="0">
                <a:latin typeface="+mj-lt"/>
                <a:cs typeface="Times New Roman"/>
              </a:rPr>
              <a:t>T = 100 </a:t>
            </a:r>
            <a:r>
              <a:rPr lang="el-GR" sz="1600" dirty="0" smtClean="0">
                <a:latin typeface="+mj-lt"/>
                <a:cs typeface="Times New Roman"/>
              </a:rPr>
              <a:t>μ</a:t>
            </a:r>
            <a:r>
              <a:rPr lang="en-US" sz="1600" dirty="0" smtClean="0">
                <a:latin typeface="+mj-lt"/>
                <a:cs typeface="Times New Roman"/>
              </a:rPr>
              <a:t>s)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+mj-lt"/>
              </a:rPr>
              <a:t>con </a:t>
            </a:r>
            <a:r>
              <a:rPr lang="en-US" sz="1600" dirty="0" err="1" smtClean="0">
                <a:latin typeface="+mj-lt"/>
              </a:rPr>
              <a:t>l’impulso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di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estrazione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dal</a:t>
            </a:r>
            <a:r>
              <a:rPr lang="en-US" sz="1600" dirty="0" smtClean="0">
                <a:latin typeface="+mj-lt"/>
              </a:rPr>
              <a:t> plasma</a:t>
            </a:r>
            <a:endParaRPr lang="en-US" sz="16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EAC0F-602E-46B8-BF0A-5C39192F8DB0}" type="datetime1">
              <a:rPr lang="en-GB" smtClean="0"/>
              <a:pPr>
                <a:defRPr/>
              </a:pPr>
              <a:t>20/06/2011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FF8C3-8BBC-42DD-8516-55BE6E0EB05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717547"/>
            <a:ext cx="2700337" cy="230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705225"/>
            <a:ext cx="20574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5150" y="3790950"/>
            <a:ext cx="32956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3DACD6C-170F-4A87-A7C0-DF0814FB5E2B}" type="datetime1">
              <a:rPr lang="en-GB" smtClean="0"/>
              <a:pPr/>
              <a:t>20/06/2011</a:t>
            </a:fld>
            <a:endParaRPr lang="en-GB" smtClean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Esperimento MEG ...</a:t>
            </a:r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4953000"/>
          </a:xfrm>
        </p:spPr>
        <p:txBody>
          <a:bodyPr/>
          <a:lstStyle/>
          <a:p>
            <a:pPr marL="431800" indent="-431800" eaLnBrk="1" hangingPunct="1">
              <a:tabLst>
                <a:tab pos="1028700" algn="l"/>
              </a:tabLst>
              <a:defRPr/>
            </a:pPr>
            <a:r>
              <a:rPr lang="en-US" sz="2000" dirty="0" err="1" smtClean="0">
                <a:solidFill>
                  <a:schemeClr val="tx2"/>
                </a:solidFill>
                <a:latin typeface="Book Antiqua" pitchFamily="18" charset="0"/>
              </a:rPr>
              <a:t>Eventi</a:t>
            </a:r>
            <a:r>
              <a:rPr lang="en-US" sz="20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Book Antiqua" pitchFamily="18" charset="0"/>
              </a:rPr>
              <a:t>acquisiti</a:t>
            </a:r>
            <a:r>
              <a:rPr lang="en-US" sz="2000" dirty="0" smtClean="0">
                <a:solidFill>
                  <a:schemeClr val="tx2"/>
                </a:solidFill>
                <a:latin typeface="Book Antiqua" pitchFamily="18" charset="0"/>
              </a:rPr>
              <a:t> con trigger pre-</a:t>
            </a:r>
            <a:r>
              <a:rPr lang="en-US" sz="2000" dirty="0" err="1" smtClean="0">
                <a:solidFill>
                  <a:schemeClr val="tx2"/>
                </a:solidFill>
                <a:latin typeface="Book Antiqua" pitchFamily="18" charset="0"/>
              </a:rPr>
              <a:t>scalato</a:t>
            </a:r>
            <a:endParaRPr lang="en-US" sz="20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marL="431800" indent="-431800" eaLnBrk="1" hangingPunct="1">
              <a:tabLst>
                <a:tab pos="1028700" algn="l"/>
              </a:tabLst>
              <a:defRPr/>
            </a:pPr>
            <a:r>
              <a:rPr lang="en-US" sz="2000" dirty="0" err="1" smtClean="0">
                <a:solidFill>
                  <a:schemeClr val="tx2"/>
                </a:solidFill>
                <a:latin typeface="Book Antiqua" pitchFamily="18" charset="0"/>
              </a:rPr>
              <a:t>dominante</a:t>
            </a:r>
            <a:r>
              <a:rPr lang="en-US" sz="20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Book Antiqua" pitchFamily="18" charset="0"/>
              </a:rPr>
              <a:t>sul</a:t>
            </a:r>
            <a:r>
              <a:rPr lang="en-US" sz="20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Book Antiqua" pitchFamily="18" charset="0"/>
              </a:rPr>
              <a:t>fondo</a:t>
            </a:r>
            <a:r>
              <a:rPr lang="en-US" sz="20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l-GR" sz="2000" dirty="0" smtClean="0">
                <a:solidFill>
                  <a:schemeClr val="tx2"/>
                </a:solidFill>
                <a:latin typeface="Times New Roman"/>
                <a:cs typeface="Times New Roman"/>
              </a:rPr>
              <a:t>γ</a:t>
            </a:r>
            <a:r>
              <a:rPr lang="en-US" sz="2000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Book Antiqua" pitchFamily="18" charset="0"/>
              </a:rPr>
              <a:t>associato</a:t>
            </a:r>
            <a:r>
              <a:rPr lang="en-US" sz="2000" dirty="0" smtClean="0">
                <a:solidFill>
                  <a:schemeClr val="tx2"/>
                </a:solidFill>
                <a:latin typeface="Book Antiqua" pitchFamily="18" charset="0"/>
              </a:rPr>
              <a:t> al </a:t>
            </a:r>
            <a:r>
              <a:rPr lang="en-US" sz="2000" dirty="0" err="1" smtClean="0">
                <a:solidFill>
                  <a:schemeClr val="tx2"/>
                </a:solidFill>
                <a:latin typeface="Book Antiqua" pitchFamily="18" charset="0"/>
              </a:rPr>
              <a:t>fascio</a:t>
            </a:r>
            <a:endParaRPr lang="en-US" sz="20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marL="431800" indent="-431800" eaLnBrk="1" hangingPunct="1">
              <a:tabLst>
                <a:tab pos="1028700" algn="l"/>
              </a:tabLst>
              <a:defRPr/>
            </a:pPr>
            <a:r>
              <a:rPr lang="en-US" sz="2000" dirty="0" err="1" smtClean="0">
                <a:solidFill>
                  <a:schemeClr val="tx2"/>
                </a:solidFill>
                <a:latin typeface="Book Antiqua" pitchFamily="18" charset="0"/>
              </a:rPr>
              <a:t>permette</a:t>
            </a:r>
            <a:r>
              <a:rPr lang="en-US" sz="20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Book Antiqua" pitchFamily="18" charset="0"/>
              </a:rPr>
              <a:t>di</a:t>
            </a:r>
            <a:r>
              <a:rPr lang="en-US" sz="20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Book Antiqua" pitchFamily="18" charset="0"/>
              </a:rPr>
              <a:t>controllare</a:t>
            </a:r>
            <a:r>
              <a:rPr lang="en-US" sz="20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Book Antiqua" pitchFamily="18" charset="0"/>
              </a:rPr>
              <a:t>l’effetto</a:t>
            </a:r>
            <a:r>
              <a:rPr lang="en-US" sz="2000" dirty="0" smtClean="0">
                <a:solidFill>
                  <a:schemeClr val="tx2"/>
                </a:solidFill>
                <a:latin typeface="Book Antiqua" pitchFamily="18" charset="0"/>
              </a:rPr>
              <a:t> beam off/on legato </a:t>
            </a:r>
            <a:r>
              <a:rPr lang="en-US" sz="2000" dirty="0" err="1" smtClean="0">
                <a:solidFill>
                  <a:schemeClr val="tx2"/>
                </a:solidFill>
                <a:latin typeface="Book Antiqua" pitchFamily="18" charset="0"/>
              </a:rPr>
              <a:t>alla</a:t>
            </a:r>
            <a:r>
              <a:rPr lang="en-US" sz="20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Book Antiqua" pitchFamily="18" charset="0"/>
              </a:rPr>
              <a:t>differente</a:t>
            </a:r>
            <a:r>
              <a:rPr lang="en-US" sz="20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Book Antiqua" pitchFamily="18" charset="0"/>
              </a:rPr>
              <a:t>condizione</a:t>
            </a:r>
            <a:r>
              <a:rPr lang="en-US" sz="20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Book Antiqua" pitchFamily="18" charset="0"/>
              </a:rPr>
              <a:t>di</a:t>
            </a:r>
            <a:r>
              <a:rPr lang="en-US" sz="20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Book Antiqua" pitchFamily="18" charset="0"/>
              </a:rPr>
              <a:t>lavoro</a:t>
            </a:r>
            <a:r>
              <a:rPr lang="en-US" sz="20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Book Antiqua" pitchFamily="18" charset="0"/>
              </a:rPr>
              <a:t>dei</a:t>
            </a:r>
            <a:r>
              <a:rPr lang="en-US" sz="2000" dirty="0" smtClean="0">
                <a:solidFill>
                  <a:schemeClr val="tx2"/>
                </a:solidFill>
                <a:latin typeface="Book Antiqua" pitchFamily="18" charset="0"/>
              </a:rPr>
              <a:t> PMT  </a:t>
            </a:r>
          </a:p>
          <a:p>
            <a:pPr marL="431800" indent="-431800" eaLnBrk="1" hangingPunct="1">
              <a:tabLst>
                <a:tab pos="1028700" algn="l"/>
              </a:tabLst>
              <a:defRPr/>
            </a:pPr>
            <a:endParaRPr lang="en-US" sz="24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marL="431800" indent="-431800" eaLnBrk="1" hangingPunct="1">
              <a:buFontTx/>
              <a:buNone/>
              <a:tabLst>
                <a:tab pos="1028700" algn="l"/>
              </a:tabLst>
              <a:defRPr/>
            </a:pPr>
            <a:endParaRPr lang="en-US" sz="2400" dirty="0" smtClean="0">
              <a:latin typeface="Book Antiqua" pitchFamily="18" charset="0"/>
            </a:endParaRPr>
          </a:p>
          <a:p>
            <a:pPr marL="431800" indent="-431800" eaLnBrk="1" hangingPunct="1">
              <a:buFontTx/>
              <a:buNone/>
              <a:tabLst>
                <a:tab pos="1028700" algn="l"/>
              </a:tabLst>
              <a:defRPr/>
            </a:pPr>
            <a:endParaRPr lang="en-US" sz="2400" dirty="0" smtClean="0">
              <a:latin typeface="Book Antiqua" pitchFamily="18" charset="0"/>
            </a:endParaRPr>
          </a:p>
          <a:p>
            <a:pPr marL="431800" indent="-431800" eaLnBrk="1" hangingPunct="1">
              <a:buFontTx/>
              <a:buNone/>
              <a:tabLst>
                <a:tab pos="1028700" algn="l"/>
              </a:tabLst>
              <a:defRPr/>
            </a:pPr>
            <a:endParaRPr lang="en-US" sz="2400" dirty="0" smtClean="0">
              <a:latin typeface="Book Antiqua" pitchFamily="18" charset="0"/>
            </a:endParaRPr>
          </a:p>
          <a:p>
            <a:pPr marL="431800" indent="-431800" eaLnBrk="1" hangingPunct="1">
              <a:buFontTx/>
              <a:buNone/>
              <a:tabLst>
                <a:tab pos="1028700" algn="l"/>
              </a:tabLst>
              <a:defRPr/>
            </a:pPr>
            <a:endParaRPr lang="en-US" sz="2400" dirty="0" smtClean="0">
              <a:latin typeface="Book Antiqua" pitchFamily="18" charset="0"/>
            </a:endParaRPr>
          </a:p>
          <a:p>
            <a:pPr marL="431800" indent="-431800" eaLnBrk="1" hangingPunct="1">
              <a:lnSpc>
                <a:spcPct val="80000"/>
              </a:lnSpc>
              <a:buFontTx/>
              <a:buNone/>
              <a:tabLst>
                <a:tab pos="1028700" algn="l"/>
              </a:tabLst>
              <a:defRPr/>
            </a:pPr>
            <a:endParaRPr lang="en-US" sz="2400" dirty="0" smtClean="0">
              <a:latin typeface="Book Antiqua" pitchFamily="18" charset="0"/>
            </a:endParaRPr>
          </a:p>
          <a:p>
            <a:pPr marL="431800" indent="-431800" eaLnBrk="1" hangingPunct="1">
              <a:lnSpc>
                <a:spcPct val="80000"/>
              </a:lnSpc>
              <a:buFontTx/>
              <a:buNone/>
              <a:tabLst>
                <a:tab pos="1028700" algn="l"/>
              </a:tabLst>
              <a:defRPr/>
            </a:pPr>
            <a:endParaRPr lang="en-US" sz="2400" dirty="0" smtClean="0">
              <a:latin typeface="Book Antiqua" pitchFamily="18" charset="0"/>
            </a:endParaRPr>
          </a:p>
          <a:p>
            <a:pPr marL="431800" indent="-431800" eaLnBrk="1" hangingPunct="1">
              <a:lnSpc>
                <a:spcPct val="80000"/>
              </a:lnSpc>
              <a:buFontTx/>
              <a:buNone/>
              <a:tabLst>
                <a:tab pos="1028700" algn="l"/>
              </a:tabLst>
              <a:defRPr/>
            </a:pPr>
            <a:endParaRPr lang="en-US" sz="2400" dirty="0" smtClean="0">
              <a:latin typeface="Book Antiqua" pitchFamily="18" charset="0"/>
            </a:endParaRPr>
          </a:p>
          <a:p>
            <a:pPr marL="431800" indent="-431800" eaLnBrk="1" hangingPunct="1">
              <a:lnSpc>
                <a:spcPct val="80000"/>
              </a:lnSpc>
              <a:buFontTx/>
              <a:buNone/>
              <a:tabLst>
                <a:tab pos="1028700" algn="l"/>
              </a:tabLst>
              <a:defRPr/>
            </a:pPr>
            <a:endParaRPr lang="en-US" sz="2400" dirty="0" smtClean="0">
              <a:latin typeface="Book Antiqua" pitchFamily="18" charset="0"/>
            </a:endParaRPr>
          </a:p>
          <a:p>
            <a:pPr marL="431800" indent="-431800" eaLnBrk="1" hangingPunct="1">
              <a:lnSpc>
                <a:spcPct val="80000"/>
              </a:lnSpc>
              <a:buFontTx/>
              <a:buNone/>
              <a:tabLst>
                <a:tab pos="1028700" algn="l"/>
              </a:tabLst>
              <a:defRPr/>
            </a:pPr>
            <a:endParaRPr lang="en-US" sz="2400" dirty="0" smtClean="0">
              <a:solidFill>
                <a:schemeClr val="accent6"/>
              </a:solidFill>
              <a:latin typeface="Book Antiqua" pitchFamily="18" charset="0"/>
              <a:sym typeface="Wingdings" pitchFamily="2" charset="2"/>
            </a:endParaRPr>
          </a:p>
          <a:p>
            <a:pPr marL="431800" indent="-431800" eaLnBrk="1" hangingPunct="1">
              <a:lnSpc>
                <a:spcPct val="80000"/>
              </a:lnSpc>
              <a:buFontTx/>
              <a:buNone/>
              <a:tabLst>
                <a:tab pos="1028700" algn="l"/>
              </a:tabLst>
              <a:defRPr/>
            </a:pPr>
            <a:r>
              <a:rPr lang="en-US" sz="2000" dirty="0" smtClean="0">
                <a:solidFill>
                  <a:schemeClr val="accent6"/>
                </a:solidFill>
                <a:latin typeface="Book Antiqua" pitchFamily="18" charset="0"/>
                <a:sym typeface="Wingdings" pitchFamily="2" charset="2"/>
              </a:rPr>
              <a:t>       </a:t>
            </a:r>
            <a:endParaRPr lang="en-US" sz="2400" dirty="0" smtClean="0">
              <a:solidFill>
                <a:schemeClr val="accent6"/>
              </a:solidFill>
              <a:latin typeface="Book Antiqua" pitchFamily="18" charset="0"/>
            </a:endParaRPr>
          </a:p>
          <a:p>
            <a:pPr marL="431800" indent="-431800" eaLnBrk="1" hangingPunct="1">
              <a:lnSpc>
                <a:spcPct val="80000"/>
              </a:lnSpc>
              <a:buFontTx/>
              <a:buNone/>
              <a:tabLst>
                <a:tab pos="1028700" algn="l"/>
              </a:tabLst>
              <a:defRPr/>
            </a:pPr>
            <a:endParaRPr lang="en-US" sz="2000" dirty="0" smtClean="0">
              <a:solidFill>
                <a:schemeClr val="accent2"/>
              </a:solidFill>
              <a:latin typeface="Book Antiqua" pitchFamily="18" charset="0"/>
            </a:endParaRPr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24DD3F-150B-40E4-AE84-FAFE92AED92E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25400" eaLnBrk="1" hangingPunct="1">
              <a:spcAft>
                <a:spcPts val="13"/>
              </a:spcAft>
              <a:tabLst>
                <a:tab pos="1536700" algn="l"/>
              </a:tabLst>
            </a:pPr>
            <a:r>
              <a:rPr lang="en-US" dirty="0" smtClean="0"/>
              <a:t> </a:t>
            </a:r>
            <a:r>
              <a:rPr lang="en-US" dirty="0" err="1" smtClean="0"/>
              <a:t>Spettro</a:t>
            </a:r>
            <a:r>
              <a:rPr lang="en-US" dirty="0" smtClean="0"/>
              <a:t> in </a:t>
            </a:r>
            <a:r>
              <a:rPr lang="en-US" dirty="0" err="1" smtClean="0"/>
              <a:t>energia</a:t>
            </a:r>
            <a:endParaRPr lang="en-US" dirty="0" smtClean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743200"/>
            <a:ext cx="4572000" cy="29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t="8305"/>
          <a:stretch>
            <a:fillRect/>
          </a:stretch>
        </p:blipFill>
        <p:spPr bwMode="auto">
          <a:xfrm>
            <a:off x="4738688" y="3033470"/>
            <a:ext cx="4252912" cy="268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Allineamento</a:t>
            </a:r>
            <a:r>
              <a:rPr lang="en-US" dirty="0" smtClean="0"/>
              <a:t> DC-XEC</a:t>
            </a:r>
          </a:p>
        </p:txBody>
      </p:sp>
      <p:sp>
        <p:nvSpPr>
          <p:cNvPr id="614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43502FD-FD25-48A5-933A-5727BACEFADA}" type="datetime1">
              <a:rPr lang="en-GB" smtClean="0"/>
              <a:pPr/>
              <a:t>20/06/2011</a:t>
            </a:fld>
            <a:endParaRPr lang="en-GB" smtClean="0"/>
          </a:p>
        </p:txBody>
      </p:sp>
      <p:sp>
        <p:nvSpPr>
          <p:cNvPr id="61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Esperimento MEG ...</a:t>
            </a:r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A3EA44-E40F-4F6B-A10E-75D153C2E768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953000"/>
          </a:xfrm>
        </p:spPr>
        <p:txBody>
          <a:bodyPr/>
          <a:lstStyle/>
          <a:p>
            <a:pPr lvl="1">
              <a:defRPr/>
            </a:pPr>
            <a:r>
              <a:rPr lang="en-US" sz="1800" dirty="0" smtClean="0">
                <a:latin typeface="+mj-lt"/>
                <a:cs typeface="Times New Roman"/>
              </a:rPr>
              <a:t>test </a:t>
            </a:r>
            <a:r>
              <a:rPr lang="en-US" sz="1800" dirty="0" err="1" smtClean="0">
                <a:latin typeface="+mj-lt"/>
                <a:cs typeface="Times New Roman"/>
              </a:rPr>
              <a:t>cruciale</a:t>
            </a:r>
            <a:r>
              <a:rPr lang="en-US" sz="1800" dirty="0" smtClean="0">
                <a:latin typeface="+mj-lt"/>
                <a:cs typeface="Times New Roman"/>
              </a:rPr>
              <a:t> per la </a:t>
            </a:r>
            <a:r>
              <a:rPr lang="en-US" sz="1800" dirty="0" err="1" smtClean="0">
                <a:latin typeface="+mj-lt"/>
                <a:cs typeface="Times New Roman"/>
              </a:rPr>
              <a:t>verifica</a:t>
            </a:r>
            <a:r>
              <a:rPr lang="en-US" sz="1800" dirty="0" smtClean="0">
                <a:latin typeface="+mj-lt"/>
                <a:cs typeface="Times New Roman"/>
              </a:rPr>
              <a:t> </a:t>
            </a:r>
            <a:r>
              <a:rPr lang="en-US" sz="1800" dirty="0" err="1" smtClean="0">
                <a:latin typeface="+mj-lt"/>
                <a:cs typeface="Times New Roman"/>
              </a:rPr>
              <a:t>della</a:t>
            </a:r>
            <a:r>
              <a:rPr lang="en-US" sz="1800" dirty="0" smtClean="0">
                <a:latin typeface="+mj-lt"/>
                <a:cs typeface="Times New Roman"/>
              </a:rPr>
              <a:t> </a:t>
            </a:r>
            <a:r>
              <a:rPr lang="en-US" sz="1800" dirty="0" err="1" smtClean="0">
                <a:latin typeface="+mj-lt"/>
                <a:cs typeface="Times New Roman"/>
              </a:rPr>
              <a:t>condizione</a:t>
            </a:r>
            <a:r>
              <a:rPr lang="en-US" sz="1800" dirty="0" smtClean="0">
                <a:latin typeface="+mj-lt"/>
                <a:cs typeface="Times New Roman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+mj-lt"/>
                <a:cs typeface="Times New Roman"/>
              </a:rPr>
              <a:t>back-to-back </a:t>
            </a:r>
            <a:r>
              <a:rPr lang="en-US" sz="1800" dirty="0" err="1" smtClean="0">
                <a:latin typeface="+mj-lt"/>
                <a:cs typeface="Times New Roman"/>
              </a:rPr>
              <a:t>dei</a:t>
            </a:r>
            <a:r>
              <a:rPr lang="en-US" sz="1800" dirty="0" smtClean="0">
                <a:latin typeface="+mj-lt"/>
                <a:cs typeface="Times New Roman"/>
              </a:rPr>
              <a:t> </a:t>
            </a:r>
            <a:r>
              <a:rPr lang="en-US" sz="1800" dirty="0" err="1" smtClean="0">
                <a:latin typeface="+mj-lt"/>
                <a:cs typeface="Times New Roman"/>
              </a:rPr>
              <a:t>prodotti</a:t>
            </a:r>
            <a:r>
              <a:rPr lang="en-US" sz="1800" dirty="0" smtClean="0">
                <a:latin typeface="+mj-lt"/>
                <a:cs typeface="Times New Roman"/>
              </a:rPr>
              <a:t> </a:t>
            </a:r>
            <a:r>
              <a:rPr lang="en-US" sz="1800" dirty="0" err="1" smtClean="0">
                <a:latin typeface="+mj-lt"/>
                <a:cs typeface="Times New Roman"/>
              </a:rPr>
              <a:t>di</a:t>
            </a:r>
            <a:r>
              <a:rPr lang="en-US" sz="1800" dirty="0" smtClean="0">
                <a:latin typeface="+mj-lt"/>
                <a:cs typeface="Times New Roman"/>
              </a:rPr>
              <a:t> </a:t>
            </a:r>
            <a:r>
              <a:rPr lang="en-US" sz="1800" dirty="0" err="1" smtClean="0">
                <a:latin typeface="+mj-lt"/>
                <a:cs typeface="Times New Roman"/>
              </a:rPr>
              <a:t>decadimento</a:t>
            </a:r>
            <a:endParaRPr lang="en-US" sz="1800" dirty="0" smtClean="0">
              <a:latin typeface="+mj-lt"/>
              <a:cs typeface="Times New Roman"/>
            </a:endParaRPr>
          </a:p>
          <a:p>
            <a:pPr lvl="1">
              <a:defRPr/>
            </a:pPr>
            <a:r>
              <a:rPr lang="en-US" sz="1800" dirty="0" err="1" smtClean="0">
                <a:latin typeface="+mj-lt"/>
                <a:cs typeface="Times New Roman"/>
              </a:rPr>
              <a:t>metodi</a:t>
            </a:r>
            <a:r>
              <a:rPr lang="en-US" sz="1800" dirty="0" smtClean="0">
                <a:latin typeface="+mj-lt"/>
                <a:cs typeface="Times New Roman"/>
              </a:rPr>
              <a:t> </a:t>
            </a:r>
            <a:r>
              <a:rPr lang="en-US" sz="1800" dirty="0" err="1" smtClean="0">
                <a:latin typeface="+mj-lt"/>
                <a:cs typeface="Times New Roman"/>
              </a:rPr>
              <a:t>implementati</a:t>
            </a:r>
            <a:r>
              <a:rPr lang="en-US" sz="1800" dirty="0" smtClean="0">
                <a:latin typeface="+mj-lt"/>
                <a:cs typeface="Times New Roman"/>
              </a:rPr>
              <a:t>:</a:t>
            </a:r>
          </a:p>
          <a:p>
            <a:pPr lvl="2">
              <a:defRPr/>
            </a:pPr>
            <a:r>
              <a:rPr lang="en-US" sz="1600" dirty="0" err="1" smtClean="0">
                <a:latin typeface="+mj-lt"/>
                <a:cs typeface="Times New Roman"/>
              </a:rPr>
              <a:t>raggi</a:t>
            </a:r>
            <a:r>
              <a:rPr lang="en-US" sz="1600" dirty="0" smtClean="0">
                <a:latin typeface="+mj-lt"/>
                <a:cs typeface="Times New Roman"/>
              </a:rPr>
              <a:t> </a:t>
            </a:r>
            <a:r>
              <a:rPr lang="en-US" sz="1600" dirty="0" err="1" smtClean="0">
                <a:latin typeface="+mj-lt"/>
                <a:cs typeface="Times New Roman"/>
              </a:rPr>
              <a:t>cosmici</a:t>
            </a:r>
            <a:r>
              <a:rPr lang="en-US" sz="1600" dirty="0" smtClean="0">
                <a:latin typeface="+mj-lt"/>
                <a:cs typeface="Times New Roman"/>
              </a:rPr>
              <a:t> </a:t>
            </a:r>
          </a:p>
          <a:p>
            <a:pPr lvl="2">
              <a:defRPr/>
            </a:pPr>
            <a:r>
              <a:rPr lang="en-US" sz="1600" dirty="0" err="1" smtClean="0">
                <a:solidFill>
                  <a:srgbClr val="FF0000"/>
                </a:solidFill>
                <a:latin typeface="+mj-lt"/>
                <a:cs typeface="Times New Roman"/>
              </a:rPr>
              <a:t>radiografia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cs typeface="Times New Roman"/>
              </a:rPr>
              <a:t> del XEC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  <a:cs typeface="Times New Roman"/>
              </a:rPr>
              <a:t>mediante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  <a:cs typeface="Times New Roman"/>
              </a:rPr>
              <a:t>cubi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cs typeface="Times New Roman"/>
              </a:rPr>
              <a:t> in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  <a:cs typeface="Times New Roman"/>
              </a:rPr>
              <a:t>posizione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cs typeface="Times New Roman"/>
              </a:rPr>
              <a:t> nota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  <a:cs typeface="Times New Roman"/>
              </a:rPr>
              <a:t>nel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  <a:cs typeface="Times New Roman"/>
              </a:rPr>
              <a:t>riferimento</a:t>
            </a:r>
            <a:endParaRPr lang="en-US" sz="1600" dirty="0" smtClean="0">
              <a:solidFill>
                <a:srgbClr val="FF0000"/>
              </a:solidFill>
              <a:latin typeface="+mj-lt"/>
              <a:cs typeface="Times New Roman"/>
            </a:endParaRPr>
          </a:p>
          <a:p>
            <a:pPr lvl="2">
              <a:buNone/>
              <a:defRPr/>
            </a:pPr>
            <a:r>
              <a:rPr lang="en-US" sz="1600" dirty="0" smtClean="0">
                <a:solidFill>
                  <a:srgbClr val="FF0000"/>
                </a:solidFill>
                <a:latin typeface="+mj-lt"/>
                <a:cs typeface="Times New Roman"/>
              </a:rPr>
              <a:t>    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  <a:cs typeface="Times New Roman"/>
              </a:rPr>
              <a:t>assoluto</a:t>
            </a:r>
            <a:endParaRPr lang="en-US" sz="1600" dirty="0" smtClean="0">
              <a:solidFill>
                <a:srgbClr val="FF0000"/>
              </a:solidFill>
              <a:latin typeface="+mj-lt"/>
              <a:cs typeface="Times New Roman"/>
            </a:endParaRPr>
          </a:p>
          <a:p>
            <a:pPr lvl="2">
              <a:buNone/>
              <a:defRPr/>
            </a:pPr>
            <a:endParaRPr lang="en-US" sz="1600" dirty="0" smtClean="0">
              <a:solidFill>
                <a:srgbClr val="FF0000"/>
              </a:solidFill>
              <a:latin typeface="+mj-lt"/>
              <a:cs typeface="Times New Roman"/>
            </a:endParaRPr>
          </a:p>
          <a:p>
            <a:pPr lvl="2">
              <a:buNone/>
              <a:defRPr/>
            </a:pPr>
            <a:endParaRPr lang="en-US" sz="1600" dirty="0" smtClean="0">
              <a:solidFill>
                <a:srgbClr val="FF0000"/>
              </a:solidFill>
              <a:latin typeface="+mj-lt"/>
              <a:cs typeface="Times New Roman"/>
            </a:endParaRPr>
          </a:p>
          <a:p>
            <a:pPr lvl="2">
              <a:buNone/>
              <a:defRPr/>
            </a:pPr>
            <a:endParaRPr lang="en-US" sz="1600" dirty="0" smtClean="0">
              <a:solidFill>
                <a:srgbClr val="FF0000"/>
              </a:solidFill>
              <a:latin typeface="+mj-lt"/>
              <a:cs typeface="Times New Roman"/>
            </a:endParaRPr>
          </a:p>
          <a:p>
            <a:pPr lvl="2">
              <a:buNone/>
              <a:defRPr/>
            </a:pPr>
            <a:endParaRPr lang="en-US" sz="1600" dirty="0" smtClean="0">
              <a:solidFill>
                <a:srgbClr val="FF0000"/>
              </a:solidFill>
              <a:latin typeface="+mj-lt"/>
              <a:cs typeface="Times New Roman"/>
            </a:endParaRPr>
          </a:p>
          <a:p>
            <a:pPr lvl="2">
              <a:buNone/>
              <a:defRPr/>
            </a:pPr>
            <a:endParaRPr lang="en-US" sz="1600" dirty="0" smtClean="0">
              <a:solidFill>
                <a:srgbClr val="FF0000"/>
              </a:solidFill>
              <a:latin typeface="+mj-lt"/>
              <a:cs typeface="Times New Roman"/>
            </a:endParaRPr>
          </a:p>
          <a:p>
            <a:pPr lvl="2">
              <a:buNone/>
              <a:defRPr/>
            </a:pPr>
            <a:endParaRPr lang="en-US" sz="1600" dirty="0" smtClean="0">
              <a:solidFill>
                <a:srgbClr val="FF0000"/>
              </a:solidFill>
              <a:latin typeface="+mj-lt"/>
              <a:cs typeface="Times New Roman"/>
            </a:endParaRPr>
          </a:p>
          <a:p>
            <a:pPr lvl="1">
              <a:defRPr/>
            </a:pPr>
            <a:r>
              <a:rPr lang="en-US" sz="1800" dirty="0" err="1" smtClean="0">
                <a:solidFill>
                  <a:srgbClr val="0033CC"/>
                </a:solidFill>
                <a:latin typeface="+mj-lt"/>
                <a:cs typeface="Times New Roman"/>
              </a:rPr>
              <a:t>nuovo</a:t>
            </a:r>
            <a:r>
              <a:rPr lang="en-US" sz="1800" dirty="0" smtClean="0">
                <a:solidFill>
                  <a:srgbClr val="0033CC"/>
                </a:solidFill>
                <a:latin typeface="+mj-lt"/>
                <a:cs typeface="Times New Roman"/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  <a:latin typeface="+mj-lt"/>
                <a:cs typeface="Times New Roman"/>
              </a:rPr>
              <a:t>metodo</a:t>
            </a:r>
            <a:r>
              <a:rPr lang="en-US" sz="1800" dirty="0" smtClean="0">
                <a:solidFill>
                  <a:srgbClr val="0033CC"/>
                </a:solidFill>
                <a:latin typeface="+mj-lt"/>
                <a:cs typeface="Times New Roman"/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  <a:latin typeface="+mj-lt"/>
                <a:cs typeface="Times New Roman"/>
              </a:rPr>
              <a:t>proposto</a:t>
            </a:r>
            <a:r>
              <a:rPr lang="en-US" sz="1800" dirty="0" smtClean="0">
                <a:solidFill>
                  <a:srgbClr val="0033CC"/>
                </a:solidFill>
                <a:latin typeface="+mj-lt"/>
                <a:cs typeface="Times New Roman"/>
              </a:rPr>
              <a:t>:</a:t>
            </a:r>
          </a:p>
          <a:p>
            <a:pPr lvl="2">
              <a:defRPr/>
            </a:pPr>
            <a:r>
              <a:rPr lang="en-US" sz="1600" dirty="0" err="1" smtClean="0">
                <a:solidFill>
                  <a:srgbClr val="0033CC"/>
                </a:solidFill>
                <a:latin typeface="+mj-lt"/>
                <a:cs typeface="Times New Roman"/>
              </a:rPr>
              <a:t>uso</a:t>
            </a:r>
            <a:r>
              <a:rPr lang="en-US" sz="1600" dirty="0" smtClean="0">
                <a:solidFill>
                  <a:srgbClr val="0033CC"/>
                </a:solidFill>
                <a:latin typeface="+mj-lt"/>
                <a:cs typeface="Times New Roman"/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  <a:latin typeface="+mj-lt"/>
                <a:cs typeface="Times New Roman"/>
              </a:rPr>
              <a:t>di</a:t>
            </a:r>
            <a:r>
              <a:rPr lang="en-US" sz="1600" dirty="0" smtClean="0">
                <a:solidFill>
                  <a:srgbClr val="0033CC"/>
                </a:solidFill>
                <a:latin typeface="+mj-lt"/>
                <a:cs typeface="Times New Roman"/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  <a:latin typeface="+mj-lt"/>
                <a:cs typeface="Times New Roman"/>
              </a:rPr>
              <a:t>eventi</a:t>
            </a:r>
            <a:r>
              <a:rPr lang="en-US" sz="1600" dirty="0" smtClean="0">
                <a:solidFill>
                  <a:srgbClr val="0033CC"/>
                </a:solidFill>
                <a:latin typeface="+mj-lt"/>
                <a:cs typeface="Times New Roman"/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  <a:latin typeface="+mj-lt"/>
                <a:cs typeface="Times New Roman"/>
              </a:rPr>
              <a:t>da</a:t>
            </a:r>
            <a:r>
              <a:rPr lang="en-US" sz="1600" dirty="0" smtClean="0">
                <a:solidFill>
                  <a:srgbClr val="0033CC"/>
                </a:solidFill>
                <a:latin typeface="+mj-lt"/>
                <a:cs typeface="Times New Roman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cs typeface="Times New Roman"/>
              </a:rPr>
              <a:t>RMD</a:t>
            </a:r>
            <a:r>
              <a:rPr lang="en-US" sz="1600" dirty="0" smtClean="0">
                <a:solidFill>
                  <a:srgbClr val="0033CC"/>
                </a:solidFill>
                <a:latin typeface="+mj-lt"/>
                <a:cs typeface="Times New Roman"/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  <a:latin typeface="+mj-lt"/>
                <a:cs typeface="Times New Roman"/>
              </a:rPr>
              <a:t>prossimi</a:t>
            </a:r>
            <a:r>
              <a:rPr lang="en-US" sz="1600" dirty="0" smtClean="0">
                <a:solidFill>
                  <a:srgbClr val="0033CC"/>
                </a:solidFill>
                <a:latin typeface="+mj-lt"/>
                <a:cs typeface="Times New Roman"/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  <a:latin typeface="+mj-lt"/>
                <a:cs typeface="Times New Roman"/>
              </a:rPr>
              <a:t>all’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  <a:cs typeface="Times New Roman"/>
              </a:rPr>
              <a:t>end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cs typeface="Times New Roman"/>
              </a:rPr>
              <a:t>-point</a:t>
            </a:r>
          </a:p>
          <a:p>
            <a:pPr lvl="2">
              <a:defRPr/>
            </a:pPr>
            <a:r>
              <a:rPr lang="en-US" sz="1600" dirty="0" err="1" smtClean="0">
                <a:solidFill>
                  <a:srgbClr val="0033CC"/>
                </a:solidFill>
                <a:latin typeface="+mj-lt"/>
                <a:cs typeface="Times New Roman"/>
              </a:rPr>
              <a:t>già</a:t>
            </a:r>
            <a:r>
              <a:rPr lang="en-US" sz="1600" dirty="0" smtClean="0">
                <a:solidFill>
                  <a:srgbClr val="0033CC"/>
                </a:solidFill>
                <a:latin typeface="+mj-lt"/>
                <a:cs typeface="Times New Roman"/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  <a:latin typeface="+mj-lt"/>
                <a:cs typeface="Times New Roman"/>
              </a:rPr>
              <a:t>implementato</a:t>
            </a:r>
            <a:r>
              <a:rPr lang="en-US" sz="1600" dirty="0" smtClean="0">
                <a:solidFill>
                  <a:srgbClr val="0033CC"/>
                </a:solidFill>
                <a:latin typeface="+mj-lt"/>
                <a:cs typeface="Times New Roman"/>
              </a:rPr>
              <a:t> in </a:t>
            </a:r>
            <a:r>
              <a:rPr lang="en-US" sz="1600" dirty="0" err="1" smtClean="0">
                <a:solidFill>
                  <a:srgbClr val="0033CC"/>
                </a:solidFill>
                <a:latin typeface="+mj-lt"/>
                <a:cs typeface="Times New Roman"/>
              </a:rPr>
              <a:t>precedenti</a:t>
            </a:r>
            <a:r>
              <a:rPr lang="en-US" sz="1600" dirty="0" smtClean="0">
                <a:solidFill>
                  <a:srgbClr val="0033CC"/>
                </a:solidFill>
                <a:latin typeface="+mj-lt"/>
                <a:cs typeface="Times New Roman"/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  <a:latin typeface="+mj-lt"/>
                <a:cs typeface="Times New Roman"/>
              </a:rPr>
              <a:t>esperimenti</a:t>
            </a:r>
            <a:endParaRPr lang="en-US" sz="1600" dirty="0" smtClean="0">
              <a:solidFill>
                <a:srgbClr val="0033CC"/>
              </a:solidFill>
              <a:latin typeface="+mj-lt"/>
              <a:cs typeface="Times New Roman"/>
            </a:endParaRPr>
          </a:p>
          <a:p>
            <a:pPr lvl="2">
              <a:defRPr/>
            </a:pPr>
            <a:r>
              <a:rPr lang="en-US" sz="1600" dirty="0" smtClean="0">
                <a:solidFill>
                  <a:srgbClr val="0033CC"/>
                </a:solidFill>
                <a:latin typeface="+mj-lt"/>
                <a:cs typeface="Times New Roman"/>
              </a:rPr>
              <a:t>test per </a:t>
            </a:r>
            <a:r>
              <a:rPr lang="en-US" sz="1600" dirty="0" err="1" smtClean="0">
                <a:solidFill>
                  <a:srgbClr val="0033CC"/>
                </a:solidFill>
                <a:latin typeface="+mj-lt"/>
                <a:cs typeface="Times New Roman"/>
              </a:rPr>
              <a:t>ora</a:t>
            </a:r>
            <a:r>
              <a:rPr lang="en-US" sz="1600" dirty="0" smtClean="0">
                <a:solidFill>
                  <a:srgbClr val="0033CC"/>
                </a:solidFill>
                <a:latin typeface="+mj-lt"/>
                <a:cs typeface="Times New Roman"/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  <a:latin typeface="+mj-lt"/>
                <a:cs typeface="Times New Roman"/>
              </a:rPr>
              <a:t>limitato</a:t>
            </a:r>
            <a:r>
              <a:rPr lang="en-US" sz="1600" dirty="0" smtClean="0">
                <a:solidFill>
                  <a:srgbClr val="0033CC"/>
                </a:solidFill>
                <a:latin typeface="+mj-lt"/>
                <a:cs typeface="Times New Roman"/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  <a:latin typeface="+mj-lt"/>
                <a:cs typeface="Times New Roman"/>
              </a:rPr>
              <a:t>dal</a:t>
            </a:r>
            <a:r>
              <a:rPr lang="en-US" sz="1600" dirty="0" smtClean="0">
                <a:solidFill>
                  <a:srgbClr val="0033CC"/>
                </a:solidFill>
                <a:latin typeface="+mj-lt"/>
                <a:cs typeface="Times New Roman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cs typeface="Times New Roman"/>
              </a:rPr>
              <a:t>bias del trigger </a:t>
            </a:r>
            <a:r>
              <a:rPr lang="en-US" sz="1600" dirty="0" smtClean="0">
                <a:solidFill>
                  <a:srgbClr val="0033CC"/>
                </a:solidFill>
                <a:latin typeface="+mj-lt"/>
                <a:cs typeface="Times New Roman"/>
              </a:rPr>
              <a:t>e </a:t>
            </a:r>
            <a:r>
              <a:rPr lang="en-US" sz="1600" dirty="0" err="1" smtClean="0">
                <a:solidFill>
                  <a:srgbClr val="0033CC"/>
                </a:solidFill>
                <a:latin typeface="+mj-lt"/>
                <a:cs typeface="Times New Roman"/>
              </a:rPr>
              <a:t>dalla</a:t>
            </a:r>
            <a:r>
              <a:rPr lang="en-US" sz="1600" dirty="0" smtClean="0">
                <a:solidFill>
                  <a:srgbClr val="0033CC"/>
                </a:solidFill>
                <a:latin typeface="+mj-lt"/>
                <a:cs typeface="Times New Roman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  <a:cs typeface="Times New Roman"/>
              </a:rPr>
              <a:t>bassa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  <a:cs typeface="Times New Roman"/>
              </a:rPr>
              <a:t>statistica</a:t>
            </a:r>
            <a:endParaRPr lang="en-US" sz="1600" dirty="0" smtClean="0">
              <a:solidFill>
                <a:srgbClr val="FF0000"/>
              </a:solidFill>
              <a:latin typeface="+mj-lt"/>
              <a:cs typeface="Times New Roman"/>
            </a:endParaRPr>
          </a:p>
          <a:p>
            <a:pPr lvl="2">
              <a:defRPr/>
            </a:pPr>
            <a:r>
              <a:rPr lang="en-US" sz="1600" dirty="0" err="1" smtClean="0">
                <a:solidFill>
                  <a:srgbClr val="0033CC"/>
                </a:solidFill>
                <a:latin typeface="Book Antiqua"/>
                <a:ea typeface="+mn-ea"/>
                <a:cs typeface="Times New Roman"/>
              </a:rPr>
              <a:t>necessità</a:t>
            </a:r>
            <a:r>
              <a:rPr lang="en-US" sz="1600" dirty="0" smtClean="0">
                <a:solidFill>
                  <a:srgbClr val="0033CC"/>
                </a:solidFill>
                <a:latin typeface="Book Antiqua"/>
                <a:ea typeface="+mn-ea"/>
                <a:cs typeface="Times New Roman"/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  <a:latin typeface="Book Antiqua"/>
                <a:ea typeface="+mn-ea"/>
                <a:cs typeface="Times New Roman"/>
              </a:rPr>
              <a:t>di</a:t>
            </a:r>
            <a:r>
              <a:rPr lang="en-US" sz="1600" dirty="0" smtClean="0">
                <a:solidFill>
                  <a:srgbClr val="0033CC"/>
                </a:solidFill>
                <a:latin typeface="Book Antiqua"/>
                <a:ea typeface="+mn-ea"/>
                <a:cs typeface="Times New Roman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Book Antiqua"/>
                <a:ea typeface="+mn-ea"/>
                <a:cs typeface="Times New Roman"/>
              </a:rPr>
              <a:t>run </a:t>
            </a:r>
            <a:r>
              <a:rPr lang="en-US" sz="1600" dirty="0" err="1" smtClean="0">
                <a:solidFill>
                  <a:srgbClr val="FF0000"/>
                </a:solidFill>
                <a:latin typeface="Book Antiqua"/>
                <a:ea typeface="+mn-ea"/>
                <a:cs typeface="Times New Roman"/>
              </a:rPr>
              <a:t>dedicati</a:t>
            </a:r>
            <a:r>
              <a:rPr lang="en-US" sz="1600" dirty="0" smtClean="0">
                <a:solidFill>
                  <a:srgbClr val="0033CC"/>
                </a:solidFill>
                <a:latin typeface="Book Antiqua"/>
                <a:ea typeface="+mn-ea"/>
                <a:cs typeface="Times New Roman"/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  <a:latin typeface="Book Antiqua"/>
                <a:ea typeface="+mn-ea"/>
                <a:cs typeface="Times New Roman"/>
              </a:rPr>
              <a:t>di</a:t>
            </a:r>
            <a:r>
              <a:rPr lang="en-US" sz="1600" dirty="0" smtClean="0">
                <a:solidFill>
                  <a:srgbClr val="0033CC"/>
                </a:solidFill>
                <a:latin typeface="Book Antiqua"/>
                <a:ea typeface="+mn-ea"/>
                <a:cs typeface="Times New Roman"/>
              </a:rPr>
              <a:t> RMD a </a:t>
            </a:r>
            <a:r>
              <a:rPr lang="en-US" sz="1600" dirty="0" err="1" smtClean="0">
                <a:solidFill>
                  <a:srgbClr val="FF0000"/>
                </a:solidFill>
                <a:latin typeface="Book Antiqua"/>
                <a:ea typeface="+mn-ea"/>
                <a:cs typeface="Times New Roman"/>
              </a:rPr>
              <a:t>bassa</a:t>
            </a:r>
            <a:r>
              <a:rPr lang="en-US" sz="1600" dirty="0" smtClean="0">
                <a:solidFill>
                  <a:srgbClr val="FF0000"/>
                </a:solidFill>
                <a:latin typeface="Book Antiqua"/>
                <a:ea typeface="+mn-ea"/>
                <a:cs typeface="Times New Roman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Book Antiqua"/>
                <a:ea typeface="+mn-ea"/>
                <a:cs typeface="Times New Roman"/>
              </a:rPr>
              <a:t>intensità</a:t>
            </a:r>
            <a:endParaRPr lang="en-US" sz="1600" dirty="0" smtClean="0">
              <a:solidFill>
                <a:srgbClr val="FF0000"/>
              </a:solidFill>
              <a:latin typeface="+mj-lt"/>
              <a:cs typeface="Times New Roman"/>
            </a:endParaRPr>
          </a:p>
          <a:p>
            <a:pPr lvl="1">
              <a:defRPr/>
            </a:pPr>
            <a:endParaRPr lang="en-US" sz="2000" dirty="0" smtClean="0">
              <a:latin typeface="+mj-lt"/>
              <a:cs typeface="Times New Roman"/>
            </a:endParaRPr>
          </a:p>
          <a:p>
            <a:pPr lvl="1">
              <a:defRPr/>
            </a:pPr>
            <a:endParaRPr lang="en-US" sz="2000" dirty="0" smtClean="0">
              <a:latin typeface="+mj-lt"/>
              <a:cs typeface="Times New Roman"/>
            </a:endParaRPr>
          </a:p>
          <a:p>
            <a:pPr lvl="1">
              <a:defRPr/>
            </a:pPr>
            <a:endParaRPr lang="en-US" sz="2000" dirty="0" smtClean="0">
              <a:latin typeface="+mj-lt"/>
              <a:cs typeface="Times New Roman"/>
            </a:endParaRPr>
          </a:p>
          <a:p>
            <a:pPr lvl="1">
              <a:defRPr/>
            </a:pPr>
            <a:endParaRPr lang="en-US" sz="2000" dirty="0" smtClean="0">
              <a:latin typeface="+mj-lt"/>
              <a:cs typeface="Times New Roman"/>
            </a:endParaRPr>
          </a:p>
          <a:p>
            <a:pPr lvl="1">
              <a:defRPr/>
            </a:pPr>
            <a:endParaRPr lang="en-US" sz="2000" dirty="0" smtClean="0">
              <a:latin typeface="+mj-lt"/>
              <a:cs typeface="Times New Roman"/>
            </a:endParaRPr>
          </a:p>
          <a:p>
            <a:pPr lvl="1">
              <a:defRPr/>
            </a:pPr>
            <a:endParaRPr lang="en-US" sz="2000" dirty="0" smtClean="0">
              <a:latin typeface="+mj-lt"/>
              <a:cs typeface="Times New Roman"/>
            </a:endParaRPr>
          </a:p>
          <a:p>
            <a:pPr lvl="1">
              <a:defRPr/>
            </a:pPr>
            <a:endParaRPr lang="en-US" sz="2000" dirty="0" smtClean="0">
              <a:latin typeface="+mj-lt"/>
              <a:cs typeface="Times New Roman"/>
            </a:endParaRPr>
          </a:p>
          <a:p>
            <a:pPr lvl="1">
              <a:defRPr/>
            </a:pPr>
            <a:endParaRPr lang="en-US" sz="2000" dirty="0" smtClean="0">
              <a:latin typeface="+mj-lt"/>
              <a:cs typeface="Times New Roman"/>
            </a:endParaRPr>
          </a:p>
          <a:p>
            <a:pPr lvl="1">
              <a:defRPr/>
            </a:pPr>
            <a:endParaRPr lang="en-US" sz="2000" dirty="0" smtClean="0">
              <a:latin typeface="+mj-lt"/>
              <a:cs typeface="Times New Roman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743200"/>
            <a:ext cx="36004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667000"/>
            <a:ext cx="398129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Validazione</a:t>
            </a:r>
            <a:r>
              <a:rPr lang="en-US" dirty="0" smtClean="0"/>
              <a:t> del </a:t>
            </a:r>
            <a:r>
              <a:rPr lang="en-US" dirty="0" err="1" smtClean="0"/>
              <a:t>metodo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953000"/>
          </a:xfrm>
        </p:spPr>
        <p:txBody>
          <a:bodyPr/>
          <a:lstStyle/>
          <a:p>
            <a:pPr>
              <a:defRPr/>
            </a:pPr>
            <a:r>
              <a:rPr lang="en-US" sz="1600" dirty="0" err="1" smtClean="0">
                <a:solidFill>
                  <a:srgbClr val="0033CC"/>
                </a:solidFill>
                <a:latin typeface="+mj-lt"/>
              </a:rPr>
              <a:t>Uso</a:t>
            </a:r>
            <a:r>
              <a:rPr lang="en-US" sz="16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  <a:latin typeface="+mj-lt"/>
              </a:rPr>
              <a:t>di</a:t>
            </a:r>
            <a:r>
              <a:rPr lang="en-US" sz="16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  <a:latin typeface="+mj-lt"/>
              </a:rPr>
              <a:t>eventi</a:t>
            </a:r>
            <a:r>
              <a:rPr lang="en-US" sz="1600" dirty="0" smtClean="0">
                <a:solidFill>
                  <a:srgbClr val="0033CC"/>
                </a:solidFill>
                <a:latin typeface="+mj-lt"/>
              </a:rPr>
              <a:t> RMD </a:t>
            </a:r>
            <a:r>
              <a:rPr lang="en-US" sz="1600" dirty="0" err="1" smtClean="0">
                <a:solidFill>
                  <a:srgbClr val="0033CC"/>
                </a:solidFill>
                <a:latin typeface="+mj-lt"/>
              </a:rPr>
              <a:t>simulati</a:t>
            </a:r>
            <a:r>
              <a:rPr lang="en-US" sz="1600" dirty="0" smtClean="0">
                <a:solidFill>
                  <a:srgbClr val="0033CC"/>
                </a:solidFill>
                <a:latin typeface="+mj-lt"/>
              </a:rPr>
              <a:t> per </a:t>
            </a:r>
            <a:r>
              <a:rPr lang="en-US" sz="1600" dirty="0" err="1" smtClean="0">
                <a:solidFill>
                  <a:srgbClr val="0033CC"/>
                </a:solidFill>
                <a:latin typeface="+mj-lt"/>
              </a:rPr>
              <a:t>verificare</a:t>
            </a:r>
            <a:r>
              <a:rPr lang="en-US" sz="1600" dirty="0" smtClean="0">
                <a:solidFill>
                  <a:srgbClr val="0033CC"/>
                </a:solidFill>
                <a:latin typeface="+mj-lt"/>
              </a:rPr>
              <a:t> la </a:t>
            </a:r>
            <a:r>
              <a:rPr lang="en-US" sz="1600" dirty="0" err="1" smtClean="0">
                <a:solidFill>
                  <a:srgbClr val="0033CC"/>
                </a:solidFill>
                <a:latin typeface="+mj-lt"/>
              </a:rPr>
              <a:t>capacità</a:t>
            </a:r>
            <a:r>
              <a:rPr lang="en-US" sz="1600" dirty="0" smtClean="0">
                <a:solidFill>
                  <a:srgbClr val="0033CC"/>
                </a:solidFill>
                <a:latin typeface="+mj-lt"/>
              </a:rPr>
              <a:t> del </a:t>
            </a:r>
            <a:r>
              <a:rPr lang="en-US" sz="1600" dirty="0" err="1" smtClean="0">
                <a:solidFill>
                  <a:srgbClr val="0033CC"/>
                </a:solidFill>
                <a:latin typeface="+mj-lt"/>
              </a:rPr>
              <a:t>metodo</a:t>
            </a:r>
            <a:r>
              <a:rPr lang="en-US" sz="16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  <a:latin typeface="+mj-lt"/>
              </a:rPr>
              <a:t>di</a:t>
            </a:r>
            <a:r>
              <a:rPr lang="en-US" sz="16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  <a:latin typeface="+mj-lt"/>
              </a:rPr>
              <a:t>ricostruire</a:t>
            </a:r>
            <a:r>
              <a:rPr lang="en-US" sz="16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  <a:latin typeface="+mj-lt"/>
              </a:rPr>
              <a:t>eventuali</a:t>
            </a:r>
            <a:r>
              <a:rPr lang="en-US" sz="1600" dirty="0" smtClean="0">
                <a:solidFill>
                  <a:srgbClr val="0033CC"/>
                </a:solidFill>
                <a:latin typeface="+mj-lt"/>
              </a:rPr>
              <a:t> shift </a:t>
            </a:r>
            <a:r>
              <a:rPr lang="en-US" sz="1600" dirty="0" err="1" smtClean="0">
                <a:solidFill>
                  <a:srgbClr val="0033CC"/>
                </a:solidFill>
                <a:latin typeface="+mj-lt"/>
              </a:rPr>
              <a:t>relativi</a:t>
            </a:r>
            <a:r>
              <a:rPr lang="en-US" sz="1600" dirty="0" smtClean="0">
                <a:solidFill>
                  <a:srgbClr val="0033CC"/>
                </a:solidFill>
                <a:latin typeface="+mj-lt"/>
              </a:rPr>
              <a:t> con</a:t>
            </a:r>
          </a:p>
          <a:p>
            <a:pPr lvl="1">
              <a:defRPr/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1600" baseline="-25000" dirty="0" smtClean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 &gt; 47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</a:rPr>
              <a:t>MeV</a:t>
            </a:r>
            <a:endParaRPr lang="en-US" sz="1600" dirty="0" smtClean="0">
              <a:solidFill>
                <a:srgbClr val="FF0000"/>
              </a:solidFill>
              <a:latin typeface="+mj-lt"/>
            </a:endParaRPr>
          </a:p>
          <a:p>
            <a:pPr lvl="1">
              <a:defRPr/>
            </a:pPr>
            <a:r>
              <a:rPr lang="en-US" sz="1600" dirty="0" err="1" smtClean="0">
                <a:solidFill>
                  <a:srgbClr val="FF0000"/>
                </a:solidFill>
                <a:latin typeface="+mj-lt"/>
              </a:rPr>
              <a:t>assenza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</a:rPr>
              <a:t>di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</a:rPr>
              <a:t>fondo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</a:rPr>
              <a:t>accidentale</a:t>
            </a:r>
            <a:endParaRPr lang="en-US" sz="1600" dirty="0" smtClean="0">
              <a:solidFill>
                <a:srgbClr val="FF0000"/>
              </a:solidFill>
              <a:latin typeface="+mj-lt"/>
            </a:endParaRPr>
          </a:p>
          <a:p>
            <a:pPr lvl="1">
              <a:defRPr/>
            </a:pPr>
            <a:endParaRPr lang="en-US" sz="1800" dirty="0" smtClean="0">
              <a:solidFill>
                <a:srgbClr val="FF0000"/>
              </a:solidFill>
              <a:latin typeface="+mj-lt"/>
            </a:endParaRPr>
          </a:p>
          <a:p>
            <a:pPr lvl="1">
              <a:defRPr/>
            </a:pPr>
            <a:endParaRPr lang="en-US" sz="18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123191C-A7E2-4600-BA27-3885F4F72894}" type="datetime1">
              <a:rPr lang="en-GB" smtClean="0"/>
              <a:pPr/>
              <a:t>20/06/2011</a:t>
            </a:fld>
            <a:endParaRPr lang="en-GB" smtClean="0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Esperimento MEG ...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D42D77-C2EB-4B13-91BC-D2C57A4E6FAE}" type="slidenum">
              <a:rPr lang="en-GB" smtClean="0"/>
              <a:pPr/>
              <a:t>14</a:t>
            </a:fld>
            <a:endParaRPr lang="en-GB" smtClean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14562"/>
            <a:ext cx="4478016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524000"/>
            <a:ext cx="3927283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Polarizzazione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muoni</a:t>
            </a:r>
            <a:r>
              <a:rPr lang="en-US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 err="1" smtClean="0">
                <a:latin typeface="+mj-lt"/>
              </a:rPr>
              <a:t>Fascio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costituito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da</a:t>
            </a:r>
            <a:r>
              <a:rPr lang="en-US" sz="1800" dirty="0" smtClean="0">
                <a:latin typeface="+mj-lt"/>
              </a:rPr>
              <a:t> “surface </a:t>
            </a:r>
            <a:r>
              <a:rPr lang="en-US" sz="1800" dirty="0" err="1" smtClean="0">
                <a:latin typeface="+mj-lt"/>
              </a:rPr>
              <a:t>muons</a:t>
            </a:r>
            <a:r>
              <a:rPr lang="en-US" sz="1800" dirty="0" smtClean="0">
                <a:latin typeface="+mj-lt"/>
              </a:rPr>
              <a:t>” </a:t>
            </a:r>
            <a:r>
              <a:rPr lang="en-US" sz="1800" dirty="0" smtClean="0">
                <a:latin typeface="+mj-lt"/>
                <a:sym typeface="Wingdings" pitchFamily="2" charset="2"/>
              </a:rPr>
              <a:t> P = 1</a:t>
            </a:r>
            <a:endParaRPr lang="en-US" sz="1600" dirty="0" smtClean="0">
              <a:latin typeface="Book Antiqua"/>
            </a:endParaRPr>
          </a:p>
          <a:p>
            <a:pPr>
              <a:defRPr/>
            </a:pPr>
            <a:r>
              <a:rPr lang="en-US" sz="1800" dirty="0" err="1" smtClean="0">
                <a:latin typeface="Book Antiqua"/>
              </a:rPr>
              <a:t>Possibili</a:t>
            </a:r>
            <a:r>
              <a:rPr lang="en-US" sz="1800" dirty="0" smtClean="0">
                <a:latin typeface="Book Antiqua"/>
              </a:rPr>
              <a:t> </a:t>
            </a:r>
            <a:r>
              <a:rPr lang="en-US" sz="1800" dirty="0" err="1" smtClean="0">
                <a:latin typeface="Book Antiqua"/>
              </a:rPr>
              <a:t>effetti</a:t>
            </a:r>
            <a:r>
              <a:rPr lang="en-US" sz="1800" dirty="0" smtClean="0">
                <a:latin typeface="Book Antiqua"/>
              </a:rPr>
              <a:t> </a:t>
            </a:r>
            <a:r>
              <a:rPr lang="en-US" sz="1800" dirty="0" err="1" smtClean="0">
                <a:latin typeface="Book Antiqua"/>
              </a:rPr>
              <a:t>di</a:t>
            </a:r>
            <a:r>
              <a:rPr lang="en-US" sz="1800" dirty="0" smtClean="0">
                <a:latin typeface="Book Antiqua"/>
              </a:rPr>
              <a:t> </a:t>
            </a:r>
            <a:r>
              <a:rPr lang="en-US" sz="1800" dirty="0" err="1" smtClean="0">
                <a:latin typeface="Book Antiqua"/>
              </a:rPr>
              <a:t>depolarizzazione</a:t>
            </a:r>
            <a:endParaRPr lang="en-US" sz="1800" dirty="0" smtClean="0">
              <a:latin typeface="Book Antiqua"/>
            </a:endParaRPr>
          </a:p>
          <a:p>
            <a:pPr lvl="1">
              <a:defRPr/>
            </a:pPr>
            <a:r>
              <a:rPr lang="en-US" sz="1600" dirty="0" err="1" smtClean="0">
                <a:latin typeface="Book Antiqua"/>
              </a:rPr>
              <a:t>contaminazione</a:t>
            </a:r>
            <a:r>
              <a:rPr lang="en-US" sz="1600" dirty="0" smtClean="0">
                <a:latin typeface="Book Antiqua"/>
              </a:rPr>
              <a:t> </a:t>
            </a:r>
            <a:r>
              <a:rPr lang="en-US" sz="1600" dirty="0" err="1" smtClean="0">
                <a:latin typeface="Book Antiqua"/>
              </a:rPr>
              <a:t>da</a:t>
            </a:r>
            <a:r>
              <a:rPr lang="en-US" sz="1600" dirty="0" smtClean="0">
                <a:latin typeface="Book Antiqua"/>
              </a:rPr>
              <a:t> “</a:t>
            </a:r>
            <a:r>
              <a:rPr lang="en-US" sz="1600" dirty="0" err="1" smtClean="0">
                <a:latin typeface="Book Antiqua"/>
              </a:rPr>
              <a:t>cluod</a:t>
            </a:r>
            <a:r>
              <a:rPr lang="en-US" sz="1600" dirty="0" smtClean="0">
                <a:latin typeface="Book Antiqua"/>
              </a:rPr>
              <a:t> </a:t>
            </a:r>
            <a:r>
              <a:rPr lang="en-US" sz="1600" dirty="0" err="1" smtClean="0">
                <a:latin typeface="Book Antiqua"/>
              </a:rPr>
              <a:t>muons</a:t>
            </a:r>
            <a:r>
              <a:rPr lang="en-US" sz="1600" dirty="0" smtClean="0">
                <a:latin typeface="Book Antiqua"/>
              </a:rPr>
              <a:t>”</a:t>
            </a:r>
          </a:p>
          <a:p>
            <a:pPr lvl="1">
              <a:buNone/>
              <a:defRPr/>
            </a:pPr>
            <a:r>
              <a:rPr lang="en-US" sz="1600" dirty="0" smtClean="0">
                <a:latin typeface="Book Antiqua"/>
              </a:rPr>
              <a:t>    (i.e. </a:t>
            </a:r>
            <a:r>
              <a:rPr lang="en-US" sz="1600" dirty="0" err="1" smtClean="0">
                <a:latin typeface="Book Antiqua"/>
              </a:rPr>
              <a:t>muoni</a:t>
            </a:r>
            <a:r>
              <a:rPr lang="en-US" sz="1600" dirty="0" smtClean="0">
                <a:latin typeface="Book Antiqua"/>
              </a:rPr>
              <a:t> </a:t>
            </a:r>
            <a:r>
              <a:rPr lang="en-US" sz="1600" dirty="0" err="1" smtClean="0">
                <a:latin typeface="Book Antiqua"/>
              </a:rPr>
              <a:t>da</a:t>
            </a:r>
            <a:r>
              <a:rPr lang="en-US" sz="1600" dirty="0" smtClean="0">
                <a:latin typeface="Book Antiqua"/>
              </a:rPr>
              <a:t> </a:t>
            </a:r>
            <a:r>
              <a:rPr lang="en-US" sz="1600" dirty="0" err="1" smtClean="0">
                <a:latin typeface="Book Antiqua"/>
              </a:rPr>
              <a:t>decadimenti</a:t>
            </a:r>
            <a:r>
              <a:rPr lang="en-US" sz="1600" dirty="0" smtClean="0">
                <a:latin typeface="Book Antiqua"/>
              </a:rPr>
              <a:t> </a:t>
            </a:r>
            <a:r>
              <a:rPr lang="en-US" sz="1600" dirty="0" err="1" smtClean="0">
                <a:latin typeface="Book Antiqua"/>
              </a:rPr>
              <a:t>di</a:t>
            </a:r>
            <a:r>
              <a:rPr lang="en-US" sz="1600" dirty="0" smtClean="0">
                <a:latin typeface="Book Antiqua"/>
              </a:rPr>
              <a:t> </a:t>
            </a:r>
            <a:r>
              <a:rPr lang="en-US" sz="1600" dirty="0" err="1" smtClean="0">
                <a:latin typeface="Book Antiqua"/>
              </a:rPr>
              <a:t>pioni</a:t>
            </a:r>
            <a:r>
              <a:rPr lang="en-US" sz="1600" dirty="0" smtClean="0">
                <a:latin typeface="Book Antiqua"/>
              </a:rPr>
              <a:t> non a </a:t>
            </a:r>
            <a:r>
              <a:rPr lang="en-US" sz="1600" dirty="0" err="1" smtClean="0">
                <a:latin typeface="Book Antiqua"/>
              </a:rPr>
              <a:t>riposo</a:t>
            </a:r>
            <a:r>
              <a:rPr lang="en-US" sz="1600" dirty="0" smtClean="0">
                <a:latin typeface="Book Antiqua"/>
              </a:rPr>
              <a:t>) </a:t>
            </a:r>
            <a:r>
              <a:rPr lang="en-US" sz="1600" dirty="0" smtClean="0">
                <a:solidFill>
                  <a:srgbClr val="00B050"/>
                </a:solidFill>
                <a:sym typeface="Wingdings" pitchFamily="2" charset="2"/>
              </a:rPr>
              <a:t> </a:t>
            </a:r>
            <a:r>
              <a:rPr lang="el-GR" sz="1600" dirty="0" smtClean="0">
                <a:solidFill>
                  <a:srgbClr val="00B050"/>
                </a:solidFill>
                <a:latin typeface="Times New Roman"/>
                <a:cs typeface="Times New Roman"/>
                <a:sym typeface="Wingdings" pitchFamily="2" charset="2"/>
              </a:rPr>
              <a:t>Δ</a:t>
            </a:r>
            <a:r>
              <a:rPr lang="en-US" sz="1600" dirty="0" smtClean="0">
                <a:solidFill>
                  <a:srgbClr val="00B050"/>
                </a:solidFill>
                <a:sym typeface="Wingdings" pitchFamily="2" charset="2"/>
              </a:rPr>
              <a:t>P = 4%</a:t>
            </a:r>
            <a:endParaRPr lang="en-US" sz="1600" dirty="0" smtClean="0">
              <a:solidFill>
                <a:srgbClr val="00B050"/>
              </a:solidFill>
              <a:latin typeface="Book Antiqua"/>
            </a:endParaRPr>
          </a:p>
          <a:p>
            <a:pPr lvl="1">
              <a:defRPr/>
            </a:pPr>
            <a:r>
              <a:rPr lang="en-US" sz="1600" dirty="0" err="1" smtClean="0">
                <a:latin typeface="Book Antiqua"/>
              </a:rPr>
              <a:t>rotazione</a:t>
            </a:r>
            <a:r>
              <a:rPr lang="en-US" sz="1600" dirty="0" smtClean="0">
                <a:latin typeface="Book Antiqua"/>
              </a:rPr>
              <a:t> </a:t>
            </a:r>
            <a:r>
              <a:rPr lang="en-US" sz="1600" dirty="0" err="1" smtClean="0">
                <a:latin typeface="Book Antiqua"/>
              </a:rPr>
              <a:t>di</a:t>
            </a:r>
            <a:r>
              <a:rPr lang="en-US" sz="1600" dirty="0" smtClean="0">
                <a:latin typeface="Book Antiqua"/>
              </a:rPr>
              <a:t> spin </a:t>
            </a:r>
            <a:r>
              <a:rPr lang="en-US" sz="1600" dirty="0" smtClean="0">
                <a:solidFill>
                  <a:srgbClr val="00B050"/>
                </a:solidFill>
                <a:sym typeface="Wingdings" pitchFamily="2" charset="2"/>
              </a:rPr>
              <a:t> </a:t>
            </a:r>
            <a:r>
              <a:rPr lang="el-GR" sz="1600" dirty="0" smtClean="0">
                <a:solidFill>
                  <a:srgbClr val="00B050"/>
                </a:solidFill>
                <a:cs typeface="Times New Roman"/>
                <a:sym typeface="Wingdings" pitchFamily="2" charset="2"/>
              </a:rPr>
              <a:t>Δ</a:t>
            </a:r>
            <a:r>
              <a:rPr lang="en-US" sz="1600" dirty="0" smtClean="0">
                <a:solidFill>
                  <a:srgbClr val="00B050"/>
                </a:solidFill>
                <a:sym typeface="Wingdings" pitchFamily="2" charset="2"/>
              </a:rPr>
              <a:t>P  </a:t>
            </a:r>
            <a:r>
              <a:rPr lang="en-US" sz="1600" dirty="0" smtClean="0">
                <a:solidFill>
                  <a:srgbClr val="00B050"/>
                </a:solidFill>
                <a:latin typeface="Book Antiqua"/>
              </a:rPr>
              <a:t>&lt;  0.7%</a:t>
            </a:r>
          </a:p>
          <a:p>
            <a:pPr lvl="1">
              <a:defRPr/>
            </a:pPr>
            <a:r>
              <a:rPr lang="en-US" sz="1600" dirty="0" err="1" smtClean="0">
                <a:latin typeface="Book Antiqua"/>
              </a:rPr>
              <a:t>multiplo</a:t>
            </a:r>
            <a:r>
              <a:rPr lang="en-US" sz="1600" dirty="0" smtClean="0">
                <a:latin typeface="Book Antiqua"/>
              </a:rPr>
              <a:t> scattering </a:t>
            </a:r>
            <a:r>
              <a:rPr lang="en-US" sz="1600" dirty="0" err="1" smtClean="0">
                <a:latin typeface="Book Antiqua"/>
              </a:rPr>
              <a:t>nel</a:t>
            </a:r>
            <a:r>
              <a:rPr lang="en-US" sz="1600" dirty="0" smtClean="0">
                <a:latin typeface="Book Antiqua"/>
              </a:rPr>
              <a:t> </a:t>
            </a:r>
            <a:r>
              <a:rPr lang="en-US" sz="1600" dirty="0" err="1" smtClean="0">
                <a:latin typeface="Book Antiqua"/>
              </a:rPr>
              <a:t>bersaglio</a:t>
            </a:r>
            <a:r>
              <a:rPr lang="en-US" sz="1600" dirty="0" smtClean="0">
                <a:latin typeface="Book Antiqua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sym typeface="Wingdings" pitchFamily="2" charset="2"/>
              </a:rPr>
              <a:t> </a:t>
            </a:r>
            <a:r>
              <a:rPr lang="el-GR" sz="1600" dirty="0" smtClean="0">
                <a:solidFill>
                  <a:srgbClr val="00B050"/>
                </a:solidFill>
                <a:cs typeface="Times New Roman"/>
                <a:sym typeface="Wingdings" pitchFamily="2" charset="2"/>
              </a:rPr>
              <a:t>Δ</a:t>
            </a:r>
            <a:r>
              <a:rPr lang="en-US" sz="1600" dirty="0" smtClean="0">
                <a:solidFill>
                  <a:srgbClr val="00B050"/>
                </a:solidFill>
                <a:sym typeface="Wingdings" pitchFamily="2" charset="2"/>
              </a:rPr>
              <a:t>P </a:t>
            </a:r>
            <a:r>
              <a:rPr lang="en-US" sz="1600" dirty="0" smtClean="0">
                <a:solidFill>
                  <a:srgbClr val="00B050"/>
                </a:solidFill>
                <a:latin typeface="Book Antiqua"/>
              </a:rPr>
              <a:t>&lt; 0.3%</a:t>
            </a:r>
          </a:p>
          <a:p>
            <a:pPr lvl="1">
              <a:defRPr/>
            </a:pPr>
            <a:r>
              <a:rPr lang="en-US" sz="1600" dirty="0" err="1" smtClean="0">
                <a:latin typeface="Book Antiqua"/>
              </a:rPr>
              <a:t>divergenza</a:t>
            </a:r>
            <a:r>
              <a:rPr lang="en-US" sz="1600" dirty="0" smtClean="0">
                <a:latin typeface="Book Antiqua"/>
              </a:rPr>
              <a:t> del </a:t>
            </a:r>
            <a:r>
              <a:rPr lang="en-US" sz="1600" dirty="0" err="1" smtClean="0">
                <a:latin typeface="Book Antiqua"/>
              </a:rPr>
              <a:t>fascio</a:t>
            </a:r>
            <a:r>
              <a:rPr lang="en-US" sz="1600" dirty="0" smtClean="0">
                <a:latin typeface="Book Antiqua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sym typeface="Wingdings" pitchFamily="2" charset="2"/>
              </a:rPr>
              <a:t> </a:t>
            </a:r>
            <a:r>
              <a:rPr lang="el-GR" sz="1600" dirty="0" smtClean="0">
                <a:solidFill>
                  <a:srgbClr val="00B050"/>
                </a:solidFill>
                <a:cs typeface="Times New Roman"/>
                <a:sym typeface="Wingdings" pitchFamily="2" charset="2"/>
              </a:rPr>
              <a:t>Δ</a:t>
            </a:r>
            <a:r>
              <a:rPr lang="en-US" sz="1600" dirty="0" smtClean="0">
                <a:solidFill>
                  <a:srgbClr val="00B050"/>
                </a:solidFill>
                <a:sym typeface="Wingdings" pitchFamily="2" charset="2"/>
              </a:rPr>
              <a:t>P = 4%</a:t>
            </a:r>
          </a:p>
          <a:p>
            <a:pPr lvl="1">
              <a:buNone/>
              <a:defRPr/>
            </a:pPr>
            <a:r>
              <a:rPr lang="en-US" sz="1600" dirty="0" smtClean="0">
                <a:latin typeface="Book Antiqua"/>
                <a:sym typeface="Wingdings" pitchFamily="2" charset="2"/>
              </a:rPr>
              <a:t> </a:t>
            </a:r>
          </a:p>
          <a:p>
            <a:pPr>
              <a:defRPr/>
            </a:pPr>
            <a:endParaRPr lang="en-US" sz="1800" dirty="0" smtClean="0">
              <a:latin typeface="Book Antiqua"/>
              <a:sym typeface="Wingdings" pitchFamily="2" charset="2"/>
            </a:endParaRPr>
          </a:p>
          <a:p>
            <a:pPr>
              <a:defRPr/>
            </a:pPr>
            <a:r>
              <a:rPr lang="en-US" sz="1800" dirty="0" err="1" smtClean="0">
                <a:latin typeface="Book Antiqua"/>
                <a:sym typeface="Wingdings" pitchFamily="2" charset="2"/>
              </a:rPr>
              <a:t>Misura</a:t>
            </a:r>
            <a:r>
              <a:rPr lang="en-US" sz="1800" dirty="0" smtClean="0">
                <a:latin typeface="Book Antiqua"/>
                <a:sym typeface="Wingdings" pitchFamily="2" charset="2"/>
              </a:rPr>
              <a:t> </a:t>
            </a:r>
            <a:r>
              <a:rPr lang="en-US" sz="1800" dirty="0" err="1" smtClean="0">
                <a:latin typeface="Book Antiqua"/>
                <a:sym typeface="Wingdings" pitchFamily="2" charset="2"/>
              </a:rPr>
              <a:t>della</a:t>
            </a:r>
            <a:r>
              <a:rPr lang="en-US" sz="1800" dirty="0" smtClean="0">
                <a:latin typeface="Book Antiqua"/>
                <a:sym typeface="Wingdings" pitchFamily="2" charset="2"/>
              </a:rPr>
              <a:t> </a:t>
            </a:r>
            <a:r>
              <a:rPr lang="en-US" sz="1800" dirty="0" err="1" smtClean="0">
                <a:latin typeface="Book Antiqua"/>
                <a:sym typeface="Wingdings" pitchFamily="2" charset="2"/>
              </a:rPr>
              <a:t>polarizzazione</a:t>
            </a:r>
            <a:endParaRPr lang="en-US" sz="1800" dirty="0" smtClean="0">
              <a:latin typeface="Book Antiqua"/>
              <a:sym typeface="Wingdings" pitchFamily="2" charset="2"/>
            </a:endParaRPr>
          </a:p>
          <a:p>
            <a:pPr lvl="1">
              <a:defRPr/>
            </a:pPr>
            <a:r>
              <a:rPr lang="en-US" sz="1600" dirty="0" err="1" smtClean="0">
                <a:latin typeface="Book Antiqua"/>
                <a:sym typeface="Wingdings" pitchFamily="2" charset="2"/>
              </a:rPr>
              <a:t>distribuzione</a:t>
            </a:r>
            <a:r>
              <a:rPr lang="en-US" sz="1600" dirty="0" smtClean="0">
                <a:latin typeface="Book Antiqua"/>
                <a:sym typeface="Wingdings" pitchFamily="2" charset="2"/>
              </a:rPr>
              <a:t> </a:t>
            </a:r>
            <a:r>
              <a:rPr lang="en-US" sz="1600" dirty="0" err="1" smtClean="0">
                <a:latin typeface="Book Antiqua"/>
                <a:sym typeface="Wingdings" pitchFamily="2" charset="2"/>
              </a:rPr>
              <a:t>angolare</a:t>
            </a:r>
            <a:r>
              <a:rPr lang="en-US" sz="1600" dirty="0" smtClean="0">
                <a:latin typeface="Book Antiqua"/>
                <a:sym typeface="Wingdings" pitchFamily="2" charset="2"/>
              </a:rPr>
              <a:t> </a:t>
            </a:r>
          </a:p>
          <a:p>
            <a:pPr lvl="1">
              <a:buNone/>
              <a:defRPr/>
            </a:pPr>
            <a:r>
              <a:rPr lang="en-US" sz="1600" dirty="0" smtClean="0">
                <a:latin typeface="Book Antiqua"/>
                <a:sym typeface="Wingdings" pitchFamily="2" charset="2"/>
              </a:rPr>
              <a:t>     </a:t>
            </a:r>
            <a:r>
              <a:rPr lang="en-US" sz="1600" dirty="0" err="1" smtClean="0">
                <a:latin typeface="Book Antiqua"/>
                <a:sym typeface="Wingdings" pitchFamily="2" charset="2"/>
              </a:rPr>
              <a:t>dei</a:t>
            </a:r>
            <a:r>
              <a:rPr lang="en-US" sz="1600" dirty="0" smtClean="0">
                <a:latin typeface="Book Antiqua"/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Book Antiqua"/>
                <a:sym typeface="Wingdings" pitchFamily="2" charset="2"/>
              </a:rPr>
              <a:t>decadimenti</a:t>
            </a:r>
            <a:r>
              <a:rPr lang="en-US" sz="1600" dirty="0" smtClean="0">
                <a:solidFill>
                  <a:srgbClr val="FF0000"/>
                </a:solidFill>
                <a:latin typeface="Book Antiqua"/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Book Antiqua"/>
                <a:sym typeface="Wingdings" pitchFamily="2" charset="2"/>
              </a:rPr>
              <a:t>di</a:t>
            </a:r>
            <a:r>
              <a:rPr lang="en-US" sz="1600" dirty="0" smtClean="0">
                <a:solidFill>
                  <a:srgbClr val="FF0000"/>
                </a:solidFill>
                <a:latin typeface="Book Antiqua"/>
                <a:sym typeface="Wingdings" pitchFamily="2" charset="2"/>
              </a:rPr>
              <a:t> Michel</a:t>
            </a:r>
          </a:p>
          <a:p>
            <a:pPr lvl="1">
              <a:buNone/>
              <a:defRPr/>
            </a:pPr>
            <a:endParaRPr lang="en-US" sz="1600" dirty="0" smtClean="0">
              <a:latin typeface="Book Antiqua"/>
              <a:sym typeface="Wingdings" pitchFamily="2" charset="2"/>
            </a:endParaRPr>
          </a:p>
          <a:p>
            <a:pPr lvl="1">
              <a:buNone/>
              <a:defRPr/>
            </a:pPr>
            <a:r>
              <a:rPr lang="en-US" sz="1600" dirty="0" smtClean="0">
                <a:latin typeface="Book Antiqua"/>
                <a:sym typeface="Wingdings" pitchFamily="2" charset="2"/>
              </a:rPr>
              <a:t>     </a:t>
            </a:r>
            <a:r>
              <a:rPr lang="en-US" sz="1600" dirty="0" smtClean="0">
                <a:latin typeface="+mj-lt"/>
                <a:sym typeface="Wingdings" pitchFamily="2" charset="2"/>
              </a:rPr>
              <a:t>(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tanto</a:t>
            </a:r>
            <a:r>
              <a:rPr lang="en-US" sz="1600" dirty="0" smtClean="0">
                <a:latin typeface="+mj-lt"/>
                <a:sym typeface="Wingdings" pitchFamily="2" charset="2"/>
              </a:rPr>
              <a:t> 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pi</a:t>
            </a:r>
            <a:r>
              <a:rPr lang="en-US" sz="1600" dirty="0" err="1" smtClean="0">
                <a:latin typeface="+mj-lt"/>
                <a:cs typeface="Times New Roman"/>
                <a:sym typeface="Wingdings" pitchFamily="2" charset="2"/>
              </a:rPr>
              <a:t>ù</a:t>
            </a:r>
            <a:r>
              <a:rPr lang="en-US" sz="1600" dirty="0" smtClean="0">
                <a:latin typeface="+mj-lt"/>
                <a:cs typeface="Times New Roman"/>
                <a:sym typeface="Wingdings" pitchFamily="2" charset="2"/>
              </a:rPr>
              <a:t> </a:t>
            </a:r>
            <a:r>
              <a:rPr lang="en-US" sz="1600" dirty="0" err="1" smtClean="0">
                <a:latin typeface="+mj-lt"/>
                <a:cs typeface="Times New Roman"/>
                <a:sym typeface="Wingdings" pitchFamily="2" charset="2"/>
              </a:rPr>
              <a:t>asimmetrica</a:t>
            </a:r>
            <a:r>
              <a:rPr lang="en-US" sz="1600" dirty="0" smtClean="0">
                <a:latin typeface="+mj-lt"/>
                <a:cs typeface="Times New Roman"/>
                <a:sym typeface="Wingdings" pitchFamily="2" charset="2"/>
              </a:rPr>
              <a:t> </a:t>
            </a:r>
          </a:p>
          <a:p>
            <a:pPr lvl="1">
              <a:buNone/>
              <a:defRPr/>
            </a:pPr>
            <a:r>
              <a:rPr lang="en-US" sz="1600" dirty="0" smtClean="0">
                <a:latin typeface="+mj-lt"/>
                <a:cs typeface="Times New Roman"/>
                <a:sym typeface="Wingdings" pitchFamily="2" charset="2"/>
              </a:rPr>
              <a:t>      </a:t>
            </a:r>
            <a:r>
              <a:rPr lang="en-US" sz="1600" dirty="0" err="1" smtClean="0">
                <a:latin typeface="+mj-lt"/>
                <a:cs typeface="Times New Roman"/>
                <a:sym typeface="Wingdings" pitchFamily="2" charset="2"/>
              </a:rPr>
              <a:t>all’end</a:t>
            </a:r>
            <a:r>
              <a:rPr lang="en-US" sz="1600" dirty="0" smtClean="0">
                <a:latin typeface="+mj-lt"/>
                <a:cs typeface="Times New Roman"/>
                <a:sym typeface="Wingdings" pitchFamily="2" charset="2"/>
              </a:rPr>
              <a:t>-point)</a:t>
            </a:r>
            <a:endParaRPr lang="en-US" sz="1600" dirty="0" smtClean="0">
              <a:latin typeface="+mj-lt"/>
              <a:sym typeface="Wingdings" pitchFamily="2" charset="2"/>
            </a:endParaRPr>
          </a:p>
          <a:p>
            <a:pPr lvl="1">
              <a:buNone/>
              <a:defRPr/>
            </a:pPr>
            <a:endParaRPr lang="en-US" sz="1600" dirty="0" smtClean="0">
              <a:latin typeface="Book Antiqua"/>
            </a:endParaRPr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17C8BFA-5078-4ABE-B1EC-5C7112EEE15C}" type="datetime1">
              <a:rPr lang="en-GB" smtClean="0"/>
              <a:pPr/>
              <a:t>20/06/2011</a:t>
            </a:fld>
            <a:endParaRPr lang="en-GB" smtClean="0"/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Esperimento MEG ...</a:t>
            </a: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0B2874-8A18-4AF0-9BA2-6D311639793F}" type="slidenum">
              <a:rPr lang="en-GB" smtClean="0"/>
              <a:pPr/>
              <a:t>15</a:t>
            </a:fld>
            <a:endParaRPr lang="en-GB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524000" y="3228975"/>
          <a:ext cx="1858962" cy="428625"/>
        </p:xfrm>
        <a:graphic>
          <a:graphicData uri="http://schemas.openxmlformats.org/presentationml/2006/ole">
            <p:oleObj spid="_x0000_s4098" name="Equation" r:id="rId3" imgW="1104840" imgH="253800" progId="Equation.3">
              <p:embed/>
            </p:oleObj>
          </a:graphicData>
        </a:graphic>
      </p:graphicFrame>
      <p:sp>
        <p:nvSpPr>
          <p:cNvPr id="9" name="CasellaDiTesto 11"/>
          <p:cNvSpPr txBox="1"/>
          <p:nvPr/>
        </p:nvSpPr>
        <p:spPr>
          <a:xfrm>
            <a:off x="5334000" y="356229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MEG acceptance</a:t>
            </a:r>
            <a:endParaRPr lang="en-GB" sz="2000" dirty="0">
              <a:latin typeface="Comic Sans MS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62400" y="3962400"/>
            <a:ext cx="4572000" cy="2057400"/>
            <a:chOff x="3886200" y="3505200"/>
            <a:chExt cx="4495800" cy="2209800"/>
          </a:xfrm>
        </p:grpSpPr>
        <p:pic>
          <p:nvPicPr>
            <p:cNvPr id="11" name="Picture 1" descr="peq2.jpg"/>
            <p:cNvPicPr>
              <a:picLocks noChangeAspect="1"/>
            </p:cNvPicPr>
            <p:nvPr/>
          </p:nvPicPr>
          <p:blipFill>
            <a:blip r:embed="rId4" cstate="print"/>
            <a:srcRect l="11541" t="13004" r="20497" b="27519"/>
            <a:stretch>
              <a:fillRect/>
            </a:stretch>
          </p:blipFill>
          <p:spPr bwMode="auto">
            <a:xfrm>
              <a:off x="4191000" y="3505200"/>
              <a:ext cx="41910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" descr="peq2.jpg"/>
            <p:cNvPicPr>
              <a:picLocks noChangeAspect="1"/>
            </p:cNvPicPr>
            <p:nvPr/>
          </p:nvPicPr>
          <p:blipFill>
            <a:blip r:embed="rId4" cstate="print"/>
            <a:srcRect l="1656" t="13004" r="93401" b="27519"/>
            <a:stretch>
              <a:fillRect/>
            </a:stretch>
          </p:blipFill>
          <p:spPr bwMode="auto">
            <a:xfrm>
              <a:off x="3886200" y="3505200"/>
              <a:ext cx="3048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4024312" y="3429000"/>
          <a:ext cx="776288" cy="600075"/>
        </p:xfrm>
        <a:graphic>
          <a:graphicData uri="http://schemas.openxmlformats.org/presentationml/2006/ole">
            <p:oleObj spid="_x0000_s4099" name="Equation" r:id="rId5" imgW="507960" imgH="393480" progId="Equation.3">
              <p:embed/>
            </p:oleObj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8382000" y="5791200"/>
          <a:ext cx="193675" cy="271462"/>
        </p:xfrm>
        <a:graphic>
          <a:graphicData uri="http://schemas.openxmlformats.org/presentationml/2006/ole">
            <p:oleObj spid="_x0000_s4100" name="Equation" r:id="rId6" imgW="126720" imgH="17748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15200" y="4343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P = 1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6" name="Left Brace 15"/>
          <p:cNvSpPr/>
          <p:nvPr/>
        </p:nvSpPr>
        <p:spPr bwMode="auto">
          <a:xfrm rot="5400000">
            <a:off x="6324600" y="1828800"/>
            <a:ext cx="228600" cy="3581400"/>
          </a:xfrm>
          <a:prstGeom prst="leftBrace">
            <a:avLst>
              <a:gd name="adj1" fmla="val 157828"/>
              <a:gd name="adj2" fmla="val 50000"/>
            </a:avLst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Dati</a:t>
            </a:r>
            <a:r>
              <a:rPr lang="en-US" dirty="0" smtClean="0"/>
              <a:t> 2009</a:t>
            </a:r>
          </a:p>
        </p:txBody>
      </p:sp>
      <p:sp>
        <p:nvSpPr>
          <p:cNvPr id="1229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E6033F9-1253-41E1-9B32-A832859ABD30}" type="datetime1">
              <a:rPr lang="en-GB" smtClean="0"/>
              <a:pPr/>
              <a:t>20/06/2011</a:t>
            </a:fld>
            <a:endParaRPr lang="en-GB" smtClean="0"/>
          </a:p>
        </p:txBody>
      </p:sp>
      <p:sp>
        <p:nvSpPr>
          <p:cNvPr id="122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Esperimento MEG ...</a:t>
            </a:r>
          </a:p>
        </p:txBody>
      </p:sp>
      <p:sp>
        <p:nvSpPr>
          <p:cNvPr id="122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4AA99D-6AB2-470D-A22F-E7909EABC5EF}" type="slidenum">
              <a:rPr lang="en-GB" smtClean="0"/>
              <a:pPr/>
              <a:t>16</a:t>
            </a:fld>
            <a:endParaRPr lang="en-GB" smtClean="0"/>
          </a:p>
        </p:txBody>
      </p:sp>
      <p:pic>
        <p:nvPicPr>
          <p:cNvPr id="29" name="Immagine 6" descr="specompangdat.jpg"/>
          <p:cNvPicPr>
            <a:picLocks noChangeAspect="1"/>
          </p:cNvPicPr>
          <p:nvPr/>
        </p:nvPicPr>
        <p:blipFill>
          <a:blip r:embed="rId3" cstate="print"/>
          <a:srcRect l="11416" t="3203" r="8672"/>
          <a:stretch>
            <a:fillRect/>
          </a:stretch>
        </p:blipFill>
        <p:spPr>
          <a:xfrm>
            <a:off x="152400" y="1143000"/>
            <a:ext cx="5103819" cy="4896000"/>
          </a:xfrm>
          <a:prstGeom prst="rect">
            <a:avLst/>
          </a:prstGeom>
        </p:spPr>
      </p:pic>
      <p:sp>
        <p:nvSpPr>
          <p:cNvPr id="30" name="CasellaDiTesto 7"/>
          <p:cNvSpPr txBox="1"/>
          <p:nvPr/>
        </p:nvSpPr>
        <p:spPr>
          <a:xfrm>
            <a:off x="7172672" y="1287016"/>
            <a:ext cx="1438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66FF"/>
                </a:solidFill>
                <a:latin typeface="Comic Sans MS" pitchFamily="66" charset="0"/>
              </a:rPr>
              <a:t>Blue: US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Red:  DS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CasellaDiTesto 8"/>
          <p:cNvSpPr txBox="1"/>
          <p:nvPr/>
        </p:nvSpPr>
        <p:spPr>
          <a:xfrm>
            <a:off x="4076328" y="2007096"/>
            <a:ext cx="118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 (</a:t>
            </a:r>
            <a:r>
              <a:rPr lang="en-GB" sz="2000" b="1" dirty="0" err="1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MeV</a:t>
            </a:r>
            <a:r>
              <a:rPr lang="en-GB" sz="20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en-GB" sz="2000" b="1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2" name="CasellaDiTesto 9"/>
          <p:cNvSpPr txBox="1"/>
          <p:nvPr/>
        </p:nvSpPr>
        <p:spPr>
          <a:xfrm>
            <a:off x="4076328" y="3663280"/>
            <a:ext cx="118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 (</a:t>
            </a:r>
            <a:r>
              <a:rPr lang="en-GB" sz="2000" b="1" dirty="0" err="1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MeV</a:t>
            </a:r>
            <a:r>
              <a:rPr lang="en-GB" sz="20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en-GB" sz="2000" b="1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3" name="CasellaDiTesto 10"/>
          <p:cNvSpPr txBox="1"/>
          <p:nvPr/>
        </p:nvSpPr>
        <p:spPr>
          <a:xfrm>
            <a:off x="4004320" y="5391472"/>
            <a:ext cx="118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 (</a:t>
            </a:r>
            <a:r>
              <a:rPr lang="en-GB" sz="2000" b="1" dirty="0" err="1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MeV</a:t>
            </a:r>
            <a:r>
              <a:rPr lang="en-GB" sz="20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en-GB" sz="2000" b="1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4" name="CasellaDiTesto 11"/>
          <p:cNvSpPr txBox="1"/>
          <p:nvPr/>
        </p:nvSpPr>
        <p:spPr>
          <a:xfrm>
            <a:off x="6596608" y="323123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35" name="Parentesi graffa chiusa 14"/>
          <p:cNvSpPr/>
          <p:nvPr/>
        </p:nvSpPr>
        <p:spPr>
          <a:xfrm>
            <a:off x="6164560" y="1215008"/>
            <a:ext cx="360040" cy="4536504"/>
          </a:xfrm>
          <a:prstGeom prst="rightBrace">
            <a:avLst>
              <a:gd name="adj1" fmla="val 0"/>
              <a:gd name="adj2" fmla="val 4893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6" name="Object 5"/>
          <p:cNvGraphicFramePr>
            <a:graphicFrameLocks noChangeAspect="1"/>
          </p:cNvGraphicFramePr>
          <p:nvPr/>
        </p:nvGraphicFramePr>
        <p:xfrm>
          <a:off x="5228456" y="1287016"/>
          <a:ext cx="1092200" cy="863600"/>
        </p:xfrm>
        <a:graphic>
          <a:graphicData uri="http://schemas.openxmlformats.org/presentationml/2006/ole">
            <p:oleObj spid="_x0000_s3073" name="Equazione" r:id="rId4" imgW="1091880" imgH="863280" progId="Equation.3">
              <p:embed/>
            </p:oleObj>
          </a:graphicData>
        </a:graphic>
      </p:graphicFrame>
      <p:graphicFrame>
        <p:nvGraphicFramePr>
          <p:cNvPr id="37" name="Object 6"/>
          <p:cNvGraphicFramePr>
            <a:graphicFrameLocks noChangeAspect="1"/>
          </p:cNvGraphicFramePr>
          <p:nvPr/>
        </p:nvGraphicFramePr>
        <p:xfrm>
          <a:off x="5228456" y="2871192"/>
          <a:ext cx="1092200" cy="863600"/>
        </p:xfrm>
        <a:graphic>
          <a:graphicData uri="http://schemas.openxmlformats.org/presentationml/2006/ole">
            <p:oleObj spid="_x0000_s3074" name="Equazione" r:id="rId5" imgW="1091880" imgH="863280" progId="Equation.3">
              <p:embed/>
            </p:oleObj>
          </a:graphicData>
        </a:graphic>
      </p:graphicFrame>
      <p:graphicFrame>
        <p:nvGraphicFramePr>
          <p:cNvPr id="38" name="Object 7"/>
          <p:cNvGraphicFramePr>
            <a:graphicFrameLocks noChangeAspect="1"/>
          </p:cNvGraphicFramePr>
          <p:nvPr/>
        </p:nvGraphicFramePr>
        <p:xfrm>
          <a:off x="5228456" y="4527376"/>
          <a:ext cx="1066800" cy="863600"/>
        </p:xfrm>
        <a:graphic>
          <a:graphicData uri="http://schemas.openxmlformats.org/presentationml/2006/ole">
            <p:oleObj spid="_x0000_s3075" name="Equazione" r:id="rId6" imgW="1066680" imgH="863280" progId="Equation.3">
              <p:embed/>
            </p:oleObj>
          </a:graphicData>
        </a:graphic>
      </p:graphicFrame>
      <p:graphicFrame>
        <p:nvGraphicFramePr>
          <p:cNvPr id="39" name="Object 8"/>
          <p:cNvGraphicFramePr>
            <a:graphicFrameLocks noChangeAspect="1"/>
          </p:cNvGraphicFramePr>
          <p:nvPr/>
        </p:nvGraphicFramePr>
        <p:xfrm>
          <a:off x="6667954" y="2875486"/>
          <a:ext cx="2247446" cy="664738"/>
        </p:xfrm>
        <a:graphic>
          <a:graphicData uri="http://schemas.openxmlformats.org/presentationml/2006/ole">
            <p:oleObj spid="_x0000_s3076" name="Equazione" r:id="rId7" imgW="1803240" imgH="533160" progId="Equation.3">
              <p:embed/>
            </p:oleObj>
          </a:graphicData>
        </a:graphic>
      </p:graphicFrame>
      <p:sp>
        <p:nvSpPr>
          <p:cNvPr id="40" name="Rettangolo 17"/>
          <p:cNvSpPr/>
          <p:nvPr/>
        </p:nvSpPr>
        <p:spPr>
          <a:xfrm>
            <a:off x="6524600" y="3768824"/>
            <a:ext cx="620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DS</a:t>
            </a:r>
            <a:endParaRPr lang="en-GB" dirty="0"/>
          </a:p>
        </p:txBody>
      </p:sp>
      <p:graphicFrame>
        <p:nvGraphicFramePr>
          <p:cNvPr id="41" name="Object 9"/>
          <p:cNvGraphicFramePr>
            <a:graphicFrameLocks noChangeAspect="1"/>
          </p:cNvGraphicFramePr>
          <p:nvPr/>
        </p:nvGraphicFramePr>
        <p:xfrm>
          <a:off x="6774921" y="4038699"/>
          <a:ext cx="2194454" cy="644525"/>
        </p:xfrm>
        <a:graphic>
          <a:graphicData uri="http://schemas.openxmlformats.org/presentationml/2006/ole">
            <p:oleObj spid="_x0000_s3077" name="Equazione" r:id="rId8" imgW="1815840" imgH="533160" progId="Equation.3">
              <p:embed/>
            </p:oleObj>
          </a:graphicData>
        </a:graphic>
      </p:graphicFrame>
      <p:sp>
        <p:nvSpPr>
          <p:cNvPr id="42" name="Rettangolo 19"/>
          <p:cNvSpPr/>
          <p:nvPr/>
        </p:nvSpPr>
        <p:spPr>
          <a:xfrm>
            <a:off x="6524600" y="2655168"/>
            <a:ext cx="623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66FF"/>
                </a:solidFill>
                <a:latin typeface="Comic Sans MS" pitchFamily="66" charset="0"/>
              </a:rPr>
              <a:t>US</a:t>
            </a:r>
            <a:endParaRPr lang="en-GB" dirty="0"/>
          </a:p>
        </p:txBody>
      </p:sp>
      <p:sp>
        <p:nvSpPr>
          <p:cNvPr id="43" name="Rettangolo arrotondato 13"/>
          <p:cNvSpPr/>
          <p:nvPr/>
        </p:nvSpPr>
        <p:spPr>
          <a:xfrm>
            <a:off x="6477000" y="5105400"/>
            <a:ext cx="2522240" cy="966192"/>
          </a:xfrm>
          <a:prstGeom prst="round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rgbClr val="00B050"/>
                </a:solidFill>
                <a:latin typeface="Comic Sans MS" pitchFamily="66" charset="0"/>
              </a:rPr>
              <a:t>&lt; P &gt; = 0.89 </a:t>
            </a:r>
            <a:r>
              <a:rPr lang="en-GB" sz="2000" dirty="0" smtClean="0">
                <a:solidFill>
                  <a:srgbClr val="00B050"/>
                </a:solidFill>
                <a:latin typeface="Comic Sans MS" pitchFamily="66" charset="0"/>
                <a:sym typeface="Symbol"/>
              </a:rPr>
              <a:t> 0.04 </a:t>
            </a:r>
          </a:p>
          <a:p>
            <a:r>
              <a:rPr lang="en-GB" sz="18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(only statistical error)</a:t>
            </a:r>
            <a:endParaRPr lang="en-GB" sz="18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Analisi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likelihood</a:t>
            </a: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0D0273-25BF-4CBC-B056-CF841FF9C023}" type="datetime1">
              <a:rPr lang="en-GB" smtClean="0"/>
              <a:pPr/>
              <a:t>20/06/2011</a:t>
            </a:fld>
            <a:endParaRPr lang="en-GB" smtClean="0"/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Esperimento MEG ...</a:t>
            </a: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0C0921-1293-4834-803F-6048439CC6CF}" type="slidenum">
              <a:rPr lang="en-GB" smtClean="0"/>
              <a:pPr/>
              <a:t>17</a:t>
            </a:fld>
            <a:endParaRPr lang="en-GB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4177"/>
            <a:ext cx="60360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077200" cy="4953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blind-box likelihood analysis 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strategy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blinding </a:t>
            </a:r>
            <a:r>
              <a:rPr lang="en-US" sz="1800" dirty="0" err="1" smtClean="0">
                <a:solidFill>
                  <a:srgbClr val="0000FF"/>
                </a:solidFill>
                <a:latin typeface="+mj-lt"/>
              </a:rPr>
              <a:t>observables:</a:t>
            </a:r>
            <a:r>
              <a:rPr lang="en-US" sz="1800" dirty="0" err="1" smtClean="0">
                <a:solidFill>
                  <a:srgbClr val="FF0000"/>
                </a:solidFill>
                <a:latin typeface="+mj-lt"/>
              </a:rPr>
              <a:t>E</a:t>
            </a:r>
            <a:r>
              <a:rPr lang="el-GR" sz="1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/>
              </a:rPr>
              <a:t>γ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smtClean="0">
                <a:solidFill>
                  <a:schemeClr val="accent4"/>
                </a:solidFill>
                <a:latin typeface="+mj-lt"/>
              </a:rPr>
              <a:t>and</a:t>
            </a:r>
            <a:r>
              <a:rPr lang="en-US" sz="1800" dirty="0" smtClean="0">
                <a:latin typeface="+mj-lt"/>
              </a:rPr>
              <a:t> </a:t>
            </a:r>
            <a:r>
              <a:rPr lang="el-GR" sz="1800" dirty="0" smtClean="0">
                <a:solidFill>
                  <a:srgbClr val="FF0000"/>
                </a:solidFill>
                <a:cs typeface="Times New Roman"/>
              </a:rPr>
              <a:t>Δ</a:t>
            </a:r>
            <a:r>
              <a:rPr lang="en-US" sz="1800" dirty="0" err="1" smtClean="0">
                <a:solidFill>
                  <a:srgbClr val="FF0000"/>
                </a:solidFill>
                <a:cs typeface="Times New Roman"/>
              </a:rPr>
              <a:t>t</a:t>
            </a:r>
            <a:r>
              <a:rPr lang="en-US" sz="1800" baseline="-25000" dirty="0" err="1" smtClean="0">
                <a:solidFill>
                  <a:srgbClr val="FF0000"/>
                </a:solidFill>
                <a:cs typeface="Times New Roman"/>
              </a:rPr>
              <a:t>e</a:t>
            </a:r>
            <a:r>
              <a:rPr lang="el-GR" sz="1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endParaRPr lang="en-US" sz="18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sz="18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sz="18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sz="18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sz="18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sz="18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sz="18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sz="18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sz="18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sz="18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sz="18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sz="18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sz="18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sz="18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sz="18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sz="18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sz="18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sz="18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sz="18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sz="18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  <a:defRPr/>
            </a:pPr>
            <a:endParaRPr lang="en-US" sz="1800" baseline="-250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248400" y="2060377"/>
            <a:ext cx="27432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pdfs:</a:t>
            </a:r>
          </a:p>
          <a:p>
            <a:pPr>
              <a:buFont typeface="Arial" pitchFamily="34" charset="0"/>
              <a:buChar char="•"/>
            </a:pP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1800">
                <a:solidFill>
                  <a:srgbClr val="FF0000"/>
                </a:solidFill>
              </a:rPr>
              <a:t>signal: </a:t>
            </a:r>
            <a:r>
              <a:rPr lang="en-US" sz="1800">
                <a:solidFill>
                  <a:schemeClr val="accent2"/>
                </a:solidFill>
              </a:rPr>
              <a:t>from detector response function</a:t>
            </a:r>
          </a:p>
          <a:p>
            <a:endParaRPr lang="en-US" sz="180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>
                <a:solidFill>
                  <a:srgbClr val="FF0000"/>
                </a:solidFill>
              </a:rPr>
              <a:t> accidental: </a:t>
            </a:r>
            <a:r>
              <a:rPr lang="en-US" sz="1800">
                <a:solidFill>
                  <a:schemeClr val="accent2"/>
                </a:solidFill>
              </a:rPr>
              <a:t>from event distribution in data sidebands</a:t>
            </a:r>
          </a:p>
          <a:p>
            <a:endParaRPr lang="en-US" sz="180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>
                <a:solidFill>
                  <a:srgbClr val="FF0000"/>
                </a:solidFill>
              </a:rPr>
              <a:t> RD: </a:t>
            </a:r>
            <a:r>
              <a:rPr lang="en-US" sz="1800">
                <a:solidFill>
                  <a:schemeClr val="accent2"/>
                </a:solidFill>
              </a:rPr>
              <a:t>from RD data distribution and trigger simulation (angular cut)</a:t>
            </a:r>
          </a:p>
          <a:p>
            <a:pPr>
              <a:buFont typeface="Arial" pitchFamily="34" charset="0"/>
              <a:buChar char="•"/>
            </a:pPr>
            <a:endParaRPr lang="en-US" sz="1800">
              <a:solidFill>
                <a:schemeClr val="accent2"/>
              </a:solidFill>
            </a:endParaRPr>
          </a:p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62200" y="167937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signal box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0" y="1676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sidebands</a:t>
            </a:r>
            <a:endParaRPr lang="en-US" sz="18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>
            <a:off x="3430489" y="1376065"/>
            <a:ext cx="835223" cy="2057400"/>
          </a:xfrm>
          <a:prstGeom prst="straightConnector1">
            <a:avLst/>
          </a:prstGeom>
          <a:solidFill>
            <a:srgbClr val="00FF99">
              <a:alpha val="5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sm"/>
          </a:ln>
          <a:effectLst/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complessivo</a:t>
            </a:r>
            <a:endParaRPr lang="en-US" dirty="0" smtClean="0"/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37ED396-7627-461A-80FC-37858C5B0503}" type="datetime1">
              <a:rPr lang="en-GB" smtClean="0"/>
              <a:pPr/>
              <a:t>20/06/2011</a:t>
            </a:fld>
            <a:endParaRPr lang="en-GB" smtClean="0"/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Esperimento MEG ...</a:t>
            </a: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214990-04B6-4979-A197-F55FED8BAEA5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7" name="TextBox 6"/>
          <p:cNvSpPr txBox="1"/>
          <p:nvPr/>
        </p:nvSpPr>
        <p:spPr>
          <a:xfrm>
            <a:off x="685800" y="1066800"/>
            <a:ext cx="7696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Run 2009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dati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sblindati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stamani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dopo</a:t>
            </a:r>
            <a:r>
              <a:rPr lang="en-US" sz="2000" dirty="0" smtClean="0">
                <a:solidFill>
                  <a:schemeClr val="accent2"/>
                </a:solidFill>
              </a:rPr>
              <a:t> reprocessing e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   </a:t>
            </a:r>
            <a:r>
              <a:rPr lang="en-US" sz="2000" dirty="0" err="1" smtClean="0">
                <a:solidFill>
                  <a:schemeClr val="accent2"/>
                </a:solidFill>
              </a:rPr>
              <a:t>ricalcolo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delle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pdf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 likelihood fit e </a:t>
            </a:r>
            <a:r>
              <a:rPr lang="en-US" sz="2000" dirty="0" err="1" smtClean="0">
                <a:solidFill>
                  <a:schemeClr val="accent2"/>
                </a:solidFill>
              </a:rPr>
              <a:t>confronto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analisi</a:t>
            </a:r>
            <a:r>
              <a:rPr lang="en-US" sz="2000" dirty="0" smtClean="0">
                <a:solidFill>
                  <a:schemeClr val="accent2"/>
                </a:solidFill>
              </a:rPr>
              <a:t> Italia-</a:t>
            </a:r>
            <a:r>
              <a:rPr lang="en-US" sz="2000" dirty="0" err="1" smtClean="0">
                <a:solidFill>
                  <a:schemeClr val="accent2"/>
                </a:solidFill>
              </a:rPr>
              <a:t>Giappone</a:t>
            </a:r>
            <a:r>
              <a:rPr lang="en-US" sz="2000" dirty="0" smtClean="0">
                <a:solidFill>
                  <a:schemeClr val="accent2"/>
                </a:solidFill>
              </a:rPr>
              <a:t> (in </a:t>
            </a:r>
            <a:r>
              <a:rPr lang="en-US" sz="2000" dirty="0" err="1" smtClean="0">
                <a:solidFill>
                  <a:schemeClr val="accent2"/>
                </a:solidFill>
              </a:rPr>
              <a:t>corso</a:t>
            </a:r>
            <a:r>
              <a:rPr lang="en-US" sz="2000" dirty="0" smtClean="0">
                <a:solidFill>
                  <a:schemeClr val="accent2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Run 2010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produzione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dei</a:t>
            </a:r>
            <a:r>
              <a:rPr lang="en-US" sz="2000" dirty="0" smtClean="0">
                <a:solidFill>
                  <a:schemeClr val="accent2"/>
                </a:solidFill>
              </a:rPr>
              <a:t> toy MC (in </a:t>
            </a:r>
            <a:r>
              <a:rPr lang="en-US" sz="2000" dirty="0" err="1" smtClean="0">
                <a:solidFill>
                  <a:schemeClr val="accent2"/>
                </a:solidFill>
              </a:rPr>
              <a:t>corso</a:t>
            </a:r>
            <a:r>
              <a:rPr lang="en-US" sz="2000" dirty="0" smtClean="0">
                <a:solidFill>
                  <a:schemeClr val="accent2"/>
                </a:solidFill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 studio </a:t>
            </a:r>
            <a:r>
              <a:rPr lang="en-US" sz="2000" dirty="0" err="1" smtClean="0">
                <a:solidFill>
                  <a:schemeClr val="accent2"/>
                </a:solidFill>
              </a:rPr>
              <a:t>delle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sensibilità</a:t>
            </a:r>
            <a:r>
              <a:rPr lang="en-US" sz="2000" dirty="0" smtClean="0">
                <a:solidFill>
                  <a:schemeClr val="accent2"/>
                </a:solidFill>
              </a:rPr>
              <a:t>, fit </a:t>
            </a:r>
            <a:r>
              <a:rPr lang="en-US" sz="2000" dirty="0" err="1" smtClean="0">
                <a:solidFill>
                  <a:schemeClr val="accent2"/>
                </a:solidFill>
              </a:rPr>
              <a:t>delle</a:t>
            </a:r>
            <a:r>
              <a:rPr lang="en-US" sz="2000" dirty="0" smtClean="0">
                <a:solidFill>
                  <a:schemeClr val="accent2"/>
                </a:solidFill>
              </a:rPr>
              <a:t> sidebands,  </a:t>
            </a:r>
            <a:r>
              <a:rPr lang="en-US" sz="2000" dirty="0" err="1" smtClean="0">
                <a:solidFill>
                  <a:schemeClr val="accent2"/>
                </a:solidFill>
              </a:rPr>
              <a:t>normalizzazione</a:t>
            </a:r>
            <a:r>
              <a:rPr lang="en-US" sz="2000" dirty="0" smtClean="0">
                <a:solidFill>
                  <a:schemeClr val="accent2"/>
                </a:solidFill>
              </a:rPr>
              <a:t> prima </a:t>
            </a:r>
            <a:r>
              <a:rPr lang="en-US" sz="2000" dirty="0" err="1" smtClean="0">
                <a:solidFill>
                  <a:schemeClr val="accent2"/>
                </a:solidFill>
              </a:rPr>
              <a:t>dell’unblinding</a:t>
            </a:r>
            <a:r>
              <a:rPr lang="en-US" sz="2000" dirty="0" smtClean="0">
                <a:solidFill>
                  <a:schemeClr val="accent2"/>
                </a:solidFill>
              </a:rPr>
              <a:t> (in </a:t>
            </a:r>
            <a:r>
              <a:rPr lang="en-US" sz="2000" dirty="0" err="1" smtClean="0">
                <a:solidFill>
                  <a:schemeClr val="accent2"/>
                </a:solidFill>
              </a:rPr>
              <a:t>corso</a:t>
            </a:r>
            <a:r>
              <a:rPr lang="en-US" sz="2000" dirty="0" smtClean="0">
                <a:solidFill>
                  <a:schemeClr val="accent2"/>
                </a:solidFill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unblinding</a:t>
            </a:r>
            <a:r>
              <a:rPr lang="en-US" sz="2000" dirty="0" smtClean="0">
                <a:solidFill>
                  <a:schemeClr val="accent2"/>
                </a:solidFill>
              </a:rPr>
              <a:t> (prev. 04/07)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 4/07 </a:t>
            </a:r>
            <a:r>
              <a:rPr lang="en-US" sz="2000" dirty="0" smtClean="0">
                <a:solidFill>
                  <a:schemeClr val="accent2"/>
                </a:solidFill>
                <a:sym typeface="Wingdings" pitchFamily="2" charset="2"/>
              </a:rPr>
              <a:t> 11/07 fit finale per </a:t>
            </a:r>
            <a:r>
              <a:rPr lang="en-US" sz="2000" dirty="0" err="1" smtClean="0">
                <a:solidFill>
                  <a:schemeClr val="accent2"/>
                </a:solidFill>
                <a:sym typeface="Wingdings" pitchFamily="2" charset="2"/>
              </a:rPr>
              <a:t>dati</a:t>
            </a:r>
            <a:r>
              <a:rPr lang="en-US" sz="2000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sym typeface="Wingdings" pitchFamily="2" charset="2"/>
              </a:rPr>
              <a:t>combinati</a:t>
            </a:r>
            <a:r>
              <a:rPr lang="en-US" sz="2000" dirty="0" smtClean="0">
                <a:solidFill>
                  <a:schemeClr val="accent2"/>
                </a:solidFill>
                <a:sym typeface="Wingdings" pitchFamily="2" charset="2"/>
              </a:rPr>
              <a:t> 2009/2010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Previsione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per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il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Run 2011</a:t>
            </a: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2"/>
                </a:solidFill>
              </a:rPr>
              <a:t> 124 d Physics Run (al </a:t>
            </a:r>
            <a:r>
              <a:rPr lang="en-US" sz="1800" dirty="0" err="1" smtClean="0">
                <a:solidFill>
                  <a:schemeClr val="accent2"/>
                </a:solidFill>
              </a:rPr>
              <a:t>netto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</a:rPr>
              <a:t>dei</a:t>
            </a:r>
            <a:r>
              <a:rPr lang="en-US" sz="1800" dirty="0" smtClean="0">
                <a:solidFill>
                  <a:schemeClr val="accent2"/>
                </a:solidFill>
              </a:rPr>
              <a:t> beam shut-down)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</a:rPr>
              <a:t>calibrazioni</a:t>
            </a:r>
            <a:r>
              <a:rPr lang="en-US" sz="1800" dirty="0" smtClean="0">
                <a:solidFill>
                  <a:schemeClr val="accent2"/>
                </a:solidFill>
              </a:rPr>
              <a:t> dedicate </a:t>
            </a:r>
            <a:r>
              <a:rPr lang="en-US" sz="1800" dirty="0" err="1" smtClean="0">
                <a:solidFill>
                  <a:schemeClr val="accent2"/>
                </a:solidFill>
              </a:rPr>
              <a:t>previste</a:t>
            </a:r>
            <a:r>
              <a:rPr lang="en-US" sz="1800" dirty="0" smtClean="0">
                <a:solidFill>
                  <a:schemeClr val="accent2"/>
                </a:solidFill>
              </a:rPr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err="1" smtClean="0"/>
              <a:t>positroni</a:t>
            </a:r>
            <a:r>
              <a:rPr lang="en-US" sz="1600" dirty="0" smtClean="0"/>
              <a:t> Mott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/>
              <a:t>CEX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/>
              <a:t>RMD </a:t>
            </a:r>
            <a:r>
              <a:rPr lang="en-US" sz="1600" dirty="0" err="1" smtClean="0"/>
              <a:t>bassa</a:t>
            </a:r>
            <a:r>
              <a:rPr lang="en-US" sz="1600" dirty="0" smtClean="0"/>
              <a:t> </a:t>
            </a:r>
            <a:r>
              <a:rPr lang="en-US" sz="1600" dirty="0" err="1" smtClean="0"/>
              <a:t>intensità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Composizione</a:t>
            </a:r>
            <a:r>
              <a:rPr lang="en-US" dirty="0" smtClean="0"/>
              <a:t> </a:t>
            </a:r>
            <a:r>
              <a:rPr lang="en-US" dirty="0" err="1" smtClean="0"/>
              <a:t>gruppo</a:t>
            </a:r>
            <a:endParaRPr lang="en-US" dirty="0" smtClean="0"/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37ED396-7627-461A-80FC-37858C5B0503}" type="datetime1">
              <a:rPr lang="en-GB" smtClean="0"/>
              <a:pPr/>
              <a:t>20/06/2011</a:t>
            </a:fld>
            <a:endParaRPr lang="en-GB" smtClean="0"/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Esperimento MEG ...</a:t>
            </a: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214990-04B6-4979-A197-F55FED8BAEA5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5800" y="1066800"/>
            <a:ext cx="5715000" cy="473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lnSpc>
                <a:spcPct val="65000"/>
              </a:lnSpc>
              <a:spcBef>
                <a:spcPct val="50000"/>
              </a:spcBef>
              <a:buFontTx/>
              <a:buAutoNum type="alphaUcPeriod"/>
            </a:pPr>
            <a:endParaRPr lang="it-IT" sz="1800" dirty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sz="1800" dirty="0">
                <a:solidFill>
                  <a:schemeClr val="tx1"/>
                </a:solidFill>
              </a:rPr>
              <a:t>A. Baldini 	100</a:t>
            </a:r>
          </a:p>
          <a:p>
            <a:pPr marL="342900" indent="-342900" algn="l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sz="1800" dirty="0">
                <a:solidFill>
                  <a:schemeClr val="tx1"/>
                </a:solidFill>
              </a:rPr>
              <a:t>C. Bemporad 	     0 </a:t>
            </a:r>
          </a:p>
          <a:p>
            <a:pPr marL="342900" indent="-342900" algn="l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sz="1800" dirty="0">
                <a:solidFill>
                  <a:schemeClr val="tx1"/>
                </a:solidFill>
              </a:rPr>
              <a:t>F. Cei		100</a:t>
            </a:r>
          </a:p>
          <a:p>
            <a:pPr marL="342900" indent="-342900" algn="l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sz="1800" dirty="0" smtClean="0">
                <a:solidFill>
                  <a:schemeClr val="tx1"/>
                </a:solidFill>
              </a:rPr>
              <a:t>L</a:t>
            </a:r>
            <a:r>
              <a:rPr lang="it-IT" sz="1800" dirty="0">
                <a:solidFill>
                  <a:schemeClr val="tx1"/>
                </a:solidFill>
              </a:rPr>
              <a:t>. Galli		 100</a:t>
            </a:r>
          </a:p>
          <a:p>
            <a:pPr marL="342900" indent="-342900" algn="l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sz="1800" dirty="0">
                <a:solidFill>
                  <a:schemeClr val="tx1"/>
                </a:solidFill>
              </a:rPr>
              <a:t>M. Grassi	100</a:t>
            </a:r>
          </a:p>
          <a:p>
            <a:pPr marL="342900" indent="-342900" algn="l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sz="1800" dirty="0">
                <a:solidFill>
                  <a:schemeClr val="tx1"/>
                </a:solidFill>
              </a:rPr>
              <a:t>D. Nicolo’	100</a:t>
            </a:r>
          </a:p>
          <a:p>
            <a:pPr marL="342900" indent="-342900" algn="l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sz="1800" dirty="0">
                <a:solidFill>
                  <a:schemeClr val="tx1"/>
                </a:solidFill>
              </a:rPr>
              <a:t>G. Signorelli	100</a:t>
            </a:r>
          </a:p>
          <a:p>
            <a:pPr marL="342900" indent="-342900" algn="l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sz="1800" dirty="0">
                <a:solidFill>
                  <a:schemeClr val="tx1"/>
                </a:solidFill>
              </a:rPr>
              <a:t>F. Sergiampietri	  80  </a:t>
            </a:r>
          </a:p>
          <a:p>
            <a:pPr marL="342900" indent="-342900" algn="l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sz="1800" dirty="0">
                <a:solidFill>
                  <a:schemeClr val="tx1"/>
                </a:solidFill>
              </a:rPr>
              <a:t>F. Tenchini             100</a:t>
            </a:r>
          </a:p>
          <a:p>
            <a:pPr marL="342900" indent="-342900" algn="l" eaLnBrk="1" hangingPunct="1">
              <a:lnSpc>
                <a:spcPct val="65000"/>
              </a:lnSpc>
              <a:spcBef>
                <a:spcPct val="50000"/>
              </a:spcBef>
            </a:pPr>
            <a:endParaRPr lang="it-IT" sz="1800" dirty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sz="1800" dirty="0">
                <a:solidFill>
                  <a:schemeClr val="tx1"/>
                </a:solidFill>
              </a:rPr>
              <a:t>Totale		 7.8  FTE (+ </a:t>
            </a:r>
            <a:r>
              <a:rPr lang="it-IT" sz="1800" dirty="0" smtClean="0">
                <a:solidFill>
                  <a:schemeClr val="tx1"/>
                </a:solidFill>
              </a:rPr>
              <a:t>tecnologi</a:t>
            </a:r>
            <a:r>
              <a:rPr lang="it-IT" sz="1800" dirty="0" smtClean="0"/>
              <a:t>) = 8.0</a:t>
            </a:r>
            <a:endParaRPr lang="it-IT" sz="1800" dirty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65000"/>
              </a:lnSpc>
              <a:spcBef>
                <a:spcPct val="50000"/>
              </a:spcBef>
            </a:pPr>
            <a:endParaRPr lang="it-IT" sz="1800" dirty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65000"/>
              </a:lnSpc>
              <a:spcBef>
                <a:spcPct val="50000"/>
              </a:spcBef>
            </a:pPr>
            <a:endParaRPr lang="it-IT" sz="1800" dirty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65000"/>
              </a:lnSpc>
              <a:spcBef>
                <a:spcPct val="50000"/>
              </a:spcBef>
            </a:pP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953000"/>
          </a:xfrm>
        </p:spPr>
        <p:txBody>
          <a:bodyPr/>
          <a:lstStyle/>
          <a:p>
            <a:pPr>
              <a:defRPr/>
            </a:pPr>
            <a:r>
              <a:rPr lang="en-US" sz="2800" dirty="0" err="1" smtClean="0">
                <a:latin typeface="+mj-lt"/>
              </a:rPr>
              <a:t>Motivazioni</a:t>
            </a:r>
            <a:endParaRPr lang="en-US" sz="2800" dirty="0" smtClean="0">
              <a:latin typeface="+mj-lt"/>
            </a:endParaRPr>
          </a:p>
          <a:p>
            <a:pPr lvl="1">
              <a:buNone/>
              <a:defRPr/>
            </a:pPr>
            <a:endParaRPr lang="en-US" sz="2000" dirty="0" smtClean="0">
              <a:latin typeface="+mj-lt"/>
            </a:endParaRPr>
          </a:p>
          <a:p>
            <a:pPr>
              <a:defRPr/>
            </a:pPr>
            <a:r>
              <a:rPr lang="en-US" sz="2800" dirty="0" err="1" smtClean="0">
                <a:latin typeface="+mj-lt"/>
              </a:rPr>
              <a:t>Stato</a:t>
            </a:r>
            <a:r>
              <a:rPr lang="en-US" sz="2800" dirty="0" smtClean="0">
                <a:latin typeface="+mj-lt"/>
              </a:rPr>
              <a:t> e </a:t>
            </a:r>
            <a:r>
              <a:rPr lang="en-US" sz="2800" dirty="0" err="1" smtClean="0">
                <a:latin typeface="+mj-lt"/>
              </a:rPr>
              <a:t>prospettive</a:t>
            </a:r>
            <a:endParaRPr lang="en-US" sz="2800" dirty="0" smtClean="0">
              <a:latin typeface="+mj-lt"/>
            </a:endParaRPr>
          </a:p>
          <a:p>
            <a:pPr lvl="1">
              <a:defRPr/>
            </a:pPr>
            <a:r>
              <a:rPr lang="en-US" sz="2000" dirty="0" err="1" smtClean="0">
                <a:latin typeface="+mj-lt"/>
              </a:rPr>
              <a:t>Sommario</a:t>
            </a:r>
            <a:r>
              <a:rPr lang="en-US" sz="2000" dirty="0" smtClean="0">
                <a:latin typeface="+mj-lt"/>
              </a:rPr>
              <a:t> Run 2010</a:t>
            </a:r>
          </a:p>
          <a:p>
            <a:pPr lvl="1">
              <a:defRPr/>
            </a:pPr>
            <a:r>
              <a:rPr lang="en-US" sz="2000" dirty="0" err="1" smtClean="0">
                <a:latin typeface="+mj-lt"/>
              </a:rPr>
              <a:t>Novità</a:t>
            </a:r>
            <a:endParaRPr lang="en-US" sz="2000" dirty="0" smtClean="0">
              <a:latin typeface="+mj-lt"/>
            </a:endParaRPr>
          </a:p>
          <a:p>
            <a:pPr lvl="1">
              <a:defRPr/>
            </a:pPr>
            <a:r>
              <a:rPr lang="en-US" sz="2000" dirty="0" err="1" smtClean="0">
                <a:latin typeface="+mj-lt"/>
              </a:rPr>
              <a:t>Stato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analisi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dati</a:t>
            </a:r>
            <a:r>
              <a:rPr lang="en-US" sz="2000" dirty="0" smtClean="0">
                <a:latin typeface="+mj-lt"/>
              </a:rPr>
              <a:t> Run 2009 &amp; 2010</a:t>
            </a:r>
          </a:p>
          <a:p>
            <a:pPr lvl="1">
              <a:defRPr/>
            </a:pPr>
            <a:r>
              <a:rPr lang="en-US" sz="2000" dirty="0" smtClean="0">
                <a:latin typeface="+mj-lt"/>
              </a:rPr>
              <a:t>Verso </a:t>
            </a:r>
            <a:r>
              <a:rPr lang="en-US" sz="2000" dirty="0" err="1" smtClean="0">
                <a:latin typeface="+mj-lt"/>
              </a:rPr>
              <a:t>il</a:t>
            </a:r>
            <a:r>
              <a:rPr lang="en-US" sz="2000" dirty="0" smtClean="0">
                <a:latin typeface="+mj-lt"/>
              </a:rPr>
              <a:t> Run 2011</a:t>
            </a:r>
            <a:endParaRPr lang="en-US" sz="2000" dirty="0" smtClean="0">
              <a:latin typeface="+mj-lt"/>
              <a:cs typeface="Times New Roman"/>
            </a:endParaRPr>
          </a:p>
          <a:p>
            <a:pPr lvl="1">
              <a:defRPr/>
            </a:pPr>
            <a:r>
              <a:rPr lang="en-US" sz="2000" dirty="0" err="1" smtClean="0">
                <a:latin typeface="+mj-lt"/>
                <a:cs typeface="Times New Roman"/>
              </a:rPr>
              <a:t>Proiezioni</a:t>
            </a:r>
            <a:r>
              <a:rPr lang="en-US" sz="2000" dirty="0" smtClean="0">
                <a:latin typeface="+mj-lt"/>
                <a:cs typeface="Times New Roman"/>
              </a:rPr>
              <a:t> per </a:t>
            </a:r>
            <a:r>
              <a:rPr lang="en-US" sz="2000" dirty="0" err="1" smtClean="0">
                <a:latin typeface="+mj-lt"/>
                <a:cs typeface="Times New Roman"/>
              </a:rPr>
              <a:t>il</a:t>
            </a:r>
            <a:r>
              <a:rPr lang="en-US" sz="2000" dirty="0" smtClean="0">
                <a:latin typeface="+mj-lt"/>
                <a:cs typeface="Times New Roman"/>
              </a:rPr>
              <a:t> </a:t>
            </a:r>
            <a:r>
              <a:rPr lang="en-US" sz="2000" dirty="0" err="1" smtClean="0">
                <a:latin typeface="+mj-lt"/>
                <a:cs typeface="Times New Roman"/>
              </a:rPr>
              <a:t>futuro</a:t>
            </a:r>
            <a:endParaRPr lang="en-US" sz="2000" dirty="0" smtClean="0">
              <a:latin typeface="+mj-lt"/>
              <a:cs typeface="Times New Roman"/>
            </a:endParaRPr>
          </a:p>
          <a:p>
            <a:pPr lvl="1">
              <a:buNone/>
              <a:defRPr/>
            </a:pPr>
            <a:endParaRPr lang="en-US" sz="2000" dirty="0" smtClean="0">
              <a:latin typeface="+mj-lt"/>
              <a:cs typeface="Times New Roman"/>
            </a:endParaRPr>
          </a:p>
          <a:p>
            <a:pPr>
              <a:defRPr/>
            </a:pPr>
            <a:r>
              <a:rPr lang="en-US" sz="2800" dirty="0" err="1" smtClean="0">
                <a:latin typeface="+mj-lt"/>
                <a:cs typeface="Times New Roman"/>
              </a:rPr>
              <a:t>Richieste</a:t>
            </a:r>
            <a:endParaRPr lang="en-US" sz="2800" dirty="0" smtClean="0">
              <a:latin typeface="+mj-lt"/>
              <a:cs typeface="Times New Roman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F860DD7-6507-492C-8E88-28BCA2656B14}" type="datetime1">
              <a:rPr lang="en-GB" smtClean="0"/>
              <a:pPr/>
              <a:t>20/06/2011</a:t>
            </a:fld>
            <a:endParaRPr lang="en-GB" smtClean="0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Esperimento</a:t>
            </a:r>
            <a:r>
              <a:rPr lang="en-GB" dirty="0" smtClean="0"/>
              <a:t> MEG ...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828A99-B811-4F33-8757-52C86339E5B3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Richieste</a:t>
            </a:r>
            <a:r>
              <a:rPr lang="en-US" dirty="0" smtClean="0"/>
              <a:t> Pisa</a:t>
            </a: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37ED396-7627-461A-80FC-37858C5B0503}" type="datetime1">
              <a:rPr lang="en-GB" smtClean="0"/>
              <a:pPr/>
              <a:t>20/06/2011</a:t>
            </a:fld>
            <a:endParaRPr lang="en-GB" smtClean="0"/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Esperimento MEG ...</a:t>
            </a: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214990-04B6-4979-A197-F55FED8BAEA5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8305800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tabLst>
                <a:tab pos="1330325" algn="l"/>
              </a:tabLst>
            </a:pPr>
            <a:endParaRPr lang="it-IT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algn="l" eaLnBrk="1" hangingPunct="1">
              <a:spcBef>
                <a:spcPct val="50000"/>
              </a:spcBef>
              <a:tabLst>
                <a:tab pos="1330325" algn="l"/>
              </a:tabLst>
            </a:pP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MI	2 K€ * fte+2.5 K€ SP = </a:t>
            </a:r>
            <a:r>
              <a:rPr lang="it-IT" sz="2400" dirty="0">
                <a:solidFill>
                  <a:srgbClr val="FF0000"/>
                </a:solidFill>
                <a:latin typeface="Comic Sans MS" pitchFamily="66" charset="0"/>
              </a:rPr>
              <a:t>19 K€</a:t>
            </a: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algn="l" eaLnBrk="1" hangingPunct="1">
              <a:spcBef>
                <a:spcPct val="50000"/>
              </a:spcBef>
              <a:tabLst>
                <a:tab pos="1330325" algn="l"/>
              </a:tabLst>
            </a:pP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ME	5 m.u. * fte+2 m.u. * resp =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240 </a:t>
            </a:r>
            <a:r>
              <a:rPr lang="it-IT" sz="2400" dirty="0">
                <a:solidFill>
                  <a:srgbClr val="FF0000"/>
                </a:solidFill>
                <a:latin typeface="Comic Sans MS" pitchFamily="66" charset="0"/>
              </a:rPr>
              <a:t>K€</a:t>
            </a:r>
          </a:p>
          <a:p>
            <a:pPr algn="l" eaLnBrk="1" hangingPunct="1">
              <a:spcBef>
                <a:spcPct val="50000"/>
              </a:spcBef>
              <a:tabLst>
                <a:tab pos="1330325" algn="l"/>
              </a:tabLst>
            </a:pP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Cons	2K€ * fte + 20 metab.* Apparato in presa dati: 	Criostato + trigger + accel.=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76 </a:t>
            </a:r>
            <a:r>
              <a:rPr lang="it-IT" sz="2400" dirty="0">
                <a:solidFill>
                  <a:srgbClr val="FF0000"/>
                </a:solidFill>
                <a:latin typeface="Comic Sans MS" pitchFamily="66" charset="0"/>
              </a:rPr>
              <a:t>K€</a:t>
            </a:r>
          </a:p>
          <a:p>
            <a:pPr algn="l" eaLnBrk="1" hangingPunct="1">
              <a:spcBef>
                <a:spcPct val="50000"/>
              </a:spcBef>
              <a:tabLst>
                <a:tab pos="1330325" algn="l"/>
              </a:tabLst>
            </a:pP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Inv.	Analisi end user  </a:t>
            </a:r>
            <a:r>
              <a:rPr lang="it-IT" sz="2400" dirty="0">
                <a:solidFill>
                  <a:srgbClr val="FF0000"/>
                </a:solidFill>
                <a:latin typeface="Comic Sans MS" pitchFamily="66" charset="0"/>
              </a:rPr>
              <a:t>8 K€ </a:t>
            </a: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+ crate NIM</a:t>
            </a:r>
            <a:r>
              <a:rPr lang="it-IT" sz="2400" dirty="0">
                <a:solidFill>
                  <a:srgbClr val="FF0000"/>
                </a:solidFill>
                <a:latin typeface="Comic Sans MS" pitchFamily="66" charset="0"/>
              </a:rPr>
              <a:t> 8 K€</a:t>
            </a:r>
          </a:p>
          <a:p>
            <a:pPr algn="l" eaLnBrk="1" hangingPunct="1">
              <a:spcBef>
                <a:spcPct val="50000"/>
              </a:spcBef>
              <a:tabLst>
                <a:tab pos="1330325" algn="l"/>
              </a:tabLst>
            </a:pPr>
            <a:endParaRPr lang="it-IT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algn="l" eaLnBrk="1" hangingPunct="1">
              <a:spcBef>
                <a:spcPct val="50000"/>
              </a:spcBef>
              <a:tabLst>
                <a:tab pos="1330325" algn="l"/>
              </a:tabLst>
            </a:pP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Richieste di personale: solo per aiuti  specifici</a:t>
            </a:r>
          </a:p>
          <a:p>
            <a:pPr algn="l" eaLnBrk="1" hangingPunct="1">
              <a:spcBef>
                <a:spcPct val="50000"/>
              </a:spcBef>
              <a:tabLst>
                <a:tab pos="1330325" algn="l"/>
              </a:tabLst>
            </a:pPr>
            <a:endParaRPr lang="en-GB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Richieste</a:t>
            </a:r>
            <a:r>
              <a:rPr lang="en-US" dirty="0" smtClean="0"/>
              <a:t> per </a:t>
            </a:r>
            <a:r>
              <a:rPr lang="en-US" dirty="0" err="1" smtClean="0"/>
              <a:t>sezione</a:t>
            </a:r>
            <a:endParaRPr lang="en-US" dirty="0" smtClean="0"/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37ED396-7627-461A-80FC-37858C5B0503}" type="datetime1">
              <a:rPr lang="en-GB" smtClean="0"/>
              <a:pPr/>
              <a:t>20/06/2011</a:t>
            </a:fld>
            <a:endParaRPr lang="en-GB" smtClean="0"/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Esperimento MEG ...</a:t>
            </a: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214990-04B6-4979-A197-F55FED8BAEA5}" type="slidenum">
              <a:rPr lang="en-GB" smtClean="0"/>
              <a:pPr/>
              <a:t>21</a:t>
            </a:fld>
            <a:endParaRPr lang="en-GB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47875"/>
            <a:ext cx="85344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6"/>
          <p:cNvGrpSpPr>
            <a:grpSpLocks/>
          </p:cNvGrpSpPr>
          <p:nvPr/>
        </p:nvGrpSpPr>
        <p:grpSpPr bwMode="auto">
          <a:xfrm>
            <a:off x="6172200" y="4343400"/>
            <a:ext cx="2797175" cy="1697038"/>
            <a:chOff x="3970" y="2369"/>
            <a:chExt cx="3580" cy="2400"/>
          </a:xfrm>
        </p:grpSpPr>
        <p:pic>
          <p:nvPicPr>
            <p:cNvPr id="15374" name="Picture 20" descr="z_2t_data_DG_ryu_shift"/>
            <p:cNvPicPr>
              <a:picLocks noChangeAspect="1" noChangeArrowheads="1"/>
            </p:cNvPicPr>
            <p:nvPr/>
          </p:nvPicPr>
          <p:blipFill>
            <a:blip r:embed="rId2"/>
            <a:srcRect l="4288" t="9009" r="9489" b="900"/>
            <a:stretch>
              <a:fillRect/>
            </a:stretch>
          </p:blipFill>
          <p:spPr bwMode="auto">
            <a:xfrm>
              <a:off x="3970" y="2369"/>
              <a:ext cx="3580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22" descr="z_2t_data_DG_ryu_shift"/>
            <p:cNvPicPr>
              <a:picLocks noChangeAspect="1" noChangeArrowheads="1"/>
            </p:cNvPicPr>
            <p:nvPr/>
          </p:nvPicPr>
          <p:blipFill>
            <a:blip r:embed="rId2"/>
            <a:srcRect l="61513" r="1396" b="58746"/>
            <a:stretch>
              <a:fillRect/>
            </a:stretch>
          </p:blipFill>
          <p:spPr bwMode="auto">
            <a:xfrm>
              <a:off x="6010" y="2381"/>
              <a:ext cx="1540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Direzione e vertice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9863" indent="-169863">
              <a:lnSpc>
                <a:spcPct val="90000"/>
              </a:lnSpc>
              <a:defRPr/>
            </a:pPr>
            <a:r>
              <a:rPr lang="en-US" sz="2000" dirty="0" err="1" smtClean="0">
                <a:latin typeface="+mj-lt"/>
              </a:rPr>
              <a:t>Uso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della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tecnica</a:t>
            </a:r>
            <a:r>
              <a:rPr lang="en-US" sz="2000" dirty="0" smtClean="0">
                <a:latin typeface="+mj-lt"/>
              </a:rPr>
              <a:t> del </a:t>
            </a:r>
            <a:r>
              <a:rPr lang="en-US" sz="2000" dirty="0" err="1" smtClean="0">
                <a:latin typeface="+mj-lt"/>
              </a:rPr>
              <a:t>doppio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giro</a:t>
            </a:r>
            <a:r>
              <a:rPr lang="en-US" sz="2000" dirty="0" smtClean="0">
                <a:latin typeface="+mj-lt"/>
              </a:rPr>
              <a:t> </a:t>
            </a:r>
          </a:p>
          <a:p>
            <a:pPr marL="569913" lvl="1" indent="-169863">
              <a:lnSpc>
                <a:spcPct val="90000"/>
              </a:lnSpc>
              <a:defRPr/>
            </a:pPr>
            <a:r>
              <a:rPr lang="en-US" sz="1600" dirty="0" err="1" smtClean="0">
                <a:latin typeface="+mj-lt"/>
              </a:rPr>
              <a:t>proiezione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di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entrambe</a:t>
            </a:r>
            <a:r>
              <a:rPr lang="en-US" sz="1600" dirty="0" smtClean="0">
                <a:latin typeface="+mj-lt"/>
              </a:rPr>
              <a:t> le </a:t>
            </a:r>
            <a:r>
              <a:rPr lang="en-US" sz="1600" dirty="0" err="1" smtClean="0">
                <a:latin typeface="+mj-lt"/>
              </a:rPr>
              <a:t>tracce</a:t>
            </a:r>
            <a:r>
              <a:rPr lang="en-US" sz="1600" dirty="0" smtClean="0">
                <a:latin typeface="+mj-lt"/>
              </a:rPr>
              <a:t> al </a:t>
            </a:r>
            <a:r>
              <a:rPr lang="en-US" sz="1600" dirty="0" err="1" smtClean="0">
                <a:latin typeface="+mj-lt"/>
              </a:rPr>
              <a:t>bersaglio</a:t>
            </a:r>
            <a:r>
              <a:rPr lang="en-US" sz="1600" dirty="0" smtClean="0">
                <a:latin typeface="+mj-lt"/>
              </a:rPr>
              <a:t> e </a:t>
            </a:r>
          </a:p>
          <a:p>
            <a:pPr marL="569913" lvl="1" indent="-169863">
              <a:lnSpc>
                <a:spcPct val="90000"/>
              </a:lnSpc>
              <a:buFontTx/>
              <a:buNone/>
              <a:defRPr/>
            </a:pPr>
            <a:r>
              <a:rPr lang="en-US" sz="1600" dirty="0" smtClean="0">
                <a:latin typeface="+mj-lt"/>
              </a:rPr>
              <a:t>	</a:t>
            </a:r>
            <a:r>
              <a:rPr lang="en-US" sz="1600" dirty="0" err="1" smtClean="0">
                <a:latin typeface="+mj-lt"/>
              </a:rPr>
              <a:t>confronto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delle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variabili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ricostruite</a:t>
            </a:r>
            <a:r>
              <a:rPr lang="en-US" sz="1600" dirty="0" smtClean="0">
                <a:latin typeface="+mj-lt"/>
              </a:rPr>
              <a:t> per un </a:t>
            </a:r>
            <a:r>
              <a:rPr lang="en-US" sz="1600" dirty="0" err="1" smtClean="0">
                <a:latin typeface="+mj-lt"/>
              </a:rPr>
              <a:t>campione</a:t>
            </a:r>
            <a:r>
              <a:rPr lang="en-US" sz="1600" dirty="0" smtClean="0">
                <a:latin typeface="+mj-lt"/>
              </a:rPr>
              <a:t> </a:t>
            </a:r>
          </a:p>
          <a:p>
            <a:pPr marL="569913" lvl="1" indent="-169863">
              <a:lnSpc>
                <a:spcPct val="90000"/>
              </a:lnSpc>
              <a:buFontTx/>
              <a:buNone/>
              <a:defRPr/>
            </a:pPr>
            <a:r>
              <a:rPr lang="en-US" sz="1600" dirty="0" smtClean="0">
                <a:latin typeface="+mj-lt"/>
              </a:rPr>
              <a:t>	</a:t>
            </a:r>
            <a:r>
              <a:rPr lang="en-US" sz="1600" dirty="0" err="1" smtClean="0">
                <a:latin typeface="+mj-lt"/>
              </a:rPr>
              <a:t>di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tracce</a:t>
            </a:r>
            <a:endParaRPr lang="en-US" sz="1600" dirty="0" smtClean="0">
              <a:latin typeface="+mj-lt"/>
            </a:endParaRPr>
          </a:p>
          <a:p>
            <a:pPr marL="169863" indent="-169863">
              <a:lnSpc>
                <a:spcPct val="90000"/>
              </a:lnSpc>
              <a:defRPr/>
            </a:pPr>
            <a:r>
              <a:rPr lang="en-US" sz="2000" dirty="0" err="1" smtClean="0">
                <a:latin typeface="+mj-lt"/>
              </a:rPr>
              <a:t>angolo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azimuthale</a:t>
            </a:r>
            <a:r>
              <a:rPr lang="en-US" sz="2000" dirty="0" smtClean="0">
                <a:latin typeface="+mj-lt"/>
              </a:rPr>
              <a:t> </a:t>
            </a:r>
            <a:r>
              <a:rPr lang="el-GR" sz="2000" dirty="0" smtClean="0">
                <a:latin typeface="+mj-lt"/>
              </a:rPr>
              <a:t>θ</a:t>
            </a:r>
            <a:r>
              <a:rPr lang="en-US" sz="2000" dirty="0" smtClean="0">
                <a:latin typeface="+mj-lt"/>
              </a:rPr>
              <a:t> (</a:t>
            </a:r>
            <a:r>
              <a:rPr lang="en-US" sz="2000" dirty="0" err="1" smtClean="0">
                <a:latin typeface="+mj-lt"/>
              </a:rPr>
              <a:t>rispetto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all’asse</a:t>
            </a:r>
            <a:r>
              <a:rPr lang="en-US" sz="2000" dirty="0" smtClean="0">
                <a:latin typeface="+mj-lt"/>
              </a:rPr>
              <a:t> z)</a:t>
            </a:r>
          </a:p>
          <a:p>
            <a:pPr marL="569913" lvl="1" indent="-169863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0033CC"/>
                </a:solidFill>
                <a:latin typeface="+mj-lt"/>
              </a:rPr>
              <a:t>fit </a:t>
            </a:r>
            <a:r>
              <a:rPr lang="en-US" sz="1600" dirty="0" err="1" smtClean="0">
                <a:solidFill>
                  <a:srgbClr val="0033CC"/>
                </a:solidFill>
                <a:latin typeface="+mj-lt"/>
              </a:rPr>
              <a:t>gaussiano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el-GR" sz="1600" dirty="0" smtClean="0">
                <a:solidFill>
                  <a:srgbClr val="00B050"/>
                </a:solidFill>
                <a:latin typeface="Book Antiqua"/>
              </a:rPr>
              <a:t>σ</a:t>
            </a:r>
            <a:r>
              <a:rPr lang="el-GR" sz="1600" baseline="-25000" dirty="0" smtClean="0">
                <a:solidFill>
                  <a:srgbClr val="00B050"/>
                </a:solidFill>
                <a:latin typeface="+mj-lt"/>
              </a:rPr>
              <a:t>θ</a:t>
            </a:r>
            <a:r>
              <a:rPr lang="en-US" sz="1600" baseline="-250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 = 12.7 </a:t>
            </a:r>
            <a:r>
              <a:rPr lang="en-US" sz="1600" dirty="0" err="1" smtClean="0">
                <a:solidFill>
                  <a:srgbClr val="00B050"/>
                </a:solidFill>
                <a:latin typeface="+mj-lt"/>
              </a:rPr>
              <a:t>mrad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 </a:t>
            </a:r>
          </a:p>
          <a:p>
            <a:pPr marL="569913" lvl="1" indent="-169863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RMS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</a:rPr>
              <a:t>ridotta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</a:rPr>
              <a:t>di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~ 1 </a:t>
            </a:r>
            <a:r>
              <a:rPr lang="en-US" sz="1600" dirty="0" err="1" smtClean="0">
                <a:solidFill>
                  <a:srgbClr val="00B050"/>
                </a:solidFill>
                <a:latin typeface="+mj-lt"/>
              </a:rPr>
              <a:t>mrad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33CC"/>
                </a:solidFill>
                <a:latin typeface="+mj-lt"/>
              </a:rPr>
              <a:t>per </a:t>
            </a:r>
            <a:r>
              <a:rPr lang="en-US" sz="1600" dirty="0" err="1" smtClean="0">
                <a:solidFill>
                  <a:srgbClr val="0033CC"/>
                </a:solidFill>
                <a:latin typeface="+mj-lt"/>
              </a:rPr>
              <a:t>eventi</a:t>
            </a:r>
            <a:r>
              <a:rPr lang="en-US" sz="1600" dirty="0" smtClean="0">
                <a:solidFill>
                  <a:srgbClr val="0033CC"/>
                </a:solidFill>
                <a:latin typeface="+mj-lt"/>
              </a:rPr>
              <a:t> in </a:t>
            </a:r>
            <a:r>
              <a:rPr lang="en-US" sz="1600" dirty="0" err="1" smtClean="0">
                <a:solidFill>
                  <a:srgbClr val="0033CC"/>
                </a:solidFill>
                <a:latin typeface="+mj-lt"/>
              </a:rPr>
              <a:t>prossimit</a:t>
            </a:r>
            <a:r>
              <a:rPr lang="en-US" sz="1600" dirty="0" err="1" smtClean="0">
                <a:solidFill>
                  <a:srgbClr val="0033CC"/>
                </a:solidFill>
                <a:latin typeface="Book Antiqua"/>
              </a:rPr>
              <a:t>à</a:t>
            </a:r>
            <a:r>
              <a:rPr lang="en-US" sz="1600" dirty="0" smtClean="0">
                <a:solidFill>
                  <a:srgbClr val="0033CC"/>
                </a:solidFill>
                <a:latin typeface="Book Antiqua"/>
              </a:rPr>
              <a:t> </a:t>
            </a:r>
          </a:p>
          <a:p>
            <a:pPr marL="569913" lvl="1" indent="-169863">
              <a:lnSpc>
                <a:spcPct val="90000"/>
              </a:lnSpc>
              <a:buFontTx/>
              <a:buNone/>
              <a:defRPr/>
            </a:pPr>
            <a:r>
              <a:rPr lang="en-US" sz="1600" dirty="0" smtClean="0">
                <a:solidFill>
                  <a:srgbClr val="0033CC"/>
                </a:solidFill>
                <a:latin typeface="Book Antiqua"/>
              </a:rPr>
              <a:t>	del </a:t>
            </a:r>
            <a:r>
              <a:rPr lang="en-US" sz="1600" dirty="0" err="1" smtClean="0">
                <a:solidFill>
                  <a:srgbClr val="FF0000"/>
                </a:solidFill>
                <a:latin typeface="Book Antiqua"/>
              </a:rPr>
              <a:t>segnale</a:t>
            </a:r>
            <a:r>
              <a:rPr lang="en-US" sz="1600" dirty="0" smtClean="0">
                <a:solidFill>
                  <a:srgbClr val="FF0000"/>
                </a:solidFill>
                <a:latin typeface="Book Antiqua"/>
              </a:rPr>
              <a:t>  </a:t>
            </a:r>
            <a:r>
              <a:rPr lang="en-US" sz="1600" dirty="0" smtClean="0">
                <a:solidFill>
                  <a:srgbClr val="0033CC"/>
                </a:solidFill>
                <a:latin typeface="Book Antiqua"/>
                <a:sym typeface="Wingdings" pitchFamily="2" charset="2"/>
              </a:rPr>
              <a:t> </a:t>
            </a:r>
            <a:r>
              <a:rPr lang="en-US" sz="1600" dirty="0" err="1" smtClean="0">
                <a:solidFill>
                  <a:srgbClr val="0033CC"/>
                </a:solidFill>
                <a:latin typeface="Book Antiqua"/>
                <a:sym typeface="Wingdings" pitchFamily="2" charset="2"/>
              </a:rPr>
              <a:t>calibrazioni</a:t>
            </a:r>
            <a:r>
              <a:rPr lang="en-US" sz="1600" dirty="0" smtClean="0">
                <a:solidFill>
                  <a:srgbClr val="0033CC"/>
                </a:solidFill>
                <a:latin typeface="Book Antiqua"/>
                <a:sym typeface="Wingdings" pitchFamily="2" charset="2"/>
              </a:rPr>
              <a:t> con </a:t>
            </a:r>
            <a:r>
              <a:rPr lang="en-US" sz="1600" dirty="0" smtClean="0">
                <a:solidFill>
                  <a:srgbClr val="FF0000"/>
                </a:solidFill>
                <a:latin typeface="Book Antiqua"/>
                <a:sym typeface="Wingdings" pitchFamily="2" charset="2"/>
              </a:rPr>
              <a:t>e</a:t>
            </a:r>
            <a:r>
              <a:rPr lang="en-US" sz="1600" baseline="30000" dirty="0" smtClean="0">
                <a:solidFill>
                  <a:srgbClr val="FF0000"/>
                </a:solidFill>
                <a:latin typeface="Book Antiqua"/>
                <a:sym typeface="Wingdings" pitchFamily="2" charset="2"/>
              </a:rPr>
              <a:t>+</a:t>
            </a:r>
            <a:r>
              <a:rPr lang="en-US" sz="1600" dirty="0" smtClean="0">
                <a:solidFill>
                  <a:srgbClr val="FF0000"/>
                </a:solidFill>
                <a:latin typeface="Book Antiqua"/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Book Antiqua"/>
                <a:sym typeface="Wingdings" pitchFamily="2" charset="2"/>
              </a:rPr>
              <a:t>monocromatici</a:t>
            </a:r>
            <a:endParaRPr lang="en-US" sz="2000" dirty="0" smtClean="0">
              <a:solidFill>
                <a:srgbClr val="FF0000"/>
              </a:solidFill>
              <a:latin typeface="+mj-lt"/>
            </a:endParaRPr>
          </a:p>
          <a:p>
            <a:pPr marL="169863" indent="-169863">
              <a:lnSpc>
                <a:spcPct val="90000"/>
              </a:lnSpc>
              <a:defRPr/>
            </a:pPr>
            <a:r>
              <a:rPr lang="en-US" sz="2000" dirty="0" err="1" smtClean="0">
                <a:latin typeface="Book Antiqua"/>
              </a:rPr>
              <a:t>angolo</a:t>
            </a:r>
            <a:r>
              <a:rPr lang="en-US" sz="2000" dirty="0" smtClean="0">
                <a:latin typeface="Book Antiqua"/>
              </a:rPr>
              <a:t> </a:t>
            </a:r>
            <a:r>
              <a:rPr lang="en-US" sz="2000" dirty="0" err="1" smtClean="0">
                <a:latin typeface="Book Antiqua"/>
              </a:rPr>
              <a:t>polare</a:t>
            </a:r>
            <a:r>
              <a:rPr lang="en-US" sz="2000" dirty="0" smtClean="0">
                <a:latin typeface="Book Antiqua"/>
              </a:rPr>
              <a:t> </a:t>
            </a:r>
            <a:r>
              <a:rPr lang="el-GR" sz="2000" dirty="0" smtClean="0">
                <a:latin typeface="Book Antiqua"/>
              </a:rPr>
              <a:t>φ</a:t>
            </a:r>
            <a:r>
              <a:rPr lang="en-US" sz="2000" dirty="0" smtClean="0">
                <a:latin typeface="Book Antiqua"/>
              </a:rPr>
              <a:t>  </a:t>
            </a:r>
          </a:p>
          <a:p>
            <a:pPr marL="569913" lvl="1" indent="-169863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0033CC"/>
                </a:solidFill>
                <a:latin typeface="Book Antiqua"/>
              </a:rPr>
              <a:t>fit </a:t>
            </a:r>
            <a:r>
              <a:rPr lang="en-US" sz="1600" dirty="0" err="1" smtClean="0">
                <a:solidFill>
                  <a:srgbClr val="0033CC"/>
                </a:solidFill>
                <a:latin typeface="Book Antiqua"/>
              </a:rPr>
              <a:t>gaussiano</a:t>
            </a:r>
            <a:r>
              <a:rPr lang="en-US" sz="1600" dirty="0" smtClean="0">
                <a:solidFill>
                  <a:srgbClr val="0033CC"/>
                </a:solidFill>
                <a:latin typeface="Book Antiqua"/>
              </a:rPr>
              <a:t>: </a:t>
            </a:r>
            <a:r>
              <a:rPr lang="el-GR" sz="1600" dirty="0" smtClean="0">
                <a:solidFill>
                  <a:srgbClr val="00B050"/>
                </a:solidFill>
                <a:latin typeface="Book Antiqua"/>
              </a:rPr>
              <a:t>σ</a:t>
            </a:r>
            <a:r>
              <a:rPr lang="el-GR" sz="1600" baseline="-25000" dirty="0" smtClean="0">
                <a:solidFill>
                  <a:srgbClr val="00B050"/>
                </a:solidFill>
                <a:latin typeface="Book Antiqua"/>
              </a:rPr>
              <a:t>φ</a:t>
            </a:r>
            <a:r>
              <a:rPr lang="el-GR" sz="1600" dirty="0" smtClean="0">
                <a:solidFill>
                  <a:srgbClr val="00B050"/>
                </a:solidFill>
                <a:latin typeface="Book Antiqua"/>
              </a:rPr>
              <a:t>  = </a:t>
            </a:r>
            <a:r>
              <a:rPr lang="en-US" sz="1600" dirty="0" smtClean="0">
                <a:solidFill>
                  <a:srgbClr val="00B050"/>
                </a:solidFill>
                <a:latin typeface="Book Antiqua"/>
              </a:rPr>
              <a:t>8</a:t>
            </a:r>
            <a:r>
              <a:rPr lang="el-GR" sz="1600" dirty="0" smtClean="0">
                <a:solidFill>
                  <a:srgbClr val="00B050"/>
                </a:solidFill>
                <a:latin typeface="Book Antiqua"/>
              </a:rPr>
              <a:t>.</a:t>
            </a:r>
            <a:r>
              <a:rPr lang="en-US" sz="1600" dirty="0" smtClean="0">
                <a:solidFill>
                  <a:srgbClr val="00B050"/>
                </a:solidFill>
                <a:latin typeface="Book Antiqua"/>
              </a:rPr>
              <a:t>1</a:t>
            </a:r>
            <a:r>
              <a:rPr lang="el-GR" sz="1600" dirty="0" smtClean="0">
                <a:solidFill>
                  <a:srgbClr val="00B050"/>
                </a:solidFill>
                <a:latin typeface="Book Antiqua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Book Antiqua"/>
              </a:rPr>
              <a:t>mrad</a:t>
            </a:r>
            <a:r>
              <a:rPr lang="en-US" sz="1600" dirty="0" smtClean="0">
                <a:solidFill>
                  <a:srgbClr val="00B050"/>
                </a:solidFill>
                <a:latin typeface="Book Antiqua"/>
              </a:rPr>
              <a:t> </a:t>
            </a:r>
          </a:p>
          <a:p>
            <a:pPr marL="569913" lvl="1" indent="-169863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0033CC"/>
                </a:solidFill>
                <a:latin typeface="Book Antiqua"/>
              </a:rPr>
              <a:t>e</a:t>
            </a:r>
            <a:r>
              <a:rPr lang="en-US" sz="1600" dirty="0" err="1" smtClean="0">
                <a:solidFill>
                  <a:srgbClr val="0033CC"/>
                </a:solidFill>
                <a:latin typeface="Book Antiqua"/>
              </a:rPr>
              <a:t>rrore</a:t>
            </a:r>
            <a:r>
              <a:rPr lang="en-US" sz="1600" dirty="0" smtClean="0">
                <a:solidFill>
                  <a:srgbClr val="0033CC"/>
                </a:solidFill>
                <a:latin typeface="Book Antiqua"/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  <a:latin typeface="Book Antiqua"/>
              </a:rPr>
              <a:t>correlato</a:t>
            </a:r>
            <a:r>
              <a:rPr lang="en-US" sz="1600" dirty="0" smtClean="0">
                <a:solidFill>
                  <a:srgbClr val="0033CC"/>
                </a:solidFill>
                <a:latin typeface="Book Antiqua"/>
              </a:rPr>
              <a:t> con </a:t>
            </a:r>
            <a:r>
              <a:rPr lang="en-US" sz="1600" dirty="0" err="1" smtClean="0">
                <a:solidFill>
                  <a:srgbClr val="0033CC"/>
                </a:solidFill>
                <a:latin typeface="Book Antiqua"/>
              </a:rPr>
              <a:t>l’impulso</a:t>
            </a:r>
            <a:r>
              <a:rPr lang="en-US" sz="1600" dirty="0" smtClean="0">
                <a:solidFill>
                  <a:srgbClr val="0033CC"/>
                </a:solidFill>
                <a:latin typeface="Book Antiqua"/>
              </a:rPr>
              <a:t> </a:t>
            </a:r>
            <a:endParaRPr lang="en-US" sz="1100" dirty="0" smtClean="0">
              <a:solidFill>
                <a:srgbClr val="0033CC"/>
              </a:solidFill>
              <a:latin typeface="Book Antiqua"/>
            </a:endParaRPr>
          </a:p>
          <a:p>
            <a:pPr marL="169863" indent="-169863">
              <a:lnSpc>
                <a:spcPct val="90000"/>
              </a:lnSpc>
              <a:defRPr/>
            </a:pPr>
            <a:r>
              <a:rPr lang="en-US" sz="2000" dirty="0" smtClean="0">
                <a:latin typeface="+mj-lt"/>
              </a:rPr>
              <a:t>Z position resolution </a:t>
            </a:r>
          </a:p>
          <a:p>
            <a:pPr marL="569913" lvl="1" indent="-169863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0033CC"/>
                </a:solidFill>
                <a:latin typeface="Book Antiqua"/>
              </a:rPr>
              <a:t>fit </a:t>
            </a:r>
            <a:r>
              <a:rPr lang="en-US" sz="1600" dirty="0" err="1" smtClean="0">
                <a:solidFill>
                  <a:srgbClr val="0033CC"/>
                </a:solidFill>
                <a:latin typeface="Book Antiqua"/>
              </a:rPr>
              <a:t>gaussiano</a:t>
            </a:r>
            <a:r>
              <a:rPr lang="en-US" sz="1600" dirty="0" smtClean="0">
                <a:solidFill>
                  <a:srgbClr val="0033CC"/>
                </a:solidFill>
                <a:latin typeface="Book Antiqua"/>
              </a:rPr>
              <a:t>: </a:t>
            </a:r>
            <a:r>
              <a:rPr lang="el-GR" sz="1600" dirty="0" smtClean="0">
                <a:solidFill>
                  <a:srgbClr val="00B050"/>
                </a:solidFill>
                <a:latin typeface="Book Antiqua"/>
              </a:rPr>
              <a:t>σ</a:t>
            </a:r>
            <a:r>
              <a:rPr lang="en-US" sz="1600" baseline="-25000" dirty="0" smtClean="0">
                <a:solidFill>
                  <a:srgbClr val="00B050"/>
                </a:solidFill>
                <a:latin typeface="Book Antiqua"/>
              </a:rPr>
              <a:t>z</a:t>
            </a:r>
            <a:r>
              <a:rPr lang="el-GR" sz="1600" dirty="0" smtClean="0">
                <a:solidFill>
                  <a:srgbClr val="00B050"/>
                </a:solidFill>
                <a:latin typeface="Book Antiqua"/>
              </a:rPr>
              <a:t>  = </a:t>
            </a:r>
            <a:r>
              <a:rPr lang="en-US" sz="1600" dirty="0" smtClean="0">
                <a:solidFill>
                  <a:srgbClr val="00B050"/>
                </a:solidFill>
                <a:latin typeface="Book Antiqua"/>
              </a:rPr>
              <a:t>3</a:t>
            </a:r>
            <a:r>
              <a:rPr lang="el-GR" sz="1600" dirty="0" smtClean="0">
                <a:solidFill>
                  <a:srgbClr val="00B050"/>
                </a:solidFill>
                <a:latin typeface="Book Antiqua"/>
              </a:rPr>
              <a:t>.</a:t>
            </a:r>
            <a:r>
              <a:rPr lang="en-US" sz="1600" dirty="0" smtClean="0">
                <a:solidFill>
                  <a:srgbClr val="00B050"/>
                </a:solidFill>
                <a:latin typeface="Book Antiqua"/>
              </a:rPr>
              <a:t>1</a:t>
            </a:r>
            <a:r>
              <a:rPr lang="el-GR" sz="1600" dirty="0" smtClean="0">
                <a:solidFill>
                  <a:srgbClr val="00B050"/>
                </a:solidFill>
                <a:latin typeface="Book Antiqua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latin typeface="Book Antiqua"/>
              </a:rPr>
              <a:t>mm 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 </a:t>
            </a:r>
          </a:p>
          <a:p>
            <a:pPr marL="169863" indent="-169863">
              <a:lnSpc>
                <a:spcPct val="90000"/>
              </a:lnSpc>
              <a:defRPr/>
            </a:pPr>
            <a:r>
              <a:rPr lang="en-US" sz="2000" dirty="0" smtClean="0">
                <a:latin typeface="+mj-lt"/>
              </a:rPr>
              <a:t>R position resolution  </a:t>
            </a:r>
          </a:p>
          <a:p>
            <a:pPr marL="569913" lvl="1" indent="-169863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0033CC"/>
                </a:solidFill>
                <a:latin typeface="Book Antiqua"/>
              </a:rPr>
              <a:t>fit </a:t>
            </a:r>
            <a:r>
              <a:rPr lang="en-US" sz="1600" dirty="0" err="1" smtClean="0">
                <a:solidFill>
                  <a:srgbClr val="0033CC"/>
                </a:solidFill>
                <a:latin typeface="Book Antiqua"/>
              </a:rPr>
              <a:t>gaussiano</a:t>
            </a:r>
            <a:r>
              <a:rPr lang="en-US" sz="1600" dirty="0" smtClean="0">
                <a:solidFill>
                  <a:srgbClr val="0033CC"/>
                </a:solidFill>
                <a:latin typeface="Book Antiqua"/>
              </a:rPr>
              <a:t>: </a:t>
            </a:r>
            <a:r>
              <a:rPr lang="el-GR" sz="1600" dirty="0" smtClean="0">
                <a:solidFill>
                  <a:srgbClr val="00B050"/>
                </a:solidFill>
                <a:latin typeface="Book Antiqua"/>
              </a:rPr>
              <a:t>σ</a:t>
            </a:r>
            <a:r>
              <a:rPr lang="en-US" sz="1600" baseline="-25000" dirty="0" smtClean="0">
                <a:solidFill>
                  <a:srgbClr val="00B050"/>
                </a:solidFill>
                <a:latin typeface="Book Antiqua"/>
              </a:rPr>
              <a:t>R</a:t>
            </a:r>
            <a:r>
              <a:rPr lang="el-GR" sz="1600" dirty="0" smtClean="0">
                <a:solidFill>
                  <a:srgbClr val="00B050"/>
                </a:solidFill>
                <a:latin typeface="Book Antiqua"/>
              </a:rPr>
              <a:t>  = </a:t>
            </a:r>
            <a:r>
              <a:rPr lang="en-US" sz="1600" dirty="0" smtClean="0">
                <a:solidFill>
                  <a:srgbClr val="00B050"/>
                </a:solidFill>
                <a:latin typeface="Book Antiqua"/>
              </a:rPr>
              <a:t>2</a:t>
            </a:r>
            <a:r>
              <a:rPr lang="el-GR" sz="1600" dirty="0" smtClean="0">
                <a:solidFill>
                  <a:srgbClr val="00B050"/>
                </a:solidFill>
                <a:latin typeface="Book Antiqua"/>
              </a:rPr>
              <a:t>.</a:t>
            </a:r>
            <a:r>
              <a:rPr lang="en-US" sz="1600" dirty="0" smtClean="0">
                <a:solidFill>
                  <a:srgbClr val="00B050"/>
                </a:solidFill>
                <a:latin typeface="Book Antiqua"/>
              </a:rPr>
              <a:t>2</a:t>
            </a:r>
            <a:r>
              <a:rPr lang="el-GR" sz="1600" dirty="0" smtClean="0">
                <a:solidFill>
                  <a:srgbClr val="00B050"/>
                </a:solidFill>
                <a:latin typeface="Book Antiqua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latin typeface="Book Antiqua"/>
              </a:rPr>
              <a:t>mm </a:t>
            </a:r>
            <a:endParaRPr lang="en-US" sz="1600" dirty="0" smtClean="0">
              <a:solidFill>
                <a:srgbClr val="00B050"/>
              </a:solidFill>
            </a:endParaRPr>
          </a:p>
          <a:p>
            <a:pPr marL="169863" indent="-169863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33CC"/>
                </a:solidFill>
                <a:latin typeface="+mj-lt"/>
              </a:rPr>
              <a:t>In </a:t>
            </a:r>
            <a:r>
              <a:rPr lang="en-US" sz="2000" dirty="0" err="1" smtClean="0">
                <a:solidFill>
                  <a:srgbClr val="0033CC"/>
                </a:solidFill>
                <a:latin typeface="+mj-lt"/>
              </a:rPr>
              <a:t>ogni</a:t>
            </a:r>
            <a:r>
              <a:rPr lang="en-US" sz="20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+mj-lt"/>
              </a:rPr>
              <a:t>caso</a:t>
            </a:r>
            <a:r>
              <a:rPr lang="en-US" sz="2000" dirty="0" smtClean="0">
                <a:solidFill>
                  <a:srgbClr val="0033CC"/>
                </a:solidFill>
                <a:latin typeface="+mj-lt"/>
              </a:rPr>
              <a:t> le </a:t>
            </a:r>
            <a:r>
              <a:rPr lang="en-US" sz="2000" dirty="0" err="1" smtClean="0">
                <a:solidFill>
                  <a:srgbClr val="0033CC"/>
                </a:solidFill>
                <a:latin typeface="+mj-lt"/>
              </a:rPr>
              <a:t>risoluzioni</a:t>
            </a:r>
            <a:r>
              <a:rPr lang="en-US" sz="20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+mj-lt"/>
              </a:rPr>
              <a:t>sono</a:t>
            </a:r>
            <a:r>
              <a:rPr lang="en-US" sz="20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sovrastimate</a:t>
            </a:r>
            <a:r>
              <a:rPr lang="en-US" sz="2000" dirty="0" smtClean="0">
                <a:solidFill>
                  <a:srgbClr val="0033CC"/>
                </a:solidFill>
                <a:latin typeface="+mj-lt"/>
              </a:rPr>
              <a:t> per</a:t>
            </a:r>
          </a:p>
          <a:p>
            <a:pPr marL="169863" indent="-169863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0033CC"/>
                </a:solidFill>
                <a:latin typeface="+mj-lt"/>
              </a:rPr>
              <a:t>	</a:t>
            </a:r>
            <a:r>
              <a:rPr lang="en-US" sz="2000" dirty="0" err="1" smtClean="0">
                <a:solidFill>
                  <a:srgbClr val="0033CC"/>
                </a:solidFill>
                <a:latin typeface="+mj-lt"/>
              </a:rPr>
              <a:t>effetto</a:t>
            </a:r>
            <a:r>
              <a:rPr lang="en-US" sz="2000" dirty="0" smtClean="0">
                <a:solidFill>
                  <a:srgbClr val="0033CC"/>
                </a:solidFill>
                <a:latin typeface="+mj-lt"/>
              </a:rPr>
              <a:t> del </a:t>
            </a:r>
            <a:r>
              <a:rPr lang="en-US" sz="2000" dirty="0" err="1" smtClean="0">
                <a:latin typeface="+mj-lt"/>
              </a:rPr>
              <a:t>multiplo</a:t>
            </a:r>
            <a:r>
              <a:rPr lang="en-US" sz="2000" dirty="0" smtClean="0">
                <a:latin typeface="+mj-lt"/>
              </a:rPr>
              <a:t> scattering </a:t>
            </a:r>
            <a:r>
              <a:rPr lang="en-US" sz="2000" dirty="0" err="1" smtClean="0">
                <a:solidFill>
                  <a:srgbClr val="0033CC"/>
                </a:solidFill>
                <a:latin typeface="+mj-lt"/>
              </a:rPr>
              <a:t>sul</a:t>
            </a:r>
            <a:r>
              <a:rPr lang="en-US" sz="20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+mj-lt"/>
              </a:rPr>
              <a:t>secondo</a:t>
            </a:r>
            <a:r>
              <a:rPr lang="en-US" sz="20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+mj-lt"/>
              </a:rPr>
              <a:t>giro</a:t>
            </a:r>
            <a:r>
              <a:rPr lang="en-US" sz="2000" dirty="0" smtClean="0">
                <a:solidFill>
                  <a:srgbClr val="0033CC"/>
                </a:solidFill>
                <a:latin typeface="+mj-lt"/>
              </a:rPr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536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ECCC9B1-D92D-4EE1-A01B-38411042F02B}" type="datetime1">
              <a:rPr lang="en-GB" smtClean="0"/>
              <a:pPr/>
              <a:t>20/06/2011</a:t>
            </a:fld>
            <a:endParaRPr lang="en-GB" smtClean="0"/>
          </a:p>
        </p:txBody>
      </p:sp>
      <p:sp>
        <p:nvSpPr>
          <p:cNvPr id="153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Esperimento MEG ...</a:t>
            </a:r>
          </a:p>
        </p:txBody>
      </p:sp>
      <p:sp>
        <p:nvSpPr>
          <p:cNvPr id="153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80569D-BC90-471F-9623-A24404CF6BD0}" type="slidenum">
              <a:rPr lang="en-GB" smtClean="0"/>
              <a:pPr/>
              <a:t>22</a:t>
            </a:fld>
            <a:endParaRPr lang="en-GB" smtClean="0"/>
          </a:p>
        </p:txBody>
      </p:sp>
      <p:grpSp>
        <p:nvGrpSpPr>
          <p:cNvPr id="15368" name="Group 27"/>
          <p:cNvGrpSpPr>
            <a:grpSpLocks/>
          </p:cNvGrpSpPr>
          <p:nvPr/>
        </p:nvGrpSpPr>
        <p:grpSpPr bwMode="auto">
          <a:xfrm>
            <a:off x="6172200" y="2776538"/>
            <a:ext cx="2792413" cy="1643062"/>
            <a:chOff x="3357" y="1993"/>
            <a:chExt cx="3563" cy="2414"/>
          </a:xfrm>
        </p:grpSpPr>
        <p:pic>
          <p:nvPicPr>
            <p:cNvPr id="15372" name="Picture 17" descr="phi_2t_data_DG_ryu_shift"/>
            <p:cNvPicPr>
              <a:picLocks noChangeAspect="1" noChangeArrowheads="1"/>
            </p:cNvPicPr>
            <p:nvPr/>
          </p:nvPicPr>
          <p:blipFill>
            <a:blip r:embed="rId3"/>
            <a:srcRect l="4721" t="9384" r="9465"/>
            <a:stretch>
              <a:fillRect/>
            </a:stretch>
          </p:blipFill>
          <p:spPr bwMode="auto">
            <a:xfrm>
              <a:off x="3357" y="1993"/>
              <a:ext cx="3563" cy="2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21" descr="phi_2t_data_DG_ryu_shift"/>
            <p:cNvPicPr>
              <a:picLocks noChangeAspect="1" noChangeArrowheads="1"/>
            </p:cNvPicPr>
            <p:nvPr/>
          </p:nvPicPr>
          <p:blipFill>
            <a:blip r:embed="rId3"/>
            <a:srcRect l="61272" r="1396" b="59459"/>
            <a:stretch>
              <a:fillRect/>
            </a:stretch>
          </p:blipFill>
          <p:spPr bwMode="auto">
            <a:xfrm>
              <a:off x="5369" y="1994"/>
              <a:ext cx="155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9" name="Group 25"/>
          <p:cNvGrpSpPr>
            <a:grpSpLocks/>
          </p:cNvGrpSpPr>
          <p:nvPr/>
        </p:nvGrpSpPr>
        <p:grpSpPr bwMode="auto">
          <a:xfrm>
            <a:off x="6172200" y="1143000"/>
            <a:ext cx="2801938" cy="1604963"/>
            <a:chOff x="6144" y="834"/>
            <a:chExt cx="3556" cy="2424"/>
          </a:xfrm>
        </p:grpSpPr>
        <p:pic>
          <p:nvPicPr>
            <p:cNvPr id="15370" name="Picture 19" descr="theta_2t_data_DG_ryu_shift"/>
            <p:cNvPicPr>
              <a:picLocks noChangeAspect="1" noChangeArrowheads="1"/>
            </p:cNvPicPr>
            <p:nvPr/>
          </p:nvPicPr>
          <p:blipFill>
            <a:blip r:embed="rId4"/>
            <a:srcRect l="4744" t="9009" r="9610"/>
            <a:stretch>
              <a:fillRect/>
            </a:stretch>
          </p:blipFill>
          <p:spPr bwMode="auto">
            <a:xfrm>
              <a:off x="6144" y="834"/>
              <a:ext cx="3556" cy="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23" descr="theta_2t_data_DG_ryu_shift"/>
            <p:cNvPicPr>
              <a:picLocks noChangeAspect="1" noChangeArrowheads="1"/>
            </p:cNvPicPr>
            <p:nvPr/>
          </p:nvPicPr>
          <p:blipFill>
            <a:blip r:embed="rId4"/>
            <a:srcRect l="61488" r="1373" b="58934"/>
            <a:stretch>
              <a:fillRect/>
            </a:stretch>
          </p:blipFill>
          <p:spPr bwMode="auto">
            <a:xfrm>
              <a:off x="8157" y="841"/>
              <a:ext cx="1542" cy="1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6"/>
          <p:cNvGrpSpPr>
            <a:grpSpLocks/>
          </p:cNvGrpSpPr>
          <p:nvPr/>
        </p:nvGrpSpPr>
        <p:grpSpPr bwMode="auto">
          <a:xfrm>
            <a:off x="5791200" y="1066800"/>
            <a:ext cx="3048000" cy="2286000"/>
            <a:chOff x="324" y="1475"/>
            <a:chExt cx="2784" cy="2202"/>
          </a:xfrm>
        </p:grpSpPr>
        <p:pic>
          <p:nvPicPr>
            <p:cNvPr id="14347" name="Picture 4"/>
            <p:cNvPicPr>
              <a:picLocks noChangeAspect="1" noChangeArrowheads="1"/>
            </p:cNvPicPr>
            <p:nvPr/>
          </p:nvPicPr>
          <p:blipFill>
            <a:blip r:embed="rId2"/>
            <a:srcRect t="900" r="38570"/>
            <a:stretch>
              <a:fillRect/>
            </a:stretch>
          </p:blipFill>
          <p:spPr bwMode="auto">
            <a:xfrm>
              <a:off x="324" y="1475"/>
              <a:ext cx="2784" cy="220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  <p:pic>
          <p:nvPicPr>
            <p:cNvPr id="14348" name="Picture 5"/>
            <p:cNvPicPr>
              <a:picLocks noChangeAspect="1" noChangeArrowheads="1"/>
            </p:cNvPicPr>
            <p:nvPr/>
          </p:nvPicPr>
          <p:blipFill>
            <a:blip r:embed="rId2"/>
            <a:srcRect l="61562" t="1125" b="11072"/>
            <a:stretch>
              <a:fillRect/>
            </a:stretch>
          </p:blipFill>
          <p:spPr bwMode="auto">
            <a:xfrm>
              <a:off x="2220" y="1541"/>
              <a:ext cx="840" cy="94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</p:grpSp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Risoluzione in </a:t>
            </a:r>
            <a:r>
              <a:rPr lang="en-US" dirty="0" err="1" smtClean="0"/>
              <a:t>impulso</a:t>
            </a:r>
            <a:endParaRPr lang="en-US" dirty="0" smtClean="0"/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7F902A9-8AF6-4F58-BF66-F2EBD77E54E0}" type="datetime1">
              <a:rPr lang="en-GB" smtClean="0"/>
              <a:pPr/>
              <a:t>20/06/2011</a:t>
            </a:fld>
            <a:endParaRPr lang="en-GB" smtClean="0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Esperimento MEG ...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1F7EB9-F536-4E74-A637-7B506D132FAE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953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latin typeface="+mj-lt"/>
              </a:rPr>
              <a:t>Michel edge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Fit </a:t>
            </a:r>
            <a:r>
              <a:rPr lang="en-US" sz="1600" dirty="0" err="1" smtClean="0">
                <a:solidFill>
                  <a:schemeClr val="tx2"/>
                </a:solidFill>
                <a:latin typeface="+mj-lt"/>
              </a:rPr>
              <a:t>dello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</a:rPr>
              <a:t>spettro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</a:rPr>
              <a:t>di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 Michel </a:t>
            </a:r>
            <a:r>
              <a:rPr lang="en-US" sz="1600" dirty="0" err="1" smtClean="0">
                <a:solidFill>
                  <a:schemeClr val="tx2"/>
                </a:solidFill>
                <a:latin typeface="+mj-lt"/>
              </a:rPr>
              <a:t>convoluto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 con </a:t>
            </a:r>
            <a:r>
              <a:rPr lang="en-US" sz="1600" dirty="0" err="1" smtClean="0">
                <a:solidFill>
                  <a:schemeClr val="tx2"/>
                </a:solidFill>
                <a:latin typeface="+mj-lt"/>
              </a:rPr>
              <a:t>una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 </a:t>
            </a:r>
          </a:p>
          <a:p>
            <a:pPr lvl="1">
              <a:buFontTx/>
              <a:buNone/>
              <a:defRPr/>
            </a:pP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	</a:t>
            </a:r>
            <a:r>
              <a:rPr lang="en-US" sz="1600" dirty="0" err="1" smtClean="0">
                <a:solidFill>
                  <a:schemeClr val="tx2"/>
                </a:solidFill>
                <a:latin typeface="+mj-lt"/>
              </a:rPr>
              <a:t>funzione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+mj-lt"/>
              </a:rPr>
              <a:t>di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+mj-lt"/>
              </a:rPr>
              <a:t>risposta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+mj-lt"/>
              </a:rPr>
              <a:t>gaussiana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 risoluzione</a:t>
            </a:r>
          </a:p>
          <a:p>
            <a:pPr lvl="1">
              <a:defRPr/>
            </a:pPr>
            <a:r>
              <a:rPr lang="en-US" sz="1600" dirty="0" err="1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singola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gaussiana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: </a:t>
            </a:r>
            <a:r>
              <a:rPr lang="el-GR" sz="1600" dirty="0" smtClean="0">
                <a:solidFill>
                  <a:srgbClr val="00B050"/>
                </a:solidFill>
                <a:latin typeface="Book Antiqua"/>
                <a:sym typeface="Wingdings" pitchFamily="2" charset="2"/>
              </a:rPr>
              <a:t>σ</a:t>
            </a:r>
            <a:r>
              <a:rPr lang="en-US" sz="1600" dirty="0" smtClean="0">
                <a:solidFill>
                  <a:srgbClr val="00B050"/>
                </a:solidFill>
                <a:latin typeface="Book Antiqua"/>
                <a:sym typeface="Wingdings" pitchFamily="2" charset="2"/>
              </a:rPr>
              <a:t> = 580 </a:t>
            </a:r>
            <a:r>
              <a:rPr lang="en-US" sz="1600" dirty="0" err="1" smtClean="0">
                <a:solidFill>
                  <a:srgbClr val="00B050"/>
                </a:solidFill>
                <a:latin typeface="Book Antiqua"/>
                <a:sym typeface="Wingdings" pitchFamily="2" charset="2"/>
              </a:rPr>
              <a:t>keV</a:t>
            </a:r>
            <a:endParaRPr lang="en-US" sz="1600" dirty="0" smtClean="0">
              <a:solidFill>
                <a:srgbClr val="00B050"/>
              </a:solidFill>
              <a:latin typeface="+mj-lt"/>
              <a:sym typeface="Wingdings" pitchFamily="2" charset="2"/>
            </a:endParaRPr>
          </a:p>
          <a:p>
            <a:pPr lvl="1">
              <a:defRPr/>
            </a:pPr>
            <a:r>
              <a:rPr lang="en-US" sz="1600" dirty="0" err="1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doppia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gaussiana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: </a:t>
            </a:r>
            <a:r>
              <a:rPr lang="el-GR" sz="1600" dirty="0" smtClean="0">
                <a:solidFill>
                  <a:srgbClr val="00B050"/>
                </a:solidFill>
                <a:latin typeface="Book Antiqua"/>
                <a:sym typeface="Wingdings" pitchFamily="2" charset="2"/>
              </a:rPr>
              <a:t>σ</a:t>
            </a:r>
            <a:r>
              <a:rPr lang="en-US" sz="1600" baseline="-25000" dirty="0" smtClean="0">
                <a:solidFill>
                  <a:srgbClr val="00B050"/>
                </a:solidFill>
                <a:latin typeface="Book Antiqua"/>
                <a:sym typeface="Wingdings" pitchFamily="2" charset="2"/>
              </a:rPr>
              <a:t>core</a:t>
            </a:r>
            <a:r>
              <a:rPr lang="en-US" sz="1600" dirty="0" smtClean="0">
                <a:solidFill>
                  <a:srgbClr val="00B050"/>
                </a:solidFill>
                <a:latin typeface="Book Antiqua"/>
                <a:sym typeface="Wingdings" pitchFamily="2" charset="2"/>
              </a:rPr>
              <a:t> = 340 </a:t>
            </a:r>
            <a:r>
              <a:rPr lang="en-US" sz="1600" dirty="0" err="1" smtClean="0">
                <a:solidFill>
                  <a:srgbClr val="00B050"/>
                </a:solidFill>
                <a:latin typeface="Book Antiqua"/>
                <a:sym typeface="Wingdings" pitchFamily="2" charset="2"/>
              </a:rPr>
              <a:t>keV</a:t>
            </a:r>
            <a:r>
              <a:rPr lang="en-US" sz="1600" dirty="0" smtClean="0">
                <a:solidFill>
                  <a:srgbClr val="00B050"/>
                </a:solidFill>
                <a:latin typeface="Book Antiqua"/>
                <a:sym typeface="Wingdings" pitchFamily="2" charset="2"/>
              </a:rPr>
              <a:t>,</a:t>
            </a:r>
            <a:r>
              <a:rPr lang="el-GR" sz="1600" dirty="0" smtClean="0">
                <a:solidFill>
                  <a:srgbClr val="00B050"/>
                </a:solidFill>
                <a:latin typeface="Book Antiqua"/>
                <a:sym typeface="Wingdings" pitchFamily="2" charset="2"/>
              </a:rPr>
              <a:t> σ</a:t>
            </a:r>
            <a:r>
              <a:rPr lang="en-US" sz="1600" baseline="-25000" dirty="0" smtClean="0">
                <a:solidFill>
                  <a:srgbClr val="00B050"/>
                </a:solidFill>
                <a:latin typeface="Book Antiqua"/>
                <a:sym typeface="Wingdings" pitchFamily="2" charset="2"/>
              </a:rPr>
              <a:t>tail</a:t>
            </a:r>
            <a:r>
              <a:rPr lang="en-US" sz="1600" dirty="0" smtClean="0">
                <a:solidFill>
                  <a:srgbClr val="00B050"/>
                </a:solidFill>
                <a:latin typeface="Book Antiqua"/>
                <a:sym typeface="Wingdings" pitchFamily="2" charset="2"/>
              </a:rPr>
              <a:t> = 2 </a:t>
            </a:r>
            <a:r>
              <a:rPr lang="en-US" sz="1600" dirty="0" err="1" smtClean="0">
                <a:solidFill>
                  <a:srgbClr val="00B050"/>
                </a:solidFill>
                <a:latin typeface="Book Antiqua"/>
                <a:sym typeface="Wingdings" pitchFamily="2" charset="2"/>
              </a:rPr>
              <a:t>MeV</a:t>
            </a:r>
            <a:endParaRPr lang="en-US" sz="1600" dirty="0" smtClean="0">
              <a:solidFill>
                <a:srgbClr val="00B050"/>
              </a:solidFill>
              <a:latin typeface="Book Antiqua"/>
              <a:sym typeface="Wingdings" pitchFamily="2" charset="2"/>
            </a:endParaRPr>
          </a:p>
          <a:p>
            <a:pPr>
              <a:defRPr/>
            </a:pPr>
            <a:endParaRPr lang="en-US" sz="2000" dirty="0" smtClean="0">
              <a:latin typeface="+mj-lt"/>
            </a:endParaRPr>
          </a:p>
          <a:p>
            <a:pPr>
              <a:defRPr/>
            </a:pPr>
            <a:r>
              <a:rPr lang="en-US" sz="2000" dirty="0" err="1" smtClean="0">
                <a:latin typeface="+mj-lt"/>
              </a:rPr>
              <a:t>Metodo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alternativo</a:t>
            </a:r>
            <a:r>
              <a:rPr lang="en-US" sz="2000" dirty="0" smtClean="0">
                <a:solidFill>
                  <a:srgbClr val="0033CC"/>
                </a:solidFill>
                <a:latin typeface="+mj-lt"/>
              </a:rPr>
              <a:t>: </a:t>
            </a:r>
            <a:r>
              <a:rPr lang="en-US" sz="2000" dirty="0" err="1" smtClean="0">
                <a:solidFill>
                  <a:srgbClr val="0033CC"/>
                </a:solidFill>
                <a:latin typeface="+mj-lt"/>
              </a:rPr>
              <a:t>eventi</a:t>
            </a:r>
            <a:r>
              <a:rPr lang="en-US" sz="2000" dirty="0" smtClean="0">
                <a:solidFill>
                  <a:srgbClr val="0033CC"/>
                </a:solidFill>
                <a:latin typeface="+mj-lt"/>
              </a:rPr>
              <a:t> con </a:t>
            </a:r>
            <a:r>
              <a:rPr lang="en-US" sz="2000" dirty="0" err="1" smtClean="0">
                <a:solidFill>
                  <a:srgbClr val="0033CC"/>
                </a:solidFill>
                <a:latin typeface="+mj-lt"/>
              </a:rPr>
              <a:t>doppio</a:t>
            </a:r>
            <a:r>
              <a:rPr lang="en-US" sz="20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+mj-lt"/>
              </a:rPr>
              <a:t>giro</a:t>
            </a:r>
            <a:endParaRPr lang="en-US" sz="2000" dirty="0" smtClean="0">
              <a:solidFill>
                <a:srgbClr val="0033CC"/>
              </a:solidFill>
              <a:latin typeface="+mj-lt"/>
            </a:endParaRPr>
          </a:p>
          <a:p>
            <a:pPr lvl="1">
              <a:defRPr/>
            </a:pPr>
            <a:r>
              <a:rPr lang="en-US" sz="1600" dirty="0" err="1" smtClean="0">
                <a:solidFill>
                  <a:schemeClr val="tx2"/>
                </a:solidFill>
                <a:latin typeface="+mj-lt"/>
              </a:rPr>
              <a:t>tracce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+mj-lt"/>
              </a:rPr>
              <a:t>identificate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 e </a:t>
            </a:r>
            <a:r>
              <a:rPr lang="en-US" sz="1600" dirty="0" err="1" smtClean="0">
                <a:solidFill>
                  <a:schemeClr val="tx2"/>
                </a:solidFill>
                <a:latin typeface="+mj-lt"/>
              </a:rPr>
              <a:t>ricostruite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</a:rPr>
              <a:t>indipendentemente</a:t>
            </a:r>
            <a:endParaRPr lang="en-US" sz="1600" baseline="-25000" dirty="0" smtClean="0">
              <a:solidFill>
                <a:srgbClr val="FF0000"/>
              </a:solidFill>
              <a:latin typeface="+mj-lt"/>
            </a:endParaRPr>
          </a:p>
          <a:p>
            <a:pPr lvl="1">
              <a:defRPr/>
            </a:pPr>
            <a:r>
              <a:rPr lang="en-US" sz="1600" dirty="0" err="1" smtClean="0">
                <a:solidFill>
                  <a:schemeClr val="tx2"/>
                </a:solidFill>
                <a:latin typeface="+mj-lt"/>
              </a:rPr>
              <a:t>distribuzione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 del </a:t>
            </a:r>
            <a:r>
              <a:rPr lang="el-GR" sz="1600" dirty="0" smtClean="0">
                <a:solidFill>
                  <a:srgbClr val="00B050"/>
                </a:solidFill>
                <a:latin typeface="Book Antiqua"/>
              </a:rPr>
              <a:t>Δ</a:t>
            </a:r>
            <a:r>
              <a:rPr lang="en-US" sz="1600" dirty="0" smtClean="0">
                <a:solidFill>
                  <a:srgbClr val="00B050"/>
                </a:solidFill>
                <a:latin typeface="Book Antiqua"/>
              </a:rPr>
              <a:t>p</a:t>
            </a:r>
            <a:r>
              <a:rPr lang="en-US" sz="1600" dirty="0" smtClean="0">
                <a:solidFill>
                  <a:schemeClr val="tx2"/>
                </a:solidFill>
                <a:latin typeface="Book Antiqua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Book Antiqua"/>
                <a:sym typeface="Wingdings" pitchFamily="2" charset="2"/>
              </a:rPr>
              <a:t> risoluzione</a:t>
            </a:r>
          </a:p>
          <a:p>
            <a:pPr lvl="1">
              <a:defRPr/>
            </a:pPr>
            <a:r>
              <a:rPr lang="en-US" sz="1600" dirty="0" err="1" smtClean="0">
                <a:solidFill>
                  <a:srgbClr val="FF0000"/>
                </a:solidFill>
                <a:latin typeface="+mj-lt"/>
              </a:rPr>
              <a:t>singola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</a:rPr>
              <a:t>gaussiana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el-GR" sz="1600" dirty="0" smtClean="0">
                <a:solidFill>
                  <a:srgbClr val="00B050"/>
                </a:solidFill>
                <a:latin typeface="+mj-lt"/>
              </a:rPr>
              <a:t>σ = 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447</a:t>
            </a:r>
            <a:r>
              <a:rPr lang="el-GR" sz="16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+mj-lt"/>
              </a:rPr>
              <a:t>keV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latin typeface="+mj-lt"/>
                <a:sym typeface="Wingdings" pitchFamily="2" charset="2"/>
              </a:rPr>
              <a:t> 0.85%</a:t>
            </a:r>
          </a:p>
          <a:p>
            <a:pPr lvl="1">
              <a:defRPr/>
            </a:pPr>
            <a:r>
              <a:rPr lang="en-US" sz="1600" dirty="0" err="1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energia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degradata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+mj-lt"/>
                <a:sym typeface="Wingdings" pitchFamily="2" charset="2"/>
              </a:rPr>
              <a:t>nel</a:t>
            </a:r>
            <a:r>
              <a:rPr lang="en-US" sz="1600" dirty="0" smtClean="0">
                <a:solidFill>
                  <a:schemeClr val="tx2"/>
                </a:solidFill>
                <a:latin typeface="+mj-lt"/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+mj-lt"/>
                <a:sym typeface="Wingdings" pitchFamily="2" charset="2"/>
              </a:rPr>
              <a:t>secondo</a:t>
            </a:r>
            <a:r>
              <a:rPr lang="en-US" sz="1600" dirty="0" smtClean="0">
                <a:solidFill>
                  <a:schemeClr val="tx2"/>
                </a:solidFill>
                <a:latin typeface="+mj-lt"/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+mj-lt"/>
                <a:sym typeface="Wingdings" pitchFamily="2" charset="2"/>
              </a:rPr>
              <a:t>giro</a:t>
            </a:r>
            <a:r>
              <a:rPr lang="en-US" sz="1600" dirty="0" smtClean="0">
                <a:solidFill>
                  <a:schemeClr val="tx2"/>
                </a:solidFill>
                <a:latin typeface="+mj-lt"/>
                <a:sym typeface="Wingdings" pitchFamily="2" charset="2"/>
              </a:rPr>
              <a:t> (straggling,</a:t>
            </a:r>
          </a:p>
          <a:p>
            <a:pPr lvl="1">
              <a:buFontTx/>
              <a:buNone/>
              <a:defRPr/>
            </a:pPr>
            <a:r>
              <a:rPr lang="en-US" sz="1600" dirty="0" smtClean="0">
                <a:solidFill>
                  <a:schemeClr val="tx2"/>
                </a:solidFill>
                <a:latin typeface="+mj-lt"/>
                <a:sym typeface="Wingdings" pitchFamily="2" charset="2"/>
              </a:rPr>
              <a:t>	</a:t>
            </a:r>
            <a:r>
              <a:rPr lang="en-US" sz="1600" dirty="0" err="1" smtClean="0">
                <a:solidFill>
                  <a:schemeClr val="tx2"/>
                </a:solidFill>
                <a:latin typeface="+mj-lt"/>
                <a:sym typeface="Wingdings" pitchFamily="2" charset="2"/>
              </a:rPr>
              <a:t>multiplo</a:t>
            </a:r>
            <a:r>
              <a:rPr lang="en-US" sz="1600" dirty="0" smtClean="0">
                <a:solidFill>
                  <a:schemeClr val="tx2"/>
                </a:solidFill>
                <a:latin typeface="+mj-lt"/>
                <a:sym typeface="Wingdings" pitchFamily="2" charset="2"/>
              </a:rPr>
              <a:t> scattering) 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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stima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conservativa</a:t>
            </a:r>
            <a:endParaRPr lang="en-US" sz="1600" dirty="0" smtClean="0">
              <a:solidFill>
                <a:srgbClr val="FF0000"/>
              </a:solidFill>
              <a:latin typeface="+mj-lt"/>
              <a:sym typeface="Wingdings" pitchFamily="2" charset="2"/>
            </a:endParaRPr>
          </a:p>
          <a:p>
            <a:pPr>
              <a:defRPr/>
            </a:pPr>
            <a:r>
              <a:rPr lang="en-US" sz="2000" dirty="0" err="1" smtClean="0">
                <a:latin typeface="+mj-lt"/>
              </a:rPr>
              <a:t>Terza</a:t>
            </a:r>
            <a:r>
              <a:rPr lang="en-US" sz="2000" dirty="0" smtClean="0">
                <a:latin typeface="+mj-lt"/>
              </a:rPr>
              <a:t> via</a:t>
            </a:r>
            <a:endParaRPr lang="en-US" sz="2000" dirty="0" smtClean="0">
              <a:latin typeface="Book Antiqua"/>
            </a:endParaRPr>
          </a:p>
          <a:p>
            <a:pPr lvl="1">
              <a:defRPr/>
            </a:pPr>
            <a:r>
              <a:rPr lang="en-US" sz="1800" dirty="0" err="1" smtClean="0">
                <a:latin typeface="Book Antiqua"/>
              </a:rPr>
              <a:t>diffusione</a:t>
            </a:r>
            <a:r>
              <a:rPr lang="en-US" sz="1800" dirty="0" smtClean="0">
                <a:latin typeface="Book Antiqua"/>
              </a:rPr>
              <a:t> </a:t>
            </a:r>
            <a:r>
              <a:rPr lang="en-US" sz="1800" dirty="0" err="1" smtClean="0">
                <a:latin typeface="Book Antiqua"/>
              </a:rPr>
              <a:t>di</a:t>
            </a:r>
            <a:r>
              <a:rPr lang="en-US" sz="1800" dirty="0" smtClean="0">
                <a:latin typeface="Book Antiqua"/>
              </a:rPr>
              <a:t> Mott </a:t>
            </a:r>
            <a:r>
              <a:rPr lang="en-US" sz="1800" dirty="0" err="1" smtClean="0">
                <a:latin typeface="Book Antiqua"/>
              </a:rPr>
              <a:t>di</a:t>
            </a:r>
            <a:r>
              <a:rPr lang="en-US" sz="1800" dirty="0" smtClean="0">
                <a:latin typeface="Book Antiqua"/>
              </a:rPr>
              <a:t> e</a:t>
            </a:r>
            <a:r>
              <a:rPr lang="en-US" sz="1800" baseline="30000" dirty="0" smtClean="0">
                <a:latin typeface="Book Antiqua"/>
              </a:rPr>
              <a:t>+</a:t>
            </a:r>
            <a:r>
              <a:rPr lang="en-US" sz="1800" dirty="0" smtClean="0">
                <a:latin typeface="Book Antiqua"/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  <a:latin typeface="Book Antiqua"/>
              </a:rPr>
              <a:t>monocromatici</a:t>
            </a:r>
            <a:r>
              <a:rPr lang="en-US" sz="1800" dirty="0" smtClean="0">
                <a:latin typeface="Book Antiqua"/>
              </a:rPr>
              <a:t> </a:t>
            </a:r>
            <a:r>
              <a:rPr lang="en-US" sz="1800" dirty="0" err="1" smtClean="0">
                <a:latin typeface="Book Antiqua"/>
              </a:rPr>
              <a:t>da</a:t>
            </a:r>
            <a:r>
              <a:rPr lang="en-US" sz="1800" dirty="0" smtClean="0">
                <a:latin typeface="Book Antiqua"/>
              </a:rPr>
              <a:t> </a:t>
            </a:r>
          </a:p>
          <a:p>
            <a:pPr lvl="1">
              <a:buFontTx/>
              <a:buNone/>
              <a:defRPr/>
            </a:pPr>
            <a:r>
              <a:rPr lang="en-US" sz="1800" dirty="0" smtClean="0">
                <a:latin typeface="Book Antiqua"/>
              </a:rPr>
              <a:t>	</a:t>
            </a:r>
            <a:r>
              <a:rPr lang="en-US" sz="1800" dirty="0" err="1" smtClean="0">
                <a:latin typeface="Book Antiqua"/>
              </a:rPr>
              <a:t>fascio</a:t>
            </a:r>
            <a:r>
              <a:rPr lang="en-US" sz="1800" dirty="0" smtClean="0">
                <a:latin typeface="Book Antiqua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Book Antiqua"/>
              </a:rPr>
              <a:t>(</a:t>
            </a:r>
            <a:r>
              <a:rPr lang="en-US" sz="1600" dirty="0" err="1" smtClean="0">
                <a:solidFill>
                  <a:schemeClr val="tx2"/>
                </a:solidFill>
                <a:latin typeface="Book Antiqua"/>
              </a:rPr>
              <a:t>vedi</a:t>
            </a:r>
            <a:r>
              <a:rPr lang="en-US" sz="1600" dirty="0" smtClean="0">
                <a:solidFill>
                  <a:schemeClr val="tx2"/>
                </a:solidFill>
                <a:latin typeface="Book Antiqua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Book Antiqua"/>
              </a:rPr>
              <a:t>avanti</a:t>
            </a:r>
            <a:r>
              <a:rPr lang="en-US" sz="1600" dirty="0" smtClean="0">
                <a:solidFill>
                  <a:schemeClr val="tx2"/>
                </a:solidFill>
                <a:latin typeface="Book Antiqua"/>
              </a:rPr>
              <a:t>)</a:t>
            </a:r>
            <a:endParaRPr lang="en-US" sz="1800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US" sz="2000" dirty="0" smtClean="0">
              <a:latin typeface="+mj-lt"/>
            </a:endParaRPr>
          </a:p>
        </p:txBody>
      </p:sp>
      <p:grpSp>
        <p:nvGrpSpPr>
          <p:cNvPr id="14344" name="Group 16"/>
          <p:cNvGrpSpPr>
            <a:grpSpLocks/>
          </p:cNvGrpSpPr>
          <p:nvPr/>
        </p:nvGrpSpPr>
        <p:grpSpPr bwMode="auto">
          <a:xfrm>
            <a:off x="6096000" y="3340100"/>
            <a:ext cx="2706688" cy="2603500"/>
            <a:chOff x="3203" y="1682"/>
            <a:chExt cx="1956" cy="1990"/>
          </a:xfrm>
        </p:grpSpPr>
        <p:pic>
          <p:nvPicPr>
            <p:cNvPr id="14345" name="Picture 13" descr="mom_2t_data_DG_ryu_shift"/>
            <p:cNvPicPr>
              <a:picLocks noChangeAspect="1" noChangeArrowheads="1"/>
            </p:cNvPicPr>
            <p:nvPr/>
          </p:nvPicPr>
          <p:blipFill>
            <a:blip r:embed="rId3"/>
            <a:srcRect l="4167" t="8934" r="9007"/>
            <a:stretch>
              <a:fillRect/>
            </a:stretch>
          </p:blipFill>
          <p:spPr bwMode="auto">
            <a:xfrm>
              <a:off x="3203" y="1685"/>
              <a:ext cx="1950" cy="1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15" descr="mom_2t_data_DG_ryu_shift"/>
            <p:cNvPicPr>
              <a:picLocks noChangeAspect="1" noChangeArrowheads="1"/>
            </p:cNvPicPr>
            <p:nvPr/>
          </p:nvPicPr>
          <p:blipFill>
            <a:blip r:embed="rId3"/>
            <a:srcRect l="61729" r="1566" b="46997"/>
            <a:stretch>
              <a:fillRect/>
            </a:stretch>
          </p:blipFill>
          <p:spPr bwMode="auto">
            <a:xfrm>
              <a:off x="4452" y="1682"/>
              <a:ext cx="707" cy="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Stato (aggiornato a Feb 2010)</a:t>
            </a:r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DE09D8D-06BD-437D-8B44-C68F5AEB7F42}" type="datetime1">
              <a:rPr lang="en-GB" smtClean="0"/>
              <a:pPr/>
              <a:t>20/06/2011</a:t>
            </a:fld>
            <a:endParaRPr lang="en-GB" smtClean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Esperimento MEG ...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A08B4B-7161-44ED-974A-2D2B2CC5F57B}" type="slidenum">
              <a:rPr lang="en-GB" smtClean="0"/>
              <a:pPr/>
              <a:t>24</a:t>
            </a:fld>
            <a:endParaRPr lang="en-GB" smtClean="0"/>
          </a:p>
        </p:txBody>
      </p:sp>
      <p:grpSp>
        <p:nvGrpSpPr>
          <p:cNvPr id="16390" name="Group 8"/>
          <p:cNvGrpSpPr>
            <a:grpSpLocks/>
          </p:cNvGrpSpPr>
          <p:nvPr/>
        </p:nvGrpSpPr>
        <p:grpSpPr bwMode="auto">
          <a:xfrm>
            <a:off x="1285875" y="1263650"/>
            <a:ext cx="6181725" cy="4686300"/>
            <a:chOff x="323850" y="1263650"/>
            <a:chExt cx="6181725" cy="4686300"/>
          </a:xfrm>
        </p:grpSpPr>
        <p:pic>
          <p:nvPicPr>
            <p:cNvPr id="1639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3850" y="1268413"/>
              <a:ext cx="4905375" cy="4648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6393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19700" y="1263650"/>
              <a:ext cx="1285875" cy="46863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10" name="Rounded Rectangle 9"/>
          <p:cNvSpPr/>
          <p:nvPr/>
        </p:nvSpPr>
        <p:spPr>
          <a:xfrm>
            <a:off x="1143000" y="2819400"/>
            <a:ext cx="6400800" cy="1143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>
          <a:xfrm>
            <a:off x="928688" y="142875"/>
            <a:ext cx="7215187" cy="1071563"/>
          </a:xfrm>
        </p:spPr>
        <p:txBody>
          <a:bodyPr/>
          <a:lstStyle/>
          <a:p>
            <a:r>
              <a:rPr lang="it-IT" smtClean="0"/>
              <a:t>DCH: MC studies</a:t>
            </a:r>
          </a:p>
        </p:txBody>
      </p:sp>
      <p:sp>
        <p:nvSpPr>
          <p:cNvPr id="33795" name="Segnaposto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761A63F-EC11-4C86-9E1B-67F600743133}" type="datetime1">
              <a:rPr lang="en-GB" smtClean="0"/>
              <a:pPr/>
              <a:t>20/06/2011</a:t>
            </a:fld>
            <a:endParaRPr lang="it-IT" smtClean="0"/>
          </a:p>
        </p:txBody>
      </p:sp>
      <p:sp>
        <p:nvSpPr>
          <p:cNvPr id="33796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Esperimento MEG ...</a:t>
            </a:r>
          </a:p>
        </p:txBody>
      </p:sp>
      <p:sp>
        <p:nvSpPr>
          <p:cNvPr id="3379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F8DBB9-F8F9-469A-933D-C81FDA469227}" type="slidenum">
              <a:rPr lang="it-IT" smtClean="0"/>
              <a:pPr/>
              <a:t>25</a:t>
            </a:fld>
            <a:endParaRPr lang="it-IT" smtClean="0"/>
          </a:p>
        </p:txBody>
      </p:sp>
      <p:sp>
        <p:nvSpPr>
          <p:cNvPr id="8" name="Rettangolo 7"/>
          <p:cNvSpPr/>
          <p:nvPr/>
        </p:nvSpPr>
        <p:spPr>
          <a:xfrm>
            <a:off x="2743200" y="2743200"/>
            <a:ext cx="9144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42875" y="4643438"/>
            <a:ext cx="4157663" cy="1477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Angular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depends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on Z </a:t>
            </a:r>
          </a:p>
          <a:p>
            <a:pPr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it-IT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but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not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dramatically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obtain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 15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mrad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angular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one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should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use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</a:t>
            </a:r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</a:p>
          <a:p>
            <a:pPr>
              <a:defRPr/>
            </a:pP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it-IT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abnormally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bad </a:t>
            </a:r>
            <a:r>
              <a:rPr lang="it-IT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value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it-IT" b="1" baseline="-25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= 3 mm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33800" name="Immagine 9" descr="bettacomp2.jpg"/>
          <p:cNvPicPr>
            <a:picLocks noChangeAspect="1"/>
          </p:cNvPicPr>
          <p:nvPr/>
        </p:nvPicPr>
        <p:blipFill>
          <a:blip r:embed="rId2"/>
          <a:srcRect l="1170" t="6902" r="6384"/>
          <a:stretch>
            <a:fillRect/>
          </a:stretch>
        </p:blipFill>
        <p:spPr bwMode="auto">
          <a:xfrm>
            <a:off x="4643438" y="3357563"/>
            <a:ext cx="442753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4643438" y="1357313"/>
            <a:ext cx="4330700" cy="187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600" dirty="0" err="1">
                <a:latin typeface="Comic Sans MS" pitchFamily="66" charset="0"/>
              </a:rPr>
              <a:t>Usual</a:t>
            </a:r>
            <a:r>
              <a:rPr lang="it-IT" sz="1600" dirty="0">
                <a:latin typeface="Comic Sans MS" pitchFamily="66" charset="0"/>
              </a:rPr>
              <a:t> way </a:t>
            </a:r>
            <a:r>
              <a:rPr lang="it-IT" sz="1600" dirty="0" err="1">
                <a:latin typeface="Comic Sans MS" pitchFamily="66" charset="0"/>
              </a:rPr>
              <a:t>of</a:t>
            </a:r>
            <a:r>
              <a:rPr lang="it-IT" sz="1600" dirty="0">
                <a:latin typeface="Comic Sans MS" pitchFamily="66" charset="0"/>
              </a:rPr>
              <a:t> </a:t>
            </a:r>
            <a:r>
              <a:rPr lang="it-IT" sz="1600" dirty="0" err="1">
                <a:latin typeface="Comic Sans MS" pitchFamily="66" charset="0"/>
              </a:rPr>
              <a:t>measuring</a:t>
            </a:r>
            <a:r>
              <a:rPr lang="it-IT" sz="1600" dirty="0">
                <a:latin typeface="Comic Sans MS" pitchFamily="66" charset="0"/>
              </a:rPr>
              <a:t> the </a:t>
            </a:r>
            <a:r>
              <a:rPr lang="it-IT" sz="1600" dirty="0" err="1">
                <a:latin typeface="Comic Sans MS" pitchFamily="66" charset="0"/>
              </a:rPr>
              <a:t>angular</a:t>
            </a:r>
            <a:r>
              <a:rPr lang="it-IT" sz="1600" dirty="0"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it-IT" sz="1600" dirty="0" err="1">
                <a:latin typeface="Comic Sans MS" pitchFamily="66" charset="0"/>
              </a:rPr>
              <a:t>resolution</a:t>
            </a:r>
            <a:r>
              <a:rPr lang="it-IT" sz="1600" dirty="0">
                <a:latin typeface="Comic Sans MS" pitchFamily="66" charset="0"/>
              </a:rPr>
              <a:t> (</a:t>
            </a:r>
            <a:r>
              <a:rPr lang="it-IT" sz="1600" b="1" dirty="0" err="1">
                <a:solidFill>
                  <a:srgbClr val="FF0000"/>
                </a:solidFill>
                <a:latin typeface="Comic Sans MS" pitchFamily="66" charset="0"/>
              </a:rPr>
              <a:t>double</a:t>
            </a:r>
            <a:r>
              <a:rPr lang="it-IT" sz="1600" b="1" dirty="0">
                <a:solidFill>
                  <a:srgbClr val="FF0000"/>
                </a:solidFill>
                <a:latin typeface="Comic Sans MS" pitchFamily="66" charset="0"/>
              </a:rPr>
              <a:t> turn </a:t>
            </a:r>
            <a:r>
              <a:rPr lang="it-IT" sz="1600" b="1" dirty="0" err="1">
                <a:solidFill>
                  <a:srgbClr val="FF0000"/>
                </a:solidFill>
                <a:latin typeface="Comic Sans MS" pitchFamily="66" charset="0"/>
              </a:rPr>
              <a:t>method</a:t>
            </a:r>
            <a:r>
              <a:rPr lang="it-IT" sz="1600" dirty="0">
                <a:latin typeface="Comic Sans MS" pitchFamily="66" charset="0"/>
              </a:rPr>
              <a:t>) </a:t>
            </a:r>
            <a:r>
              <a:rPr lang="it-IT" sz="1600" dirty="0" err="1">
                <a:latin typeface="Comic Sans MS" pitchFamily="66" charset="0"/>
              </a:rPr>
              <a:t>gives</a:t>
            </a:r>
            <a:r>
              <a:rPr lang="it-IT" sz="1600" dirty="0"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it-IT" sz="1600" dirty="0">
                <a:latin typeface="Comic Sans MS" pitchFamily="66" charset="0"/>
              </a:rPr>
              <a:t>a </a:t>
            </a:r>
            <a:r>
              <a:rPr lang="it-IT" sz="1600" b="1" dirty="0" err="1">
                <a:solidFill>
                  <a:srgbClr val="0070C0"/>
                </a:solidFill>
                <a:latin typeface="Comic Sans MS" pitchFamily="66" charset="0"/>
              </a:rPr>
              <a:t>systematically</a:t>
            </a:r>
            <a:r>
              <a:rPr lang="it-IT" sz="16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it-IT" sz="1600" b="1" dirty="0" err="1">
                <a:solidFill>
                  <a:srgbClr val="0070C0"/>
                </a:solidFill>
                <a:latin typeface="Comic Sans MS" pitchFamily="66" charset="0"/>
              </a:rPr>
              <a:t>worse</a:t>
            </a:r>
            <a:r>
              <a:rPr lang="it-IT" sz="16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it-IT" sz="1600" b="1" dirty="0" err="1">
                <a:solidFill>
                  <a:srgbClr val="0070C0"/>
                </a:solidFill>
                <a:latin typeface="Comic Sans MS" pitchFamily="66" charset="0"/>
              </a:rPr>
              <a:t>result</a:t>
            </a:r>
            <a:r>
              <a:rPr lang="it-IT" sz="1600" dirty="0">
                <a:latin typeface="Comic Sans MS" pitchFamily="66" charset="0"/>
              </a:rPr>
              <a:t> </a:t>
            </a:r>
            <a:r>
              <a:rPr lang="it-IT" sz="1600" dirty="0" err="1">
                <a:latin typeface="Comic Sans MS" pitchFamily="66" charset="0"/>
              </a:rPr>
              <a:t>than</a:t>
            </a:r>
            <a:r>
              <a:rPr lang="it-IT" sz="1600" dirty="0">
                <a:latin typeface="Comic Sans MS" pitchFamily="66" charset="0"/>
              </a:rPr>
              <a:t> the </a:t>
            </a:r>
          </a:p>
          <a:p>
            <a:pPr>
              <a:defRPr/>
            </a:pPr>
            <a:r>
              <a:rPr lang="it-IT" sz="1600" dirty="0" err="1">
                <a:latin typeface="Comic Sans MS" pitchFamily="66" charset="0"/>
              </a:rPr>
              <a:t>difference</a:t>
            </a:r>
            <a:r>
              <a:rPr lang="it-IT" sz="1600" dirty="0">
                <a:latin typeface="Comic Sans MS" pitchFamily="66" charset="0"/>
              </a:rPr>
              <a:t> </a:t>
            </a:r>
            <a:r>
              <a:rPr lang="it-IT" sz="1600" dirty="0" err="1">
                <a:latin typeface="Comic Sans MS" pitchFamily="66" charset="0"/>
              </a:rPr>
              <a:t>wrt</a:t>
            </a:r>
            <a:r>
              <a:rPr lang="it-IT" sz="1600" dirty="0">
                <a:latin typeface="Comic Sans MS" pitchFamily="66" charset="0"/>
              </a:rPr>
              <a:t> </a:t>
            </a:r>
            <a:r>
              <a:rPr lang="it-IT" sz="1600" dirty="0" err="1">
                <a:latin typeface="Comic Sans MS" pitchFamily="66" charset="0"/>
              </a:rPr>
              <a:t>true</a:t>
            </a:r>
            <a:r>
              <a:rPr lang="it-IT" sz="1600" dirty="0">
                <a:latin typeface="Comic Sans MS" pitchFamily="66" charset="0"/>
              </a:rPr>
              <a:t> </a:t>
            </a:r>
            <a:r>
              <a:rPr lang="it-IT" sz="1600" dirty="0" err="1">
                <a:latin typeface="Comic Sans MS" pitchFamily="66" charset="0"/>
              </a:rPr>
              <a:t>value</a:t>
            </a:r>
            <a:r>
              <a:rPr lang="it-IT" sz="1600" dirty="0">
                <a:latin typeface="Comic Sans MS" pitchFamily="66" charset="0"/>
              </a:rPr>
              <a:t> (2÷3 </a:t>
            </a:r>
            <a:r>
              <a:rPr lang="it-IT" sz="1600" dirty="0" err="1">
                <a:latin typeface="Comic Sans MS" pitchFamily="66" charset="0"/>
              </a:rPr>
              <a:t>mrad</a:t>
            </a:r>
            <a:r>
              <a:rPr lang="it-IT" sz="1600" dirty="0">
                <a:latin typeface="Comic Sans MS" pitchFamily="66" charset="0"/>
              </a:rPr>
              <a:t> </a:t>
            </a:r>
            <a:r>
              <a:rPr lang="it-IT" sz="1600" dirty="0" err="1">
                <a:latin typeface="Comic Sans MS" pitchFamily="66" charset="0"/>
              </a:rPr>
              <a:t>shift</a:t>
            </a:r>
            <a:r>
              <a:rPr lang="it-IT" sz="1600" dirty="0">
                <a:latin typeface="Comic Sans MS" pitchFamily="66" charset="0"/>
              </a:rPr>
              <a:t>).</a:t>
            </a:r>
          </a:p>
          <a:p>
            <a:pPr>
              <a:defRPr/>
            </a:pPr>
            <a:r>
              <a:rPr lang="it-IT" sz="16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</a:t>
            </a:r>
            <a:r>
              <a:rPr lang="it-IT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</a:t>
            </a:r>
            <a:r>
              <a:rPr lang="it-IT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signal</a:t>
            </a:r>
            <a:r>
              <a:rPr lang="it-IT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events</a:t>
            </a:r>
            <a:r>
              <a:rPr lang="it-IT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</a:t>
            </a:r>
            <a:r>
              <a:rPr lang="it-IT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better</a:t>
            </a:r>
            <a:r>
              <a:rPr lang="it-IT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</a:t>
            </a:r>
            <a:r>
              <a:rPr lang="it-IT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it-IT" sz="16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</a:t>
            </a:r>
            <a:r>
              <a:rPr lang="it-IT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Michel </a:t>
            </a:r>
            <a:r>
              <a:rPr lang="it-IT" sz="16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events</a:t>
            </a:r>
            <a:r>
              <a:rPr lang="it-IT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it-IT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572250" y="5000625"/>
            <a:ext cx="2571750" cy="646113"/>
          </a:xfrm>
          <a:prstGeom prst="rect">
            <a:avLst/>
          </a:prstGeom>
          <a:solidFill>
            <a:srgbClr val="99FF99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1: 300 micron, single </a:t>
            </a:r>
            <a:r>
              <a:rPr lang="it-IT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gaussian</a:t>
            </a:r>
            <a:endParaRPr lang="it-IT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2: 470 micron, single </a:t>
            </a:r>
            <a:r>
              <a:rPr lang="it-IT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gaussian</a:t>
            </a:r>
            <a:endParaRPr lang="it-IT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3: </a:t>
            </a:r>
            <a:r>
              <a:rPr lang="it-IT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double</a:t>
            </a:r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gaussian</a:t>
            </a:r>
            <a:endParaRPr lang="it-IT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Freccia in giù 13"/>
          <p:cNvSpPr/>
          <p:nvPr/>
        </p:nvSpPr>
        <p:spPr>
          <a:xfrm>
            <a:off x="6429375" y="2714625"/>
            <a:ext cx="484188" cy="977900"/>
          </a:xfrm>
          <a:prstGeom prst="downArrow">
            <a:avLst/>
          </a:prstGeom>
          <a:solidFill>
            <a:srgbClr val="FFCC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6715125" y="4500563"/>
            <a:ext cx="309563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</a:p>
        </p:txBody>
      </p:sp>
      <p:sp>
        <p:nvSpPr>
          <p:cNvPr id="54" name="CasellaDiTesto 53"/>
          <p:cNvSpPr txBox="1"/>
          <p:nvPr/>
        </p:nvSpPr>
        <p:spPr>
          <a:xfrm>
            <a:off x="7786688" y="4071938"/>
            <a:ext cx="30956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6929438" y="3857625"/>
            <a:ext cx="309562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8215313" y="3857625"/>
            <a:ext cx="309562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7429500" y="3857625"/>
            <a:ext cx="30956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</a:p>
        </p:txBody>
      </p:sp>
      <p:sp>
        <p:nvSpPr>
          <p:cNvPr id="58" name="CasellaDiTesto 57"/>
          <p:cNvSpPr txBox="1"/>
          <p:nvPr/>
        </p:nvSpPr>
        <p:spPr>
          <a:xfrm>
            <a:off x="8501063" y="3357563"/>
            <a:ext cx="30956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</a:p>
        </p:txBody>
      </p:sp>
      <p:graphicFrame>
        <p:nvGraphicFramePr>
          <p:cNvPr id="19" name="Tabella 18"/>
          <p:cNvGraphicFramePr>
            <a:graphicFrameLocks noGrp="1"/>
          </p:cNvGraphicFramePr>
          <p:nvPr/>
        </p:nvGraphicFramePr>
        <p:xfrm>
          <a:off x="214282" y="1357298"/>
          <a:ext cx="4357718" cy="3286149"/>
        </p:xfrm>
        <a:graphic>
          <a:graphicData uri="http://schemas.openxmlformats.org/drawingml/2006/table">
            <a:tbl>
              <a:tblPr firstRow="1" bandRow="1">
                <a:solidFill>
                  <a:srgbClr val="FFFF00"/>
                </a:solidFill>
                <a:tableStyleId>{5C22544A-7EE6-4342-B048-85BDC9FD1C3A}</a:tableStyleId>
              </a:tblPr>
              <a:tblGrid>
                <a:gridCol w="1108520"/>
                <a:gridCol w="1404126"/>
                <a:gridCol w="1845072"/>
              </a:tblGrid>
              <a:tr h="309572"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err="1" smtClean="0">
                          <a:effectLst/>
                          <a:latin typeface="Comic Sans MS" pitchFamily="66" charset="0"/>
                        </a:rPr>
                        <a:t>Event</a:t>
                      </a:r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it-IT" sz="1200" b="0" dirty="0" err="1" smtClean="0">
                          <a:effectLst/>
                          <a:latin typeface="Comic Sans MS" pitchFamily="66" charset="0"/>
                        </a:rPr>
                        <a:t>Type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MC Z Sigma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err="1" smtClean="0">
                          <a:effectLst/>
                          <a:latin typeface="Comic Sans MS" pitchFamily="66" charset="0"/>
                        </a:rPr>
                        <a:t>Angular</a:t>
                      </a:r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it-IT" sz="1200" b="0" baseline="0" dirty="0" err="1" smtClean="0">
                          <a:effectLst/>
                          <a:latin typeface="Comic Sans MS" pitchFamily="66" charset="0"/>
                        </a:rPr>
                        <a:t>Resolution</a:t>
                      </a:r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it-IT" sz="1200" b="0" baseline="0" dirty="0" smtClean="0">
                          <a:effectLst/>
                          <a:latin typeface="Symbol" pitchFamily="18" charset="2"/>
                        </a:rPr>
                        <a:t>(q)</a:t>
                      </a:r>
                      <a:endParaRPr lang="it-IT" sz="1200" b="0" dirty="0">
                        <a:effectLst/>
                        <a:latin typeface="Symbol" pitchFamily="18" charset="2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9"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Michel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100</a:t>
                      </a:r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it-IT" sz="1200" b="0" baseline="0" dirty="0" smtClean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m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7.0 </a:t>
                      </a:r>
                      <a:r>
                        <a:rPr lang="it-IT" sz="1200" b="0" dirty="0" err="1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mrad</a:t>
                      </a:r>
                      <a:endParaRPr lang="it-IT" sz="1200" b="0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2337"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Michel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300 </a:t>
                      </a:r>
                      <a:r>
                        <a:rPr lang="it-IT" sz="1200" b="0" dirty="0" smtClean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m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7.2 </a:t>
                      </a:r>
                      <a:r>
                        <a:rPr lang="it-IT" sz="1200" b="0" dirty="0" err="1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mrad</a:t>
                      </a:r>
                      <a:endParaRPr lang="it-IT" sz="1200" b="0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7428"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Michel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470 </a:t>
                      </a:r>
                      <a:r>
                        <a:rPr lang="it-IT" sz="1200" b="0" dirty="0" smtClean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m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7.6 </a:t>
                      </a:r>
                      <a:r>
                        <a:rPr lang="it-IT" sz="1200" b="0" dirty="0" err="1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mrad</a:t>
                      </a:r>
                      <a:endParaRPr lang="it-IT" sz="1200" b="0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82095"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Michel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470</a:t>
                      </a:r>
                      <a:r>
                        <a:rPr lang="it-IT" sz="1200" b="0" dirty="0" smtClean="0">
                          <a:effectLst/>
                          <a:latin typeface="Symbol" pitchFamily="18" charset="2"/>
                        </a:rPr>
                        <a:t> m</a:t>
                      </a:r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m</a:t>
                      </a:r>
                      <a:r>
                        <a:rPr lang="it-IT" sz="1200" b="0" dirty="0" smtClean="0">
                          <a:effectLst/>
                          <a:latin typeface="Symbol" pitchFamily="18" charset="2"/>
                        </a:rPr>
                        <a:t> </a:t>
                      </a:r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(</a:t>
                      </a:r>
                      <a:r>
                        <a:rPr lang="it-IT" sz="12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70%</a:t>
                      </a:r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)</a:t>
                      </a:r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  + </a:t>
                      </a:r>
                    </a:p>
                    <a:p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 1.5 mm (</a:t>
                      </a:r>
                      <a:r>
                        <a:rPr lang="it-IT" sz="12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30 %</a:t>
                      </a:r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)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7.9 </a:t>
                      </a:r>
                      <a:r>
                        <a:rPr lang="it-IT" sz="1200" b="0" dirty="0" err="1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mrad</a:t>
                      </a:r>
                      <a:endParaRPr lang="it-IT" sz="1200" b="0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8332">
                <a:tc>
                  <a:txBody>
                    <a:bodyPr/>
                    <a:lstStyle/>
                    <a:p>
                      <a:r>
                        <a:rPr lang="it-IT" sz="1200" b="0" dirty="0" err="1" smtClean="0">
                          <a:effectLst/>
                          <a:latin typeface="Comic Sans MS" pitchFamily="66" charset="0"/>
                        </a:rPr>
                        <a:t>Signal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100</a:t>
                      </a:r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it-IT" sz="1200" b="0" baseline="0" dirty="0" smtClean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m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6.0 </a:t>
                      </a:r>
                      <a:r>
                        <a:rPr lang="it-IT" sz="1200" b="0" dirty="0" err="1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mrad</a:t>
                      </a:r>
                      <a:endParaRPr lang="it-IT" sz="1200" b="0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7428">
                <a:tc>
                  <a:txBody>
                    <a:bodyPr/>
                    <a:lstStyle/>
                    <a:p>
                      <a:r>
                        <a:rPr lang="it-IT" sz="1200" b="0" dirty="0" err="1" smtClean="0">
                          <a:effectLst/>
                          <a:latin typeface="Comic Sans MS" pitchFamily="66" charset="0"/>
                        </a:rPr>
                        <a:t>Signal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300</a:t>
                      </a:r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it-IT" sz="1200" b="0" baseline="0" dirty="0" smtClean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m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6.4 </a:t>
                      </a:r>
                      <a:r>
                        <a:rPr lang="it-IT" sz="1200" b="0" dirty="0" err="1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mrad</a:t>
                      </a:r>
                      <a:endParaRPr lang="it-IT" sz="1200" b="0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7428">
                <a:tc>
                  <a:txBody>
                    <a:bodyPr/>
                    <a:lstStyle/>
                    <a:p>
                      <a:r>
                        <a:rPr lang="it-IT" sz="1200" b="0" dirty="0" err="1" smtClean="0">
                          <a:effectLst/>
                          <a:latin typeface="Comic Sans MS" pitchFamily="66" charset="0"/>
                        </a:rPr>
                        <a:t>Signal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470</a:t>
                      </a:r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it-IT" sz="1200" b="0" baseline="0" dirty="0" smtClean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m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6.6 </a:t>
                      </a:r>
                      <a:r>
                        <a:rPr lang="it-IT" sz="1200" b="0" dirty="0" err="1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mrad</a:t>
                      </a:r>
                      <a:endParaRPr lang="it-IT" sz="1200" b="0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2442">
                <a:tc>
                  <a:txBody>
                    <a:bodyPr/>
                    <a:lstStyle/>
                    <a:p>
                      <a:r>
                        <a:rPr lang="it-IT" sz="1200" b="0" dirty="0" err="1" smtClean="0">
                          <a:effectLst/>
                          <a:latin typeface="Comic Sans MS" pitchFamily="66" charset="0"/>
                        </a:rPr>
                        <a:t>Signal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470</a:t>
                      </a:r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it-IT" sz="1200" b="0" baseline="0" dirty="0" smtClean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m </a:t>
                      </a:r>
                      <a:r>
                        <a:rPr lang="it-IT" sz="1200" b="0" dirty="0" smtClean="0">
                          <a:effectLst/>
                          <a:latin typeface="Comic Sans MS" pitchFamily="66" charset="0"/>
                        </a:rPr>
                        <a:t>(</a:t>
                      </a:r>
                      <a:r>
                        <a:rPr lang="it-IT" sz="12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70%)</a:t>
                      </a:r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  + </a:t>
                      </a:r>
                    </a:p>
                    <a:p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 1.5 mm (</a:t>
                      </a:r>
                      <a:r>
                        <a:rPr lang="it-IT" sz="12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30 %</a:t>
                      </a:r>
                      <a:r>
                        <a:rPr lang="it-IT" sz="1200" b="0" baseline="0" dirty="0" smtClean="0">
                          <a:effectLst/>
                          <a:latin typeface="Comic Sans MS" pitchFamily="66" charset="0"/>
                        </a:rPr>
                        <a:t>)</a:t>
                      </a:r>
                      <a:endParaRPr lang="it-IT" sz="1200" b="0" dirty="0"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7.0 </a:t>
                      </a:r>
                      <a:r>
                        <a:rPr lang="it-IT" sz="1200" b="0" dirty="0" err="1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mrad</a:t>
                      </a:r>
                      <a:endParaRPr lang="it-IT" sz="1200" b="0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1"/>
          <p:cNvSpPr>
            <a:spLocks noGrp="1"/>
          </p:cNvSpPr>
          <p:nvPr>
            <p:ph type="title"/>
          </p:nvPr>
        </p:nvSpPr>
        <p:spPr>
          <a:xfrm>
            <a:off x="928688" y="142875"/>
            <a:ext cx="7215187" cy="1143000"/>
          </a:xfrm>
        </p:spPr>
        <p:txBody>
          <a:bodyPr/>
          <a:lstStyle/>
          <a:p>
            <a:r>
              <a:rPr lang="en-GB" smtClean="0"/>
              <a:t>DCH: present situation</a:t>
            </a:r>
          </a:p>
        </p:txBody>
      </p:sp>
      <p:sp>
        <p:nvSpPr>
          <p:cNvPr id="34819" name="Segnaposto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D95533F-7574-449F-A925-7830F94CA96C}" type="datetime1">
              <a:rPr lang="en-GB" smtClean="0"/>
              <a:pPr/>
              <a:t>20/06/2011</a:t>
            </a:fld>
            <a:endParaRPr lang="it-IT" smtClean="0"/>
          </a:p>
        </p:txBody>
      </p:sp>
      <p:sp>
        <p:nvSpPr>
          <p:cNvPr id="34820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Esperimento MEG ...</a:t>
            </a:r>
          </a:p>
        </p:txBody>
      </p:sp>
      <p:sp>
        <p:nvSpPr>
          <p:cNvPr id="34821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E571B0-F8CC-489C-93B6-B25E8C45E572}" type="slidenum">
              <a:rPr lang="it-IT" smtClean="0"/>
              <a:pPr/>
              <a:t>26</a:t>
            </a:fld>
            <a:endParaRPr lang="it-IT" smtClean="0"/>
          </a:p>
        </p:txBody>
      </p:sp>
      <p:grpSp>
        <p:nvGrpSpPr>
          <p:cNvPr id="34822" name="Group 25"/>
          <p:cNvGrpSpPr>
            <a:grpSpLocks/>
          </p:cNvGrpSpPr>
          <p:nvPr/>
        </p:nvGrpSpPr>
        <p:grpSpPr bwMode="auto">
          <a:xfrm>
            <a:off x="0" y="1428750"/>
            <a:ext cx="4248150" cy="2447925"/>
            <a:chOff x="6144" y="834"/>
            <a:chExt cx="3556" cy="2424"/>
          </a:xfrm>
        </p:grpSpPr>
        <p:pic>
          <p:nvPicPr>
            <p:cNvPr id="34837" name="Picture 19" descr="theta_2t_data_DG_ryu_shift"/>
            <p:cNvPicPr>
              <a:picLocks noChangeAspect="1" noChangeArrowheads="1"/>
            </p:cNvPicPr>
            <p:nvPr/>
          </p:nvPicPr>
          <p:blipFill>
            <a:blip r:embed="rId2"/>
            <a:srcRect l="4744" t="9009" r="9610"/>
            <a:stretch>
              <a:fillRect/>
            </a:stretch>
          </p:blipFill>
          <p:spPr bwMode="auto">
            <a:xfrm>
              <a:off x="6144" y="834"/>
              <a:ext cx="3556" cy="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8" name="Picture 23" descr="theta_2t_data_DG_ryu_shift"/>
            <p:cNvPicPr>
              <a:picLocks noChangeAspect="1" noChangeArrowheads="1"/>
            </p:cNvPicPr>
            <p:nvPr/>
          </p:nvPicPr>
          <p:blipFill>
            <a:blip r:embed="rId2"/>
            <a:srcRect l="61488" r="1373" b="58934"/>
            <a:stretch>
              <a:fillRect/>
            </a:stretch>
          </p:blipFill>
          <p:spPr bwMode="auto">
            <a:xfrm>
              <a:off x="8157" y="841"/>
              <a:ext cx="1542" cy="1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3" name="Group 26"/>
          <p:cNvGrpSpPr>
            <a:grpSpLocks/>
          </p:cNvGrpSpPr>
          <p:nvPr/>
        </p:nvGrpSpPr>
        <p:grpSpPr bwMode="auto">
          <a:xfrm>
            <a:off x="4895850" y="1428750"/>
            <a:ext cx="4248150" cy="2447925"/>
            <a:chOff x="3970" y="2369"/>
            <a:chExt cx="3580" cy="2400"/>
          </a:xfrm>
        </p:grpSpPr>
        <p:pic>
          <p:nvPicPr>
            <p:cNvPr id="34835" name="Picture 20" descr="z_2t_data_DG_ryu_shift"/>
            <p:cNvPicPr>
              <a:picLocks noChangeAspect="1" noChangeArrowheads="1"/>
            </p:cNvPicPr>
            <p:nvPr/>
          </p:nvPicPr>
          <p:blipFill>
            <a:blip r:embed="rId3"/>
            <a:srcRect l="4288" t="9009" r="9489" b="900"/>
            <a:stretch>
              <a:fillRect/>
            </a:stretch>
          </p:blipFill>
          <p:spPr bwMode="auto">
            <a:xfrm>
              <a:off x="3970" y="2369"/>
              <a:ext cx="3580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6" name="Picture 22" descr="z_2t_data_DG_ryu_shift"/>
            <p:cNvPicPr>
              <a:picLocks noChangeAspect="1" noChangeArrowheads="1"/>
            </p:cNvPicPr>
            <p:nvPr/>
          </p:nvPicPr>
          <p:blipFill>
            <a:blip r:embed="rId3"/>
            <a:srcRect l="61513" r="1396" b="58746"/>
            <a:stretch>
              <a:fillRect/>
            </a:stretch>
          </p:blipFill>
          <p:spPr bwMode="auto">
            <a:xfrm>
              <a:off x="6010" y="2381"/>
              <a:ext cx="1540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4" name="Group 27"/>
          <p:cNvGrpSpPr>
            <a:grpSpLocks/>
          </p:cNvGrpSpPr>
          <p:nvPr/>
        </p:nvGrpSpPr>
        <p:grpSpPr bwMode="auto">
          <a:xfrm>
            <a:off x="0" y="3857625"/>
            <a:ext cx="4248150" cy="2447925"/>
            <a:chOff x="3357" y="1993"/>
            <a:chExt cx="3563" cy="2414"/>
          </a:xfrm>
        </p:grpSpPr>
        <p:pic>
          <p:nvPicPr>
            <p:cNvPr id="34833" name="Picture 17" descr="phi_2t_data_DG_ryu_shift"/>
            <p:cNvPicPr>
              <a:picLocks noChangeAspect="1" noChangeArrowheads="1"/>
            </p:cNvPicPr>
            <p:nvPr/>
          </p:nvPicPr>
          <p:blipFill>
            <a:blip r:embed="rId4"/>
            <a:srcRect l="4721" t="9384" r="9465"/>
            <a:stretch>
              <a:fillRect/>
            </a:stretch>
          </p:blipFill>
          <p:spPr bwMode="auto">
            <a:xfrm>
              <a:off x="3357" y="1993"/>
              <a:ext cx="3563" cy="2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4" name="Picture 21" descr="phi_2t_data_DG_ryu_shift"/>
            <p:cNvPicPr>
              <a:picLocks noChangeAspect="1" noChangeArrowheads="1"/>
            </p:cNvPicPr>
            <p:nvPr/>
          </p:nvPicPr>
          <p:blipFill>
            <a:blip r:embed="rId4"/>
            <a:srcRect l="61272" r="1396" b="59459"/>
            <a:stretch>
              <a:fillRect/>
            </a:stretch>
          </p:blipFill>
          <p:spPr bwMode="auto">
            <a:xfrm>
              <a:off x="5369" y="1994"/>
              <a:ext cx="155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5" name="Group 28"/>
          <p:cNvGrpSpPr>
            <a:grpSpLocks/>
          </p:cNvGrpSpPr>
          <p:nvPr/>
        </p:nvGrpSpPr>
        <p:grpSpPr bwMode="auto">
          <a:xfrm>
            <a:off x="4895850" y="3929063"/>
            <a:ext cx="4248150" cy="2447925"/>
            <a:chOff x="4836" y="1122"/>
            <a:chExt cx="3571" cy="2453"/>
          </a:xfrm>
        </p:grpSpPr>
        <p:pic>
          <p:nvPicPr>
            <p:cNvPr id="34831" name="Picture 18" descr="r_2t_data_DG_ryu_shift"/>
            <p:cNvPicPr>
              <a:picLocks noChangeAspect="1" noChangeArrowheads="1"/>
            </p:cNvPicPr>
            <p:nvPr/>
          </p:nvPicPr>
          <p:blipFill>
            <a:blip r:embed="rId5"/>
            <a:srcRect l="4625" t="7921" r="9369"/>
            <a:stretch>
              <a:fillRect/>
            </a:stretch>
          </p:blipFill>
          <p:spPr bwMode="auto">
            <a:xfrm>
              <a:off x="4836" y="1122"/>
              <a:ext cx="3571" cy="2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2" name="Picture 24" descr="r_2t_data_DG_ryu_shift"/>
            <p:cNvPicPr>
              <a:picLocks noChangeAspect="1" noChangeArrowheads="1"/>
            </p:cNvPicPr>
            <p:nvPr/>
          </p:nvPicPr>
          <p:blipFill>
            <a:blip r:embed="rId5"/>
            <a:srcRect l="61609" r="1494" b="59309"/>
            <a:stretch>
              <a:fillRect/>
            </a:stretch>
          </p:blipFill>
          <p:spPr bwMode="auto">
            <a:xfrm>
              <a:off x="6875" y="1123"/>
              <a:ext cx="1532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CasellaDiTesto 18"/>
          <p:cNvSpPr txBox="1"/>
          <p:nvPr/>
        </p:nvSpPr>
        <p:spPr>
          <a:xfrm>
            <a:off x="285750" y="1500188"/>
            <a:ext cx="19208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en-GB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q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= 12.7 </a:t>
            </a:r>
            <a:r>
              <a:rPr lang="en-GB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mrad</a:t>
            </a:r>
            <a:endParaRPr lang="en-GB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57188" y="3929063"/>
            <a:ext cx="18192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en-GB" b="1" baseline="-25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f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= 8.1 </a:t>
            </a:r>
            <a:r>
              <a:rPr lang="en-GB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mrad</a:t>
            </a:r>
            <a:endParaRPr lang="en-GB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286375" y="1500188"/>
            <a:ext cx="16637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en-GB" b="1" baseline="-25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= 3.1 mm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5214938" y="4071938"/>
            <a:ext cx="16017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en-GB" b="1" baseline="-25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= 2.4 mm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3143250" y="2928938"/>
            <a:ext cx="38211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≥ 8 hits, TC+DCH match as in 2008</a:t>
            </a:r>
          </a:p>
          <a:p>
            <a:pPr>
              <a:defRPr/>
            </a:pP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 </a:t>
            </a:r>
            <a:r>
              <a:rPr lang="en-GB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MeV</a:t>
            </a: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&lt; E &lt; 54 </a:t>
            </a:r>
            <a:r>
              <a:rPr lang="en-GB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MeV</a:t>
            </a:r>
            <a:endParaRPr lang="en-GB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88" y="214313"/>
            <a:ext cx="7215187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DCH: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Comments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313" y="1428750"/>
            <a:ext cx="8715375" cy="4929188"/>
          </a:xfrm>
        </p:spPr>
        <p:txBody>
          <a:bodyPr>
            <a:normAutofit fontScale="55000" lnSpcReduction="20000"/>
          </a:bodyPr>
          <a:lstStyle/>
          <a:p>
            <a:pPr>
              <a:buFontTx/>
              <a:buNone/>
              <a:defRPr/>
            </a:pP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Comparison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between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MC and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present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level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analysis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all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mrad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):</a:t>
            </a:r>
          </a:p>
          <a:p>
            <a:pPr>
              <a:buFontTx/>
              <a:buNone/>
              <a:defRPr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Tx/>
              <a:buNone/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Data (2-turn)       MC (2-turn) 	   MC (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true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</a:t>
            </a:r>
          </a:p>
          <a:p>
            <a:pPr>
              <a:buFontTx/>
              <a:buNone/>
              <a:defRPr/>
            </a:pP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Michel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q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12.7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10.5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</a:t>
            </a:r>
          </a:p>
          <a:p>
            <a:pPr>
              <a:buFontTx/>
              <a:buNone/>
              <a:defRPr/>
            </a:pPr>
            <a:r>
              <a:rPr lang="it-IT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Signal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q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not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avail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                 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8.6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</a:t>
            </a:r>
          </a:p>
          <a:p>
            <a:pPr>
              <a:buFontTx/>
              <a:buNone/>
              <a:defRPr/>
            </a:pP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Michel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f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8.1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8.0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        </a:t>
            </a:r>
            <a:r>
              <a:rPr lang="it-IT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fulfilled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!</a:t>
            </a:r>
          </a:p>
          <a:p>
            <a:pPr>
              <a:buFontTx/>
              <a:buNone/>
              <a:defRPr/>
            </a:pPr>
            <a:r>
              <a:rPr lang="it-IT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Signal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f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not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avail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                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7.1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6.5</a:t>
            </a:r>
          </a:p>
          <a:p>
            <a:pPr>
              <a:buFontTx/>
              <a:buNone/>
              <a:defRPr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Tx/>
              <a:buNone/>
              <a:defRPr/>
            </a:pP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Central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column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our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goal !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Not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too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far,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but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several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possible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actions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…</a:t>
            </a:r>
          </a:p>
          <a:p>
            <a:pPr>
              <a:buFontTx/>
              <a:buNone/>
              <a:defRPr/>
            </a:pPr>
            <a:r>
              <a:rPr lang="it-IT" b="1" dirty="0" smtClean="0">
                <a:latin typeface="Comic Sans MS" pitchFamily="66" charset="0"/>
              </a:rPr>
              <a:t> </a:t>
            </a: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Tx/>
              <a:buChar char="-"/>
              <a:defRPr/>
            </a:pP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Refine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single hit Z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calibrations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FontTx/>
              <a:buChar char="-"/>
              <a:defRPr/>
            </a:pP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Check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the 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hit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reconstruction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/pattern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recognition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/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tracking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algorithms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FontTx/>
              <a:buChar char="-"/>
              <a:defRPr/>
            </a:pP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Check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the 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database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FontTx/>
              <a:buChar char="-"/>
              <a:defRPr/>
            </a:pP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Refine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comparisons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with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MC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number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hits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inefficiencies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materials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…);</a:t>
            </a:r>
          </a:p>
          <a:p>
            <a:pPr>
              <a:buFontTx/>
              <a:buChar char="-"/>
              <a:defRPr/>
            </a:pP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Improve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CR data </a:t>
            </a: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analysis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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misalignment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corrections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,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survey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….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Subtract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coherent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noise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FontTx/>
              <a:buChar char="-"/>
              <a:defRPr/>
            </a:pP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Understand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and </a:t>
            </a: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correct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other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effects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which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can deteriorate the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(cross </a:t>
            </a:r>
          </a:p>
          <a:p>
            <a:pPr>
              <a:buFontTx/>
              <a:buNone/>
              <a:defRPr/>
            </a:pP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</a:t>
            </a: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talks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chamber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breathing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…)</a:t>
            </a:r>
          </a:p>
        </p:txBody>
      </p:sp>
      <p:sp>
        <p:nvSpPr>
          <p:cNvPr id="35844" name="Segnaposto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80E87A4-95C1-4E5B-964C-252CB56D6961}" type="datetime1">
              <a:rPr lang="en-GB" smtClean="0"/>
              <a:pPr/>
              <a:t>20/06/2011</a:t>
            </a:fld>
            <a:endParaRPr lang="it-IT" smtClean="0"/>
          </a:p>
        </p:txBody>
      </p:sp>
      <p:sp>
        <p:nvSpPr>
          <p:cNvPr id="35845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038CA3-766A-4929-8B8C-5FAAA8B33BF4}" type="slidenum">
              <a:rPr lang="it-IT" smtClean="0"/>
              <a:pPr/>
              <a:t>27</a:t>
            </a:fld>
            <a:endParaRPr lang="it-IT" smtClean="0"/>
          </a:p>
        </p:txBody>
      </p:sp>
      <p:sp>
        <p:nvSpPr>
          <p:cNvPr id="35846" name="Segnaposto piè di pagina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Esperimento MEG ...</a:t>
            </a:r>
          </a:p>
        </p:txBody>
      </p:sp>
      <p:cxnSp>
        <p:nvCxnSpPr>
          <p:cNvPr id="8" name="Connettore 2 7"/>
          <p:cNvCxnSpPr/>
          <p:nvPr/>
        </p:nvCxnSpPr>
        <p:spPr>
          <a:xfrm rot="10800000">
            <a:off x="6000750" y="2928938"/>
            <a:ext cx="428625" cy="158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9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5535" y="2788566"/>
            <a:ext cx="3936065" cy="323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848600" cy="609600"/>
          </a:xfrm>
        </p:spPr>
        <p:txBody>
          <a:bodyPr/>
          <a:lstStyle/>
          <a:p>
            <a:r>
              <a:rPr lang="en-US" dirty="0" err="1" smtClean="0">
                <a:latin typeface="+mn-lt"/>
                <a:cs typeface="Times New Roman"/>
                <a:sym typeface="Wingdings" pitchFamily="2" charset="2"/>
              </a:rPr>
              <a:t>cLFV</a:t>
            </a: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oltre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il</a:t>
            </a:r>
            <a:r>
              <a:rPr lang="en-US" dirty="0" smtClean="0"/>
              <a:t> </a:t>
            </a:r>
            <a:r>
              <a:rPr lang="en-US" dirty="0" err="1" smtClean="0"/>
              <a:t>Modello</a:t>
            </a:r>
            <a:r>
              <a:rPr lang="en-US" dirty="0" smtClean="0"/>
              <a:t> Standard</a:t>
            </a:r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 l="22102" t="37874" r="8451" b="24987"/>
          <a:stretch>
            <a:fillRect/>
          </a:stretch>
        </p:blipFill>
        <p:spPr bwMode="auto">
          <a:xfrm>
            <a:off x="304801" y="1447800"/>
            <a:ext cx="3962400" cy="156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0981" name="Picture 5"/>
          <p:cNvPicPr>
            <a:picLocks noChangeAspect="1" noChangeArrowheads="1"/>
          </p:cNvPicPr>
          <p:nvPr/>
        </p:nvPicPr>
        <p:blipFill>
          <a:blip r:embed="rId4" cstate="print"/>
          <a:srcRect t="3623"/>
          <a:stretch>
            <a:fillRect/>
          </a:stretch>
        </p:blipFill>
        <p:spPr bwMode="auto">
          <a:xfrm>
            <a:off x="228601" y="3843096"/>
            <a:ext cx="4572000" cy="118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62000" y="9144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SM (con m</a:t>
            </a:r>
            <a:r>
              <a:rPr lang="el-GR" sz="2400" baseline="-25000" dirty="0" smtClean="0">
                <a:solidFill>
                  <a:srgbClr val="FF0000"/>
                </a:solidFill>
              </a:rPr>
              <a:t>ν</a:t>
            </a:r>
            <a:r>
              <a:rPr lang="el-GR" sz="2400" dirty="0" smtClean="0">
                <a:solidFill>
                  <a:srgbClr val="FF0000"/>
                </a:solidFill>
              </a:rPr>
              <a:t>≠</a:t>
            </a:r>
            <a:r>
              <a:rPr lang="en-US" sz="2400" dirty="0" smtClean="0">
                <a:solidFill>
                  <a:srgbClr val="FF0000"/>
                </a:solidFill>
              </a:rPr>
              <a:t>0)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109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676400"/>
            <a:ext cx="4200418" cy="58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62000" y="3272135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SUSY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4F68F-5F3A-4020-B41E-F81D360A2162}" type="datetime1">
              <a:rPr lang="en-GB" smtClean="0"/>
              <a:pPr>
                <a:defRPr/>
              </a:pPr>
              <a:t>20/06/2011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DFBD3-04D8-4E97-9CDC-32DBC0832FF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28600" y="51816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L’osservazione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cLFV</a:t>
            </a:r>
            <a:r>
              <a:rPr lang="en-US" sz="2000" dirty="0" smtClean="0"/>
              <a:t> </a:t>
            </a:r>
            <a:r>
              <a:rPr lang="en-US" sz="2000" dirty="0" err="1" smtClean="0"/>
              <a:t>costituirebbe</a:t>
            </a: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chiara</a:t>
            </a:r>
            <a:r>
              <a:rPr lang="en-US" sz="2000" dirty="0" smtClean="0"/>
              <a:t> </a:t>
            </a:r>
            <a:r>
              <a:rPr lang="en-US" sz="2000" dirty="0" err="1" smtClean="0"/>
              <a:t>indicazione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fisica</a:t>
            </a:r>
            <a:r>
              <a:rPr lang="en-US" sz="2000" dirty="0" smtClean="0"/>
              <a:t> </a:t>
            </a:r>
            <a:r>
              <a:rPr lang="en-US" sz="2000" dirty="0" err="1" smtClean="0"/>
              <a:t>oltre</a:t>
            </a:r>
            <a:r>
              <a:rPr lang="en-US" sz="2000" dirty="0" smtClean="0"/>
              <a:t> lo SM</a:t>
            </a:r>
            <a:endParaRPr lang="en-US" sz="2000" dirty="0"/>
          </a:p>
        </p:txBody>
      </p:sp>
    </p:spTree>
  </p:cSld>
  <p:clrMapOvr>
    <a:masterClrMapping/>
  </p:clrMapOvr>
  <p:transition advTm="696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861" y="3200400"/>
            <a:ext cx="292552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006921"/>
            <a:ext cx="1905000" cy="96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D0581D-C2DF-4A45-8AA0-5502627FF605}" type="slidenum">
              <a:rPr lang="en-GB"/>
              <a:pPr/>
              <a:t>4</a:t>
            </a:fld>
            <a:endParaRPr lang="en-US"/>
          </a:p>
        </p:txBody>
      </p:sp>
      <p:sp>
        <p:nvSpPr>
          <p:cNvPr id="2263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848600" cy="609600"/>
          </a:xfrm>
        </p:spPr>
        <p:txBody>
          <a:bodyPr/>
          <a:lstStyle/>
          <a:p>
            <a:r>
              <a:rPr lang="it-IT" dirty="0" smtClean="0"/>
              <a:t>cLFV, EDM, g-2</a:t>
            </a:r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Esperimento MEG ...</a:t>
            </a:r>
            <a:endParaRPr lang="en-US" dirty="0"/>
          </a:p>
        </p:txBody>
      </p:sp>
      <p:pic>
        <p:nvPicPr>
          <p:cNvPr id="295937" name="Picture 1"/>
          <p:cNvPicPr>
            <a:picLocks noChangeAspect="1" noChangeArrowheads="1"/>
          </p:cNvPicPr>
          <p:nvPr/>
        </p:nvPicPr>
        <p:blipFill>
          <a:blip r:embed="rId5" cstate="print"/>
          <a:srcRect r="54984"/>
          <a:stretch>
            <a:fillRect/>
          </a:stretch>
        </p:blipFill>
        <p:spPr bwMode="auto">
          <a:xfrm>
            <a:off x="6495944" y="1676400"/>
            <a:ext cx="188605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947988" y="1828800"/>
          <a:ext cx="3148012" cy="1192562"/>
        </p:xfrm>
        <a:graphic>
          <a:graphicData uri="http://schemas.openxmlformats.org/presentationml/2006/ole">
            <p:oleObj spid="_x0000_s26626" name="Equation" r:id="rId6" imgW="1942920" imgH="736560" progId="Equation.3">
              <p:embed/>
            </p:oleObj>
          </a:graphicData>
        </a:graphic>
      </p:graphicFrame>
      <p:sp>
        <p:nvSpPr>
          <p:cNvPr id="12" name="Oval 11"/>
          <p:cNvSpPr/>
          <p:nvPr/>
        </p:nvSpPr>
        <p:spPr bwMode="auto">
          <a:xfrm>
            <a:off x="3733800" y="2133600"/>
            <a:ext cx="685800" cy="609600"/>
          </a:xfrm>
          <a:prstGeom prst="ellipse">
            <a:avLst/>
          </a:prstGeom>
          <a:solidFill>
            <a:srgbClr val="00FF99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rot="10800000" flipV="1">
            <a:off x="2514600" y="2514600"/>
            <a:ext cx="1219200" cy="990600"/>
          </a:xfrm>
          <a:prstGeom prst="straightConnector1">
            <a:avLst/>
          </a:prstGeom>
          <a:solidFill>
            <a:srgbClr val="00FF99">
              <a:alpha val="50000"/>
            </a:srgb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85800" y="7620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</a:rPr>
              <a:t>contributo</a:t>
            </a:r>
            <a:r>
              <a:rPr lang="en-US" sz="1600" dirty="0" smtClean="0">
                <a:solidFill>
                  <a:srgbClr val="0000FF"/>
                </a:solidFill>
              </a:rPr>
              <a:t> al </a:t>
            </a:r>
            <a:r>
              <a:rPr lang="en-US" sz="1600" dirty="0" smtClean="0">
                <a:solidFill>
                  <a:srgbClr val="FF0000"/>
                </a:solidFill>
              </a:rPr>
              <a:t>EDM, MDM </a:t>
            </a:r>
            <a:r>
              <a:rPr lang="en-US" sz="1600" dirty="0" err="1" smtClean="0">
                <a:solidFill>
                  <a:srgbClr val="0000FF"/>
                </a:solidFill>
              </a:rPr>
              <a:t>dei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leptoni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</a:rPr>
              <a:t>dagli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</a:rPr>
              <a:t>elementi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diagonali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della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matrice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di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massa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degli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sleptoni</a:t>
            </a:r>
            <a:endParaRPr lang="en-US" sz="1600" dirty="0" smtClean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altLang="ja-JP" sz="1600" dirty="0" smtClean="0"/>
              <a:t> </a:t>
            </a:r>
            <a:r>
              <a:rPr lang="en-US" altLang="ja-JP" sz="1600" dirty="0" err="1" smtClean="0">
                <a:solidFill>
                  <a:schemeClr val="accent2"/>
                </a:solidFill>
              </a:rPr>
              <a:t>processi</a:t>
            </a:r>
            <a:r>
              <a:rPr lang="en-US" altLang="ja-JP" sz="1600" dirty="0" smtClean="0"/>
              <a:t> </a:t>
            </a:r>
            <a:r>
              <a:rPr lang="en-US" altLang="ja-JP" sz="1600" dirty="0" smtClean="0">
                <a:solidFill>
                  <a:srgbClr val="FF0000"/>
                </a:solidFill>
              </a:rPr>
              <a:t>LFV</a:t>
            </a:r>
            <a:r>
              <a:rPr lang="en-US" altLang="ja-JP" sz="1600" dirty="0" smtClean="0"/>
              <a:t> </a:t>
            </a:r>
            <a:r>
              <a:rPr lang="en-US" altLang="ja-JP" sz="1600" dirty="0" err="1" smtClean="0">
                <a:solidFill>
                  <a:srgbClr val="0000FF"/>
                </a:solidFill>
              </a:rPr>
              <a:t>indotti</a:t>
            </a:r>
            <a:r>
              <a:rPr lang="en-US" altLang="ja-JP" sz="1600" dirty="0" smtClean="0">
                <a:solidFill>
                  <a:srgbClr val="0000FF"/>
                </a:solidFill>
              </a:rPr>
              <a:t> </a:t>
            </a:r>
            <a:r>
              <a:rPr lang="en-US" altLang="ja-JP" sz="1600" dirty="0" err="1" smtClean="0">
                <a:solidFill>
                  <a:srgbClr val="0000FF"/>
                </a:solidFill>
              </a:rPr>
              <a:t>dai</a:t>
            </a:r>
            <a:r>
              <a:rPr lang="en-US" altLang="ja-JP" sz="1600" dirty="0" smtClean="0">
                <a:solidFill>
                  <a:srgbClr val="0000FF"/>
                </a:solidFill>
              </a:rPr>
              <a:t> termini </a:t>
            </a:r>
            <a:r>
              <a:rPr lang="en-US" altLang="ja-JP" sz="1600" dirty="0" smtClean="0">
                <a:solidFill>
                  <a:srgbClr val="FF0000"/>
                </a:solidFill>
              </a:rPr>
              <a:t>non-</a:t>
            </a:r>
            <a:r>
              <a:rPr lang="en-US" altLang="ja-JP" sz="1600" dirty="0" err="1" smtClean="0">
                <a:solidFill>
                  <a:srgbClr val="FF0000"/>
                </a:solidFill>
              </a:rPr>
              <a:t>diagonali</a:t>
            </a:r>
            <a:r>
              <a:rPr lang="en-US" altLang="ja-JP" sz="1600" dirty="0" smtClean="0">
                <a:solidFill>
                  <a:srgbClr val="FF0000"/>
                </a:solidFill>
              </a:rPr>
              <a:t> </a:t>
            </a:r>
            <a:r>
              <a:rPr lang="en-US" altLang="ja-JP" sz="1600" dirty="0" smtClean="0"/>
              <a:t> </a:t>
            </a:r>
            <a:r>
              <a:rPr lang="en-US" altLang="ja-JP" sz="1600" dirty="0" smtClean="0">
                <a:solidFill>
                  <a:schemeClr val="accent2"/>
                </a:solidFill>
              </a:rPr>
              <a:t>(</a:t>
            </a:r>
            <a:r>
              <a:rPr lang="en-US" altLang="ja-JP" sz="1600" dirty="0" err="1" smtClean="0">
                <a:solidFill>
                  <a:schemeClr val="accent2"/>
                </a:solidFill>
              </a:rPr>
              <a:t>dipende</a:t>
            </a:r>
            <a:r>
              <a:rPr lang="en-US" altLang="ja-JP" sz="1600" dirty="0" smtClean="0">
                <a:solidFill>
                  <a:schemeClr val="accent2"/>
                </a:solidFill>
              </a:rPr>
              <a:t> </a:t>
            </a:r>
            <a:r>
              <a:rPr lang="en-US" altLang="ja-JP" sz="1600" dirty="0" err="1" smtClean="0">
                <a:solidFill>
                  <a:schemeClr val="accent2"/>
                </a:solidFill>
              </a:rPr>
              <a:t>dal</a:t>
            </a:r>
            <a:r>
              <a:rPr lang="en-US" altLang="ja-JP" sz="1600" dirty="0" smtClean="0">
                <a:solidFill>
                  <a:schemeClr val="accent2"/>
                </a:solidFill>
              </a:rPr>
              <a:t> </a:t>
            </a:r>
            <a:r>
              <a:rPr lang="en-US" altLang="ja-JP" sz="1600" dirty="0" err="1" smtClean="0">
                <a:solidFill>
                  <a:schemeClr val="accent2"/>
                </a:solidFill>
              </a:rPr>
              <a:t>meccanismo</a:t>
            </a:r>
            <a:r>
              <a:rPr lang="en-US" altLang="ja-JP" sz="1600" dirty="0" smtClean="0">
                <a:solidFill>
                  <a:schemeClr val="accent2"/>
                </a:solidFill>
              </a:rPr>
              <a:t> </a:t>
            </a:r>
            <a:r>
              <a:rPr lang="en-US" altLang="ja-JP" sz="1600" dirty="0" err="1" smtClean="0">
                <a:solidFill>
                  <a:schemeClr val="accent2"/>
                </a:solidFill>
              </a:rPr>
              <a:t>di</a:t>
            </a:r>
            <a:r>
              <a:rPr lang="en-US" altLang="ja-JP" sz="1600" dirty="0" smtClean="0">
                <a:solidFill>
                  <a:schemeClr val="accent2"/>
                </a:solidFill>
              </a:rPr>
              <a:t> </a:t>
            </a:r>
            <a:r>
              <a:rPr lang="en-US" altLang="ja-JP" sz="1600" dirty="0" err="1" smtClean="0">
                <a:solidFill>
                  <a:srgbClr val="FF0000"/>
                </a:solidFill>
              </a:rPr>
              <a:t>rottura</a:t>
            </a:r>
            <a:r>
              <a:rPr lang="en-US" altLang="ja-JP" sz="1600" dirty="0" smtClean="0">
                <a:solidFill>
                  <a:srgbClr val="FF0000"/>
                </a:solidFill>
              </a:rPr>
              <a:t> </a:t>
            </a:r>
            <a:r>
              <a:rPr lang="en-US" altLang="ja-JP" sz="1600" dirty="0" err="1" smtClean="0">
                <a:solidFill>
                  <a:srgbClr val="FF0000"/>
                </a:solidFill>
              </a:rPr>
              <a:t>di</a:t>
            </a:r>
            <a:r>
              <a:rPr lang="en-US" altLang="ja-JP" sz="1600" dirty="0" smtClean="0">
                <a:solidFill>
                  <a:srgbClr val="FF0000"/>
                </a:solidFill>
              </a:rPr>
              <a:t> SUSY </a:t>
            </a:r>
            <a:r>
              <a:rPr lang="en-US" altLang="ja-JP" sz="1600" dirty="0" smtClean="0">
                <a:solidFill>
                  <a:schemeClr val="accent2"/>
                </a:solidFill>
              </a:rPr>
              <a:t>e </a:t>
            </a:r>
            <a:r>
              <a:rPr lang="en-US" altLang="ja-JP" sz="1600" dirty="0" err="1" smtClean="0">
                <a:solidFill>
                  <a:schemeClr val="accent2"/>
                </a:solidFill>
              </a:rPr>
              <a:t>dal</a:t>
            </a:r>
            <a:r>
              <a:rPr lang="en-US" altLang="ja-JP" sz="1600" dirty="0" smtClean="0">
                <a:solidFill>
                  <a:schemeClr val="accent2"/>
                </a:solidFill>
              </a:rPr>
              <a:t> </a:t>
            </a:r>
            <a:r>
              <a:rPr lang="en-US" altLang="ja-JP" sz="1600" dirty="0" err="1" smtClean="0">
                <a:solidFill>
                  <a:schemeClr val="accent2"/>
                </a:solidFill>
              </a:rPr>
              <a:t>tipo</a:t>
            </a:r>
            <a:r>
              <a:rPr lang="en-US" altLang="ja-JP" sz="1600" dirty="0" smtClean="0">
                <a:solidFill>
                  <a:schemeClr val="accent2"/>
                </a:solidFill>
              </a:rPr>
              <a:t> </a:t>
            </a:r>
            <a:r>
              <a:rPr lang="en-US" altLang="ja-JP" sz="1600" dirty="0" err="1" smtClean="0">
                <a:solidFill>
                  <a:schemeClr val="accent2"/>
                </a:solidFill>
              </a:rPr>
              <a:t>di</a:t>
            </a:r>
            <a:r>
              <a:rPr lang="en-US" altLang="ja-JP" sz="1600" dirty="0" smtClean="0">
                <a:solidFill>
                  <a:schemeClr val="accent2"/>
                </a:solidFill>
              </a:rPr>
              <a:t> </a:t>
            </a:r>
            <a:r>
              <a:rPr lang="en-US" altLang="ja-JP" sz="1600" dirty="0" err="1" smtClean="0">
                <a:solidFill>
                  <a:schemeClr val="accent2"/>
                </a:solidFill>
              </a:rPr>
              <a:t>interazioni</a:t>
            </a:r>
            <a:r>
              <a:rPr lang="en-US" altLang="ja-JP" sz="1600" dirty="0" smtClean="0">
                <a:solidFill>
                  <a:schemeClr val="accent2"/>
                </a:solidFill>
              </a:rPr>
              <a:t> LFV </a:t>
            </a:r>
            <a:r>
              <a:rPr lang="en-US" altLang="ja-JP" sz="1600" dirty="0" err="1" smtClean="0">
                <a:solidFill>
                  <a:schemeClr val="accent2"/>
                </a:solidFill>
              </a:rPr>
              <a:t>alla</a:t>
            </a:r>
            <a:r>
              <a:rPr lang="en-US" altLang="ja-JP" sz="1600" dirty="0" smtClean="0">
                <a:solidFill>
                  <a:schemeClr val="accent2"/>
                </a:solidFill>
              </a:rPr>
              <a:t> </a:t>
            </a:r>
            <a:r>
              <a:rPr lang="en-US" altLang="ja-JP" sz="1600" dirty="0" err="1" smtClean="0">
                <a:solidFill>
                  <a:srgbClr val="FF0000"/>
                </a:solidFill>
              </a:rPr>
              <a:t>scala</a:t>
            </a:r>
            <a:r>
              <a:rPr lang="en-US" altLang="ja-JP" sz="1600" dirty="0" smtClean="0">
                <a:solidFill>
                  <a:srgbClr val="FF0000"/>
                </a:solidFill>
              </a:rPr>
              <a:t> GUT)</a:t>
            </a:r>
          </a:p>
          <a:p>
            <a:endParaRPr lang="en-US" altLang="ja-JP" sz="1600" dirty="0" smtClean="0"/>
          </a:p>
          <a:p>
            <a:pPr algn="l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828800"/>
            <a:ext cx="8382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μ→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l-GR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495800" y="2133600"/>
            <a:ext cx="685800" cy="609600"/>
          </a:xfrm>
          <a:prstGeom prst="ellipse">
            <a:avLst/>
          </a:prstGeom>
          <a:solidFill>
            <a:srgbClr val="00FF99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5181600" y="2438400"/>
            <a:ext cx="1447800" cy="1588"/>
          </a:xfrm>
          <a:prstGeom prst="straightConnector1">
            <a:avLst/>
          </a:prstGeom>
          <a:solidFill>
            <a:srgbClr val="00FF99">
              <a:alpha val="50000"/>
            </a:srgb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2970388"/>
            <a:ext cx="1600200" cy="99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304800" y="3200400"/>
            <a:ext cx="990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μ</a:t>
            </a:r>
            <a:r>
              <a:rPr lang="en-US" sz="1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lang="el-GR" sz="1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lang="en-US" sz="1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eZ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94462" y="3078162"/>
            <a:ext cx="762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g-2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94462" y="3459162"/>
            <a:ext cx="762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EDM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295940" name="Object 4"/>
          <p:cNvGraphicFramePr>
            <a:graphicFrameLocks noChangeAspect="1"/>
          </p:cNvGraphicFramePr>
          <p:nvPr/>
        </p:nvGraphicFramePr>
        <p:xfrm>
          <a:off x="7332662" y="3048000"/>
          <a:ext cx="1049338" cy="411162"/>
        </p:xfrm>
        <a:graphic>
          <a:graphicData uri="http://schemas.openxmlformats.org/presentationml/2006/ole">
            <p:oleObj spid="_x0000_s26627" name="Equation" r:id="rId8" imgW="647640" imgH="253800" progId="Equation.3">
              <p:embed/>
            </p:oleObj>
          </a:graphicData>
        </a:graphic>
      </p:graphicFrame>
      <p:graphicFrame>
        <p:nvGraphicFramePr>
          <p:cNvPr id="295941" name="Object 5"/>
          <p:cNvGraphicFramePr>
            <a:graphicFrameLocks noChangeAspect="1"/>
          </p:cNvGraphicFramePr>
          <p:nvPr/>
        </p:nvGraphicFramePr>
        <p:xfrm>
          <a:off x="7342187" y="3429000"/>
          <a:ext cx="1028700" cy="411162"/>
        </p:xfrm>
        <a:graphic>
          <a:graphicData uri="http://schemas.openxmlformats.org/presentationml/2006/ole">
            <p:oleObj spid="_x0000_s26628" name="Equation" r:id="rId9" imgW="634680" imgH="253800" progId="Equation.3">
              <p:embed/>
            </p:oleObj>
          </a:graphicData>
        </a:graphic>
      </p:graphicFrame>
      <p:cxnSp>
        <p:nvCxnSpPr>
          <p:cNvPr id="32" name="Straight Arrow Connector 31"/>
          <p:cNvCxnSpPr>
            <a:endCxn id="295939" idx="3"/>
          </p:cNvCxnSpPr>
          <p:nvPr/>
        </p:nvCxnSpPr>
        <p:spPr bwMode="auto">
          <a:xfrm rot="10800000">
            <a:off x="2514600" y="2487032"/>
            <a:ext cx="1219200" cy="27568"/>
          </a:xfrm>
          <a:prstGeom prst="straightConnector1">
            <a:avLst/>
          </a:prstGeom>
          <a:solidFill>
            <a:srgbClr val="00FF99">
              <a:alpha val="50000"/>
            </a:srgb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152400" y="41910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effetto</a:t>
            </a:r>
            <a:r>
              <a:rPr lang="en-US" sz="1600" dirty="0" smtClean="0">
                <a:solidFill>
                  <a:srgbClr val="FF0000"/>
                </a:solidFill>
              </a:rPr>
              <a:t> SUSY </a:t>
            </a:r>
            <a:r>
              <a:rPr lang="en-US" sz="1600" dirty="0" err="1" smtClean="0">
                <a:solidFill>
                  <a:srgbClr val="0000FF"/>
                </a:solidFill>
              </a:rPr>
              <a:t>su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B050"/>
                </a:solidFill>
              </a:rPr>
              <a:t>g-2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 </a:t>
            </a:r>
            <a:r>
              <a:rPr lang="en-US" sz="1600" dirty="0" err="1" smtClean="0">
                <a:solidFill>
                  <a:srgbClr val="FF0000"/>
                </a:solidFill>
                <a:sym typeface="Wingdings" pitchFamily="2" charset="2"/>
              </a:rPr>
              <a:t>deviazione</a:t>
            </a: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sym typeface="Wingdings" pitchFamily="2" charset="2"/>
              </a:rPr>
              <a:t>dalle</a:t>
            </a: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sym typeface="Wingdings" pitchFamily="2" charset="2"/>
              </a:rPr>
              <a:t>predizioni</a:t>
            </a: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SM </a:t>
            </a:r>
            <a:endParaRPr lang="en-US" sz="1600" dirty="0" smtClean="0">
              <a:solidFill>
                <a:srgbClr val="0000FF"/>
              </a:solidFill>
              <a:sym typeface="Wingdings" pitchFamily="2" charset="2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sym typeface="Wingdings" pitchFamily="2" charset="2"/>
              </a:rPr>
              <a:t>indizio</a:t>
            </a: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sym typeface="Wingdings" pitchFamily="2" charset="2"/>
              </a:rPr>
              <a:t>sperimentale</a:t>
            </a: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:                  </a:t>
            </a:r>
            <a:r>
              <a:rPr lang="en-US" sz="1600" dirty="0" err="1" smtClean="0">
                <a:solidFill>
                  <a:srgbClr val="0000FF"/>
                </a:solidFill>
                <a:sym typeface="Wingdings" pitchFamily="2" charset="2"/>
              </a:rPr>
              <a:t>il</a:t>
            </a: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sym typeface="Wingdings" pitchFamily="2" charset="2"/>
              </a:rPr>
              <a:t>risultato</a:t>
            </a: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sym typeface="Wingdings" pitchFamily="2" charset="2"/>
              </a:rPr>
              <a:t>di</a:t>
            </a: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E821</a:t>
            </a:r>
            <a:endParaRPr lang="en-US" sz="1600" dirty="0" smtClean="0">
              <a:solidFill>
                <a:srgbClr val="0000FF"/>
              </a:solidFill>
              <a:sym typeface="Wingdings" pitchFamily="2" charset="2"/>
            </a:endParaRPr>
          </a:p>
          <a:p>
            <a:pPr algn="l"/>
            <a:endParaRPr lang="en-US" sz="1600" dirty="0" smtClean="0">
              <a:solidFill>
                <a:srgbClr val="0000FF"/>
              </a:solidFill>
              <a:sym typeface="Wingdings" pitchFamily="2" charset="2"/>
            </a:endParaRPr>
          </a:p>
          <a:p>
            <a:pPr algn="l"/>
            <a:endParaRPr lang="en-US" sz="1600" dirty="0" smtClean="0">
              <a:solidFill>
                <a:srgbClr val="0000FF"/>
              </a:solidFill>
              <a:sym typeface="Wingdings" pitchFamily="2" charset="2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152401" y="5486401"/>
          <a:ext cx="2971799" cy="343450"/>
        </p:xfrm>
        <a:graphic>
          <a:graphicData uri="http://schemas.openxmlformats.org/presentationml/2006/ole">
            <p:oleObj spid="_x0000_s26629" name="Equation" r:id="rId10" imgW="2197080" imgH="253800" progId="Equation.3">
              <p:embed/>
            </p:oleObj>
          </a:graphicData>
        </a:graphic>
      </p:graphicFrame>
      <p:cxnSp>
        <p:nvCxnSpPr>
          <p:cNvPr id="43" name="Straight Connector 42"/>
          <p:cNvCxnSpPr/>
          <p:nvPr/>
        </p:nvCxnSpPr>
        <p:spPr bwMode="auto">
          <a:xfrm rot="5400000">
            <a:off x="3124200" y="4724400"/>
            <a:ext cx="2439194" cy="794"/>
          </a:xfrm>
          <a:prstGeom prst="line">
            <a:avLst/>
          </a:prstGeom>
          <a:solidFill>
            <a:srgbClr val="00FF99">
              <a:alpha val="50000"/>
            </a:srgbClr>
          </a:solidFill>
          <a:ln w="254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5400000">
            <a:off x="4114006" y="4723606"/>
            <a:ext cx="2438400" cy="1588"/>
          </a:xfrm>
          <a:prstGeom prst="line">
            <a:avLst/>
          </a:prstGeom>
          <a:solidFill>
            <a:srgbClr val="00FF99">
              <a:alpha val="50000"/>
            </a:srgbClr>
          </a:solidFill>
          <a:ln w="254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6019800" y="4191000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l-GR" sz="16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μ</a:t>
            </a:r>
            <a:r>
              <a:rPr lang="en-US" sz="16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cs typeface="Times New Roman"/>
              </a:rPr>
              <a:t>≠0 </a:t>
            </a:r>
            <a:r>
              <a:rPr lang="en-US" sz="1600" dirty="0" err="1" smtClean="0">
                <a:solidFill>
                  <a:srgbClr val="0000FF"/>
                </a:solidFill>
                <a:cs typeface="Times New Roman"/>
              </a:rPr>
              <a:t>associato</a:t>
            </a:r>
            <a:r>
              <a:rPr lang="en-US" sz="1600" dirty="0" smtClean="0">
                <a:solidFill>
                  <a:srgbClr val="0000FF"/>
                </a:solidFill>
                <a:cs typeface="Times New Roman"/>
              </a:rPr>
              <a:t> a </a:t>
            </a:r>
            <a:r>
              <a:rPr lang="en-US" sz="1600" dirty="0" smtClean="0">
                <a:solidFill>
                  <a:srgbClr val="FF0000"/>
                </a:solidFill>
                <a:cs typeface="Times New Roman"/>
              </a:rPr>
              <a:t>SUSY</a:t>
            </a:r>
          </a:p>
          <a:p>
            <a:pPr algn="l"/>
            <a:endParaRPr lang="en-US" sz="1600" dirty="0" smtClean="0">
              <a:solidFill>
                <a:srgbClr val="FF0000"/>
              </a:solidFill>
              <a:cs typeface="Times New Roman"/>
              <a:sym typeface="Wingdings" pitchFamily="2" charset="2"/>
            </a:endParaRPr>
          </a:p>
          <a:p>
            <a:pPr algn="l"/>
            <a:r>
              <a:rPr lang="en-US" sz="1600" dirty="0" smtClean="0">
                <a:solidFill>
                  <a:srgbClr val="FF0000"/>
                </a:solidFill>
                <a:cs typeface="Times New Roman"/>
                <a:sym typeface="Wingdings" pitchFamily="2" charset="2"/>
              </a:rPr>
              <a:t> </a:t>
            </a:r>
            <a:endParaRPr lang="en-US" sz="1600" dirty="0" smtClean="0">
              <a:solidFill>
                <a:srgbClr val="0000FF"/>
              </a:solidFill>
              <a:sym typeface="Wingdings" pitchFamily="2" charset="2"/>
            </a:endParaRPr>
          </a:p>
          <a:p>
            <a:pPr lvl="0" algn="l">
              <a:spcBef>
                <a:spcPct val="50000"/>
              </a:spcBef>
            </a:pPr>
            <a:r>
              <a:rPr lang="en-US" sz="1200" dirty="0" err="1" smtClean="0">
                <a:solidFill>
                  <a:srgbClr val="000000"/>
                </a:solidFill>
              </a:rPr>
              <a:t>G.Isidori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i="1" dirty="0" smtClean="0">
                <a:solidFill>
                  <a:srgbClr val="000000"/>
                </a:solidFill>
              </a:rPr>
              <a:t>et al. </a:t>
            </a:r>
          </a:p>
          <a:p>
            <a:pPr lvl="0" algn="l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</a:rPr>
              <a:t>Phys. Rev. D75 (2007) 115019</a:t>
            </a:r>
          </a:p>
          <a:p>
            <a:pPr lvl="0" algn="l">
              <a:spcBef>
                <a:spcPct val="50000"/>
              </a:spcBef>
            </a:pPr>
            <a:endParaRPr lang="en-US" sz="1600" dirty="0" smtClean="0">
              <a:solidFill>
                <a:srgbClr val="0000FF"/>
              </a:solidFill>
              <a:sym typeface="Wingdings" pitchFamily="2" charset="2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6400800" y="4648200"/>
          <a:ext cx="1981200" cy="384110"/>
        </p:xfrm>
        <a:graphic>
          <a:graphicData uri="http://schemas.openxmlformats.org/presentationml/2006/ole">
            <p:oleObj spid="_x0000_s26630" name="Equation" r:id="rId11" imgW="12445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Run 2010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EAC0F-602E-46B8-BF0A-5C39192F8DB0}" type="datetime1">
              <a:rPr lang="en-GB" smtClean="0"/>
              <a:pPr>
                <a:defRPr/>
              </a:pPr>
              <a:t>20/06/2011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FF8C3-8BBC-42DD-8516-55BE6E0EB05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7915275" cy="515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Nuove</a:t>
            </a:r>
            <a:r>
              <a:rPr lang="en-US" dirty="0" smtClean="0"/>
              <a:t> </a:t>
            </a:r>
            <a:r>
              <a:rPr lang="en-US" dirty="0" err="1" smtClean="0"/>
              <a:t>implementazioni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953000"/>
          </a:xfrm>
        </p:spPr>
        <p:txBody>
          <a:bodyPr/>
          <a:lstStyle/>
          <a:p>
            <a:r>
              <a:rPr lang="en-US" sz="2400" dirty="0" err="1" smtClean="0">
                <a:latin typeface="+mj-lt"/>
              </a:rPr>
              <a:t>Calibrazioni</a:t>
            </a:r>
            <a:endParaRPr lang="en-US" sz="2400" dirty="0" smtClean="0">
              <a:latin typeface="+mj-lt"/>
            </a:endParaRPr>
          </a:p>
          <a:p>
            <a:pPr lvl="1"/>
            <a:r>
              <a:rPr lang="en-US" sz="2000" dirty="0" smtClean="0">
                <a:latin typeface="+mj-lt"/>
              </a:rPr>
              <a:t>DC</a:t>
            </a:r>
          </a:p>
          <a:p>
            <a:pPr lvl="2"/>
            <a:r>
              <a:rPr lang="en-US" sz="1800" dirty="0" err="1" smtClean="0">
                <a:latin typeface="+mj-lt"/>
              </a:rPr>
              <a:t>positroni</a:t>
            </a:r>
            <a:r>
              <a:rPr lang="en-US" sz="1800" dirty="0" smtClean="0">
                <a:latin typeface="+mj-lt"/>
              </a:rPr>
              <a:t> con </a:t>
            </a:r>
            <a:r>
              <a:rPr lang="en-US" sz="1800" dirty="0" err="1" smtClean="0">
                <a:latin typeface="+mj-lt"/>
              </a:rPr>
              <a:t>diffusione</a:t>
            </a:r>
            <a:r>
              <a:rPr lang="en-US" sz="1800" dirty="0" smtClean="0">
                <a:latin typeface="+mj-lt"/>
              </a:rPr>
              <a:t> Mott</a:t>
            </a:r>
          </a:p>
          <a:p>
            <a:pPr lvl="2"/>
            <a:r>
              <a:rPr lang="en-US" sz="1800" dirty="0" err="1" smtClean="0">
                <a:latin typeface="+mj-lt"/>
              </a:rPr>
              <a:t>raggi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cosmici</a:t>
            </a:r>
            <a:r>
              <a:rPr lang="en-US" sz="1800" dirty="0" smtClean="0">
                <a:latin typeface="+mj-lt"/>
              </a:rPr>
              <a:t> per </a:t>
            </a:r>
            <a:r>
              <a:rPr lang="en-US" sz="1800" dirty="0" err="1" smtClean="0">
                <a:latin typeface="+mj-lt"/>
              </a:rPr>
              <a:t>allineamento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relativo</a:t>
            </a:r>
            <a:endParaRPr lang="en-US" sz="1800" dirty="0" smtClean="0">
              <a:latin typeface="+mj-lt"/>
            </a:endParaRPr>
          </a:p>
          <a:p>
            <a:pPr lvl="1"/>
            <a:r>
              <a:rPr lang="en-US" sz="2000" dirty="0" smtClean="0">
                <a:latin typeface="+mj-lt"/>
              </a:rPr>
              <a:t>XEC</a:t>
            </a:r>
          </a:p>
          <a:p>
            <a:pPr lvl="2"/>
            <a:r>
              <a:rPr lang="en-US" sz="1800" dirty="0" smtClean="0">
                <a:latin typeface="+mj-lt"/>
              </a:rPr>
              <a:t>neutron generator</a:t>
            </a:r>
          </a:p>
          <a:p>
            <a:pPr lvl="1"/>
            <a:r>
              <a:rPr lang="en-US" sz="2000" dirty="0" err="1" smtClean="0">
                <a:latin typeface="+mj-lt"/>
              </a:rPr>
              <a:t>allineamento</a:t>
            </a:r>
            <a:r>
              <a:rPr lang="en-US" sz="2000" dirty="0" smtClean="0">
                <a:latin typeface="+mj-lt"/>
              </a:rPr>
              <a:t> XEC-DC</a:t>
            </a:r>
          </a:p>
          <a:p>
            <a:pPr lvl="2"/>
            <a:r>
              <a:rPr lang="en-US" sz="1800" dirty="0" err="1" smtClean="0">
                <a:latin typeface="+mj-lt"/>
              </a:rPr>
              <a:t>decadimenti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radiativi</a:t>
            </a:r>
            <a:endParaRPr lang="en-US" sz="18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DAQ-trigger</a:t>
            </a:r>
          </a:p>
          <a:p>
            <a:pPr lvl="2"/>
            <a:r>
              <a:rPr lang="en-US" sz="1800" dirty="0" err="1" smtClean="0">
                <a:latin typeface="+mj-lt"/>
              </a:rPr>
              <a:t>lettura</a:t>
            </a:r>
            <a:r>
              <a:rPr lang="en-US" sz="1800" dirty="0" smtClean="0">
                <a:latin typeface="+mj-lt"/>
              </a:rPr>
              <a:t> a </a:t>
            </a:r>
            <a:r>
              <a:rPr lang="en-US" sz="1800" dirty="0" err="1" smtClean="0">
                <a:latin typeface="+mj-lt"/>
              </a:rPr>
              <a:t>multiplo</a:t>
            </a:r>
            <a:r>
              <a:rPr lang="en-US" sz="1800" dirty="0" smtClean="0">
                <a:latin typeface="+mj-lt"/>
              </a:rPr>
              <a:t> buffer </a:t>
            </a:r>
          </a:p>
          <a:p>
            <a:pPr lvl="2">
              <a:buNone/>
            </a:pPr>
            <a:r>
              <a:rPr lang="en-US" sz="1800" dirty="0" smtClean="0">
                <a:latin typeface="+mj-lt"/>
                <a:sym typeface="Wingdings" pitchFamily="2" charset="2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</a:t>
            </a:r>
            <a:r>
              <a:rPr lang="en-US" sz="1800" dirty="0" smtClean="0">
                <a:latin typeface="+mj-lt"/>
                <a:sym typeface="Wingdings" pitchFamily="2" charset="2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efficienza</a:t>
            </a:r>
            <a:r>
              <a:rPr lang="en-US" sz="18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 trigger*</a:t>
            </a:r>
            <a:r>
              <a:rPr lang="en-US" sz="1800" dirty="0" err="1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livetime</a:t>
            </a:r>
            <a:r>
              <a:rPr lang="en-US" sz="18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 </a:t>
            </a:r>
            <a:r>
              <a:rPr lang="en-US" sz="1800" dirty="0" err="1" smtClean="0">
                <a:latin typeface="+mj-lt"/>
                <a:sym typeface="Wingdings" pitchFamily="2" charset="2"/>
              </a:rPr>
              <a:t>dal</a:t>
            </a:r>
            <a:r>
              <a:rPr lang="en-US" sz="1800" dirty="0" smtClean="0">
                <a:latin typeface="+mj-lt"/>
                <a:sym typeface="Wingdings" pitchFamily="2" charset="2"/>
              </a:rPr>
              <a:t> </a:t>
            </a:r>
            <a:r>
              <a:rPr lang="en-US" sz="1800" dirty="0" smtClean="0">
                <a:solidFill>
                  <a:srgbClr val="00B050"/>
                </a:solidFill>
                <a:latin typeface="+mj-lt"/>
                <a:sym typeface="Wingdings" pitchFamily="2" charset="2"/>
              </a:rPr>
              <a:t>75 % (2010) </a:t>
            </a:r>
            <a:r>
              <a:rPr lang="en-US" sz="1800" dirty="0" smtClean="0">
                <a:latin typeface="+mj-lt"/>
                <a:sym typeface="Wingdings" pitchFamily="2" charset="2"/>
              </a:rPr>
              <a:t>al </a:t>
            </a:r>
            <a:r>
              <a:rPr lang="en-US" sz="1800" dirty="0" smtClean="0">
                <a:solidFill>
                  <a:srgbClr val="00B050"/>
                </a:solidFill>
                <a:latin typeface="+mj-lt"/>
                <a:sym typeface="Wingdings" pitchFamily="2" charset="2"/>
              </a:rPr>
              <a:t>98% (2011)</a:t>
            </a:r>
            <a:endParaRPr lang="en-US" sz="1800" dirty="0" smtClean="0">
              <a:solidFill>
                <a:srgbClr val="00B050"/>
              </a:solidFill>
              <a:latin typeface="+mj-lt"/>
            </a:endParaRPr>
          </a:p>
          <a:p>
            <a:r>
              <a:rPr lang="en-US" sz="2400" dirty="0" err="1" smtClean="0">
                <a:latin typeface="+mj-lt"/>
              </a:rPr>
              <a:t>Controlli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dirty="0" err="1" smtClean="0">
                <a:latin typeface="+mj-lt"/>
              </a:rPr>
              <a:t>misure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qualità</a:t>
            </a:r>
            <a:endParaRPr lang="en-US" sz="2400" dirty="0" smtClean="0">
              <a:latin typeface="+mj-lt"/>
            </a:endParaRPr>
          </a:p>
          <a:p>
            <a:pPr lvl="1"/>
            <a:r>
              <a:rPr lang="en-US" sz="2000" dirty="0" err="1" smtClean="0">
                <a:latin typeface="+mj-lt"/>
              </a:rPr>
              <a:t>misura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polarizzazione</a:t>
            </a:r>
            <a:r>
              <a:rPr lang="en-US" sz="2000" dirty="0" smtClean="0">
                <a:latin typeface="+mj-lt"/>
              </a:rPr>
              <a:t>  </a:t>
            </a:r>
            <a:r>
              <a:rPr lang="en-US" sz="2000" dirty="0" err="1" smtClean="0">
                <a:latin typeface="+mj-lt"/>
              </a:rPr>
              <a:t>muoni</a:t>
            </a:r>
            <a:endParaRPr lang="en-US" sz="2000" dirty="0" smtClean="0">
              <a:latin typeface="+mj-lt"/>
            </a:endParaRPr>
          </a:p>
          <a:p>
            <a:pPr lvl="2"/>
            <a:endParaRPr lang="en-US" sz="1800" dirty="0" smtClean="0">
              <a:latin typeface="+mj-lt"/>
            </a:endParaRPr>
          </a:p>
          <a:p>
            <a:pPr lvl="1"/>
            <a:endParaRPr lang="en-US" sz="2400" dirty="0" smtClean="0">
              <a:latin typeface="+mj-lt"/>
            </a:endParaRPr>
          </a:p>
          <a:p>
            <a:pPr lvl="2"/>
            <a:endParaRPr lang="en-US" sz="2000" dirty="0" smtClean="0">
              <a:latin typeface="+mj-lt"/>
            </a:endParaRPr>
          </a:p>
          <a:p>
            <a:pPr lvl="1"/>
            <a:endParaRPr lang="en-US" sz="24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EAC0F-602E-46B8-BF0A-5C39192F8DB0}" type="datetime1">
              <a:rPr lang="en-GB" smtClean="0"/>
              <a:pPr>
                <a:defRPr/>
              </a:pPr>
              <a:t>20/06/2011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FF8C3-8BBC-42DD-8516-55BE6E0EB05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Positroni</a:t>
            </a:r>
            <a:r>
              <a:rPr lang="en-US" dirty="0" smtClean="0"/>
              <a:t> Mott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953000"/>
          </a:xfrm>
        </p:spPr>
        <p:txBody>
          <a:bodyPr/>
          <a:lstStyle/>
          <a:p>
            <a:pPr>
              <a:defRPr/>
            </a:pPr>
            <a:r>
              <a:rPr lang="en-US" sz="1800" dirty="0" err="1" smtClean="0">
                <a:solidFill>
                  <a:srgbClr val="0033CC"/>
                </a:solidFill>
                <a:latin typeface="+mj-lt"/>
              </a:rPr>
              <a:t>Uso</a:t>
            </a:r>
            <a:r>
              <a:rPr lang="en-US" sz="18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  <a:latin typeface="+mj-lt"/>
              </a:rPr>
              <a:t>di</a:t>
            </a:r>
            <a:r>
              <a:rPr lang="en-US" sz="18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positroni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monocromatici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  <a:latin typeface="+mj-lt"/>
              </a:rPr>
              <a:t>forniti</a:t>
            </a:r>
            <a:r>
              <a:rPr lang="en-US" sz="18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  <a:latin typeface="+mj-lt"/>
              </a:rPr>
              <a:t>dalla</a:t>
            </a:r>
            <a:r>
              <a:rPr lang="en-US" sz="18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  <a:latin typeface="+mj-lt"/>
              </a:rPr>
              <a:t>stesso</a:t>
            </a:r>
            <a:r>
              <a:rPr lang="en-US" sz="18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  <a:latin typeface="+mj-lt"/>
              </a:rPr>
              <a:t>fascio</a:t>
            </a:r>
            <a:r>
              <a:rPr lang="en-US" sz="18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l-GR" sz="1800" dirty="0" smtClean="0">
                <a:solidFill>
                  <a:srgbClr val="0033CC"/>
                </a:solidFill>
                <a:latin typeface="Times New Roman"/>
                <a:cs typeface="Times New Roman"/>
              </a:rPr>
              <a:t>π</a:t>
            </a:r>
            <a:r>
              <a:rPr lang="en-US" sz="1800" dirty="0" smtClean="0">
                <a:solidFill>
                  <a:srgbClr val="0033CC"/>
                </a:solidFill>
                <a:latin typeface="+mj-lt"/>
              </a:rPr>
              <a:t>E5</a:t>
            </a:r>
          </a:p>
          <a:p>
            <a:pPr lvl="1">
              <a:defRPr/>
            </a:pPr>
            <a:r>
              <a:rPr lang="en-US" sz="1400" dirty="0" smtClean="0">
                <a:solidFill>
                  <a:srgbClr val="0033CC"/>
                </a:solidFill>
                <a:latin typeface="+mj-lt"/>
              </a:rPr>
              <a:t>rate </a:t>
            </a:r>
            <a:r>
              <a:rPr lang="en-US" sz="1400" dirty="0" err="1" smtClean="0">
                <a:solidFill>
                  <a:srgbClr val="0033CC"/>
                </a:solidFill>
                <a:latin typeface="+mj-lt"/>
              </a:rPr>
              <a:t>su</a:t>
            </a:r>
            <a:r>
              <a:rPr lang="en-US" sz="14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+mj-lt"/>
              </a:rPr>
              <a:t>bersaglio</a:t>
            </a:r>
            <a:r>
              <a:rPr lang="en-US" sz="14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B050"/>
                </a:solidFill>
                <a:latin typeface="+mj-lt"/>
              </a:rPr>
              <a:t>8x10</a:t>
            </a:r>
            <a:r>
              <a:rPr lang="en-US" sz="1400" baseline="30000" dirty="0" smtClean="0">
                <a:solidFill>
                  <a:srgbClr val="00B050"/>
                </a:solidFill>
                <a:latin typeface="+mj-lt"/>
              </a:rPr>
              <a:t>8</a:t>
            </a:r>
            <a:r>
              <a:rPr lang="en-US" sz="1400" dirty="0" smtClean="0">
                <a:solidFill>
                  <a:srgbClr val="00B050"/>
                </a:solidFill>
                <a:latin typeface="+mj-lt"/>
              </a:rPr>
              <a:t> e</a:t>
            </a:r>
            <a:r>
              <a:rPr lang="en-US" sz="1400" baseline="30000" dirty="0" smtClean="0">
                <a:solidFill>
                  <a:srgbClr val="00B050"/>
                </a:solidFill>
                <a:latin typeface="+mj-lt"/>
              </a:rPr>
              <a:t>+</a:t>
            </a:r>
            <a:r>
              <a:rPr lang="en-US" sz="1400" dirty="0" smtClean="0">
                <a:solidFill>
                  <a:srgbClr val="00B050"/>
                </a:solidFill>
                <a:latin typeface="+mj-lt"/>
              </a:rPr>
              <a:t>/s</a:t>
            </a:r>
            <a:r>
              <a:rPr lang="en-US" sz="14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B050"/>
                </a:solidFill>
                <a:latin typeface="+mj-lt"/>
              </a:rPr>
              <a:t>@I</a:t>
            </a:r>
            <a:r>
              <a:rPr lang="en-US" sz="1400" baseline="-25000" dirty="0" smtClean="0">
                <a:solidFill>
                  <a:srgbClr val="00B050"/>
                </a:solidFill>
                <a:latin typeface="+mj-lt"/>
              </a:rPr>
              <a:t>p</a:t>
            </a:r>
            <a:r>
              <a:rPr lang="en-US" sz="1400" dirty="0" smtClean="0">
                <a:solidFill>
                  <a:srgbClr val="00B050"/>
                </a:solidFill>
                <a:latin typeface="+mj-lt"/>
              </a:rPr>
              <a:t> = 2 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</a:rPr>
              <a:t>mA</a:t>
            </a:r>
            <a:r>
              <a:rPr lang="en-US" sz="14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33CC"/>
                </a:solidFill>
                <a:latin typeface="+mj-lt"/>
              </a:rPr>
              <a:t>e </a:t>
            </a:r>
            <a:r>
              <a:rPr lang="el-GR" sz="1400" dirty="0" smtClean="0">
                <a:solidFill>
                  <a:srgbClr val="00B050"/>
                </a:solidFill>
                <a:latin typeface="+mj-lt"/>
                <a:cs typeface="Times New Roman"/>
              </a:rPr>
              <a:t>Δ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cs typeface="Times New Roman"/>
              </a:rPr>
              <a:t>p/p ~ 7%</a:t>
            </a:r>
            <a:r>
              <a:rPr lang="en-US" sz="1400" dirty="0" smtClean="0">
                <a:solidFill>
                  <a:srgbClr val="00B050"/>
                </a:solidFill>
                <a:latin typeface="+mj-lt"/>
              </a:rPr>
              <a:t> </a:t>
            </a:r>
          </a:p>
          <a:p>
            <a:pPr lvl="1">
              <a:defRPr/>
            </a:pPr>
            <a:r>
              <a:rPr lang="en-US" sz="1400" dirty="0" smtClean="0">
                <a:latin typeface="Book Antiqua"/>
              </a:rPr>
              <a:t>momentum spread </a:t>
            </a:r>
            <a:r>
              <a:rPr lang="en-US" sz="1400" dirty="0" err="1" smtClean="0">
                <a:latin typeface="Book Antiqua"/>
              </a:rPr>
              <a:t>regolabile</a:t>
            </a:r>
            <a:r>
              <a:rPr lang="en-US" sz="1400" dirty="0" smtClean="0">
                <a:latin typeface="Book Antiqua"/>
              </a:rPr>
              <a:t> </a:t>
            </a:r>
            <a:r>
              <a:rPr lang="en-US" sz="1400" dirty="0" err="1" smtClean="0">
                <a:latin typeface="Book Antiqua"/>
              </a:rPr>
              <a:t>fino</a:t>
            </a:r>
            <a:r>
              <a:rPr lang="en-US" sz="1400" dirty="0" smtClean="0">
                <a:latin typeface="Book Antiqua"/>
              </a:rPr>
              <a:t> a </a:t>
            </a:r>
            <a:r>
              <a:rPr lang="el-GR" sz="1400" dirty="0" smtClean="0">
                <a:solidFill>
                  <a:srgbClr val="00B050"/>
                </a:solidFill>
                <a:latin typeface="+mj-lt"/>
                <a:cs typeface="Times New Roman"/>
              </a:rPr>
              <a:t>Δ</a:t>
            </a:r>
            <a:r>
              <a:rPr lang="en-US" sz="1400" dirty="0" smtClean="0">
                <a:solidFill>
                  <a:srgbClr val="00B050"/>
                </a:solidFill>
                <a:latin typeface="+mj-lt"/>
                <a:cs typeface="Times New Roman"/>
              </a:rPr>
              <a:t>p/p ~ 1%</a:t>
            </a:r>
            <a:r>
              <a:rPr lang="en-US" sz="1400" dirty="0" smtClean="0">
                <a:solidFill>
                  <a:srgbClr val="00B050"/>
                </a:solidFill>
                <a:latin typeface="+mj-lt"/>
              </a:rPr>
              <a:t> (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</a:rPr>
              <a:t>riduzione</a:t>
            </a:r>
            <a:r>
              <a:rPr lang="en-US" sz="14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rgbClr val="00B050"/>
                </a:solidFill>
                <a:latin typeface="+mj-lt"/>
              </a:rPr>
              <a:t>di</a:t>
            </a:r>
            <a:r>
              <a:rPr lang="en-US" sz="1400" dirty="0" smtClean="0">
                <a:solidFill>
                  <a:srgbClr val="00B050"/>
                </a:solidFill>
                <a:latin typeface="+mj-lt"/>
              </a:rPr>
              <a:t> rate)</a:t>
            </a:r>
            <a:endParaRPr lang="en-US" sz="1400" dirty="0" smtClean="0">
              <a:latin typeface="+mj-lt"/>
            </a:endParaRPr>
          </a:p>
          <a:p>
            <a:pPr>
              <a:defRPr/>
            </a:pPr>
            <a:r>
              <a:rPr lang="en-US" sz="1800" dirty="0" err="1" smtClean="0">
                <a:solidFill>
                  <a:srgbClr val="0033CC"/>
                </a:solidFill>
                <a:latin typeface="+mj-lt"/>
              </a:rPr>
              <a:t>impulso</a:t>
            </a:r>
            <a:r>
              <a:rPr lang="en-US" sz="18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regolabile</a:t>
            </a:r>
            <a:r>
              <a:rPr lang="en-US" sz="18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  <a:latin typeface="Book Antiqua"/>
              </a:rPr>
              <a:t>intorno</a:t>
            </a:r>
            <a:r>
              <a:rPr lang="en-US" sz="1800" dirty="0" smtClean="0">
                <a:solidFill>
                  <a:srgbClr val="0033CC"/>
                </a:solidFill>
                <a:latin typeface="Book Antiqua"/>
              </a:rPr>
              <a:t> a </a:t>
            </a:r>
            <a:r>
              <a:rPr lang="en-US" sz="1800" dirty="0" smtClean="0">
                <a:solidFill>
                  <a:srgbClr val="00B050"/>
                </a:solidFill>
                <a:latin typeface="Book Antiqua"/>
              </a:rPr>
              <a:t>50 </a:t>
            </a:r>
            <a:r>
              <a:rPr lang="en-US" sz="1800" dirty="0" err="1" smtClean="0">
                <a:solidFill>
                  <a:srgbClr val="00B050"/>
                </a:solidFill>
                <a:latin typeface="Book Antiqua"/>
              </a:rPr>
              <a:t>MeV</a:t>
            </a:r>
            <a:r>
              <a:rPr lang="en-US" sz="1800" dirty="0" smtClean="0">
                <a:solidFill>
                  <a:srgbClr val="00B050"/>
                </a:solidFill>
                <a:latin typeface="Book Antiqua"/>
              </a:rPr>
              <a:t> (bite ~ 30 </a:t>
            </a:r>
            <a:r>
              <a:rPr lang="en-US" sz="1800" dirty="0" err="1" smtClean="0">
                <a:solidFill>
                  <a:srgbClr val="00B050"/>
                </a:solidFill>
                <a:latin typeface="Book Antiqua"/>
              </a:rPr>
              <a:t>keV</a:t>
            </a:r>
            <a:r>
              <a:rPr lang="en-US" sz="1800" dirty="0" smtClean="0">
                <a:solidFill>
                  <a:srgbClr val="00B050"/>
                </a:solidFill>
                <a:latin typeface="Book Antiqua"/>
              </a:rPr>
              <a:t>)</a:t>
            </a:r>
          </a:p>
          <a:p>
            <a:pPr lvl="1">
              <a:defRPr/>
            </a:pPr>
            <a:r>
              <a:rPr lang="en-US" sz="1400" dirty="0" err="1" smtClean="0">
                <a:solidFill>
                  <a:srgbClr val="0033CC"/>
                </a:solidFill>
                <a:latin typeface="Book Antiqua"/>
              </a:rPr>
              <a:t>stima</a:t>
            </a:r>
            <a:r>
              <a:rPr lang="en-US" sz="1400" dirty="0" smtClean="0">
                <a:solidFill>
                  <a:srgbClr val="0033CC"/>
                </a:solidFill>
                <a:latin typeface="Book Antiqua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Book Antiqua"/>
              </a:rPr>
              <a:t>delle</a:t>
            </a:r>
            <a:r>
              <a:rPr lang="en-US" sz="1400" dirty="0" smtClean="0">
                <a:solidFill>
                  <a:srgbClr val="0033CC"/>
                </a:solidFill>
                <a:latin typeface="Book Antiqua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Book Antiqua"/>
              </a:rPr>
              <a:t>prestazioni</a:t>
            </a:r>
            <a:r>
              <a:rPr lang="en-US" sz="1400" dirty="0" smtClean="0">
                <a:solidFill>
                  <a:srgbClr val="0033CC"/>
                </a:solidFill>
                <a:latin typeface="Book Antiqua"/>
              </a:rPr>
              <a:t> del </a:t>
            </a:r>
            <a:r>
              <a:rPr lang="en-US" sz="1400" dirty="0" err="1" smtClean="0">
                <a:solidFill>
                  <a:srgbClr val="0033CC"/>
                </a:solidFill>
                <a:latin typeface="Book Antiqua"/>
              </a:rPr>
              <a:t>tracciatore</a:t>
            </a:r>
            <a:r>
              <a:rPr lang="en-US" sz="1400" dirty="0" smtClean="0">
                <a:solidFill>
                  <a:srgbClr val="00B050"/>
                </a:solidFill>
                <a:latin typeface="Book Antiqua"/>
              </a:rPr>
              <a:t> </a:t>
            </a:r>
          </a:p>
          <a:p>
            <a:pPr>
              <a:defRPr/>
            </a:pPr>
            <a:r>
              <a:rPr lang="en-US" sz="1800" dirty="0" err="1" smtClean="0">
                <a:solidFill>
                  <a:srgbClr val="0033CC"/>
                </a:solidFill>
                <a:latin typeface="Book Antiqua"/>
              </a:rPr>
              <a:t>diffusi</a:t>
            </a:r>
            <a:r>
              <a:rPr lang="en-US" sz="1800" dirty="0" smtClean="0">
                <a:solidFill>
                  <a:srgbClr val="0033CC"/>
                </a:solidFill>
                <a:latin typeface="Book Antiqua"/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  <a:latin typeface="Book Antiqua"/>
              </a:rPr>
              <a:t>da</a:t>
            </a:r>
            <a:r>
              <a:rPr lang="en-US" sz="1800" dirty="0" smtClean="0">
                <a:solidFill>
                  <a:srgbClr val="0033CC"/>
                </a:solidFill>
                <a:latin typeface="Book Antiqua"/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  <a:latin typeface="Book Antiqua"/>
              </a:rPr>
              <a:t>bersaglio</a:t>
            </a:r>
            <a:r>
              <a:rPr lang="en-US" sz="1800" dirty="0" smtClean="0">
                <a:solidFill>
                  <a:srgbClr val="0033CC"/>
                </a:solidFill>
                <a:latin typeface="Book Antiqua"/>
              </a:rPr>
              <a:t>  </a:t>
            </a:r>
            <a:r>
              <a:rPr lang="en-US" sz="1800" dirty="0" err="1" smtClean="0">
                <a:solidFill>
                  <a:srgbClr val="0033CC"/>
                </a:solidFill>
                <a:latin typeface="Book Antiqua"/>
              </a:rPr>
              <a:t>di</a:t>
            </a:r>
            <a:r>
              <a:rPr lang="en-US" sz="1800" dirty="0" smtClean="0">
                <a:solidFill>
                  <a:srgbClr val="0033CC"/>
                </a:solidFill>
                <a:latin typeface="Book Antiqua"/>
              </a:rPr>
              <a:t> </a:t>
            </a:r>
            <a:r>
              <a:rPr lang="en-US" sz="1800" baseline="30000" dirty="0" smtClean="0">
                <a:latin typeface="Book Antiqua"/>
              </a:rPr>
              <a:t>12</a:t>
            </a:r>
            <a:r>
              <a:rPr lang="en-US" sz="1800" dirty="0" smtClean="0">
                <a:latin typeface="Book Antiqua"/>
              </a:rPr>
              <a:t>C </a:t>
            </a:r>
            <a:r>
              <a:rPr lang="en-US" sz="1800" dirty="0" smtClean="0">
                <a:solidFill>
                  <a:srgbClr val="0033CC"/>
                </a:solidFill>
                <a:latin typeface="Book Antiqua"/>
              </a:rPr>
              <a:t>(</a:t>
            </a:r>
            <a:r>
              <a:rPr lang="en-US" sz="1800" dirty="0" err="1" smtClean="0">
                <a:solidFill>
                  <a:srgbClr val="0033CC"/>
                </a:solidFill>
                <a:latin typeface="Book Antiqua"/>
              </a:rPr>
              <a:t>sez</a:t>
            </a:r>
            <a:r>
              <a:rPr lang="en-US" sz="1800" dirty="0" smtClean="0">
                <a:solidFill>
                  <a:srgbClr val="0033CC"/>
                </a:solidFill>
                <a:latin typeface="Book Antiqua"/>
              </a:rPr>
              <a:t>. </a:t>
            </a:r>
            <a:r>
              <a:rPr lang="en-US" sz="1800" dirty="0" err="1" smtClean="0">
                <a:solidFill>
                  <a:srgbClr val="0033CC"/>
                </a:solidFill>
                <a:latin typeface="Book Antiqua"/>
              </a:rPr>
              <a:t>d’urto</a:t>
            </a:r>
            <a:r>
              <a:rPr lang="en-US" sz="1800" dirty="0" smtClean="0">
                <a:solidFill>
                  <a:srgbClr val="0033CC"/>
                </a:solidFill>
                <a:latin typeface="Book Antiqua"/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  <a:latin typeface="Book Antiqua"/>
              </a:rPr>
              <a:t>ben</a:t>
            </a:r>
            <a:r>
              <a:rPr lang="en-US" sz="1800" dirty="0" smtClean="0">
                <a:solidFill>
                  <a:srgbClr val="0033CC"/>
                </a:solidFill>
                <a:latin typeface="Book Antiqua"/>
              </a:rPr>
              <a:t> nota) </a:t>
            </a:r>
            <a:r>
              <a:rPr lang="en-US" sz="1800" dirty="0" err="1" smtClean="0">
                <a:solidFill>
                  <a:srgbClr val="0033CC"/>
                </a:solidFill>
                <a:latin typeface="Book Antiqua"/>
              </a:rPr>
              <a:t>di</a:t>
            </a:r>
            <a:r>
              <a:rPr lang="en-US" sz="1800" dirty="0" smtClean="0">
                <a:solidFill>
                  <a:srgbClr val="0033CC"/>
                </a:solidFill>
                <a:latin typeface="Book Antiqua"/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  <a:latin typeface="Book Antiqua"/>
              </a:rPr>
              <a:t>spessore</a:t>
            </a:r>
            <a:r>
              <a:rPr lang="en-US" sz="1800" dirty="0" smtClean="0">
                <a:solidFill>
                  <a:srgbClr val="0033CC"/>
                </a:solidFill>
                <a:latin typeface="Book Antiqua"/>
              </a:rPr>
              <a:t> 2 mm</a:t>
            </a:r>
          </a:p>
          <a:p>
            <a:pPr lvl="1">
              <a:defRPr/>
            </a:pPr>
            <a:r>
              <a:rPr lang="en-US" sz="1400" dirty="0" err="1" smtClean="0">
                <a:solidFill>
                  <a:srgbClr val="0033CC"/>
                </a:solidFill>
                <a:latin typeface="Book Antiqua"/>
              </a:rPr>
              <a:t>efficienza</a:t>
            </a:r>
            <a:r>
              <a:rPr lang="en-US" sz="1400" dirty="0" smtClean="0">
                <a:solidFill>
                  <a:srgbClr val="0033CC"/>
                </a:solidFill>
                <a:latin typeface="Book Antiqua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Book Antiqua"/>
              </a:rPr>
              <a:t>assoluta</a:t>
            </a:r>
            <a:endParaRPr lang="en-US" sz="1400" dirty="0" smtClean="0">
              <a:solidFill>
                <a:srgbClr val="0033CC"/>
              </a:solidFill>
              <a:latin typeface="Book Antiqua"/>
            </a:endParaRPr>
          </a:p>
          <a:p>
            <a:pPr lvl="1">
              <a:defRPr/>
            </a:pPr>
            <a:endParaRPr lang="en-US" sz="1400" dirty="0" smtClean="0">
              <a:solidFill>
                <a:srgbClr val="0033CC"/>
              </a:solidFill>
              <a:latin typeface="Book Antiqua"/>
            </a:endParaRPr>
          </a:p>
          <a:p>
            <a:pPr lvl="1">
              <a:defRPr/>
            </a:pPr>
            <a:endParaRPr lang="en-US" sz="1400" dirty="0" smtClean="0">
              <a:solidFill>
                <a:srgbClr val="0033CC"/>
              </a:solidFill>
              <a:latin typeface="Book Antiqua"/>
            </a:endParaRPr>
          </a:p>
        </p:txBody>
      </p:sp>
      <p:sp>
        <p:nvSpPr>
          <p:cNvPr id="1946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87AD951-E241-4B9E-8CB0-FA0C6B7CA1D3}" type="datetime1">
              <a:rPr lang="en-GB" smtClean="0"/>
              <a:pPr/>
              <a:t>20/06/2011</a:t>
            </a:fld>
            <a:endParaRPr lang="en-GB" smtClean="0"/>
          </a:p>
        </p:txBody>
      </p:sp>
      <p:sp>
        <p:nvSpPr>
          <p:cNvPr id="194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Esperimento MEG ...</a:t>
            </a:r>
          </a:p>
        </p:txBody>
      </p:sp>
      <p:sp>
        <p:nvSpPr>
          <p:cNvPr id="194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28CEFF-C647-416A-B2A8-FAC176C88C4E}" type="slidenum">
              <a:rPr lang="en-GB" smtClean="0"/>
              <a:pPr/>
              <a:t>7</a:t>
            </a:fld>
            <a:endParaRPr lang="en-GB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657600"/>
            <a:ext cx="40386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657600"/>
            <a:ext cx="3886200" cy="191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Risultati</a:t>
            </a:r>
            <a:r>
              <a:rPr lang="en-US" dirty="0" smtClean="0"/>
              <a:t> e </a:t>
            </a:r>
            <a:r>
              <a:rPr lang="en-US" dirty="0" err="1" smtClean="0"/>
              <a:t>prossimi</a:t>
            </a:r>
            <a:r>
              <a:rPr lang="en-US" dirty="0" smtClean="0"/>
              <a:t> </a:t>
            </a:r>
            <a:r>
              <a:rPr lang="en-US" dirty="0" err="1" smtClean="0"/>
              <a:t>obiettivi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EAC0F-602E-46B8-BF0A-5C39192F8DB0}" type="datetime1">
              <a:rPr lang="en-GB" smtClean="0"/>
              <a:pPr>
                <a:defRPr/>
              </a:pPr>
              <a:t>20/06/2011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Esperimento MEG ...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FF8C3-8BBC-42DD-8516-55BE6E0EB05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b="2560"/>
          <a:stretch>
            <a:fillRect/>
          </a:stretch>
        </p:blipFill>
        <p:spPr bwMode="auto">
          <a:xfrm>
            <a:off x="304800" y="2510183"/>
            <a:ext cx="8534400" cy="290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953000"/>
          </a:xfrm>
        </p:spPr>
        <p:txBody>
          <a:bodyPr/>
          <a:lstStyle/>
          <a:p>
            <a:pPr lvl="0">
              <a:defRPr/>
            </a:pPr>
            <a:r>
              <a:rPr lang="en-US" sz="1800" dirty="0" smtClean="0">
                <a:solidFill>
                  <a:schemeClr val="accent6"/>
                </a:solidFill>
                <a:latin typeface="+mj-lt"/>
              </a:rPr>
              <a:t>test </a:t>
            </a:r>
            <a:r>
              <a:rPr lang="en-US" sz="1800" dirty="0" err="1" smtClean="0">
                <a:solidFill>
                  <a:schemeClr val="accent6"/>
                </a:solidFill>
                <a:latin typeface="+mj-lt"/>
              </a:rPr>
              <a:t>effettuato</a:t>
            </a:r>
            <a:r>
              <a:rPr lang="en-US" sz="1800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  <a:latin typeface="+mj-lt"/>
              </a:rPr>
              <a:t>all’inizio</a:t>
            </a:r>
            <a:r>
              <a:rPr lang="en-US" sz="1800" dirty="0" smtClean="0">
                <a:solidFill>
                  <a:schemeClr val="accent6"/>
                </a:solidFill>
                <a:latin typeface="+mj-lt"/>
              </a:rPr>
              <a:t> del </a:t>
            </a:r>
            <a:r>
              <a:rPr lang="en-US" sz="1800" dirty="0" smtClean="0">
                <a:latin typeface="+mj-lt"/>
              </a:rPr>
              <a:t>Run 2010 (7 h live time)</a:t>
            </a:r>
          </a:p>
          <a:p>
            <a:pPr lvl="1">
              <a:defRPr/>
            </a:pP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p = 40, 45, 50 </a:t>
            </a:r>
            <a:r>
              <a:rPr lang="en-US" sz="1600" dirty="0" err="1" smtClean="0">
                <a:solidFill>
                  <a:srgbClr val="00B050"/>
                </a:solidFill>
                <a:latin typeface="+mj-lt"/>
              </a:rPr>
              <a:t>MeV</a:t>
            </a:r>
            <a:endParaRPr lang="en-US" sz="1600" dirty="0" smtClean="0">
              <a:solidFill>
                <a:srgbClr val="00B050"/>
              </a:solidFill>
              <a:latin typeface="+mj-lt"/>
            </a:endParaRPr>
          </a:p>
          <a:p>
            <a:pPr lvl="0">
              <a:defRPr/>
            </a:pPr>
            <a:r>
              <a:rPr lang="en-US" sz="1800" dirty="0" err="1" smtClean="0">
                <a:latin typeface="+mj-lt"/>
                <a:cs typeface="Times New Roman"/>
              </a:rPr>
              <a:t>angolo</a:t>
            </a:r>
            <a:r>
              <a:rPr lang="en-US" sz="1800" dirty="0" smtClean="0">
                <a:latin typeface="+mj-lt"/>
                <a:cs typeface="Times New Roman"/>
              </a:rPr>
              <a:t> </a:t>
            </a:r>
            <a:r>
              <a:rPr lang="en-US" sz="1800" dirty="0" err="1" smtClean="0">
                <a:latin typeface="+mj-lt"/>
                <a:cs typeface="Times New Roman"/>
              </a:rPr>
              <a:t>bersaglio-fascio</a:t>
            </a:r>
            <a:r>
              <a:rPr lang="en-US" sz="1800" dirty="0" smtClean="0">
                <a:latin typeface="+mj-lt"/>
                <a:cs typeface="Times New Roman"/>
              </a:rPr>
              <a:t> </a:t>
            </a:r>
            <a:r>
              <a:rPr lang="en-US" sz="1800" dirty="0" smtClean="0">
                <a:solidFill>
                  <a:schemeClr val="accent6"/>
                </a:solidFill>
                <a:latin typeface="+mj-lt"/>
                <a:cs typeface="Times New Roman"/>
              </a:rPr>
              <a:t>non </a:t>
            </a:r>
            <a:r>
              <a:rPr lang="en-US" sz="1800" dirty="0" err="1" smtClean="0">
                <a:solidFill>
                  <a:schemeClr val="accent6"/>
                </a:solidFill>
                <a:latin typeface="+mj-lt"/>
                <a:cs typeface="Times New Roman"/>
              </a:rPr>
              <a:t>ottimale</a:t>
            </a:r>
            <a:r>
              <a:rPr lang="en-US" sz="1800" dirty="0" smtClean="0">
                <a:solidFill>
                  <a:schemeClr val="accent6"/>
                </a:solidFill>
                <a:latin typeface="+mj-lt"/>
                <a:cs typeface="Times New Roman"/>
              </a:rPr>
              <a:t> (</a:t>
            </a:r>
            <a:r>
              <a:rPr lang="en-US" sz="1800" dirty="0" smtClean="0">
                <a:latin typeface="+mj-lt"/>
                <a:cs typeface="Times New Roman"/>
              </a:rPr>
              <a:t>= 45</a:t>
            </a:r>
            <a:r>
              <a:rPr lang="en-US" sz="1800" baseline="30000" dirty="0" smtClean="0">
                <a:latin typeface="+mj-lt"/>
                <a:cs typeface="Times New Roman"/>
              </a:rPr>
              <a:t>o</a:t>
            </a:r>
            <a:r>
              <a:rPr lang="en-US" sz="1800" dirty="0" smtClean="0">
                <a:latin typeface="+mj-lt"/>
                <a:cs typeface="Times New Roman"/>
              </a:rPr>
              <a:t>)</a:t>
            </a:r>
          </a:p>
          <a:p>
            <a:pPr>
              <a:defRPr/>
            </a:pPr>
            <a:r>
              <a:rPr lang="en-US" sz="1800" dirty="0" err="1" smtClean="0">
                <a:latin typeface="+mj-lt"/>
                <a:cs typeface="Times New Roman"/>
              </a:rPr>
              <a:t>differente</a:t>
            </a:r>
            <a:r>
              <a:rPr lang="en-US" sz="1800" dirty="0" smtClean="0">
                <a:latin typeface="+mj-lt"/>
                <a:cs typeface="Times New Roman"/>
              </a:rPr>
              <a:t> </a:t>
            </a:r>
            <a:r>
              <a:rPr lang="en-US" sz="1800" dirty="0" smtClean="0">
                <a:latin typeface="Book Antiqua"/>
                <a:cs typeface="Times New Roman"/>
              </a:rPr>
              <a:t>risoluzione </a:t>
            </a:r>
            <a:r>
              <a:rPr lang="en-US" sz="1800" dirty="0" smtClean="0">
                <a:solidFill>
                  <a:schemeClr val="accent6"/>
                </a:solidFill>
                <a:latin typeface="+mj-lt"/>
                <a:cs typeface="Times New Roman"/>
              </a:rPr>
              <a:t>per </a:t>
            </a:r>
            <a:r>
              <a:rPr lang="en-US" sz="1800" dirty="0" err="1" smtClean="0">
                <a:solidFill>
                  <a:schemeClr val="accent6"/>
                </a:solidFill>
                <a:latin typeface="+mj-lt"/>
                <a:cs typeface="Times New Roman"/>
              </a:rPr>
              <a:t>positroni</a:t>
            </a:r>
            <a:r>
              <a:rPr lang="en-US" sz="1800" dirty="0" smtClean="0">
                <a:solidFill>
                  <a:schemeClr val="accent6"/>
                </a:solidFill>
                <a:latin typeface="+mj-lt"/>
                <a:cs typeface="Times New Roman"/>
              </a:rPr>
              <a:t> </a:t>
            </a:r>
            <a:r>
              <a:rPr lang="en-US" sz="1800" dirty="0" smtClean="0">
                <a:latin typeface="+mj-lt"/>
                <a:cs typeface="Times New Roman"/>
              </a:rPr>
              <a:t>US</a:t>
            </a:r>
            <a:r>
              <a:rPr lang="en-US" sz="1800" dirty="0" smtClean="0">
                <a:solidFill>
                  <a:schemeClr val="accent6"/>
                </a:solidFill>
                <a:latin typeface="+mj-lt"/>
                <a:cs typeface="Times New Roman"/>
              </a:rPr>
              <a:t> </a:t>
            </a:r>
            <a:r>
              <a:rPr lang="en-US" sz="1800" dirty="0" smtClean="0">
                <a:latin typeface="+mj-lt"/>
                <a:cs typeface="Times New Roman"/>
              </a:rPr>
              <a:t>(</a:t>
            </a:r>
            <a:r>
              <a:rPr lang="el-GR" sz="1800" dirty="0" smtClean="0">
                <a:latin typeface="+mj-lt"/>
                <a:cs typeface="Times New Roman"/>
              </a:rPr>
              <a:t>θ</a:t>
            </a:r>
            <a:r>
              <a:rPr lang="en-US" sz="1800" dirty="0" smtClean="0">
                <a:latin typeface="+mj-lt"/>
                <a:cs typeface="Times New Roman"/>
              </a:rPr>
              <a:t> &gt; 90</a:t>
            </a:r>
            <a:r>
              <a:rPr lang="en-US" sz="1800" baseline="30000" dirty="0" smtClean="0">
                <a:latin typeface="+mj-lt"/>
                <a:cs typeface="Times New Roman"/>
              </a:rPr>
              <a:t>o</a:t>
            </a:r>
            <a:r>
              <a:rPr lang="en-US" sz="1800" dirty="0" smtClean="0">
                <a:latin typeface="+mj-lt"/>
                <a:cs typeface="Times New Roman"/>
              </a:rPr>
              <a:t>) </a:t>
            </a:r>
            <a:r>
              <a:rPr lang="en-US" sz="1800" dirty="0" smtClean="0">
                <a:solidFill>
                  <a:schemeClr val="accent6"/>
                </a:solidFill>
                <a:latin typeface="+mj-lt"/>
                <a:cs typeface="Times New Roman"/>
              </a:rPr>
              <a:t>e</a:t>
            </a:r>
            <a:r>
              <a:rPr lang="en-US" sz="1800" dirty="0" smtClean="0">
                <a:latin typeface="+mj-lt"/>
                <a:cs typeface="Times New Roman"/>
              </a:rPr>
              <a:t> DS (</a:t>
            </a:r>
            <a:r>
              <a:rPr lang="el-GR" sz="1800" dirty="0" smtClean="0">
                <a:latin typeface="+mj-lt"/>
                <a:cs typeface="Times New Roman"/>
              </a:rPr>
              <a:t>θ</a:t>
            </a:r>
            <a:r>
              <a:rPr lang="en-US" sz="1800" dirty="0" smtClean="0">
                <a:latin typeface="+mj-lt"/>
                <a:cs typeface="Times New Roman"/>
              </a:rPr>
              <a:t> &lt; 90</a:t>
            </a:r>
            <a:r>
              <a:rPr lang="en-US" sz="1800" baseline="30000" dirty="0" smtClean="0">
                <a:latin typeface="+mj-lt"/>
                <a:cs typeface="Times New Roman"/>
              </a:rPr>
              <a:t>o) </a:t>
            </a:r>
          </a:p>
          <a:p>
            <a:pPr lvl="0">
              <a:buNone/>
              <a:defRPr/>
            </a:pPr>
            <a:r>
              <a:rPr lang="en-US" sz="1800" dirty="0" smtClean="0">
                <a:solidFill>
                  <a:srgbClr val="00B050"/>
                </a:solidFill>
                <a:latin typeface="+mj-lt"/>
                <a:cs typeface="Times New Roman"/>
              </a:rPr>
              <a:t>	</a:t>
            </a:r>
            <a:r>
              <a:rPr lang="en-US" sz="1800" dirty="0" smtClean="0">
                <a:solidFill>
                  <a:schemeClr val="accent2"/>
                </a:solidFill>
                <a:latin typeface="+mj-lt"/>
                <a:cs typeface="Times New Roman"/>
              </a:rPr>
              <a:t>(in </a:t>
            </a:r>
            <a:r>
              <a:rPr lang="en-US" sz="1800" dirty="0" err="1" smtClean="0">
                <a:solidFill>
                  <a:schemeClr val="accent2"/>
                </a:solidFill>
                <a:latin typeface="+mj-lt"/>
                <a:cs typeface="Times New Roman"/>
              </a:rPr>
              <a:t>entrambi</a:t>
            </a:r>
            <a:r>
              <a:rPr lang="en-US" sz="1800" dirty="0" smtClean="0">
                <a:solidFill>
                  <a:schemeClr val="accent2"/>
                </a:solidFill>
                <a:latin typeface="+mj-lt"/>
                <a:cs typeface="Times New Roman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+mj-lt"/>
                <a:cs typeface="Times New Roman"/>
              </a:rPr>
              <a:t>i</a:t>
            </a:r>
            <a:r>
              <a:rPr lang="en-US" sz="1800" dirty="0" smtClean="0">
                <a:solidFill>
                  <a:schemeClr val="accent2"/>
                </a:solidFill>
                <a:latin typeface="+mj-lt"/>
                <a:cs typeface="Times New Roman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+mj-lt"/>
                <a:cs typeface="Times New Roman"/>
              </a:rPr>
              <a:t>casi</a:t>
            </a:r>
            <a:r>
              <a:rPr lang="en-US" sz="1800" dirty="0" smtClean="0">
                <a:solidFill>
                  <a:schemeClr val="accent2"/>
                </a:solidFill>
                <a:latin typeface="+mj-lt"/>
                <a:cs typeface="Times New Roman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+mj-lt"/>
                <a:cs typeface="Times New Roman"/>
              </a:rPr>
              <a:t>contributo</a:t>
            </a:r>
            <a:r>
              <a:rPr lang="en-US" sz="1800" dirty="0" smtClean="0">
                <a:solidFill>
                  <a:schemeClr val="accent2"/>
                </a:solidFill>
                <a:latin typeface="+mj-lt"/>
                <a:cs typeface="Times New Roman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+mj-lt"/>
                <a:cs typeface="Times New Roman"/>
              </a:rPr>
              <a:t>dallo</a:t>
            </a:r>
            <a:r>
              <a:rPr lang="en-US" sz="1800" dirty="0" smtClean="0">
                <a:solidFill>
                  <a:schemeClr val="accent2"/>
                </a:solidFill>
                <a:latin typeface="+mj-lt"/>
                <a:cs typeface="Times New Roman"/>
              </a:rPr>
              <a:t> spread del </a:t>
            </a:r>
            <a:r>
              <a:rPr lang="en-US" sz="1800" dirty="0" err="1" smtClean="0">
                <a:solidFill>
                  <a:schemeClr val="accent2"/>
                </a:solidFill>
                <a:latin typeface="+mj-lt"/>
                <a:cs typeface="Times New Roman"/>
              </a:rPr>
              <a:t>fascio</a:t>
            </a:r>
            <a:r>
              <a:rPr lang="en-US" sz="1800" dirty="0" smtClean="0">
                <a:solidFill>
                  <a:schemeClr val="accent2"/>
                </a:solidFill>
                <a:latin typeface="+mj-lt"/>
                <a:cs typeface="Times New Roman"/>
              </a:rPr>
              <a:t> </a:t>
            </a:r>
            <a:r>
              <a:rPr lang="el-GR" sz="1800" dirty="0" smtClean="0">
                <a:solidFill>
                  <a:srgbClr val="00B050"/>
                </a:solidFill>
                <a:latin typeface="+mj-lt"/>
                <a:cs typeface="Times New Roman"/>
              </a:rPr>
              <a:t>σ</a:t>
            </a:r>
            <a:r>
              <a:rPr lang="en-US" sz="1800" baseline="-25000" dirty="0" smtClean="0">
                <a:solidFill>
                  <a:srgbClr val="00B050"/>
                </a:solidFill>
                <a:latin typeface="+mj-lt"/>
                <a:cs typeface="Times New Roman"/>
              </a:rPr>
              <a:t>p</a:t>
            </a:r>
            <a:r>
              <a:rPr lang="en-US" sz="1800" dirty="0" smtClean="0">
                <a:solidFill>
                  <a:srgbClr val="00B050"/>
                </a:solidFill>
                <a:latin typeface="+mj-lt"/>
                <a:cs typeface="Times New Roman"/>
              </a:rPr>
              <a:t> = 480 </a:t>
            </a:r>
            <a:r>
              <a:rPr lang="en-US" sz="1800" dirty="0" err="1" smtClean="0">
                <a:solidFill>
                  <a:srgbClr val="00B050"/>
                </a:solidFill>
                <a:latin typeface="+mj-lt"/>
                <a:cs typeface="Times New Roman"/>
              </a:rPr>
              <a:t>KeV</a:t>
            </a:r>
            <a:r>
              <a:rPr lang="en-US" sz="1800" dirty="0" smtClean="0">
                <a:solidFill>
                  <a:schemeClr val="accent2"/>
                </a:solidFill>
                <a:latin typeface="+mj-lt"/>
                <a:cs typeface="Times New Roman"/>
              </a:rPr>
              <a:t>)</a:t>
            </a:r>
            <a:r>
              <a:rPr lang="en-US" sz="1800" dirty="0" smtClean="0">
                <a:solidFill>
                  <a:srgbClr val="00B050"/>
                </a:solidFill>
                <a:latin typeface="+mj-lt"/>
                <a:cs typeface="Times New Roman"/>
              </a:rPr>
              <a:t> </a:t>
            </a:r>
          </a:p>
          <a:p>
            <a:pPr lvl="0">
              <a:buNone/>
              <a:defRPr/>
            </a:pPr>
            <a:endParaRPr lang="en-US" sz="1800" dirty="0" smtClean="0">
              <a:solidFill>
                <a:srgbClr val="00B050"/>
              </a:solidFill>
              <a:latin typeface="+mj-lt"/>
              <a:cs typeface="Times New Roman"/>
            </a:endParaRPr>
          </a:p>
          <a:p>
            <a:pPr lvl="0">
              <a:buNone/>
              <a:defRPr/>
            </a:pPr>
            <a:endParaRPr lang="en-US" sz="1800" dirty="0" smtClean="0">
              <a:solidFill>
                <a:srgbClr val="00B050"/>
              </a:solidFill>
              <a:latin typeface="+mj-lt"/>
              <a:cs typeface="Times New Roman"/>
            </a:endParaRPr>
          </a:p>
          <a:p>
            <a:pPr lvl="0">
              <a:buNone/>
              <a:defRPr/>
            </a:pPr>
            <a:endParaRPr lang="en-US" sz="1800" dirty="0" smtClean="0">
              <a:solidFill>
                <a:srgbClr val="00B050"/>
              </a:solidFill>
              <a:latin typeface="+mj-lt"/>
              <a:cs typeface="Times New Roman"/>
            </a:endParaRPr>
          </a:p>
          <a:p>
            <a:pPr lvl="0">
              <a:buNone/>
              <a:defRPr/>
            </a:pPr>
            <a:endParaRPr lang="en-US" sz="1800" dirty="0" smtClean="0">
              <a:solidFill>
                <a:srgbClr val="00B050"/>
              </a:solidFill>
              <a:latin typeface="+mj-lt"/>
              <a:cs typeface="Times New Roman"/>
            </a:endParaRPr>
          </a:p>
          <a:p>
            <a:pPr lvl="0">
              <a:buNone/>
              <a:defRPr/>
            </a:pPr>
            <a:endParaRPr lang="en-US" sz="1800" dirty="0" smtClean="0">
              <a:solidFill>
                <a:srgbClr val="00B050"/>
              </a:solidFill>
              <a:latin typeface="+mj-lt"/>
              <a:cs typeface="Times New Roman"/>
            </a:endParaRPr>
          </a:p>
          <a:p>
            <a:pPr lvl="0">
              <a:buNone/>
              <a:defRPr/>
            </a:pPr>
            <a:endParaRPr lang="en-US" sz="1800" dirty="0" smtClean="0">
              <a:solidFill>
                <a:srgbClr val="00B050"/>
              </a:solidFill>
              <a:latin typeface="+mj-lt"/>
              <a:cs typeface="Times New Roman"/>
            </a:endParaRPr>
          </a:p>
          <a:p>
            <a:pPr lvl="0">
              <a:buNone/>
              <a:defRPr/>
            </a:pPr>
            <a:endParaRPr lang="en-US" sz="1800" dirty="0" smtClean="0">
              <a:solidFill>
                <a:srgbClr val="00B050"/>
              </a:solidFill>
              <a:latin typeface="+mj-lt"/>
              <a:cs typeface="Times New Roman"/>
            </a:endParaRPr>
          </a:p>
          <a:p>
            <a:pPr lvl="0">
              <a:lnSpc>
                <a:spcPct val="150000"/>
              </a:lnSpc>
              <a:buNone/>
              <a:defRPr/>
            </a:pPr>
            <a:endParaRPr lang="en-US" sz="1800" dirty="0" smtClean="0">
              <a:solidFill>
                <a:srgbClr val="00B050"/>
              </a:solidFill>
              <a:latin typeface="+mj-lt"/>
              <a:cs typeface="Times New Roman"/>
            </a:endParaRPr>
          </a:p>
          <a:p>
            <a:pPr>
              <a:defRPr/>
            </a:pPr>
            <a:r>
              <a:rPr lang="en-US" sz="1800" dirty="0" err="1" smtClean="0">
                <a:solidFill>
                  <a:schemeClr val="accent2"/>
                </a:solidFill>
                <a:latin typeface="+mj-lt"/>
                <a:cs typeface="Times New Roman"/>
              </a:rPr>
              <a:t>nuova</a:t>
            </a:r>
            <a:r>
              <a:rPr lang="en-US" sz="1800" dirty="0" smtClean="0">
                <a:solidFill>
                  <a:schemeClr val="accent2"/>
                </a:solidFill>
                <a:latin typeface="+mj-lt"/>
                <a:cs typeface="Times New Roman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+mj-lt"/>
                <a:cs typeface="Times New Roman"/>
              </a:rPr>
              <a:t>acquisizione</a:t>
            </a:r>
            <a:r>
              <a:rPr lang="en-US" sz="1800" dirty="0" smtClean="0">
                <a:solidFill>
                  <a:schemeClr val="accent2"/>
                </a:solidFill>
                <a:latin typeface="+mj-lt"/>
                <a:cs typeface="Times New Roman"/>
              </a:rPr>
              <a:t> in </a:t>
            </a:r>
            <a:r>
              <a:rPr lang="en-US" sz="1800" dirty="0" err="1" smtClean="0">
                <a:solidFill>
                  <a:schemeClr val="accent2"/>
                </a:solidFill>
                <a:latin typeface="+mj-lt"/>
                <a:cs typeface="Times New Roman"/>
              </a:rPr>
              <a:t>corso</a:t>
            </a:r>
            <a:r>
              <a:rPr lang="en-US" sz="1800" dirty="0" smtClean="0">
                <a:solidFill>
                  <a:schemeClr val="accent2"/>
                </a:solidFill>
                <a:latin typeface="+mj-lt"/>
                <a:cs typeface="Times New Roman"/>
              </a:rPr>
              <a:t> </a:t>
            </a:r>
            <a:r>
              <a:rPr lang="en-US" sz="1800" dirty="0" smtClean="0">
                <a:latin typeface="+mj-lt"/>
                <a:cs typeface="Times New Roman"/>
              </a:rPr>
              <a:t>(</a:t>
            </a:r>
            <a:r>
              <a:rPr lang="en-US" sz="1800" dirty="0" err="1" smtClean="0">
                <a:latin typeface="+mj-lt"/>
                <a:cs typeface="Times New Roman"/>
              </a:rPr>
              <a:t>angolo</a:t>
            </a:r>
            <a:r>
              <a:rPr lang="en-US" sz="1800" dirty="0" smtClean="0">
                <a:latin typeface="+mj-lt"/>
                <a:cs typeface="Times New Roman"/>
              </a:rPr>
              <a:t> = </a:t>
            </a:r>
            <a:r>
              <a:rPr lang="en-US" sz="1800" dirty="0" smtClean="0">
                <a:latin typeface="Book Antiqua"/>
                <a:cs typeface="Times New Roman"/>
              </a:rPr>
              <a:t>35</a:t>
            </a:r>
            <a:r>
              <a:rPr lang="en-US" sz="1800" baseline="30000" dirty="0" smtClean="0">
                <a:latin typeface="Book Antiqua"/>
                <a:cs typeface="Times New Roman"/>
              </a:rPr>
              <a:t>o</a:t>
            </a:r>
            <a:r>
              <a:rPr lang="en-US" sz="1800" dirty="0" smtClean="0">
                <a:latin typeface="Book Antiqua"/>
                <a:cs typeface="Times New Roman"/>
              </a:rPr>
              <a:t>) prima del Run 2011</a:t>
            </a:r>
          </a:p>
          <a:p>
            <a:pPr>
              <a:defRPr/>
            </a:pPr>
            <a:r>
              <a:rPr lang="en-US" sz="1800" dirty="0" err="1" smtClean="0">
                <a:solidFill>
                  <a:schemeClr val="accent6"/>
                </a:solidFill>
                <a:latin typeface="+mj-lt"/>
              </a:rPr>
              <a:t>ulteriore</a:t>
            </a:r>
            <a:r>
              <a:rPr lang="en-US" sz="1800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  <a:latin typeface="+mj-lt"/>
              </a:rPr>
              <a:t>obiettivo</a:t>
            </a:r>
            <a:r>
              <a:rPr lang="en-US" sz="1800" dirty="0" smtClean="0">
                <a:solidFill>
                  <a:schemeClr val="accent6"/>
                </a:solidFill>
                <a:latin typeface="+mj-lt"/>
              </a:rPr>
              <a:t>: </a:t>
            </a:r>
            <a:r>
              <a:rPr lang="en-US" sz="1800" dirty="0" err="1" smtClean="0">
                <a:latin typeface="+mj-lt"/>
              </a:rPr>
              <a:t>allineamento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camere-magnete</a:t>
            </a:r>
            <a:r>
              <a:rPr lang="en-US" sz="1800" dirty="0" smtClean="0">
                <a:latin typeface="+mj-lt"/>
              </a:rPr>
              <a:t> (</a:t>
            </a:r>
            <a:r>
              <a:rPr lang="en-US" sz="1800" dirty="0" err="1" smtClean="0">
                <a:latin typeface="+mj-lt"/>
              </a:rPr>
              <a:t>vedi</a:t>
            </a:r>
            <a:r>
              <a:rPr lang="en-US" sz="1800" dirty="0" smtClean="0">
                <a:latin typeface="+mj-lt"/>
              </a:rPr>
              <a:t> sotto)</a:t>
            </a:r>
          </a:p>
          <a:p>
            <a:pPr lvl="1">
              <a:defRPr/>
            </a:pPr>
            <a:endParaRPr lang="en-US" sz="1400" dirty="0" smtClean="0">
              <a:solidFill>
                <a:srgbClr val="0033CC"/>
              </a:solidFill>
              <a:latin typeface="Book Antiqua"/>
            </a:endParaRPr>
          </a:p>
          <a:p>
            <a:pPr lvl="1">
              <a:defRPr/>
            </a:pPr>
            <a:endParaRPr lang="en-US" sz="1400" dirty="0" smtClean="0">
              <a:solidFill>
                <a:srgbClr val="0033CC"/>
              </a:solidFill>
              <a:latin typeface="Book Antiqu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Allineamento</a:t>
            </a:r>
            <a:r>
              <a:rPr lang="en-US" dirty="0" smtClean="0"/>
              <a:t> DC con </a:t>
            </a:r>
            <a:r>
              <a:rPr lang="en-US" dirty="0" err="1" smtClean="0"/>
              <a:t>cosmici</a:t>
            </a:r>
            <a:r>
              <a:rPr lang="en-US" dirty="0" smtClean="0"/>
              <a:t>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077200" cy="4953000"/>
          </a:xfrm>
        </p:spPr>
        <p:txBody>
          <a:bodyPr/>
          <a:lstStyle/>
          <a:p>
            <a:r>
              <a:rPr lang="en-US" sz="1800" dirty="0" err="1" smtClean="0">
                <a:solidFill>
                  <a:srgbClr val="0033CC"/>
                </a:solidFill>
                <a:latin typeface="Book Antiqua" pitchFamily="18" charset="0"/>
              </a:rPr>
              <a:t>posizionamento</a:t>
            </a:r>
            <a:r>
              <a:rPr lang="en-US" sz="1800" dirty="0" smtClean="0">
                <a:solidFill>
                  <a:srgbClr val="0033CC"/>
                </a:solidFill>
                <a:latin typeface="Book Antiqua" pitchFamily="18" charset="0"/>
              </a:rPr>
              <a:t> del </a:t>
            </a:r>
            <a:r>
              <a:rPr lang="en-US" sz="1800" dirty="0" err="1" smtClean="0">
                <a:solidFill>
                  <a:srgbClr val="0033CC"/>
                </a:solidFill>
                <a:latin typeface="Book Antiqua" pitchFamily="18" charset="0"/>
              </a:rPr>
              <a:t>sistema</a:t>
            </a:r>
            <a:r>
              <a:rPr lang="en-US" sz="1800" dirty="0" smtClean="0">
                <a:solidFill>
                  <a:srgbClr val="0033CC"/>
                </a:solidFill>
                <a:latin typeface="Book Antiqua" pitchFamily="18" charset="0"/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  <a:latin typeface="Book Antiqua" pitchFamily="18" charset="0"/>
              </a:rPr>
              <a:t>nel</a:t>
            </a:r>
            <a:r>
              <a:rPr lang="en-US" sz="1800" dirty="0" smtClean="0">
                <a:solidFill>
                  <a:srgbClr val="0033CC"/>
                </a:solidFill>
                <a:latin typeface="Book Antiqua" pitchFamily="18" charset="0"/>
              </a:rPr>
              <a:t> </a:t>
            </a:r>
            <a:r>
              <a:rPr lang="en-US" sz="1800" dirty="0" err="1" smtClean="0">
                <a:latin typeface="Book Antiqua" pitchFamily="18" charset="0"/>
              </a:rPr>
              <a:t>riferimento</a:t>
            </a:r>
            <a:r>
              <a:rPr lang="en-US" sz="1800" dirty="0" smtClean="0">
                <a:latin typeface="Book Antiqua" pitchFamily="18" charset="0"/>
              </a:rPr>
              <a:t> </a:t>
            </a:r>
            <a:r>
              <a:rPr lang="en-US" sz="1800" dirty="0" err="1" smtClean="0">
                <a:latin typeface="Book Antiqua" pitchFamily="18" charset="0"/>
              </a:rPr>
              <a:t>assoluto</a:t>
            </a:r>
            <a:r>
              <a:rPr lang="en-US" sz="1800" dirty="0" smtClean="0">
                <a:latin typeface="Book Antiqua" pitchFamily="18" charset="0"/>
              </a:rPr>
              <a:t> </a:t>
            </a:r>
            <a:r>
              <a:rPr lang="en-US" sz="1800" dirty="0" smtClean="0">
                <a:solidFill>
                  <a:srgbClr val="0033CC"/>
                </a:solidFill>
                <a:latin typeface="Book Antiqua" pitchFamily="18" charset="0"/>
              </a:rPr>
              <a:t>del</a:t>
            </a:r>
            <a:r>
              <a:rPr lang="en-US" sz="1800" dirty="0" smtClean="0">
                <a:latin typeface="Book Antiqua" pitchFamily="18" charset="0"/>
              </a:rPr>
              <a:t> </a:t>
            </a:r>
            <a:r>
              <a:rPr lang="en-US" sz="1800" dirty="0" err="1" smtClean="0">
                <a:latin typeface="Book Antiqua" pitchFamily="18" charset="0"/>
              </a:rPr>
              <a:t>magnete</a:t>
            </a:r>
            <a:r>
              <a:rPr lang="en-US" sz="1800" dirty="0" smtClean="0">
                <a:latin typeface="Book Antiqua" pitchFamily="18" charset="0"/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  <a:latin typeface="Book Antiqua" pitchFamily="18" charset="0"/>
              </a:rPr>
              <a:t>ottenuto</a:t>
            </a:r>
            <a:r>
              <a:rPr lang="en-US" sz="1800" dirty="0" smtClean="0">
                <a:solidFill>
                  <a:srgbClr val="0033CC"/>
                </a:solidFill>
                <a:latin typeface="Book Antiqua" pitchFamily="18" charset="0"/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  <a:latin typeface="Book Antiqua" pitchFamily="18" charset="0"/>
              </a:rPr>
              <a:t>mediante</a:t>
            </a:r>
            <a:r>
              <a:rPr lang="en-US" sz="1800" dirty="0" smtClean="0">
                <a:solidFill>
                  <a:srgbClr val="0033CC"/>
                </a:solidFill>
                <a:latin typeface="Book Antiqua" pitchFamily="18" charset="0"/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  <a:latin typeface="Book Antiqua" pitchFamily="18" charset="0"/>
              </a:rPr>
              <a:t>una</a:t>
            </a:r>
            <a:r>
              <a:rPr lang="en-US" sz="1800" dirty="0" smtClean="0">
                <a:solidFill>
                  <a:srgbClr val="0033CC"/>
                </a:solidFill>
                <a:latin typeface="Book Antiqua" pitchFamily="18" charset="0"/>
              </a:rPr>
              <a:t> </a:t>
            </a:r>
            <a:r>
              <a:rPr lang="en-US" sz="1800" dirty="0" smtClean="0">
                <a:latin typeface="Book Antiqua" pitchFamily="18" charset="0"/>
              </a:rPr>
              <a:t>survey </a:t>
            </a:r>
            <a:r>
              <a:rPr lang="en-US" sz="1800" dirty="0" err="1" smtClean="0">
                <a:latin typeface="Book Antiqua" pitchFamily="18" charset="0"/>
              </a:rPr>
              <a:t>ottica</a:t>
            </a:r>
            <a:r>
              <a:rPr lang="en-US" sz="1800" dirty="0" smtClean="0">
                <a:latin typeface="Book Antiqua" pitchFamily="18" charset="0"/>
              </a:rPr>
              <a:t> (con </a:t>
            </a:r>
            <a:r>
              <a:rPr lang="en-US" sz="1800" dirty="0" err="1" smtClean="0">
                <a:latin typeface="Book Antiqua" pitchFamily="18" charset="0"/>
              </a:rPr>
              <a:t>risoluzioni</a:t>
            </a:r>
            <a:r>
              <a:rPr lang="en-US" sz="1800" dirty="0" smtClean="0">
                <a:latin typeface="Book Antiqua" pitchFamily="18" charset="0"/>
              </a:rPr>
              <a:t>  ~ 1 mm)</a:t>
            </a:r>
          </a:p>
          <a:p>
            <a:r>
              <a:rPr lang="en-US" sz="1800" dirty="0" err="1" smtClean="0">
                <a:solidFill>
                  <a:srgbClr val="0033CC"/>
                </a:solidFill>
                <a:latin typeface="Book Antiqua" pitchFamily="18" charset="0"/>
              </a:rPr>
              <a:t>precedente</a:t>
            </a:r>
            <a:r>
              <a:rPr lang="en-US" sz="1800" dirty="0" smtClean="0">
                <a:solidFill>
                  <a:srgbClr val="0033CC"/>
                </a:solidFill>
                <a:latin typeface="Book Antiqua" pitchFamily="18" charset="0"/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  <a:latin typeface="Book Antiqua" pitchFamily="18" charset="0"/>
              </a:rPr>
              <a:t>metodo</a:t>
            </a:r>
            <a:r>
              <a:rPr lang="en-US" sz="1800" dirty="0" smtClean="0">
                <a:solidFill>
                  <a:srgbClr val="0033CC"/>
                </a:solidFill>
                <a:latin typeface="Book Antiqua" pitchFamily="18" charset="0"/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  <a:latin typeface="Book Antiqua" pitchFamily="18" charset="0"/>
              </a:rPr>
              <a:t>di</a:t>
            </a:r>
            <a:r>
              <a:rPr lang="en-US" sz="1800" dirty="0" smtClean="0">
                <a:solidFill>
                  <a:srgbClr val="0033CC"/>
                </a:solidFill>
                <a:latin typeface="Book Antiqua" pitchFamily="18" charset="0"/>
              </a:rPr>
              <a:t> </a:t>
            </a:r>
            <a:r>
              <a:rPr lang="en-US" sz="1800" dirty="0" err="1" smtClean="0">
                <a:latin typeface="Book Antiqua" pitchFamily="18" charset="0"/>
              </a:rPr>
              <a:t>allineamento</a:t>
            </a:r>
            <a:r>
              <a:rPr lang="en-US" sz="1800" dirty="0" smtClean="0">
                <a:latin typeface="Book Antiqua" pitchFamily="18" charset="0"/>
              </a:rPr>
              <a:t> </a:t>
            </a:r>
            <a:r>
              <a:rPr lang="en-US" sz="1800" dirty="0" err="1" smtClean="0">
                <a:latin typeface="Book Antiqua" pitchFamily="18" charset="0"/>
              </a:rPr>
              <a:t>relativo</a:t>
            </a:r>
            <a:r>
              <a:rPr lang="en-US" sz="1800" dirty="0" smtClean="0">
                <a:latin typeface="Book Antiqua" pitchFamily="18" charset="0"/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  <a:latin typeface="Book Antiqua" pitchFamily="18" charset="0"/>
              </a:rPr>
              <a:t>mediante</a:t>
            </a:r>
            <a:r>
              <a:rPr lang="en-US" sz="1800" dirty="0" smtClean="0">
                <a:solidFill>
                  <a:srgbClr val="0033CC"/>
                </a:solidFill>
                <a:latin typeface="Book Antiqua" pitchFamily="18" charset="0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Book Antiqua" pitchFamily="18" charset="0"/>
              </a:rPr>
              <a:t>minimizzazione</a:t>
            </a:r>
            <a:r>
              <a:rPr lang="en-US" sz="18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Book Antiqua" pitchFamily="18" charset="0"/>
              </a:rPr>
              <a:t>dei</a:t>
            </a:r>
            <a:r>
              <a:rPr lang="en-US" sz="1800" dirty="0" smtClean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Book Antiqua" pitchFamily="18" charset="0"/>
              </a:rPr>
              <a:t>residui</a:t>
            </a:r>
            <a:r>
              <a:rPr lang="en-US" sz="180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Book Antiqua" pitchFamily="18" charset="0"/>
              </a:rPr>
              <a:t>degli</a:t>
            </a:r>
            <a:r>
              <a:rPr lang="en-US" sz="1800" dirty="0" smtClean="0">
                <a:solidFill>
                  <a:schemeClr val="accent2"/>
                </a:solidFill>
                <a:latin typeface="Book Antiqua" pitchFamily="18" charset="0"/>
              </a:rPr>
              <a:t> hit </a:t>
            </a:r>
            <a:r>
              <a:rPr lang="en-US" sz="1800" dirty="0" err="1" smtClean="0">
                <a:solidFill>
                  <a:schemeClr val="accent2"/>
                </a:solidFill>
                <a:latin typeface="Book Antiqua" pitchFamily="18" charset="0"/>
              </a:rPr>
              <a:t>rispetto</a:t>
            </a:r>
            <a:r>
              <a:rPr lang="en-US" sz="1800" dirty="0" smtClean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Book Antiqua" pitchFamily="18" charset="0"/>
              </a:rPr>
              <a:t>alle</a:t>
            </a:r>
            <a:r>
              <a:rPr lang="en-US" sz="1800" dirty="0" smtClean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Book Antiqua" pitchFamily="18" charset="0"/>
              </a:rPr>
              <a:t>tracce</a:t>
            </a:r>
            <a:r>
              <a:rPr lang="en-US" sz="1800" dirty="0" smtClean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Book Antiqua" pitchFamily="18" charset="0"/>
              </a:rPr>
              <a:t>fittate</a:t>
            </a:r>
            <a:r>
              <a:rPr lang="en-US" sz="1800" dirty="0" smtClean="0">
                <a:solidFill>
                  <a:schemeClr val="accent2"/>
                </a:solidFill>
                <a:latin typeface="Book Antiqua" pitchFamily="18" charset="0"/>
              </a:rPr>
              <a:t> per </a:t>
            </a:r>
            <a:r>
              <a:rPr lang="en-US" sz="1800" dirty="0" err="1" smtClean="0">
                <a:latin typeface="Book Antiqua" pitchFamily="18" charset="0"/>
              </a:rPr>
              <a:t>positroni</a:t>
            </a:r>
            <a:r>
              <a:rPr lang="en-US" sz="180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Book Antiqua" pitchFamily="18" charset="0"/>
              </a:rPr>
              <a:t>di</a:t>
            </a:r>
            <a:r>
              <a:rPr lang="en-US" sz="1800" dirty="0" smtClean="0">
                <a:solidFill>
                  <a:srgbClr val="FF0000"/>
                </a:solidFill>
                <a:latin typeface="Book Antiqua" pitchFamily="18" charset="0"/>
              </a:rPr>
              <a:t> Michel</a:t>
            </a:r>
            <a:endParaRPr lang="en-US" sz="1600" dirty="0" smtClean="0">
              <a:latin typeface="Book Antiqua" pitchFamily="18" charset="0"/>
            </a:endParaRPr>
          </a:p>
          <a:p>
            <a:r>
              <a:rPr lang="en-US" sz="1800" dirty="0" err="1" smtClean="0">
                <a:solidFill>
                  <a:schemeClr val="accent2"/>
                </a:solidFill>
                <a:latin typeface="Book Antiqua" pitchFamily="18" charset="0"/>
              </a:rPr>
              <a:t>nuova</a:t>
            </a:r>
            <a:r>
              <a:rPr lang="en-US" sz="1800" dirty="0" smtClean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Book Antiqua" pitchFamily="18" charset="0"/>
              </a:rPr>
              <a:t>procedura</a:t>
            </a:r>
            <a:r>
              <a:rPr lang="en-US" sz="1800" dirty="0" smtClean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Book Antiqua" pitchFamily="18" charset="0"/>
              </a:rPr>
              <a:t>mediante</a:t>
            </a:r>
            <a:r>
              <a:rPr lang="en-US" sz="1800" dirty="0" smtClean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Book Antiqua" pitchFamily="18" charset="0"/>
              </a:rPr>
              <a:t>acquisizione</a:t>
            </a:r>
            <a:r>
              <a:rPr lang="en-US" sz="1800" dirty="0" smtClean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Book Antiqua" pitchFamily="18" charset="0"/>
              </a:rPr>
              <a:t>di</a:t>
            </a:r>
            <a:r>
              <a:rPr lang="en-US" sz="1800" dirty="0" smtClean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Book Antiqua" pitchFamily="18" charset="0"/>
              </a:rPr>
              <a:t>raggi</a:t>
            </a:r>
            <a:r>
              <a:rPr lang="en-US" sz="180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Book Antiqua" pitchFamily="18" charset="0"/>
              </a:rPr>
              <a:t>cosmici</a:t>
            </a:r>
            <a:r>
              <a:rPr lang="en-US" sz="1800" dirty="0" smtClean="0">
                <a:solidFill>
                  <a:srgbClr val="FF0000"/>
                </a:solidFill>
                <a:latin typeface="Book Antiqua" pitchFamily="18" charset="0"/>
              </a:rPr>
              <a:t> (a campo </a:t>
            </a:r>
            <a:r>
              <a:rPr lang="en-US" sz="1800" dirty="0" err="1" smtClean="0">
                <a:solidFill>
                  <a:srgbClr val="FF0000"/>
                </a:solidFill>
                <a:latin typeface="Book Antiqua" pitchFamily="18" charset="0"/>
              </a:rPr>
              <a:t>spento</a:t>
            </a:r>
            <a:r>
              <a:rPr lang="en-US" sz="1800" dirty="0" smtClean="0">
                <a:solidFill>
                  <a:srgbClr val="FF0000"/>
                </a:solidFill>
                <a:latin typeface="Book Antiqua" pitchFamily="18" charset="0"/>
              </a:rPr>
              <a:t>)  </a:t>
            </a:r>
            <a:endParaRPr lang="en-US" sz="1600" dirty="0" smtClean="0">
              <a:solidFill>
                <a:srgbClr val="0033CC"/>
              </a:solidFill>
              <a:latin typeface="Book Antiqua" pitchFamily="18" charset="0"/>
            </a:endParaRPr>
          </a:p>
          <a:p>
            <a:pPr lvl="1">
              <a:buFontTx/>
              <a:buNone/>
            </a:pPr>
            <a:r>
              <a:rPr lang="en-US" sz="1600" dirty="0" smtClean="0">
                <a:latin typeface="Book Antiqua" pitchFamily="18" charset="0"/>
              </a:rPr>
              <a:t>	</a:t>
            </a:r>
            <a:r>
              <a:rPr lang="en-US" sz="1600" dirty="0" smtClean="0">
                <a:solidFill>
                  <a:schemeClr val="tx2"/>
                </a:solidFill>
                <a:latin typeface="Book Antiqua" pitchFamily="18" charset="0"/>
                <a:sym typeface="Wingdings" pitchFamily="2" charset="2"/>
              </a:rPr>
              <a:t> </a:t>
            </a:r>
            <a:r>
              <a:rPr lang="en-US" sz="1600" dirty="0" err="1" smtClean="0">
                <a:solidFill>
                  <a:srgbClr val="FF0000"/>
                </a:solidFill>
                <a:latin typeface="Book Antiqua" pitchFamily="18" charset="0"/>
              </a:rPr>
              <a:t>indipendente</a:t>
            </a:r>
            <a:r>
              <a:rPr lang="en-US" sz="16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Book Antiqua" pitchFamily="18" charset="0"/>
              </a:rPr>
              <a:t>dal</a:t>
            </a:r>
            <a:r>
              <a:rPr lang="en-US" sz="1600" dirty="0" smtClean="0">
                <a:solidFill>
                  <a:schemeClr val="tx2"/>
                </a:solidFill>
                <a:latin typeface="Book Antiqua" pitchFamily="18" charset="0"/>
              </a:rPr>
              <a:t> campo e </a:t>
            </a:r>
            <a:r>
              <a:rPr lang="en-US" sz="1600" dirty="0" err="1" smtClean="0">
                <a:solidFill>
                  <a:schemeClr val="tx2"/>
                </a:solidFill>
                <a:latin typeface="Book Antiqua" pitchFamily="18" charset="0"/>
              </a:rPr>
              <a:t>dall’algoritmo</a:t>
            </a:r>
            <a:r>
              <a:rPr lang="en-US" sz="16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Book Antiqua" pitchFamily="18" charset="0"/>
              </a:rPr>
              <a:t>di</a:t>
            </a:r>
            <a:r>
              <a:rPr lang="en-US" sz="1600" dirty="0" smtClean="0">
                <a:solidFill>
                  <a:schemeClr val="tx2"/>
                </a:solidFill>
                <a:latin typeface="Book Antiqua" pitchFamily="18" charset="0"/>
              </a:rPr>
              <a:t> tracking</a:t>
            </a:r>
          </a:p>
          <a:p>
            <a:pPr lvl="1">
              <a:buFontTx/>
              <a:buNone/>
            </a:pPr>
            <a:r>
              <a:rPr lang="en-US" sz="1600" dirty="0" smtClean="0">
                <a:latin typeface="Book Antiqua" pitchFamily="18" charset="0"/>
              </a:rPr>
              <a:t>	</a:t>
            </a:r>
            <a:r>
              <a:rPr lang="en-US" sz="1600" dirty="0" smtClean="0">
                <a:solidFill>
                  <a:schemeClr val="tx2"/>
                </a:solidFill>
                <a:latin typeface="Book Antiqua" pitchFamily="18" charset="0"/>
                <a:sym typeface="Wingdings" pitchFamily="2" charset="2"/>
              </a:rPr>
              <a:t> </a:t>
            </a:r>
            <a:r>
              <a:rPr lang="en-US" sz="1600" dirty="0" err="1" smtClean="0">
                <a:solidFill>
                  <a:schemeClr val="tx2"/>
                </a:solidFill>
                <a:latin typeface="Book Antiqua" pitchFamily="18" charset="0"/>
                <a:sym typeface="Wingdings" pitchFamily="2" charset="2"/>
              </a:rPr>
              <a:t>assenza</a:t>
            </a:r>
            <a:r>
              <a:rPr lang="en-US" sz="1600" dirty="0" smtClean="0">
                <a:solidFill>
                  <a:schemeClr val="tx2"/>
                </a:solidFill>
                <a:latin typeface="Book Antiqua" pitchFamily="18" charset="0"/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Book Antiqua" pitchFamily="18" charset="0"/>
                <a:sym typeface="Wingdings" pitchFamily="2" charset="2"/>
              </a:rPr>
              <a:t>di</a:t>
            </a:r>
            <a:r>
              <a:rPr lang="en-US" sz="1600" dirty="0" smtClean="0">
                <a:solidFill>
                  <a:schemeClr val="tx2"/>
                </a:solidFill>
                <a:latin typeface="Book Antiqua" pitchFamily="18" charset="0"/>
                <a:sym typeface="Wingdings" pitchFamily="2" charset="2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Book Antiqua" pitchFamily="18" charset="0"/>
                <a:sym typeface="Wingdings" pitchFamily="2" charset="2"/>
              </a:rPr>
              <a:t>pile-up</a:t>
            </a:r>
          </a:p>
          <a:p>
            <a:pPr lvl="1">
              <a:buFontTx/>
              <a:buNone/>
            </a:pPr>
            <a:r>
              <a:rPr lang="en-US" sz="1600" dirty="0" smtClean="0">
                <a:latin typeface="Book Antiqua" pitchFamily="18" charset="0"/>
                <a:sym typeface="Wingdings" pitchFamily="2" charset="2"/>
              </a:rPr>
              <a:t>	</a:t>
            </a:r>
            <a:r>
              <a:rPr lang="en-US" sz="1600" dirty="0" smtClean="0">
                <a:solidFill>
                  <a:schemeClr val="tx2"/>
                </a:solidFill>
                <a:latin typeface="Book Antiqua" pitchFamily="18" charset="0"/>
                <a:sym typeface="Wingdings" pitchFamily="2" charset="2"/>
              </a:rPr>
              <a:t></a:t>
            </a:r>
            <a:r>
              <a:rPr lang="en-US" sz="1600" dirty="0" smtClean="0">
                <a:latin typeface="Book Antiqua" pitchFamily="18" charset="0"/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Book Antiqua" pitchFamily="18" charset="0"/>
                <a:sym typeface="Wingdings" pitchFamily="2" charset="2"/>
              </a:rPr>
              <a:t>tracce</a:t>
            </a:r>
            <a:r>
              <a:rPr lang="en-US" sz="1600" dirty="0" smtClean="0">
                <a:solidFill>
                  <a:schemeClr val="tx2"/>
                </a:solidFill>
                <a:latin typeface="Book Antiqua" pitchFamily="18" charset="0"/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Book Antiqua" pitchFamily="18" charset="0"/>
                <a:sym typeface="Wingdings" pitchFamily="2" charset="2"/>
              </a:rPr>
              <a:t>di</a:t>
            </a:r>
            <a:r>
              <a:rPr lang="en-US" sz="1600" dirty="0" smtClean="0">
                <a:solidFill>
                  <a:schemeClr val="tx2"/>
                </a:solidFill>
                <a:latin typeface="Book Antiqua" pitchFamily="18" charset="0"/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Book Antiqua" pitchFamily="18" charset="0"/>
                <a:sym typeface="Wingdings" pitchFamily="2" charset="2"/>
              </a:rPr>
              <a:t>impulso</a:t>
            </a:r>
            <a:r>
              <a:rPr lang="en-US" sz="1600" dirty="0" smtClean="0">
                <a:solidFill>
                  <a:srgbClr val="FF0000"/>
                </a:solidFill>
                <a:latin typeface="Book Antiqua" pitchFamily="18" charset="0"/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Book Antiqua" pitchFamily="18" charset="0"/>
                <a:sym typeface="Wingdings" pitchFamily="2" charset="2"/>
              </a:rPr>
              <a:t>maggiore</a:t>
            </a:r>
            <a:r>
              <a:rPr lang="en-US" sz="1600" dirty="0" smtClean="0">
                <a:solidFill>
                  <a:srgbClr val="FF0000"/>
                </a:solidFill>
                <a:latin typeface="Book Antiqua" pitchFamily="18" charset="0"/>
                <a:sym typeface="Wingdings" pitchFamily="2" charset="2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latin typeface="Book Antiqua" pitchFamily="18" charset="0"/>
                <a:sym typeface="Wingdings" pitchFamily="2" charset="2"/>
              </a:rPr>
              <a:t>(p ~ </a:t>
            </a:r>
            <a:r>
              <a:rPr lang="en-US" sz="1600" dirty="0" err="1" smtClean="0">
                <a:solidFill>
                  <a:srgbClr val="00B050"/>
                </a:solidFill>
                <a:latin typeface="Book Antiqua" pitchFamily="18" charset="0"/>
                <a:sym typeface="Wingdings" pitchFamily="2" charset="2"/>
              </a:rPr>
              <a:t>GeV</a:t>
            </a:r>
            <a:r>
              <a:rPr lang="en-US" sz="1600" dirty="0" smtClean="0">
                <a:solidFill>
                  <a:srgbClr val="00B050"/>
                </a:solidFill>
                <a:latin typeface="Book Antiqua" pitchFamily="18" charset="0"/>
                <a:sym typeface="Wingdings" pitchFamily="2" charset="2"/>
              </a:rPr>
              <a:t>) </a:t>
            </a:r>
            <a:r>
              <a:rPr lang="en-US" sz="1600" dirty="0" smtClean="0">
                <a:solidFill>
                  <a:srgbClr val="FF0000"/>
                </a:solidFill>
                <a:latin typeface="Book Antiqua" pitchFamily="18" charset="0"/>
                <a:sym typeface="Wingdings" pitchFamily="2" charset="2"/>
              </a:rPr>
              <a:t> </a:t>
            </a:r>
          </a:p>
          <a:p>
            <a:pPr lvl="1">
              <a:buFontTx/>
              <a:buNone/>
            </a:pPr>
            <a:r>
              <a:rPr lang="en-US" sz="1600" dirty="0" smtClean="0">
                <a:solidFill>
                  <a:srgbClr val="FF0000"/>
                </a:solidFill>
                <a:latin typeface="Book Antiqua" pitchFamily="18" charset="0"/>
                <a:sym typeface="Wingdings" pitchFamily="2" charset="2"/>
              </a:rPr>
              <a:t>          </a:t>
            </a:r>
            <a:r>
              <a:rPr lang="en-US" sz="1600" dirty="0" err="1" smtClean="0">
                <a:solidFill>
                  <a:srgbClr val="FF0000"/>
                </a:solidFill>
                <a:latin typeface="Book Antiqua" pitchFamily="18" charset="0"/>
                <a:sym typeface="Wingdings" pitchFamily="2" charset="2"/>
              </a:rPr>
              <a:t>minore</a:t>
            </a:r>
            <a:r>
              <a:rPr lang="en-US" sz="1600" dirty="0" smtClean="0">
                <a:solidFill>
                  <a:srgbClr val="FF0000"/>
                </a:solidFill>
                <a:latin typeface="Book Antiqua" pitchFamily="18" charset="0"/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Book Antiqua" pitchFamily="18" charset="0"/>
                <a:sym typeface="Wingdings" pitchFamily="2" charset="2"/>
              </a:rPr>
              <a:t>effetto</a:t>
            </a:r>
            <a:r>
              <a:rPr lang="en-US" sz="1600" dirty="0" smtClean="0">
                <a:solidFill>
                  <a:srgbClr val="FF0000"/>
                </a:solidFill>
                <a:latin typeface="Book Antiqua" pitchFamily="18" charset="0"/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Book Antiqua" pitchFamily="18" charset="0"/>
                <a:sym typeface="Wingdings" pitchFamily="2" charset="2"/>
              </a:rPr>
              <a:t>di</a:t>
            </a:r>
            <a:r>
              <a:rPr lang="en-US" sz="1600" dirty="0" smtClean="0">
                <a:solidFill>
                  <a:srgbClr val="FF0000"/>
                </a:solidFill>
                <a:latin typeface="Book Antiqua" pitchFamily="18" charset="0"/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Book Antiqua" pitchFamily="18" charset="0"/>
                <a:sym typeface="Wingdings" pitchFamily="2" charset="2"/>
              </a:rPr>
              <a:t>materia</a:t>
            </a:r>
            <a:endParaRPr lang="en-US" sz="1600" dirty="0" smtClean="0">
              <a:solidFill>
                <a:srgbClr val="FF0000"/>
              </a:solidFill>
              <a:latin typeface="Book Antiqua" pitchFamily="18" charset="0"/>
              <a:sym typeface="Wingdings" pitchFamily="2" charset="2"/>
            </a:endParaRPr>
          </a:p>
          <a:p>
            <a:r>
              <a:rPr lang="en-US" sz="1800" dirty="0" err="1" smtClean="0">
                <a:solidFill>
                  <a:schemeClr val="accent2"/>
                </a:solidFill>
                <a:latin typeface="Book Antiqua" pitchFamily="18" charset="0"/>
                <a:sym typeface="Wingdings" pitchFamily="2" charset="2"/>
              </a:rPr>
              <a:t>minimizzazione</a:t>
            </a:r>
            <a:r>
              <a:rPr lang="en-US" sz="1800" dirty="0" smtClean="0">
                <a:solidFill>
                  <a:schemeClr val="accent2"/>
                </a:solidFill>
                <a:latin typeface="Book Antiqua" pitchFamily="18" charset="0"/>
                <a:sym typeface="Wingdings" pitchFamily="2" charset="2"/>
              </a:rPr>
              <a:t> “</a:t>
            </a:r>
            <a:r>
              <a:rPr lang="en-US" sz="1800" dirty="0" err="1" smtClean="0">
                <a:solidFill>
                  <a:schemeClr val="accent2"/>
                </a:solidFill>
                <a:latin typeface="Book Antiqua" pitchFamily="18" charset="0"/>
                <a:sym typeface="Wingdings" pitchFamily="2" charset="2"/>
              </a:rPr>
              <a:t>analitica</a:t>
            </a:r>
            <a:r>
              <a:rPr lang="en-US" sz="1800" dirty="0" smtClean="0">
                <a:solidFill>
                  <a:schemeClr val="accent2"/>
                </a:solidFill>
                <a:latin typeface="Book Antiqua" pitchFamily="18" charset="0"/>
                <a:sym typeface="Wingdings" pitchFamily="2" charset="2"/>
              </a:rPr>
              <a:t>” </a:t>
            </a:r>
            <a:r>
              <a:rPr lang="en-US" sz="1800" dirty="0" err="1" smtClean="0">
                <a:solidFill>
                  <a:schemeClr val="accent2"/>
                </a:solidFill>
                <a:latin typeface="Book Antiqua" pitchFamily="18" charset="0"/>
                <a:sym typeface="Wingdings" pitchFamily="2" charset="2"/>
              </a:rPr>
              <a:t>di</a:t>
            </a:r>
            <a:r>
              <a:rPr lang="en-US" sz="1800" dirty="0" smtClean="0">
                <a:solidFill>
                  <a:schemeClr val="accent2"/>
                </a:solidFill>
                <a:latin typeface="Book Antiqua" pitchFamily="18" charset="0"/>
                <a:sym typeface="Wingdings" pitchFamily="2" charset="2"/>
              </a:rPr>
              <a:t> un </a:t>
            </a:r>
            <a:r>
              <a:rPr lang="el-GR" sz="1800" dirty="0" smtClean="0">
                <a:solidFill>
                  <a:srgbClr val="00B050"/>
                </a:solidFill>
                <a:latin typeface="Book Antiqua" pitchFamily="18" charset="0"/>
                <a:sym typeface="Wingdings" pitchFamily="2" charset="2"/>
              </a:rPr>
              <a:t>χ</a:t>
            </a:r>
            <a:r>
              <a:rPr lang="en-US" sz="1800" baseline="30000" dirty="0" smtClean="0">
                <a:solidFill>
                  <a:srgbClr val="00B050"/>
                </a:solidFill>
                <a:latin typeface="Book Antiqua" pitchFamily="18" charset="0"/>
                <a:sym typeface="Wingdings" pitchFamily="2" charset="2"/>
              </a:rPr>
              <a:t>2</a:t>
            </a:r>
            <a:r>
              <a:rPr lang="en-US" sz="1800" dirty="0" smtClean="0">
                <a:solidFill>
                  <a:srgbClr val="00B050"/>
                </a:solidFill>
                <a:latin typeface="Book Antiqua" pitchFamily="18" charset="0"/>
                <a:sym typeface="Wingdings" pitchFamily="2" charset="2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Book Antiqua" pitchFamily="18" charset="0"/>
                <a:sym typeface="Wingdings" pitchFamily="2" charset="2"/>
              </a:rPr>
              <a:t>funzione</a:t>
            </a:r>
            <a:endParaRPr lang="en-US" sz="1800" dirty="0" smtClean="0">
              <a:solidFill>
                <a:schemeClr val="accent2"/>
              </a:solidFill>
              <a:latin typeface="Book Antiqua" pitchFamily="18" charset="0"/>
              <a:sym typeface="Wingdings" pitchFamily="2" charset="2"/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accent2"/>
                </a:solidFill>
                <a:latin typeface="Book Antiqua" pitchFamily="18" charset="0"/>
                <a:sym typeface="Wingdings" pitchFamily="2" charset="2"/>
              </a:rPr>
              <a:t>      </a:t>
            </a:r>
            <a:r>
              <a:rPr lang="en-US" sz="1800" dirty="0" err="1" smtClean="0">
                <a:solidFill>
                  <a:schemeClr val="accent2"/>
                </a:solidFill>
                <a:latin typeface="Book Antiqua" pitchFamily="18" charset="0"/>
                <a:sym typeface="Wingdings" pitchFamily="2" charset="2"/>
              </a:rPr>
              <a:t>dei</a:t>
            </a:r>
            <a:r>
              <a:rPr lang="en-US" sz="1800" dirty="0" smtClean="0">
                <a:latin typeface="Book Antiqua" pitchFamily="18" charset="0"/>
                <a:sym typeface="Wingdings" pitchFamily="2" charset="2"/>
              </a:rPr>
              <a:t> </a:t>
            </a:r>
            <a:r>
              <a:rPr lang="en-US" sz="1800" dirty="0" err="1" smtClean="0">
                <a:latin typeface="Book Antiqua" pitchFamily="18" charset="0"/>
                <a:sym typeface="Wingdings" pitchFamily="2" charset="2"/>
              </a:rPr>
              <a:t>parametri</a:t>
            </a:r>
            <a:r>
              <a:rPr lang="en-US" sz="1800" dirty="0" smtClean="0">
                <a:latin typeface="Book Antiqua" pitchFamily="18" charset="0"/>
                <a:sym typeface="Wingdings" pitchFamily="2" charset="2"/>
              </a:rPr>
              <a:t> </a:t>
            </a:r>
            <a:r>
              <a:rPr lang="en-US" sz="1800" dirty="0" err="1" smtClean="0">
                <a:latin typeface="Book Antiqua" pitchFamily="18" charset="0"/>
                <a:sym typeface="Wingdings" pitchFamily="2" charset="2"/>
              </a:rPr>
              <a:t>di</a:t>
            </a:r>
            <a:r>
              <a:rPr lang="en-US" sz="1800" dirty="0" smtClean="0">
                <a:latin typeface="Book Antiqua" pitchFamily="18" charset="0"/>
                <a:sym typeface="Wingdings" pitchFamily="2" charset="2"/>
              </a:rPr>
              <a:t> </a:t>
            </a:r>
            <a:r>
              <a:rPr lang="en-US" sz="1800" dirty="0" err="1" smtClean="0">
                <a:latin typeface="Book Antiqua" pitchFamily="18" charset="0"/>
                <a:sym typeface="Wingdings" pitchFamily="2" charset="2"/>
              </a:rPr>
              <a:t>allineamento</a:t>
            </a:r>
            <a:endParaRPr lang="en-US" sz="1800" dirty="0" smtClean="0">
              <a:latin typeface="Book Antiqua" pitchFamily="18" charset="0"/>
              <a:sym typeface="Wingdings" pitchFamily="2" charset="2"/>
            </a:endParaRPr>
          </a:p>
          <a:p>
            <a:pPr>
              <a:buNone/>
            </a:pPr>
            <a:r>
              <a:rPr lang="en-US" sz="1800" dirty="0" smtClean="0">
                <a:latin typeface="Book Antiqua" pitchFamily="18" charset="0"/>
                <a:sym typeface="Wingdings" pitchFamily="2" charset="2"/>
              </a:rPr>
              <a:t>      </a:t>
            </a:r>
            <a:r>
              <a:rPr lang="en-US" sz="1800" dirty="0" smtClean="0">
                <a:solidFill>
                  <a:schemeClr val="accent2"/>
                </a:solidFill>
                <a:latin typeface="Book Antiqua" pitchFamily="18" charset="0"/>
                <a:sym typeface="Wingdings" pitchFamily="2" charset="2"/>
              </a:rPr>
              <a:t>(</a:t>
            </a:r>
            <a:r>
              <a:rPr lang="en-US" sz="1800" dirty="0" err="1" smtClean="0">
                <a:solidFill>
                  <a:schemeClr val="accent2"/>
                </a:solidFill>
                <a:latin typeface="Book Antiqua" pitchFamily="18" charset="0"/>
                <a:sym typeface="Wingdings" pitchFamily="2" charset="2"/>
              </a:rPr>
              <a:t>sul</a:t>
            </a:r>
            <a:r>
              <a:rPr lang="en-US" sz="1800" dirty="0" smtClean="0">
                <a:solidFill>
                  <a:schemeClr val="accent2"/>
                </a:solidFill>
                <a:latin typeface="Book Antiqua" pitchFamily="18" charset="0"/>
                <a:sym typeface="Wingdings" pitchFamily="2" charset="2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Book Antiqua" pitchFamily="18" charset="0"/>
                <a:sym typeface="Wingdings" pitchFamily="2" charset="2"/>
              </a:rPr>
              <a:t>modello</a:t>
            </a:r>
            <a:r>
              <a:rPr lang="en-US" sz="1800" dirty="0" smtClean="0">
                <a:solidFill>
                  <a:schemeClr val="accent2"/>
                </a:solidFill>
                <a:latin typeface="Book Antiqua" pitchFamily="18" charset="0"/>
                <a:sym typeface="Wingdings" pitchFamily="2" charset="2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Book Antiqua" pitchFamily="18" charset="0"/>
                <a:sym typeface="Wingdings" pitchFamily="2" charset="2"/>
              </a:rPr>
              <a:t>dell’algoritmo</a:t>
            </a:r>
            <a:r>
              <a:rPr lang="en-US" sz="1800" dirty="0" smtClean="0">
                <a:solidFill>
                  <a:schemeClr val="accent2"/>
                </a:solidFill>
                <a:latin typeface="Book Antiqua" pitchFamily="18" charset="0"/>
                <a:sym typeface="Wingdings" pitchFamily="2" charset="2"/>
              </a:rPr>
              <a:t> </a:t>
            </a:r>
            <a:r>
              <a:rPr lang="en-US" sz="1800" dirty="0" smtClean="0">
                <a:latin typeface="Book Antiqua" pitchFamily="18" charset="0"/>
                <a:sym typeface="Wingdings" pitchFamily="2" charset="2"/>
              </a:rPr>
              <a:t>Millipede </a:t>
            </a:r>
            <a:r>
              <a:rPr lang="en-US" sz="1800" dirty="0" err="1" smtClean="0">
                <a:solidFill>
                  <a:schemeClr val="accent2"/>
                </a:solidFill>
                <a:latin typeface="Book Antiqua" pitchFamily="18" charset="0"/>
                <a:sym typeface="Wingdings" pitchFamily="2" charset="2"/>
              </a:rPr>
              <a:t>usato</a:t>
            </a:r>
            <a:endParaRPr lang="en-US" sz="1800" dirty="0" smtClean="0">
              <a:solidFill>
                <a:schemeClr val="accent2"/>
              </a:solidFill>
              <a:latin typeface="Book Antiqua" pitchFamily="18" charset="0"/>
              <a:sym typeface="Wingdings" pitchFamily="2" charset="2"/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accent2"/>
                </a:solidFill>
                <a:latin typeface="Book Antiqua" pitchFamily="18" charset="0"/>
                <a:sym typeface="Wingdings" pitchFamily="2" charset="2"/>
              </a:rPr>
              <a:t>       </a:t>
            </a:r>
            <a:r>
              <a:rPr lang="en-US" sz="1800" dirty="0" err="1" smtClean="0">
                <a:solidFill>
                  <a:schemeClr val="accent2"/>
                </a:solidFill>
                <a:latin typeface="Book Antiqua" pitchFamily="18" charset="0"/>
                <a:sym typeface="Wingdings" pitchFamily="2" charset="2"/>
              </a:rPr>
              <a:t>da</a:t>
            </a:r>
            <a:r>
              <a:rPr lang="en-US" sz="1800" dirty="0" smtClean="0">
                <a:solidFill>
                  <a:schemeClr val="accent2"/>
                </a:solidFill>
                <a:latin typeface="Book Antiqua" pitchFamily="18" charset="0"/>
                <a:sym typeface="Wingdings" pitchFamily="2" charset="2"/>
              </a:rPr>
              <a:t> CMS, </a:t>
            </a:r>
            <a:r>
              <a:rPr lang="en-US" sz="1800" dirty="0" smtClean="0">
                <a:solidFill>
                  <a:schemeClr val="tx2"/>
                </a:solidFill>
                <a:latin typeface="Book Antiqua" pitchFamily="18" charset="0"/>
                <a:sym typeface="Wingdings" pitchFamily="2" charset="2"/>
              </a:rPr>
              <a:t>CMS note 2008/008)</a:t>
            </a:r>
          </a:p>
          <a:p>
            <a:endParaRPr lang="en-US" sz="2000" dirty="0" smtClean="0">
              <a:solidFill>
                <a:srgbClr val="FF0000"/>
              </a:solidFill>
              <a:latin typeface="Book Antiqua" pitchFamily="18" charset="0"/>
              <a:sym typeface="Wingdings" pitchFamily="2" charset="2"/>
            </a:endParaRPr>
          </a:p>
          <a:p>
            <a:pPr lvl="1"/>
            <a:endParaRPr lang="en-US" sz="1600" dirty="0" smtClean="0">
              <a:solidFill>
                <a:schemeClr val="tx2"/>
              </a:solidFill>
              <a:latin typeface="Book Antiqua" pitchFamily="18" charset="0"/>
              <a:sym typeface="Wingdings" pitchFamily="2" charset="2"/>
            </a:endParaRP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D3E0122-C47C-4E99-8457-1BF487DBDFC5}" type="datetime1">
              <a:rPr lang="en-GB" smtClean="0"/>
              <a:pPr/>
              <a:t>20/06/2011</a:t>
            </a:fld>
            <a:endParaRPr lang="en-GB" smtClean="0"/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Esperimento MEG ...</a:t>
            </a: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AA389C-D45E-410C-AEEA-6805823560CA}" type="slidenum">
              <a:rPr lang="en-GB" smtClean="0"/>
              <a:pPr/>
              <a:t>9</a:t>
            </a:fld>
            <a:endParaRPr lang="en-GB" smtClean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9590" y="2895600"/>
            <a:ext cx="2877660" cy="318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Book Antiqu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13350</TotalTime>
  <Words>1330</Words>
  <Application>Microsoft Office PowerPoint</Application>
  <PresentationFormat>On-screen Show (4:3)</PresentationFormat>
  <Paragraphs>443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Default Design</vt:lpstr>
      <vt:lpstr>Equation</vt:lpstr>
      <vt:lpstr>Equazione</vt:lpstr>
      <vt:lpstr> Esperimento MEG:  stato e richieste</vt:lpstr>
      <vt:lpstr>Sommario</vt:lpstr>
      <vt:lpstr>cLFV oltre il Modello Standard</vt:lpstr>
      <vt:lpstr>cLFV, EDM, g-2</vt:lpstr>
      <vt:lpstr>Il Run 2010</vt:lpstr>
      <vt:lpstr>Nuove implementazioni</vt:lpstr>
      <vt:lpstr>Positroni Mott</vt:lpstr>
      <vt:lpstr>Risultati e prossimi obiettivi</vt:lpstr>
      <vt:lpstr>Allineamento DC con cosmici </vt:lpstr>
      <vt:lpstr>Risultati e prossimi obiettivi</vt:lpstr>
      <vt:lpstr>Il generatore di neutroni</vt:lpstr>
      <vt:lpstr> Spettro in energia</vt:lpstr>
      <vt:lpstr>Allineamento DC-XEC</vt:lpstr>
      <vt:lpstr>Validazione del metodo</vt:lpstr>
      <vt:lpstr>Polarizzazione dei muoni </vt:lpstr>
      <vt:lpstr>Dati 2009</vt:lpstr>
      <vt:lpstr>Analisi di likelihood</vt:lpstr>
      <vt:lpstr>Stato complessivo</vt:lpstr>
      <vt:lpstr>Composizione gruppo</vt:lpstr>
      <vt:lpstr>Richieste Pisa</vt:lpstr>
      <vt:lpstr>Richieste per sezione</vt:lpstr>
      <vt:lpstr>Direzione e vertice </vt:lpstr>
      <vt:lpstr>Risoluzione in impulso</vt:lpstr>
      <vt:lpstr>Stato (aggiornato a Feb 2010)</vt:lpstr>
      <vt:lpstr>DCH: MC studies</vt:lpstr>
      <vt:lpstr>DCH: present situation</vt:lpstr>
      <vt:lpstr>DCH: Comments</vt:lpstr>
    </vt:vector>
  </TitlesOfParts>
  <Company>INFN - Pisa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 normalization in Run 2008 </dc:title>
  <dc:creator>Donato Nicolo</dc:creator>
  <cp:lastModifiedBy>Nicolo Donato</cp:lastModifiedBy>
  <cp:revision>650</cp:revision>
  <dcterms:created xsi:type="dcterms:W3CDTF">2005-03-29T15:32:49Z</dcterms:created>
  <dcterms:modified xsi:type="dcterms:W3CDTF">2011-06-20T12:59:10Z</dcterms:modified>
</cp:coreProperties>
</file>