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06" r:id="rId2"/>
    <p:sldId id="279" r:id="rId3"/>
    <p:sldId id="407" r:id="rId4"/>
    <p:sldId id="412" r:id="rId5"/>
    <p:sldId id="402" r:id="rId6"/>
    <p:sldId id="408" r:id="rId7"/>
    <p:sldId id="409" r:id="rId8"/>
    <p:sldId id="285" r:id="rId9"/>
    <p:sldId id="410" r:id="rId10"/>
    <p:sldId id="411" r:id="rId11"/>
    <p:sldId id="380" r:id="rId12"/>
  </p:sldIdLst>
  <p:sldSz cx="12192000" cy="6858000"/>
  <p:notesSz cx="6858000" cy="9144000"/>
  <p:embeddedFontLst>
    <p:embeddedFont>
      <p:font typeface="AR CENA" panose="020B0604020202020204" charset="0"/>
      <p:regular r:id="rId15"/>
    </p:embeddedFont>
    <p:embeddedFont>
      <p:font typeface="BIRTH OF A HERO" panose="020B060402020202020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MS PGothic" panose="020B0600070205080204" pitchFamily="34" charset="-128"/>
      <p:regular r:id="rId1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D697"/>
    <a:srgbClr val="FFFF00"/>
    <a:srgbClr val="CC0000"/>
    <a:srgbClr val="FFFFCC"/>
    <a:srgbClr val="33CC33"/>
    <a:srgbClr val="CCFF99"/>
    <a:srgbClr val="C0C0C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4660"/>
  </p:normalViewPr>
  <p:slideViewPr>
    <p:cSldViewPr>
      <p:cViewPr varScale="1">
        <p:scale>
          <a:sx n="90" d="100"/>
          <a:sy n="90" d="100"/>
        </p:scale>
        <p:origin x="69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54BBB37A-77E3-4473-B71F-93E1EAF9D66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0238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noProof="0"/>
              <a:t>Fare clic per modificare gli stili del testo dello schema</a:t>
            </a:r>
          </a:p>
          <a:p>
            <a:pPr lvl="1"/>
            <a:r>
              <a:rPr lang="en-GB" altLang="it-IT" noProof="0"/>
              <a:t>Secondo livello</a:t>
            </a:r>
          </a:p>
          <a:p>
            <a:pPr lvl="2"/>
            <a:r>
              <a:rPr lang="en-GB" altLang="it-IT" noProof="0"/>
              <a:t>Terzo livello</a:t>
            </a:r>
          </a:p>
          <a:p>
            <a:pPr lvl="3"/>
            <a:r>
              <a:rPr lang="en-GB" altLang="it-IT" noProof="0"/>
              <a:t>Quarto livello</a:t>
            </a:r>
          </a:p>
          <a:p>
            <a:pPr lvl="4"/>
            <a:r>
              <a:rPr lang="en-GB" alt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D38E7325-8AB6-4059-BB95-5C0ACBD52F8A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17813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8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7186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3275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9612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818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71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1400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633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596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6712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EBF5FF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egnaposto contenuto 5" descr="windows-wallpaper-7.jpg"/>
          <p:cNvPicPr>
            <a:picLocks noChangeAspect="1"/>
          </p:cNvPicPr>
          <p:nvPr userDrawn="1"/>
        </p:nvPicPr>
        <p:blipFill>
          <a:blip r:embed="rId13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11"/>
          <p:cNvSpPr>
            <a:spLocks noChangeArrowheads="1"/>
          </p:cNvSpPr>
          <p:nvPr userDrawn="1"/>
        </p:nvSpPr>
        <p:spPr bwMode="auto">
          <a:xfrm rot="5400000" flipH="1" flipV="1">
            <a:off x="5366015" y="-4892410"/>
            <a:ext cx="71437" cy="1060873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28" name="AutoShape 9"/>
          <p:cNvSpPr>
            <a:spLocks noChangeArrowheads="1"/>
          </p:cNvSpPr>
          <p:nvPr userDrawn="1"/>
        </p:nvSpPr>
        <p:spPr bwMode="auto">
          <a:xfrm flipV="1">
            <a:off x="336552" y="79376"/>
            <a:ext cx="95249" cy="61579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29" name="Text Box 12"/>
          <p:cNvSpPr txBox="1">
            <a:spLocks noChangeArrowheads="1"/>
          </p:cNvSpPr>
          <p:nvPr userDrawn="1"/>
        </p:nvSpPr>
        <p:spPr bwMode="auto">
          <a:xfrm>
            <a:off x="2639484" y="3397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en-GB" altLang="it-IT" sz="1800"/>
          </a:p>
        </p:txBody>
      </p:sp>
      <p:sp>
        <p:nvSpPr>
          <p:cNvPr id="1030" name="Text Box 13"/>
          <p:cNvSpPr txBox="1">
            <a:spLocks noChangeArrowheads="1"/>
          </p:cNvSpPr>
          <p:nvPr userDrawn="1"/>
        </p:nvSpPr>
        <p:spPr bwMode="auto">
          <a:xfrm rot="-5400000">
            <a:off x="-1795197" y="3281629"/>
            <a:ext cx="39608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dirty="0">
                <a:solidFill>
                  <a:srgbClr val="CC0000"/>
                </a:solidFill>
              </a:rPr>
              <a:t>Daniele M. </a:t>
            </a:r>
            <a:r>
              <a:rPr lang="en-US" altLang="it-IT" sz="1400" dirty="0" err="1">
                <a:solidFill>
                  <a:srgbClr val="CC0000"/>
                </a:solidFill>
              </a:rPr>
              <a:t>Trucchi</a:t>
            </a:r>
            <a:r>
              <a:rPr lang="en-US" altLang="it-IT" sz="1400" dirty="0">
                <a:solidFill>
                  <a:schemeClr val="accent2"/>
                </a:solidFill>
              </a:rPr>
              <a:t> - </a:t>
            </a:r>
            <a:r>
              <a:rPr lang="en-US" altLang="it-IT" sz="1400" u="sng" dirty="0">
                <a:solidFill>
                  <a:schemeClr val="accent2"/>
                </a:solidFill>
              </a:rPr>
              <a:t>daniele.trucchi@ism.cnr.it</a:t>
            </a:r>
            <a:endParaRPr lang="en-US" altLang="it-IT" sz="1400" u="sng" dirty="0">
              <a:solidFill>
                <a:srgbClr val="0000FF"/>
              </a:solidFill>
            </a:endParaRPr>
          </a:p>
        </p:txBody>
      </p:sp>
      <p:sp>
        <p:nvSpPr>
          <p:cNvPr id="1031" name="AutoShape 16"/>
          <p:cNvSpPr>
            <a:spLocks noChangeArrowheads="1"/>
          </p:cNvSpPr>
          <p:nvPr userDrawn="1"/>
        </p:nvSpPr>
        <p:spPr bwMode="auto">
          <a:xfrm rot="16200000" flipV="1">
            <a:off x="7405424" y="1179439"/>
            <a:ext cx="71437" cy="1080135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32" name="Text Box 17"/>
          <p:cNvSpPr txBox="1">
            <a:spLocks noChangeArrowheads="1"/>
          </p:cNvSpPr>
          <p:nvPr userDrawn="1"/>
        </p:nvSpPr>
        <p:spPr bwMode="auto">
          <a:xfrm>
            <a:off x="2311474" y="6583364"/>
            <a:ext cx="75840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i="1" dirty="0">
                <a:solidFill>
                  <a:schemeClr val="accent2"/>
                </a:solidFill>
              </a:rPr>
              <a:t>Workshop on sapphire detector construction - </a:t>
            </a:r>
            <a:r>
              <a:rPr lang="it-IT" altLang="it-IT" sz="1400" i="1" dirty="0" err="1">
                <a:solidFill>
                  <a:schemeClr val="accent2"/>
                </a:solidFill>
              </a:rPr>
              <a:t>January</a:t>
            </a:r>
            <a:r>
              <a:rPr lang="it-IT" altLang="it-IT" sz="1400" i="1" dirty="0">
                <a:solidFill>
                  <a:schemeClr val="accent2"/>
                </a:solidFill>
              </a:rPr>
              <a:t> 11</a:t>
            </a:r>
            <a:r>
              <a:rPr lang="it-IT" altLang="it-IT" sz="1400" i="1" baseline="30000" dirty="0">
                <a:solidFill>
                  <a:schemeClr val="accent2"/>
                </a:solidFill>
              </a:rPr>
              <a:t>th</a:t>
            </a:r>
            <a:r>
              <a:rPr lang="it-IT" altLang="it-IT" sz="1400" i="1" dirty="0">
                <a:solidFill>
                  <a:schemeClr val="accent2"/>
                </a:solidFill>
              </a:rPr>
              <a:t>, 2024</a:t>
            </a:r>
            <a:endParaRPr lang="en-US" altLang="it-IT" sz="1400" i="1" dirty="0">
              <a:solidFill>
                <a:schemeClr val="accent2"/>
              </a:solidFill>
            </a:endParaRPr>
          </a:p>
        </p:txBody>
      </p:sp>
      <p:pic>
        <p:nvPicPr>
          <p:cNvPr id="1033" name="Picture 2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2014" y="47625"/>
            <a:ext cx="837489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7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w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2531159" y="3337160"/>
            <a:ext cx="75440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3600" dirty="0">
                <a:solidFill>
                  <a:srgbClr val="CC0000"/>
                </a:solidFill>
              </a:rPr>
              <a:t>Diamond measurements under irradiation and </a:t>
            </a:r>
          </a:p>
          <a:p>
            <a:pPr algn="ctr" eaLnBrk="1" hangingPunct="1"/>
            <a:r>
              <a:rPr lang="en-US" altLang="it-IT" sz="3600" dirty="0">
                <a:solidFill>
                  <a:srgbClr val="CC0000"/>
                </a:solidFill>
              </a:rPr>
              <a:t>measurement of CCE and mu-tau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3813969" y="4745687"/>
            <a:ext cx="5197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Institute for Structure of Matter (ISM)</a:t>
            </a:r>
            <a:b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</a:b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of the Italian National Research Council (CNR)</a:t>
            </a: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Rome, Italy </a:t>
            </a:r>
          </a:p>
          <a:p>
            <a:pPr algn="ctr">
              <a:defRPr/>
            </a:pPr>
            <a:endParaRPr lang="en-US" altLang="it-IT" sz="1600" dirty="0"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DiaTHEMA</a:t>
            </a:r>
            <a:r>
              <a:rPr lang="en-US" altLang="it-IT" sz="16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Lab is inside the CNR Research Area of Roma 1</a:t>
            </a: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Via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Salaria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km. 29,300 - 00015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Monterotondo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Scalo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(RM), Italy</a:t>
            </a:r>
          </a:p>
        </p:txBody>
      </p:sp>
      <p:grpSp>
        <p:nvGrpSpPr>
          <p:cNvPr id="2" name="Gruppo 41">
            <a:extLst>
              <a:ext uri="{FF2B5EF4-FFF2-40B4-BE49-F238E27FC236}">
                <a16:creationId xmlns:a16="http://schemas.microsoft.com/office/drawing/2014/main" id="{3378AAFD-26DE-EAC7-8761-EC664168CDD1}"/>
              </a:ext>
            </a:extLst>
          </p:cNvPr>
          <p:cNvGrpSpPr>
            <a:grpSpLocks/>
          </p:cNvGrpSpPr>
          <p:nvPr/>
        </p:nvGrpSpPr>
        <p:grpSpPr bwMode="auto">
          <a:xfrm>
            <a:off x="6528048" y="259948"/>
            <a:ext cx="4656137" cy="3213100"/>
            <a:chOff x="364256" y="83539"/>
            <a:chExt cx="2543315" cy="3212115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94C47556-1313-B916-4D8A-1E7E55946B36}"/>
                </a:ext>
              </a:extLst>
            </p:cNvPr>
            <p:cNvSpPr txBox="1"/>
            <p:nvPr/>
          </p:nvSpPr>
          <p:spPr>
            <a:xfrm>
              <a:off x="583863" y="365755"/>
              <a:ext cx="2077813" cy="132343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>
                  <a:alpha val="9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8000" dirty="0">
                  <a:latin typeface="BIRTH OF A HERO" pitchFamily="2" charset="0"/>
                </a:rPr>
                <a:t>DiaC</a:t>
              </a:r>
              <a:r>
                <a:rPr lang="it-IT" sz="8000" baseline="30000" dirty="0">
                  <a:latin typeface="BIRTH OF A HERO" pitchFamily="2" charset="0"/>
                </a:rPr>
                <a:t>2</a:t>
              </a:r>
              <a:r>
                <a:rPr lang="it-IT" sz="8000" dirty="0">
                  <a:latin typeface="BIRTH OF A HERO" pitchFamily="2" charset="0"/>
                </a:rPr>
                <a:t>Lab</a:t>
              </a:r>
              <a:endParaRPr lang="it-IT" sz="8800" dirty="0">
                <a:latin typeface="BIRTH OF A HERO" pitchFamily="2" charset="0"/>
              </a:endParaRPr>
            </a:p>
          </p:txBody>
        </p:sp>
        <p:sp>
          <p:nvSpPr>
            <p:cNvPr id="4" name="CasellaDiTesto 5">
              <a:extLst>
                <a:ext uri="{FF2B5EF4-FFF2-40B4-BE49-F238E27FC236}">
                  <a16:creationId xmlns:a16="http://schemas.microsoft.com/office/drawing/2014/main" id="{6A50BC76-E7E4-FCC6-9B12-854A05AA9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935" y="1375255"/>
              <a:ext cx="2103998" cy="36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800">
                  <a:cs typeface="Arial" charset="0"/>
                </a:rPr>
                <a:t>Diamond and Carbon Compounds Laboratory</a:t>
              </a:r>
            </a:p>
          </p:txBody>
        </p:sp>
      </p:grpSp>
      <p:pic>
        <p:nvPicPr>
          <p:cNvPr id="6" name="Picture 13">
            <a:extLst>
              <a:ext uri="{FF2B5EF4-FFF2-40B4-BE49-F238E27FC236}">
                <a16:creationId xmlns:a16="http://schemas.microsoft.com/office/drawing/2014/main" id="{8477BF5B-40F8-7C2F-2A4C-CE19523C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456" y="612459"/>
            <a:ext cx="2779712" cy="25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27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0088B1EA-9B8F-1AB2-29A3-0593D85F5E3C}"/>
              </a:ext>
            </a:extLst>
          </p:cNvPr>
          <p:cNvSpPr/>
          <p:nvPr/>
        </p:nvSpPr>
        <p:spPr>
          <a:xfrm>
            <a:off x="479376" y="479654"/>
            <a:ext cx="11593288" cy="60456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2625072B-0625-DF37-1770-B886ABC1239D}"/>
              </a:ext>
            </a:extLst>
          </p:cNvPr>
          <p:cNvGrpSpPr/>
          <p:nvPr/>
        </p:nvGrpSpPr>
        <p:grpSpPr>
          <a:xfrm>
            <a:off x="5474800" y="2934294"/>
            <a:ext cx="4119253" cy="2158459"/>
            <a:chOff x="5185305" y="717995"/>
            <a:chExt cx="3789362" cy="2402955"/>
          </a:xfrm>
        </p:grpSpPr>
        <p:pic>
          <p:nvPicPr>
            <p:cNvPr id="3" name="Picture 6" descr="Run5_Pixel2_log_fit_cal">
              <a:extLst>
                <a:ext uri="{FF2B5EF4-FFF2-40B4-BE49-F238E27FC236}">
                  <a16:creationId xmlns:a16="http://schemas.microsoft.com/office/drawing/2014/main" id="{51CCB017-FA97-AF72-75CC-AB156CF7D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53" t="5199" r="-2653" b="2235"/>
            <a:stretch/>
          </p:blipFill>
          <p:spPr bwMode="auto">
            <a:xfrm>
              <a:off x="5185305" y="717995"/>
              <a:ext cx="3789362" cy="240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C22514D1-0A90-8D84-B386-CB4D0FF46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7936" y="1738313"/>
              <a:ext cx="1162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dirty="0">
                  <a:ea typeface="ＭＳ Ｐゴシック" pitchFamily="34" charset="-128"/>
                  <a:cs typeface="Droid Sans"/>
                </a:rPr>
                <a:t>Log scale</a:t>
              </a:r>
            </a:p>
          </p:txBody>
        </p:sp>
        <p:cxnSp>
          <p:nvCxnSpPr>
            <p:cNvPr id="5" name="Straight Arrow Connector 12">
              <a:extLst>
                <a:ext uri="{FF2B5EF4-FFF2-40B4-BE49-F238E27FC236}">
                  <a16:creationId xmlns:a16="http://schemas.microsoft.com/office/drawing/2014/main" id="{5E75D7EA-C1B6-9770-6B9A-2ECED481DCC9}"/>
                </a:ext>
              </a:extLst>
            </p:cNvPr>
            <p:cNvCxnSpPr/>
            <p:nvPr/>
          </p:nvCxnSpPr>
          <p:spPr>
            <a:xfrm>
              <a:off x="5456237" y="1633263"/>
              <a:ext cx="3055937" cy="1587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7" descr="Run5_Pixel2_fit_cal___ris">
            <a:extLst>
              <a:ext uri="{FF2B5EF4-FFF2-40B4-BE49-F238E27FC236}">
                <a16:creationId xmlns:a16="http://schemas.microsoft.com/office/drawing/2014/main" id="{BD0479CC-0AEF-01D0-DE6C-4A3C2C483C1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20"/>
          <a:stretch/>
        </p:blipFill>
        <p:spPr bwMode="auto">
          <a:xfrm>
            <a:off x="5231904" y="883956"/>
            <a:ext cx="4226046" cy="217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F8A10-5B15-4FD2-4E9A-24618FF2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5172855"/>
            <a:ext cx="6253452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ctr"/>
            <a:r>
              <a:rPr lang="en-GB" altLang="it-IT" sz="1800" dirty="0">
                <a:solidFill>
                  <a:srgbClr val="0070C0"/>
                </a:solidFill>
                <a:latin typeface="AR CENA"/>
                <a:ea typeface="ＭＳ Ｐゴシック" pitchFamily="34" charset="-128"/>
                <a:cs typeface="Calibri" panose="020F0502020204030204" pitchFamily="34" charset="0"/>
              </a:rPr>
              <a:t>The energy resolution achieved by CNR-ISTP is better than 1% </a:t>
            </a:r>
            <a:r>
              <a:rPr lang="en-GB" altLang="it-IT" sz="1800" dirty="0">
                <a:latin typeface="AR CENA"/>
                <a:ea typeface="ＭＳ Ｐゴシック" pitchFamily="34" charset="-128"/>
                <a:cs typeface="Calibri" panose="020F0502020204030204" pitchFamily="34" charset="0"/>
              </a:rPr>
              <a:t>at 14 MeV obtained with a system capable to operate at </a:t>
            </a:r>
            <a:r>
              <a:rPr lang="en-GB" altLang="it-IT" sz="1800" dirty="0">
                <a:solidFill>
                  <a:srgbClr val="0070C0"/>
                </a:solidFill>
                <a:latin typeface="AR CENA"/>
                <a:ea typeface="ＭＳ Ｐゴシック" pitchFamily="34" charset="-128"/>
                <a:cs typeface="Calibri" panose="020F0502020204030204" pitchFamily="34" charset="0"/>
              </a:rPr>
              <a:t>MHz counting rates.</a:t>
            </a:r>
          </a:p>
          <a:p>
            <a:pPr marL="285750" indent="-285750" algn="ctr"/>
            <a:r>
              <a:rPr lang="it-IT" altLang="it-IT" sz="1800" dirty="0">
                <a:latin typeface="AR CENA"/>
                <a:ea typeface="ＭＳ Ｐゴシック" pitchFamily="34" charset="-128"/>
                <a:cs typeface="Calibri" panose="020F0502020204030204" pitchFamily="34" charset="0"/>
              </a:rPr>
              <a:t>The high energy side features about 1% sensitivity relative to the 14 MeV neutron peak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800" dirty="0">
              <a:latin typeface="AR CENA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CC7888F-0422-7E8E-065D-20BE636E5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8085" y="3698448"/>
            <a:ext cx="17765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400" i="1" dirty="0">
                <a:latin typeface="AR CENA"/>
              </a:rPr>
              <a:t>L Giacomelli et al., Rev. Sci. </a:t>
            </a:r>
            <a:r>
              <a:rPr lang="en-US" sz="1400" i="1" dirty="0" err="1">
                <a:latin typeface="AR CENA"/>
              </a:rPr>
              <a:t>Instr</a:t>
            </a:r>
            <a:r>
              <a:rPr lang="en-US" sz="1400" i="1" dirty="0">
                <a:latin typeface="AR CENA"/>
              </a:rPr>
              <a:t> 87(2016) 11D822</a:t>
            </a:r>
            <a:endParaRPr lang="en-US" altLang="it-IT" sz="1400" b="1" dirty="0">
              <a:solidFill>
                <a:srgbClr val="FF0000"/>
              </a:solidFill>
              <a:latin typeface="AR CENA"/>
              <a:ea typeface="Droid Sans"/>
            </a:endParaRPr>
          </a:p>
        </p:txBody>
      </p:sp>
      <p:pic>
        <p:nvPicPr>
          <p:cNvPr id="9" name="Picture 210">
            <a:extLst>
              <a:ext uri="{FF2B5EF4-FFF2-40B4-BE49-F238E27FC236}">
                <a16:creationId xmlns:a16="http://schemas.microsoft.com/office/drawing/2014/main" id="{C2CC0369-29AB-414C-99D7-4E3F78DE9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3640" y="2199393"/>
            <a:ext cx="700753" cy="71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JET(3,78,162).jpg">
            <a:extLst>
              <a:ext uri="{FF2B5EF4-FFF2-40B4-BE49-F238E27FC236}">
                <a16:creationId xmlns:a16="http://schemas.microsoft.com/office/drawing/2014/main" id="{E62596E8-DDD4-9719-0BA4-70B5F03F10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707" y="3159085"/>
            <a:ext cx="657686" cy="260845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B72C59E4-C70F-CF26-A8F2-FEB29DA49B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873" y="1510134"/>
            <a:ext cx="974411" cy="514009"/>
          </a:xfrm>
          <a:prstGeom prst="rect">
            <a:avLst/>
          </a:prstGeom>
        </p:spPr>
      </p:pic>
      <p:pic>
        <p:nvPicPr>
          <p:cNvPr id="12" name="Graphic 25">
            <a:extLst>
              <a:ext uri="{FF2B5EF4-FFF2-40B4-BE49-F238E27FC236}">
                <a16:creationId xmlns:a16="http://schemas.microsoft.com/office/drawing/2014/main" id="{BD68892C-B29F-A1DB-1535-C50B4BCE64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86208" y="977716"/>
            <a:ext cx="1177236" cy="549377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3D42649D-6B86-BFBC-EFA9-BCFDE589B426}"/>
              </a:ext>
            </a:extLst>
          </p:cNvPr>
          <p:cNvSpPr/>
          <p:nvPr/>
        </p:nvSpPr>
        <p:spPr>
          <a:xfrm>
            <a:off x="8113784" y="1778192"/>
            <a:ext cx="915454" cy="473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rgbClr val="FF0000"/>
                </a:solidFill>
              </a:rPr>
              <a:t>140 keV</a:t>
            </a:r>
          </a:p>
        </p:txBody>
      </p:sp>
      <p:sp>
        <p:nvSpPr>
          <p:cNvPr id="14" name="Text Box 43">
            <a:extLst>
              <a:ext uri="{FF2B5EF4-FFF2-40B4-BE49-F238E27FC236}">
                <a16:creationId xmlns:a16="http://schemas.microsoft.com/office/drawing/2014/main" id="{0F32208D-308D-6FF4-10AE-83CB3015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286" y="1"/>
            <a:ext cx="6016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CVD Diamond Spectrometer for monitoring </a:t>
            </a:r>
            <a:r>
              <a:rPr lang="en-US" altLang="it-IT" sz="2000" dirty="0" err="1">
                <a:solidFill>
                  <a:schemeClr val="accent2"/>
                </a:solidFill>
              </a:rPr>
              <a:t>Thermofusion</a:t>
            </a:r>
            <a:r>
              <a:rPr lang="en-US" altLang="it-IT" sz="2000" dirty="0">
                <a:solidFill>
                  <a:schemeClr val="accent2"/>
                </a:solidFill>
              </a:rPr>
              <a:t> Plasmas</a:t>
            </a:r>
            <a:endParaRPr lang="en-US" altLang="it-IT" sz="2000" dirty="0">
              <a:solidFill>
                <a:srgbClr val="00FF00"/>
              </a:solidFill>
            </a:endParaRPr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5B3DBF3A-0162-9B5A-1226-AA22AA42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9" y="479654"/>
            <a:ext cx="3965814" cy="25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514751E5-95A6-8178-E3DD-F2582027035E}"/>
              </a:ext>
            </a:extLst>
          </p:cNvPr>
          <p:cNvSpPr txBox="1"/>
          <p:nvPr/>
        </p:nvSpPr>
        <p:spPr>
          <a:xfrm>
            <a:off x="529689" y="3055301"/>
            <a:ext cx="461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1800" b="1" dirty="0"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DD </a:t>
            </a:r>
            <a:r>
              <a:rPr lang="it-IT" altLang="it-IT" sz="1800" b="1" dirty="0" err="1"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neutrons</a:t>
            </a:r>
            <a:r>
              <a:rPr lang="it-IT" altLang="it-IT" sz="1800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 → </a:t>
            </a:r>
            <a:r>
              <a:rPr lang="it-IT" altLang="it-IT" sz="1800" b="1" dirty="0" err="1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elastic</a:t>
            </a:r>
            <a:r>
              <a:rPr lang="it-IT" altLang="it-IT" sz="1800" b="1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it-IT" altLang="it-IT" sz="1800" b="1" dirty="0" err="1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scattering</a:t>
            </a:r>
            <a:r>
              <a:rPr lang="it-IT" altLang="it-IT" sz="1800" b="1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it-IT" altLang="it-IT" sz="1800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on carbon nuclei    </a:t>
            </a:r>
          </a:p>
          <a:p>
            <a:pPr algn="ctr"/>
            <a:r>
              <a:rPr lang="it-IT" altLang="it-IT" sz="1800" b="1" dirty="0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DT </a:t>
            </a:r>
            <a:r>
              <a:rPr lang="it-IT" altLang="it-IT" sz="1800" b="1" dirty="0" err="1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neutrons</a:t>
            </a:r>
            <a:r>
              <a:rPr lang="it-IT" altLang="it-IT" sz="1800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 → </a:t>
            </a:r>
            <a:r>
              <a:rPr lang="it-IT" altLang="it-IT" sz="1800" b="1" dirty="0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(</a:t>
            </a:r>
            <a:r>
              <a:rPr lang="it-IT" altLang="it-IT" sz="1800" b="1" dirty="0" err="1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n</a:t>
            </a:r>
            <a:r>
              <a:rPr lang="it-IT" altLang="it-IT" sz="1800" b="1" dirty="0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, a) </a:t>
            </a:r>
            <a:r>
              <a:rPr lang="it-IT" altLang="it-IT" sz="1800" b="1" dirty="0" err="1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reactions</a:t>
            </a:r>
            <a:r>
              <a:rPr lang="it-IT" altLang="it-IT" sz="1800" b="1" dirty="0">
                <a:solidFill>
                  <a:srgbClr val="FF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it-IT" altLang="it-IT" sz="1800" dirty="0">
                <a:solidFill>
                  <a:srgbClr val="000000"/>
                </a:solidFill>
                <a:latin typeface="AR CENA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on carbon nuclei    </a:t>
            </a:r>
            <a:endParaRPr lang="en-US" altLang="it-IT" sz="1800" b="1" dirty="0">
              <a:latin typeface="AR CENA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BA52EF78-C37E-8EB0-EAED-B0DE6F18A78C}"/>
              </a:ext>
            </a:extLst>
          </p:cNvPr>
          <p:cNvSpPr txBox="1"/>
          <p:nvPr/>
        </p:nvSpPr>
        <p:spPr>
          <a:xfrm>
            <a:off x="613332" y="3780786"/>
            <a:ext cx="39172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AR CENA" panose="020B060402020202020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 </a:t>
            </a:r>
            <a:r>
              <a:rPr lang="en-GB" sz="1400" baseline="300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12</a:t>
            </a:r>
            <a:r>
              <a:rPr lang="en-GB" sz="14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C(n,</a:t>
            </a:r>
            <a:r>
              <a:rPr lang="it-IT" altLang="it-IT" sz="1400" b="1" dirty="0">
                <a:solidFill>
                  <a:srgbClr val="FF0000"/>
                </a:solidFill>
                <a:latin typeface="Symbol" panose="05050102010706020507" pitchFamily="18" charset="2"/>
                <a:ea typeface="DejaVu Sans" panose="020B0603030804020204" pitchFamily="34" charset="0"/>
                <a:cs typeface="DejaVu Sans" panose="020B0603030804020204" pitchFamily="34" charset="0"/>
              </a:rPr>
              <a:t> a</a:t>
            </a:r>
            <a:r>
              <a:rPr lang="en-GB" sz="14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)</a:t>
            </a:r>
            <a:r>
              <a:rPr lang="en-GB" sz="1400" baseline="300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9</a:t>
            </a:r>
            <a:r>
              <a:rPr lang="en-GB" sz="1400" dirty="0">
                <a:solidFill>
                  <a:srgbClr val="FF0000"/>
                </a:solidFill>
                <a:latin typeface="AR CENA" panose="020B0604020202020204" charset="0"/>
                <a:sym typeface="Wingdings" pitchFamily="2" charset="2"/>
              </a:rPr>
              <a:t>Be (</a:t>
            </a:r>
            <a:r>
              <a:rPr lang="it-IT" sz="1400" b="0" dirty="0" err="1">
                <a:solidFill>
                  <a:srgbClr val="FF0000"/>
                </a:solidFill>
                <a:latin typeface="AR CENA" panose="020B0604020202020204" charset="0"/>
              </a:rPr>
              <a:t>Q</a:t>
            </a:r>
            <a:r>
              <a:rPr lang="it-IT" sz="1400" b="0" baseline="-25000" dirty="0" err="1">
                <a:solidFill>
                  <a:srgbClr val="FF0000"/>
                </a:solidFill>
                <a:latin typeface="AR CENA" panose="020B0604020202020204" charset="0"/>
              </a:rPr>
              <a:t>value</a:t>
            </a:r>
            <a:r>
              <a:rPr lang="it-IT" sz="1400" b="0" dirty="0">
                <a:solidFill>
                  <a:srgbClr val="FF0000"/>
                </a:solidFill>
                <a:latin typeface="AR CENA" panose="020B0604020202020204" charset="0"/>
              </a:rPr>
              <a:t>=5.7 MeV, </a:t>
            </a:r>
            <a:r>
              <a:rPr lang="it-IT" sz="1400" b="0" dirty="0" err="1">
                <a:solidFill>
                  <a:srgbClr val="FF0000"/>
                </a:solidFill>
                <a:latin typeface="AR CENA" panose="020B0604020202020204" charset="0"/>
              </a:rPr>
              <a:t>E</a:t>
            </a:r>
            <a:r>
              <a:rPr lang="it-IT" sz="1400" b="0" baseline="-25000" dirty="0" err="1">
                <a:solidFill>
                  <a:srgbClr val="FF0000"/>
                </a:solidFill>
                <a:latin typeface="AR CENA" panose="020B0604020202020204" charset="0"/>
              </a:rPr>
              <a:t>thr</a:t>
            </a:r>
            <a:r>
              <a:rPr lang="it-IT" sz="1400" b="0" dirty="0">
                <a:solidFill>
                  <a:srgbClr val="FF0000"/>
                </a:solidFill>
                <a:latin typeface="AR CENA" panose="020B0604020202020204" charset="0"/>
              </a:rPr>
              <a:t>=6.17</a:t>
            </a:r>
            <a:r>
              <a:rPr lang="en-GB" sz="1400" b="0" dirty="0">
                <a:solidFill>
                  <a:srgbClr val="FF0000"/>
                </a:solidFill>
                <a:latin typeface="AR CENA" panose="020B0604020202020204" charset="0"/>
              </a:rPr>
              <a:t> MeV) </a:t>
            </a:r>
            <a:r>
              <a:rPr lang="en-GB" sz="1400" b="1" u="sng" dirty="0">
                <a:solidFill>
                  <a:srgbClr val="FF0000"/>
                </a:solidFill>
                <a:latin typeface="AR CENA" panose="020B0604020202020204" charset="0"/>
              </a:rPr>
              <a:t>good for 14 MeV neutron spectroscopy</a:t>
            </a:r>
            <a:r>
              <a:rPr lang="en-GB" sz="1400" b="0" dirty="0">
                <a:solidFill>
                  <a:srgbClr val="FF0000"/>
                </a:solidFill>
                <a:latin typeface="AR CENA" panose="020B0604020202020204" charset="0"/>
              </a:rPr>
              <a:t>.</a:t>
            </a:r>
          </a:p>
          <a:p>
            <a:endParaRPr lang="en-GB" sz="1400" dirty="0">
              <a:latin typeface="AR CENA" panose="020B060402020202020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400" baseline="30000" dirty="0">
                <a:latin typeface="AR CENA" panose="020B0604020202020204" charset="0"/>
                <a:sym typeface="Wingdings" pitchFamily="2" charset="2"/>
              </a:rPr>
              <a:t>12</a:t>
            </a:r>
            <a:r>
              <a:rPr lang="en-GB" sz="1400" dirty="0">
                <a:latin typeface="AR CENA" panose="020B0604020202020204" charset="0"/>
                <a:sym typeface="Wingdings" pitchFamily="2" charset="2"/>
              </a:rPr>
              <a:t>C(n, n’)</a:t>
            </a:r>
            <a:r>
              <a:rPr lang="en-GB" sz="1400" baseline="30000" dirty="0">
                <a:latin typeface="AR CENA" panose="020B0604020202020204" charset="0"/>
                <a:sym typeface="Wingdings" pitchFamily="2" charset="2"/>
              </a:rPr>
              <a:t>12</a:t>
            </a:r>
            <a:r>
              <a:rPr lang="en-GB" sz="1400" dirty="0">
                <a:latin typeface="AR CENA" panose="020B0604020202020204" charset="0"/>
                <a:sym typeface="Wingdings" pitchFamily="2" charset="2"/>
              </a:rPr>
              <a:t>C* </a:t>
            </a:r>
            <a:r>
              <a:rPr lang="en-GB" sz="1400" b="1" u="sng" dirty="0">
                <a:latin typeface="AR CENA" panose="020B0604020202020204" charset="0"/>
                <a:sym typeface="Wingdings" pitchFamily="2" charset="2"/>
              </a:rPr>
              <a:t>only possible for 2.5 MeV neutrons</a:t>
            </a:r>
            <a:r>
              <a:rPr lang="en-GB" sz="1400" dirty="0">
                <a:latin typeface="AR CENA" panose="020B0604020202020204" charset="0"/>
                <a:sym typeface="Wingdings" pitchFamily="2" charset="2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GB" sz="1400" dirty="0">
              <a:latin typeface="AR CENA" panose="020B060402020202020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400" dirty="0">
                <a:solidFill>
                  <a:srgbClr val="008000"/>
                </a:solidFill>
                <a:latin typeface="AR CENA" panose="020B0604020202020204" charset="0"/>
                <a:sym typeface="Wingdings" pitchFamily="2" charset="2"/>
              </a:rPr>
              <a:t> </a:t>
            </a:r>
            <a:r>
              <a:rPr lang="en-GB" sz="1400" baseline="30000" dirty="0">
                <a:solidFill>
                  <a:srgbClr val="008000"/>
                </a:solidFill>
                <a:latin typeface="AR CENA" panose="020B0604020202020204" charset="0"/>
                <a:sym typeface="Wingdings" pitchFamily="2" charset="2"/>
              </a:rPr>
              <a:t>12</a:t>
            </a:r>
            <a:r>
              <a:rPr lang="en-GB" sz="1400" dirty="0">
                <a:solidFill>
                  <a:srgbClr val="008000"/>
                </a:solidFill>
                <a:latin typeface="AR CENA" panose="020B0604020202020204" charset="0"/>
                <a:sym typeface="Wingdings" pitchFamily="2" charset="2"/>
              </a:rPr>
              <a:t>C(</a:t>
            </a:r>
            <a:r>
              <a:rPr lang="en-GB" sz="1400" dirty="0" err="1">
                <a:solidFill>
                  <a:srgbClr val="008000"/>
                </a:solidFill>
                <a:latin typeface="AR CENA" panose="020B0604020202020204" charset="0"/>
                <a:sym typeface="Wingdings" pitchFamily="2" charset="2"/>
              </a:rPr>
              <a:t>n,n</a:t>
            </a:r>
            <a:r>
              <a:rPr lang="en-GB" sz="1400" dirty="0">
                <a:solidFill>
                  <a:srgbClr val="008000"/>
                </a:solidFill>
                <a:latin typeface="AR CENA" panose="020B0604020202020204" charset="0"/>
                <a:sym typeface="Wingdings" pitchFamily="2" charset="2"/>
              </a:rPr>
              <a:t>’)3a </a:t>
            </a:r>
            <a:r>
              <a:rPr lang="it-IT" sz="1400" b="0" dirty="0">
                <a:solidFill>
                  <a:srgbClr val="008000"/>
                </a:solidFill>
                <a:latin typeface="AR CENA" panose="020B0604020202020204" charset="0"/>
              </a:rPr>
              <a:t>(</a:t>
            </a:r>
            <a:r>
              <a:rPr lang="it-IT" sz="1400" b="0" dirty="0" err="1">
                <a:solidFill>
                  <a:srgbClr val="008000"/>
                </a:solidFill>
                <a:latin typeface="AR CENA" panose="020B0604020202020204" charset="0"/>
              </a:rPr>
              <a:t>Q</a:t>
            </a:r>
            <a:r>
              <a:rPr lang="it-IT" sz="1400" b="0" baseline="-25000" dirty="0" err="1">
                <a:solidFill>
                  <a:srgbClr val="008000"/>
                </a:solidFill>
                <a:latin typeface="AR CENA" panose="020B0604020202020204" charset="0"/>
              </a:rPr>
              <a:t>value</a:t>
            </a:r>
            <a:r>
              <a:rPr lang="it-IT" sz="1400" b="0" dirty="0">
                <a:solidFill>
                  <a:srgbClr val="008000"/>
                </a:solidFill>
                <a:latin typeface="AR CENA" panose="020B0604020202020204" charset="0"/>
              </a:rPr>
              <a:t>= 7.23 MeV, </a:t>
            </a:r>
            <a:r>
              <a:rPr lang="it-IT" sz="1400" b="0" dirty="0" err="1">
                <a:solidFill>
                  <a:srgbClr val="008000"/>
                </a:solidFill>
                <a:latin typeface="AR CENA" panose="020B0604020202020204" charset="0"/>
              </a:rPr>
              <a:t>E</a:t>
            </a:r>
            <a:r>
              <a:rPr lang="it-IT" sz="1400" b="0" baseline="-25000" dirty="0" err="1">
                <a:solidFill>
                  <a:srgbClr val="008000"/>
                </a:solidFill>
                <a:latin typeface="AR CENA" panose="020B0604020202020204" charset="0"/>
              </a:rPr>
              <a:t>thr</a:t>
            </a:r>
            <a:r>
              <a:rPr lang="it-IT" sz="1400" b="0" dirty="0">
                <a:solidFill>
                  <a:srgbClr val="008000"/>
                </a:solidFill>
                <a:latin typeface="AR CENA" panose="020B0604020202020204" charset="0"/>
              </a:rPr>
              <a:t>=7 MeV)</a:t>
            </a:r>
          </a:p>
          <a:p>
            <a:endParaRPr lang="en-GB" sz="1400" dirty="0">
              <a:latin typeface="AR CENA" panose="020B060402020202020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GB" sz="1400" baseline="30000" dirty="0">
                <a:solidFill>
                  <a:srgbClr val="0000FF"/>
                </a:solidFill>
                <a:latin typeface="AR CENA" panose="020B0604020202020204" charset="0"/>
                <a:sym typeface="Wingdings" pitchFamily="2" charset="2"/>
              </a:rPr>
              <a:t>12</a:t>
            </a:r>
            <a:r>
              <a:rPr lang="en-GB" sz="1400" dirty="0">
                <a:solidFill>
                  <a:srgbClr val="0000FF"/>
                </a:solidFill>
                <a:latin typeface="AR CENA" panose="020B0604020202020204" charset="0"/>
                <a:sym typeface="Wingdings" pitchFamily="2" charset="2"/>
              </a:rPr>
              <a:t>C(n, D)</a:t>
            </a:r>
            <a:r>
              <a:rPr lang="en-GB" sz="1400" baseline="30000" dirty="0">
                <a:solidFill>
                  <a:srgbClr val="0000FF"/>
                </a:solidFill>
                <a:latin typeface="AR CENA" panose="020B0604020202020204" charset="0"/>
                <a:sym typeface="Wingdings" pitchFamily="2" charset="2"/>
              </a:rPr>
              <a:t>11</a:t>
            </a:r>
            <a:r>
              <a:rPr lang="en-GB" sz="1400" dirty="0">
                <a:solidFill>
                  <a:srgbClr val="0000FF"/>
                </a:solidFill>
                <a:latin typeface="AR CENA" panose="020B0604020202020204" charset="0"/>
                <a:sym typeface="Wingdings" pitchFamily="2" charset="2"/>
              </a:rPr>
              <a:t>B </a:t>
            </a:r>
            <a:r>
              <a:rPr lang="it-IT" sz="1400" b="0" dirty="0">
                <a:solidFill>
                  <a:srgbClr val="0000FF"/>
                </a:solidFill>
                <a:latin typeface="AR CENA" panose="020B0604020202020204" charset="0"/>
              </a:rPr>
              <a:t>(</a:t>
            </a:r>
            <a:r>
              <a:rPr lang="it-IT" sz="1400" b="0" dirty="0" err="1">
                <a:solidFill>
                  <a:srgbClr val="0000FF"/>
                </a:solidFill>
                <a:latin typeface="AR CENA" panose="020B0604020202020204" charset="0"/>
              </a:rPr>
              <a:t>Q</a:t>
            </a:r>
            <a:r>
              <a:rPr lang="it-IT" sz="1400" b="0" baseline="-25000" dirty="0" err="1">
                <a:solidFill>
                  <a:srgbClr val="0000FF"/>
                </a:solidFill>
                <a:latin typeface="AR CENA" panose="020B0604020202020204" charset="0"/>
              </a:rPr>
              <a:t>value</a:t>
            </a:r>
            <a:r>
              <a:rPr lang="it-IT" sz="1400" b="0" dirty="0">
                <a:solidFill>
                  <a:srgbClr val="0000FF"/>
                </a:solidFill>
                <a:latin typeface="AR CENA" panose="020B0604020202020204" charset="0"/>
              </a:rPr>
              <a:t>= 13.7 MeV, </a:t>
            </a:r>
            <a:r>
              <a:rPr lang="it-IT" sz="1400" b="0" dirty="0" err="1">
                <a:solidFill>
                  <a:srgbClr val="0000FF"/>
                </a:solidFill>
                <a:latin typeface="AR CENA" panose="020B0604020202020204" charset="0"/>
              </a:rPr>
              <a:t>E</a:t>
            </a:r>
            <a:r>
              <a:rPr lang="it-IT" sz="1400" b="0" baseline="-25000" dirty="0" err="1">
                <a:solidFill>
                  <a:srgbClr val="0000FF"/>
                </a:solidFill>
                <a:latin typeface="AR CENA" panose="020B0604020202020204" charset="0"/>
              </a:rPr>
              <a:t>thr</a:t>
            </a:r>
            <a:r>
              <a:rPr lang="it-IT" sz="1400" b="0" dirty="0">
                <a:solidFill>
                  <a:srgbClr val="0000FF"/>
                </a:solidFill>
                <a:latin typeface="AR CENA" panose="020B0604020202020204" charset="0"/>
              </a:rPr>
              <a:t>=13.8 MeV)</a:t>
            </a:r>
          </a:p>
        </p:txBody>
      </p:sp>
    </p:spTree>
    <p:extLst>
      <p:ext uri="{BB962C8B-B14F-4D97-AF65-F5344CB8AC3E}">
        <p14:creationId xmlns:p14="http://schemas.microsoft.com/office/powerpoint/2010/main" val="33919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 rot="-1671133">
            <a:off x="1524000" y="2852739"/>
            <a:ext cx="92217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7200">
                <a:solidFill>
                  <a:srgbClr val="CC0000"/>
                </a:solidFill>
              </a:rPr>
              <a:t>Thank you for the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2"/>
          <p:cNvSpPr txBox="1">
            <a:spLocks noChangeArrowheads="1"/>
          </p:cNvSpPr>
          <p:nvPr/>
        </p:nvSpPr>
        <p:spPr bwMode="auto">
          <a:xfrm>
            <a:off x="5664200" y="6325099"/>
            <a:ext cx="6445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it-IT" altLang="it-IT" dirty="0"/>
              <a:t>D.M. Trucchi, P. Allegrini, P. Calvani, A. Galbiati, K. Oliver, G. Conte,</a:t>
            </a:r>
            <a:r>
              <a:rPr lang="en-US" altLang="it-IT" dirty="0"/>
              <a:t> </a:t>
            </a:r>
            <a:r>
              <a:rPr lang="it-IT" altLang="it-IT" i="1" dirty="0"/>
              <a:t>IEEE Electron Device </a:t>
            </a:r>
            <a:r>
              <a:rPr lang="it-IT" altLang="it-IT" i="1" dirty="0" err="1"/>
              <a:t>Letters</a:t>
            </a:r>
            <a:r>
              <a:rPr lang="it-IT" altLang="it-IT" i="1" dirty="0"/>
              <a:t> </a:t>
            </a:r>
            <a:r>
              <a:rPr lang="it-IT" altLang="it-IT" dirty="0"/>
              <a:t>33 (2012) 615-617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5591175" y="3284538"/>
            <a:ext cx="2089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/>
            <a:r>
              <a:rPr lang="en-US" altLang="it-IT" sz="1400">
                <a:solidFill>
                  <a:srgbClr val="0033CC"/>
                </a:solidFill>
              </a:rPr>
              <a:t>Electronic-Grade Films do not suffer from priming!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8337551" y="3311525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>
                <a:solidFill>
                  <a:srgbClr val="0033CC"/>
                </a:solidFill>
              </a:rPr>
              <a:t>No Deep Traps!</a:t>
            </a:r>
          </a:p>
        </p:txBody>
      </p:sp>
      <p:sp>
        <p:nvSpPr>
          <p:cNvPr id="102414" name="AutoShape 14"/>
          <p:cNvSpPr>
            <a:spLocks noChangeArrowheads="1"/>
          </p:cNvSpPr>
          <p:nvPr/>
        </p:nvSpPr>
        <p:spPr bwMode="auto">
          <a:xfrm>
            <a:off x="7896225" y="3286126"/>
            <a:ext cx="719138" cy="358775"/>
          </a:xfrm>
          <a:prstGeom prst="rightArrow">
            <a:avLst>
              <a:gd name="adj1" fmla="val 50000"/>
              <a:gd name="adj2" fmla="val 50111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416" name="AutoShape 16"/>
          <p:cNvSpPr>
            <a:spLocks noChangeArrowheads="1"/>
          </p:cNvSpPr>
          <p:nvPr/>
        </p:nvSpPr>
        <p:spPr bwMode="auto">
          <a:xfrm rot="16200000">
            <a:off x="266917" y="1089000"/>
            <a:ext cx="1368425" cy="431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it-IT" sz="1600" i="1">
                <a:solidFill>
                  <a:srgbClr val="333399"/>
                </a:solidFill>
              </a:rPr>
              <a:t>Priming</a:t>
            </a:r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>
            <a:off x="2352675" y="4437063"/>
            <a:ext cx="40322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 dirty="0">
                <a:solidFill>
                  <a:srgbClr val="3333FF"/>
                </a:solidFill>
              </a:rPr>
              <a:t>Trapping mechanisms reduce carriers lifetime in competition with thermionic re-emission favored by bias voltage.</a:t>
            </a:r>
          </a:p>
          <a:p>
            <a:pPr algn="just" eaLnBrk="1" hangingPunct="1">
              <a:buFontTx/>
              <a:buChar char="•"/>
            </a:pPr>
            <a:endParaRPr lang="en-US" altLang="it-IT" sz="1400" dirty="0">
              <a:solidFill>
                <a:srgbClr val="3333FF"/>
              </a:solidFill>
            </a:endParaRPr>
          </a:p>
          <a:p>
            <a:pPr algn="just" eaLnBrk="1" hangingPunct="1">
              <a:buFontTx/>
              <a:buChar char="•"/>
            </a:pPr>
            <a:r>
              <a:rPr lang="en-US" altLang="it-IT" sz="1400" dirty="0">
                <a:solidFill>
                  <a:srgbClr val="3333FF"/>
                </a:solidFill>
              </a:rPr>
              <a:t>“Flat curve” condition is obtained by applying voltages &gt; 150 V (electric field &gt; 3000 V/cm)</a:t>
            </a:r>
          </a:p>
          <a:p>
            <a:pPr algn="just" eaLnBrk="1" hangingPunct="1">
              <a:buFontTx/>
              <a:buChar char="•"/>
            </a:pPr>
            <a:endParaRPr lang="en-US" altLang="it-IT" sz="1400" dirty="0">
              <a:solidFill>
                <a:srgbClr val="3333FF"/>
              </a:solidFill>
            </a:endParaRPr>
          </a:p>
          <a:p>
            <a:pPr algn="just" eaLnBrk="1" hangingPunct="1">
              <a:buFontTx/>
              <a:buChar char="•"/>
            </a:pPr>
            <a:endParaRPr lang="en-US" altLang="it-IT" sz="1400" dirty="0">
              <a:solidFill>
                <a:srgbClr val="3333FF"/>
              </a:solidFill>
            </a:endParaRPr>
          </a:p>
          <a:p>
            <a:pPr algn="just" eaLnBrk="1" hangingPunct="1"/>
            <a:endParaRPr lang="en-US" altLang="it-IT" sz="1400" dirty="0">
              <a:solidFill>
                <a:srgbClr val="3333FF"/>
              </a:solidFill>
            </a:endParaRPr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1908466" y="5954635"/>
            <a:ext cx="5113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8001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2573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7145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1717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>
                <a:solidFill>
                  <a:srgbClr val="3333FF"/>
                </a:solidFill>
              </a:rPr>
              <a:t>Very fast detectors (ms range or less under integrated measurements)</a:t>
            </a:r>
            <a:endParaRPr lang="en-US" altLang="it-IT" sz="1400"/>
          </a:p>
        </p:txBody>
      </p:sp>
      <p:sp>
        <p:nvSpPr>
          <p:cNvPr id="102422" name="AutoShape 22"/>
          <p:cNvSpPr>
            <a:spLocks noChangeArrowheads="1"/>
          </p:cNvSpPr>
          <p:nvPr/>
        </p:nvSpPr>
        <p:spPr bwMode="auto">
          <a:xfrm rot="5400000">
            <a:off x="4188620" y="5617370"/>
            <a:ext cx="430213" cy="358775"/>
          </a:xfrm>
          <a:prstGeom prst="rightArrow">
            <a:avLst>
              <a:gd name="adj1" fmla="val 50000"/>
              <a:gd name="adj2" fmla="val 29978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425" name="AutoShape 25"/>
          <p:cNvSpPr>
            <a:spLocks noChangeArrowheads="1"/>
          </p:cNvSpPr>
          <p:nvPr/>
        </p:nvSpPr>
        <p:spPr bwMode="auto">
          <a:xfrm rot="16200000" flipH="1">
            <a:off x="-303212" y="4694736"/>
            <a:ext cx="2592388" cy="66833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it-IT" sz="1600" i="1">
                <a:solidFill>
                  <a:srgbClr val="FF0000"/>
                </a:solidFill>
              </a:rPr>
              <a:t>Frequency  Dependence</a:t>
            </a:r>
          </a:p>
        </p:txBody>
      </p:sp>
      <p:pic>
        <p:nvPicPr>
          <p:cNvPr id="102431" name="Picture 31" descr="Immagin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56" y="3410339"/>
            <a:ext cx="3547937" cy="318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33"/>
          <p:cNvSpPr txBox="1">
            <a:spLocks noChangeArrowheads="1"/>
          </p:cNvSpPr>
          <p:nvPr/>
        </p:nvSpPr>
        <p:spPr bwMode="auto">
          <a:xfrm>
            <a:off x="3337691" y="1"/>
            <a:ext cx="5226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X-ray Diamond Detectors – </a:t>
            </a:r>
            <a:r>
              <a:rPr lang="en-US" altLang="it-IT" sz="2000" dirty="0">
                <a:solidFill>
                  <a:srgbClr val="FFFF00"/>
                </a:solidFill>
              </a:rPr>
              <a:t>Photoconductor Performance</a:t>
            </a:r>
          </a:p>
        </p:txBody>
      </p:sp>
      <p:sp>
        <p:nvSpPr>
          <p:cNvPr id="102435" name="Text Box 35"/>
          <p:cNvSpPr txBox="1">
            <a:spLocks noChangeArrowheads="1"/>
          </p:cNvSpPr>
          <p:nvPr/>
        </p:nvSpPr>
        <p:spPr bwMode="auto">
          <a:xfrm>
            <a:off x="1552406" y="486658"/>
            <a:ext cx="69135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/>
              <a:t>Priming process consists of a prolonged pre-irradiation to make the diamond detector signal stable and reproducible (priming is effective even for months).</a:t>
            </a:r>
          </a:p>
        </p:txBody>
      </p:sp>
      <p:sp>
        <p:nvSpPr>
          <p:cNvPr id="102436" name="Text Box 36"/>
          <p:cNvSpPr txBox="1">
            <a:spLocks noChangeArrowheads="1"/>
          </p:cNvSpPr>
          <p:nvPr/>
        </p:nvSpPr>
        <p:spPr bwMode="auto">
          <a:xfrm>
            <a:off x="6305381" y="1494721"/>
            <a:ext cx="21605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 dirty="0">
                <a:solidFill>
                  <a:srgbClr val="CC0000"/>
                </a:solidFill>
              </a:rPr>
              <a:t>Signal increases with irradiation time (i.e. accumulated dose) until it saturates (priming dose of about 2 </a:t>
            </a:r>
            <a:r>
              <a:rPr lang="en-US" altLang="it-IT" sz="1400" dirty="0" err="1">
                <a:solidFill>
                  <a:srgbClr val="CC0000"/>
                </a:solidFill>
              </a:rPr>
              <a:t>Gy</a:t>
            </a:r>
            <a:r>
              <a:rPr lang="en-US" altLang="it-IT" sz="1400" dirty="0">
                <a:solidFill>
                  <a:srgbClr val="CC0000"/>
                </a:solidFill>
              </a:rPr>
              <a:t>), reaching stable and reproducible conditions.</a:t>
            </a:r>
          </a:p>
        </p:txBody>
      </p:sp>
      <p:sp>
        <p:nvSpPr>
          <p:cNvPr id="102437" name="Text Box 37"/>
          <p:cNvSpPr txBox="1">
            <a:spLocks noChangeArrowheads="1"/>
          </p:cNvSpPr>
          <p:nvPr/>
        </p:nvSpPr>
        <p:spPr bwMode="auto">
          <a:xfrm>
            <a:off x="1552405" y="991483"/>
            <a:ext cx="5329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 dirty="0"/>
              <a:t>Why? CVD Diamond has deep traps in the wide band-gap which have to be electrically filled by photo-generated charge carriers to be neutralized.</a:t>
            </a:r>
          </a:p>
        </p:txBody>
      </p:sp>
      <p:sp>
        <p:nvSpPr>
          <p:cNvPr id="102438" name="Text Box 38"/>
          <p:cNvSpPr txBox="1">
            <a:spLocks noChangeArrowheads="1"/>
          </p:cNvSpPr>
          <p:nvPr/>
        </p:nvSpPr>
        <p:spPr bwMode="auto">
          <a:xfrm>
            <a:off x="1480968" y="1494721"/>
            <a:ext cx="54721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361950" indent="-952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/>
              <a:t>It is well known that priming process induces:</a:t>
            </a:r>
          </a:p>
          <a:p>
            <a:pPr lvl="1" algn="just" eaLnBrk="1" hangingPunct="1">
              <a:buFontTx/>
              <a:buChar char="•"/>
            </a:pPr>
            <a:r>
              <a:rPr lang="en-US" altLang="it-IT" sz="1400"/>
              <a:t>An increase of signal,</a:t>
            </a:r>
          </a:p>
          <a:p>
            <a:pPr lvl="1" algn="just" eaLnBrk="1" hangingPunct="1">
              <a:buFontTx/>
              <a:buChar char="•"/>
            </a:pPr>
            <a:r>
              <a:rPr lang="en-US" altLang="it-IT" sz="1400"/>
              <a:t>But a concomitant increase of dark current</a:t>
            </a:r>
          </a:p>
        </p:txBody>
      </p:sp>
      <p:graphicFrame>
        <p:nvGraphicFramePr>
          <p:cNvPr id="10243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1232"/>
              </p:ext>
            </p:extLst>
          </p:nvPr>
        </p:nvGraphicFramePr>
        <p:xfrm>
          <a:off x="8465969" y="424789"/>
          <a:ext cx="2879725" cy="280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3" imgW="7246506" imgH="7048055" progId="KGraph_Plot">
                  <p:embed/>
                </p:oleObj>
              </mc:Choice>
              <mc:Fallback>
                <p:oleObj name="KGPlot" r:id="rId3" imgW="7246506" imgH="7048055" progId="KGraph_Plot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969" y="424789"/>
                        <a:ext cx="2879725" cy="280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3" name="Picture 43" descr="Pri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76476"/>
            <a:ext cx="27368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4" name="Text Box 44"/>
          <p:cNvSpPr txBox="1">
            <a:spLocks noChangeArrowheads="1"/>
          </p:cNvSpPr>
          <p:nvPr/>
        </p:nvSpPr>
        <p:spPr bwMode="auto">
          <a:xfrm>
            <a:off x="1703389" y="2695575"/>
            <a:ext cx="1512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>
                <a:solidFill>
                  <a:srgbClr val="0033CC"/>
                </a:solidFill>
              </a:rPr>
              <a:t>Electronic-Grade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2" grpId="0"/>
      <p:bldP spid="102413" grpId="0"/>
      <p:bldP spid="102414" grpId="0" animBg="1"/>
      <p:bldP spid="102416" grpId="0" animBg="1"/>
      <p:bldP spid="102420" grpId="0"/>
      <p:bldP spid="102421" grpId="0"/>
      <p:bldP spid="102422" grpId="0" animBg="1"/>
      <p:bldP spid="102425" grpId="0" animBg="1"/>
      <p:bldP spid="102435" grpId="0"/>
      <p:bldP spid="102436" grpId="0"/>
      <p:bldP spid="102437" grpId="0"/>
      <p:bldP spid="102438" grpId="0"/>
      <p:bldP spid="1024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939">
            <a:extLst>
              <a:ext uri="{FF2B5EF4-FFF2-40B4-BE49-F238E27FC236}">
                <a16:creationId xmlns:a16="http://schemas.microsoft.com/office/drawing/2014/main" id="{6C5C7B51-AB52-6DAC-43AF-34D778D194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825136"/>
              </p:ext>
            </p:extLst>
          </p:nvPr>
        </p:nvGraphicFramePr>
        <p:xfrm>
          <a:off x="5783014" y="1349275"/>
          <a:ext cx="273685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2" imgW="6858000" imgH="6858000" progId="KGraph_Plot">
                  <p:embed/>
                </p:oleObj>
              </mc:Choice>
              <mc:Fallback>
                <p:oleObj name="KGPlot" r:id="rId2" imgW="6858000" imgH="6858000" progId="KGraph_Plot">
                  <p:embed/>
                  <p:pic>
                    <p:nvPicPr>
                      <p:cNvPr id="89979" name="Object 2939">
                        <a:extLst>
                          <a:ext uri="{FF2B5EF4-FFF2-40B4-BE49-F238E27FC236}">
                            <a16:creationId xmlns:a16="http://schemas.microsoft.com/office/drawing/2014/main" id="{1144B219-91F5-571F-5D63-E357913C75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014" y="1349275"/>
                        <a:ext cx="2736850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3A68D541-AFFA-B335-127B-C7C4AEEFE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3212" y="27432"/>
            <a:ext cx="28055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sz="2000" dirty="0">
                <a:solidFill>
                  <a:schemeClr val="accent2"/>
                </a:solidFill>
              </a:rPr>
              <a:t>X-Ray Photoconductive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16">
                <a:extLst>
                  <a:ext uri="{FF2B5EF4-FFF2-40B4-BE49-F238E27FC236}">
                    <a16:creationId xmlns:a16="http://schemas.microsoft.com/office/drawing/2014/main" id="{F4807436-A950-1AC2-4DD3-5B88BE3AF6E3}"/>
                  </a:ext>
                </a:extLst>
              </p:cNvPr>
              <p:cNvSpPr txBox="1"/>
              <p:nvPr/>
            </p:nvSpPr>
            <p:spPr bwMode="auto">
              <a:xfrm>
                <a:off x="6168008" y="940523"/>
                <a:ext cx="4968552" cy="57943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𝐷𝑅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𝑞𝐴</m:t>
                      </m:r>
                      <m:sSub>
                        <m:sSub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𝜇𝜏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𝑏𝑖𝑎𝑠</m:t>
                              </m:r>
                            </m:sub>
                          </m:sSub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𝜇𝜏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𝑏𝑖𝑎𝑠</m:t>
                              </m:r>
                            </m:sub>
                          </m:sSub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4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𝜇𝜏</m:t>
                              </m:r>
                              <m:sSub>
                                <m:sSubPr>
                                  <m:ctrlP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𝑏𝑖𝑎𝑠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it-IT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>
          <p:sp>
            <p:nvSpPr>
              <p:cNvPr id="4" name="Object 16">
                <a:extLst>
                  <a:ext uri="{FF2B5EF4-FFF2-40B4-BE49-F238E27FC236}">
                    <a16:creationId xmlns:a16="http://schemas.microsoft.com/office/drawing/2014/main" id="{F4807436-A950-1AC2-4DD3-5B88BE3A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8008" y="940523"/>
                <a:ext cx="4968552" cy="5794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2946">
            <a:extLst>
              <a:ext uri="{FF2B5EF4-FFF2-40B4-BE49-F238E27FC236}">
                <a16:creationId xmlns:a16="http://schemas.microsoft.com/office/drawing/2014/main" id="{D8DB484A-341C-30D5-2DAF-28A031971310}"/>
              </a:ext>
            </a:extLst>
          </p:cNvPr>
          <p:cNvGrpSpPr>
            <a:grpSpLocks/>
          </p:cNvGrpSpPr>
          <p:nvPr/>
        </p:nvGrpSpPr>
        <p:grpSpPr bwMode="auto">
          <a:xfrm>
            <a:off x="7146678" y="1165200"/>
            <a:ext cx="847725" cy="1970088"/>
            <a:chOff x="1112" y="935"/>
            <a:chExt cx="534" cy="1241"/>
          </a:xfrm>
        </p:grpSpPr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96FB6C35-9386-C7E2-436F-61887386E3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9142">
              <a:off x="1474" y="935"/>
              <a:ext cx="172" cy="1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Line 25">
              <a:extLst>
                <a:ext uri="{FF2B5EF4-FFF2-40B4-BE49-F238E27FC236}">
                  <a16:creationId xmlns:a16="http://schemas.microsoft.com/office/drawing/2014/main" id="{210AAE98-A7AC-4E95-06A7-C24C9559C6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409142">
              <a:off x="1112" y="1140"/>
              <a:ext cx="531" cy="10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Text Box 2924">
            <a:extLst>
              <a:ext uri="{FF2B5EF4-FFF2-40B4-BE49-F238E27FC236}">
                <a16:creationId xmlns:a16="http://schemas.microsoft.com/office/drawing/2014/main" id="{47514993-0508-210A-B867-0E75A2DA0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32" y="923364"/>
            <a:ext cx="35290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800" dirty="0"/>
              <a:t>Hecht’s Photoconductive Model</a:t>
            </a:r>
          </a:p>
          <a:p>
            <a:pPr>
              <a:buFontTx/>
              <a:buChar char="•"/>
            </a:pPr>
            <a:r>
              <a:rPr lang="en-US" altLang="it-IT" sz="1800" dirty="0"/>
              <a:t>Charge induction</a:t>
            </a:r>
          </a:p>
          <a:p>
            <a:pPr>
              <a:buFontTx/>
              <a:buChar char="•"/>
            </a:pPr>
            <a:r>
              <a:rPr lang="en-US" altLang="it-IT" sz="1800" dirty="0"/>
              <a:t>Homogeneous illumination</a:t>
            </a:r>
          </a:p>
          <a:p>
            <a:pPr>
              <a:buFontTx/>
              <a:buChar char="•"/>
            </a:pPr>
            <a:r>
              <a:rPr lang="en-US" altLang="it-IT" sz="1800" dirty="0"/>
              <a:t>Trapping &amp; </a:t>
            </a:r>
            <a:r>
              <a:rPr lang="en-US" altLang="it-IT" sz="1800" dirty="0" err="1"/>
              <a:t>detrapping</a:t>
            </a:r>
            <a:r>
              <a:rPr lang="en-US" altLang="it-IT" sz="1800" dirty="0"/>
              <a:t> phenomena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B64BD5D-7FF5-0C7E-BD8D-0606EF68BF49}"/>
              </a:ext>
            </a:extLst>
          </p:cNvPr>
          <p:cNvGrpSpPr/>
          <p:nvPr/>
        </p:nvGrpSpPr>
        <p:grpSpPr>
          <a:xfrm>
            <a:off x="6933952" y="3280167"/>
            <a:ext cx="1130300" cy="273050"/>
            <a:chOff x="10238619" y="3038331"/>
            <a:chExt cx="1130300" cy="273050"/>
          </a:xfrm>
        </p:grpSpPr>
        <p:graphicFrame>
          <p:nvGraphicFramePr>
            <p:cNvPr id="14" name="Object 2925">
              <a:extLst>
                <a:ext uri="{FF2B5EF4-FFF2-40B4-BE49-F238E27FC236}">
                  <a16:creationId xmlns:a16="http://schemas.microsoft.com/office/drawing/2014/main" id="{9691B722-57B7-B757-B0CC-03E0244CDB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9627275"/>
                </p:ext>
              </p:extLst>
            </p:nvPr>
          </p:nvGraphicFramePr>
          <p:xfrm>
            <a:off x="10238619" y="3038331"/>
            <a:ext cx="631825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33160" imgH="228600" progId="Equation.DSMT4">
                    <p:embed/>
                  </p:oleObj>
                </mc:Choice>
                <mc:Fallback>
                  <p:oleObj name="Equation" r:id="rId5" imgW="533160" imgH="228600" progId="Equation.DSMT4">
                    <p:embed/>
                    <p:pic>
                      <p:nvPicPr>
                        <p:cNvPr id="89965" name="Object 2925">
                          <a:extLst>
                            <a:ext uri="{FF2B5EF4-FFF2-40B4-BE49-F238E27FC236}">
                              <a16:creationId xmlns:a16="http://schemas.microsoft.com/office/drawing/2014/main" id="{376E9F74-49EA-3B57-E597-C01C4065BC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38619" y="3038331"/>
                          <a:ext cx="631825" cy="273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2926">
              <a:extLst>
                <a:ext uri="{FF2B5EF4-FFF2-40B4-BE49-F238E27FC236}">
                  <a16:creationId xmlns:a16="http://schemas.microsoft.com/office/drawing/2014/main" id="{FC6767DD-938C-9B4E-4E55-AFC7298F70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1704419"/>
                </p:ext>
              </p:extLst>
            </p:nvPr>
          </p:nvGraphicFramePr>
          <p:xfrm>
            <a:off x="10886319" y="3043093"/>
            <a:ext cx="482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80" imgH="190440" progId="Equation.DSMT4">
                    <p:embed/>
                  </p:oleObj>
                </mc:Choice>
                <mc:Fallback>
                  <p:oleObj name="Equation" r:id="rId7" imgW="406080" imgH="190440" progId="Equation.DSMT4">
                    <p:embed/>
                    <p:pic>
                      <p:nvPicPr>
                        <p:cNvPr id="89966" name="Object 2926">
                          <a:extLst>
                            <a:ext uri="{FF2B5EF4-FFF2-40B4-BE49-F238E27FC236}">
                              <a16:creationId xmlns:a16="http://schemas.microsoft.com/office/drawing/2014/main" id="{54396A5F-61BE-8D52-CBA6-3DE04752F36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6319" y="3043093"/>
                          <a:ext cx="4826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 Box 2927">
            <a:extLst>
              <a:ext uri="{FF2B5EF4-FFF2-40B4-BE49-F238E27FC236}">
                <a16:creationId xmlns:a16="http://schemas.microsoft.com/office/drawing/2014/main" id="{D4B5FE6E-0F51-B5EE-A24F-B5182055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864" y="2510931"/>
            <a:ext cx="3624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 = constant = (3.0 ± 0.5) x 10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-5</a:t>
            </a:r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 cm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2 </a:t>
            </a:r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V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-1</a:t>
            </a:r>
          </a:p>
        </p:txBody>
      </p:sp>
      <p:sp>
        <p:nvSpPr>
          <p:cNvPr id="17" name="Text Box 2928">
            <a:extLst>
              <a:ext uri="{FF2B5EF4-FFF2-40B4-BE49-F238E27FC236}">
                <a16:creationId xmlns:a16="http://schemas.microsoft.com/office/drawing/2014/main" id="{32B3D418-0B40-F9CE-725F-8F7A0E18B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712" y="3144197"/>
            <a:ext cx="2090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 ≈ 2.2 x 10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3 </a:t>
            </a:r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cm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2 </a:t>
            </a:r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V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-1 </a:t>
            </a:r>
            <a:r>
              <a:rPr lang="en-US" altLang="it-IT" sz="1800" dirty="0">
                <a:solidFill>
                  <a:srgbClr val="0033CC"/>
                </a:solidFill>
                <a:sym typeface="Symbol" panose="05050102010706020507" pitchFamily="18" charset="2"/>
              </a:rPr>
              <a:t>s</a:t>
            </a:r>
            <a:r>
              <a:rPr lang="en-US" altLang="it-IT" sz="18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-1</a:t>
            </a:r>
          </a:p>
        </p:txBody>
      </p:sp>
      <p:sp>
        <p:nvSpPr>
          <p:cNvPr id="18" name="Text Box 2929">
            <a:extLst>
              <a:ext uri="{FF2B5EF4-FFF2-40B4-BE49-F238E27FC236}">
                <a16:creationId xmlns:a16="http://schemas.microsoft.com/office/drawing/2014/main" id="{864A86D9-5CBD-7379-5A50-A9CDC0ED5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495" y="4111022"/>
            <a:ext cx="13115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>
                <a:solidFill>
                  <a:srgbClr val="0033CC"/>
                </a:solidFill>
                <a:sym typeface="Symbol" panose="05050102010706020507" pitchFamily="18" charset="2"/>
              </a:rPr>
              <a:t> ≈ 14 ± 3 ns</a:t>
            </a:r>
            <a:endParaRPr lang="en-US" altLang="it-IT" sz="1800" baseline="30000">
              <a:solidFill>
                <a:srgbClr val="0033CC"/>
              </a:solidFill>
              <a:sym typeface="Symbol" panose="05050102010706020507" pitchFamily="18" charset="2"/>
            </a:endParaRPr>
          </a:p>
        </p:txBody>
      </p:sp>
      <p:sp>
        <p:nvSpPr>
          <p:cNvPr id="19" name="AutoShape 2930">
            <a:extLst>
              <a:ext uri="{FF2B5EF4-FFF2-40B4-BE49-F238E27FC236}">
                <a16:creationId xmlns:a16="http://schemas.microsoft.com/office/drawing/2014/main" id="{ACEB5C37-DDC8-1F74-96E5-1FF585E3931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816257" y="3785035"/>
            <a:ext cx="576262" cy="1254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DDDDDD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graphicFrame>
        <p:nvGraphicFramePr>
          <p:cNvPr id="20" name="Object 2937">
            <a:extLst>
              <a:ext uri="{FF2B5EF4-FFF2-40B4-BE49-F238E27FC236}">
                <a16:creationId xmlns:a16="http://schemas.microsoft.com/office/drawing/2014/main" id="{A39E7587-5B64-5016-7B0B-83766F78A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970226"/>
              </p:ext>
            </p:extLst>
          </p:nvPr>
        </p:nvGraphicFramePr>
        <p:xfrm>
          <a:off x="595597" y="2073166"/>
          <a:ext cx="4599638" cy="3861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9" imgW="7251480" imgH="6095880" progId="KGraph_Plot">
                  <p:embed/>
                </p:oleObj>
              </mc:Choice>
              <mc:Fallback>
                <p:oleObj name="KGPlot" r:id="rId9" imgW="7251480" imgH="6095880" progId="KGraph_Plot">
                  <p:embed/>
                  <p:pic>
                    <p:nvPicPr>
                      <p:cNvPr id="89977" name="Object 2937">
                        <a:extLst>
                          <a:ext uri="{FF2B5EF4-FFF2-40B4-BE49-F238E27FC236}">
                            <a16:creationId xmlns:a16="http://schemas.microsoft.com/office/drawing/2014/main" id="{CB6015FE-55C9-1555-19F2-48D51938C9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597" y="2073166"/>
                        <a:ext cx="4599638" cy="3861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2954">
            <a:extLst>
              <a:ext uri="{FF2B5EF4-FFF2-40B4-BE49-F238E27FC236}">
                <a16:creationId xmlns:a16="http://schemas.microsoft.com/office/drawing/2014/main" id="{1387C76E-544B-6A86-D614-D8A77886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6" y="512704"/>
            <a:ext cx="364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sz="2000">
                <a:solidFill>
                  <a:schemeClr val="accent2"/>
                </a:solidFill>
              </a:rPr>
              <a:t>Electronic-Grade Dosimeters</a:t>
            </a:r>
          </a:p>
        </p:txBody>
      </p:sp>
      <p:sp>
        <p:nvSpPr>
          <p:cNvPr id="29" name="Text Box 2928">
            <a:extLst>
              <a:ext uri="{FF2B5EF4-FFF2-40B4-BE49-F238E27FC236}">
                <a16:creationId xmlns:a16="http://schemas.microsoft.com/office/drawing/2014/main" id="{48E6F4C6-E797-4386-EA3A-DB9AE2ED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882" y="5356350"/>
            <a:ext cx="2762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dirty="0">
                <a:solidFill>
                  <a:srgbClr val="0033CC"/>
                </a:solidFill>
                <a:sym typeface="Symbol" panose="05050102010706020507" pitchFamily="18" charset="2"/>
              </a:rPr>
              <a:t>Collection length = F </a:t>
            </a:r>
            <a:endParaRPr lang="en-US" altLang="it-IT" sz="2400" baseline="30000" dirty="0">
              <a:solidFill>
                <a:srgbClr val="0033CC"/>
              </a:solidFill>
              <a:sym typeface="Symbol" panose="05050102010706020507" pitchFamily="18" charset="2"/>
            </a:endParaRPr>
          </a:p>
        </p:txBody>
      </p:sp>
      <p:sp>
        <p:nvSpPr>
          <p:cNvPr id="30" name="AutoShape 2930">
            <a:extLst>
              <a:ext uri="{FF2B5EF4-FFF2-40B4-BE49-F238E27FC236}">
                <a16:creationId xmlns:a16="http://schemas.microsoft.com/office/drawing/2014/main" id="{78B187CB-876B-F2E7-4792-0A1247A00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264" y="5577128"/>
            <a:ext cx="576262" cy="1254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DDDDDD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/>
          </a:p>
        </p:txBody>
      </p:sp>
      <p:sp>
        <p:nvSpPr>
          <p:cNvPr id="31" name="Text Box 2928">
            <a:extLst>
              <a:ext uri="{FF2B5EF4-FFF2-40B4-BE49-F238E27FC236}">
                <a16:creationId xmlns:a16="http://schemas.microsoft.com/office/drawing/2014/main" id="{F274B200-DB32-05CA-7EF2-284AF5130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951" y="5315074"/>
            <a:ext cx="19864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dirty="0">
                <a:solidFill>
                  <a:srgbClr val="0033CC"/>
                </a:solidFill>
                <a:sym typeface="Symbol" panose="05050102010706020507" pitchFamily="18" charset="2"/>
              </a:rPr>
              <a:t>CCE = V/d</a:t>
            </a:r>
            <a:r>
              <a:rPr lang="en-US" altLang="it-IT" sz="2400" baseline="30000" dirty="0">
                <a:solidFill>
                  <a:srgbClr val="0033CC"/>
                </a:solidFill>
                <a:sym typeface="Symbol" panose="05050102010706020507" pitchFamily="18" charset="2"/>
              </a:rPr>
              <a:t>2</a:t>
            </a:r>
            <a:r>
              <a:rPr lang="en-US" altLang="it-IT" sz="2400" dirty="0">
                <a:solidFill>
                  <a:srgbClr val="0033CC"/>
                </a:solidFill>
                <a:sym typeface="Symbol" panose="05050102010706020507" pitchFamily="18" charset="2"/>
              </a:rPr>
              <a:t> =</a:t>
            </a:r>
          </a:p>
          <a:p>
            <a:r>
              <a:rPr lang="en-US" altLang="it-IT" sz="2400" dirty="0">
                <a:solidFill>
                  <a:srgbClr val="0033CC"/>
                </a:solidFill>
                <a:sym typeface="Symbol" panose="05050102010706020507" pitchFamily="18" charset="2"/>
              </a:rPr>
              <a:t>= 100%, V&gt;80 V</a:t>
            </a:r>
            <a:endParaRPr lang="en-US" altLang="it-IT" sz="2400" baseline="30000" dirty="0">
              <a:solidFill>
                <a:srgbClr val="0033CC"/>
              </a:solidFill>
              <a:sym typeface="Symbol" panose="05050102010706020507" pitchFamily="18" charset="2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69E12DB-767A-A3AE-01CF-DD5829623E83}"/>
              </a:ext>
            </a:extLst>
          </p:cNvPr>
          <p:cNvGrpSpPr/>
          <p:nvPr/>
        </p:nvGrpSpPr>
        <p:grpSpPr>
          <a:xfrm>
            <a:off x="7961063" y="1020737"/>
            <a:ext cx="2386451" cy="1444113"/>
            <a:chOff x="7961063" y="1020737"/>
            <a:chExt cx="2386451" cy="1444113"/>
          </a:xfrm>
        </p:grpSpPr>
        <p:grpSp>
          <p:nvGrpSpPr>
            <p:cNvPr id="5" name="Group 2947">
              <a:extLst>
                <a:ext uri="{FF2B5EF4-FFF2-40B4-BE49-F238E27FC236}">
                  <a16:creationId xmlns:a16="http://schemas.microsoft.com/office/drawing/2014/main" id="{D4EF46AA-FAEE-B4AB-E377-035ABCB2BD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61063" y="1020737"/>
              <a:ext cx="2029309" cy="1443907"/>
              <a:chOff x="1764" y="981"/>
              <a:chExt cx="1317" cy="1123"/>
            </a:xfrm>
          </p:grpSpPr>
          <p:sp>
            <p:nvSpPr>
              <p:cNvPr id="6" name="Oval 18">
                <a:extLst>
                  <a:ext uri="{FF2B5EF4-FFF2-40B4-BE49-F238E27FC236}">
                    <a16:creationId xmlns:a16="http://schemas.microsoft.com/office/drawing/2014/main" id="{50BA56C9-32E9-5C09-CE4B-FB1771DC3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981"/>
                <a:ext cx="181" cy="18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" name="Oval 19">
                <a:extLst>
                  <a:ext uri="{FF2B5EF4-FFF2-40B4-BE49-F238E27FC236}">
                    <a16:creationId xmlns:a16="http://schemas.microsoft.com/office/drawing/2014/main" id="{525C0A84-B8DA-F2EB-3B7C-46E20FDE6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6" y="992"/>
                <a:ext cx="173" cy="18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" name="Line 20">
                <a:extLst>
                  <a:ext uri="{FF2B5EF4-FFF2-40B4-BE49-F238E27FC236}">
                    <a16:creationId xmlns:a16="http://schemas.microsoft.com/office/drawing/2014/main" id="{51E3F742-D3CE-FCF8-2C92-9BF476682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2" y="1207"/>
                <a:ext cx="519" cy="89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Line 21">
                <a:extLst>
                  <a:ext uri="{FF2B5EF4-FFF2-40B4-BE49-F238E27FC236}">
                    <a16:creationId xmlns:a16="http://schemas.microsoft.com/office/drawing/2014/main" id="{2BD259F2-C427-D3D2-7DBD-1F909CDD0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2" y="1162"/>
                <a:ext cx="1147" cy="9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1551EC1F-0A7A-9B46-D722-9C90104AD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946" y="1115267"/>
              <a:ext cx="266568" cy="2340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48E3082A-CCFC-D5D3-4D45-9B5971D6E0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00977" y="1349275"/>
              <a:ext cx="66118" cy="11155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420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B07B6D6-B7F3-2348-3807-F499245E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39" y="6309320"/>
            <a:ext cx="63071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dirty="0"/>
              <a:t>D.M. Trucchi, P. </a:t>
            </a:r>
            <a:r>
              <a:rPr lang="en-US" altLang="it-IT" dirty="0" err="1"/>
              <a:t>Allegrini</a:t>
            </a:r>
            <a:r>
              <a:rPr lang="en-US" altLang="it-IT" dirty="0"/>
              <a:t>, A. Bellucci, P. </a:t>
            </a:r>
            <a:r>
              <a:rPr lang="en-US" altLang="it-IT" dirty="0" err="1"/>
              <a:t>Calvani</a:t>
            </a:r>
            <a:r>
              <a:rPr lang="en-US" altLang="it-IT" dirty="0"/>
              <a:t>, A. </a:t>
            </a:r>
            <a:r>
              <a:rPr lang="en-US" altLang="it-IT" dirty="0" err="1"/>
              <a:t>Galbiati</a:t>
            </a:r>
            <a:r>
              <a:rPr lang="en-US" altLang="it-IT" dirty="0"/>
              <a:t>, M. </a:t>
            </a:r>
            <a:r>
              <a:rPr lang="en-US" altLang="it-IT" dirty="0" err="1"/>
              <a:t>Girolami</a:t>
            </a:r>
            <a:r>
              <a:rPr lang="en-US" altLang="it-IT" dirty="0"/>
              <a:t>, </a:t>
            </a:r>
            <a:r>
              <a:rPr lang="en-US" altLang="it-IT" i="1" dirty="0" err="1"/>
              <a:t>Nucl</a:t>
            </a:r>
            <a:r>
              <a:rPr lang="en-US" altLang="it-IT" i="1" dirty="0"/>
              <a:t>. Inst. Meth. A </a:t>
            </a:r>
            <a:r>
              <a:rPr lang="en-US" altLang="it-IT" dirty="0"/>
              <a:t>718 (2013) 373–375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9ACB526-1284-90A0-05B7-4E57092E6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842" y="763588"/>
            <a:ext cx="4248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/>
            <a:r>
              <a:rPr lang="en-US" altLang="it-IT" sz="1400"/>
              <a:t>Signal shows, as a function of radiation dose-rate, the expected Fowler’s dosimetric relation:</a:t>
            </a: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2CBA7F66-20E8-7DFA-F88B-3FBBD31F1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972481"/>
              </p:ext>
            </p:extLst>
          </p:nvPr>
        </p:nvGraphicFramePr>
        <p:xfrm>
          <a:off x="3287267" y="1425575"/>
          <a:ext cx="1079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280" imgH="266584" progId="Equation.DSMT4">
                  <p:embed/>
                </p:oleObj>
              </mc:Choice>
              <mc:Fallback>
                <p:oleObj name="Equation" r:id="rId2" imgW="736280" imgH="266584" progId="Equation.DSMT4">
                  <p:embed/>
                  <p:pic>
                    <p:nvPicPr>
                      <p:cNvPr id="16589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267" y="1425575"/>
                        <a:ext cx="1079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2">
            <a:extLst>
              <a:ext uri="{FF2B5EF4-FFF2-40B4-BE49-F238E27FC236}">
                <a16:creationId xmlns:a16="http://schemas.microsoft.com/office/drawing/2014/main" id="{1253C420-FF0E-DF93-AB21-B639849B6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917" y="1850132"/>
            <a:ext cx="4537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altLang="it-IT" sz="1400">
                <a:solidFill>
                  <a:srgbClr val="CC0000"/>
                </a:solidFill>
                <a:sym typeface="Symbol" pitchFamily="18" charset="2"/>
              </a:rPr>
              <a:t> = 1.02</a:t>
            </a:r>
            <a:r>
              <a:rPr lang="en-US" altLang="it-IT" sz="1400">
                <a:sym typeface="Symbol" pitchFamily="18" charset="2"/>
              </a:rPr>
              <a:t>, slightly overlinear under CW operations</a:t>
            </a:r>
          </a:p>
          <a:p>
            <a:pPr algn="ctr" eaLnBrk="1" hangingPunct="1">
              <a:buFontTx/>
              <a:buChar char="•"/>
            </a:pPr>
            <a:r>
              <a:rPr lang="en-US" altLang="it-IT" sz="1400"/>
              <a:t>The specific sensitivity is about </a:t>
            </a:r>
            <a:r>
              <a:rPr lang="en-US" altLang="it-IT" sz="1400">
                <a:solidFill>
                  <a:srgbClr val="CC0000"/>
                </a:solidFill>
              </a:rPr>
              <a:t>50×10</a:t>
            </a:r>
            <a:r>
              <a:rPr lang="en-US" altLang="it-IT" sz="1400" baseline="30000">
                <a:solidFill>
                  <a:srgbClr val="CC0000"/>
                </a:solidFill>
              </a:rPr>
              <a:t>-3</a:t>
            </a:r>
            <a:r>
              <a:rPr lang="en-US" altLang="it-IT" sz="1400">
                <a:solidFill>
                  <a:srgbClr val="CC0000"/>
                </a:solidFill>
              </a:rPr>
              <a:t> C Gy</a:t>
            </a:r>
            <a:r>
              <a:rPr lang="en-US" altLang="it-IT" sz="1400" baseline="30000">
                <a:solidFill>
                  <a:srgbClr val="CC0000"/>
                </a:solidFill>
              </a:rPr>
              <a:t>-1</a:t>
            </a:r>
            <a:r>
              <a:rPr lang="en-US" altLang="it-IT" sz="1400">
                <a:solidFill>
                  <a:srgbClr val="CC0000"/>
                </a:solidFill>
              </a:rPr>
              <a:t> cm</a:t>
            </a:r>
            <a:r>
              <a:rPr lang="en-US" altLang="it-IT" sz="1400" baseline="30000">
                <a:solidFill>
                  <a:srgbClr val="CC0000"/>
                </a:solidFill>
              </a:rPr>
              <a:t>-3</a:t>
            </a: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46A7DB21-17A5-2A23-36B8-F30A892C67B8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-468313" y="1484313"/>
            <a:ext cx="2447925" cy="431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600" i="1"/>
              <a:t>Dosimetric  Evaluation</a:t>
            </a:r>
          </a:p>
        </p:txBody>
      </p:sp>
      <p:pic>
        <p:nvPicPr>
          <p:cNvPr id="7" name="Picture 15" descr="Immagine3">
            <a:extLst>
              <a:ext uri="{FF2B5EF4-FFF2-40B4-BE49-F238E27FC236}">
                <a16:creationId xmlns:a16="http://schemas.microsoft.com/office/drawing/2014/main" id="{2C917071-7113-86ED-87FC-EDA24154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44" y="2564904"/>
            <a:ext cx="26654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Fig">
            <a:extLst>
              <a:ext uri="{FF2B5EF4-FFF2-40B4-BE49-F238E27FC236}">
                <a16:creationId xmlns:a16="http://schemas.microsoft.com/office/drawing/2014/main" id="{E153F4A0-6DB7-0EB6-AB84-CEF54A47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636912"/>
            <a:ext cx="302577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>
            <a:extLst>
              <a:ext uri="{FF2B5EF4-FFF2-40B4-BE49-F238E27FC236}">
                <a16:creationId xmlns:a16="http://schemas.microsoft.com/office/drawing/2014/main" id="{A1D6D524-0603-0208-B7BF-4A5E1768138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6785470" y="3151262"/>
            <a:ext cx="2555875" cy="1631950"/>
          </a:xfrm>
          <a:prstGeom prst="rtTriangle">
            <a:avLst/>
          </a:prstGeom>
          <a:gradFill rotWithShape="1">
            <a:gsLst>
              <a:gs pos="0">
                <a:srgbClr val="CCFF99"/>
              </a:gs>
              <a:gs pos="100000">
                <a:srgbClr val="33CC33">
                  <a:alpha val="14998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id="{65CF9DC4-1B89-1E93-FDE9-57A5BF9F1D7C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9840465" y="3751336"/>
            <a:ext cx="2447925" cy="4318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600" i="1"/>
              <a:t>Minimum detectable dose-rate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C47A9035-F144-59AE-3F0D-D543CF41B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171" y="2925837"/>
            <a:ext cx="93503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/>
              <a:t>Region of no reliable detection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F6B5C6A0-40EB-F428-E6BB-7FB1DEA4F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096" y="5259462"/>
            <a:ext cx="3284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/>
              <a:t>Applying low voltages, the capability of detection increases</a:t>
            </a:r>
          </a:p>
          <a:p>
            <a:pPr eaLnBrk="1" hangingPunct="1"/>
            <a:r>
              <a:rPr lang="en-US" altLang="it-IT"/>
              <a:t>Dose-rates even of tens of nGy/min are detectable!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1650E68D-DE7B-8481-AE00-704629B3F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691" y="1"/>
            <a:ext cx="5226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X-ray Diamond Detectors – </a:t>
            </a:r>
            <a:r>
              <a:rPr lang="en-US" altLang="it-IT" sz="2000" dirty="0">
                <a:solidFill>
                  <a:srgbClr val="FFFF00"/>
                </a:solidFill>
              </a:rPr>
              <a:t>Photoconductor Performance</a:t>
            </a:r>
          </a:p>
        </p:txBody>
      </p:sp>
    </p:spTree>
    <p:extLst>
      <p:ext uri="{BB962C8B-B14F-4D97-AF65-F5344CB8AC3E}">
        <p14:creationId xmlns:p14="http://schemas.microsoft.com/office/powerpoint/2010/main" val="20358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9" grpId="0" animBg="1"/>
      <p:bldP spid="13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6024563" y="6309320"/>
            <a:ext cx="616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 M. Girolami, A. Bellucci, P. Calvani, R. Flammini, and D.M. Trucchi,</a:t>
            </a:r>
            <a:r>
              <a:rPr lang="en-US" altLang="it-IT" dirty="0"/>
              <a:t> </a:t>
            </a:r>
            <a:r>
              <a:rPr lang="it-IT" altLang="it-IT" i="1" dirty="0"/>
              <a:t>Applied </a:t>
            </a:r>
            <a:r>
              <a:rPr lang="it-IT" altLang="it-IT" i="1" dirty="0" err="1"/>
              <a:t>Physics</a:t>
            </a:r>
            <a:r>
              <a:rPr lang="it-IT" altLang="it-IT" i="1" dirty="0"/>
              <a:t> </a:t>
            </a:r>
            <a:r>
              <a:rPr lang="it-IT" altLang="it-IT" i="1" dirty="0" err="1"/>
              <a:t>Letters</a:t>
            </a:r>
            <a:r>
              <a:rPr lang="it-IT" altLang="it-IT" i="1" dirty="0"/>
              <a:t> </a:t>
            </a:r>
            <a:r>
              <a:rPr lang="it-IT" altLang="it-IT" dirty="0"/>
              <a:t>103 (2013) 083502</a:t>
            </a:r>
          </a:p>
        </p:txBody>
      </p:sp>
      <p:pic>
        <p:nvPicPr>
          <p:cNvPr id="137240" name="Picture 24" descr="Figure 3_d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21" y="676213"/>
            <a:ext cx="3598862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43" name="Text Box 2"/>
          <p:cNvSpPr txBox="1">
            <a:spLocks noChangeArrowheads="1"/>
          </p:cNvSpPr>
          <p:nvPr/>
        </p:nvSpPr>
        <p:spPr bwMode="auto">
          <a:xfrm>
            <a:off x="3648075" y="1"/>
            <a:ext cx="676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it-IT" sz="2000" b="1" dirty="0">
                <a:solidFill>
                  <a:srgbClr val="FFFF00"/>
                </a:solidFill>
                <a:latin typeface="AR CENA" pitchFamily="2" charset="0"/>
              </a:rPr>
              <a:t>Device Physics:</a:t>
            </a:r>
            <a:r>
              <a:rPr lang="en-US" altLang="it-IT" sz="2000" b="1" dirty="0">
                <a:solidFill>
                  <a:schemeClr val="bg1"/>
                </a:solidFill>
                <a:latin typeface="AR CENA" pitchFamily="2" charset="0"/>
              </a:rPr>
              <a:t> Study of the DOS of shallow traps</a:t>
            </a:r>
            <a:endParaRPr lang="en-US" altLang="it-IT" sz="1600" dirty="0">
              <a:solidFill>
                <a:schemeClr val="bg1"/>
              </a:solidFill>
              <a:latin typeface="AR CENA" pitchFamily="2" charset="0"/>
            </a:endParaRPr>
          </a:p>
        </p:txBody>
      </p:sp>
      <p:pic>
        <p:nvPicPr>
          <p:cNvPr id="137246" name="Picture 30" descr="Fig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50" y="518659"/>
            <a:ext cx="2892412" cy="2364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48" name="Text Box 32"/>
          <p:cNvSpPr txBox="1">
            <a:spLocks noChangeArrowheads="1"/>
          </p:cNvSpPr>
          <p:nvPr/>
        </p:nvSpPr>
        <p:spPr bwMode="auto">
          <a:xfrm>
            <a:off x="353421" y="2919363"/>
            <a:ext cx="5080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600" i="1" dirty="0"/>
              <a:t>F</a:t>
            </a:r>
            <a:r>
              <a:rPr lang="it-IT" altLang="it-IT" sz="1600" i="1" baseline="-25000" dirty="0"/>
              <a:t>i</a:t>
            </a:r>
            <a:r>
              <a:rPr lang="it-IT" altLang="it-IT" sz="1600" dirty="0"/>
              <a:t> </a:t>
            </a:r>
            <a:r>
              <a:rPr lang="it-IT" altLang="it-IT" sz="1600" dirty="0" err="1"/>
              <a:t>is</a:t>
            </a:r>
            <a:r>
              <a:rPr lang="it-IT" altLang="it-IT" sz="1600" dirty="0"/>
              <a:t> the </a:t>
            </a:r>
            <a:r>
              <a:rPr lang="it-IT" altLang="it-IT" sz="1600" dirty="0" err="1"/>
              <a:t>electric</a:t>
            </a:r>
            <a:r>
              <a:rPr lang="it-IT" altLang="it-IT" sz="1600" dirty="0"/>
              <a:t> field </a:t>
            </a:r>
            <a:r>
              <a:rPr lang="it-IT" altLang="it-IT" sz="1600" dirty="0" err="1"/>
              <a:t>separating</a:t>
            </a:r>
            <a:r>
              <a:rPr lang="it-IT" altLang="it-IT" sz="1600" dirty="0"/>
              <a:t> trapping from </a:t>
            </a:r>
            <a:r>
              <a:rPr lang="it-IT" altLang="it-IT" sz="1600" dirty="0" err="1"/>
              <a:t>detrapping</a:t>
            </a:r>
            <a:endParaRPr lang="it-IT" altLang="it-IT" sz="1600" dirty="0"/>
          </a:p>
          <a:p>
            <a:pPr algn="ctr"/>
            <a:r>
              <a:rPr lang="it-IT" altLang="it-IT" sz="1600" dirty="0"/>
              <a:t>For </a:t>
            </a:r>
            <a:r>
              <a:rPr lang="it-IT" altLang="it-IT" sz="1600" i="1" dirty="0"/>
              <a:t>F </a:t>
            </a:r>
            <a:r>
              <a:rPr lang="it-IT" altLang="it-IT" sz="1600" dirty="0"/>
              <a:t>&gt; </a:t>
            </a:r>
            <a:r>
              <a:rPr lang="it-IT" altLang="it-IT" sz="1600" i="1" dirty="0"/>
              <a:t>F</a:t>
            </a:r>
            <a:r>
              <a:rPr lang="it-IT" altLang="it-IT" sz="1600" i="1" baseline="-25000" dirty="0"/>
              <a:t>i</a:t>
            </a:r>
            <a:r>
              <a:rPr lang="it-IT" altLang="it-IT" sz="1600" dirty="0"/>
              <a:t>, an </a:t>
            </a:r>
            <a:r>
              <a:rPr lang="it-IT" altLang="it-IT" sz="1600" dirty="0" err="1"/>
              <a:t>electric</a:t>
            </a:r>
            <a:r>
              <a:rPr lang="it-IT" altLang="it-IT" sz="1600" dirty="0"/>
              <a:t> field </a:t>
            </a:r>
            <a:r>
              <a:rPr lang="it-IT" altLang="it-IT" sz="1600" dirty="0" err="1"/>
              <a:t>parabolic</a:t>
            </a:r>
            <a:r>
              <a:rPr lang="it-IT" altLang="it-IT" sz="1600" dirty="0"/>
              <a:t> </a:t>
            </a:r>
            <a:r>
              <a:rPr lang="it-IT" altLang="it-IT" sz="1600" dirty="0" err="1"/>
              <a:t>dependence</a:t>
            </a:r>
            <a:r>
              <a:rPr lang="it-IT" altLang="it-IT" sz="1600" dirty="0"/>
              <a:t> on energy  </a:t>
            </a:r>
            <a:r>
              <a:rPr lang="it-IT" altLang="it-IT" sz="1600" dirty="0" err="1"/>
              <a:t>appears</a:t>
            </a:r>
            <a:endParaRPr lang="it-IT" altLang="it-IT" sz="1600" dirty="0"/>
          </a:p>
        </p:txBody>
      </p:sp>
      <p:sp>
        <p:nvSpPr>
          <p:cNvPr id="137249" name="Text Box 33"/>
          <p:cNvSpPr txBox="1">
            <a:spLocks noChangeArrowheads="1"/>
          </p:cNvSpPr>
          <p:nvPr/>
        </p:nvSpPr>
        <p:spPr bwMode="auto">
          <a:xfrm>
            <a:off x="5433658" y="749238"/>
            <a:ext cx="1644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/>
              <a:t>Frenkel Poole transport</a:t>
            </a:r>
          </a:p>
        </p:txBody>
      </p:sp>
      <p:sp>
        <p:nvSpPr>
          <p:cNvPr id="137251" name="Rectangle 35"/>
          <p:cNvSpPr>
            <a:spLocks noChangeArrowheads="1"/>
          </p:cNvSpPr>
          <p:nvPr/>
        </p:nvSpPr>
        <p:spPr bwMode="auto">
          <a:xfrm>
            <a:off x="1524001" y="315715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graphicFrame>
        <p:nvGraphicFramePr>
          <p:cNvPr id="137250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775469"/>
              </p:ext>
            </p:extLst>
          </p:nvPr>
        </p:nvGraphicFramePr>
        <p:xfrm>
          <a:off x="7078308" y="608801"/>
          <a:ext cx="4531106" cy="58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54200" imgH="507960" progId="Equation.DSMT4">
                  <p:embed/>
                </p:oleObj>
              </mc:Choice>
              <mc:Fallback>
                <p:oleObj name="Equation" r:id="rId4" imgW="34542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308" y="608801"/>
                        <a:ext cx="4531106" cy="5856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52" name="Text Box 36"/>
          <p:cNvSpPr txBox="1">
            <a:spLocks noChangeArrowheads="1"/>
          </p:cNvSpPr>
          <p:nvPr/>
        </p:nvSpPr>
        <p:spPr bwMode="auto">
          <a:xfrm>
            <a:off x="8529283" y="1541400"/>
            <a:ext cx="1944688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400" dirty="0"/>
              <a:t>Two </a:t>
            </a:r>
            <a:r>
              <a:rPr lang="it-IT" altLang="it-IT" sz="1400" dirty="0" err="1"/>
              <a:t>Frenkel</a:t>
            </a:r>
            <a:r>
              <a:rPr lang="it-IT" altLang="it-IT" sz="1400" dirty="0"/>
              <a:t>-Poole </a:t>
            </a:r>
            <a:r>
              <a:rPr lang="it-IT" altLang="it-IT" sz="1400" dirty="0" err="1"/>
              <a:t>regimes</a:t>
            </a:r>
            <a:r>
              <a:rPr lang="it-IT" altLang="it-IT" sz="1400" dirty="0"/>
              <a:t>:</a:t>
            </a:r>
          </a:p>
          <a:p>
            <a:pPr>
              <a:buFontTx/>
              <a:buChar char="•"/>
            </a:pPr>
            <a:r>
              <a:rPr lang="it-IT" altLang="it-IT" sz="1400" i="1" dirty="0"/>
              <a:t>F</a:t>
            </a:r>
            <a:r>
              <a:rPr lang="it-IT" altLang="it-IT" sz="1400" i="1" baseline="-25000" dirty="0"/>
              <a:t>i</a:t>
            </a:r>
            <a:r>
              <a:rPr lang="it-IT" altLang="it-IT" sz="1400" dirty="0"/>
              <a:t> &lt; </a:t>
            </a:r>
            <a:r>
              <a:rPr lang="it-IT" altLang="it-IT" sz="1400" i="1" dirty="0"/>
              <a:t>F &lt; </a:t>
            </a:r>
            <a:r>
              <a:rPr lang="it-IT" altLang="it-IT" sz="1400" i="1" dirty="0" err="1"/>
              <a:t>Fc</a:t>
            </a:r>
            <a:r>
              <a:rPr lang="it-IT" altLang="it-IT" sz="1400" i="1" dirty="0"/>
              <a:t>, a </a:t>
            </a:r>
            <a:r>
              <a:rPr lang="it-IT" altLang="it-IT" sz="1400" i="1" dirty="0" err="1"/>
              <a:t>Frenkel</a:t>
            </a:r>
            <a:r>
              <a:rPr lang="it-IT" altLang="it-IT" sz="1400" i="1" dirty="0"/>
              <a:t>-Poole-like with </a:t>
            </a:r>
            <a:r>
              <a:rPr lang="it-IT" altLang="it-IT" sz="1400" i="1" dirty="0" err="1"/>
              <a:t>slopes</a:t>
            </a:r>
            <a:r>
              <a:rPr lang="it-IT" altLang="it-IT" sz="1400" i="1" dirty="0"/>
              <a:t> of the </a:t>
            </a:r>
            <a:r>
              <a:rPr lang="it-IT" altLang="it-IT" sz="1400" i="1" dirty="0" err="1"/>
              <a:t>curves</a:t>
            </a:r>
            <a:r>
              <a:rPr lang="it-IT" altLang="it-IT" sz="1400" i="1" dirty="0"/>
              <a:t> &gt; </a:t>
            </a:r>
            <a:r>
              <a:rPr lang="it-IT" altLang="it-IT" sz="1400" i="1" dirty="0">
                <a:sym typeface="Symbol" pitchFamily="18" charset="2"/>
              </a:rPr>
              <a:t></a:t>
            </a:r>
            <a:r>
              <a:rPr lang="it-IT" altLang="it-IT" sz="1400" i="1" baseline="-25000" dirty="0"/>
              <a:t>FP</a:t>
            </a:r>
          </a:p>
          <a:p>
            <a:pPr>
              <a:buFontTx/>
              <a:buChar char="•"/>
            </a:pPr>
            <a:endParaRPr lang="it-IT" altLang="it-IT" sz="1400" i="1" baseline="-25000" dirty="0"/>
          </a:p>
          <a:p>
            <a:pPr>
              <a:buFontTx/>
              <a:buChar char="•"/>
            </a:pPr>
            <a:r>
              <a:rPr lang="it-IT" altLang="it-IT" sz="1400" i="1" dirty="0"/>
              <a:t>F &gt; </a:t>
            </a:r>
            <a:r>
              <a:rPr lang="it-IT" altLang="it-IT" sz="1400" i="1" dirty="0" err="1"/>
              <a:t>Fc</a:t>
            </a:r>
            <a:r>
              <a:rPr lang="it-IT" altLang="it-IT" sz="1400" i="1" dirty="0"/>
              <a:t>, a </a:t>
            </a:r>
            <a:r>
              <a:rPr lang="it-IT" altLang="it-IT" sz="1400" i="1" dirty="0" err="1"/>
              <a:t>classic</a:t>
            </a:r>
            <a:r>
              <a:rPr lang="it-IT" altLang="it-IT" sz="1400" i="1" dirty="0"/>
              <a:t> </a:t>
            </a:r>
            <a:r>
              <a:rPr lang="it-IT" altLang="it-IT" sz="1400" i="1" dirty="0" err="1"/>
              <a:t>Frenkel</a:t>
            </a:r>
            <a:r>
              <a:rPr lang="it-IT" altLang="it-IT" sz="1400" i="1" dirty="0"/>
              <a:t> Poole </a:t>
            </a:r>
            <a:r>
              <a:rPr lang="it-IT" altLang="it-IT" sz="1400" i="1" dirty="0" err="1"/>
              <a:t>transport</a:t>
            </a:r>
            <a:endParaRPr lang="it-IT" altLang="it-IT" sz="1400" i="1" dirty="0"/>
          </a:p>
        </p:txBody>
      </p:sp>
      <p:pic>
        <p:nvPicPr>
          <p:cNvPr id="167940" name="Picture 4" descr="Figure 5_d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06" y="2684883"/>
            <a:ext cx="4752975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5" name="Picture 9" descr="Figure 5 (inset)_d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9" y="3265447"/>
            <a:ext cx="2706142" cy="22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gure 6">
            <a:extLst>
              <a:ext uri="{FF2B5EF4-FFF2-40B4-BE49-F238E27FC236}">
                <a16:creationId xmlns:a16="http://schemas.microsoft.com/office/drawing/2014/main" id="{F9B68B20-BC61-830F-008E-57A3812C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933700"/>
            <a:ext cx="3565525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59FBAC77-A13E-2BEA-935F-38555B4A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554" y="4124543"/>
            <a:ext cx="180022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400" dirty="0" err="1"/>
              <a:t>It</a:t>
            </a:r>
            <a:r>
              <a:rPr lang="it-IT" altLang="it-IT" sz="1400" dirty="0"/>
              <a:t> </a:t>
            </a:r>
            <a:r>
              <a:rPr lang="it-IT" altLang="it-IT" sz="1400" dirty="0" err="1"/>
              <a:t>means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that</a:t>
            </a:r>
            <a:r>
              <a:rPr lang="it-IT" altLang="it-IT" sz="1400" dirty="0"/>
              <a:t> </a:t>
            </a:r>
            <a:r>
              <a:rPr lang="it-IT" altLang="it-IT" sz="1400" dirty="0" err="1"/>
              <a:t>occupied</a:t>
            </a:r>
            <a:r>
              <a:rPr lang="it-IT" altLang="it-IT" sz="1400" dirty="0"/>
              <a:t> </a:t>
            </a:r>
            <a:r>
              <a:rPr lang="it-IT" altLang="it-IT" sz="1400" dirty="0" err="1"/>
              <a:t>states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influence</a:t>
            </a:r>
            <a:r>
              <a:rPr lang="it-IT" altLang="it-IT" sz="1400" dirty="0"/>
              <a:t> the </a:t>
            </a:r>
            <a:r>
              <a:rPr lang="it-IT" altLang="it-IT" sz="1400" dirty="0" err="1"/>
              <a:t>electric</a:t>
            </a:r>
            <a:r>
              <a:rPr lang="it-IT" altLang="it-IT" sz="1400" dirty="0"/>
              <a:t> field </a:t>
            </a:r>
            <a:r>
              <a:rPr lang="it-IT" altLang="it-IT" sz="1400" dirty="0" err="1"/>
              <a:t>seen</a:t>
            </a:r>
            <a:r>
              <a:rPr lang="it-IT" altLang="it-IT" sz="1400" dirty="0"/>
              <a:t> by an </a:t>
            </a:r>
            <a:r>
              <a:rPr lang="it-IT" altLang="it-IT" sz="1400" dirty="0" err="1"/>
              <a:t>emitting</a:t>
            </a:r>
            <a:r>
              <a:rPr lang="it-IT" altLang="it-IT" sz="1400" dirty="0"/>
              <a:t> </a:t>
            </a:r>
            <a:r>
              <a:rPr lang="it-IT" altLang="it-IT" sz="1400" dirty="0" err="1"/>
              <a:t>charge</a:t>
            </a:r>
            <a:r>
              <a:rPr lang="it-IT" altLang="it-IT" sz="1400" dirty="0"/>
              <a:t> carrier by </a:t>
            </a:r>
            <a:r>
              <a:rPr lang="it-IT" altLang="it-IT" sz="1400" dirty="0" err="1"/>
              <a:t>effectively</a:t>
            </a:r>
            <a:r>
              <a:rPr lang="it-IT" altLang="it-IT" sz="1400" dirty="0"/>
              <a:t> </a:t>
            </a:r>
            <a:r>
              <a:rPr lang="it-IT" altLang="it-IT" sz="1400" dirty="0" err="1"/>
              <a:t>decreasing</a:t>
            </a:r>
            <a:r>
              <a:rPr lang="it-IT" altLang="it-IT" sz="1400" dirty="0"/>
              <a:t> the energy </a:t>
            </a:r>
            <a:r>
              <a:rPr lang="it-IT" altLang="it-IT" sz="1400" dirty="0" err="1"/>
              <a:t>barrier</a:t>
            </a:r>
            <a:r>
              <a:rPr lang="it-IT" altLang="it-IT" sz="1400" dirty="0"/>
              <a:t> </a:t>
            </a:r>
            <a:r>
              <a:rPr lang="it-IT" altLang="it-IT" sz="1400" dirty="0" err="1"/>
              <a:t>towards</a:t>
            </a:r>
            <a:r>
              <a:rPr lang="it-IT" altLang="it-IT" sz="1400" dirty="0"/>
              <a:t> the </a:t>
            </a:r>
            <a:r>
              <a:rPr lang="it-IT" altLang="it-IT" sz="1400" dirty="0" err="1"/>
              <a:t>extended</a:t>
            </a:r>
            <a:r>
              <a:rPr lang="it-IT" altLang="it-IT" sz="1400" dirty="0"/>
              <a:t> band</a:t>
            </a:r>
          </a:p>
        </p:txBody>
      </p:sp>
      <p:sp>
        <p:nvSpPr>
          <p:cNvPr id="167949" name="Text Box 13"/>
          <p:cNvSpPr txBox="1">
            <a:spLocks noChangeArrowheads="1"/>
          </p:cNvSpPr>
          <p:nvPr/>
        </p:nvSpPr>
        <p:spPr bwMode="auto">
          <a:xfrm>
            <a:off x="3909894" y="4077437"/>
            <a:ext cx="229966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altLang="it-IT" sz="1400"/>
              <a:t>Electric Transport under DARK CONDITIONS shows a Frenkel-Poole transport only for F &gt; Fc</a:t>
            </a:r>
          </a:p>
          <a:p>
            <a:pPr>
              <a:buFontTx/>
              <a:buChar char="•"/>
            </a:pPr>
            <a:endParaRPr lang="it-IT" altLang="it-IT" sz="1400"/>
          </a:p>
          <a:p>
            <a:pPr>
              <a:buFontTx/>
              <a:buChar char="•"/>
            </a:pPr>
            <a:r>
              <a:rPr lang="it-IT" altLang="it-IT" sz="1400"/>
              <a:t>The electric field is not able to detrap charge carriers for F&lt;Fc because the traps are empty under dark conditions</a:t>
            </a:r>
          </a:p>
          <a:p>
            <a:pPr>
              <a:buFontTx/>
              <a:buChar char="•"/>
            </a:pPr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705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7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7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48" grpId="0"/>
      <p:bldP spid="137249" grpId="0"/>
      <p:bldP spid="137252" grpId="0"/>
      <p:bldP spid="3" grpId="0"/>
      <p:bldP spid="167949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6F2C83-6FD7-B1F6-3C7C-12CCA7F8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32" y="2934029"/>
            <a:ext cx="2925763" cy="2963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6B5D05D-46B5-7D17-6788-51FFF12B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43" y="1999372"/>
            <a:ext cx="3019425" cy="2981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ED1860C2-C51F-3255-5047-C79C9FCE9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035935"/>
              </p:ext>
            </p:extLst>
          </p:nvPr>
        </p:nvGraphicFramePr>
        <p:xfrm>
          <a:off x="4729052" y="3788063"/>
          <a:ext cx="1434232" cy="885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812000" imgH="12496800" progId="">
                  <p:embed/>
                </p:oleObj>
              </mc:Choice>
              <mc:Fallback>
                <p:oleObj r:id="rId4" imgW="19812000" imgH="12496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052" y="3788063"/>
                        <a:ext cx="1434232" cy="885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51380AAA-E06A-0206-0CE5-3FF2880A1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02" y="27432"/>
            <a:ext cx="2930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sz="2000" dirty="0">
                <a:solidFill>
                  <a:schemeClr val="accent2"/>
                </a:solidFill>
              </a:rPr>
              <a:t>Irradiation with Alpha Particles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EC3473-ECA4-DC8D-4923-566F8FA4E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91" y="594107"/>
            <a:ext cx="259223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dirty="0">
                <a:latin typeface="AR CENA" panose="020B0604020202020204" charset="0"/>
              </a:rPr>
              <a:t>The short penetration depth of alpha particles can be used to disentangle the transport of photo-electrons and –holes as a function of bias polarity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56943-FCC9-F4FE-0CF4-6696A3F15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100" y="4980697"/>
            <a:ext cx="5616624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 dirty="0">
                <a:latin typeface="AR CENA" panose="020B0604020202020204" charset="0"/>
              </a:rPr>
              <a:t>Data from </a:t>
            </a:r>
            <a:r>
              <a:rPr lang="en-US" sz="1400" dirty="0" err="1">
                <a:latin typeface="AR CENA" panose="020B0604020202020204" charset="0"/>
              </a:rPr>
              <a:t>Girolami</a:t>
            </a:r>
            <a:r>
              <a:rPr lang="en-US" sz="1400" dirty="0">
                <a:latin typeface="AR CENA" panose="020B0604020202020204" charset="0"/>
              </a:rPr>
              <a:t>, M.</a:t>
            </a:r>
            <a:r>
              <a:rPr lang="en-US" sz="1400" i="1" dirty="0">
                <a:latin typeface="AR CENA" panose="020B0604020202020204" charset="0"/>
              </a:rPr>
              <a:t> et al.</a:t>
            </a:r>
            <a:r>
              <a:rPr lang="en-US" sz="1400" dirty="0">
                <a:latin typeface="AR CENA" panose="020B0604020202020204" charset="0"/>
              </a:rPr>
              <a:t> Mosaic diamond detectors for fast neutrons and large ionizing radiation fields. </a:t>
            </a:r>
            <a:r>
              <a:rPr lang="en-US" sz="1400" i="1" dirty="0" err="1">
                <a:latin typeface="AR CENA" panose="020B0604020202020204" charset="0"/>
              </a:rPr>
              <a:t>Physica</a:t>
            </a:r>
            <a:r>
              <a:rPr lang="en-US" sz="1400" i="1" dirty="0">
                <a:latin typeface="AR CENA" panose="020B0604020202020204" charset="0"/>
              </a:rPr>
              <a:t> Status Solidi a-Applications and Materials Science</a:t>
            </a:r>
            <a:r>
              <a:rPr lang="en-US" sz="1400" dirty="0">
                <a:latin typeface="AR CENA" panose="020B0604020202020204" charset="0"/>
              </a:rPr>
              <a:t> </a:t>
            </a:r>
            <a:r>
              <a:rPr lang="en-US" sz="1400" b="1" dirty="0">
                <a:latin typeface="AR CENA" panose="020B0604020202020204" charset="0"/>
              </a:rPr>
              <a:t>212</a:t>
            </a:r>
            <a:r>
              <a:rPr lang="en-US" sz="1400" dirty="0">
                <a:latin typeface="AR CENA" panose="020B0604020202020204" charset="0"/>
              </a:rPr>
              <a:t>, 2424-2430 (2015). https://doi.org:10.1002/pssa.201532191</a:t>
            </a:r>
          </a:p>
          <a:p>
            <a:pPr algn="ctr">
              <a:spcAft>
                <a:spcPts val="600"/>
              </a:spcAft>
            </a:pPr>
            <a:endParaRPr lang="en-US" sz="1400" b="1" dirty="0">
              <a:latin typeface="AR CENA" panose="020B060402020202020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14D1FF3-8C8C-C90A-C744-6DB8222CE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8694" y="2223970"/>
            <a:ext cx="2458061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dirty="0">
                <a:latin typeface="AR CENA" panose="020B0604020202020204" charset="0"/>
              </a:rPr>
              <a:t>The drift velocity of electron and holes can be estimated from the related transit time in the bulk of the detector.</a:t>
            </a: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AR CENA" panose="020B0604020202020204" charset="0"/>
              </a:rPr>
              <a:t>The mobility for electrons and holes can be consequently fitted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F60456E-D1BF-E6B4-846B-34216FAC5F96}"/>
              </a:ext>
            </a:extLst>
          </p:cNvPr>
          <p:cNvGrpSpPr/>
          <p:nvPr/>
        </p:nvGrpSpPr>
        <p:grpSpPr>
          <a:xfrm>
            <a:off x="623392" y="444096"/>
            <a:ext cx="2592288" cy="1777322"/>
            <a:chOff x="551384" y="427542"/>
            <a:chExt cx="2592288" cy="1777322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A9D783F-8634-1B7D-4F84-0BB6B8D6AB2C}"/>
                </a:ext>
              </a:extLst>
            </p:cNvPr>
            <p:cNvSpPr/>
            <p:nvPr/>
          </p:nvSpPr>
          <p:spPr>
            <a:xfrm>
              <a:off x="551384" y="427542"/>
              <a:ext cx="2592288" cy="17773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EB64B71-CAB0-CAB9-85C4-9237DCE21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094" y="593328"/>
              <a:ext cx="2218724" cy="1534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17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51380AAA-E06A-0206-0CE5-3FF2880A1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02" y="27432"/>
            <a:ext cx="2930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sz="2000" dirty="0">
                <a:solidFill>
                  <a:schemeClr val="accent2"/>
                </a:solidFill>
              </a:rPr>
              <a:t>Irradiation with Alpha Particles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6AD4021-5E84-A618-86B8-938C84A0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620688"/>
            <a:ext cx="259223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dirty="0">
                <a:latin typeface="AR CENA" panose="020B0604020202020204" charset="0"/>
              </a:rPr>
              <a:t>By considering the distance of the alpha-particle source from the detector, it is possible to reconstruct the mean flux of alpha particles impinging on the surface also in air.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58E5D58-F4BA-C452-3332-F3CCE1803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972" y="4978637"/>
            <a:ext cx="28083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dirty="0">
                <a:latin typeface="AR CENA" panose="020B0604020202020204" charset="0"/>
              </a:rPr>
              <a:t>By knowing the ionization energy in diamond (13.1 eV) and particle flux, it is immediate to reconstruct the </a:t>
            </a:r>
            <a:r>
              <a:rPr lang="en-US" sz="1800" b="1" dirty="0">
                <a:latin typeface="AR CENA" panose="020B0604020202020204" charset="0"/>
              </a:rPr>
              <a:t>CCE</a:t>
            </a:r>
            <a:r>
              <a:rPr lang="en-US" sz="1800" dirty="0">
                <a:latin typeface="AR CENA" panose="020B0604020202020204" charset="0"/>
              </a:rPr>
              <a:t> from the pulse statistics.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F040879-630E-1EEB-9E70-DBC05113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2564904"/>
            <a:ext cx="3226996" cy="2396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6A89BA28-413D-B81D-182D-3C03AA6CA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002" y="4486181"/>
            <a:ext cx="5616624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400" dirty="0">
                <a:latin typeface="AR CENA" panose="020B0604020202020204" charset="0"/>
              </a:rPr>
              <a:t>Data from Hirano, S.</a:t>
            </a:r>
            <a:r>
              <a:rPr lang="en-US" sz="1400" i="1" dirty="0">
                <a:latin typeface="AR CENA" panose="020B0604020202020204" charset="0"/>
              </a:rPr>
              <a:t> et al.</a:t>
            </a:r>
            <a:r>
              <a:rPr lang="en-US" sz="1400" dirty="0">
                <a:latin typeface="AR CENA" panose="020B0604020202020204" charset="0"/>
              </a:rPr>
              <a:t> Substrate Effects on Charge Carrier Transport Properties of Single-Crystal CVD Diamonds and an 8 mm Square Radiation Energy Spectrometer. </a:t>
            </a:r>
            <a:r>
              <a:rPr lang="en-US" sz="1400" i="1" dirty="0" err="1">
                <a:latin typeface="AR CENA" panose="020B0604020202020204" charset="0"/>
              </a:rPr>
              <a:t>physica</a:t>
            </a:r>
            <a:r>
              <a:rPr lang="en-US" sz="1400" i="1" dirty="0">
                <a:latin typeface="AR CENA" panose="020B0604020202020204" charset="0"/>
              </a:rPr>
              <a:t> status solidi (a)</a:t>
            </a:r>
            <a:r>
              <a:rPr lang="en-US" sz="1400" dirty="0">
                <a:latin typeface="AR CENA" panose="020B0604020202020204" charset="0"/>
              </a:rPr>
              <a:t> (2018). https://doi.org:10.1002/pssa.201800333</a:t>
            </a:r>
          </a:p>
          <a:p>
            <a:pPr algn="ctr">
              <a:spcAft>
                <a:spcPts val="600"/>
              </a:spcAft>
            </a:pPr>
            <a:endParaRPr lang="en-US" sz="1400" i="1" dirty="0">
              <a:latin typeface="AR CENA" panose="020B060402020202020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D19570-BE71-C95A-6891-6CBAEBB0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178"/>
          <a:stretch/>
        </p:blipFill>
        <p:spPr>
          <a:xfrm>
            <a:off x="3791744" y="1012922"/>
            <a:ext cx="4032448" cy="33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02" y="1413325"/>
            <a:ext cx="2808288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677" y="1196752"/>
            <a:ext cx="298608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41" y="3932686"/>
            <a:ext cx="11445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02" y="3573241"/>
            <a:ext cx="11445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2711202" y="3716787"/>
            <a:ext cx="2159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it-IT" sz="1000"/>
              <a:t>Source-detector distance: 10.0 mm</a:t>
            </a:r>
            <a:endParaRPr lang="it-IT" altLang="it-IT" sz="1000"/>
          </a:p>
          <a:p>
            <a:pPr eaLnBrk="1" hangingPunct="1"/>
            <a:r>
              <a:rPr lang="en-GB" altLang="it-IT" sz="1000"/>
              <a:t>Active area: </a:t>
            </a:r>
            <a:r>
              <a:rPr lang="en-US" altLang="it-IT" sz="1000"/>
              <a:t>4 mm × 4 mm  </a:t>
            </a:r>
            <a:endParaRPr lang="it-IT" altLang="it-IT" sz="1000"/>
          </a:p>
          <a:p>
            <a:pPr eaLnBrk="1" hangingPunct="1"/>
            <a:r>
              <a:rPr lang="en-US" altLang="it-IT" sz="1000"/>
              <a:t>Test pulse peak channel: 5850</a:t>
            </a:r>
            <a:endParaRPr lang="it-IT" altLang="it-IT" sz="1000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8244952" y="3617691"/>
            <a:ext cx="17907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r" eaLnBrk="1" hangingPunct="1"/>
            <a:r>
              <a:rPr lang="en-GB" altLang="it-IT" sz="1000"/>
              <a:t>Source-detector distance: 9.5 mm</a:t>
            </a:r>
            <a:endParaRPr lang="it-IT" altLang="it-IT" sz="1000"/>
          </a:p>
          <a:p>
            <a:pPr algn="r" eaLnBrk="1" hangingPunct="1"/>
            <a:r>
              <a:rPr lang="en-GB" altLang="it-IT" sz="1000"/>
              <a:t>Active area: </a:t>
            </a:r>
            <a:r>
              <a:rPr lang="en-US" altLang="it-IT" sz="1000"/>
              <a:t>3 mm circular diameter</a:t>
            </a:r>
            <a:endParaRPr lang="it-IT" altLang="it-IT" sz="1000"/>
          </a:p>
          <a:p>
            <a:pPr algn="r" eaLnBrk="1" hangingPunct="1"/>
            <a:r>
              <a:rPr lang="en-US" altLang="it-IT" sz="1000"/>
              <a:t>Test pulse peak channel: 5850</a:t>
            </a:r>
          </a:p>
        </p:txBody>
      </p:sp>
      <p:sp>
        <p:nvSpPr>
          <p:cNvPr id="111629" name="AutoShape 13"/>
          <p:cNvSpPr>
            <a:spLocks noChangeArrowheads="1"/>
          </p:cNvSpPr>
          <p:nvPr/>
        </p:nvSpPr>
        <p:spPr bwMode="auto">
          <a:xfrm rot="16200000" flipH="1">
            <a:off x="-672553" y="3141318"/>
            <a:ext cx="3744912" cy="2889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it-IT" sz="1600" b="1" i="1"/>
              <a:t>Front-side irradiation</a:t>
            </a:r>
          </a:p>
        </p:txBody>
      </p:sp>
      <p:sp>
        <p:nvSpPr>
          <p:cNvPr id="111630" name="AutoShape 14"/>
          <p:cNvSpPr>
            <a:spLocks noChangeArrowheads="1"/>
          </p:cNvSpPr>
          <p:nvPr/>
        </p:nvSpPr>
        <p:spPr bwMode="auto">
          <a:xfrm rot="5400000">
            <a:off x="9641953" y="2943003"/>
            <a:ext cx="3673475" cy="32385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0647" tIns="40323" rIns="80647" bIns="40323" anchor="ctr"/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it-IT" sz="1600" b="1" i="1"/>
              <a:t>Back-side irradiation</a:t>
            </a:r>
          </a:p>
        </p:txBody>
      </p:sp>
      <p:graphicFrame>
        <p:nvGraphicFramePr>
          <p:cNvPr id="111658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63524"/>
              </p:ext>
            </p:extLst>
          </p:nvPr>
        </p:nvGraphicFramePr>
        <p:xfrm>
          <a:off x="5447283" y="2708725"/>
          <a:ext cx="1727200" cy="1095375"/>
        </p:xfrm>
        <a:graphic>
          <a:graphicData uri="http://schemas.openxmlformats.org/drawingml/2006/table">
            <a:tbl>
              <a:tblPr/>
              <a:tblGrid>
                <a:gridCol w="65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defTabSz="4224338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2112963" defTabSz="422433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4224338" defTabSz="422433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6337300" defTabSz="422433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8448675" defTabSz="422433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8905875" defTabSz="42243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9363075" defTabSz="42243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9820275" defTabSz="42243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10277475" defTabSz="42243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42243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Front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Back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+400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4714</a:t>
                      </a:r>
                      <a:endParaRPr kumimoji="0" lang="en-GB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4725</a:t>
                      </a:r>
                      <a:endParaRPr kumimoji="0" lang="en-GB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-400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4622</a:t>
                      </a:r>
                      <a:endParaRPr kumimoji="0" lang="en-GB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ea typeface="Times New Roman" pitchFamily="18" charset="0"/>
                          <a:cs typeface="Calibri" pitchFamily="34" charset="0"/>
                        </a:rPr>
                        <a:t>4783</a:t>
                      </a:r>
                      <a:endParaRPr kumimoji="0" lang="en-GB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653" name="Rectangle 37"/>
          <p:cNvSpPr>
            <a:spLocks noChangeArrowheads="1"/>
          </p:cNvSpPr>
          <p:nvPr/>
        </p:nvSpPr>
        <p:spPr bwMode="auto">
          <a:xfrm>
            <a:off x="2666237" y="4970958"/>
            <a:ext cx="7335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marL="342900" indent="-342900" algn="ctr" eaLnBrk="1" hangingPunct="1">
              <a:buFont typeface="Arial" panose="020B0604020202020204" pitchFamily="34" charset="0"/>
              <a:buChar char="•"/>
            </a:pPr>
            <a:r>
              <a:rPr lang="en-GB" altLang="it-IT" sz="2400" b="1" dirty="0">
                <a:solidFill>
                  <a:srgbClr val="CC0000"/>
                </a:solidFill>
              </a:rPr>
              <a:t>Average charge collection efficiency &gt; 98 % @ F &gt; 1500 V/cm</a:t>
            </a:r>
          </a:p>
          <a:p>
            <a:pPr marL="342900" indent="-342900" algn="ctr" eaLnBrk="1" hangingPunct="1">
              <a:buFont typeface="Arial" panose="020B0604020202020204" pitchFamily="34" charset="0"/>
              <a:buChar char="•"/>
            </a:pPr>
            <a:r>
              <a:rPr lang="en-GB" altLang="it-IT" sz="2400" b="1" dirty="0">
                <a:solidFill>
                  <a:srgbClr val="CC0000"/>
                </a:solidFill>
              </a:rPr>
              <a:t>FWHM of the pulse (energy resolution) is about 1.5 %</a:t>
            </a:r>
          </a:p>
          <a:p>
            <a:pPr marL="342900" indent="-342900" algn="ctr" eaLnBrk="1" hangingPunct="1"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rgbClr val="CC0000"/>
              </a:solidFill>
            </a:endParaRPr>
          </a:p>
        </p:txBody>
      </p:sp>
      <p:sp>
        <p:nvSpPr>
          <p:cNvPr id="15393" name="Text Box 43"/>
          <p:cNvSpPr txBox="1">
            <a:spLocks noChangeArrowheads="1"/>
          </p:cNvSpPr>
          <p:nvPr/>
        </p:nvSpPr>
        <p:spPr bwMode="auto">
          <a:xfrm>
            <a:off x="3429062" y="1"/>
            <a:ext cx="5043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CVD Diamond Spectrometer for Alpha Particle Sources</a:t>
            </a:r>
            <a:endParaRPr lang="en-US" altLang="it-IT" sz="2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  <p:bldP spid="111628" grpId="0"/>
      <p:bldP spid="111629" grpId="0" animBg="1"/>
      <p:bldP spid="111630" grpId="0" animBg="1"/>
      <p:bldP spid="1116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4" y="530225"/>
            <a:ext cx="2160588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575050" y="549275"/>
            <a:ext cx="7273478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defTabSz="8064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defTabSz="80645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 CENA" panose="020B0604020202020204" charset="0"/>
              </a:rPr>
              <a:t>CVD Diamond detector is a compact and versatile solution for </a:t>
            </a:r>
            <a:r>
              <a:rPr lang="en-US" sz="1800" b="1" dirty="0">
                <a:latin typeface="AR CENA" panose="020B0604020202020204" charset="0"/>
              </a:rPr>
              <a:t>alpha</a:t>
            </a:r>
            <a:r>
              <a:rPr lang="en-US" sz="1800" dirty="0">
                <a:latin typeface="AR CENA" panose="020B0604020202020204" charset="0"/>
              </a:rPr>
              <a:t> and </a:t>
            </a:r>
            <a:r>
              <a:rPr lang="en-US" sz="1800" b="1" dirty="0">
                <a:latin typeface="AR CENA" panose="020B0604020202020204" charset="0"/>
              </a:rPr>
              <a:t>beta particles, fast</a:t>
            </a:r>
            <a:r>
              <a:rPr lang="en-US" sz="1800" dirty="0">
                <a:latin typeface="AR CENA" panose="020B0604020202020204" charset="0"/>
              </a:rPr>
              <a:t> </a:t>
            </a:r>
            <a:r>
              <a:rPr lang="en-US" sz="1800" b="1" dirty="0">
                <a:latin typeface="AR CENA" panose="020B0604020202020204" charset="0"/>
              </a:rPr>
              <a:t>neutron</a:t>
            </a:r>
            <a:r>
              <a:rPr lang="en-US" sz="1800" dirty="0">
                <a:latin typeface="AR CENA" panose="020B0604020202020204" charset="0"/>
              </a:rPr>
              <a:t> spectroscopy and time-of-flight.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 CENA" panose="020B0604020202020204" charset="0"/>
              </a:rPr>
              <a:t>Diamond radiation hardness, high radiation sensitivity, low dark current and high thermal conductivity allow </a:t>
            </a:r>
            <a:r>
              <a:rPr lang="en-US" sz="1800" b="1" dirty="0">
                <a:latin typeface="AR CENA" panose="020B0604020202020204" charset="0"/>
              </a:rPr>
              <a:t>room temperature spectroscopy</a:t>
            </a:r>
            <a:r>
              <a:rPr lang="en-US" sz="1800" dirty="0">
                <a:latin typeface="AR CENA" panose="020B0604020202020204" charset="0"/>
              </a:rPr>
              <a:t> as well as time of flight accurate measurements.</a:t>
            </a:r>
          </a:p>
        </p:txBody>
      </p:sp>
      <p:sp>
        <p:nvSpPr>
          <p:cNvPr id="15393" name="Text Box 43"/>
          <p:cNvSpPr txBox="1">
            <a:spLocks noChangeArrowheads="1"/>
          </p:cNvSpPr>
          <p:nvPr/>
        </p:nvSpPr>
        <p:spPr bwMode="auto">
          <a:xfrm>
            <a:off x="4636123" y="1"/>
            <a:ext cx="2629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CVD Diamond Spectrometer</a:t>
            </a:r>
            <a:endParaRPr lang="en-US" altLang="it-IT" sz="2000" dirty="0">
              <a:solidFill>
                <a:srgbClr val="00FF00"/>
              </a:solidFill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96E31B8C-7863-9D92-B544-4F1F8E0B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30" y="5507639"/>
            <a:ext cx="92890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 CENA" panose="020B0604020202020204" charset="0"/>
              </a:rPr>
              <a:t>For details: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 CENA" panose="020B0604020202020204" charset="0"/>
              </a:rPr>
              <a:t>“</a:t>
            </a:r>
            <a:r>
              <a:rPr lang="en-US" sz="1400" i="1" dirty="0">
                <a:latin typeface="AR CENA" panose="020B0604020202020204" charset="0"/>
              </a:rPr>
              <a:t>Pixelated Single-crystal Diamond Detector for fast neutron measurements</a:t>
            </a:r>
            <a:r>
              <a:rPr lang="en-US" sz="1400" dirty="0">
                <a:latin typeface="AR CENA" panose="020B0604020202020204" charset="0"/>
              </a:rPr>
              <a:t>”, M. </a:t>
            </a:r>
            <a:r>
              <a:rPr lang="en-US" sz="1400" dirty="0" err="1">
                <a:latin typeface="AR CENA" panose="020B0604020202020204" charset="0"/>
              </a:rPr>
              <a:t>Rebai</a:t>
            </a:r>
            <a:r>
              <a:rPr lang="en-US" sz="1400" dirty="0">
                <a:latin typeface="AR CENA" panose="020B0604020202020204" charset="0"/>
              </a:rPr>
              <a:t> et al., </a:t>
            </a:r>
            <a:r>
              <a:rPr lang="en-US" sz="1400" dirty="0" err="1">
                <a:latin typeface="AR CENA" panose="020B0604020202020204" charset="0"/>
              </a:rPr>
              <a:t>JoI</a:t>
            </a:r>
            <a:r>
              <a:rPr lang="en-US" sz="1400" dirty="0">
                <a:latin typeface="AR CENA" panose="020B0604020202020204" charset="0"/>
              </a:rPr>
              <a:t> 10 (2015) C03016.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 CENA" panose="020B0604020202020204" charset="0"/>
              </a:rPr>
              <a:t>“</a:t>
            </a:r>
            <a:r>
              <a:rPr lang="en-US" sz="1400" i="1" dirty="0">
                <a:latin typeface="AR CENA" panose="020B0604020202020204" charset="0"/>
              </a:rPr>
              <a:t>A diamond based neutron spectrometer for diagnostics of deuterium-tritium fusion plasmas</a:t>
            </a:r>
            <a:r>
              <a:rPr lang="en-US" sz="1400" dirty="0">
                <a:latin typeface="AR CENA" panose="020B0604020202020204" charset="0"/>
              </a:rPr>
              <a:t>”, C. </a:t>
            </a:r>
            <a:r>
              <a:rPr lang="en-US" sz="1400" dirty="0" err="1">
                <a:latin typeface="AR CENA" panose="020B0604020202020204" charset="0"/>
              </a:rPr>
              <a:t>Cazzaniga</a:t>
            </a:r>
            <a:r>
              <a:rPr lang="en-US" sz="1400" dirty="0">
                <a:latin typeface="AR CENA" panose="020B0604020202020204" charset="0"/>
              </a:rPr>
              <a:t> et al. Review of Scientific Instruments, 85 (2014) 11E101.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A376A2-57A2-7053-88BA-276AA1009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54" y="2476774"/>
            <a:ext cx="3318949" cy="2489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300E22-09DD-10E3-684A-F0EDCBEC7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20" y="3140968"/>
            <a:ext cx="2879748" cy="2489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34">
            <a:extLst>
              <a:ext uri="{FF2B5EF4-FFF2-40B4-BE49-F238E27FC236}">
                <a16:creationId xmlns:a16="http://schemas.microsoft.com/office/drawing/2014/main" id="{609C36EA-4955-0FAF-65E1-85F79F9A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401" y="2356841"/>
            <a:ext cx="287974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R CENA" panose="020B0604020202020204" charset="0"/>
              </a:rPr>
              <a:t>The development of the diamond technology for neutron detection was performed by the DiaTHEMA Lab of CNR-ISM (Rome)*,</a:t>
            </a:r>
          </a:p>
          <a:p>
            <a:r>
              <a:rPr lang="en-US" sz="2000" dirty="0">
                <a:latin typeface="AR CENA" panose="020B0604020202020204" charset="0"/>
              </a:rPr>
              <a:t>in collaboration with CNR-ISTP (Milan) &amp; Bicocca</a:t>
            </a:r>
          </a:p>
        </p:txBody>
      </p:sp>
      <p:pic>
        <p:nvPicPr>
          <p:cNvPr id="7" name="Picture 210">
            <a:extLst>
              <a:ext uri="{FF2B5EF4-FFF2-40B4-BE49-F238E27FC236}">
                <a16:creationId xmlns:a16="http://schemas.microsoft.com/office/drawing/2014/main" id="{4DB8C370-4E64-8CBC-640F-F90B35D8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990" y="4695802"/>
            <a:ext cx="700753" cy="71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phic 42">
            <a:extLst>
              <a:ext uri="{FF2B5EF4-FFF2-40B4-BE49-F238E27FC236}">
                <a16:creationId xmlns:a16="http://schemas.microsoft.com/office/drawing/2014/main" id="{0E2C8AF5-03BE-21C0-1A10-2FF70CC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6040" y="4780936"/>
            <a:ext cx="1177236" cy="54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2" grpId="0"/>
      <p:bldP spid="6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9992</TotalTime>
  <Words>1224</Words>
  <Application>Microsoft Office PowerPoint</Application>
  <PresentationFormat>Widescreen</PresentationFormat>
  <Paragraphs>116</Paragraphs>
  <Slides>11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AR CENA</vt:lpstr>
      <vt:lpstr>MS PGothic</vt:lpstr>
      <vt:lpstr>Cambria Math</vt:lpstr>
      <vt:lpstr>Arial</vt:lpstr>
      <vt:lpstr>Symbol</vt:lpstr>
      <vt:lpstr>BIRTH OF A HERO</vt:lpstr>
      <vt:lpstr>Struttura predefinita</vt:lpstr>
      <vt:lpstr>KGPlot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CNR-ISC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CNR</dc:creator>
  <cp:lastModifiedBy>Daniele M. Trucchi</cp:lastModifiedBy>
  <cp:revision>713</cp:revision>
  <dcterms:created xsi:type="dcterms:W3CDTF">2007-11-04T21:55:33Z</dcterms:created>
  <dcterms:modified xsi:type="dcterms:W3CDTF">2024-01-15T09:06:20Z</dcterms:modified>
</cp:coreProperties>
</file>