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270" r:id="rId3"/>
    <p:sldId id="284" r:id="rId4"/>
    <p:sldId id="410" r:id="rId5"/>
    <p:sldId id="278" r:id="rId6"/>
    <p:sldId id="326" r:id="rId7"/>
    <p:sldId id="407" r:id="rId8"/>
    <p:sldId id="408" r:id="rId9"/>
    <p:sldId id="411" r:id="rId10"/>
    <p:sldId id="409" r:id="rId11"/>
    <p:sldId id="380" r:id="rId12"/>
  </p:sldIdLst>
  <p:sldSz cx="12192000" cy="6858000"/>
  <p:notesSz cx="6858000" cy="9144000"/>
  <p:embeddedFontLst>
    <p:embeddedFont>
      <p:font typeface="MS Mincho" panose="02020609040205080304" pitchFamily="49" charset="-128"/>
      <p:regular r:id="rId15"/>
    </p:embeddedFont>
    <p:embeddedFont>
      <p:font typeface="AR CENA" panose="020B0604020202020204" charset="0"/>
      <p:regular r:id="rId16"/>
    </p:embeddedFont>
    <p:embeddedFont>
      <p:font typeface="BIRTH OF A HERO" panose="020B0604020202020204" charset="0"/>
      <p:regular r:id="rId1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D697"/>
    <a:srgbClr val="FFFF00"/>
    <a:srgbClr val="CC0000"/>
    <a:srgbClr val="FFFFCC"/>
    <a:srgbClr val="33CC33"/>
    <a:srgbClr val="CCFF99"/>
    <a:srgbClr val="C0C0C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2" autoAdjust="0"/>
    <p:restoredTop sz="94660"/>
  </p:normalViewPr>
  <p:slideViewPr>
    <p:cSldViewPr>
      <p:cViewPr varScale="1">
        <p:scale>
          <a:sx n="79" d="100"/>
          <a:sy n="79" d="100"/>
        </p:scale>
        <p:origin x="54" y="5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54BBB37A-77E3-4473-B71F-93E1EAF9D66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0238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noProof="0"/>
              <a:t>Fare clic per modificare gli stili del testo dello schema</a:t>
            </a:r>
          </a:p>
          <a:p>
            <a:pPr lvl="1"/>
            <a:r>
              <a:rPr lang="en-GB" altLang="it-IT" noProof="0"/>
              <a:t>Secondo livello</a:t>
            </a:r>
          </a:p>
          <a:p>
            <a:pPr lvl="2"/>
            <a:r>
              <a:rPr lang="en-GB" altLang="it-IT" noProof="0"/>
              <a:t>Terzo livello</a:t>
            </a:r>
          </a:p>
          <a:p>
            <a:pPr lvl="3"/>
            <a:r>
              <a:rPr lang="en-GB" altLang="it-IT" noProof="0"/>
              <a:t>Quarto livello</a:t>
            </a:r>
          </a:p>
          <a:p>
            <a:pPr lvl="4"/>
            <a:r>
              <a:rPr lang="en-GB" alt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D38E7325-8AB6-4059-BB95-5C0ACBD52F8A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17813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8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7186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3275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9612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818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71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1400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633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596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6712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EBF5FF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egnaposto contenuto 5" descr="windows-wallpaper-7.jpg"/>
          <p:cNvPicPr>
            <a:picLocks noChangeAspect="1"/>
          </p:cNvPicPr>
          <p:nvPr userDrawn="1"/>
        </p:nvPicPr>
        <p:blipFill>
          <a:blip r:embed="rId13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11"/>
          <p:cNvSpPr>
            <a:spLocks noChangeArrowheads="1"/>
          </p:cNvSpPr>
          <p:nvPr userDrawn="1"/>
        </p:nvSpPr>
        <p:spPr bwMode="auto">
          <a:xfrm rot="5400000" flipH="1" flipV="1">
            <a:off x="5366015" y="-4892410"/>
            <a:ext cx="71437" cy="1060873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28" name="AutoShape 9"/>
          <p:cNvSpPr>
            <a:spLocks noChangeArrowheads="1"/>
          </p:cNvSpPr>
          <p:nvPr userDrawn="1"/>
        </p:nvSpPr>
        <p:spPr bwMode="auto">
          <a:xfrm flipV="1">
            <a:off x="336552" y="79376"/>
            <a:ext cx="95249" cy="61579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29" name="Text Box 12"/>
          <p:cNvSpPr txBox="1">
            <a:spLocks noChangeArrowheads="1"/>
          </p:cNvSpPr>
          <p:nvPr userDrawn="1"/>
        </p:nvSpPr>
        <p:spPr bwMode="auto">
          <a:xfrm>
            <a:off x="2639484" y="3397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en-GB" altLang="it-IT" sz="1800"/>
          </a:p>
        </p:txBody>
      </p:sp>
      <p:sp>
        <p:nvSpPr>
          <p:cNvPr id="1030" name="Text Box 13"/>
          <p:cNvSpPr txBox="1">
            <a:spLocks noChangeArrowheads="1"/>
          </p:cNvSpPr>
          <p:nvPr userDrawn="1"/>
        </p:nvSpPr>
        <p:spPr bwMode="auto">
          <a:xfrm rot="-5400000">
            <a:off x="-1795197" y="3281629"/>
            <a:ext cx="39608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dirty="0">
                <a:solidFill>
                  <a:srgbClr val="CC0000"/>
                </a:solidFill>
              </a:rPr>
              <a:t>Daniele M. </a:t>
            </a:r>
            <a:r>
              <a:rPr lang="en-US" altLang="it-IT" sz="1400" dirty="0" err="1">
                <a:solidFill>
                  <a:srgbClr val="CC0000"/>
                </a:solidFill>
              </a:rPr>
              <a:t>Trucchi</a:t>
            </a:r>
            <a:r>
              <a:rPr lang="en-US" altLang="it-IT" sz="1400" dirty="0">
                <a:solidFill>
                  <a:schemeClr val="accent2"/>
                </a:solidFill>
              </a:rPr>
              <a:t> - </a:t>
            </a:r>
            <a:r>
              <a:rPr lang="en-US" altLang="it-IT" sz="1400" u="sng" dirty="0">
                <a:solidFill>
                  <a:schemeClr val="accent2"/>
                </a:solidFill>
              </a:rPr>
              <a:t>daniele.trucchi@ism.cnr.it</a:t>
            </a:r>
            <a:endParaRPr lang="en-US" altLang="it-IT" sz="1400" u="sng" dirty="0">
              <a:solidFill>
                <a:srgbClr val="0000FF"/>
              </a:solidFill>
            </a:endParaRPr>
          </a:p>
        </p:txBody>
      </p:sp>
      <p:sp>
        <p:nvSpPr>
          <p:cNvPr id="1031" name="AutoShape 16"/>
          <p:cNvSpPr>
            <a:spLocks noChangeArrowheads="1"/>
          </p:cNvSpPr>
          <p:nvPr userDrawn="1"/>
        </p:nvSpPr>
        <p:spPr bwMode="auto">
          <a:xfrm rot="16200000" flipV="1">
            <a:off x="7405424" y="1179439"/>
            <a:ext cx="71437" cy="1080135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1032" name="Text Box 17"/>
          <p:cNvSpPr txBox="1">
            <a:spLocks noChangeArrowheads="1"/>
          </p:cNvSpPr>
          <p:nvPr userDrawn="1"/>
        </p:nvSpPr>
        <p:spPr bwMode="auto">
          <a:xfrm>
            <a:off x="2311474" y="6583364"/>
            <a:ext cx="75840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i="1" dirty="0">
                <a:solidFill>
                  <a:schemeClr val="accent2"/>
                </a:solidFill>
              </a:rPr>
              <a:t>Workshop on sapphire detector construction - </a:t>
            </a:r>
            <a:r>
              <a:rPr lang="it-IT" altLang="it-IT" sz="1400" i="1" dirty="0" err="1">
                <a:solidFill>
                  <a:schemeClr val="accent2"/>
                </a:solidFill>
              </a:rPr>
              <a:t>January</a:t>
            </a:r>
            <a:r>
              <a:rPr lang="it-IT" altLang="it-IT" sz="1400" i="1" dirty="0">
                <a:solidFill>
                  <a:schemeClr val="accent2"/>
                </a:solidFill>
              </a:rPr>
              <a:t> 11</a:t>
            </a:r>
            <a:r>
              <a:rPr lang="it-IT" altLang="it-IT" sz="1400" i="1" baseline="30000" dirty="0">
                <a:solidFill>
                  <a:schemeClr val="accent2"/>
                </a:solidFill>
              </a:rPr>
              <a:t>th</a:t>
            </a:r>
            <a:r>
              <a:rPr lang="it-IT" altLang="it-IT" sz="1400" i="1" dirty="0">
                <a:solidFill>
                  <a:schemeClr val="accent2"/>
                </a:solidFill>
              </a:rPr>
              <a:t>, 2024</a:t>
            </a:r>
            <a:endParaRPr lang="en-US" altLang="it-IT" sz="1400" i="1" dirty="0">
              <a:solidFill>
                <a:schemeClr val="accent2"/>
              </a:solidFill>
            </a:endParaRPr>
          </a:p>
        </p:txBody>
      </p:sp>
      <p:pic>
        <p:nvPicPr>
          <p:cNvPr id="1033" name="Picture 2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2014" y="47625"/>
            <a:ext cx="837489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s://www.ism.cnr.it/it/ricerca/tempism.html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2783632" y="3337160"/>
            <a:ext cx="70391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3600" dirty="0">
                <a:solidFill>
                  <a:srgbClr val="CC0000"/>
                </a:solidFill>
              </a:rPr>
              <a:t>Experience with diamond metallization and </a:t>
            </a:r>
          </a:p>
          <a:p>
            <a:pPr algn="ctr" eaLnBrk="1" hangingPunct="1"/>
            <a:r>
              <a:rPr lang="en-US" altLang="it-IT" sz="3600" dirty="0">
                <a:solidFill>
                  <a:srgbClr val="CC0000"/>
                </a:solidFill>
              </a:rPr>
              <a:t>effect of non-ohmic contacts</a:t>
            </a:r>
          </a:p>
        </p:txBody>
      </p:sp>
      <p:grpSp>
        <p:nvGrpSpPr>
          <p:cNvPr id="2051" name="Gruppo 41"/>
          <p:cNvGrpSpPr>
            <a:grpSpLocks/>
          </p:cNvGrpSpPr>
          <p:nvPr/>
        </p:nvGrpSpPr>
        <p:grpSpPr bwMode="auto">
          <a:xfrm>
            <a:off x="6528048" y="259948"/>
            <a:ext cx="4656137" cy="3213100"/>
            <a:chOff x="364256" y="83539"/>
            <a:chExt cx="2543315" cy="3212115"/>
          </a:xfrm>
        </p:grpSpPr>
        <p:sp>
          <p:nvSpPr>
            <p:cNvPr id="5" name="CasellaDiTesto 4"/>
            <p:cNvSpPr txBox="1"/>
            <p:nvPr/>
          </p:nvSpPr>
          <p:spPr>
            <a:xfrm>
              <a:off x="583863" y="365755"/>
              <a:ext cx="2077813" cy="132343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>
                  <a:alpha val="9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8000" dirty="0">
                  <a:latin typeface="BIRTH OF A HERO" pitchFamily="2" charset="0"/>
                </a:rPr>
                <a:t>DiaC</a:t>
              </a:r>
              <a:r>
                <a:rPr lang="it-IT" sz="8000" baseline="30000" dirty="0">
                  <a:latin typeface="BIRTH OF A HERO" pitchFamily="2" charset="0"/>
                </a:rPr>
                <a:t>2</a:t>
              </a:r>
              <a:r>
                <a:rPr lang="it-IT" sz="8000" dirty="0">
                  <a:latin typeface="BIRTH OF A HERO" pitchFamily="2" charset="0"/>
                </a:rPr>
                <a:t>Lab</a:t>
              </a:r>
              <a:endParaRPr lang="it-IT" sz="8800" dirty="0">
                <a:latin typeface="BIRTH OF A HERO" pitchFamily="2" charset="0"/>
              </a:endParaRPr>
            </a:p>
          </p:txBody>
        </p:sp>
        <p:sp>
          <p:nvSpPr>
            <p:cNvPr id="2056" name="CasellaDiTesto 5"/>
            <p:cNvSpPr txBox="1">
              <a:spLocks noChangeArrowheads="1"/>
            </p:cNvSpPr>
            <p:nvPr/>
          </p:nvSpPr>
          <p:spPr bwMode="auto">
            <a:xfrm>
              <a:off x="602935" y="1375255"/>
              <a:ext cx="2103998" cy="36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800">
                  <a:cs typeface="Arial" charset="0"/>
                </a:rPr>
                <a:t>Diamond and Carbon Compounds Laboratory</a:t>
              </a:r>
            </a:p>
          </p:txBody>
        </p:sp>
      </p:grp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3813969" y="4745687"/>
            <a:ext cx="5197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Institute for Structure of Matter (ISM)</a:t>
            </a:r>
            <a:b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</a:b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of the Italian National Research Council (CNR)</a:t>
            </a: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Rome, Italy </a:t>
            </a:r>
          </a:p>
          <a:p>
            <a:pPr algn="ctr">
              <a:defRPr/>
            </a:pPr>
            <a:endParaRPr lang="en-US" altLang="it-IT" sz="1600" dirty="0"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DiaTHEMA</a:t>
            </a:r>
            <a:r>
              <a:rPr lang="en-US" altLang="it-IT" sz="16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Lab is inside the CNR Research Area of Roma 1</a:t>
            </a:r>
          </a:p>
          <a:p>
            <a:pPr algn="ctr">
              <a:defRPr/>
            </a:pP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Via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Salaria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km. 29,300 - 00015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Monterotondo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</a:t>
            </a:r>
            <a:r>
              <a:rPr lang="en-US" altLang="it-IT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Scalo</a:t>
            </a:r>
            <a:r>
              <a:rPr lang="en-US" altLang="it-IT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(RM), Italy</a:t>
            </a:r>
          </a:p>
        </p:txBody>
      </p:sp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456" y="612459"/>
            <a:ext cx="2779712" cy="25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4E7866A5-501C-B4F7-8056-F3E6F0D9A6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3658" r="46614" b="59583"/>
          <a:stretch/>
        </p:blipFill>
        <p:spPr bwMode="auto">
          <a:xfrm>
            <a:off x="1532263" y="4105973"/>
            <a:ext cx="2018282" cy="2118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9" name="Text Box 66">
            <a:extLst>
              <a:ext uri="{FF2B5EF4-FFF2-40B4-BE49-F238E27FC236}">
                <a16:creationId xmlns:a16="http://schemas.microsoft.com/office/drawing/2014/main" id="{1F4D62AF-1AF8-DD76-48E9-7BB8ACA13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74" y="0"/>
            <a:ext cx="37433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Effects and characterization of </a:t>
            </a:r>
            <a:r>
              <a:rPr lang="en-US" altLang="it-IT" sz="2000" dirty="0" err="1">
                <a:solidFill>
                  <a:schemeClr val="accent2"/>
                </a:solidFill>
              </a:rPr>
              <a:t>ohmicity</a:t>
            </a:r>
            <a:endParaRPr lang="en-US" altLang="it-IT" sz="2000" dirty="0">
              <a:solidFill>
                <a:schemeClr val="accent2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CB0229-44C0-E90F-72F3-71D8A6841FB7}"/>
              </a:ext>
            </a:extLst>
          </p:cNvPr>
          <p:cNvSpPr txBox="1"/>
          <p:nvPr/>
        </p:nvSpPr>
        <p:spPr>
          <a:xfrm>
            <a:off x="1343472" y="643894"/>
            <a:ext cx="416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Open </a:t>
            </a:r>
            <a:r>
              <a:rPr lang="it-IT" sz="2400" dirty="0" err="1"/>
              <a:t>circuit</a:t>
            </a:r>
            <a:r>
              <a:rPr lang="it-IT" sz="2400" dirty="0"/>
              <a:t> </a:t>
            </a:r>
            <a:r>
              <a:rPr lang="it-IT" sz="2400" dirty="0" err="1"/>
              <a:t>voltage</a:t>
            </a:r>
            <a:r>
              <a:rPr lang="it-IT" sz="2400" dirty="0"/>
              <a:t> under </a:t>
            </a:r>
            <a:r>
              <a:rPr lang="it-IT" sz="2400" dirty="0" err="1"/>
              <a:t>irradiation</a:t>
            </a:r>
            <a:endParaRPr lang="it-IT" sz="24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1D1E050-2FC3-0C4B-A532-8E991EE0C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74" y="1159111"/>
            <a:ext cx="2735141" cy="267489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9D816EB-6FD8-53FD-8FE4-655AD9DA98FC}"/>
              </a:ext>
            </a:extLst>
          </p:cNvPr>
          <p:cNvSpPr txBox="1"/>
          <p:nvPr/>
        </p:nvSpPr>
        <p:spPr>
          <a:xfrm>
            <a:off x="2743728" y="1497665"/>
            <a:ext cx="10262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/>
              <a:t>DLC/Ag/</a:t>
            </a:r>
            <a:r>
              <a:rPr lang="it-IT" sz="1600" dirty="0" err="1"/>
              <a:t>Au</a:t>
            </a:r>
            <a:endParaRPr lang="it-IT" sz="1600" dirty="0"/>
          </a:p>
        </p:txBody>
      </p:sp>
      <p:sp>
        <p:nvSpPr>
          <p:cNvPr id="1030" name="CasellaDiTesto 1029">
            <a:extLst>
              <a:ext uri="{FF2B5EF4-FFF2-40B4-BE49-F238E27FC236}">
                <a16:creationId xmlns:a16="http://schemas.microsoft.com/office/drawing/2014/main" id="{FAE10126-41EA-685F-EB79-D0BDBEDD18F7}"/>
              </a:ext>
            </a:extLst>
          </p:cNvPr>
          <p:cNvSpPr txBox="1"/>
          <p:nvPr/>
        </p:nvSpPr>
        <p:spPr>
          <a:xfrm>
            <a:off x="6312024" y="643893"/>
            <a:ext cx="43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Drift</a:t>
            </a:r>
            <a:r>
              <a:rPr lang="it-IT" sz="2400" dirty="0"/>
              <a:t> of </a:t>
            </a:r>
            <a:r>
              <a:rPr lang="it-IT" sz="2400" dirty="0" err="1"/>
              <a:t>signal</a:t>
            </a:r>
            <a:r>
              <a:rPr lang="it-IT" sz="2400" dirty="0"/>
              <a:t> under intense </a:t>
            </a:r>
            <a:r>
              <a:rPr lang="it-IT" sz="2400" dirty="0" err="1"/>
              <a:t>irradiation</a:t>
            </a:r>
            <a:endParaRPr lang="it-IT" sz="2400" dirty="0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B3AE10B8-88B3-3A21-A75E-3694A85D7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95" y="1349341"/>
            <a:ext cx="3827460" cy="20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36F53B-90F0-6F88-1EE9-561D66605E9A}"/>
              </a:ext>
            </a:extLst>
          </p:cNvPr>
          <p:cNvSpPr txBox="1"/>
          <p:nvPr/>
        </p:nvSpPr>
        <p:spPr>
          <a:xfrm>
            <a:off x="1532263" y="4149010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Al/</a:t>
            </a:r>
            <a:r>
              <a:rPr lang="it-IT" sz="1600" dirty="0" err="1">
                <a:solidFill>
                  <a:srgbClr val="FF0000"/>
                </a:solidFill>
              </a:rPr>
              <a:t>Au</a:t>
            </a:r>
            <a:r>
              <a:rPr lang="it-IT" sz="1600" dirty="0">
                <a:solidFill>
                  <a:srgbClr val="FF0000"/>
                </a:solidFill>
              </a:rPr>
              <a:t> contact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365EBC1-BA8F-FF3F-F8A0-DB6AA11457B9}"/>
              </a:ext>
            </a:extLst>
          </p:cNvPr>
          <p:cNvGrpSpPr/>
          <p:nvPr/>
        </p:nvGrpSpPr>
        <p:grpSpPr>
          <a:xfrm>
            <a:off x="3244657" y="2965064"/>
            <a:ext cx="1020767" cy="489540"/>
            <a:chOff x="1953696" y="5819780"/>
            <a:chExt cx="1020767" cy="489540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24A2B5B2-7944-2FF0-BF0B-5A1FBE0860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3696" y="5819780"/>
              <a:ext cx="0" cy="4895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FE3B55B-2FC5-7027-7EF8-4871B23AA9AF}"/>
                </a:ext>
              </a:extLst>
            </p:cNvPr>
            <p:cNvSpPr txBox="1"/>
            <p:nvPr/>
          </p:nvSpPr>
          <p:spPr>
            <a:xfrm>
              <a:off x="2044400" y="5937107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Voc</a:t>
              </a:r>
              <a:r>
                <a:rPr lang="it-IT" dirty="0"/>
                <a:t> = 0.04 V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167AFBF-0BC5-BC2C-9ED6-844FF486F2AA}"/>
              </a:ext>
            </a:extLst>
          </p:cNvPr>
          <p:cNvGrpSpPr/>
          <p:nvPr/>
        </p:nvGrpSpPr>
        <p:grpSpPr>
          <a:xfrm>
            <a:off x="1973000" y="4564653"/>
            <a:ext cx="570990" cy="1120036"/>
            <a:chOff x="2144537" y="5607478"/>
            <a:chExt cx="570990" cy="1120036"/>
          </a:xfrm>
        </p:grpSpPr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F57C648B-3331-7032-07B2-89773A6CFA82}"/>
                </a:ext>
              </a:extLst>
            </p:cNvPr>
            <p:cNvCxnSpPr>
              <a:cxnSpLocks/>
            </p:cNvCxnSpPr>
            <p:nvPr/>
          </p:nvCxnSpPr>
          <p:spPr>
            <a:xfrm>
              <a:off x="2316307" y="5987644"/>
              <a:ext cx="0" cy="7398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8625B8A-B70A-AF93-BDE9-16C89EE7BBB1}"/>
                </a:ext>
              </a:extLst>
            </p:cNvPr>
            <p:cNvSpPr txBox="1"/>
            <p:nvPr/>
          </p:nvSpPr>
          <p:spPr>
            <a:xfrm>
              <a:off x="2144537" y="5607478"/>
              <a:ext cx="570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Voc</a:t>
              </a:r>
              <a:r>
                <a:rPr lang="it-IT" dirty="0"/>
                <a:t> = </a:t>
              </a:r>
            </a:p>
            <a:p>
              <a:r>
                <a:rPr lang="it-IT" dirty="0"/>
                <a:t>0.35 V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0C8DC5-C649-D21C-239B-E7B0E78CEBA8}"/>
              </a:ext>
            </a:extLst>
          </p:cNvPr>
          <p:cNvSpPr txBox="1"/>
          <p:nvPr/>
        </p:nvSpPr>
        <p:spPr>
          <a:xfrm>
            <a:off x="6600056" y="3456735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Polarization is caused by a progressive accumulation of charge underneath the irradiated electrode, establishing a counter-field that progressively weakens the action of the electric field created by the applied bias voltage</a:t>
            </a:r>
          </a:p>
          <a:p>
            <a:pPr algn="ctr"/>
            <a:endParaRPr lang="en-US" sz="1600" dirty="0"/>
          </a:p>
          <a:p>
            <a:pPr algn="ctr"/>
            <a:r>
              <a:rPr lang="en-US" dirty="0"/>
              <a:t>(collaboration with CNR-ISTP in </a:t>
            </a:r>
            <a:r>
              <a:rPr lang="en-US" dirty="0" err="1"/>
              <a:t>Girolami</a:t>
            </a:r>
            <a:r>
              <a:rPr lang="en-US" dirty="0"/>
              <a:t>, M.</a:t>
            </a:r>
            <a:r>
              <a:rPr lang="en-US" i="1" dirty="0"/>
              <a:t> et al.</a:t>
            </a:r>
            <a:r>
              <a:rPr lang="en-US" dirty="0"/>
              <a:t> Mosaic diamond detectors for fast neutrons and large ionizing radiation fields. </a:t>
            </a:r>
            <a:r>
              <a:rPr lang="en-US" i="1" dirty="0" err="1"/>
              <a:t>Physica</a:t>
            </a:r>
            <a:r>
              <a:rPr lang="en-US" i="1" dirty="0"/>
              <a:t> Status Solidi a-Applications and Materials Science</a:t>
            </a:r>
            <a:r>
              <a:rPr lang="en-US" dirty="0"/>
              <a:t> </a:t>
            </a:r>
            <a:r>
              <a:rPr lang="en-US" b="1" dirty="0"/>
              <a:t>212</a:t>
            </a:r>
            <a:r>
              <a:rPr lang="en-US" dirty="0"/>
              <a:t>, 2424-2430 (2015). https://doi.org:10.1002/pssa.201532191)</a:t>
            </a:r>
          </a:p>
          <a:p>
            <a:pPr algn="ctr"/>
            <a:endParaRPr lang="it-IT" sz="16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1B9F6E-7C12-AAAC-2DB1-598EF621934B}"/>
              </a:ext>
            </a:extLst>
          </p:cNvPr>
          <p:cNvSpPr txBox="1"/>
          <p:nvPr/>
        </p:nvSpPr>
        <p:spPr>
          <a:xfrm>
            <a:off x="3630225" y="4021507"/>
            <a:ext cx="2340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open-circuit voltage increases of an order of magnitude when Al/Au contacts are fabricated</a:t>
            </a:r>
          </a:p>
          <a:p>
            <a:pPr algn="ctr"/>
            <a:endParaRPr lang="en-US" sz="1600" b="1" dirty="0"/>
          </a:p>
          <a:p>
            <a:pPr algn="ctr"/>
            <a:r>
              <a:rPr lang="it-IT" dirty="0"/>
              <a:t>Girolami, M.</a:t>
            </a:r>
            <a:r>
              <a:rPr lang="it-IT" i="1" dirty="0"/>
              <a:t> et al.</a:t>
            </a:r>
            <a:r>
              <a:rPr lang="en-US" dirty="0"/>
              <a:t> Self-powered solar-blind ultrafast UV-C diamond detectors with asymmetric Schottky contacts. </a:t>
            </a:r>
            <a:r>
              <a:rPr lang="en-US" i="1" dirty="0"/>
              <a:t>Carbon</a:t>
            </a:r>
            <a:r>
              <a:rPr lang="en-US" dirty="0"/>
              <a:t> </a:t>
            </a:r>
            <a:r>
              <a:rPr lang="en-US" b="1" dirty="0"/>
              <a:t>189</a:t>
            </a:r>
            <a:r>
              <a:rPr lang="en-US" dirty="0"/>
              <a:t>, 27-36 (2022). https://doi.org:10.1016/j.carbon.2021.12.050</a:t>
            </a:r>
          </a:p>
          <a:p>
            <a:pPr algn="ctr"/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2509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  <p:bldP spid="1030" grpId="0"/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 rot="-1671133">
            <a:off x="1524000" y="2852739"/>
            <a:ext cx="92217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7200">
                <a:solidFill>
                  <a:srgbClr val="CC0000"/>
                </a:solidFill>
              </a:rPr>
              <a:t>Thank you for the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6"/>
          <p:cNvSpPr txBox="1">
            <a:spLocks noChangeArrowheads="1"/>
          </p:cNvSpPr>
          <p:nvPr/>
        </p:nvSpPr>
        <p:spPr bwMode="auto">
          <a:xfrm>
            <a:off x="4922188" y="381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DiaTHEMA Lab Facilities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7D03111-30B9-B811-A6B3-4010103D2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83" y="476672"/>
            <a:ext cx="3338559" cy="590465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 CENA" panose="02000000000000000000" pitchFamily="2" charset="0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061CA6-63E9-9A87-774E-6F5BF2E4B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733" y="476672"/>
            <a:ext cx="2351088" cy="554513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 CENA" panose="02000000000000000000" pitchFamily="2" charset="0"/>
              <a:cs typeface="+mn-cs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39EE99-D678-A1A1-A3FD-CA03CF6B8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158" y="476672"/>
            <a:ext cx="2160588" cy="543104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 CENA" panose="02000000000000000000" pitchFamily="2" charset="0"/>
              <a:cs typeface="+mn-cs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D02C236B-EEF5-81FD-A163-088DDA71C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548680"/>
            <a:ext cx="2376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 CENA" panose="02000000000000000000" pitchFamily="2" charset="0"/>
              </a:rPr>
              <a:t>Material Production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9F403A4F-0081-9843-7EA3-9B2E793909A7}"/>
              </a:ext>
            </a:extLst>
          </p:cNvPr>
          <p:cNvGrpSpPr>
            <a:grpSpLocks/>
          </p:cNvGrpSpPr>
          <p:nvPr/>
        </p:nvGrpSpPr>
        <p:grpSpPr bwMode="auto">
          <a:xfrm>
            <a:off x="1805758" y="2492896"/>
            <a:ext cx="2447925" cy="1654175"/>
            <a:chOff x="204" y="1802"/>
            <a:chExt cx="1542" cy="1042"/>
          </a:xfrm>
        </p:grpSpPr>
        <p:pic>
          <p:nvPicPr>
            <p:cNvPr id="8" name="Picture 16" descr="image006">
              <a:extLst>
                <a:ext uri="{FF2B5EF4-FFF2-40B4-BE49-F238E27FC236}">
                  <a16:creationId xmlns:a16="http://schemas.microsoft.com/office/drawing/2014/main" id="{5B5AC4AF-E8B4-5B2C-7EC2-E0072A5E9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7" y="1802"/>
              <a:ext cx="666" cy="4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 Box 17">
              <a:extLst>
                <a:ext uri="{FF2B5EF4-FFF2-40B4-BE49-F238E27FC236}">
                  <a16:creationId xmlns:a16="http://schemas.microsoft.com/office/drawing/2014/main" id="{6E84173C-3B0F-EA49-1835-BBA158E2C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296"/>
              <a:ext cx="1542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100" b="1" dirty="0" err="1">
                  <a:latin typeface="AR CENA" panose="02000000000000000000" pitchFamily="2" charset="0"/>
                  <a:cs typeface="+mn-cs"/>
                </a:rPr>
                <a:t>Microwave</a:t>
              </a:r>
              <a:r>
                <a:rPr lang="it-IT" sz="1100" b="1" dirty="0">
                  <a:latin typeface="AR CENA" panose="02000000000000000000" pitchFamily="2" charset="0"/>
                  <a:cs typeface="+mn-cs"/>
                </a:rPr>
                <a:t> CVD ASTEX 1500 </a:t>
              </a:r>
              <a:r>
                <a:rPr lang="it-IT" sz="1000" b="1" dirty="0">
                  <a:latin typeface="AR CENA" panose="02000000000000000000" pitchFamily="2" charset="0"/>
                  <a:cs typeface="+mn-cs"/>
                </a:rPr>
                <a:t>(2.45 </a:t>
              </a:r>
              <a:r>
                <a:rPr lang="it-IT" sz="1000" b="1" dirty="0" err="1">
                  <a:latin typeface="AR CENA" panose="02000000000000000000" pitchFamily="2" charset="0"/>
                  <a:cs typeface="+mn-cs"/>
                </a:rPr>
                <a:t>GHz</a:t>
              </a:r>
              <a:r>
                <a:rPr lang="it-IT" sz="1000" b="1" dirty="0">
                  <a:latin typeface="AR CENA" panose="02000000000000000000" pitchFamily="2" charset="0"/>
                  <a:cs typeface="+mn-cs"/>
                </a:rPr>
                <a:t>) </a:t>
              </a:r>
              <a:endParaRPr lang="it-IT" sz="1100" b="1" dirty="0">
                <a:latin typeface="AR CENA" panose="02000000000000000000" pitchFamily="2" charset="0"/>
                <a:cs typeface="+mn-cs"/>
              </a:endParaRPr>
            </a:p>
            <a:p>
              <a:pPr marL="82550" indent="-825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diamond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film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deposition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(up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to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4’’) on Si, Mo,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Carbides</a:t>
              </a:r>
              <a:endParaRPr lang="it-IT" sz="1000" dirty="0">
                <a:latin typeface="AR CENA" panose="02000000000000000000" pitchFamily="2" charset="0"/>
                <a:cs typeface="+mn-cs"/>
              </a:endParaRPr>
            </a:p>
            <a:p>
              <a:pPr marL="82550" indent="-825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Nitrogen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n-type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doping</a:t>
              </a:r>
            </a:p>
            <a:p>
              <a:pPr marL="82550" indent="-825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Hydrogen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p-type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</a:t>
              </a:r>
              <a:r>
                <a:rPr lang="it-IT" sz="1000" dirty="0" err="1">
                  <a:latin typeface="AR CENA" panose="02000000000000000000" pitchFamily="2" charset="0"/>
                  <a:cs typeface="+mn-cs"/>
                </a:rPr>
                <a:t>surface</a:t>
              </a:r>
              <a:r>
                <a:rPr lang="it-IT" sz="1000" dirty="0">
                  <a:latin typeface="AR CENA" panose="02000000000000000000" pitchFamily="2" charset="0"/>
                  <a:cs typeface="+mn-cs"/>
                </a:rPr>
                <a:t> doping</a:t>
              </a:r>
            </a:p>
          </p:txBody>
        </p:sp>
      </p:grpSp>
      <p:sp>
        <p:nvSpPr>
          <p:cNvPr id="10" name="Text Box 18">
            <a:extLst>
              <a:ext uri="{FF2B5EF4-FFF2-40B4-BE49-F238E27FC236}">
                <a16:creationId xmlns:a16="http://schemas.microsoft.com/office/drawing/2014/main" id="{4A74BFE8-1B6D-351E-C296-93E2A0CC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083" y="476672"/>
            <a:ext cx="3313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 CENA" panose="02000000000000000000" pitchFamily="2" charset="0"/>
              </a:rPr>
              <a:t>Technological Processes </a:t>
            </a:r>
            <a:br>
              <a:rPr lang="en-US" sz="1400">
                <a:latin typeface="AR CENA" panose="02000000000000000000" pitchFamily="2" charset="0"/>
              </a:rPr>
            </a:br>
            <a:r>
              <a:rPr lang="en-US" sz="1400">
                <a:latin typeface="AR CENA" panose="02000000000000000000" pitchFamily="2" charset="0"/>
              </a:rPr>
              <a:t>for Device Fabrication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4E73108E-E4C4-C69D-3695-443C6920A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158" y="476672"/>
            <a:ext cx="216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AR CENA" panose="02000000000000000000" pitchFamily="2" charset="0"/>
              </a:rPr>
              <a:t>Chemical-Physical Properties Characterization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770C5A9-0251-4A31-0DAB-0E1C4643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392" y="4148336"/>
            <a:ext cx="21605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dirty="0">
                <a:latin typeface="AR CENA" panose="02000000000000000000" pitchFamily="2" charset="0"/>
              </a:rPr>
              <a:t>Spectral Photometry </a:t>
            </a:r>
          </a:p>
          <a:p>
            <a:pPr algn="ctr"/>
            <a:r>
              <a:rPr lang="en-US" sz="1100" dirty="0">
                <a:latin typeface="AR CENA" panose="02000000000000000000" pitchFamily="2" charset="0"/>
              </a:rPr>
              <a:t>(200-25000 nm)</a:t>
            </a:r>
          </a:p>
        </p:txBody>
      </p:sp>
      <p:grpSp>
        <p:nvGrpSpPr>
          <p:cNvPr id="13" name="Group 22">
            <a:extLst>
              <a:ext uri="{FF2B5EF4-FFF2-40B4-BE49-F238E27FC236}">
                <a16:creationId xmlns:a16="http://schemas.microsoft.com/office/drawing/2014/main" id="{30B71426-C5A3-DC27-AAE7-1983D4F69577}"/>
              </a:ext>
            </a:extLst>
          </p:cNvPr>
          <p:cNvGrpSpPr>
            <a:grpSpLocks/>
          </p:cNvGrpSpPr>
          <p:nvPr/>
        </p:nvGrpSpPr>
        <p:grpSpPr bwMode="auto">
          <a:xfrm>
            <a:off x="4470054" y="1196752"/>
            <a:ext cx="2160588" cy="1022350"/>
            <a:chOff x="1746" y="1153"/>
            <a:chExt cx="1361" cy="644"/>
          </a:xfrm>
        </p:grpSpPr>
        <p:pic>
          <p:nvPicPr>
            <p:cNvPr id="14" name="Picture 23">
              <a:extLst>
                <a:ext uri="{FF2B5EF4-FFF2-40B4-BE49-F238E27FC236}">
                  <a16:creationId xmlns:a16="http://schemas.microsoft.com/office/drawing/2014/main" id="{E91B246C-FB40-9011-25BA-F060DFB3F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0" y="1153"/>
              <a:ext cx="916" cy="4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id="{765B0B8B-B7B3-52D3-804B-E832439EB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1632"/>
              <a:ext cx="136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latin typeface="AR CENA" panose="02000000000000000000" pitchFamily="2" charset="0"/>
                </a:rPr>
                <a:t>Raman &amp; IR spectroscopy</a:t>
              </a:r>
            </a:p>
          </p:txBody>
        </p:sp>
      </p:grpSp>
      <p:sp>
        <p:nvSpPr>
          <p:cNvPr id="16" name="Text Box 28">
            <a:extLst>
              <a:ext uri="{FF2B5EF4-FFF2-40B4-BE49-F238E27FC236}">
                <a16:creationId xmlns:a16="http://schemas.microsoft.com/office/drawing/2014/main" id="{119FBDEE-A2DE-430C-BB67-FC4D5E596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171" y="1584846"/>
            <a:ext cx="2592387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latin typeface="AR CENA" panose="02000000000000000000" pitchFamily="2" charset="0"/>
                <a:cs typeface="Arial" pitchFamily="34" charset="0"/>
              </a:rPr>
              <a:t>RF &amp; DC Sputtering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Ti, Al, Cr, a-C, HOPG, WC, Ag, Au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Up to 300°C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Substrate bias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Wire bonding</a:t>
            </a:r>
          </a:p>
        </p:txBody>
      </p:sp>
      <p:grpSp>
        <p:nvGrpSpPr>
          <p:cNvPr id="17" name="Group 29">
            <a:extLst>
              <a:ext uri="{FF2B5EF4-FFF2-40B4-BE49-F238E27FC236}">
                <a16:creationId xmlns:a16="http://schemas.microsoft.com/office/drawing/2014/main" id="{1C63A2DE-B107-E036-CF62-E9139385E7EE}"/>
              </a:ext>
            </a:extLst>
          </p:cNvPr>
          <p:cNvGrpSpPr>
            <a:grpSpLocks/>
          </p:cNvGrpSpPr>
          <p:nvPr/>
        </p:nvGrpSpPr>
        <p:grpSpPr bwMode="auto">
          <a:xfrm>
            <a:off x="4470203" y="4607472"/>
            <a:ext cx="2232025" cy="1035050"/>
            <a:chOff x="3696" y="1631"/>
            <a:chExt cx="1406" cy="652"/>
          </a:xfrm>
        </p:grpSpPr>
        <p:pic>
          <p:nvPicPr>
            <p:cNvPr id="18" name="Picture 30">
              <a:extLst>
                <a:ext uri="{FF2B5EF4-FFF2-40B4-BE49-F238E27FC236}">
                  <a16:creationId xmlns:a16="http://schemas.microsoft.com/office/drawing/2014/main" id="{A0E9139C-B656-E963-EB63-6C3660EB6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4" y="1631"/>
              <a:ext cx="680" cy="4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31">
              <a:extLst>
                <a:ext uri="{FF2B5EF4-FFF2-40B4-BE49-F238E27FC236}">
                  <a16:creationId xmlns:a16="http://schemas.microsoft.com/office/drawing/2014/main" id="{BD91B57B-4C4D-0127-64AA-4BC88DBB8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123"/>
              <a:ext cx="140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latin typeface="AR CENA" panose="02000000000000000000" pitchFamily="2" charset="0"/>
                  <a:cs typeface="Arial" pitchFamily="34" charset="0"/>
                </a:rPr>
                <a:t>Contact angle measurements</a:t>
              </a:r>
            </a:p>
          </p:txBody>
        </p:sp>
      </p:grpSp>
      <p:sp>
        <p:nvSpPr>
          <p:cNvPr id="20" name="Text Box 34">
            <a:extLst>
              <a:ext uri="{FF2B5EF4-FFF2-40B4-BE49-F238E27FC236}">
                <a16:creationId xmlns:a16="http://schemas.microsoft.com/office/drawing/2014/main" id="{61FC518D-9A7A-90BB-FC0E-6E2AAA89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492" y="3068141"/>
            <a:ext cx="21605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dirty="0"/>
              <a:t>Scanning probe microscopy</a:t>
            </a:r>
          </a:p>
        </p:txBody>
      </p:sp>
      <p:sp>
        <p:nvSpPr>
          <p:cNvPr id="21" name="AutoShape 35">
            <a:extLst>
              <a:ext uri="{FF2B5EF4-FFF2-40B4-BE49-F238E27FC236}">
                <a16:creationId xmlns:a16="http://schemas.microsoft.com/office/drawing/2014/main" id="{626850EF-04EC-9C82-FBDB-4543AF31073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23026" y="513979"/>
            <a:ext cx="360363" cy="431800"/>
          </a:xfrm>
          <a:prstGeom prst="downArrow">
            <a:avLst>
              <a:gd name="adj1" fmla="val 50000"/>
              <a:gd name="adj2" fmla="val 24985"/>
            </a:avLst>
          </a:prstGeom>
          <a:gradFill rotWithShape="1">
            <a:gsLst>
              <a:gs pos="0">
                <a:srgbClr val="FADD06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AR CENA" panose="02000000000000000000" pitchFamily="2" charset="0"/>
            </a:endParaRPr>
          </a:p>
        </p:txBody>
      </p:sp>
      <p:pic>
        <p:nvPicPr>
          <p:cNvPr id="22" name="Picture 39" descr="untitled">
            <a:extLst>
              <a:ext uri="{FF2B5EF4-FFF2-40B4-BE49-F238E27FC236}">
                <a16:creationId xmlns:a16="http://schemas.microsoft.com/office/drawing/2014/main" id="{FC49F579-13C1-E84A-7B59-6E5CD3837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9706" y="965713"/>
            <a:ext cx="945523" cy="62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0">
            <a:extLst>
              <a:ext uri="{FF2B5EF4-FFF2-40B4-BE49-F238E27FC236}">
                <a16:creationId xmlns:a16="http://schemas.microsoft.com/office/drawing/2014/main" id="{75290035-47BC-3CDC-7456-6FB91A5BA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171" y="965225"/>
            <a:ext cx="2592387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latin typeface="AR CENA" panose="02000000000000000000" pitchFamily="2" charset="0"/>
                <a:cs typeface="Arial" pitchFamily="34" charset="0"/>
              </a:rPr>
              <a:t>MW-CVD 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Surface Hydrogen Termination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Thermal Annealing (up to 750°C)</a:t>
            </a:r>
          </a:p>
        </p:txBody>
      </p:sp>
      <p:pic>
        <p:nvPicPr>
          <p:cNvPr id="26" name="Picture 43" descr="untitled">
            <a:extLst>
              <a:ext uri="{FF2B5EF4-FFF2-40B4-BE49-F238E27FC236}">
                <a16:creationId xmlns:a16="http://schemas.microsoft.com/office/drawing/2014/main" id="{B136CA32-A0C9-A7FB-847C-462C7977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842" y="3356173"/>
            <a:ext cx="1057275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AutoShape 59">
            <a:extLst>
              <a:ext uri="{FF2B5EF4-FFF2-40B4-BE49-F238E27FC236}">
                <a16:creationId xmlns:a16="http://schemas.microsoft.com/office/drawing/2014/main" id="{A3207D99-D957-05BF-346E-B47F6CD5F9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73514" y="513979"/>
            <a:ext cx="360363" cy="431800"/>
          </a:xfrm>
          <a:prstGeom prst="downArrow">
            <a:avLst>
              <a:gd name="adj1" fmla="val 50000"/>
              <a:gd name="adj2" fmla="val 24985"/>
            </a:avLst>
          </a:prstGeom>
          <a:gradFill rotWithShape="1">
            <a:gsLst>
              <a:gs pos="0">
                <a:srgbClr val="FADD06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AR CENA" panose="02000000000000000000" pitchFamily="2" charset="0"/>
            </a:endParaRPr>
          </a:p>
        </p:txBody>
      </p:sp>
      <p:pic>
        <p:nvPicPr>
          <p:cNvPr id="28" name="Immagine 58">
            <a:extLst>
              <a:ext uri="{FF2B5EF4-FFF2-40B4-BE49-F238E27FC236}">
                <a16:creationId xmlns:a16="http://schemas.microsoft.com/office/drawing/2014/main" id="{2AE06822-2907-2F99-51B0-967B742816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21584" r="13342" b="11792"/>
          <a:stretch/>
        </p:blipFill>
        <p:spPr bwMode="auto">
          <a:xfrm>
            <a:off x="5146763" y="2248247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61" descr="BOA_E_TFD_Z400_1.jpg">
            <a:extLst>
              <a:ext uri="{FF2B5EF4-FFF2-40B4-BE49-F238E27FC236}">
                <a16:creationId xmlns:a16="http://schemas.microsoft.com/office/drawing/2014/main" id="{69ECDA32-838D-A14F-E7A4-96AEC67255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61380" y="1667568"/>
            <a:ext cx="965791" cy="76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62" descr="2012-05-07-138.jpg">
            <a:extLst>
              <a:ext uri="{FF2B5EF4-FFF2-40B4-BE49-F238E27FC236}">
                <a16:creationId xmlns:a16="http://schemas.microsoft.com/office/drawing/2014/main" id="{52CCCA0F-5346-A7AD-2011-77231FD2FB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39727" y="2493018"/>
            <a:ext cx="966824" cy="6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8">
            <a:extLst>
              <a:ext uri="{FF2B5EF4-FFF2-40B4-BE49-F238E27FC236}">
                <a16:creationId xmlns:a16="http://schemas.microsoft.com/office/drawing/2014/main" id="{17958090-17A1-915F-3C21-5D72891AB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152" y="2435619"/>
            <a:ext cx="259238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latin typeface="AR CENA" panose="02000000000000000000" pitchFamily="2" charset="0"/>
              </a:rPr>
              <a:t>Femtosecond Laser PLD &amp; </a:t>
            </a:r>
            <a:r>
              <a:rPr lang="en-US" sz="1100" b="1" dirty="0"/>
              <a:t>T</a:t>
            </a:r>
            <a:r>
              <a:rPr lang="en-US" sz="1100" b="1" dirty="0">
                <a:latin typeface="AR CENA" panose="02000000000000000000" pitchFamily="2" charset="0"/>
              </a:rPr>
              <a:t>reatments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3D Structures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Cutting and Drilling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Up to 600°C, RF Plasma Enhanced</a:t>
            </a:r>
          </a:p>
        </p:txBody>
      </p:sp>
      <p:grpSp>
        <p:nvGrpSpPr>
          <p:cNvPr id="7168" name="Group 39">
            <a:extLst>
              <a:ext uri="{FF2B5EF4-FFF2-40B4-BE49-F238E27FC236}">
                <a16:creationId xmlns:a16="http://schemas.microsoft.com/office/drawing/2014/main" id="{724190F5-5F9C-D5CA-BD4B-1C4B38342639}"/>
              </a:ext>
            </a:extLst>
          </p:cNvPr>
          <p:cNvGrpSpPr>
            <a:grpSpLocks/>
          </p:cNvGrpSpPr>
          <p:nvPr/>
        </p:nvGrpSpPr>
        <p:grpSpPr bwMode="auto">
          <a:xfrm>
            <a:off x="1907358" y="975305"/>
            <a:ext cx="2376488" cy="1392239"/>
            <a:chOff x="277" y="799"/>
            <a:chExt cx="1497" cy="877"/>
          </a:xfrm>
        </p:grpSpPr>
        <p:sp>
          <p:nvSpPr>
            <p:cNvPr id="7169" name="Text Box 15">
              <a:extLst>
                <a:ext uri="{FF2B5EF4-FFF2-40B4-BE49-F238E27FC236}">
                  <a16:creationId xmlns:a16="http://schemas.microsoft.com/office/drawing/2014/main" id="{2483EE35-6F51-5704-79A4-F5BE9F6E3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" y="1298"/>
              <a:ext cx="1497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latin typeface="AR CENA" panose="02000000000000000000" pitchFamily="2" charset="0"/>
                  <a:cs typeface="Arial" pitchFamily="34" charset="0"/>
                </a:rPr>
                <a:t>Hot Filament CVD</a:t>
              </a:r>
            </a:p>
            <a:p>
              <a:pPr marL="82550" indent="-825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it-IT" sz="1100" dirty="0"/>
                <a:t>Carbon-based film deposition (up to 4’’) on Si, Mo, Carbides</a:t>
              </a:r>
              <a:r>
                <a:rPr lang="en-US" sz="1100" b="1" dirty="0">
                  <a:latin typeface="AR CENA" panose="02000000000000000000" pitchFamily="2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7171" name="Immagine 65" descr="cannara-300_tcm18-105776.jpg">
              <a:extLst>
                <a:ext uri="{FF2B5EF4-FFF2-40B4-BE49-F238E27FC236}">
                  <a16:creationId xmlns:a16="http://schemas.microsoft.com/office/drawing/2014/main" id="{4396E2F3-1411-9423-2345-76363876C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12" y="799"/>
              <a:ext cx="726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2" name="Immagine 42" descr="PhLiGr.jpg">
            <a:extLst>
              <a:ext uri="{FF2B5EF4-FFF2-40B4-BE49-F238E27FC236}">
                <a16:creationId xmlns:a16="http://schemas.microsoft.com/office/drawing/2014/main" id="{D7F2747E-B35C-99DD-94FF-AB8F6EB37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16380" y="4807259"/>
            <a:ext cx="879583" cy="65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8">
            <a:extLst>
              <a:ext uri="{FF2B5EF4-FFF2-40B4-BE49-F238E27FC236}">
                <a16:creationId xmlns:a16="http://schemas.microsoft.com/office/drawing/2014/main" id="{F68B1E2B-36AB-46BA-32D2-F4C0B9C4B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096" y="4035430"/>
            <a:ext cx="259238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latin typeface="AR CENA" panose="02000000000000000000" pitchFamily="2" charset="0"/>
              </a:rPr>
              <a:t>Reactive Ion Etching (RIE)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3D Structures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1000 W RF Power (13.56 MHz)</a:t>
            </a:r>
          </a:p>
          <a:p>
            <a:pPr>
              <a:buFont typeface="Arial" charset="0"/>
              <a:buChar char="•"/>
            </a:pPr>
            <a:r>
              <a:rPr lang="en-US" sz="1000" dirty="0" err="1">
                <a:latin typeface="AR CENA" panose="02000000000000000000" pitchFamily="2" charset="0"/>
              </a:rPr>
              <a:t>Ar</a:t>
            </a:r>
            <a:r>
              <a:rPr lang="en-US" sz="1000" dirty="0">
                <a:latin typeface="AR CENA" panose="02000000000000000000" pitchFamily="2" charset="0"/>
              </a:rPr>
              <a:t>, O</a:t>
            </a:r>
            <a:r>
              <a:rPr lang="en-US" sz="1000" baseline="-25000" dirty="0">
                <a:latin typeface="AR CENA" panose="02000000000000000000" pitchFamily="2" charset="0"/>
              </a:rPr>
              <a:t>2</a:t>
            </a:r>
          </a:p>
        </p:txBody>
      </p:sp>
      <p:sp>
        <p:nvSpPr>
          <p:cNvPr id="7174" name="Text Box 28">
            <a:extLst>
              <a:ext uri="{FF2B5EF4-FFF2-40B4-BE49-F238E27FC236}">
                <a16:creationId xmlns:a16="http://schemas.microsoft.com/office/drawing/2014/main" id="{2AC9FB24-E38E-3B89-9381-C2142D65F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057" y="4792960"/>
            <a:ext cx="22320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 dirty="0">
                <a:latin typeface="AR CENA" panose="02000000000000000000" pitchFamily="2" charset="0"/>
              </a:rPr>
              <a:t>Optical lithography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800 nm resolution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Up to 4” masks</a:t>
            </a:r>
          </a:p>
          <a:p>
            <a:pPr>
              <a:buFont typeface="Arial" charset="0"/>
              <a:buChar char="•"/>
            </a:pPr>
            <a:r>
              <a:rPr lang="en-US" sz="1000" dirty="0">
                <a:latin typeface="AR CENA" panose="02000000000000000000" pitchFamily="2" charset="0"/>
              </a:rPr>
              <a:t>Direct Writing System</a:t>
            </a:r>
          </a:p>
        </p:txBody>
      </p:sp>
      <p:pic>
        <p:nvPicPr>
          <p:cNvPr id="7175" name="Picture 40" descr="Senza titolo-1">
            <a:extLst>
              <a:ext uri="{FF2B5EF4-FFF2-40B4-BE49-F238E27FC236}">
                <a16:creationId xmlns:a16="http://schemas.microsoft.com/office/drawing/2014/main" id="{EE713672-5DB6-1F17-48C5-178D2691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31667" y="4013752"/>
            <a:ext cx="595216" cy="719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Picture 16">
            <a:extLst>
              <a:ext uri="{FF2B5EF4-FFF2-40B4-BE49-F238E27FC236}">
                <a16:creationId xmlns:a16="http://schemas.microsoft.com/office/drawing/2014/main" id="{505E1B0B-9AEE-D26A-502D-9297B0C1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r="25424"/>
          <a:stretch>
            <a:fillRect/>
          </a:stretch>
        </p:blipFill>
        <p:spPr bwMode="auto">
          <a:xfrm>
            <a:off x="7381394" y="3234490"/>
            <a:ext cx="507524" cy="719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17">
            <a:extLst>
              <a:ext uri="{FF2B5EF4-FFF2-40B4-BE49-F238E27FC236}">
                <a16:creationId xmlns:a16="http://schemas.microsoft.com/office/drawing/2014/main" id="{FDA74091-8428-D872-8DA8-6BCBCFD1D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823" y="3161883"/>
            <a:ext cx="2724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r>
              <a:rPr lang="it-IT" dirty="0"/>
              <a:t>e</a:t>
            </a:r>
            <a:r>
              <a:rPr lang="it-IT" baseline="30000" dirty="0"/>
              <a:t>-</a:t>
            </a:r>
            <a:r>
              <a:rPr lang="it-IT" dirty="0"/>
              <a:t>-</a:t>
            </a:r>
            <a:r>
              <a:rPr lang="it-IT" dirty="0" err="1"/>
              <a:t>beam</a:t>
            </a:r>
            <a:r>
              <a:rPr lang="it-IT" dirty="0"/>
              <a:t> evaporator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2.5 kW e-</a:t>
            </a:r>
            <a:r>
              <a:rPr lang="it-IT" b="0" dirty="0" err="1"/>
              <a:t>beam</a:t>
            </a:r>
            <a:r>
              <a:rPr lang="it-IT" b="0" dirty="0"/>
              <a:t> </a:t>
            </a:r>
            <a:r>
              <a:rPr lang="it-IT" b="0" dirty="0" err="1"/>
              <a:t>power</a:t>
            </a:r>
            <a:endParaRPr lang="it-IT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/>
              <a:t>Up to 10 </a:t>
            </a:r>
            <a:r>
              <a:rPr lang="it-IT" b="0" dirty="0" err="1"/>
              <a:t>kV</a:t>
            </a:r>
            <a:endParaRPr lang="it-IT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0" dirty="0" err="1"/>
              <a:t>Beam</a:t>
            </a:r>
            <a:r>
              <a:rPr lang="it-IT" b="0" dirty="0"/>
              <a:t> fine control</a:t>
            </a:r>
          </a:p>
        </p:txBody>
      </p:sp>
      <p:sp>
        <p:nvSpPr>
          <p:cNvPr id="7178" name="Text Box 25">
            <a:extLst>
              <a:ext uri="{FF2B5EF4-FFF2-40B4-BE49-F238E27FC236}">
                <a16:creationId xmlns:a16="http://schemas.microsoft.com/office/drawing/2014/main" id="{0324975A-1A34-F7AA-BEBA-E722386A1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856" y="4990237"/>
            <a:ext cx="179115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latin typeface="AR CENA" panose="02000000000000000000" pitchFamily="2" charset="0"/>
                <a:cs typeface="Arial" pitchFamily="34" charset="0"/>
              </a:rPr>
              <a:t>Pulsed laser Ablation (PLD)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nanostructured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 thin-film deposition of carbon, carbides, refractory metals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(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Excimer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 (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ArF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, 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KrF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) &amp; 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Nd:YAG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, 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Femtosecond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 </a:t>
            </a:r>
            <a:r>
              <a:rPr lang="en-US" sz="1000" dirty="0" err="1">
                <a:latin typeface="AR CENA" panose="02000000000000000000" pitchFamily="2" charset="0"/>
                <a:cs typeface="Arial" pitchFamily="34" charset="0"/>
              </a:rPr>
              <a:t>Ti:Sapphire</a:t>
            </a:r>
            <a:r>
              <a:rPr lang="en-US" sz="1000" dirty="0">
                <a:latin typeface="AR CENA" panose="02000000000000000000" pitchFamily="2" charset="0"/>
                <a:cs typeface="Arial" pitchFamily="34" charset="0"/>
              </a:rPr>
              <a:t>)</a:t>
            </a:r>
          </a:p>
        </p:txBody>
      </p:sp>
      <p:pic>
        <p:nvPicPr>
          <p:cNvPr id="7179" name="Picture 57" descr="PLD">
            <a:extLst>
              <a:ext uri="{FF2B5EF4-FFF2-40B4-BE49-F238E27FC236}">
                <a16:creationId xmlns:a16="http://schemas.microsoft.com/office/drawing/2014/main" id="{1BF530A2-AB2D-054C-DB1A-81047F80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70999" y="4222401"/>
            <a:ext cx="990600" cy="72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80" name="Immagine 7179">
            <a:extLst>
              <a:ext uri="{FF2B5EF4-FFF2-40B4-BE49-F238E27FC236}">
                <a16:creationId xmlns:a16="http://schemas.microsoft.com/office/drawing/2014/main" id="{989403F4-32C7-6FDC-679D-0EFA9979C16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821" r="13538" b="16051"/>
          <a:stretch/>
        </p:blipFill>
        <p:spPr>
          <a:xfrm>
            <a:off x="7226390" y="5526712"/>
            <a:ext cx="879583" cy="806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181" name="Text Box 28">
            <a:extLst>
              <a:ext uri="{FF2B5EF4-FFF2-40B4-BE49-F238E27FC236}">
                <a16:creationId xmlns:a16="http://schemas.microsoft.com/office/drawing/2014/main" id="{761D2357-B664-410A-2845-7765BAD6C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071" y="5799312"/>
            <a:ext cx="16633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AR CENA" panose="02000000000000000000" pitchFamily="2" charset="0"/>
              </a:rPr>
              <a:t>Microwire bonding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0" grpId="0"/>
      <p:bldP spid="11" grpId="0"/>
      <p:bldP spid="12" grpId="0"/>
      <p:bldP spid="16" grpId="0"/>
      <p:bldP spid="20" grpId="0"/>
      <p:bldP spid="21" grpId="0" animBg="1"/>
      <p:bldP spid="25" grpId="0"/>
      <p:bldP spid="27" grpId="0" animBg="1"/>
      <p:bldP spid="31" grpId="0"/>
      <p:bldP spid="7173" grpId="0"/>
      <p:bldP spid="7174" grpId="0"/>
      <p:bldP spid="7177" grpId="0"/>
      <p:bldP spid="7178" grpId="0"/>
      <p:bldP spid="71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17" name="Gruppo 36"/>
          <p:cNvGrpSpPr>
            <a:grpSpLocks/>
          </p:cNvGrpSpPr>
          <p:nvPr/>
        </p:nvGrpSpPr>
        <p:grpSpPr bwMode="auto">
          <a:xfrm>
            <a:off x="3173056" y="719496"/>
            <a:ext cx="2910511" cy="5639095"/>
            <a:chOff x="6012160" y="3693218"/>
            <a:chExt cx="2911176" cy="5637626"/>
          </a:xfrm>
        </p:grpSpPr>
        <p:sp>
          <p:nvSpPr>
            <p:cNvPr id="36" name="Rettangolo 35"/>
            <p:cNvSpPr/>
            <p:nvPr/>
          </p:nvSpPr>
          <p:spPr>
            <a:xfrm>
              <a:off x="6012160" y="3693218"/>
              <a:ext cx="2808312" cy="5484842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it-IT" altLang="it-IT" sz="1800">
                <a:solidFill>
                  <a:srgbClr val="FFFFFF"/>
                </a:solidFill>
                <a:latin typeface="AR CENA" pitchFamily="2" charset="0"/>
                <a:cs typeface="Arial" charset="0"/>
              </a:endParaRPr>
            </a:p>
          </p:txBody>
        </p:sp>
        <p:pic>
          <p:nvPicPr>
            <p:cNvPr id="8210" name="Picture 49" descr="P82702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909243"/>
              <a:ext cx="990600" cy="742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1" name="CasellaDiTesto 33"/>
            <p:cNvSpPr txBox="1">
              <a:spLocks noChangeArrowheads="1"/>
            </p:cNvSpPr>
            <p:nvPr/>
          </p:nvSpPr>
          <p:spPr bwMode="auto">
            <a:xfrm>
              <a:off x="7092098" y="3693782"/>
              <a:ext cx="1800636" cy="75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100" b="1" dirty="0">
                  <a:cs typeface="Arial" charset="0"/>
                </a:rPr>
                <a:t>X-Ray Photoconductivity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altLang="it-IT" sz="1100" dirty="0">
                  <a:cs typeface="Arial" charset="0"/>
                </a:rPr>
                <a:t>Intensity resolved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altLang="it-IT" sz="1100" dirty="0">
                  <a:cs typeface="Arial" charset="0"/>
                </a:rPr>
                <a:t>Frequency modulated</a:t>
              </a:r>
            </a:p>
            <a:p>
              <a:pPr eaLnBrk="1" hangingPunct="1"/>
              <a:endParaRPr lang="it-IT" altLang="it-IT" sz="1000" dirty="0">
                <a:cs typeface="Arial" charset="0"/>
              </a:endParaRPr>
            </a:p>
          </p:txBody>
        </p:sp>
        <p:pic>
          <p:nvPicPr>
            <p:cNvPr id="8212" name="Immagine 34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219" y="7293078"/>
              <a:ext cx="1028463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CasellaDiTesto 33">
              <a:extLst>
                <a:ext uri="{FF2B5EF4-FFF2-40B4-BE49-F238E27FC236}">
                  <a16:creationId xmlns:a16="http://schemas.microsoft.com/office/drawing/2014/main" id="{04C5D5F3-54D7-3680-17B3-CF0F9FE33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2700" y="7053890"/>
              <a:ext cx="1800636" cy="227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r>
                <a:rPr lang="en-US" altLang="it-IT" sz="1100" b="1" dirty="0">
                  <a:solidFill>
                    <a:srgbClr val="C00000"/>
                  </a:solidFill>
                  <a:cs typeface="Times New Roman" pitchFamily="18" charset="0"/>
                </a:rPr>
                <a:t>Time of Flight *</a:t>
              </a:r>
            </a:p>
            <a:p>
              <a:pPr>
                <a:buFont typeface="Arial" charset="0"/>
                <a:buChar char="•"/>
              </a:pP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CAEN A1423</a:t>
              </a:r>
            </a:p>
            <a:p>
              <a:pPr>
                <a:buFont typeface="Arial" charset="0"/>
                <a:buChar char="•"/>
              </a:pPr>
              <a:r>
                <a:rPr lang="en-US" altLang="it-IT" sz="1100" baseline="30000" dirty="0">
                  <a:solidFill>
                    <a:srgbClr val="C00000"/>
                  </a:solidFill>
                  <a:cs typeface="Times New Roman" pitchFamily="18" charset="0"/>
                </a:rPr>
                <a:t>241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Am alpha particles in vacuum.</a:t>
              </a:r>
              <a:endParaRPr lang="it-IT" altLang="it-IT" sz="1100" dirty="0">
                <a:solidFill>
                  <a:srgbClr val="C00000"/>
                </a:solidFill>
                <a:cs typeface="Arial" charset="0"/>
              </a:endParaRPr>
            </a:p>
            <a:p>
              <a:endParaRPr lang="it-IT" altLang="it-IT" sz="1100" dirty="0">
                <a:solidFill>
                  <a:srgbClr val="C00000"/>
                </a:solidFill>
                <a:cs typeface="Arial" charset="0"/>
              </a:endParaRPr>
            </a:p>
            <a:p>
              <a:r>
                <a:rPr lang="it-IT" altLang="it-IT" sz="1100" b="1" dirty="0">
                  <a:solidFill>
                    <a:srgbClr val="C00000"/>
                  </a:solidFill>
                  <a:cs typeface="Arial" charset="0"/>
                </a:rPr>
                <a:t>Alpha &amp; Beta </a:t>
              </a:r>
              <a:r>
                <a:rPr lang="it-IT" altLang="it-IT" sz="1100" b="1" dirty="0" err="1">
                  <a:solidFill>
                    <a:srgbClr val="C00000"/>
                  </a:solidFill>
                  <a:cs typeface="Arial" charset="0"/>
                </a:rPr>
                <a:t>Spectroscopy</a:t>
              </a:r>
              <a:r>
                <a:rPr lang="it-IT" altLang="it-IT" sz="1100" b="1" dirty="0">
                  <a:solidFill>
                    <a:srgbClr val="C00000"/>
                  </a:solidFill>
                  <a:cs typeface="Arial" charset="0"/>
                </a:rPr>
                <a:t> *</a:t>
              </a:r>
              <a:endParaRPr lang="en-US" altLang="it-IT" sz="1100" b="1" baseline="30000" dirty="0">
                <a:solidFill>
                  <a:srgbClr val="C00000"/>
                </a:solidFill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r>
                <a:rPr lang="en-US" altLang="it-IT" sz="1100" baseline="30000" dirty="0">
                  <a:solidFill>
                    <a:srgbClr val="C00000"/>
                  </a:solidFill>
                  <a:cs typeface="Times New Roman" pitchFamily="18" charset="0"/>
                </a:rPr>
                <a:t>241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Am , </a:t>
              </a:r>
              <a:r>
                <a:rPr lang="en-US" altLang="it-IT" sz="1100" baseline="30000" dirty="0">
                  <a:solidFill>
                    <a:srgbClr val="C00000"/>
                  </a:solidFill>
                  <a:cs typeface="Times New Roman" pitchFamily="18" charset="0"/>
                </a:rPr>
                <a:t>90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Sr</a:t>
              </a:r>
            </a:p>
            <a:p>
              <a:pPr>
                <a:buFont typeface="Arial" charset="0"/>
                <a:buChar char="•"/>
              </a:pPr>
              <a:r>
                <a:rPr lang="en-US" altLang="it-IT" sz="1100" dirty="0" err="1">
                  <a:solidFill>
                    <a:srgbClr val="C00000"/>
                  </a:solidFill>
                  <a:cs typeface="Times New Roman" pitchFamily="18" charset="0"/>
                </a:rPr>
                <a:t>Ortec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 142IH</a:t>
              </a:r>
            </a:p>
            <a:p>
              <a:pPr>
                <a:buFont typeface="Arial" charset="0"/>
                <a:buChar char="•"/>
              </a:pPr>
              <a:r>
                <a:rPr lang="en-US" altLang="it-IT" sz="1100" dirty="0" err="1">
                  <a:solidFill>
                    <a:srgbClr val="C00000"/>
                  </a:solidFill>
                  <a:cs typeface="Times New Roman" pitchFamily="18" charset="0"/>
                </a:rPr>
                <a:t>Amptek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 MCA PX4</a:t>
              </a:r>
            </a:p>
            <a:p>
              <a:pPr>
                <a:buFont typeface="Arial" charset="0"/>
                <a:buChar char="•"/>
              </a:pPr>
              <a:r>
                <a:rPr lang="en-US" altLang="it-IT" sz="1100" dirty="0" err="1">
                  <a:solidFill>
                    <a:srgbClr val="C00000"/>
                  </a:solidFill>
                  <a:cs typeface="Times New Roman" pitchFamily="18" charset="0"/>
                </a:rPr>
                <a:t>Ortec</a:t>
              </a:r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 NIM</a:t>
              </a:r>
            </a:p>
            <a:p>
              <a:pPr>
                <a:buFont typeface="Arial" charset="0"/>
                <a:buChar char="•"/>
              </a:pPr>
              <a:endParaRPr lang="en-US" altLang="it-IT" sz="1100" dirty="0">
                <a:solidFill>
                  <a:srgbClr val="C00000"/>
                </a:solidFill>
                <a:cs typeface="Times New Roman" pitchFamily="18" charset="0"/>
              </a:endParaRPr>
            </a:p>
            <a:p>
              <a:r>
                <a:rPr lang="en-US" altLang="it-IT" sz="1100" dirty="0">
                  <a:solidFill>
                    <a:srgbClr val="C00000"/>
                  </a:solidFill>
                  <a:cs typeface="Times New Roman" pitchFamily="18" charset="0"/>
                </a:rPr>
                <a:t>*collaboration with Univ. Roma Tre</a:t>
              </a:r>
              <a:endParaRPr lang="en-US" altLang="it-IT" sz="1100" dirty="0">
                <a:solidFill>
                  <a:srgbClr val="C00000"/>
                </a:solidFill>
                <a:cs typeface="Arial" charset="0"/>
              </a:endParaRPr>
            </a:p>
            <a:p>
              <a:pPr eaLnBrk="1" hangingPunct="1"/>
              <a:endParaRPr lang="it-IT" altLang="it-IT" sz="1000" dirty="0">
                <a:cs typeface="Arial" charset="0"/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9FDBBEBA-A734-533F-1BB1-3996FC972F66}"/>
              </a:ext>
            </a:extLst>
          </p:cNvPr>
          <p:cNvGrpSpPr/>
          <p:nvPr/>
        </p:nvGrpSpPr>
        <p:grpSpPr>
          <a:xfrm>
            <a:off x="3518304" y="1806620"/>
            <a:ext cx="2202284" cy="2512652"/>
            <a:chOff x="9511029" y="3888715"/>
            <a:chExt cx="2202284" cy="2512652"/>
          </a:xfrm>
        </p:grpSpPr>
        <p:sp>
          <p:nvSpPr>
            <p:cNvPr id="8203" name="CasellaDiTesto 39"/>
            <p:cNvSpPr txBox="1">
              <a:spLocks noChangeArrowheads="1"/>
            </p:cNvSpPr>
            <p:nvPr/>
          </p:nvSpPr>
          <p:spPr bwMode="auto">
            <a:xfrm>
              <a:off x="9511029" y="4638592"/>
              <a:ext cx="2159000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algn="ctr" eaLnBrk="1" hangingPunct="1"/>
              <a:r>
                <a:rPr lang="it-IT" altLang="it-IT" sz="1100" dirty="0">
                  <a:cs typeface="Arial" charset="0"/>
                </a:rPr>
                <a:t>Time </a:t>
              </a:r>
              <a:r>
                <a:rPr lang="it-IT" altLang="it-IT" sz="1100" dirty="0" err="1">
                  <a:cs typeface="Arial" charset="0"/>
                </a:rPr>
                <a:t>resolved</a:t>
              </a:r>
              <a:r>
                <a:rPr lang="it-IT" altLang="it-IT" sz="1100" dirty="0">
                  <a:cs typeface="Arial" charset="0"/>
                </a:rPr>
                <a:t> </a:t>
              </a:r>
              <a:r>
                <a:rPr lang="it-IT" altLang="it-IT" sz="1100" dirty="0" err="1">
                  <a:cs typeface="Arial" charset="0"/>
                </a:rPr>
                <a:t>Photoconductivity</a:t>
              </a:r>
              <a:endParaRPr lang="it-IT" altLang="it-IT" sz="1100" dirty="0">
                <a:cs typeface="Arial" charset="0"/>
              </a:endParaRPr>
            </a:p>
            <a:p>
              <a:pPr algn="ctr" eaLnBrk="1" hangingPunct="1"/>
              <a:r>
                <a:rPr lang="it-IT" altLang="it-IT" sz="1100" dirty="0">
                  <a:cs typeface="Arial" charset="0"/>
                </a:rPr>
                <a:t>laser </a:t>
              </a:r>
              <a:r>
                <a:rPr lang="it-IT" altLang="it-IT" sz="1100" dirty="0" err="1">
                  <a:cs typeface="Arial" charset="0"/>
                </a:rPr>
                <a:t>ArF</a:t>
              </a:r>
              <a:r>
                <a:rPr lang="it-IT" altLang="it-IT" sz="1100" dirty="0">
                  <a:cs typeface="Arial" charset="0"/>
                </a:rPr>
                <a:t>, </a:t>
              </a:r>
              <a:r>
                <a:rPr lang="it-IT" altLang="it-IT" sz="1100" dirty="0" err="1">
                  <a:cs typeface="Arial" charset="0"/>
                </a:rPr>
                <a:t>Yokogawa</a:t>
              </a:r>
              <a:r>
                <a:rPr lang="it-IT" altLang="it-IT" sz="1100" dirty="0">
                  <a:cs typeface="Arial" charset="0"/>
                </a:rPr>
                <a:t> 500 MHz – 2 </a:t>
              </a:r>
              <a:r>
                <a:rPr lang="it-IT" altLang="it-IT" sz="1100" dirty="0" err="1">
                  <a:cs typeface="Arial" charset="0"/>
                </a:rPr>
                <a:t>Gs</a:t>
              </a:r>
              <a:r>
                <a:rPr lang="it-IT" altLang="it-IT" sz="1100" dirty="0">
                  <a:cs typeface="Arial" charset="0"/>
                </a:rPr>
                <a:t>/s</a:t>
              </a:r>
            </a:p>
            <a:p>
              <a:pPr eaLnBrk="1" hangingPunct="1"/>
              <a:endParaRPr lang="it-IT" altLang="it-IT" sz="1100" dirty="0">
                <a:cs typeface="Arial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161" y="3888715"/>
              <a:ext cx="1041564" cy="6936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1619" y="5130483"/>
              <a:ext cx="1157131" cy="867848"/>
            </a:xfrm>
            <a:prstGeom prst="rect">
              <a:avLst/>
            </a:prstGeom>
          </p:spPr>
        </p:pic>
        <p:sp>
          <p:nvSpPr>
            <p:cNvPr id="32" name="CasellaDiTesto 39"/>
            <p:cNvSpPr txBox="1">
              <a:spLocks noChangeArrowheads="1"/>
            </p:cNvSpPr>
            <p:nvPr/>
          </p:nvSpPr>
          <p:spPr bwMode="auto">
            <a:xfrm>
              <a:off x="9554313" y="5970480"/>
              <a:ext cx="2159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algn="ctr" eaLnBrk="1" hangingPunct="1"/>
              <a:r>
                <a:rPr lang="it-IT" altLang="it-IT" sz="1100" dirty="0">
                  <a:cs typeface="Arial" charset="0"/>
                </a:rPr>
                <a:t>Karl </a:t>
              </a:r>
              <a:r>
                <a:rPr lang="it-IT" altLang="it-IT" sz="1100" dirty="0" err="1">
                  <a:cs typeface="Arial" charset="0"/>
                </a:rPr>
                <a:t>Suss</a:t>
              </a:r>
              <a:r>
                <a:rPr lang="it-IT" altLang="it-IT" sz="1100" dirty="0">
                  <a:cs typeface="Arial" charset="0"/>
                </a:rPr>
                <a:t> Probe Station</a:t>
              </a:r>
            </a:p>
            <a:p>
              <a:pPr eaLnBrk="1" hangingPunct="1"/>
              <a:endParaRPr lang="it-IT" altLang="it-IT" sz="1100" dirty="0">
                <a:cs typeface="Arial" charset="0"/>
              </a:endParaRPr>
            </a:p>
          </p:txBody>
        </p:sp>
      </p:grpSp>
      <p:sp>
        <p:nvSpPr>
          <p:cNvPr id="3" name="Text Box 66">
            <a:extLst>
              <a:ext uri="{FF2B5EF4-FFF2-40B4-BE49-F238E27FC236}">
                <a16:creationId xmlns:a16="http://schemas.microsoft.com/office/drawing/2014/main" id="{EBDA9A27-59A0-73D5-C38C-5A2085A8A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188" y="381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DiaTHEMA Lab Facilities</a:t>
            </a:r>
          </a:p>
        </p:txBody>
      </p:sp>
      <p:sp>
        <p:nvSpPr>
          <p:cNvPr id="5" name="Rettangolo 37">
            <a:extLst>
              <a:ext uri="{FF2B5EF4-FFF2-40B4-BE49-F238E27FC236}">
                <a16:creationId xmlns:a16="http://schemas.microsoft.com/office/drawing/2014/main" id="{42959E3D-E282-53D9-0917-57CF3D634FBB}"/>
              </a:ext>
            </a:extLst>
          </p:cNvPr>
          <p:cNvSpPr/>
          <p:nvPr/>
        </p:nvSpPr>
        <p:spPr>
          <a:xfrm>
            <a:off x="1145422" y="1165081"/>
            <a:ext cx="1536739" cy="490671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AR CENA" panose="02000000000000000000" pitchFamily="2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1DFEDD43-221F-7319-A09D-0A01AC0E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308" y="456853"/>
            <a:ext cx="1938907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 CENA" panose="02000000000000000000" pitchFamily="2" charset="0"/>
                <a:cs typeface="Arial" pitchFamily="34" charset="0"/>
              </a:rPr>
              <a:t>Characterization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 CENA" panose="02000000000000000000" pitchFamily="2" charset="0"/>
                <a:cs typeface="Arial" pitchFamily="34" charset="0"/>
              </a:rPr>
              <a:t>Device Performance</a:t>
            </a:r>
          </a:p>
        </p:txBody>
      </p:sp>
      <p:grpSp>
        <p:nvGrpSpPr>
          <p:cNvPr id="7" name="Group 50">
            <a:extLst>
              <a:ext uri="{FF2B5EF4-FFF2-40B4-BE49-F238E27FC236}">
                <a16:creationId xmlns:a16="http://schemas.microsoft.com/office/drawing/2014/main" id="{BC6B9971-E83D-22A2-947E-0375D4652508}"/>
              </a:ext>
            </a:extLst>
          </p:cNvPr>
          <p:cNvGrpSpPr>
            <a:grpSpLocks/>
          </p:cNvGrpSpPr>
          <p:nvPr/>
        </p:nvGrpSpPr>
        <p:grpSpPr bwMode="auto">
          <a:xfrm>
            <a:off x="1270902" y="1291211"/>
            <a:ext cx="1224842" cy="1489075"/>
            <a:chOff x="4682" y="1008"/>
            <a:chExt cx="743" cy="938"/>
          </a:xfrm>
        </p:grpSpPr>
        <p:sp>
          <p:nvSpPr>
            <p:cNvPr id="8" name="Text Box 51">
              <a:extLst>
                <a:ext uri="{FF2B5EF4-FFF2-40B4-BE49-F238E27FC236}">
                  <a16:creationId xmlns:a16="http://schemas.microsoft.com/office/drawing/2014/main" id="{AE1FEDE6-69E6-39E0-0ECA-5F25C0E52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2" y="1461"/>
              <a:ext cx="743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AR CENA" panose="02000000000000000000" pitchFamily="2" charset="0"/>
                </a:rPr>
                <a:t>Secondary Electron Emission Characterization Setup</a:t>
              </a:r>
            </a:p>
          </p:txBody>
        </p:sp>
        <p:pic>
          <p:nvPicPr>
            <p:cNvPr id="9" name="Picture 52" descr="Cambridge_SEM_SM">
              <a:extLst>
                <a:ext uri="{FF2B5EF4-FFF2-40B4-BE49-F238E27FC236}">
                  <a16:creationId xmlns:a16="http://schemas.microsoft.com/office/drawing/2014/main" id="{3D98778E-CE97-D9A6-1505-0290D0CFB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" y="1008"/>
              <a:ext cx="524" cy="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0" name="Group 61">
            <a:extLst>
              <a:ext uri="{FF2B5EF4-FFF2-40B4-BE49-F238E27FC236}">
                <a16:creationId xmlns:a16="http://schemas.microsoft.com/office/drawing/2014/main" id="{CC92DDAA-5DFB-1AB2-D903-2A3D797FEF1E}"/>
              </a:ext>
            </a:extLst>
          </p:cNvPr>
          <p:cNvGrpSpPr>
            <a:grpSpLocks/>
          </p:cNvGrpSpPr>
          <p:nvPr/>
        </p:nvGrpSpPr>
        <p:grpSpPr bwMode="auto">
          <a:xfrm>
            <a:off x="911523" y="4951739"/>
            <a:ext cx="2016125" cy="1077912"/>
            <a:chOff x="4512" y="1878"/>
            <a:chExt cx="1270" cy="679"/>
          </a:xfrm>
        </p:grpSpPr>
        <p:pic>
          <p:nvPicPr>
            <p:cNvPr id="11" name="Picture 62" descr="Banco Ottico">
              <a:extLst>
                <a:ext uri="{FF2B5EF4-FFF2-40B4-BE49-F238E27FC236}">
                  <a16:creationId xmlns:a16="http://schemas.microsoft.com/office/drawing/2014/main" id="{A9ABFA85-F3A2-ADE4-C27F-D91512ECD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51" y="1878"/>
              <a:ext cx="568" cy="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Text Box 63">
              <a:extLst>
                <a:ext uri="{FF2B5EF4-FFF2-40B4-BE49-F238E27FC236}">
                  <a16:creationId xmlns:a16="http://schemas.microsoft.com/office/drawing/2014/main" id="{848B1D25-05F1-AF3C-9606-7728F383C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2286"/>
              <a:ext cx="127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latin typeface="AR CENA" panose="02000000000000000000" pitchFamily="2" charset="0"/>
                </a:rPr>
                <a:t>Spectral (UV-Vis-NIR) Photoconductivity Setup</a:t>
              </a:r>
            </a:p>
          </p:txBody>
        </p:sp>
      </p:grpSp>
      <p:grpSp>
        <p:nvGrpSpPr>
          <p:cNvPr id="13" name="Gruppo 32">
            <a:extLst>
              <a:ext uri="{FF2B5EF4-FFF2-40B4-BE49-F238E27FC236}">
                <a16:creationId xmlns:a16="http://schemas.microsoft.com/office/drawing/2014/main" id="{4B3E93EB-A256-B159-AB5C-E691841E1CC9}"/>
              </a:ext>
            </a:extLst>
          </p:cNvPr>
          <p:cNvGrpSpPr>
            <a:grpSpLocks/>
          </p:cNvGrpSpPr>
          <p:nvPr/>
        </p:nvGrpSpPr>
        <p:grpSpPr bwMode="auto">
          <a:xfrm>
            <a:off x="6207334" y="764989"/>
            <a:ext cx="3389808" cy="5395283"/>
            <a:chOff x="2684319" y="1545971"/>
            <a:chExt cx="3390672" cy="4973947"/>
          </a:xfrm>
        </p:grpSpPr>
        <p:sp>
          <p:nvSpPr>
            <p:cNvPr id="14" name="Rettangolo 29">
              <a:extLst>
                <a:ext uri="{FF2B5EF4-FFF2-40B4-BE49-F238E27FC236}">
                  <a16:creationId xmlns:a16="http://schemas.microsoft.com/office/drawing/2014/main" id="{67576224-32D9-4333-835E-4FE0DCBB3CA1}"/>
                </a:ext>
              </a:extLst>
            </p:cNvPr>
            <p:cNvSpPr/>
            <p:nvPr/>
          </p:nvSpPr>
          <p:spPr>
            <a:xfrm>
              <a:off x="2684319" y="1545971"/>
              <a:ext cx="3312368" cy="4973947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AR CENA" panose="02000000000000000000" pitchFamily="2" charset="0"/>
              </a:endParaRPr>
            </a:p>
          </p:txBody>
        </p:sp>
        <p:sp>
          <p:nvSpPr>
            <p:cNvPr id="15" name="Text Box 54">
              <a:extLst>
                <a:ext uri="{FF2B5EF4-FFF2-40B4-BE49-F238E27FC236}">
                  <a16:creationId xmlns:a16="http://schemas.microsoft.com/office/drawing/2014/main" id="{DC38289F-6B5B-1E8F-E829-161ADE1823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4079" y="3852735"/>
              <a:ext cx="3240912" cy="2468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AR CENA" panose="02000000000000000000" pitchFamily="2" charset="0"/>
                </a:rPr>
                <a:t>VTEC</a:t>
              </a:r>
            </a:p>
            <a:p>
              <a:r>
                <a:rPr lang="en-US" sz="1100" b="1" dirty="0">
                  <a:latin typeface="AR CENA" panose="02000000000000000000" pitchFamily="2" charset="0"/>
                </a:rPr>
                <a:t>Vacuum &amp; Temperature Electronic Characterization</a:t>
              </a:r>
            </a:p>
            <a:p>
              <a:pPr algn="ctr"/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UHV 10</a:t>
              </a:r>
              <a:r>
                <a:rPr lang="en-US" sz="1200" b="1" baseline="30000" dirty="0">
                  <a:solidFill>
                    <a:srgbClr val="FF3300"/>
                  </a:solidFill>
                  <a:latin typeface="AR CENA" panose="02000000000000000000" pitchFamily="2" charset="0"/>
                </a:rPr>
                <a:t>-9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 </a:t>
              </a:r>
              <a:r>
                <a:rPr lang="en-US" sz="1200" b="1" dirty="0" err="1">
                  <a:solidFill>
                    <a:srgbClr val="FF3300"/>
                  </a:solidFill>
                  <a:latin typeface="AR CENA" panose="02000000000000000000" pitchFamily="2" charset="0"/>
                </a:rPr>
                <a:t>Torr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 </a:t>
              </a: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Thermionic Emission 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T = &lt; </a:t>
              </a:r>
              <a:r>
                <a:rPr lang="en-US" b="1" dirty="0">
                  <a:solidFill>
                    <a:srgbClr val="FF3300"/>
                  </a:solidFill>
                </a:rPr>
                <a:t>2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300 K</a:t>
              </a:r>
              <a:endParaRPr lang="en-US" sz="800" b="1" dirty="0">
                <a:solidFill>
                  <a:srgbClr val="FF3300"/>
                </a:solidFill>
                <a:latin typeface="AR CENA" panose="02000000000000000000" pitchFamily="2" charset="0"/>
              </a:endParaRPr>
            </a:p>
            <a:p>
              <a:pPr lvl="1"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Electrode distance down to 30 ± 5 um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Mass spectrometry in situ</a:t>
              </a:r>
            </a:p>
            <a:p>
              <a:pPr lvl="1">
                <a:buFont typeface="Wingdings" pitchFamily="2" charset="2"/>
                <a:buChar char="ü"/>
              </a:pPr>
              <a:r>
                <a:rPr lang="en-US" dirty="0"/>
                <a:t>Rapid Thermal Annealing</a:t>
              </a:r>
              <a:endParaRPr lang="en-US" sz="1200" dirty="0">
                <a:latin typeface="AR CENA" panose="02000000000000000000" pitchFamily="2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UHV Field Emission</a:t>
              </a: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Photo-Thermionic Emission 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T = &lt; 1000 K</a:t>
              </a:r>
              <a:endParaRPr lang="en-US" sz="800" b="1" dirty="0">
                <a:solidFill>
                  <a:srgbClr val="FF3300"/>
                </a:solidFill>
                <a:latin typeface="AR CENA" panose="02000000000000000000" pitchFamily="2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Photoconductivity (200-1300 nm)</a:t>
              </a: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Total Photo Emission Yield (190 – 1150 nm)</a:t>
              </a: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I-V and C-V curves	             </a:t>
              </a:r>
              <a:r>
                <a:rPr lang="en-US" sz="1200" b="1" dirty="0">
                  <a:solidFill>
                    <a:srgbClr val="FF3300"/>
                  </a:solidFill>
                  <a:latin typeface="AR CENA" panose="02000000000000000000" pitchFamily="2" charset="0"/>
                </a:rPr>
                <a:t>77&lt;T&lt;800 K</a:t>
              </a:r>
              <a:endParaRPr lang="en-US" sz="1200" dirty="0">
                <a:latin typeface="AR CENA" panose="02000000000000000000" pitchFamily="2" charset="0"/>
              </a:endParaRP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Impedance Spectroscopy</a:t>
              </a:r>
            </a:p>
            <a:p>
              <a:pPr>
                <a:buFont typeface="Wingdings" pitchFamily="2" charset="2"/>
                <a:buChar char="ü"/>
              </a:pPr>
              <a:r>
                <a:rPr lang="en-US" sz="1200" dirty="0">
                  <a:latin typeface="AR CENA" panose="02000000000000000000" pitchFamily="2" charset="0"/>
                </a:rPr>
                <a:t>Four Point Probe</a:t>
              </a:r>
            </a:p>
          </p:txBody>
        </p:sp>
        <p:pic>
          <p:nvPicPr>
            <p:cNvPr id="16" name="Immagine 21" descr="2012-08-02-073_01.jpg">
              <a:extLst>
                <a:ext uri="{FF2B5EF4-FFF2-40B4-BE49-F238E27FC236}">
                  <a16:creationId xmlns:a16="http://schemas.microsoft.com/office/drawing/2014/main" id="{DAA2FBE2-198B-981F-E585-D73845DBD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28960" y="1609347"/>
              <a:ext cx="3168352" cy="22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30">
            <a:extLst>
              <a:ext uri="{FF2B5EF4-FFF2-40B4-BE49-F238E27FC236}">
                <a16:creationId xmlns:a16="http://schemas.microsoft.com/office/drawing/2014/main" id="{F3FD00CF-0831-9F6B-93F8-A691E8660C68}"/>
              </a:ext>
            </a:extLst>
          </p:cNvPr>
          <p:cNvSpPr/>
          <p:nvPr/>
        </p:nvSpPr>
        <p:spPr>
          <a:xfrm>
            <a:off x="9729592" y="935577"/>
            <a:ext cx="2226633" cy="272567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 CENA" panose="02000000000000000000" pitchFamily="2" charset="0"/>
            </a:endParaRPr>
          </a:p>
        </p:txBody>
      </p:sp>
      <p:sp>
        <p:nvSpPr>
          <p:cNvPr id="18" name="CasellaDiTesto 28">
            <a:extLst>
              <a:ext uri="{FF2B5EF4-FFF2-40B4-BE49-F238E27FC236}">
                <a16:creationId xmlns:a16="http://schemas.microsoft.com/office/drawing/2014/main" id="{A14467B5-D17F-F225-86CE-7914BB078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798" y="2725053"/>
            <a:ext cx="15552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>
                <a:latin typeface="AR CENA" panose="02000000000000000000" pitchFamily="2" charset="0"/>
              </a:rPr>
              <a:t>Climatic chamber analysis</a:t>
            </a:r>
          </a:p>
          <a:p>
            <a:pPr>
              <a:buFont typeface="Wingdings" pitchFamily="2" charset="2"/>
              <a:buChar char="ü"/>
            </a:pPr>
            <a:r>
              <a:rPr lang="it-IT" sz="1100" dirty="0">
                <a:latin typeface="AR CENA" panose="02000000000000000000" pitchFamily="2" charset="0"/>
              </a:rPr>
              <a:t>T from -40 to 180 °C</a:t>
            </a:r>
          </a:p>
          <a:p>
            <a:pPr>
              <a:buFont typeface="Wingdings" pitchFamily="2" charset="2"/>
              <a:buChar char="ü"/>
            </a:pPr>
            <a:r>
              <a:rPr lang="it-IT" sz="1100" dirty="0">
                <a:latin typeface="AR CENA" panose="02000000000000000000" pitchFamily="2" charset="0"/>
              </a:rPr>
              <a:t>Humidity value up to 98%</a:t>
            </a:r>
          </a:p>
          <a:p>
            <a:pPr>
              <a:buFont typeface="Wingdings" pitchFamily="2" charset="2"/>
              <a:buChar char="ü"/>
            </a:pPr>
            <a:r>
              <a:rPr lang="it-IT" sz="1100" dirty="0">
                <a:latin typeface="AR CENA" panose="02000000000000000000" pitchFamily="2" charset="0"/>
              </a:rPr>
              <a:t>Burn-in</a:t>
            </a:r>
          </a:p>
          <a:p>
            <a:pPr>
              <a:buFont typeface="Wingdings" pitchFamily="2" charset="2"/>
              <a:buChar char="ü"/>
            </a:pPr>
            <a:r>
              <a:rPr lang="it-IT" sz="1100" dirty="0">
                <a:latin typeface="AR CENA" panose="02000000000000000000" pitchFamily="2" charset="0"/>
              </a:rPr>
              <a:t>Ageing characterization</a:t>
            </a:r>
          </a:p>
        </p:txBody>
      </p:sp>
      <p:grpSp>
        <p:nvGrpSpPr>
          <p:cNvPr id="23" name="Gruppo 38">
            <a:extLst>
              <a:ext uri="{FF2B5EF4-FFF2-40B4-BE49-F238E27FC236}">
                <a16:creationId xmlns:a16="http://schemas.microsoft.com/office/drawing/2014/main" id="{CA806614-30D6-7A91-6739-F48017AE452D}"/>
              </a:ext>
            </a:extLst>
          </p:cNvPr>
          <p:cNvGrpSpPr>
            <a:grpSpLocks/>
          </p:cNvGrpSpPr>
          <p:nvPr/>
        </p:nvGrpSpPr>
        <p:grpSpPr bwMode="auto">
          <a:xfrm>
            <a:off x="1128117" y="3077323"/>
            <a:ext cx="1536739" cy="1417274"/>
            <a:chOff x="3996517" y="2348880"/>
            <a:chExt cx="1536814" cy="1417798"/>
          </a:xfrm>
        </p:grpSpPr>
        <p:pic>
          <p:nvPicPr>
            <p:cNvPr id="24" name="Picture 56" descr="Seebeck">
              <a:extLst>
                <a:ext uri="{FF2B5EF4-FFF2-40B4-BE49-F238E27FC236}">
                  <a16:creationId xmlns:a16="http://schemas.microsoft.com/office/drawing/2014/main" id="{78EF0DC8-B891-5551-6D97-D30949BB4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55976" y="2348880"/>
              <a:ext cx="840742" cy="648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Text Box 58">
              <a:extLst>
                <a:ext uri="{FF2B5EF4-FFF2-40B4-BE49-F238E27FC236}">
                  <a16:creationId xmlns:a16="http://schemas.microsoft.com/office/drawing/2014/main" id="{E4E666EC-D0FB-AA3B-C021-E3D056E55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517" y="2996952"/>
              <a:ext cx="1536814" cy="76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AR CENA" panose="02000000000000000000" pitchFamily="2" charset="0"/>
                </a:rPr>
                <a:t>Seebeck Effect Measurement System for Thermoelectric Characterization</a:t>
              </a:r>
            </a:p>
          </p:txBody>
        </p:sp>
      </p:grpSp>
      <p:pic>
        <p:nvPicPr>
          <p:cNvPr id="29" name="Picture 37" descr="CameraClimatica">
            <a:extLst>
              <a:ext uri="{FF2B5EF4-FFF2-40B4-BE49-F238E27FC236}">
                <a16:creationId xmlns:a16="http://schemas.microsoft.com/office/drawing/2014/main" id="{407CD99C-BE95-307D-EED9-E7E2F7A5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23465" y="997991"/>
            <a:ext cx="1641475" cy="170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AutoShape 59">
            <a:extLst>
              <a:ext uri="{FF2B5EF4-FFF2-40B4-BE49-F238E27FC236}">
                <a16:creationId xmlns:a16="http://schemas.microsoft.com/office/drawing/2014/main" id="{3B107CC9-A489-0821-0E6B-1A2494126D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5095" y="519014"/>
            <a:ext cx="360363" cy="431800"/>
          </a:xfrm>
          <a:prstGeom prst="downArrow">
            <a:avLst>
              <a:gd name="adj1" fmla="val 50000"/>
              <a:gd name="adj2" fmla="val 24985"/>
            </a:avLst>
          </a:prstGeom>
          <a:gradFill rotWithShape="1">
            <a:gsLst>
              <a:gs pos="0">
                <a:srgbClr val="FADD06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AR CENA" panose="02000000000000000000" pitchFamily="2" charset="0"/>
            </a:endParaRPr>
          </a:p>
        </p:txBody>
      </p:sp>
      <p:grpSp>
        <p:nvGrpSpPr>
          <p:cNvPr id="34" name="Gruppo 36">
            <a:extLst>
              <a:ext uri="{FF2B5EF4-FFF2-40B4-BE49-F238E27FC236}">
                <a16:creationId xmlns:a16="http://schemas.microsoft.com/office/drawing/2014/main" id="{0C284333-A50C-A90A-AFD2-E6BB3A9BE521}"/>
              </a:ext>
            </a:extLst>
          </p:cNvPr>
          <p:cNvGrpSpPr>
            <a:grpSpLocks/>
          </p:cNvGrpSpPr>
          <p:nvPr/>
        </p:nvGrpSpPr>
        <p:grpSpPr bwMode="auto">
          <a:xfrm>
            <a:off x="9707443" y="3716959"/>
            <a:ext cx="2390259" cy="1961552"/>
            <a:chOff x="-646935" y="4469054"/>
            <a:chExt cx="2551754" cy="2327144"/>
          </a:xfrm>
        </p:grpSpPr>
        <p:sp>
          <p:nvSpPr>
            <p:cNvPr id="35" name="Rettangolo 35">
              <a:extLst>
                <a:ext uri="{FF2B5EF4-FFF2-40B4-BE49-F238E27FC236}">
                  <a16:creationId xmlns:a16="http://schemas.microsoft.com/office/drawing/2014/main" id="{00F69F88-5488-A45D-B8B8-ACD3A34AA797}"/>
                </a:ext>
              </a:extLst>
            </p:cNvPr>
            <p:cNvSpPr/>
            <p:nvPr/>
          </p:nvSpPr>
          <p:spPr>
            <a:xfrm>
              <a:off x="-646935" y="4469054"/>
              <a:ext cx="2459940" cy="2089146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AR CENA" panose="02000000000000000000" pitchFamily="2" charset="0"/>
              </a:endParaRPr>
            </a:p>
          </p:txBody>
        </p:sp>
        <p:pic>
          <p:nvPicPr>
            <p:cNvPr id="37" name="Picture 49">
              <a:extLst>
                <a:ext uri="{FF2B5EF4-FFF2-40B4-BE49-F238E27FC236}">
                  <a16:creationId xmlns:a16="http://schemas.microsoft.com/office/drawing/2014/main" id="{CED40B1D-4455-FDFB-49FF-36A6698FC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149" y="4511760"/>
              <a:ext cx="815691" cy="1359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9" name="CasellaDiTesto 33">
              <a:extLst>
                <a:ext uri="{FF2B5EF4-FFF2-40B4-BE49-F238E27FC236}">
                  <a16:creationId xmlns:a16="http://schemas.microsoft.com/office/drawing/2014/main" id="{A21C9D9F-B550-7D8D-7483-1F9C383D5C53}"/>
                </a:ext>
              </a:extLst>
            </p:cNvPr>
            <p:cNvSpPr txBox="1"/>
            <p:nvPr/>
          </p:nvSpPr>
          <p:spPr>
            <a:xfrm>
              <a:off x="-567235" y="5499952"/>
              <a:ext cx="2472054" cy="1296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>
                <a:latin typeface="AR CENA" panose="02000000000000000000" pitchFamily="2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b="1" dirty="0"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latin typeface="AR CENA" panose="02000000000000000000" pitchFamily="2" charset="0"/>
                  <a:cs typeface="Arial" pitchFamily="34" charset="0"/>
                </a:rPr>
                <a:t>Solar Furnace</a:t>
              </a:r>
            </a:p>
            <a:p>
              <a:pPr marL="85725" indent="-85725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1100" dirty="0">
                  <a:latin typeface="AR CENA" panose="02000000000000000000" pitchFamily="2" charset="0"/>
                  <a:cs typeface="Arial" pitchFamily="34" charset="0"/>
                </a:rPr>
                <a:t>Testing, Ageing, Annealing up to </a:t>
              </a:r>
              <a:r>
                <a:rPr lang="en-US" sz="1100" b="1" dirty="0">
                  <a:latin typeface="AR CENA" panose="02000000000000000000" pitchFamily="2" charset="0"/>
                  <a:cs typeface="Arial" pitchFamily="34" charset="0"/>
                </a:rPr>
                <a:t>2500 °C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latin typeface="AR CENA" panose="02000000000000000000" pitchFamily="2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000" dirty="0">
                <a:latin typeface="AR CENA" panose="02000000000000000000" pitchFamily="2" charset="0"/>
                <a:cs typeface="+mn-cs"/>
              </a:endParaRPr>
            </a:p>
          </p:txBody>
        </p:sp>
      </p:grpSp>
      <p:sp>
        <p:nvSpPr>
          <p:cNvPr id="40" name="Croce 39">
            <a:extLst>
              <a:ext uri="{FF2B5EF4-FFF2-40B4-BE49-F238E27FC236}">
                <a16:creationId xmlns:a16="http://schemas.microsoft.com/office/drawing/2014/main" id="{5C549BED-378B-8F0B-1B90-2E544E8B80CD}"/>
              </a:ext>
            </a:extLst>
          </p:cNvPr>
          <p:cNvSpPr/>
          <p:nvPr/>
        </p:nvSpPr>
        <p:spPr>
          <a:xfrm>
            <a:off x="9685840" y="5674121"/>
            <a:ext cx="657648" cy="672726"/>
          </a:xfrm>
          <a:prstGeom prst="plus">
            <a:avLst>
              <a:gd name="adj" fmla="val 423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C9C17191-659B-3797-845D-44F605DE5EBD}"/>
              </a:ext>
            </a:extLst>
          </p:cNvPr>
          <p:cNvGrpSpPr/>
          <p:nvPr/>
        </p:nvGrpSpPr>
        <p:grpSpPr>
          <a:xfrm>
            <a:off x="10640159" y="5559590"/>
            <a:ext cx="1154495" cy="923330"/>
            <a:chOff x="1423686" y="762000"/>
            <a:chExt cx="9225023" cy="6096000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A9D71DA1-03A3-E5A6-0BC2-060FBE648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4871" t="35840" r="25513" b="2023"/>
            <a:stretch/>
          </p:blipFill>
          <p:spPr>
            <a:xfrm>
              <a:off x="1553723" y="762000"/>
              <a:ext cx="9073661" cy="6096000"/>
            </a:xfrm>
            <a:prstGeom prst="rect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A2AFDF12-B3F2-4B41-2ED0-F5E1C2892E26}"/>
                </a:ext>
              </a:extLst>
            </p:cNvPr>
            <p:cNvSpPr/>
            <p:nvPr/>
          </p:nvSpPr>
          <p:spPr>
            <a:xfrm>
              <a:off x="1423686" y="775504"/>
              <a:ext cx="9225023" cy="6082496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8566558-AEDC-A000-4F9B-C414D65AD621}"/>
              </a:ext>
            </a:extLst>
          </p:cNvPr>
          <p:cNvSpPr txBox="1"/>
          <p:nvPr/>
        </p:nvSpPr>
        <p:spPr>
          <a:xfrm>
            <a:off x="9458533" y="6536114"/>
            <a:ext cx="2843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9999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https://www.ism.cnr.it/it/ricerca/tempism.</a:t>
            </a:r>
            <a:r>
              <a:rPr lang="it-IT" dirty="0">
                <a:solidFill>
                  <a:schemeClr val="accent2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html</a:t>
            </a:r>
            <a:endParaRPr lang="it-IT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18" grpId="0"/>
      <p:bldP spid="31" grpId="0" animBg="1"/>
      <p:bldP spid="40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EAF9A88-B7CE-AF10-3C6E-CD60C50DF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7" y="475580"/>
            <a:ext cx="10519023" cy="612177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3" name="Picture 15" descr="2013-01-30-621b">
            <a:extLst>
              <a:ext uri="{FF2B5EF4-FFF2-40B4-BE49-F238E27FC236}">
                <a16:creationId xmlns:a16="http://schemas.microsoft.com/office/drawing/2014/main" id="{115EA6A4-A62C-44AA-BC50-1D774278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4997" y="271973"/>
            <a:ext cx="1146175" cy="1287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CF56E07B-F2C0-FC1E-4B97-F0EE9E5DF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" y="380281"/>
            <a:ext cx="7311665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400" dirty="0">
              <a:latin typeface="AR CENA" pitchFamily="2" charset="0"/>
            </a:endParaRPr>
          </a:p>
          <a:p>
            <a:r>
              <a:rPr lang="en-US" sz="1400" u="sng" dirty="0">
                <a:latin typeface="AR CENA" pitchFamily="2" charset="0"/>
              </a:rPr>
              <a:t>2010 - 2013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FP7-Energy </a:t>
            </a:r>
            <a:r>
              <a:rPr lang="en-US" sz="1400" dirty="0"/>
              <a:t>Project </a:t>
            </a:r>
            <a:r>
              <a:rPr lang="en-US" sz="1400" b="1" dirty="0"/>
              <a:t>E</a:t>
            </a:r>
            <a:r>
              <a:rPr lang="en-US" sz="1400" b="1" baseline="30000" dirty="0"/>
              <a:t>2</a:t>
            </a:r>
            <a:r>
              <a:rPr lang="en-US" sz="1400" b="1" dirty="0"/>
              <a:t>PHEST</a:t>
            </a:r>
            <a:r>
              <a:rPr lang="en-US" sz="1400" b="1" baseline="30000" dirty="0"/>
              <a:t>2</a:t>
            </a:r>
            <a:r>
              <a:rPr lang="en-US" sz="1400" b="1" dirty="0"/>
              <a:t>US – n. 241270</a:t>
            </a:r>
          </a:p>
          <a:p>
            <a:r>
              <a:rPr lang="en-US" sz="1400" dirty="0">
                <a:latin typeface="AR CENA" pitchFamily="2" charset="0"/>
              </a:rPr>
              <a:t>Thermionic-thermoelectric conversion module for solar concentrated systems </a:t>
            </a:r>
          </a:p>
          <a:p>
            <a:r>
              <a:rPr lang="en-US" sz="1400" b="1" dirty="0">
                <a:latin typeface="AR CENA" pitchFamily="2" charset="0"/>
              </a:rPr>
              <a:t>Scientific Coordination </a:t>
            </a:r>
            <a:r>
              <a:rPr lang="en-US" sz="1400" dirty="0">
                <a:latin typeface="AR CENA" pitchFamily="2" charset="0"/>
              </a:rPr>
              <a:t>in charge of </a:t>
            </a:r>
            <a:r>
              <a:rPr lang="en-US" sz="1400" b="1" dirty="0">
                <a:latin typeface="AR CENA" pitchFamily="2" charset="0"/>
              </a:rPr>
              <a:t>CNR</a:t>
            </a:r>
          </a:p>
          <a:p>
            <a:endParaRPr lang="en-US" sz="800" dirty="0">
              <a:latin typeface="AR CENA" pitchFamily="2" charset="0"/>
            </a:endParaRPr>
          </a:p>
          <a:p>
            <a:r>
              <a:rPr lang="en-US" sz="1400" u="sng" dirty="0">
                <a:latin typeface="AR CENA" pitchFamily="2" charset="0"/>
              </a:rPr>
              <a:t>2013-2017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>
                <a:latin typeface="AR CENA" pitchFamily="2" charset="0"/>
              </a:rPr>
              <a:t>Fusion for Energy </a:t>
            </a:r>
            <a:r>
              <a:rPr lang="en-US" sz="1400" dirty="0">
                <a:latin typeface="AR CENA" pitchFamily="2" charset="0"/>
              </a:rPr>
              <a:t>UE project </a:t>
            </a:r>
          </a:p>
          <a:p>
            <a:r>
              <a:rPr lang="en-US" sz="1400" dirty="0">
                <a:latin typeface="AR CENA" pitchFamily="2" charset="0"/>
              </a:rPr>
              <a:t>Development of CVD Diamond Neutron Spectrometers and  10 cm</a:t>
            </a:r>
            <a:r>
              <a:rPr lang="en-US" sz="1400" baseline="30000" dirty="0">
                <a:latin typeface="AR CENA" pitchFamily="2" charset="0"/>
              </a:rPr>
              <a:t>2</a:t>
            </a:r>
            <a:r>
              <a:rPr lang="en-US" sz="1400" dirty="0">
                <a:latin typeface="AR CENA" pitchFamily="2" charset="0"/>
              </a:rPr>
              <a:t> Array for Neutron, in collaboration with CNR-IFP</a:t>
            </a:r>
          </a:p>
          <a:p>
            <a:endParaRPr lang="en-US" sz="800" dirty="0">
              <a:latin typeface="AR CENA" pitchFamily="2" charset="0"/>
            </a:endParaRPr>
          </a:p>
          <a:p>
            <a:r>
              <a:rPr lang="en-US" sz="1400" u="sng" dirty="0"/>
              <a:t>2014-2018</a:t>
            </a:r>
            <a:r>
              <a:rPr lang="en-US" sz="1400" dirty="0"/>
              <a:t>	</a:t>
            </a:r>
            <a:r>
              <a:rPr lang="en-US" sz="1400" b="1" dirty="0"/>
              <a:t>FP7-ENERGY IRP</a:t>
            </a:r>
            <a:r>
              <a:rPr lang="en-US" sz="1400" dirty="0"/>
              <a:t> Project </a:t>
            </a:r>
            <a:r>
              <a:rPr lang="en-US" sz="1400" b="1" dirty="0"/>
              <a:t>STAGE-STE – n. 609837</a:t>
            </a:r>
            <a:endParaRPr lang="en-US" sz="1400" dirty="0"/>
          </a:p>
          <a:p>
            <a:r>
              <a:rPr lang="en-US" sz="1400" dirty="0"/>
              <a:t>Scientific and Technological Alliance for Guaranteeing the European Excellence in Solar Thermal Energy”</a:t>
            </a:r>
            <a:endParaRPr lang="en-US" sz="1400" b="1" dirty="0"/>
          </a:p>
          <a:p>
            <a:r>
              <a:rPr lang="en-US" sz="1400" dirty="0"/>
              <a:t>In</a:t>
            </a:r>
            <a:r>
              <a:rPr lang="en-US" sz="1400" b="1" dirty="0"/>
              <a:t> </a:t>
            </a:r>
            <a:r>
              <a:rPr lang="en-US" sz="1400" dirty="0"/>
              <a:t>collaboration with CNR-ISTEC, CNR-INO</a:t>
            </a:r>
          </a:p>
        </p:txBody>
      </p:sp>
      <p:cxnSp>
        <p:nvCxnSpPr>
          <p:cNvPr id="7" name="Connettore 1 38">
            <a:extLst>
              <a:ext uri="{FF2B5EF4-FFF2-40B4-BE49-F238E27FC236}">
                <a16:creationId xmlns:a16="http://schemas.microsoft.com/office/drawing/2014/main" id="{6ADDFBCF-285C-1C73-EEBA-77F73DF18BC9}"/>
              </a:ext>
            </a:extLst>
          </p:cNvPr>
          <p:cNvCxnSpPr/>
          <p:nvPr/>
        </p:nvCxnSpPr>
        <p:spPr>
          <a:xfrm flipV="1">
            <a:off x="525463" y="188243"/>
            <a:ext cx="3175" cy="566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117">
            <a:extLst>
              <a:ext uri="{FF2B5EF4-FFF2-40B4-BE49-F238E27FC236}">
                <a16:creationId xmlns:a16="http://schemas.microsoft.com/office/drawing/2014/main" id="{0382303E-E32A-0FE7-68DC-48B84F96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42" y="422"/>
            <a:ext cx="5368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R CENA" pitchFamily="2" charset="0"/>
              </a:rPr>
              <a:t>DiaTHEMA Lab – </a:t>
            </a:r>
            <a:r>
              <a:rPr lang="it-IT" sz="2400" dirty="0" err="1">
                <a:solidFill>
                  <a:schemeClr val="bg1"/>
                </a:solidFill>
                <a:latin typeface="AR CENA" pitchFamily="2" charset="0"/>
              </a:rPr>
              <a:t>Main</a:t>
            </a:r>
            <a:r>
              <a:rPr lang="it-IT" sz="2400" dirty="0">
                <a:solidFill>
                  <a:schemeClr val="bg1"/>
                </a:solidFill>
                <a:latin typeface="AR CENA" pitchFamily="2" charset="0"/>
              </a:rPr>
              <a:t> Active &amp; Recent Projects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A369BB9-CBE9-AA22-87C0-3770206A6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4" y="2588144"/>
            <a:ext cx="6879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/>
              <a:t>2013-2016</a:t>
            </a:r>
            <a:r>
              <a:rPr lang="en-US" sz="1400" dirty="0"/>
              <a:t>	</a:t>
            </a:r>
            <a:r>
              <a:rPr lang="en-US" sz="1400" b="1" dirty="0"/>
              <a:t>FP7 FET-ENERGY </a:t>
            </a:r>
            <a:r>
              <a:rPr lang="en-US" sz="1400" dirty="0"/>
              <a:t>Project</a:t>
            </a:r>
            <a:r>
              <a:rPr lang="en-US" sz="1400" b="1" dirty="0"/>
              <a:t> ProME</a:t>
            </a:r>
            <a:r>
              <a:rPr lang="en-US" sz="1400" b="1" baseline="30000" dirty="0"/>
              <a:t>3</a:t>
            </a:r>
            <a:r>
              <a:rPr lang="en-US" sz="1400" b="1" dirty="0"/>
              <a:t>ThE</a:t>
            </a:r>
            <a:r>
              <a:rPr lang="en-US" sz="1400" b="1" baseline="30000" dirty="0"/>
              <a:t>2</a:t>
            </a:r>
            <a:r>
              <a:rPr lang="en-US" sz="1400" b="1" dirty="0"/>
              <a:t>US</a:t>
            </a:r>
            <a:r>
              <a:rPr lang="en-US" sz="1400" b="1" baseline="30000" dirty="0"/>
              <a:t>2</a:t>
            </a:r>
            <a:r>
              <a:rPr lang="en-US" sz="1400" b="1" dirty="0"/>
              <a:t> - n. 308975 </a:t>
            </a:r>
          </a:p>
          <a:p>
            <a:r>
              <a:rPr lang="en-US" sz="1400" dirty="0"/>
              <a:t>Photon-enhanced thermionic energy conversion technology for solar concentrated systems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B381CC2-445F-3273-5FA9-B8F03802F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83" y="3582920"/>
            <a:ext cx="73142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2017-2019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H2020 FET-OPEN </a:t>
            </a:r>
            <a:r>
              <a:rPr lang="en-US" sz="1400" dirty="0">
                <a:latin typeface="AR CENA" pitchFamily="2" charset="0"/>
              </a:rPr>
              <a:t>Project </a:t>
            </a:r>
            <a:r>
              <a:rPr lang="en-US" sz="1400" b="1" dirty="0"/>
              <a:t>AMADEUS – n. 737054</a:t>
            </a:r>
            <a:endParaRPr lang="en-US" sz="1400" dirty="0"/>
          </a:p>
          <a:p>
            <a:r>
              <a:rPr lang="en-US" sz="1400" dirty="0"/>
              <a:t>Next </a:t>
            </a:r>
            <a:r>
              <a:rPr lang="en-US" sz="1400" dirty="0" err="1"/>
              <a:t>GenerAtion</a:t>
            </a:r>
            <a:r>
              <a:rPr lang="en-US" sz="1400" dirty="0"/>
              <a:t> </a:t>
            </a:r>
            <a:r>
              <a:rPr lang="en-US" sz="1400" dirty="0" err="1"/>
              <a:t>MateriAls</a:t>
            </a:r>
            <a:r>
              <a:rPr lang="en-US" sz="1400" dirty="0"/>
              <a:t> and Solid State </a:t>
            </a:r>
            <a:r>
              <a:rPr lang="en-US" sz="1400" dirty="0" err="1"/>
              <a:t>DevicEs</a:t>
            </a:r>
            <a:r>
              <a:rPr lang="en-US" sz="1400" dirty="0"/>
              <a:t> for Ultra High Temperature Energy Storage and Conversion</a:t>
            </a:r>
            <a:endParaRPr lang="en-US" sz="1400" dirty="0">
              <a:latin typeface="AR CENA" pitchFamily="2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CA707B9-A56E-EAD2-130A-F1655079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0027" y="982624"/>
            <a:ext cx="1150938" cy="89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Immagine 8">
            <a:extLst>
              <a:ext uri="{FF2B5EF4-FFF2-40B4-BE49-F238E27FC236}">
                <a16:creationId xmlns:a16="http://schemas.microsoft.com/office/drawing/2014/main" id="{3EE1004B-09AE-66AF-74BF-56CFF40EB3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01" y="943051"/>
            <a:ext cx="1206414" cy="904811"/>
          </a:xfrm>
          <a:prstGeom prst="rect">
            <a:avLst/>
          </a:prstGeom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EF2A1347-BC01-483F-D51E-868AC05A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82" y="3082296"/>
            <a:ext cx="5452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/>
              <a:t>2017-2018</a:t>
            </a:r>
            <a:r>
              <a:rPr lang="en-US" sz="1400" dirty="0"/>
              <a:t>	</a:t>
            </a:r>
            <a:r>
              <a:rPr lang="en-US" sz="1400" b="1" dirty="0"/>
              <a:t> H2020 FET-Launchpad </a:t>
            </a:r>
            <a:r>
              <a:rPr lang="en-US" sz="1400" dirty="0"/>
              <a:t>Project</a:t>
            </a:r>
            <a:r>
              <a:rPr lang="en-US" sz="1400" b="1" dirty="0"/>
              <a:t> DMS - n. 754568</a:t>
            </a:r>
            <a:endParaRPr lang="en-US" sz="1400" dirty="0"/>
          </a:p>
          <a:p>
            <a:r>
              <a:rPr lang="en-US" sz="1400" dirty="0"/>
              <a:t>Approach to the market activity for the Dielectric </a:t>
            </a:r>
            <a:r>
              <a:rPr lang="en-US" sz="1400" dirty="0" err="1"/>
              <a:t>MicroSpacer</a:t>
            </a:r>
            <a:r>
              <a:rPr lang="en-US" sz="1400" dirty="0"/>
              <a:t> technology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D1CF237-5C97-52F0-0D4F-599AD51D9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4973"/>
          <a:stretch/>
        </p:blipFill>
        <p:spPr bwMode="auto">
          <a:xfrm>
            <a:off x="7033277" y="1879234"/>
            <a:ext cx="1289415" cy="7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4088306-2CF9-8F69-A5D2-70695125FA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59" y="2284616"/>
            <a:ext cx="1201060" cy="75871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DA9127B4-DC5C-B161-D448-AE55926934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806" y="2727249"/>
            <a:ext cx="1097023" cy="822768"/>
          </a:xfrm>
          <a:prstGeom prst="rect">
            <a:avLst/>
          </a:prstGeom>
        </p:spPr>
      </p:pic>
      <p:pic>
        <p:nvPicPr>
          <p:cNvPr id="19" name="Immagine 26">
            <a:extLst>
              <a:ext uri="{FF2B5EF4-FFF2-40B4-BE49-F238E27FC236}">
                <a16:creationId xmlns:a16="http://schemas.microsoft.com/office/drawing/2014/main" id="{CC397F8A-9C80-115C-484D-6409BBA2D6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32" y="2087944"/>
            <a:ext cx="1175254" cy="1145941"/>
          </a:xfrm>
          <a:prstGeom prst="rect">
            <a:avLst/>
          </a:prstGeom>
        </p:spPr>
      </p:pic>
      <p:sp>
        <p:nvSpPr>
          <p:cNvPr id="20" name="Text Box 10">
            <a:extLst>
              <a:ext uri="{FF2B5EF4-FFF2-40B4-BE49-F238E27FC236}">
                <a16:creationId xmlns:a16="http://schemas.microsoft.com/office/drawing/2014/main" id="{3D19CE1F-F5AD-8BDA-7F6B-784FBC18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83" y="4105532"/>
            <a:ext cx="74687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2019-2022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H2020 NMBP </a:t>
            </a:r>
            <a:r>
              <a:rPr lang="en-US" sz="1400" dirty="0">
                <a:latin typeface="AR CENA" pitchFamily="2" charset="0"/>
              </a:rPr>
              <a:t>Project </a:t>
            </a:r>
            <a:r>
              <a:rPr lang="en-US" sz="1400" b="1" dirty="0"/>
              <a:t>APACHE – n. 814496</a:t>
            </a:r>
            <a:endParaRPr lang="en-US" sz="1400" dirty="0"/>
          </a:p>
          <a:p>
            <a:r>
              <a:rPr lang="en-US" sz="1400" dirty="0"/>
              <a:t>Active &amp; intelligent </a:t>
            </a:r>
            <a:r>
              <a:rPr lang="en-US" sz="1400" dirty="0" err="1"/>
              <a:t>PAckaging</a:t>
            </a:r>
            <a:r>
              <a:rPr lang="en-US" sz="1400" dirty="0"/>
              <a:t> materials and display cases as a tool for preventive conservation of Cultural Heritage.</a:t>
            </a:r>
            <a:endParaRPr lang="en-US" sz="1400" dirty="0">
              <a:latin typeface="AR CENA" pitchFamily="2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CAE4218-E197-12EA-353D-2F069A0B31A9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38" y="3389014"/>
            <a:ext cx="1585655" cy="1991767"/>
          </a:xfrm>
          <a:prstGeom prst="rect">
            <a:avLst/>
          </a:prstGeom>
          <a:noFill/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6DAF5D10-6BD1-9181-A106-195C4CD7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4" y="4569580"/>
            <a:ext cx="7290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2021-2022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 H2020 FET-Launchpad </a:t>
            </a:r>
            <a:r>
              <a:rPr lang="en-US" sz="1400" dirty="0"/>
              <a:t>Project</a:t>
            </a:r>
            <a:r>
              <a:rPr lang="en-US" sz="1400" b="1" dirty="0"/>
              <a:t> TECSAS  n. 101034922</a:t>
            </a:r>
            <a:endParaRPr lang="en-US" sz="1400" dirty="0"/>
          </a:p>
          <a:p>
            <a:r>
              <a:rPr lang="en-US" sz="1400" dirty="0"/>
              <a:t>New CSP plants with scalability and high-efficiency.</a:t>
            </a:r>
            <a:endParaRPr lang="en-US" sz="1400" dirty="0">
              <a:latin typeface="AR CENA" pitchFamily="2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5A4C98A-DDAC-4DB4-8773-C57A27E9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98" y="5556740"/>
            <a:ext cx="7450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2021-2022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 Lazio </a:t>
            </a:r>
            <a:r>
              <a:rPr lang="en-US" sz="1400" b="1" dirty="0" err="1"/>
              <a:t>Innova</a:t>
            </a:r>
            <a:r>
              <a:rPr lang="en-US" sz="1400" b="1" dirty="0"/>
              <a:t> </a:t>
            </a:r>
            <a:r>
              <a:rPr lang="en-US" sz="1400" dirty="0"/>
              <a:t>Project</a:t>
            </a:r>
            <a:r>
              <a:rPr lang="en-US" sz="1400" b="1" dirty="0"/>
              <a:t> PARIDE  n. 36698</a:t>
            </a:r>
            <a:endParaRPr lang="en-US" sz="1400" dirty="0"/>
          </a:p>
          <a:p>
            <a:r>
              <a:rPr lang="en-US" sz="1400" dirty="0"/>
              <a:t>Perovskite detectors for radiotherapy and radioprotection in medicine</a:t>
            </a:r>
            <a:endParaRPr lang="en-US" sz="1400" dirty="0">
              <a:latin typeface="AR CENA" pitchFamily="2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8ED11BB-BEBD-7055-578D-7EFE459E024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08" y="4421896"/>
            <a:ext cx="1353711" cy="79828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728178E-E467-F21A-42C1-00EDE7C30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t="10956" r="3287" b="21141"/>
          <a:stretch/>
        </p:blipFill>
        <p:spPr>
          <a:xfrm>
            <a:off x="7436405" y="5267885"/>
            <a:ext cx="1245466" cy="922567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0B084393-48F6-F145-7DA3-93B0982FC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82" y="6074132"/>
            <a:ext cx="7450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2023-2025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 PRIN 2022 TECHPRO n. 2022KXKR3S</a:t>
            </a:r>
            <a:endParaRPr lang="en-US" sz="1400" dirty="0"/>
          </a:p>
          <a:p>
            <a:r>
              <a:rPr lang="en-US" sz="1400" dirty="0"/>
              <a:t>Perovskite, III-V, diamond-based devices for photon-enhanced thermionic emission</a:t>
            </a:r>
            <a:endParaRPr lang="en-US" sz="1400" dirty="0">
              <a:latin typeface="AR CENA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72360E-CDA4-78CB-E5CA-26BEAC5498BD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25827" r="9344" b="17421"/>
          <a:stretch/>
        </p:blipFill>
        <p:spPr bwMode="auto">
          <a:xfrm>
            <a:off x="7866232" y="3332801"/>
            <a:ext cx="1040441" cy="992543"/>
          </a:xfrm>
          <a:prstGeom prst="rect">
            <a:avLst/>
          </a:prstGeom>
          <a:noFill/>
        </p:spPr>
      </p:pic>
      <p:sp>
        <p:nvSpPr>
          <p:cNvPr id="27" name="Text Box 10">
            <a:extLst>
              <a:ext uri="{FF2B5EF4-FFF2-40B4-BE49-F238E27FC236}">
                <a16:creationId xmlns:a16="http://schemas.microsoft.com/office/drawing/2014/main" id="{4C4F18EC-B6A2-1290-EC38-8F478ED39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98" y="5066020"/>
            <a:ext cx="6994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AR CENA" pitchFamily="2" charset="0"/>
              </a:rPr>
              <a:t>2021-2022</a:t>
            </a:r>
            <a:r>
              <a:rPr lang="en-US" sz="1400" dirty="0">
                <a:latin typeface="AR CENA" pitchFamily="2" charset="0"/>
              </a:rPr>
              <a:t>	</a:t>
            </a:r>
            <a:r>
              <a:rPr lang="en-US" sz="1400" b="1" dirty="0"/>
              <a:t> Supply of Diamond Matrix Detector for ITER Radial Neutron Camera Diagnostics System </a:t>
            </a:r>
            <a:r>
              <a:rPr lang="en-US" sz="1400" dirty="0"/>
              <a:t>Diamond matrix for high-temperature operations in ITER</a:t>
            </a:r>
            <a:endParaRPr lang="en-US" sz="1400" dirty="0">
              <a:latin typeface="AR CENA" pitchFamily="2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678ACDF-1FAF-2B25-4D75-6804EAC4A6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8191" b="43356"/>
          <a:stretch/>
        </p:blipFill>
        <p:spPr bwMode="auto">
          <a:xfrm>
            <a:off x="9924732" y="4684652"/>
            <a:ext cx="1175254" cy="1041809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914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3" grpId="0"/>
      <p:bldP spid="20" grpId="0"/>
      <p:bldP spid="22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919288" y="447676"/>
            <a:ext cx="86042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1084263" indent="-4572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720850" indent="-4572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2357438" indent="-4572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994025" indent="-4572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3451225" indent="-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3908425" indent="-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4365625" indent="-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4822825" indent="-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it-IT" sz="1400"/>
              <a:t>Wide band-gap semiconductor properties (5.47 eV) with very low electrical conductivity.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Excellent electrical properties (high carriers mobility and breakdown electric field).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The most resistant solid material.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The most thermal conductive material (4 times larger than copper and 3 times than silver).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UV, Visible light, IR blindness (down to 225 nm).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High electron emission capability (NEA, negative electron affinity).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The most radiation-damage resistant solid material.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Biocompatible and tissue-equivalent (Z=6).</a:t>
            </a:r>
          </a:p>
          <a:p>
            <a:pPr algn="just" eaLnBrk="1" hangingPunct="1">
              <a:buFontTx/>
              <a:buChar char="•"/>
            </a:pPr>
            <a:r>
              <a:rPr lang="en-US" altLang="it-IT" sz="1400"/>
              <a:t>Chemical inertness.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792538" y="1"/>
            <a:ext cx="4210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>
                <a:solidFill>
                  <a:schemeClr val="bg1"/>
                </a:solidFill>
              </a:rPr>
              <a:t>Why Diamond as Active Material for Devices?</a:t>
            </a:r>
          </a:p>
        </p:txBody>
      </p:sp>
      <p:graphicFrame>
        <p:nvGraphicFramePr>
          <p:cNvPr id="101382" name="Group 6"/>
          <p:cNvGraphicFramePr>
            <a:graphicFrameLocks noGrp="1"/>
          </p:cNvGraphicFramePr>
          <p:nvPr/>
        </p:nvGraphicFramePr>
        <p:xfrm>
          <a:off x="2535238" y="2484439"/>
          <a:ext cx="5688012" cy="3856039"/>
        </p:xfrm>
        <a:graphic>
          <a:graphicData uri="http://schemas.openxmlformats.org/drawingml/2006/table">
            <a:tbl>
              <a:tblPr/>
              <a:tblGrid>
                <a:gridCol w="381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Property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Diamond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Silicon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Band-Gap Energy (eV)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5.47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Intrinsic Electric Resistivity (Ω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&gt;10</a:t>
                      </a:r>
                      <a:r>
                        <a:rPr kumimoji="0" lang="en-US" altLang="it-IT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3.2</a:t>
                      </a: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10</a:t>
                      </a:r>
                      <a:r>
                        <a:rPr kumimoji="0" lang="en-US" altLang="it-IT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Thermal Conductivity (W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cm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K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Breakdown Electric Field (V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cm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&gt;10</a:t>
                      </a:r>
                      <a:r>
                        <a:rPr kumimoji="0" lang="en-US" altLang="it-IT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3</a:t>
                      </a: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10</a:t>
                      </a:r>
                      <a:r>
                        <a:rPr kumimoji="0" lang="en-US" altLang="it-IT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Electron Mobility (cm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V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s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2100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Hole Mobility (cm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V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s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Dielectric Constant (ε</a:t>
                      </a:r>
                      <a:r>
                        <a:rPr kumimoji="0" lang="en-US" altLang="it-IT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r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Ionization Energy (eV)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Energy to remove an atom from lattice (eV)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Lifetime under intense irradiation (a.u.)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10</a:t>
                      </a:r>
                      <a:r>
                        <a:rPr kumimoji="0" lang="en-US" altLang="it-IT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</a:rPr>
                        <a:t>Atomic number (Human Tissue = 6.5)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 CENA" pitchFamily="2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 CENA" pitchFamily="2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1444" name="Line 68"/>
          <p:cNvSpPr>
            <a:spLocks noChangeShapeType="1"/>
          </p:cNvSpPr>
          <p:nvPr/>
        </p:nvSpPr>
        <p:spPr bwMode="auto">
          <a:xfrm flipH="1" flipV="1">
            <a:off x="8294689" y="2924175"/>
            <a:ext cx="1150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445" name="Rectangle 69"/>
          <p:cNvSpPr>
            <a:spLocks noChangeArrowheads="1"/>
          </p:cNvSpPr>
          <p:nvPr/>
        </p:nvSpPr>
        <p:spPr bwMode="auto">
          <a:xfrm>
            <a:off x="9061450" y="2603501"/>
            <a:ext cx="1538288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Wide Band-Gap Semiconductor</a:t>
            </a:r>
          </a:p>
        </p:txBody>
      </p:sp>
      <p:sp>
        <p:nvSpPr>
          <p:cNvPr id="101446" name="Line 70"/>
          <p:cNvSpPr>
            <a:spLocks noChangeShapeType="1"/>
          </p:cNvSpPr>
          <p:nvPr/>
        </p:nvSpPr>
        <p:spPr bwMode="auto">
          <a:xfrm flipH="1" flipV="1">
            <a:off x="8655050" y="3409950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447" name="Rectangle 71"/>
          <p:cNvSpPr>
            <a:spLocks noChangeArrowheads="1"/>
          </p:cNvSpPr>
          <p:nvPr/>
        </p:nvSpPr>
        <p:spPr bwMode="auto">
          <a:xfrm>
            <a:off x="9047164" y="3117850"/>
            <a:ext cx="1538287" cy="611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Electrically Insulating &amp; Thermally Conductive</a:t>
            </a:r>
          </a:p>
        </p:txBody>
      </p:sp>
      <p:sp>
        <p:nvSpPr>
          <p:cNvPr id="101448" name="Line 72"/>
          <p:cNvSpPr>
            <a:spLocks noChangeShapeType="1"/>
          </p:cNvSpPr>
          <p:nvPr/>
        </p:nvSpPr>
        <p:spPr bwMode="auto">
          <a:xfrm flipH="1" flipV="1">
            <a:off x="8669338" y="5424488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449" name="Rectangle 73"/>
          <p:cNvSpPr>
            <a:spLocks noChangeArrowheads="1"/>
          </p:cNvSpPr>
          <p:nvPr/>
        </p:nvSpPr>
        <p:spPr bwMode="auto">
          <a:xfrm>
            <a:off x="9017000" y="4724401"/>
            <a:ext cx="1538288" cy="950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High Radiation Damage Resistance: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Applications concerning use of high-energy radiation</a:t>
            </a:r>
          </a:p>
        </p:txBody>
      </p:sp>
      <p:sp>
        <p:nvSpPr>
          <p:cNvPr id="101450" name="AutoShape 74"/>
          <p:cNvSpPr>
            <a:spLocks/>
          </p:cNvSpPr>
          <p:nvPr/>
        </p:nvSpPr>
        <p:spPr bwMode="auto">
          <a:xfrm>
            <a:off x="8294689" y="3140076"/>
            <a:ext cx="287337" cy="504825"/>
          </a:xfrm>
          <a:prstGeom prst="rightBrace">
            <a:avLst>
              <a:gd name="adj1" fmla="val 1464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1451" name="AutoShape 75"/>
          <p:cNvSpPr>
            <a:spLocks/>
          </p:cNvSpPr>
          <p:nvPr/>
        </p:nvSpPr>
        <p:spPr bwMode="auto">
          <a:xfrm>
            <a:off x="8308975" y="4964114"/>
            <a:ext cx="287338" cy="935037"/>
          </a:xfrm>
          <a:prstGeom prst="rightBrace">
            <a:avLst>
              <a:gd name="adj1" fmla="val 2711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1452" name="Line 76"/>
          <p:cNvSpPr>
            <a:spLocks noChangeShapeType="1"/>
          </p:cNvSpPr>
          <p:nvPr/>
        </p:nvSpPr>
        <p:spPr bwMode="auto">
          <a:xfrm flipH="1" flipV="1">
            <a:off x="8662988" y="4318000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453" name="Rectangle 77"/>
          <p:cNvSpPr>
            <a:spLocks noChangeArrowheads="1"/>
          </p:cNvSpPr>
          <p:nvPr/>
        </p:nvSpPr>
        <p:spPr bwMode="auto">
          <a:xfrm>
            <a:off x="9024939" y="4003676"/>
            <a:ext cx="1538287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Excellent electrical properties</a:t>
            </a:r>
          </a:p>
        </p:txBody>
      </p:sp>
      <p:sp>
        <p:nvSpPr>
          <p:cNvPr id="101454" name="AutoShape 78"/>
          <p:cNvSpPr>
            <a:spLocks/>
          </p:cNvSpPr>
          <p:nvPr/>
        </p:nvSpPr>
        <p:spPr bwMode="auto">
          <a:xfrm>
            <a:off x="8302625" y="3857625"/>
            <a:ext cx="287338" cy="935038"/>
          </a:xfrm>
          <a:prstGeom prst="rightBrace">
            <a:avLst>
              <a:gd name="adj1" fmla="val 2711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1455" name="Line 79"/>
          <p:cNvSpPr>
            <a:spLocks noChangeShapeType="1"/>
          </p:cNvSpPr>
          <p:nvPr/>
        </p:nvSpPr>
        <p:spPr bwMode="auto">
          <a:xfrm flipH="1" flipV="1">
            <a:off x="8272464" y="6154738"/>
            <a:ext cx="1150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456" name="Rectangle 80"/>
          <p:cNvSpPr>
            <a:spLocks noChangeArrowheads="1"/>
          </p:cNvSpPr>
          <p:nvPr/>
        </p:nvSpPr>
        <p:spPr bwMode="auto">
          <a:xfrm>
            <a:off x="8872539" y="6053139"/>
            <a:ext cx="1760537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it-IT" sz="1400"/>
              <a:t>Tissue-equivalent behavior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1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1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1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1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1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44" grpId="0" animBg="1"/>
      <p:bldP spid="101445" grpId="0" animBg="1"/>
      <p:bldP spid="101446" grpId="0" animBg="1"/>
      <p:bldP spid="101447" grpId="0" animBg="1"/>
      <p:bldP spid="101448" grpId="0" animBg="1"/>
      <p:bldP spid="101449" grpId="0" animBg="1"/>
      <p:bldP spid="101450" grpId="0" animBg="1"/>
      <p:bldP spid="101451" grpId="0" animBg="1"/>
      <p:bldP spid="101452" grpId="0" animBg="1"/>
      <p:bldP spid="101453" grpId="0" animBg="1"/>
      <p:bldP spid="101454" grpId="0" animBg="1"/>
      <p:bldP spid="101455" grpId="0" animBg="1"/>
      <p:bldP spid="1014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21" name="Rectangle 153"/>
          <p:cNvSpPr>
            <a:spLocks noChangeArrowheads="1"/>
          </p:cNvSpPr>
          <p:nvPr/>
        </p:nvSpPr>
        <p:spPr bwMode="auto">
          <a:xfrm>
            <a:off x="2100264" y="1916114"/>
            <a:ext cx="3779837" cy="28098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F1F1F1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2508250" y="407989"/>
            <a:ext cx="2820988" cy="1125537"/>
          </a:xfrm>
          <a:prstGeom prst="ellipse">
            <a:avLst/>
          </a:prstGeom>
          <a:gradFill rotWithShape="1">
            <a:gsLst>
              <a:gs pos="0">
                <a:srgbClr val="FF33CC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826" name="Rectangle 58"/>
          <p:cNvSpPr>
            <a:spLocks noChangeArrowheads="1"/>
          </p:cNvSpPr>
          <p:nvPr/>
        </p:nvSpPr>
        <p:spPr bwMode="auto">
          <a:xfrm>
            <a:off x="2100264" y="1916114"/>
            <a:ext cx="3779837" cy="280987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E6E6E6"/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/>
              <a:t>Diamond HTHP Substrate (</a:t>
            </a:r>
            <a:r>
              <a:rPr lang="en-US" altLang="it-IT">
                <a:solidFill>
                  <a:srgbClr val="CC0000"/>
                </a:solidFill>
              </a:rPr>
              <a:t>700 – 800 °C</a:t>
            </a:r>
            <a:r>
              <a:rPr lang="en-US" altLang="it-IT"/>
              <a:t>)</a:t>
            </a:r>
          </a:p>
        </p:txBody>
      </p:sp>
      <p:grpSp>
        <p:nvGrpSpPr>
          <p:cNvPr id="160827" name="Group 59"/>
          <p:cNvGrpSpPr>
            <a:grpSpLocks/>
          </p:cNvGrpSpPr>
          <p:nvPr/>
        </p:nvGrpSpPr>
        <p:grpSpPr bwMode="auto">
          <a:xfrm>
            <a:off x="3084514" y="671513"/>
            <a:ext cx="833437" cy="603250"/>
            <a:chOff x="3243" y="1487"/>
            <a:chExt cx="723" cy="582"/>
          </a:xfrm>
        </p:grpSpPr>
        <p:grpSp>
          <p:nvGrpSpPr>
            <p:cNvPr id="5213" name="Group 60"/>
            <p:cNvGrpSpPr>
              <a:grpSpLocks/>
            </p:cNvGrpSpPr>
            <p:nvPr/>
          </p:nvGrpSpPr>
          <p:grpSpPr bwMode="auto">
            <a:xfrm>
              <a:off x="3470" y="1570"/>
              <a:ext cx="496" cy="499"/>
              <a:chOff x="2883" y="663"/>
              <a:chExt cx="496" cy="499"/>
            </a:xfrm>
          </p:grpSpPr>
          <p:sp>
            <p:nvSpPr>
              <p:cNvPr id="5215" name="Oval 61"/>
              <p:cNvSpPr>
                <a:spLocks noChangeArrowheads="1"/>
              </p:cNvSpPr>
              <p:nvPr/>
            </p:nvSpPr>
            <p:spPr bwMode="auto">
              <a:xfrm>
                <a:off x="3016" y="799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282DFA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16" name="Oval 62"/>
              <p:cNvSpPr>
                <a:spLocks noChangeArrowheads="1"/>
              </p:cNvSpPr>
              <p:nvPr/>
            </p:nvSpPr>
            <p:spPr bwMode="auto">
              <a:xfrm>
                <a:off x="3064" y="1026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17" name="Oval 63"/>
              <p:cNvSpPr>
                <a:spLocks noChangeArrowheads="1"/>
              </p:cNvSpPr>
              <p:nvPr/>
            </p:nvSpPr>
            <p:spPr bwMode="auto">
              <a:xfrm>
                <a:off x="3243" y="829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18" name="Oval 64"/>
              <p:cNvSpPr>
                <a:spLocks noChangeArrowheads="1"/>
              </p:cNvSpPr>
              <p:nvPr/>
            </p:nvSpPr>
            <p:spPr bwMode="auto">
              <a:xfrm>
                <a:off x="2883" y="839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19" name="Oval 65"/>
              <p:cNvSpPr>
                <a:spLocks noChangeArrowheads="1"/>
              </p:cNvSpPr>
              <p:nvPr/>
            </p:nvSpPr>
            <p:spPr bwMode="auto">
              <a:xfrm>
                <a:off x="3069" y="663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5214" name="Text Box 66"/>
            <p:cNvSpPr txBox="1">
              <a:spLocks noChangeArrowheads="1"/>
            </p:cNvSpPr>
            <p:nvPr/>
          </p:nvSpPr>
          <p:spPr bwMode="auto">
            <a:xfrm>
              <a:off x="3243" y="1487"/>
              <a:ext cx="373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400">
                  <a:solidFill>
                    <a:schemeClr val="bg1"/>
                  </a:solidFill>
                </a:rPr>
                <a:t>CH</a:t>
              </a:r>
              <a:r>
                <a:rPr lang="en-US" altLang="it-IT" sz="1400" baseline="-250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0835" name="Group 67"/>
          <p:cNvGrpSpPr>
            <a:grpSpLocks/>
          </p:cNvGrpSpPr>
          <p:nvPr/>
        </p:nvGrpSpPr>
        <p:grpSpPr bwMode="auto">
          <a:xfrm>
            <a:off x="4267205" y="723900"/>
            <a:ext cx="496269" cy="438150"/>
            <a:chOff x="4241" y="1525"/>
            <a:chExt cx="433" cy="424"/>
          </a:xfrm>
        </p:grpSpPr>
        <p:grpSp>
          <p:nvGrpSpPr>
            <p:cNvPr id="5209" name="Group 68"/>
            <p:cNvGrpSpPr>
              <a:grpSpLocks/>
            </p:cNvGrpSpPr>
            <p:nvPr/>
          </p:nvGrpSpPr>
          <p:grpSpPr bwMode="auto">
            <a:xfrm>
              <a:off x="4241" y="1661"/>
              <a:ext cx="136" cy="288"/>
              <a:chOff x="3614" y="709"/>
              <a:chExt cx="136" cy="288"/>
            </a:xfrm>
          </p:grpSpPr>
          <p:sp>
            <p:nvSpPr>
              <p:cNvPr id="5211" name="Oval 69"/>
              <p:cNvSpPr>
                <a:spLocks noChangeArrowheads="1"/>
              </p:cNvSpPr>
              <p:nvPr/>
            </p:nvSpPr>
            <p:spPr bwMode="auto">
              <a:xfrm>
                <a:off x="3614" y="861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12" name="Oval 70"/>
              <p:cNvSpPr>
                <a:spLocks noChangeArrowheads="1"/>
              </p:cNvSpPr>
              <p:nvPr/>
            </p:nvSpPr>
            <p:spPr bwMode="auto">
              <a:xfrm>
                <a:off x="3614" y="709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5210" name="Text Box 71"/>
            <p:cNvSpPr txBox="1">
              <a:spLocks noChangeArrowheads="1"/>
            </p:cNvSpPr>
            <p:nvPr/>
          </p:nvSpPr>
          <p:spPr bwMode="auto">
            <a:xfrm>
              <a:off x="4377" y="1525"/>
              <a:ext cx="29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400">
                  <a:solidFill>
                    <a:schemeClr val="bg1"/>
                  </a:solidFill>
                </a:rPr>
                <a:t>H</a:t>
              </a:r>
              <a:r>
                <a:rPr lang="en-US" altLang="it-IT" sz="1400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60840" name="AutoShape 72"/>
          <p:cNvSpPr>
            <a:spLocks noChangeArrowheads="1"/>
          </p:cNvSpPr>
          <p:nvPr/>
        </p:nvSpPr>
        <p:spPr bwMode="auto">
          <a:xfrm>
            <a:off x="5461000" y="873126"/>
            <a:ext cx="419100" cy="246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841" name="Oval 73"/>
          <p:cNvSpPr>
            <a:spLocks noChangeArrowheads="1"/>
          </p:cNvSpPr>
          <p:nvPr/>
        </p:nvSpPr>
        <p:spPr bwMode="auto">
          <a:xfrm>
            <a:off x="5572126" y="904875"/>
            <a:ext cx="157163" cy="165100"/>
          </a:xfrm>
          <a:prstGeom prst="ellipse">
            <a:avLst/>
          </a:prstGeom>
          <a:solidFill>
            <a:srgbClr val="F04A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842" name="Rectangle 74"/>
          <p:cNvSpPr>
            <a:spLocks noChangeArrowheads="1"/>
          </p:cNvSpPr>
          <p:nvPr/>
        </p:nvSpPr>
        <p:spPr bwMode="auto">
          <a:xfrm rot="-1750118">
            <a:off x="5624513" y="966789"/>
            <a:ext cx="69850" cy="2889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160843" name="Group 75"/>
          <p:cNvGrpSpPr>
            <a:grpSpLocks/>
          </p:cNvGrpSpPr>
          <p:nvPr/>
        </p:nvGrpSpPr>
        <p:grpSpPr bwMode="auto">
          <a:xfrm>
            <a:off x="1739901" y="631825"/>
            <a:ext cx="1516063" cy="541338"/>
            <a:chOff x="2109" y="775"/>
            <a:chExt cx="1316" cy="524"/>
          </a:xfrm>
        </p:grpSpPr>
        <p:sp>
          <p:nvSpPr>
            <p:cNvPr id="5207" name="AutoShape 76"/>
            <p:cNvSpPr>
              <a:spLocks noChangeArrowheads="1"/>
            </p:cNvSpPr>
            <p:nvPr/>
          </p:nvSpPr>
          <p:spPr bwMode="auto">
            <a:xfrm>
              <a:off x="2109" y="981"/>
              <a:ext cx="1316" cy="318"/>
            </a:xfrm>
            <a:custGeom>
              <a:avLst/>
              <a:gdLst>
                <a:gd name="T0" fmla="*/ 987 w 21600"/>
                <a:gd name="T1" fmla="*/ 0 h 21600"/>
                <a:gd name="T2" fmla="*/ 0 w 21600"/>
                <a:gd name="T3" fmla="*/ 159 h 21600"/>
                <a:gd name="T4" fmla="*/ 987 w 21600"/>
                <a:gd name="T5" fmla="*/ 318 h 21600"/>
                <a:gd name="T6" fmla="*/ 1316 w 21600"/>
                <a:gd name="T7" fmla="*/ 15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34 h 21600"/>
                <a:gd name="T14" fmla="*/ 18908 w 21600"/>
                <a:gd name="T15" fmla="*/ 162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F7FBA1"/>
                </a:gs>
                <a:gs pos="100000">
                  <a:srgbClr val="F04A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8" name="Text Box 77"/>
            <p:cNvSpPr txBox="1">
              <a:spLocks noChangeArrowheads="1"/>
            </p:cNvSpPr>
            <p:nvPr/>
          </p:nvSpPr>
          <p:spPr bwMode="auto">
            <a:xfrm>
              <a:off x="2278" y="775"/>
              <a:ext cx="821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sz="1400"/>
                <a:t>MicroWaves</a:t>
              </a:r>
            </a:p>
          </p:txBody>
        </p:sp>
      </p:grpSp>
      <p:sp>
        <p:nvSpPr>
          <p:cNvPr id="160846" name="Text Box 78"/>
          <p:cNvSpPr txBox="1">
            <a:spLocks noChangeArrowheads="1"/>
          </p:cNvSpPr>
          <p:nvPr/>
        </p:nvSpPr>
        <p:spPr bwMode="auto">
          <a:xfrm>
            <a:off x="6240464" y="476251"/>
            <a:ext cx="2663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1600"/>
              <a:t>HPHT Substrate</a:t>
            </a:r>
          </a:p>
          <a:p>
            <a:pPr eaLnBrk="1" hangingPunct="1">
              <a:buFontTx/>
              <a:buChar char="•"/>
            </a:pPr>
            <a:r>
              <a:rPr lang="en-US" altLang="it-IT" sz="1600">
                <a:solidFill>
                  <a:schemeClr val="bg1"/>
                </a:solidFill>
              </a:rPr>
              <a:t>Low Cost Single Crystal Substrate</a:t>
            </a:r>
          </a:p>
          <a:p>
            <a:pPr eaLnBrk="1" hangingPunct="1">
              <a:buFontTx/>
              <a:buChar char="•"/>
            </a:pPr>
            <a:r>
              <a:rPr lang="en-US" altLang="it-IT" sz="1600">
                <a:solidFill>
                  <a:schemeClr val="bg1"/>
                </a:solidFill>
              </a:rPr>
              <a:t>Highly defected (Ni, Fe, heavy metals)</a:t>
            </a:r>
          </a:p>
        </p:txBody>
      </p:sp>
      <p:sp>
        <p:nvSpPr>
          <p:cNvPr id="5132" name="Rectangle 79"/>
          <p:cNvSpPr>
            <a:spLocks noChangeArrowheads="1"/>
          </p:cNvSpPr>
          <p:nvPr/>
        </p:nvSpPr>
        <p:spPr bwMode="auto">
          <a:xfrm>
            <a:off x="3935413" y="1"/>
            <a:ext cx="433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1800"/>
              <a:t>Single Crystal CVD Diamond: Homoepitaxy Deposition</a:t>
            </a:r>
          </a:p>
        </p:txBody>
      </p:sp>
      <p:graphicFrame>
        <p:nvGraphicFramePr>
          <p:cNvPr id="160923" name="Group 155"/>
          <p:cNvGraphicFramePr>
            <a:graphicFrameLocks noGrp="1"/>
          </p:cNvGraphicFramePr>
          <p:nvPr/>
        </p:nvGraphicFramePr>
        <p:xfrm>
          <a:off x="1992313" y="2420938"/>
          <a:ext cx="5903912" cy="3840368"/>
        </p:xfrm>
        <a:graphic>
          <a:graphicData uri="http://schemas.openxmlformats.org/drawingml/2006/table">
            <a:tbl>
              <a:tblPr/>
              <a:tblGrid>
                <a:gridCol w="23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Standard-grade Samples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Electronic-grade Samples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Lateral size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(4.6±0.1) × (4.6±0.1) mm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(4.6±0.1) × (4.6±0.1) mm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Thickness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500 ± 50 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500 ± 50 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Crystallographic Orientation of Surfaces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{100} ± 3 deg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{100} ± 3 deg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Surface roughness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&lt;10 nm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&lt;5 nm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Nitrogen concentration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&lt;1 ppm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&lt;5 ppb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Boron concentration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&lt;0.05 ppm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&lt;1 ppb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RT Electrons Mobility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1714 cm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·V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·s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2145 ± 30 cm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·V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·s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RT Holes Mobility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2064 cm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·V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·s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2430 ± 45 cm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2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·V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·s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-1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Electrons Saturation Velocity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0.96×10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7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 cm/s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0.98×10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7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 cm/s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Holes Saturation Velocity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1.41×10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7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 cm/s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1.54×10</a:t>
                      </a:r>
                      <a:r>
                        <a:rPr kumimoji="0" lang="en-US" alt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</a:rPr>
                        <a:t>7</a:t>
                      </a: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 cm/s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Customer Cost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190 €/film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 CENA" pitchFamily="2" charset="0"/>
                          <a:cs typeface="Times New Roman" pitchFamily="18" charset="0"/>
                        </a:rPr>
                        <a:t>~1000 €/film</a:t>
                      </a:r>
                      <a:endParaRPr kumimoji="0" lang="en-US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 CENA" pitchFamily="2" charset="0"/>
                      </a:endParaRPr>
                    </a:p>
                  </a:txBody>
                  <a:tcPr marT="45716" marB="4571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60910" name="Picture 142" descr="IMG_7456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052513"/>
            <a:ext cx="15843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911" name="Text Box 143"/>
          <p:cNvSpPr txBox="1">
            <a:spLocks noChangeArrowheads="1"/>
          </p:cNvSpPr>
          <p:nvPr/>
        </p:nvSpPr>
        <p:spPr bwMode="auto">
          <a:xfrm>
            <a:off x="7932738" y="2205038"/>
            <a:ext cx="273526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altLang="it-IT" sz="1400"/>
              <a:t>Element Six Ltd’s monocrystalline CVD Diamond </a:t>
            </a:r>
            <a:r>
              <a:rPr lang="en-US" altLang="it-IT" sz="1400">
                <a:solidFill>
                  <a:srgbClr val="FF3300"/>
                </a:solidFill>
              </a:rPr>
              <a:t>standard</a:t>
            </a:r>
            <a:r>
              <a:rPr lang="en-US" altLang="it-IT" sz="1400"/>
              <a:t> and </a:t>
            </a:r>
            <a:r>
              <a:rPr lang="en-US" altLang="it-IT" sz="1400">
                <a:solidFill>
                  <a:srgbClr val="0033CC"/>
                </a:solidFill>
              </a:rPr>
              <a:t>electronic-grade</a:t>
            </a:r>
            <a:r>
              <a:rPr lang="en-US" altLang="it-IT" sz="1400"/>
              <a:t> samples</a:t>
            </a:r>
          </a:p>
          <a:p>
            <a:pPr algn="ctr" eaLnBrk="1" hangingPunct="1">
              <a:buFontTx/>
              <a:buChar char="•"/>
            </a:pPr>
            <a:endParaRPr lang="en-US" altLang="it-IT" sz="1400"/>
          </a:p>
          <a:p>
            <a:pPr algn="ctr" eaLnBrk="1" hangingPunct="1">
              <a:buFontTx/>
              <a:buChar char="•"/>
            </a:pPr>
            <a:r>
              <a:rPr lang="en-US" altLang="it-IT" sz="1400"/>
              <a:t>Diamond Detectors Ltd has got use exclusivity on electronic-grade samples until the end of 2010</a:t>
            </a:r>
          </a:p>
        </p:txBody>
      </p:sp>
      <p:sp>
        <p:nvSpPr>
          <p:cNvPr id="160912" name="Oval 144"/>
          <p:cNvSpPr>
            <a:spLocks noChangeArrowheads="1"/>
          </p:cNvSpPr>
          <p:nvPr/>
        </p:nvSpPr>
        <p:spPr bwMode="auto">
          <a:xfrm>
            <a:off x="4295775" y="3860800"/>
            <a:ext cx="3024188" cy="863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913" name="Line 145"/>
          <p:cNvSpPr>
            <a:spLocks noChangeShapeType="1"/>
          </p:cNvSpPr>
          <p:nvPr/>
        </p:nvSpPr>
        <p:spPr bwMode="auto">
          <a:xfrm flipH="1">
            <a:off x="7392988" y="4294188"/>
            <a:ext cx="122396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0914" name="Text Box 146"/>
          <p:cNvSpPr txBox="1">
            <a:spLocks noChangeArrowheads="1"/>
          </p:cNvSpPr>
          <p:nvPr/>
        </p:nvSpPr>
        <p:spPr bwMode="auto">
          <a:xfrm>
            <a:off x="8578850" y="3789364"/>
            <a:ext cx="1354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33CC"/>
                </a:solidFill>
              </a:rPr>
              <a:t>N and B concentration 200 and 50 times less, respectively</a:t>
            </a:r>
          </a:p>
        </p:txBody>
      </p:sp>
      <p:sp>
        <p:nvSpPr>
          <p:cNvPr id="160915" name="Oval 147"/>
          <p:cNvSpPr>
            <a:spLocks noChangeArrowheads="1"/>
          </p:cNvSpPr>
          <p:nvPr/>
        </p:nvSpPr>
        <p:spPr bwMode="auto">
          <a:xfrm>
            <a:off x="4122739" y="4398964"/>
            <a:ext cx="3671887" cy="1512887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916" name="Line 148"/>
          <p:cNvSpPr>
            <a:spLocks noChangeShapeType="1"/>
          </p:cNvSpPr>
          <p:nvPr/>
        </p:nvSpPr>
        <p:spPr bwMode="auto">
          <a:xfrm flipH="1">
            <a:off x="7824788" y="5229225"/>
            <a:ext cx="863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0917" name="Text Box 149"/>
          <p:cNvSpPr txBox="1">
            <a:spLocks noChangeArrowheads="1"/>
          </p:cNvSpPr>
          <p:nvPr/>
        </p:nvSpPr>
        <p:spPr bwMode="auto">
          <a:xfrm>
            <a:off x="8629650" y="4724401"/>
            <a:ext cx="1354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33CC"/>
                </a:solidFill>
              </a:rPr>
              <a:t>Carriers mobility larger than 25%, saturation velocities larger than 2-10%</a:t>
            </a:r>
          </a:p>
        </p:txBody>
      </p:sp>
      <p:sp>
        <p:nvSpPr>
          <p:cNvPr id="160918" name="Oval 150"/>
          <p:cNvSpPr>
            <a:spLocks noChangeArrowheads="1"/>
          </p:cNvSpPr>
          <p:nvPr/>
        </p:nvSpPr>
        <p:spPr bwMode="auto">
          <a:xfrm>
            <a:off x="4195764" y="5805489"/>
            <a:ext cx="3671887" cy="5048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0924" name="Text Box 156"/>
          <p:cNvSpPr txBox="1">
            <a:spLocks noChangeArrowheads="1"/>
          </p:cNvSpPr>
          <p:nvPr/>
        </p:nvSpPr>
        <p:spPr bwMode="auto">
          <a:xfrm>
            <a:off x="8220076" y="4070351"/>
            <a:ext cx="23399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/>
              <a:t>R&amp;D challenge is focused, at a R&amp;D level, on developing device structures able to maximize the performance of the specific device</a:t>
            </a:r>
          </a:p>
        </p:txBody>
      </p:sp>
      <p:sp>
        <p:nvSpPr>
          <p:cNvPr id="160925" name="AutoShape 157"/>
          <p:cNvSpPr>
            <a:spLocks noChangeArrowheads="1"/>
          </p:cNvSpPr>
          <p:nvPr/>
        </p:nvSpPr>
        <p:spPr bwMode="auto">
          <a:xfrm flipH="1">
            <a:off x="5951539" y="1844676"/>
            <a:ext cx="1150937" cy="144463"/>
          </a:xfrm>
          <a:custGeom>
            <a:avLst/>
            <a:gdLst>
              <a:gd name="T0" fmla="*/ 863203 w 21600"/>
              <a:gd name="T1" fmla="*/ 0 h 21600"/>
              <a:gd name="T2" fmla="*/ 0 w 21600"/>
              <a:gd name="T3" fmla="*/ 72232 h 21600"/>
              <a:gd name="T4" fmla="*/ 863203 w 21600"/>
              <a:gd name="T5" fmla="*/ 144463 h 21600"/>
              <a:gd name="T6" fmla="*/ 1150937 w 21600"/>
              <a:gd name="T7" fmla="*/ 722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926" name="Text Box 158"/>
          <p:cNvSpPr txBox="1">
            <a:spLocks noChangeArrowheads="1"/>
          </p:cNvSpPr>
          <p:nvPr/>
        </p:nvSpPr>
        <p:spPr bwMode="auto">
          <a:xfrm>
            <a:off x="7097714" y="1350964"/>
            <a:ext cx="17287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1600"/>
              <a:t>Separation by</a:t>
            </a:r>
          </a:p>
          <a:p>
            <a:pPr eaLnBrk="1" hangingPunct="1">
              <a:buFontTx/>
              <a:buChar char="•"/>
            </a:pPr>
            <a:r>
              <a:rPr lang="en-US" altLang="it-IT" sz="1600">
                <a:solidFill>
                  <a:schemeClr val="bg1"/>
                </a:solidFill>
              </a:rPr>
              <a:t>High-energy laser</a:t>
            </a:r>
          </a:p>
          <a:p>
            <a:pPr eaLnBrk="1" hangingPunct="1">
              <a:buFontTx/>
              <a:buChar char="•"/>
            </a:pPr>
            <a:r>
              <a:rPr lang="en-US" altLang="it-IT" sz="1600">
                <a:solidFill>
                  <a:schemeClr val="bg1"/>
                </a:solidFill>
              </a:rPr>
              <a:t>Mechanical methods (Ir interface)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4" dur="1000" fill="hold"/>
                                        <p:tgtEl>
                                          <p:spTgt spid="160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60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0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08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0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0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6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60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60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607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60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0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60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69 L 1.94444E-6 -0.0307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0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6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8" presetClass="exit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3" dur="500"/>
                                        <p:tgtEl>
                                          <p:spTgt spid="160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0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921" grpId="0" animBg="1"/>
      <p:bldP spid="160921" grpId="1" animBg="1"/>
      <p:bldP spid="160772" grpId="0" animBg="1"/>
      <p:bldP spid="160772" grpId="1" animBg="1"/>
      <p:bldP spid="160772" grpId="2" animBg="1"/>
      <p:bldP spid="160826" grpId="0" animBg="1"/>
      <p:bldP spid="160826" grpId="1" animBg="1"/>
      <p:bldP spid="160840" grpId="0" animBg="1"/>
      <p:bldP spid="160840" grpId="1" animBg="1"/>
      <p:bldP spid="160841" grpId="0" animBg="1"/>
      <p:bldP spid="160841" grpId="1" animBg="1"/>
      <p:bldP spid="160842" grpId="0" animBg="1"/>
      <p:bldP spid="160842" grpId="1" animBg="1"/>
      <p:bldP spid="160842" grpId="2" animBg="1"/>
      <p:bldP spid="160846" grpId="0"/>
      <p:bldP spid="160911" grpId="0"/>
      <p:bldP spid="160912" grpId="0" animBg="1"/>
      <p:bldP spid="160913" grpId="0" animBg="1"/>
      <p:bldP spid="160914" grpId="0"/>
      <p:bldP spid="160915" grpId="0" animBg="1"/>
      <p:bldP spid="160916" grpId="0" animBg="1"/>
      <p:bldP spid="160917" grpId="0"/>
      <p:bldP spid="160918" grpId="0" animBg="1"/>
      <p:bldP spid="160924" grpId="0"/>
      <p:bldP spid="160925" grpId="0" animBg="1"/>
      <p:bldP spid="1609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A468D719-710D-CB05-3E14-132458A8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452" y="0"/>
            <a:ext cx="14093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 err="1">
                <a:solidFill>
                  <a:schemeClr val="accent2"/>
                </a:solidFill>
              </a:rPr>
              <a:t>Metallizations</a:t>
            </a:r>
            <a:endParaRPr lang="en-US" altLang="it-IT" sz="2000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4156A6-3C7A-F131-D1D0-D1A13BA5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02" y="2436694"/>
            <a:ext cx="2664296" cy="33169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1940FE-0B3F-96ED-3522-0030949E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52" y="1700807"/>
            <a:ext cx="2808614" cy="26642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15DB4A-8B67-A1B1-71D2-22F66F9444F8}"/>
              </a:ext>
            </a:extLst>
          </p:cNvPr>
          <p:cNvSpPr txBox="1"/>
          <p:nvPr/>
        </p:nvSpPr>
        <p:spPr>
          <a:xfrm>
            <a:off x="355540" y="5981850"/>
            <a:ext cx="6655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Werner, M. Diamond metallization for device applications. </a:t>
            </a:r>
            <a:r>
              <a:rPr lang="en-US" i="1" dirty="0"/>
              <a:t>Semiconductor Science and Technology</a:t>
            </a:r>
            <a:r>
              <a:rPr lang="en-US" dirty="0"/>
              <a:t> </a:t>
            </a:r>
            <a:r>
              <a:rPr lang="en-US" b="1" dirty="0"/>
              <a:t>18</a:t>
            </a:r>
            <a:r>
              <a:rPr lang="en-US" dirty="0"/>
              <a:t>, S41-S46 (2003).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8919CE18-FC7C-1903-0A66-8FF85FFCA526}"/>
              </a:ext>
            </a:extLst>
          </p:cNvPr>
          <p:cNvSpPr/>
          <p:nvPr/>
        </p:nvSpPr>
        <p:spPr>
          <a:xfrm>
            <a:off x="6991836" y="2868686"/>
            <a:ext cx="1573085" cy="792088"/>
          </a:xfrm>
          <a:prstGeom prst="rightArrow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A7109F-6C13-16C1-D12C-4D0210CA2398}"/>
              </a:ext>
            </a:extLst>
          </p:cNvPr>
          <p:cNvSpPr txBox="1"/>
          <p:nvPr/>
        </p:nvSpPr>
        <p:spPr>
          <a:xfrm>
            <a:off x="6692209" y="3660774"/>
            <a:ext cx="220057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Post-annealing of metals forming ultra-thin carbide layers at the diamond/metal interface</a:t>
            </a:r>
          </a:p>
          <a:p>
            <a:pPr algn="ctr"/>
            <a:r>
              <a:rPr lang="en-US" dirty="0"/>
              <a:t>Koide, Y. Metal–diamond semiconductor interface and photodiode application. </a:t>
            </a:r>
            <a:r>
              <a:rPr lang="en-US" i="1" dirty="0"/>
              <a:t>Applied Surface Science</a:t>
            </a:r>
            <a:r>
              <a:rPr lang="en-US" dirty="0"/>
              <a:t> </a:t>
            </a:r>
            <a:r>
              <a:rPr lang="en-US" b="1" dirty="0"/>
              <a:t>254</a:t>
            </a:r>
            <a:r>
              <a:rPr lang="en-US" dirty="0"/>
              <a:t>, 6268-6272 (2008). https://doi.org:10.1016/j.apsusc.2008.02.157</a:t>
            </a:r>
          </a:p>
          <a:p>
            <a:pPr algn="ctr"/>
            <a:endParaRPr lang="en-US" sz="18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D1D7F4-DF5B-847D-A831-F0A21DF0D3CA}"/>
              </a:ext>
            </a:extLst>
          </p:cNvPr>
          <p:cNvSpPr txBox="1"/>
          <p:nvPr/>
        </p:nvSpPr>
        <p:spPr>
          <a:xfrm>
            <a:off x="9683001" y="2515191"/>
            <a:ext cx="42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17E360-F47E-93AC-1D77-41F2C6902971}"/>
              </a:ext>
            </a:extLst>
          </p:cNvPr>
          <p:cNvSpPr txBox="1"/>
          <p:nvPr/>
        </p:nvSpPr>
        <p:spPr>
          <a:xfrm>
            <a:off x="9844895" y="30540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8B9646-0025-37E1-445F-F77CBD105B44}"/>
              </a:ext>
            </a:extLst>
          </p:cNvPr>
          <p:cNvSpPr txBox="1"/>
          <p:nvPr/>
        </p:nvSpPr>
        <p:spPr>
          <a:xfrm>
            <a:off x="10086293" y="247714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6B618A-9E60-2B55-191B-C4D5DF3854C4}"/>
              </a:ext>
            </a:extLst>
          </p:cNvPr>
          <p:cNvSpPr txBox="1"/>
          <p:nvPr/>
        </p:nvSpPr>
        <p:spPr>
          <a:xfrm>
            <a:off x="10568766" y="299393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Pd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0465B4-E1BB-FDC2-2432-7A7CE2A58CBF}"/>
              </a:ext>
            </a:extLst>
          </p:cNvPr>
          <p:cNvSpPr txBox="1"/>
          <p:nvPr/>
        </p:nvSpPr>
        <p:spPr>
          <a:xfrm>
            <a:off x="10856798" y="249935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 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E3B010-FEE3-5978-4DED-4472F7F1C906}"/>
              </a:ext>
            </a:extLst>
          </p:cNvPr>
          <p:cNvSpPr txBox="1"/>
          <p:nvPr/>
        </p:nvSpPr>
        <p:spPr>
          <a:xfrm>
            <a:off x="8892781" y="4403148"/>
            <a:ext cx="2893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low barrier height of 0.5 eV is independent from the metal work-function (i.e., metal type) since carbides have similar electronic structure on diamond surface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60412785-8F74-59A5-B623-2830E59A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19" y="2723561"/>
            <a:ext cx="2452687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61E982-112C-24BE-F250-B0E495AD718C}"/>
              </a:ext>
            </a:extLst>
          </p:cNvPr>
          <p:cNvSpPr txBox="1"/>
          <p:nvPr/>
        </p:nvSpPr>
        <p:spPr>
          <a:xfrm>
            <a:off x="448612" y="400110"/>
            <a:ext cx="6543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 metal on diamond surface has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adhere stably and be mechanically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 stable at the operating temperature and ambient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guarantee compatibility with other metal layers in case of wire-bonding (e.g., with gold as topping)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form a diamond/metal junction with null barrier height (i.e., </a:t>
            </a:r>
            <a:r>
              <a:rPr lang="en-US" sz="1800" dirty="0" err="1"/>
              <a:t>ohmicity</a:t>
            </a:r>
            <a:r>
              <a:rPr lang="en-US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 thin enough not to perturb the monitored radiation in case of detectors</a:t>
            </a:r>
          </a:p>
        </p:txBody>
      </p:sp>
    </p:spTree>
    <p:extLst>
      <p:ext uri="{BB962C8B-B14F-4D97-AF65-F5344CB8AC3E}">
        <p14:creationId xmlns:p14="http://schemas.microsoft.com/office/powerpoint/2010/main" val="121749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>
            <a:extLst>
              <a:ext uri="{FF2B5EF4-FFF2-40B4-BE49-F238E27FC236}">
                <a16:creationId xmlns:a16="http://schemas.microsoft.com/office/drawing/2014/main" id="{DBD6EAA4-EF65-50C7-E4B4-5F806CF8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934" y="0"/>
            <a:ext cx="19623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 err="1">
                <a:solidFill>
                  <a:schemeClr val="accent2"/>
                </a:solidFill>
              </a:rPr>
              <a:t>Metallizations</a:t>
            </a:r>
            <a:r>
              <a:rPr lang="en-US" altLang="it-IT" sz="2000" dirty="0">
                <a:solidFill>
                  <a:schemeClr val="accent2"/>
                </a:solidFill>
              </a:rPr>
              <a:t> - DLC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0951E89C-B75C-64FC-B870-305844E1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2825776"/>
            <a:ext cx="2792412" cy="90487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4F52E088-62AA-7CF8-5770-8D8E494C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1438301"/>
            <a:ext cx="2792412" cy="90487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783C28C-7188-DD4D-4C74-AC58094F7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982" y="1628800"/>
            <a:ext cx="3071812" cy="1090612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F0F0F0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18D4232-4C86-7A7F-7CA1-CC05A2E24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1528787"/>
            <a:ext cx="2792412" cy="904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D62E2F00-B014-6364-0BD4-AAB2E2F5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1617687"/>
            <a:ext cx="2792412" cy="317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3276C4E1-CC1D-54CD-D2AE-73E42CC7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2735287"/>
            <a:ext cx="2792412" cy="904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5B7C5516-03AD-BB90-94AF-D4932C82A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207" y="2705125"/>
            <a:ext cx="2792412" cy="317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3E6357FD-7AAC-EBF0-D0DB-F3143EC72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544" y="1985987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>
                <a:solidFill>
                  <a:srgbClr val="0033CC"/>
                </a:solidFill>
              </a:rPr>
              <a:t>CVD Diamond</a:t>
            </a:r>
          </a:p>
        </p:txBody>
      </p:sp>
      <p:sp>
        <p:nvSpPr>
          <p:cNvPr id="11" name="Text Box 50">
            <a:extLst>
              <a:ext uri="{FF2B5EF4-FFF2-40B4-BE49-F238E27FC236}">
                <a16:creationId xmlns:a16="http://schemas.microsoft.com/office/drawing/2014/main" id="{4116A872-2832-3C51-C103-DC401F13C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670" y="2589238"/>
            <a:ext cx="936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DLC, 1-3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2" name="Text Box 51">
            <a:extLst>
              <a:ext uri="{FF2B5EF4-FFF2-40B4-BE49-F238E27FC236}">
                <a16:creationId xmlns:a16="http://schemas.microsoft.com/office/drawing/2014/main" id="{EEBADC66-6697-28EF-507C-D5563EC2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257" y="1493863"/>
            <a:ext cx="7921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DLC, 1-3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3" name="Line 52">
            <a:extLst>
              <a:ext uri="{FF2B5EF4-FFF2-40B4-BE49-F238E27FC236}">
                <a16:creationId xmlns:a16="http://schemas.microsoft.com/office/drawing/2014/main" id="{D187663E-7522-4FF7-DC7C-2C19B57B56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8944" y="16319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Line 53">
            <a:extLst>
              <a:ext uri="{FF2B5EF4-FFF2-40B4-BE49-F238E27FC236}">
                <a16:creationId xmlns:a16="http://schemas.microsoft.com/office/drawing/2014/main" id="{B1122788-1328-1FA8-057B-0C2E763572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7994" y="27273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Line 54">
            <a:extLst>
              <a:ext uri="{FF2B5EF4-FFF2-40B4-BE49-F238E27FC236}">
                <a16:creationId xmlns:a16="http://schemas.microsoft.com/office/drawing/2014/main" id="{028E4BAE-2E58-1922-BB7E-6A966AFE4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8233" y="1493863"/>
            <a:ext cx="2889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Line 55">
            <a:extLst>
              <a:ext uri="{FF2B5EF4-FFF2-40B4-BE49-F238E27FC236}">
                <a16:creationId xmlns:a16="http://schemas.microsoft.com/office/drawing/2014/main" id="{534D4555-10B0-F00E-5432-2075AC160A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3770" y="2790850"/>
            <a:ext cx="3603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21172539-9E5B-5E36-EFB4-E0C663F72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320" y="1200175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Au, 100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8" name="Text Box 57">
            <a:extLst>
              <a:ext uri="{FF2B5EF4-FFF2-40B4-BE49-F238E27FC236}">
                <a16:creationId xmlns:a16="http://schemas.microsoft.com/office/drawing/2014/main" id="{CF4B69EB-EE38-5EED-59A0-18850305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244" y="2916263"/>
            <a:ext cx="172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Au, 100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9" name="Text Box 58">
            <a:extLst>
              <a:ext uri="{FF2B5EF4-FFF2-40B4-BE49-F238E27FC236}">
                <a16:creationId xmlns:a16="http://schemas.microsoft.com/office/drawing/2014/main" id="{1184F8FB-D5B2-8BC9-BFAE-BE728C1FE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470" y="1287488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ja-JP" dirty="0">
                <a:solidFill>
                  <a:srgbClr val="0033CC"/>
                </a:solidFill>
                <a:ea typeface="MS Mincho" pitchFamily="49" charset="-128"/>
              </a:rPr>
              <a:t>Me, 100 nm</a:t>
            </a:r>
            <a:endParaRPr lang="it-IT" altLang="it-IT" dirty="0">
              <a:solidFill>
                <a:srgbClr val="0033CC"/>
              </a:solidFill>
            </a:endParaRP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113F84DA-8B40-3627-CD26-1F29A4E8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619" y="2903563"/>
            <a:ext cx="172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ja-JP" dirty="0">
                <a:solidFill>
                  <a:srgbClr val="0033CC"/>
                </a:solidFill>
                <a:ea typeface="MS Mincho" pitchFamily="49" charset="-128"/>
              </a:rPr>
              <a:t>Me, 100 nm</a:t>
            </a:r>
            <a:endParaRPr lang="it-IT" altLang="it-IT" dirty="0">
              <a:solidFill>
                <a:srgbClr val="0033CC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5E98D44-B2B7-6083-4C50-AA016D731633}"/>
              </a:ext>
            </a:extLst>
          </p:cNvPr>
          <p:cNvSpPr txBox="1"/>
          <p:nvPr/>
        </p:nvSpPr>
        <p:spPr>
          <a:xfrm>
            <a:off x="1189724" y="1939131"/>
            <a:ext cx="28934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A </a:t>
            </a:r>
            <a:r>
              <a:rPr lang="it-IT" sz="1800" dirty="0" err="1"/>
              <a:t>diamond</a:t>
            </a:r>
            <a:r>
              <a:rPr lang="it-IT" sz="1800" dirty="0"/>
              <a:t>-like-carbon (DLC) </a:t>
            </a:r>
            <a:r>
              <a:rPr lang="it-IT" sz="1800" dirty="0" err="1"/>
              <a:t>ultrathin</a:t>
            </a:r>
            <a:r>
              <a:rPr lang="it-IT" sz="1800" dirty="0"/>
              <a:t> </a:t>
            </a:r>
            <a:r>
              <a:rPr lang="it-IT" sz="1800" dirty="0" err="1"/>
              <a:t>layer</a:t>
            </a:r>
            <a:r>
              <a:rPr lang="it-IT" sz="1800" dirty="0"/>
              <a:t> can </a:t>
            </a:r>
            <a:r>
              <a:rPr lang="it-IT" sz="1800" dirty="0" err="1"/>
              <a:t>have</a:t>
            </a:r>
            <a:r>
              <a:rPr lang="it-IT" sz="1800" dirty="0"/>
              <a:t> the </a:t>
            </a:r>
            <a:r>
              <a:rPr lang="it-IT" sz="1800" dirty="0" err="1"/>
              <a:t>same</a:t>
            </a:r>
            <a:r>
              <a:rPr lang="it-IT" sz="1800" dirty="0"/>
              <a:t> </a:t>
            </a:r>
            <a:r>
              <a:rPr lang="it-IT" sz="1800" dirty="0" err="1"/>
              <a:t>role</a:t>
            </a:r>
            <a:r>
              <a:rPr lang="it-IT" sz="1800" dirty="0"/>
              <a:t> of </a:t>
            </a:r>
            <a:r>
              <a:rPr lang="it-IT" sz="1800" dirty="0" err="1"/>
              <a:t>carbides</a:t>
            </a:r>
            <a:endParaRPr lang="it-IT" sz="1800" dirty="0"/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Galbiati, A.</a:t>
            </a:r>
            <a:r>
              <a:rPr lang="it-IT" sz="1400" i="1" dirty="0"/>
              <a:t> et al.</a:t>
            </a:r>
            <a:r>
              <a:rPr lang="en-US" sz="1400" dirty="0"/>
              <a:t> Performance of Monocrystalline Diamond Radiation Detectors Fabricated Using </a:t>
            </a:r>
            <a:r>
              <a:rPr lang="en-US" sz="1400" dirty="0" err="1"/>
              <a:t>TiW</a:t>
            </a:r>
            <a:r>
              <a:rPr lang="en-US" sz="1400" dirty="0"/>
              <a:t>, Cr/Au and a Novel Ohmic DLC/Pt/Au Electrical Contact. </a:t>
            </a:r>
            <a:r>
              <a:rPr lang="en-US" sz="1400" i="1" dirty="0"/>
              <a:t>IEEE Transactions on Nuclear Science</a:t>
            </a:r>
            <a:r>
              <a:rPr lang="en-US" sz="1400" dirty="0"/>
              <a:t> </a:t>
            </a:r>
            <a:r>
              <a:rPr lang="en-US" sz="1400" b="1" dirty="0"/>
              <a:t>56</a:t>
            </a:r>
            <a:r>
              <a:rPr lang="en-US" sz="1400" dirty="0"/>
              <a:t>, 1863-1864 (2009). </a:t>
            </a:r>
          </a:p>
          <a:p>
            <a:pPr algn="ctr"/>
            <a:endParaRPr lang="it-IT" sz="18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424356C-E644-776B-9700-BD46B96D5F2A}"/>
              </a:ext>
            </a:extLst>
          </p:cNvPr>
          <p:cNvSpPr txBox="1"/>
          <p:nvPr/>
        </p:nvSpPr>
        <p:spPr>
          <a:xfrm>
            <a:off x="4528262" y="3498875"/>
            <a:ext cx="4089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We develop the DLC layer by bombarding in a short time the diamond surface by metal ions in a sputtering system.</a:t>
            </a:r>
          </a:p>
          <a:p>
            <a:pPr algn="ctr"/>
            <a:r>
              <a:rPr lang="en-US" sz="1800" dirty="0"/>
              <a:t>After that, deposition of the metal is performed and final gold layer to facilitate wire-bonding.</a:t>
            </a:r>
          </a:p>
        </p:txBody>
      </p:sp>
      <p:pic>
        <p:nvPicPr>
          <p:cNvPr id="24" name="Immagine 7">
            <a:extLst>
              <a:ext uri="{FF2B5EF4-FFF2-40B4-BE49-F238E27FC236}">
                <a16:creationId xmlns:a16="http://schemas.microsoft.com/office/drawing/2014/main" id="{27A959F9-2D87-1E10-5960-E5D86177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31171" y="2825775"/>
            <a:ext cx="227965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9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FF6D2C78-D0EC-BDF6-1A32-4B3022616AEC}"/>
              </a:ext>
            </a:extLst>
          </p:cNvPr>
          <p:cNvGrpSpPr/>
          <p:nvPr/>
        </p:nvGrpSpPr>
        <p:grpSpPr>
          <a:xfrm>
            <a:off x="2156339" y="3933056"/>
            <a:ext cx="2647210" cy="2598938"/>
            <a:chOff x="4133925" y="1141733"/>
            <a:chExt cx="3186211" cy="3078132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677D13A8-A7EE-DBDF-6048-118BF3BC3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925" y="1141733"/>
              <a:ext cx="3186211" cy="307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7405CB6-9C08-1228-2F1A-9528C7B50CE3}"/>
                </a:ext>
              </a:extLst>
            </p:cNvPr>
            <p:cNvSpPr txBox="1"/>
            <p:nvPr/>
          </p:nvSpPr>
          <p:spPr>
            <a:xfrm>
              <a:off x="5009045" y="1490090"/>
              <a:ext cx="1220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NOT </a:t>
              </a:r>
              <a:r>
                <a:rPr lang="it-IT" sz="1600" dirty="0" err="1">
                  <a:solidFill>
                    <a:srgbClr val="FF0000"/>
                  </a:solidFill>
                </a:rPr>
                <a:t>annealed</a:t>
              </a:r>
              <a:r>
                <a:rPr lang="it-IT" sz="160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it-IT" sz="1600" dirty="0">
                  <a:solidFill>
                    <a:srgbClr val="FF0000"/>
                  </a:solidFill>
                </a:rPr>
                <a:t>Ti/</a:t>
              </a:r>
              <a:r>
                <a:rPr lang="it-IT" sz="1600" dirty="0" err="1">
                  <a:solidFill>
                    <a:srgbClr val="FF0000"/>
                  </a:solidFill>
                </a:rPr>
                <a:t>Au</a:t>
              </a:r>
              <a:r>
                <a:rPr lang="it-IT" sz="1600" dirty="0">
                  <a:solidFill>
                    <a:srgbClr val="FF0000"/>
                  </a:solidFill>
                </a:rPr>
                <a:t> contact</a:t>
              </a:r>
            </a:p>
          </p:txBody>
        </p:sp>
        <p:sp>
          <p:nvSpPr>
            <p:cNvPr id="1025" name="CasellaDiTesto 1024">
              <a:extLst>
                <a:ext uri="{FF2B5EF4-FFF2-40B4-BE49-F238E27FC236}">
                  <a16:creationId xmlns:a16="http://schemas.microsoft.com/office/drawing/2014/main" id="{BD8C1292-7D69-1C52-6552-6F33A8CB0B38}"/>
                </a:ext>
              </a:extLst>
            </p:cNvPr>
            <p:cNvSpPr txBox="1"/>
            <p:nvPr/>
          </p:nvSpPr>
          <p:spPr>
            <a:xfrm>
              <a:off x="5116927" y="2997177"/>
              <a:ext cx="222344" cy="400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 Box 66">
            <a:extLst>
              <a:ext uri="{FF2B5EF4-FFF2-40B4-BE49-F238E27FC236}">
                <a16:creationId xmlns:a16="http://schemas.microsoft.com/office/drawing/2014/main" id="{1F4D62AF-1AF8-DD76-48E9-7BB8ACA13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74" y="0"/>
            <a:ext cx="37433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>
                <a:solidFill>
                  <a:schemeClr val="accent2"/>
                </a:solidFill>
              </a:rPr>
              <a:t>Effects and characterization of </a:t>
            </a:r>
            <a:r>
              <a:rPr lang="en-US" altLang="it-IT" sz="2000" dirty="0" err="1">
                <a:solidFill>
                  <a:schemeClr val="accent2"/>
                </a:solidFill>
              </a:rPr>
              <a:t>ohmicity</a:t>
            </a:r>
            <a:endParaRPr lang="en-US" altLang="it-IT" sz="2000" dirty="0">
              <a:solidFill>
                <a:schemeClr val="accent2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9BF9DCE-89A7-91C3-52B4-D57102ACCCE3}"/>
              </a:ext>
            </a:extLst>
          </p:cNvPr>
          <p:cNvSpPr txBox="1"/>
          <p:nvPr/>
        </p:nvSpPr>
        <p:spPr>
          <a:xfrm>
            <a:off x="2279576" y="435287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I(V) </a:t>
            </a:r>
            <a:r>
              <a:rPr lang="it-IT" sz="2400" dirty="0" err="1"/>
              <a:t>Characteristics</a:t>
            </a:r>
            <a:endParaRPr lang="it-IT" sz="2400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9B30EA3-8A9C-79AB-ECC7-9C6FA2A326DE}"/>
              </a:ext>
            </a:extLst>
          </p:cNvPr>
          <p:cNvGrpSpPr/>
          <p:nvPr/>
        </p:nvGrpSpPr>
        <p:grpSpPr>
          <a:xfrm>
            <a:off x="1632358" y="831160"/>
            <a:ext cx="3515908" cy="3248959"/>
            <a:chOff x="688255" y="989452"/>
            <a:chExt cx="2907255" cy="277046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5BAD821-DE57-2069-834C-CA75E261F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55" y="989452"/>
              <a:ext cx="2907255" cy="2770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53DEE4C-51F5-5306-DDB7-5CB0428F7D54}"/>
                </a:ext>
              </a:extLst>
            </p:cNvPr>
            <p:cNvSpPr txBox="1"/>
            <p:nvPr/>
          </p:nvSpPr>
          <p:spPr>
            <a:xfrm>
              <a:off x="1161998" y="1128120"/>
              <a:ext cx="1026243" cy="338554"/>
            </a:xfrm>
            <a:prstGeom prst="rect">
              <a:avLst/>
            </a:prstGeom>
            <a:solidFill>
              <a:srgbClr val="FFD697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DLC/Ag/</a:t>
              </a:r>
              <a:r>
                <a:rPr lang="it-IT" sz="1600" dirty="0" err="1"/>
                <a:t>Au</a:t>
              </a:r>
              <a:endParaRPr lang="it-IT" sz="1600" dirty="0"/>
            </a:p>
          </p:txBody>
        </p:sp>
      </p:grp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10E2D53-CE6F-060A-FF05-4BF23CD88C89}"/>
              </a:ext>
            </a:extLst>
          </p:cNvPr>
          <p:cNvCxnSpPr>
            <a:cxnSpLocks/>
          </p:cNvCxnSpPr>
          <p:nvPr/>
        </p:nvCxnSpPr>
        <p:spPr>
          <a:xfrm flipV="1">
            <a:off x="2791469" y="4324517"/>
            <a:ext cx="1866589" cy="1796884"/>
          </a:xfrm>
          <a:prstGeom prst="line">
            <a:avLst/>
          </a:prstGeom>
          <a:ln>
            <a:solidFill>
              <a:srgbClr val="FF33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6" name="CasellaDiTesto 1025">
            <a:extLst>
              <a:ext uri="{FF2B5EF4-FFF2-40B4-BE49-F238E27FC236}">
                <a16:creationId xmlns:a16="http://schemas.microsoft.com/office/drawing/2014/main" id="{316B2E3F-2FE8-DE5C-1F53-42F58FB950B7}"/>
              </a:ext>
            </a:extLst>
          </p:cNvPr>
          <p:cNvSpPr txBox="1"/>
          <p:nvPr/>
        </p:nvSpPr>
        <p:spPr>
          <a:xfrm>
            <a:off x="7168489" y="435287"/>
            <a:ext cx="3329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Transfer </a:t>
            </a:r>
            <a:r>
              <a:rPr lang="it-IT" sz="2400" dirty="0" err="1"/>
              <a:t>Length</a:t>
            </a:r>
            <a:r>
              <a:rPr lang="it-IT" sz="2400" dirty="0"/>
              <a:t> Method TLM</a:t>
            </a:r>
          </a:p>
        </p:txBody>
      </p:sp>
      <p:pic>
        <p:nvPicPr>
          <p:cNvPr id="1028" name="Picture 8" descr="TLM">
            <a:extLst>
              <a:ext uri="{FF2B5EF4-FFF2-40B4-BE49-F238E27FC236}">
                <a16:creationId xmlns:a16="http://schemas.microsoft.com/office/drawing/2014/main" id="{8488A75D-56EF-AE2D-A915-980EE45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711850"/>
            <a:ext cx="2016224" cy="105529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9">
            <a:extLst>
              <a:ext uri="{FF2B5EF4-FFF2-40B4-BE49-F238E27FC236}">
                <a16:creationId xmlns:a16="http://schemas.microsoft.com/office/drawing/2014/main" id="{FBBA3276-8232-4DEC-3177-A7FA4465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0176" y="3588640"/>
            <a:ext cx="2701371" cy="25327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A6B36ACF-612D-9BAB-7602-34B0F1904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192291"/>
            <a:ext cx="3096344" cy="1951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2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26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9381</TotalTime>
  <Words>1742</Words>
  <Application>Microsoft Office PowerPoint</Application>
  <PresentationFormat>Widescreen</PresentationFormat>
  <Paragraphs>280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Times New Roman</vt:lpstr>
      <vt:lpstr>BIRTH OF A HERO</vt:lpstr>
      <vt:lpstr>AR CENA</vt:lpstr>
      <vt:lpstr>Wingdings</vt:lpstr>
      <vt:lpstr>MS Mincho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CNR-ISC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CNR</dc:creator>
  <cp:lastModifiedBy>Daniele M. Trucchi</cp:lastModifiedBy>
  <cp:revision>702</cp:revision>
  <dcterms:created xsi:type="dcterms:W3CDTF">2007-11-04T21:55:33Z</dcterms:created>
  <dcterms:modified xsi:type="dcterms:W3CDTF">2024-01-10T19:44:47Z</dcterms:modified>
</cp:coreProperties>
</file>