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274" r:id="rId5"/>
    <p:sldId id="275" r:id="rId6"/>
    <p:sldId id="259" r:id="rId7"/>
    <p:sldId id="276" r:id="rId8"/>
    <p:sldId id="278" r:id="rId9"/>
    <p:sldId id="266" r:id="rId10"/>
    <p:sldId id="267" r:id="rId11"/>
    <p:sldId id="277" r:id="rId12"/>
    <p:sldId id="269" r:id="rId13"/>
    <p:sldId id="270" r:id="rId14"/>
    <p:sldId id="263" r:id="rId15"/>
    <p:sldId id="264" r:id="rId16"/>
    <p:sldId id="268" r:id="rId17"/>
    <p:sldId id="260" r:id="rId18"/>
    <p:sldId id="273" r:id="rId19"/>
    <p:sldId id="271" r:id="rId20"/>
    <p:sldId id="272" r:id="rId21"/>
    <p:sldId id="26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5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425C6-FD4B-42D4-A050-F015B9116ECF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1B89E-B807-4712-968B-F08577909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5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alphaModFix amt="7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06628"/>
            <a:ext cx="10363200" cy="3071592"/>
          </a:xfrm>
        </p:spPr>
        <p:txBody>
          <a:bodyPr anchor="ctr" anchorCtr="0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1085" y="4687125"/>
            <a:ext cx="9144000" cy="9324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Davide Fiorina - GSSI &amp; 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28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2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2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Davide Fiorina - GSSI &amp; 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8A8495-72D8-4FFE-B679-962EC4CFD795}"/>
              </a:ext>
            </a:extLst>
          </p:cNvPr>
          <p:cNvSpPr/>
          <p:nvPr/>
        </p:nvSpPr>
        <p:spPr>
          <a:xfrm>
            <a:off x="0" y="1140178"/>
            <a:ext cx="12192000" cy="5559561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5415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02635"/>
            <a:ext cx="10515600" cy="2852737"/>
          </a:xfrm>
        </p:spPr>
        <p:txBody>
          <a:bodyPr anchor="ctr" anchorCtr="0">
            <a:normAutofit/>
          </a:bodyPr>
          <a:lstStyle>
            <a:lvl1pPr>
              <a:defRPr sz="49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Davide Fiorina - GSSI &amp; 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6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4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1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B0CA2AE0-0777-46C2-9994-A4E3FB6E60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019354"/>
            <a:ext cx="12192000" cy="5691423"/>
          </a:xfr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53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892468F5-78C5-48D8-BCCB-6758B85FC5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1019354"/>
            <a:ext cx="12192000" cy="5691423"/>
          </a:xfr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38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8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7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1405" y="24356"/>
            <a:ext cx="9307502" cy="994228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30789"/>
            <a:ext cx="12191999" cy="5579987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710777"/>
            <a:ext cx="2743200" cy="145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1400" b="0" kern="12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04/12/2023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710776"/>
            <a:ext cx="4114800" cy="145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latinLnBrk="0" hangingPunct="1">
              <a:defRPr lang="it-IT" sz="1400" b="0" kern="12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Davide Fiorina - GSSI &amp; INFN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710776"/>
            <a:ext cx="2743200" cy="145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400" b="0" kern="12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fld id="{2163422B-9166-4A04-B02A-862C1BD4B29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ogo with black and orange squares&#10;&#10;Description automatically generated">
            <a:extLst>
              <a:ext uri="{FF2B5EF4-FFF2-40B4-BE49-F238E27FC236}">
                <a16:creationId xmlns:a16="http://schemas.microsoft.com/office/drawing/2014/main" id="{2E4BF976-663D-C943-512E-042E1B5D472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9" t="5563" r="15952" b="-158"/>
          <a:stretch/>
        </p:blipFill>
        <p:spPr>
          <a:xfrm>
            <a:off x="90837" y="54803"/>
            <a:ext cx="1011289" cy="991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12" descr="A logo with blue letters and a circle&#10;&#10;Description automatically generated">
            <a:extLst>
              <a:ext uri="{FF2B5EF4-FFF2-40B4-BE49-F238E27FC236}">
                <a16:creationId xmlns:a16="http://schemas.microsoft.com/office/drawing/2014/main" id="{C5350932-2D17-39A9-222E-4E62EC53FB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16" t="-7638" r="-8457" b="-3717"/>
          <a:stretch/>
        </p:blipFill>
        <p:spPr>
          <a:xfrm>
            <a:off x="10688185" y="54803"/>
            <a:ext cx="1429133" cy="10053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718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060"/>
          </a:solidFill>
          <a:latin typeface="Rokkitt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en-US" sz="2400" kern="1200" dirty="0" smtClean="0">
          <a:solidFill>
            <a:srgbClr val="0000F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2000" kern="1200" dirty="0" smtClean="0">
          <a:solidFill>
            <a:srgbClr val="0000F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600" kern="1200" dirty="0" smtClean="0">
          <a:solidFill>
            <a:srgbClr val="0000F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400" kern="1200" dirty="0" smtClean="0">
          <a:solidFill>
            <a:srgbClr val="0000F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1400" kern="1200" dirty="0">
          <a:solidFill>
            <a:srgbClr val="0000FF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xpe.iaps.inaf.it/publications/Di%20Marco%20et%20al.%20Calibration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fiorotto8/AngularProbabilityPhotoelectric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fiorotto8/AngularProbabilityPhotoelectric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sciencedirect.com/science/article/pii/S0370269320304275?ref=pdf_download&amp;fr=RR-2&amp;rr=80a30983af794c4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lac.stanford.edu/econf/C0307282/lec_notes/kahn/kahn1.pdf" TargetMode="Externa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ysics.nist.gov/PhysRefData/Xcom/html/xcom1.html" TargetMode="External"/><Relationship Id="rId5" Type="http://schemas.openxmlformats.org/officeDocument/2006/relationships/hyperlink" Target="https://iopscience.iop.org/article/10.1088/0004-637X/801/1/66/pdf" TargetMode="External"/><Relationship Id="rId4" Type="http://schemas.openxmlformats.org/officeDocument/2006/relationships/hyperlink" Target="https://github.com/fiorotto8/RateCalc_CRAB-XRCB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cs.nist.gov/PhysRefData/Xcom/html/xcom1.html" TargetMode="External"/><Relationship Id="rId7" Type="http://schemas.openxmlformats.org/officeDocument/2006/relationships/image" Target="../media/image4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Bx370-Vkgw&amp;ab_channel=AmsterdamScientificInstrumentsBV" TargetMode="External"/><Relationship Id="rId2" Type="http://schemas.openxmlformats.org/officeDocument/2006/relationships/hyperlink" Target="https://iopscience.iop.org/article/10.1088/0004-637X/782/1/28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336103/contributions/786537/attachments/1206461/1758245/SOFFITTA_XPE_TEXAS_2015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xpe.iaps.inaf.it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gif"/><Relationship Id="rId7" Type="http://schemas.openxmlformats.org/officeDocument/2006/relationships/hyperlink" Target="https://github.com/fiorotto8/AngularProbabilityPhotoelectric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F7EBB-8780-C9B0-ED4F-D401B0E110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Status and plans for the study of X-ray polarimetry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A3B12FC-04B6-8A1C-9B2A-E7DD761A7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448" y="4548039"/>
            <a:ext cx="9768625" cy="1865640"/>
          </a:xfrm>
        </p:spPr>
        <p:txBody>
          <a:bodyPr>
            <a:normAutofit fontScale="70000" lnSpcReduction="20000"/>
          </a:bodyPr>
          <a:lstStyle/>
          <a:p>
            <a:r>
              <a:rPr lang="it-IT" sz="3600" dirty="0"/>
              <a:t>E. Baracchini</a:t>
            </a:r>
            <a:r>
              <a:rPr lang="it-IT" sz="3600" baseline="30000" dirty="0"/>
              <a:t>1</a:t>
            </a:r>
            <a:r>
              <a:rPr lang="it-IT" sz="3600" dirty="0"/>
              <a:t>, E. Costa</a:t>
            </a:r>
            <a:r>
              <a:rPr lang="it-IT" sz="3600" baseline="30000" dirty="0"/>
              <a:t>2</a:t>
            </a:r>
            <a:r>
              <a:rPr lang="it-IT" sz="3600" dirty="0"/>
              <a:t>, G. Dho</a:t>
            </a:r>
            <a:r>
              <a:rPr lang="it-IT" sz="3600" baseline="30000" dirty="0"/>
              <a:t>3</a:t>
            </a:r>
            <a:r>
              <a:rPr lang="it-IT" sz="3600" dirty="0"/>
              <a:t>, F. Di Giambattista</a:t>
            </a:r>
            <a:r>
              <a:rPr lang="it-IT" sz="3600" baseline="30000" dirty="0"/>
              <a:t>1</a:t>
            </a:r>
            <a:r>
              <a:rPr lang="it-IT" sz="3600" dirty="0"/>
              <a:t>, A. Di Marco</a:t>
            </a:r>
            <a:r>
              <a:rPr lang="it-IT" sz="3600" baseline="30000" dirty="0"/>
              <a:t>2</a:t>
            </a:r>
            <a:r>
              <a:rPr lang="it-IT" sz="3600" dirty="0"/>
              <a:t>, </a:t>
            </a:r>
            <a:r>
              <a:rPr lang="it-IT" sz="3600" u="sng" dirty="0"/>
              <a:t>D.Fiorina</a:t>
            </a:r>
            <a:r>
              <a:rPr lang="it-IT" sz="3600" u="sng" baseline="30000" dirty="0"/>
              <a:t>1</a:t>
            </a:r>
            <a:r>
              <a:rPr lang="it-IT" sz="3600" dirty="0"/>
              <a:t>, D. Marques</a:t>
            </a:r>
            <a:r>
              <a:rPr lang="it-IT" sz="3600" baseline="30000" dirty="0"/>
              <a:t>1</a:t>
            </a:r>
            <a:r>
              <a:rPr lang="it-IT" sz="3600" dirty="0"/>
              <a:t>, G. Mazzitelli</a:t>
            </a:r>
            <a:r>
              <a:rPr lang="it-IT" sz="3600" baseline="30000" dirty="0"/>
              <a:t>3</a:t>
            </a:r>
            <a:r>
              <a:rPr lang="it-IT" sz="3600" dirty="0"/>
              <a:t>, F. Muleri</a:t>
            </a:r>
            <a:r>
              <a:rPr lang="it-IT" sz="3600" baseline="30000" dirty="0"/>
              <a:t>2</a:t>
            </a:r>
            <a:r>
              <a:rPr lang="it-IT" sz="3600" dirty="0"/>
              <a:t>, A. Prajapati</a:t>
            </a:r>
            <a:r>
              <a:rPr lang="it-IT" sz="3600" baseline="30000" dirty="0"/>
              <a:t>1</a:t>
            </a:r>
            <a:r>
              <a:rPr lang="it-IT" sz="3600" dirty="0"/>
              <a:t>, P. Soffitta</a:t>
            </a:r>
            <a:r>
              <a:rPr lang="it-IT" sz="3600" baseline="30000" dirty="0"/>
              <a:t>2</a:t>
            </a:r>
            <a:r>
              <a:rPr lang="it-IT" sz="3600" dirty="0"/>
              <a:t>, S. Torelli</a:t>
            </a:r>
            <a:r>
              <a:rPr lang="it-IT" sz="3600" baseline="30000" dirty="0"/>
              <a:t>1</a:t>
            </a:r>
          </a:p>
          <a:p>
            <a:r>
              <a:rPr lang="en-US" sz="2300" dirty="0"/>
              <a:t>1) GSSI &amp; INFN</a:t>
            </a:r>
          </a:p>
          <a:p>
            <a:r>
              <a:rPr lang="en-US" sz="2300" dirty="0"/>
              <a:t>2) INAF/IAPS</a:t>
            </a:r>
          </a:p>
          <a:p>
            <a:r>
              <a:rPr lang="en-US" sz="2300" dirty="0"/>
              <a:t>3) LNF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9E0AD-6D6E-7EF9-E243-AB29EE0D9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DFA24-48F1-0C01-19E9-1E57E375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F4898-5F22-7EFE-B83F-2C5EEF9E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54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1E68-7856-473B-719F-9990D221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Reconstruction</a:t>
            </a:r>
            <a:r>
              <a:rPr lang="it-IT" dirty="0"/>
              <a:t> &amp; </a:t>
            </a:r>
            <a:r>
              <a:rPr lang="it-IT" dirty="0" err="1"/>
              <a:t>Directionality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3ECF9-0A65-6C0E-6ED1-9AD3D4FB8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CFA2B-112C-720F-2C57-1C8CD2D4B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1CB86-BB88-96E4-C5F6-CAFB0EB0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CCBCA-105E-88D3-F5DD-900F75EAC1B7}"/>
              </a:ext>
            </a:extLst>
          </p:cNvPr>
          <p:cNvSpPr txBox="1"/>
          <p:nvPr/>
        </p:nvSpPr>
        <p:spPr>
          <a:xfrm>
            <a:off x="129979" y="1218471"/>
            <a:ext cx="11711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Simulated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digitized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Electron tracks in LIME range of 15-70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keV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it-IT" sz="20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Samuele’s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Thesis)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06F5C6-F4D1-7B17-E7E0-BEBD276D2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275" y="3197000"/>
            <a:ext cx="5044941" cy="34603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0E50ED-2265-5A60-AC84-5CCFFE645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450" y="4129687"/>
            <a:ext cx="3568665" cy="25543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4077D9-F3E9-970A-ED0E-3FC330727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0" y="4129687"/>
            <a:ext cx="3728253" cy="25543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611BEC-D1D7-565C-00E2-FEDE074B6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0" y="1552179"/>
            <a:ext cx="6551982" cy="24832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44F334-1C45-4B8F-C058-643C2CB48E9A}"/>
              </a:ext>
            </a:extLst>
          </p:cNvPr>
          <p:cNvSpPr txBox="1"/>
          <p:nvPr/>
        </p:nvSpPr>
        <p:spPr>
          <a:xfrm>
            <a:off x="6941713" y="1680693"/>
            <a:ext cx="5151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Directionality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 for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 and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direction</a:t>
            </a:r>
            <a:endParaRPr lang="it-IT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angular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distribution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</a:t>
            </a:r>
            <a:r>
              <a:rPr lang="it-IT" b="1" baseline="30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convolution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simulate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linearly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polarized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Xrays</a:t>
            </a:r>
            <a:endParaRPr lang="it-IT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can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measure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Modulation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factor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14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9E95C-AA7A-6AB0-6718-3713EFEEE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First test @ INAF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9D03D-B294-FEAB-4093-0921F76C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991E4-2572-96EF-E574-22F05FC6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98110-9D49-9036-209F-324AB3C49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CB03A0-23AD-5A18-D923-DD89B5B8E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6" y="1191599"/>
            <a:ext cx="3437108" cy="27172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95C6F4-6496-E179-E3F7-8ADE49358D96}"/>
              </a:ext>
            </a:extLst>
          </p:cNvPr>
          <p:cNvSpPr txBox="1"/>
          <p:nvPr/>
        </p:nvSpPr>
        <p:spPr>
          <a:xfrm>
            <a:off x="3631839" y="1472636"/>
            <a:ext cx="36704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Collimated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000" baseline="30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Sr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Simulation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measurement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electron tracks</a:t>
            </a:r>
          </a:p>
          <a:p>
            <a:endParaRPr lang="en-US" sz="20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0A159-FB5D-1C0B-D6D1-82F0FCB8C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9" y="3189647"/>
            <a:ext cx="4068172" cy="34758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3EE7B-7E6C-52DA-551A-52AB48246C13}"/>
              </a:ext>
            </a:extLst>
          </p:cNvPr>
          <p:cNvSpPr txBox="1"/>
          <p:nvPr/>
        </p:nvSpPr>
        <p:spPr>
          <a:xfrm>
            <a:off x="4072533" y="4649273"/>
            <a:ext cx="4966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detector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was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operated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the appropriate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condition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Gain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saturation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However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there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quite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good agreement with the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simulation</a:t>
            </a:r>
            <a:endParaRPr lang="it-IT" b="1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PRELIMINARY!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88F77EB-114D-D1EA-3204-08EEF61DC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321" y="1151627"/>
            <a:ext cx="4855930" cy="3356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612D7F-A4EF-B787-17D8-48B859240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912" y="4407267"/>
            <a:ext cx="2889844" cy="225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72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80436-4C7D-626C-752F-6680CAB05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Future Plan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5AD1BB-715B-07BF-7F2F-780F6917A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09E373-4295-8770-010F-47413B612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96942-E5DA-B27E-D308-D00D6506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BF8B5B-8ACC-3FD4-23BC-FC4CFC261562}"/>
              </a:ext>
            </a:extLst>
          </p:cNvPr>
          <p:cNvSpPr txBox="1"/>
          <p:nvPr/>
        </p:nvSpPr>
        <p:spPr>
          <a:xfrm>
            <a:off x="96592" y="1181613"/>
            <a:ext cx="6928834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Collimated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90Sr source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(with a good working detector!)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5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Polarized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000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Xray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source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Source/crystal can be changed and determine the energy of the emitted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Xrays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(both Xray gun and source)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crystals, Bragg diffraction ≈45°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 the direction of linearly polarized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Xrays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We would need sources with higher energies  to be discussed with INAF colleagues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Gas Studies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(Ar, Ne, He with CF4 comparison)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Diffiuson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measurement with different gases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Simulation &amp; measurement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Different Amplification Stages: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Minimize the diffusion and extend the energy range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MMGEM (THGEM with embedded mesh) –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 approaches to directionality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721D00-645C-8731-D959-C8D833305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286" y="1254810"/>
            <a:ext cx="5297714" cy="30196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E6CE9D-A047-449A-B870-D2EE1360A83F}"/>
              </a:ext>
            </a:extLst>
          </p:cNvPr>
          <p:cNvSpPr txBox="1"/>
          <p:nvPr/>
        </p:nvSpPr>
        <p:spPr>
          <a:xfrm>
            <a:off x="3708378" y="1572731"/>
            <a:ext cx="6114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3"/>
              </a:rPr>
              <a:t>Di Marco et al. Calibration.pdf (inaf.it)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1FD173-4AB4-16C0-5517-3374A45AE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61" y="4333741"/>
            <a:ext cx="3483093" cy="226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7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FF785-0ADE-9847-DE76-22E1F72FC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BACKUP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A79B8-7C9E-FE26-1E26-C5EE3600C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B8112-AF3F-7332-CDB8-154ABA04E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1CFF3-02BB-1AF4-ECCB-5F1D4948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graphs and diagrams&#10;&#10;Description automatically generated with medium confidence">
            <a:extLst>
              <a:ext uri="{FF2B5EF4-FFF2-40B4-BE49-F238E27FC236}">
                <a16:creationId xmlns:a16="http://schemas.microsoft.com/office/drawing/2014/main" id="{0DE973F2-1E09-A403-51AE-8E0E4C83E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" y="1154661"/>
            <a:ext cx="5660916" cy="54906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6A49D4-2E27-3B85-F9DB-CC7077B2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Photoelectric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 - UNPOLARIZED</a:t>
            </a:r>
            <a:br>
              <a:rPr lang="it-IT" dirty="0"/>
            </a:br>
            <a:r>
              <a:rPr lang="it-IT" dirty="0" err="1"/>
              <a:t>Spherical</a:t>
            </a:r>
            <a:r>
              <a:rPr lang="it-IT" dirty="0"/>
              <a:t> </a:t>
            </a:r>
            <a:r>
              <a:rPr lang="it-IT" dirty="0" err="1"/>
              <a:t>coordinates</a:t>
            </a:r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728DB5-075E-C5FB-050E-9E81F5D3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877E-1C44-4C18-A831-E5E95C041A0A}" type="datetime1">
              <a:rPr lang="it-IT" smtClean="0"/>
              <a:t>04/12/2023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DAC76-FA8C-174E-D6C6-1FC92CA1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346C1-63CB-A46F-98CF-6BB214EA3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ED45-F327-4BA1-BC12-EDB1B13CABDD}" type="slidenum">
              <a:rPr lang="it-IT" smtClean="0"/>
              <a:t>14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EB7376-0CC9-42B2-ADB6-390A68618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353" y="2614412"/>
            <a:ext cx="3723566" cy="4030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EA987B-DEA3-DDA3-7CBF-D098D4FFF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189" y="1262231"/>
            <a:ext cx="5646341" cy="1429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F291E-8611-3107-91A0-6635A36219E4}"/>
              </a:ext>
            </a:extLst>
          </p:cNvPr>
          <p:cNvSpPr txBox="1"/>
          <p:nvPr/>
        </p:nvSpPr>
        <p:spPr>
          <a:xfrm>
            <a:off x="5759189" y="6183659"/>
            <a:ext cx="345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The blue-</a:t>
            </a:r>
            <a:r>
              <a:rPr lang="it-IT" sz="1200" dirty="0" err="1"/>
              <a:t>yellow</a:t>
            </a:r>
            <a:r>
              <a:rPr lang="it-IT" sz="1200" dirty="0"/>
              <a:t> color </a:t>
            </a:r>
            <a:r>
              <a:rPr lang="it-IT" sz="1200" dirty="0" err="1"/>
              <a:t>is</a:t>
            </a:r>
            <a:r>
              <a:rPr lang="it-IT" sz="1200" dirty="0"/>
              <a:t> just for the </a:t>
            </a:r>
            <a:r>
              <a:rPr lang="it-IT" sz="1200" dirty="0" err="1"/>
              <a:t>sake</a:t>
            </a:r>
            <a:r>
              <a:rPr lang="it-IT" sz="1200" dirty="0"/>
              <a:t> of </a:t>
            </a:r>
            <a:r>
              <a:rPr lang="it-IT" sz="1200" dirty="0" err="1"/>
              <a:t>drawing</a:t>
            </a:r>
            <a:r>
              <a:rPr lang="it-IT" sz="1200" dirty="0"/>
              <a:t>. No </a:t>
            </a:r>
            <a:r>
              <a:rPr lang="it-IT" sz="1200" dirty="0" err="1"/>
              <a:t>physical</a:t>
            </a:r>
            <a:r>
              <a:rPr lang="it-IT" sz="1200" dirty="0"/>
              <a:t> </a:t>
            </a:r>
            <a:r>
              <a:rPr lang="it-IT" sz="1200" dirty="0" err="1"/>
              <a:t>sense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</a:t>
            </a:r>
            <a:r>
              <a:rPr lang="it-IT" sz="1200" dirty="0" err="1"/>
              <a:t>associated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A6BBC0-04C8-6A3B-CEA9-1F643A2CDA51}"/>
              </a:ext>
            </a:extLst>
          </p:cNvPr>
          <p:cNvSpPr txBox="1"/>
          <p:nvPr/>
        </p:nvSpPr>
        <p:spPr>
          <a:xfrm>
            <a:off x="719608" y="6442084"/>
            <a:ext cx="61142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5"/>
              </a:rPr>
              <a:t>fiorotto8/</a:t>
            </a:r>
            <a:r>
              <a:rPr lang="en-US" sz="1050" dirty="0" err="1">
                <a:hlinkClick r:id="rId5"/>
              </a:rPr>
              <a:t>AngularProbabilityPhotoelectric</a:t>
            </a:r>
            <a:r>
              <a:rPr lang="en-US" sz="1050" dirty="0">
                <a:hlinkClick r:id="rId5"/>
              </a:rPr>
              <a:t> (github.com)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25347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different colored shapes&#10;&#10;Description automatically generated with medium confidence">
            <a:extLst>
              <a:ext uri="{FF2B5EF4-FFF2-40B4-BE49-F238E27FC236}">
                <a16:creationId xmlns:a16="http://schemas.microsoft.com/office/drawing/2014/main" id="{419CA43B-83BF-FB39-065D-E5627E501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" y="1170890"/>
            <a:ext cx="5618445" cy="5449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6A49D4-2E27-3B85-F9DB-CC7077B2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Photoelectric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 – LINEARLY POLARIZED</a:t>
            </a:r>
            <a:br>
              <a:rPr lang="it-IT" dirty="0"/>
            </a:br>
            <a:r>
              <a:rPr lang="it-IT" dirty="0" err="1"/>
              <a:t>Spherical</a:t>
            </a:r>
            <a:r>
              <a:rPr lang="it-IT" dirty="0"/>
              <a:t> </a:t>
            </a:r>
            <a:r>
              <a:rPr lang="it-IT" dirty="0" err="1"/>
              <a:t>coordinates</a:t>
            </a:r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728DB5-075E-C5FB-050E-9E81F5D3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877E-1C44-4C18-A831-E5E95C041A0A}" type="datetime1">
              <a:rPr lang="it-IT" smtClean="0"/>
              <a:t>04/12/2023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DAC76-FA8C-174E-D6C6-1FC92CA1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346C1-63CB-A46F-98CF-6BB214EA3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AED45-F327-4BA1-BC12-EDB1B13CABDD}" type="slidenum">
              <a:rPr lang="it-IT" smtClean="0"/>
              <a:t>15</a:t>
            </a:fld>
            <a:endParaRPr lang="it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B7CA5B-A13B-A507-4D35-60DA99B13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906" y="1239087"/>
            <a:ext cx="5304734" cy="163927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D7E76B-D775-956F-9847-822D3BE2EF56}"/>
              </a:ext>
            </a:extLst>
          </p:cNvPr>
          <p:cNvCxnSpPr/>
          <p:nvPr/>
        </p:nvCxnSpPr>
        <p:spPr>
          <a:xfrm flipV="1">
            <a:off x="2640169" y="1435994"/>
            <a:ext cx="0" cy="14423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784F218-9C14-D267-8ACC-CBB33ED2B926}"/>
              </a:ext>
            </a:extLst>
          </p:cNvPr>
          <p:cNvSpPr txBox="1"/>
          <p:nvPr/>
        </p:nvSpPr>
        <p:spPr>
          <a:xfrm>
            <a:off x="2640169" y="1396472"/>
            <a:ext cx="1551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Pol </a:t>
            </a:r>
            <a:r>
              <a:rPr lang="it-IT" b="1" dirty="0" err="1">
                <a:solidFill>
                  <a:srgbClr val="FF0000"/>
                </a:solidFill>
              </a:rPr>
              <a:t>Vector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7C0AE-ED71-1366-2A7F-F5CE08050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353" y="2614412"/>
            <a:ext cx="3723566" cy="4030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FFE864-C349-18B8-1491-DFE2D24D0F08}"/>
              </a:ext>
            </a:extLst>
          </p:cNvPr>
          <p:cNvSpPr txBox="1"/>
          <p:nvPr/>
        </p:nvSpPr>
        <p:spPr>
          <a:xfrm>
            <a:off x="5759189" y="6183659"/>
            <a:ext cx="345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The blue-</a:t>
            </a:r>
            <a:r>
              <a:rPr lang="it-IT" sz="1200" dirty="0" err="1"/>
              <a:t>yellow</a:t>
            </a:r>
            <a:r>
              <a:rPr lang="it-IT" sz="1200" dirty="0"/>
              <a:t> color </a:t>
            </a:r>
            <a:r>
              <a:rPr lang="it-IT" sz="1200" dirty="0" err="1"/>
              <a:t>is</a:t>
            </a:r>
            <a:r>
              <a:rPr lang="it-IT" sz="1200" dirty="0"/>
              <a:t> just for the </a:t>
            </a:r>
            <a:r>
              <a:rPr lang="it-IT" sz="1200" dirty="0" err="1"/>
              <a:t>sake</a:t>
            </a:r>
            <a:r>
              <a:rPr lang="it-IT" sz="1200" dirty="0"/>
              <a:t> of </a:t>
            </a:r>
            <a:r>
              <a:rPr lang="it-IT" sz="1200" dirty="0" err="1"/>
              <a:t>drawing</a:t>
            </a:r>
            <a:r>
              <a:rPr lang="it-IT" sz="1200" dirty="0"/>
              <a:t>. No </a:t>
            </a:r>
            <a:r>
              <a:rPr lang="it-IT" sz="1200" dirty="0" err="1"/>
              <a:t>physical</a:t>
            </a:r>
            <a:r>
              <a:rPr lang="it-IT" sz="1200" dirty="0"/>
              <a:t> </a:t>
            </a:r>
            <a:r>
              <a:rPr lang="it-IT" sz="1200" dirty="0" err="1"/>
              <a:t>sense</a:t>
            </a:r>
            <a:r>
              <a:rPr lang="it-IT" sz="1200" dirty="0"/>
              <a:t> </a:t>
            </a:r>
            <a:r>
              <a:rPr lang="it-IT" sz="1200" dirty="0" err="1"/>
              <a:t>is</a:t>
            </a:r>
            <a:r>
              <a:rPr lang="it-IT" sz="1200" dirty="0"/>
              <a:t> </a:t>
            </a:r>
            <a:r>
              <a:rPr lang="it-IT" sz="1200" dirty="0" err="1"/>
              <a:t>associated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844CF0-74D3-5513-6383-985145969154}"/>
              </a:ext>
            </a:extLst>
          </p:cNvPr>
          <p:cNvSpPr txBox="1"/>
          <p:nvPr/>
        </p:nvSpPr>
        <p:spPr>
          <a:xfrm>
            <a:off x="719608" y="6442084"/>
            <a:ext cx="61142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5"/>
              </a:rPr>
              <a:t>fiorotto8/</a:t>
            </a:r>
            <a:r>
              <a:rPr lang="en-US" sz="1050" dirty="0" err="1">
                <a:hlinkClick r:id="rId5"/>
              </a:rPr>
              <a:t>AngularProbabilityPhotoelectric</a:t>
            </a:r>
            <a:r>
              <a:rPr lang="en-US" sz="1050" dirty="0">
                <a:hlinkClick r:id="rId5"/>
              </a:rPr>
              <a:t> (github.com)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270039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5FDA2-EE69-B861-BD8C-EED6E3D8E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Cosmic</a:t>
            </a:r>
            <a:r>
              <a:rPr lang="it-IT" dirty="0"/>
              <a:t> </a:t>
            </a:r>
            <a:r>
              <a:rPr lang="it-IT" dirty="0" err="1"/>
              <a:t>Xray</a:t>
            </a:r>
            <a:r>
              <a:rPr lang="it-IT" dirty="0"/>
              <a:t> Background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F64345-6C57-EE6C-4E90-AC097F1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AF358-66BD-5B11-A2B1-81885B3A9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0B21B-F123-7633-9B19-1197C2D2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B3E3E-AA16-A745-01E5-F4D8B418FBF6}"/>
              </a:ext>
            </a:extLst>
          </p:cNvPr>
          <p:cNvSpPr txBox="1"/>
          <p:nvPr/>
        </p:nvSpPr>
        <p:spPr>
          <a:xfrm>
            <a:off x="236112" y="1238419"/>
            <a:ext cx="7742349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0070C0"/>
                </a:solidFill>
              </a:rPr>
              <a:t>Xray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Cosmic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BackGround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u="sng" dirty="0">
                <a:solidFill>
                  <a:srgbClr val="0070C0"/>
                </a:solidFill>
              </a:rPr>
              <a:t>Power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Flux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measurement</a:t>
            </a:r>
            <a:endParaRPr lang="it-IT" b="1" dirty="0">
              <a:solidFill>
                <a:srgbClr val="0070C0"/>
              </a:solidFill>
            </a:endParaRPr>
          </a:p>
          <a:p>
            <a:pPr algn="ctr"/>
            <a:r>
              <a:rPr lang="en-US" i="1" dirty="0"/>
              <a:t>X-ray and gamma-ray limits on the primordial black hole abundance from Hawking radiation</a:t>
            </a:r>
          </a:p>
          <a:p>
            <a:pPr algn="ctr"/>
            <a:r>
              <a:rPr lang="en-US" sz="1050" dirty="0">
                <a:hlinkClick r:id="rId2"/>
              </a:rPr>
              <a:t>X-ray and gamma-ray limits on the primordial black hole abundance from Hawking radiation - ScienceDirect</a:t>
            </a:r>
            <a:endParaRPr lang="it-IT" sz="105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5842C-ACD6-083A-1F9B-F770B17BB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79" y="2326620"/>
            <a:ext cx="5053328" cy="4149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43F5B-33FD-57FB-67E9-B177678D0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429" y="1176883"/>
            <a:ext cx="4039324" cy="13235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EB4D4E-10BE-809B-1AE9-92F7D7DE0809}"/>
              </a:ext>
            </a:extLst>
          </p:cNvPr>
          <p:cNvSpPr txBox="1"/>
          <p:nvPr/>
        </p:nvSpPr>
        <p:spPr>
          <a:xfrm>
            <a:off x="5164427" y="2497190"/>
            <a:ext cx="6890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“hard” X-rays, E = 3 - 300 keV, the emission is remarkably uniform across the sky, except for a narrow “ridge” of emission in the plane of the galaxy.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5"/>
              </a:rPr>
              <a:t>qui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Superimposition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far point-like sources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(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AGNs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) so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uniform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.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Nearer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to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us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the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things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are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different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so on the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galactic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plane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the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intensity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is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larger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(no idea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how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much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…)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688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2B61F-AE94-1E2F-9560-82C78472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Expected</a:t>
            </a:r>
            <a:r>
              <a:rPr lang="it-IT" dirty="0"/>
              <a:t> hit Rate on 100cm2 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3DC7F0-E412-61E4-ED37-A7E019DBF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EB3B-604B-4092-A2C0-5CA1264C5AF7}" type="datetime1">
              <a:rPr lang="it-IT" smtClean="0"/>
              <a:t>04/12/2023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2A0A9-672A-0E02-7739-ED3D0FC0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BE4E1-8755-0F31-6C72-298249E5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D792-3BC6-4192-A171-1BFE6DC7FC71}" type="slidenum">
              <a:rPr lang="it-IT" smtClean="0"/>
              <a:t>17</a:t>
            </a:fld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1DF27-6063-40F5-D873-3D8C0D75476E}"/>
              </a:ext>
            </a:extLst>
          </p:cNvPr>
          <p:cNvSpPr txBox="1"/>
          <p:nvPr/>
        </p:nvSpPr>
        <p:spPr>
          <a:xfrm>
            <a:off x="0" y="1162820"/>
            <a:ext cx="11856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Every</a:t>
            </a:r>
            <a:r>
              <a:rPr lang="it-IT" dirty="0"/>
              <a:t> energy bin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multiplied</a:t>
            </a:r>
            <a:r>
              <a:rPr lang="it-IT" dirty="0"/>
              <a:t> by the </a:t>
            </a:r>
            <a:r>
              <a:rPr lang="it-IT" dirty="0" err="1"/>
              <a:t>sensitity</a:t>
            </a:r>
            <a:r>
              <a:rPr lang="it-IT" dirty="0"/>
              <a:t> data from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Sensitity</a:t>
            </a:r>
            <a:r>
              <a:rPr lang="it-IT" dirty="0"/>
              <a:t> and CRAB </a:t>
            </a:r>
            <a:r>
              <a:rPr lang="it-IT" dirty="0" err="1"/>
              <a:t>flux</a:t>
            </a:r>
            <a:r>
              <a:rPr lang="it-IT" dirty="0"/>
              <a:t> </a:t>
            </a:r>
            <a:r>
              <a:rPr lang="it-IT" dirty="0" err="1"/>
              <a:t>evaluated</a:t>
            </a:r>
            <a:r>
              <a:rPr lang="it-IT" dirty="0"/>
              <a:t> with </a:t>
            </a:r>
            <a:r>
              <a:rPr lang="it-IT" dirty="0" err="1"/>
              <a:t>Eval</a:t>
            </a:r>
            <a:r>
              <a:rPr lang="it-IT" dirty="0"/>
              <a:t> with </a:t>
            </a:r>
            <a:r>
              <a:rPr lang="it-IT" dirty="0" err="1"/>
              <a:t>Tspline</a:t>
            </a:r>
            <a:r>
              <a:rPr lang="it-IT" dirty="0"/>
              <a:t> (</a:t>
            </a:r>
            <a:r>
              <a:rPr lang="it-IT" dirty="0" err="1"/>
              <a:t>very</a:t>
            </a:r>
            <a:r>
              <a:rPr lang="it-IT" dirty="0"/>
              <a:t> small </a:t>
            </a:r>
            <a:r>
              <a:rPr lang="it-IT" dirty="0" err="1"/>
              <a:t>difference</a:t>
            </a:r>
            <a:r>
              <a:rPr lang="it-IT" dirty="0"/>
              <a:t> with linear </a:t>
            </a:r>
            <a:r>
              <a:rPr lang="it-IT" dirty="0" err="1"/>
              <a:t>interpolation</a:t>
            </a:r>
            <a:r>
              <a:rPr lang="it-IT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6C8690-50FA-2F5C-7476-74507404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79" y="1859107"/>
            <a:ext cx="4616623" cy="35637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1D1661-34FF-2D75-2917-070A50F614A1}"/>
              </a:ext>
            </a:extLst>
          </p:cNvPr>
          <p:cNvSpPr txBox="1"/>
          <p:nvPr/>
        </p:nvSpPr>
        <p:spPr>
          <a:xfrm>
            <a:off x="1928612" y="2196029"/>
            <a:ext cx="191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Photoelctric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Compton</a:t>
            </a:r>
          </a:p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Total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FA2F97-ED7C-F999-3F7B-BE0C11884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505" y="1857845"/>
            <a:ext cx="4807083" cy="35637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53712A-BF66-7414-19CA-8CE797C8FD9C}"/>
              </a:ext>
            </a:extLst>
          </p:cNvPr>
          <p:cNvSpPr txBox="1"/>
          <p:nvPr/>
        </p:nvSpPr>
        <p:spPr>
          <a:xfrm>
            <a:off x="7491822" y="2452529"/>
            <a:ext cx="191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accent6">
                    <a:lumMod val="75000"/>
                  </a:schemeClr>
                </a:solidFill>
              </a:rPr>
              <a:t>Photoelctric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Compton</a:t>
            </a:r>
          </a:p>
          <a:p>
            <a:r>
              <a:rPr lang="it-IT" dirty="0">
                <a:solidFill>
                  <a:schemeClr val="accent5">
                    <a:lumMod val="75000"/>
                  </a:schemeClr>
                </a:solidFill>
              </a:rPr>
              <a:t>Total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97F2CB-49C8-440E-9315-B11B91B8ACEF}"/>
              </a:ext>
            </a:extLst>
          </p:cNvPr>
          <p:cNvSpPr txBox="1"/>
          <p:nvPr/>
        </p:nvSpPr>
        <p:spPr>
          <a:xfrm>
            <a:off x="6699468" y="5830309"/>
            <a:ext cx="6122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fiorotto8/</a:t>
            </a:r>
            <a:r>
              <a:rPr lang="it-IT" dirty="0" err="1">
                <a:hlinkClick r:id="rId4"/>
              </a:rPr>
              <a:t>RateCalc_CRAB</a:t>
            </a:r>
            <a:r>
              <a:rPr lang="it-IT" dirty="0">
                <a:hlinkClick r:id="rId4"/>
              </a:rPr>
              <a:t>-XRCB (github.com)</a:t>
            </a:r>
            <a:endParaRPr lang="it-I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B164CF-EA68-5267-780C-A67644C4F0A4}"/>
              </a:ext>
            </a:extLst>
          </p:cNvPr>
          <p:cNvSpPr txBox="1"/>
          <p:nvPr/>
        </p:nvSpPr>
        <p:spPr>
          <a:xfrm>
            <a:off x="6699468" y="5473104"/>
            <a:ext cx="395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Code and data </a:t>
            </a:r>
            <a:r>
              <a:rPr lang="it-IT" dirty="0" err="1"/>
              <a:t>available</a:t>
            </a:r>
            <a:r>
              <a:rPr lang="it-IT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914AD-BB73-ADFB-70C1-EA23D7B5D71B}"/>
              </a:ext>
            </a:extLst>
          </p:cNvPr>
          <p:cNvSpPr txBox="1"/>
          <p:nvPr/>
        </p:nvSpPr>
        <p:spPr>
          <a:xfrm>
            <a:off x="9554547" y="2139820"/>
            <a:ext cx="263745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u="sng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Addendum: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XRCB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flux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computed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supposing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4π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flux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impining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on a single 10x10cm</a:t>
            </a:r>
            <a:r>
              <a:rPr lang="it-IT" sz="1600" b="1" baseline="30000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side (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overestimation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the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flux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but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underestimation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the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active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CRAB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this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case</a:t>
            </a:r>
            <a:endParaRPr lang="it-IT" sz="16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BF6A92-DDED-B49F-38F4-BD92F29EF76E}"/>
              </a:ext>
            </a:extLst>
          </p:cNvPr>
          <p:cNvSpPr txBox="1"/>
          <p:nvPr/>
        </p:nvSpPr>
        <p:spPr>
          <a:xfrm>
            <a:off x="2727557" y="2914194"/>
            <a:ext cx="1913580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>
                <a:solidFill>
                  <a:srgbClr val="0070C0"/>
                </a:solidFill>
              </a:rPr>
              <a:t>CRAB nebula </a:t>
            </a:r>
            <a:r>
              <a:rPr lang="it-IT" sz="1050" b="1" dirty="0" err="1">
                <a:solidFill>
                  <a:srgbClr val="0070C0"/>
                </a:solidFill>
              </a:rPr>
              <a:t>NuStar</a:t>
            </a:r>
            <a:r>
              <a:rPr lang="it-IT" sz="1050" b="1" dirty="0">
                <a:solidFill>
                  <a:srgbClr val="0070C0"/>
                </a:solidFill>
              </a:rPr>
              <a:t> </a:t>
            </a:r>
            <a:r>
              <a:rPr lang="it-IT" sz="1050" b="1" u="sng" dirty="0">
                <a:solidFill>
                  <a:srgbClr val="0070C0"/>
                </a:solidFill>
              </a:rPr>
              <a:t>Power</a:t>
            </a:r>
            <a:r>
              <a:rPr lang="it-IT" sz="1050" b="1" dirty="0">
                <a:solidFill>
                  <a:srgbClr val="0070C0"/>
                </a:solidFill>
              </a:rPr>
              <a:t> </a:t>
            </a:r>
            <a:r>
              <a:rPr lang="it-IT" sz="1050" b="1" dirty="0" err="1">
                <a:solidFill>
                  <a:srgbClr val="0070C0"/>
                </a:solidFill>
              </a:rPr>
              <a:t>Flux</a:t>
            </a:r>
            <a:r>
              <a:rPr lang="it-IT" sz="1050" b="1" dirty="0">
                <a:solidFill>
                  <a:srgbClr val="0070C0"/>
                </a:solidFill>
              </a:rPr>
              <a:t> </a:t>
            </a:r>
            <a:r>
              <a:rPr lang="it-IT" sz="1050" b="1" dirty="0" err="1">
                <a:solidFill>
                  <a:srgbClr val="0070C0"/>
                </a:solidFill>
              </a:rPr>
              <a:t>measurment</a:t>
            </a:r>
            <a:endParaRPr lang="it-IT" sz="1050" b="1" dirty="0">
              <a:solidFill>
                <a:srgbClr val="0070C0"/>
              </a:solidFill>
            </a:endParaRPr>
          </a:p>
          <a:p>
            <a:pPr algn="ctr"/>
            <a:r>
              <a:rPr lang="en-US" sz="1050" i="1" dirty="0"/>
              <a:t>BROADBAND X-RAY IMAGING AND SPECTROSCOPY OF THE CRAB NEBULA AND PULSAR WITH </a:t>
            </a:r>
            <a:r>
              <a:rPr lang="en-US" sz="1050" i="1" dirty="0" err="1"/>
              <a:t>NuSTAR</a:t>
            </a:r>
            <a:endParaRPr lang="it-IT" sz="1050" i="1" dirty="0"/>
          </a:p>
          <a:p>
            <a:pPr algn="ctr"/>
            <a:r>
              <a:rPr lang="it-IT" sz="1050" dirty="0">
                <a:hlinkClick r:id="rId5"/>
              </a:rPr>
              <a:t>C: (iop.org)</a:t>
            </a:r>
            <a:endParaRPr lang="it-IT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8BC491-0E77-563E-4457-C4A33951D679}"/>
              </a:ext>
            </a:extLst>
          </p:cNvPr>
          <p:cNvSpPr txBox="1"/>
          <p:nvPr/>
        </p:nvSpPr>
        <p:spPr>
          <a:xfrm>
            <a:off x="328411" y="5496586"/>
            <a:ext cx="453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Cosmic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Xray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background rate: 2700 Hz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Crab Nebula Rate: 70 Hz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B2756C-0B7E-B490-19A7-A5EFDDE918C2}"/>
              </a:ext>
            </a:extLst>
          </p:cNvPr>
          <p:cNvSpPr txBox="1"/>
          <p:nvPr/>
        </p:nvSpPr>
        <p:spPr>
          <a:xfrm>
            <a:off x="5532850" y="1135341"/>
            <a:ext cx="6113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6"/>
              </a:rPr>
              <a:t>NIST XCOM: </a:t>
            </a:r>
            <a:r>
              <a:rPr lang="it-IT" sz="1800" b="0" i="0" u="sng" strike="noStrike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6"/>
              </a:rPr>
              <a:t>Element</a:t>
            </a:r>
            <a:r>
              <a:rPr lang="it-IT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6"/>
              </a:rPr>
              <a:t>/Compound/</a:t>
            </a:r>
            <a:r>
              <a:rPr lang="it-IT" sz="1800" b="0" i="0" u="sng" strike="noStrike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6"/>
              </a:rPr>
              <a:t>Mixture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5792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2D006-E036-9E29-F976-146F9B31B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Christmas </a:t>
            </a:r>
            <a:r>
              <a:rPr lang="it-IT" dirty="0" err="1"/>
              <a:t>tree</a:t>
            </a:r>
            <a:r>
              <a:rPr lang="it-IT" dirty="0"/>
              <a:t> </a:t>
            </a:r>
            <a:r>
              <a:rPr lang="it-IT" dirty="0" err="1"/>
              <a:t>solution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730F27-2C60-EEF4-FCB0-0685F930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4B063-70F2-EB6A-DC55-B0E516E4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703BB-8A07-AFAB-05F6-F68F210DE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32104-0BC0-5389-AA33-41C4467BC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32" y="1723394"/>
            <a:ext cx="3473422" cy="4282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6F18B5-9A57-CC3F-BFE5-446E8DE3F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417" y="1470891"/>
            <a:ext cx="3853644" cy="463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73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8F083-B140-85DA-FD89-3C4AD2A9F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Gas </a:t>
            </a:r>
            <a:r>
              <a:rPr lang="it-IT" dirty="0" err="1"/>
              <a:t>Attenuation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and </a:t>
            </a:r>
            <a:r>
              <a:rPr lang="it-IT" dirty="0" err="1"/>
              <a:t>Sensitivity</a:t>
            </a:r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3D6793-4EC4-A944-9034-ABDF22A0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EB3B-604B-4092-A2C0-5CA1264C5AF7}" type="datetime1">
              <a:rPr lang="it-IT" smtClean="0"/>
              <a:t>04/12/2023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A25A1F-0471-0C98-D980-A59AE4BF5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Davide Fiorina - GSSI &amp; INFN LNGS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BFD23-8BFC-A0EC-0FC8-920CDD2CF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8D792-3BC6-4192-A171-1BFE6DC7FC71}" type="slidenum">
              <a:rPr lang="it-IT" smtClean="0"/>
              <a:t>19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D4B7BB-5958-2D48-98B0-41B8F3838E31}"/>
                  </a:ext>
                </a:extLst>
              </p:cNvPr>
              <p:cNvSpPr txBox="1"/>
              <p:nvPr/>
            </p:nvSpPr>
            <p:spPr>
              <a:xfrm>
                <a:off x="133223" y="1264777"/>
                <a:ext cx="4947449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He/CF4 60/40 </a:t>
                </a:r>
                <a:r>
                  <a:rPr lang="it-IT" b="1" dirty="0"/>
                  <a:t>µ/</a:t>
                </a:r>
                <a:r>
                  <a:rPr lang="el-GR" b="1" dirty="0"/>
                  <a:t>ρ</a:t>
                </a:r>
                <a:r>
                  <a:rPr lang="it-IT" dirty="0"/>
                  <a:t> from NIST database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Interaction </a:t>
                </a:r>
                <a:r>
                  <a:rPr lang="it-IT" dirty="0" err="1"/>
                  <a:t>probabilility</a:t>
                </a:r>
                <a:r>
                  <a:rPr lang="it-IT" dirty="0"/>
                  <a:t> in x=10cm of </a:t>
                </a:r>
                <a:r>
                  <a:rPr lang="it-IT" dirty="0" err="1"/>
                  <a:t>such</a:t>
                </a:r>
                <a:r>
                  <a:rPr lang="it-IT" dirty="0"/>
                  <a:t> gas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=1−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−µ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D4B7BB-5958-2D48-98B0-41B8F3838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23" y="1264777"/>
                <a:ext cx="4947449" cy="946991"/>
              </a:xfrm>
              <a:prstGeom prst="rect">
                <a:avLst/>
              </a:prstGeom>
              <a:blipFill>
                <a:blip r:embed="rId2"/>
                <a:stretch>
                  <a:fillRect l="-1110" t="-3205" b="-38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A757BF9-7662-FFF8-2E26-C4FF19084089}"/>
              </a:ext>
            </a:extLst>
          </p:cNvPr>
          <p:cNvSpPr txBox="1"/>
          <p:nvPr/>
        </p:nvSpPr>
        <p:spPr>
          <a:xfrm>
            <a:off x="3807477" y="1264777"/>
            <a:ext cx="6113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NIST XCOM: </a:t>
            </a:r>
            <a:r>
              <a:rPr lang="it-IT" sz="1800" b="0" i="0" u="sng" strike="noStrike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Element</a:t>
            </a:r>
            <a:r>
              <a:rPr lang="it-IT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/Compound/</a:t>
            </a:r>
            <a:r>
              <a:rPr lang="it-IT" sz="1800" b="0" i="0" u="sng" strike="noStrike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Mixture</a:t>
            </a:r>
            <a:r>
              <a:rPr lang="it-IT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AC5EBA-6307-DB0C-D24B-28C075A7A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644" y="1264777"/>
            <a:ext cx="3217770" cy="1247982"/>
          </a:xfrm>
          <a:prstGeom prst="rect">
            <a:avLst/>
          </a:prstGeom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163" y="2512759"/>
            <a:ext cx="3148309" cy="39760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D7F7CF-2541-F246-846F-C851B36083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93" y="2276749"/>
            <a:ext cx="4251988" cy="31672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CF2F3-9CDB-82F0-7913-F087B566E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5736" y="2249507"/>
            <a:ext cx="4227650" cy="316726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05864E9-F25C-BF71-A585-D42A52C08D95}"/>
              </a:ext>
            </a:extLst>
          </p:cNvPr>
          <p:cNvSpPr/>
          <p:nvPr/>
        </p:nvSpPr>
        <p:spPr>
          <a:xfrm>
            <a:off x="6346299" y="2143427"/>
            <a:ext cx="872011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E4C108-EF90-09EA-2496-B721F4A6DCE8}"/>
              </a:ext>
            </a:extLst>
          </p:cNvPr>
          <p:cNvSpPr/>
          <p:nvPr/>
        </p:nvSpPr>
        <p:spPr>
          <a:xfrm>
            <a:off x="2099745" y="2143427"/>
            <a:ext cx="872011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3828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4D10-41C2-5761-1CFD-94BF8E4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Yield Polarimetry Experiment in X-rays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40350-8900-5D3F-9B8F-5E899491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7E468-EE96-64FC-6743-4D59BA7BA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51178-7E4A-5791-7FBF-BA343921D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0F006-E197-5045-B3B8-E9A804DC32DC}"/>
              </a:ext>
            </a:extLst>
          </p:cNvPr>
          <p:cNvSpPr txBox="1"/>
          <p:nvPr/>
        </p:nvSpPr>
        <p:spPr>
          <a:xfrm>
            <a:off x="32197" y="1177670"/>
            <a:ext cx="12085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baseline="0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HypeX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Funded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by PRIN2020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Collaboration with INAF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Goal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it-IT" sz="2000" u="sng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Use a CYGNO-like detector to </a:t>
            </a:r>
            <a:r>
              <a:rPr lang="it-IT" sz="2000" u="sng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measure</a:t>
            </a:r>
            <a:r>
              <a:rPr lang="it-IT" sz="2000" u="sng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the </a:t>
            </a:r>
            <a:r>
              <a:rPr lang="it-IT" sz="2000" u="sng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polarization</a:t>
            </a:r>
            <a:r>
              <a:rPr lang="it-IT" sz="2000" u="sng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of </a:t>
            </a:r>
            <a:r>
              <a:rPr lang="it-IT" sz="2000" u="sng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Xray</a:t>
            </a:r>
            <a:r>
              <a:rPr lang="it-IT" sz="2000" u="sng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from </a:t>
            </a:r>
            <a:r>
              <a:rPr lang="it-IT" sz="2000" u="sng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cosmic</a:t>
            </a:r>
            <a:r>
              <a:rPr lang="it-IT" sz="2000" u="sng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sources </a:t>
            </a: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– GSSI &amp; LNF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Use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different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readout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methods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(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TimePix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) to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improve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GDP (IXPE GEM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currently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on data </a:t>
            </a:r>
            <a:r>
              <a:rPr lang="it-IT" sz="20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taking</a:t>
            </a:r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) performances - 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INAF/IAPS</a:t>
            </a:r>
          </a:p>
          <a:p>
            <a:endParaRPr lang="it-IT" sz="20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9A4CB-2B3B-F7F2-CCF7-F8A989A4C490}"/>
              </a:ext>
            </a:extLst>
          </p:cNvPr>
          <p:cNvSpPr txBox="1"/>
          <p:nvPr/>
        </p:nvSpPr>
        <p:spPr>
          <a:xfrm>
            <a:off x="74555" y="3446733"/>
            <a:ext cx="6283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0" u="none" strike="noStrike" baseline="0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Summary</a:t>
            </a:r>
            <a:r>
              <a:rPr lang="it-IT" sz="2400" b="1" i="0" u="none" strike="noStrike" baseline="0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IXPE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Xray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polarimetry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&amp; </a:t>
            </a: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methods</a:t>
            </a:r>
            <a:endParaRPr lang="it-IT" sz="2400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Directionality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 capability of CYGNO-like TPC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anose="05000000000000000000" pitchFamily="2" charset="2"/>
              </a:rPr>
              <a:t>Future plan</a:t>
            </a:r>
          </a:p>
        </p:txBody>
      </p:sp>
    </p:spTree>
    <p:extLst>
      <p:ext uri="{BB962C8B-B14F-4D97-AF65-F5344CB8AC3E}">
        <p14:creationId xmlns:p14="http://schemas.microsoft.com/office/powerpoint/2010/main" val="2375102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B20D5-5F44-E1B2-4F16-93F046C9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He/CF4 60/40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E10C9E-4FFC-AF39-013B-F72F41A2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9507AA-109A-57A6-2B20-949450117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A545C6-71EB-C168-34B2-BD2B2CD4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25A6E0-1EA2-9845-72D7-7977463C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3" y="1153886"/>
            <a:ext cx="6516206" cy="54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36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367D-86EE-05E2-34ED-F8DDD6C2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Requirements</a:t>
            </a:r>
            <a:r>
              <a:rPr lang="it-IT" dirty="0"/>
              <a:t> for a CYGNO-like </a:t>
            </a:r>
            <a:r>
              <a:rPr lang="it-IT" dirty="0" err="1"/>
              <a:t>Polarimeter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248169-1D11-1725-045F-B4456A09B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9F5EF9-1DBE-1031-B218-1CE1FB588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794028-02D0-2DB3-259E-89C5B189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7E7FEA-42D9-B786-75D2-13410B667893}"/>
              </a:ext>
            </a:extLst>
          </p:cNvPr>
          <p:cNvSpPr txBox="1"/>
          <p:nvPr/>
        </p:nvSpPr>
        <p:spPr>
          <a:xfrm>
            <a:off x="71549" y="1393678"/>
            <a:ext cx="117927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Polarimetry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also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possible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with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Xrays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on-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axis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2"/>
              </a:rPr>
              <a:t>HERE</a:t>
            </a:r>
            <a:endParaRPr lang="it-IT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Compton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process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also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polarization-dependent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background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large to use a ‘slow’ ORCA-like camera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switch to </a:t>
            </a:r>
            <a:r>
              <a:rPr lang="en-US" dirty="0">
                <a:hlinkClick r:id="rId3"/>
              </a:rPr>
              <a:t>Phoebe: The single-photon TPX3CAM – YouTube</a:t>
            </a: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(Used by ARIADNE experiment)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Small area (256x256 pixels) but fast readout (no need of PMT in principle), probably noisy (image intensifier)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Gas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choice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trade-off of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factors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Quantum efficiency → heavy elements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Modulation factor → light elements (straight tracks)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K-edge of the chosen gas should be (much) lower than the minimum energy of interest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Otherwise, we got contaminated by the Auger electron, which is emitted isotropically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For HypeX TPC, we foresee good directionality of the photoelectron from 15 keV up to fully contained tracks  (He/CF4)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Potentially, we can work up to the Argon (K-shell ≈3keV)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Larger efficiency with heavier gases (also to the background!)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Choice of gas (with fixed dimension) fixes the energy range </a:t>
            </a:r>
          </a:p>
        </p:txBody>
      </p:sp>
    </p:spTree>
    <p:extLst>
      <p:ext uri="{BB962C8B-B14F-4D97-AF65-F5344CB8AC3E}">
        <p14:creationId xmlns:p14="http://schemas.microsoft.com/office/powerpoint/2010/main" val="1498192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C0728-2AFC-D9BF-CB30-5EA3A310C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IXPE mission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0690A1-050E-E19E-3896-6CAA67DF2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23811-48A0-7252-89D5-45DF76B48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DD1DD2-4356-0741-B9CE-912E50775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Diagram of IXPE's structure">
            <a:extLst>
              <a:ext uri="{FF2B5EF4-FFF2-40B4-BE49-F238E27FC236}">
                <a16:creationId xmlns:a16="http://schemas.microsoft.com/office/drawing/2014/main" id="{CB394F3B-F5FA-7BDD-7392-AEEF297E1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" y="1178889"/>
            <a:ext cx="5377737" cy="25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2748B-8708-1CAE-3B30-D1F3C3483EAA}"/>
              </a:ext>
            </a:extLst>
          </p:cNvPr>
          <p:cNvSpPr txBox="1"/>
          <p:nvPr/>
        </p:nvSpPr>
        <p:spPr>
          <a:xfrm>
            <a:off x="5698899" y="1193074"/>
            <a:ext cx="63621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First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dedicated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satellite to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Xray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polarimetry</a:t>
            </a:r>
            <a:endParaRPr lang="it-IT" b="1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3x Telescopes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3x Mirror Units (MUs) + 3x Detector Units (Dus)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Detectors Service Unit (DSU) with built-in redundancy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 m focal length, deployable boom, and X-ray 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GPD is a single GEM detector operated in pure DME 800mbar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5284D5-1990-287E-1385-B43A99BEE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913" y="3251762"/>
            <a:ext cx="2452756" cy="3324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87FCBB-1596-3F66-6701-3B5DABEB5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0" y="3766225"/>
            <a:ext cx="3100993" cy="28280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9F4487-EE17-C61B-42A0-2BE6651ECB39}"/>
              </a:ext>
            </a:extLst>
          </p:cNvPr>
          <p:cNvSpPr txBox="1"/>
          <p:nvPr/>
        </p:nvSpPr>
        <p:spPr>
          <a:xfrm>
            <a:off x="3115212" y="3674926"/>
            <a:ext cx="65752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Performance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Polarization sensitivity: MDP</a:t>
            </a:r>
            <a:r>
              <a:rPr lang="en-US" baseline="-25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99%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&lt;5.5% in 1 day for flux 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-10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ergs/cm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Energy range 2-8 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Angular resolution: better than 30 arcsec, field of view larger than 9 arcmin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UTC synchronization: better than 250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μs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Energy resolution: better than 25%  </a:t>
            </a:r>
          </a:p>
        </p:txBody>
      </p:sp>
    </p:spTree>
    <p:extLst>
      <p:ext uri="{BB962C8B-B14F-4D97-AF65-F5344CB8AC3E}">
        <p14:creationId xmlns:p14="http://schemas.microsoft.com/office/powerpoint/2010/main" val="1588992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3BC5F-74A1-0F27-5A1D-7BD37469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Astronomical</a:t>
            </a:r>
            <a:r>
              <a:rPr lang="it-IT" dirty="0"/>
              <a:t> Sources and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sectors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DF0054-D9B2-1D0F-F9D4-EC5972C5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C63016-BBB2-280A-B33F-9B1D1E65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9AD99-2F48-D597-E752-8EE3C159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BDFC56-CD43-6E81-2156-123CD3FA1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5" y="1230814"/>
            <a:ext cx="7065922" cy="4528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6648D1-5D10-15C3-FA6C-57C60D381261}"/>
              </a:ext>
            </a:extLst>
          </p:cNvPr>
          <p:cNvSpPr txBox="1"/>
          <p:nvPr/>
        </p:nvSpPr>
        <p:spPr>
          <a:xfrm>
            <a:off x="1569756" y="5865798"/>
            <a:ext cx="403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SOFFITTA_XPE_TEXAS_2015.pdf (cern.ch)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AC168E-DDF1-D292-4818-B65A0F606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095" y="3258354"/>
            <a:ext cx="4919710" cy="3399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C8D429-BDC6-C591-3406-E4530EAAC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2260" y="2153321"/>
            <a:ext cx="3663139" cy="10831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BBF689-107C-8A1F-43DB-098A0EB6F59A}"/>
              </a:ext>
            </a:extLst>
          </p:cNvPr>
          <p:cNvSpPr txBox="1"/>
          <p:nvPr/>
        </p:nvSpPr>
        <p:spPr>
          <a:xfrm>
            <a:off x="7488565" y="1697718"/>
            <a:ext cx="4703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IXPE - Imaging X-ray Polarimetry Explorer (inaf.it)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55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3283E-E412-D74E-D1C0-5E2D5359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From a LIME Underground to a MANGO in </a:t>
            </a:r>
            <a:r>
              <a:rPr lang="it-IT" dirty="0" err="1"/>
              <a:t>space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9F2E1-46EC-D85C-3ED3-44F9ED12E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B77BA-D4E2-B327-5247-A9AA027A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C1A04-CCDC-4B21-4864-74C7837A0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5</a:t>
            </a:fld>
            <a:endParaRPr lang="en-US"/>
          </a:p>
        </p:txBody>
      </p:sp>
      <p:pic>
        <p:nvPicPr>
          <p:cNvPr id="12" name="Picture 11" descr="A collage of images of two people&#10;&#10;Description automatically generated">
            <a:extLst>
              <a:ext uri="{FF2B5EF4-FFF2-40B4-BE49-F238E27FC236}">
                <a16:creationId xmlns:a16="http://schemas.microsoft.com/office/drawing/2014/main" id="{4B5E09AE-CD11-8F11-B4E9-B935C61F4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13644" r="11500" b="3051"/>
          <a:stretch/>
        </p:blipFill>
        <p:spPr>
          <a:xfrm>
            <a:off x="2602370" y="1209097"/>
            <a:ext cx="7065220" cy="550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3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9F118-D95F-EF31-A154-0C7A0629C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Photoelectric</a:t>
            </a:r>
            <a:r>
              <a:rPr lang="it-IT" dirty="0"/>
              <a:t> </a:t>
            </a:r>
            <a:r>
              <a:rPr lang="it-IT" dirty="0" err="1"/>
              <a:t>effect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3D86C-213A-672E-C9F8-E83F22C07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976EB-7AC3-9F74-D419-387FBA14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BEE40-AB91-F13C-67EA-A304AB956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F040F-DB2A-3396-0654-D86A24578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188" y="1687090"/>
            <a:ext cx="5404334" cy="994227"/>
          </a:xfrm>
          <a:prstGeom prst="rect">
            <a:avLst/>
          </a:prstGeom>
        </p:spPr>
      </p:pic>
      <p:pic>
        <p:nvPicPr>
          <p:cNvPr id="7" name="Picture 6" descr="A graph of a polar plot&#10;&#10;Description automatically generated">
            <a:extLst>
              <a:ext uri="{FF2B5EF4-FFF2-40B4-BE49-F238E27FC236}">
                <a16:creationId xmlns:a16="http://schemas.microsoft.com/office/drawing/2014/main" id="{C909D76A-1537-FB5C-D5AE-22AD6226E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162963"/>
            <a:ext cx="5518150" cy="5351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57B37B-2F67-A59C-9900-B303E38E1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304" y="3198791"/>
            <a:ext cx="3712351" cy="939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9F9325-7D11-EC7B-0DF0-D402FFDB3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723" y="3168300"/>
            <a:ext cx="3403277" cy="1051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A9EF29-687C-E6F9-8561-01CFD0CCE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3940" y="4452498"/>
            <a:ext cx="1904979" cy="20622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A2BD97-02E3-60A8-1412-1C5540D3F3BF}"/>
              </a:ext>
            </a:extLst>
          </p:cNvPr>
          <p:cNvSpPr txBox="1"/>
          <p:nvPr/>
        </p:nvSpPr>
        <p:spPr>
          <a:xfrm>
            <a:off x="4789088" y="1184811"/>
            <a:ext cx="734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Valid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only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spherical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symmetric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shells!</a:t>
            </a:r>
          </a:p>
          <a:p>
            <a:pPr algn="ctr"/>
            <a:r>
              <a:rPr lang="it-IT" sz="16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Usually</a:t>
            </a:r>
            <a:r>
              <a:rPr lang="it-IT" sz="16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true</a:t>
            </a:r>
            <a:r>
              <a:rPr lang="it-IT" sz="16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since</a:t>
            </a:r>
            <a:r>
              <a:rPr lang="it-IT" sz="16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 </a:t>
            </a:r>
            <a:r>
              <a:rPr lang="it-IT" sz="16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sz="16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dominant</a:t>
            </a:r>
            <a:r>
              <a:rPr lang="it-IT" sz="16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on </a:t>
            </a:r>
            <a:r>
              <a:rPr lang="it-IT" sz="16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inner</a:t>
            </a:r>
            <a:r>
              <a:rPr lang="it-IT" sz="16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shells </a:t>
            </a:r>
            <a:r>
              <a:rPr lang="it-IT" sz="16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that</a:t>
            </a:r>
            <a:r>
              <a:rPr lang="it-IT" sz="16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are </a:t>
            </a:r>
            <a:r>
              <a:rPr lang="it-IT" sz="16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spherical</a:t>
            </a:r>
            <a:r>
              <a:rPr lang="it-IT" sz="16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FF6AE-AA62-98EB-7E3B-0AF1BDCF4F73}"/>
              </a:ext>
            </a:extLst>
          </p:cNvPr>
          <p:cNvSpPr txBox="1"/>
          <p:nvPr/>
        </p:nvSpPr>
        <p:spPr>
          <a:xfrm>
            <a:off x="5219344" y="2969746"/>
            <a:ext cx="2794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Unpolarized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photons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06584-6F1C-2CF7-3CB4-C52F26851427}"/>
              </a:ext>
            </a:extLst>
          </p:cNvPr>
          <p:cNvSpPr txBox="1"/>
          <p:nvPr/>
        </p:nvSpPr>
        <p:spPr>
          <a:xfrm>
            <a:off x="9084794" y="2946208"/>
            <a:ext cx="2794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Linearly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polarized</a:t>
            </a:r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600" b="1" dirty="0" err="1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photons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A033E0-4333-2E7A-CEFD-CEA77318C42E}"/>
              </a:ext>
            </a:extLst>
          </p:cNvPr>
          <p:cNvCxnSpPr>
            <a:cxnSpLocks/>
          </p:cNvCxnSpPr>
          <p:nvPr/>
        </p:nvCxnSpPr>
        <p:spPr>
          <a:xfrm>
            <a:off x="772733" y="3844344"/>
            <a:ext cx="166137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B6327B-AD47-155A-BC2C-70792FB51E52}"/>
              </a:ext>
            </a:extLst>
          </p:cNvPr>
          <p:cNvSpPr txBox="1"/>
          <p:nvPr/>
        </p:nvSpPr>
        <p:spPr>
          <a:xfrm>
            <a:off x="719608" y="6442084"/>
            <a:ext cx="61142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7"/>
              </a:rPr>
              <a:t>fiorotto8/</a:t>
            </a:r>
            <a:r>
              <a:rPr lang="en-US" sz="1050" dirty="0" err="1">
                <a:hlinkClick r:id="rId7"/>
              </a:rPr>
              <a:t>AngularProbabilityPhotoelectric</a:t>
            </a:r>
            <a:r>
              <a:rPr lang="en-US" sz="1050" dirty="0">
                <a:hlinkClick r:id="rId7"/>
              </a:rPr>
              <a:t> (github.com)</a:t>
            </a:r>
            <a:endParaRPr lang="en-US" sz="1050" dirty="0"/>
          </a:p>
        </p:txBody>
      </p:sp>
      <p:pic>
        <p:nvPicPr>
          <p:cNvPr id="1026" name="Picture 2" descr="Left: Illustration of a 100% polarized radiation as seen by IXPE. Right: Same as left image but for an unpolarized radiation.">
            <a:extLst>
              <a:ext uri="{FF2B5EF4-FFF2-40B4-BE49-F238E27FC236}">
                <a16:creationId xmlns:a16="http://schemas.microsoft.com/office/drawing/2014/main" id="{1E6DA8AE-A4EB-9F46-942C-5371479F5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72" y="4653327"/>
            <a:ext cx="5284968" cy="190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EB8825-04C4-B650-FFCD-9EBD7950CFBE}"/>
              </a:ext>
            </a:extLst>
          </p:cNvPr>
          <p:cNvSpPr txBox="1"/>
          <p:nvPr/>
        </p:nvSpPr>
        <p:spPr>
          <a:xfrm>
            <a:off x="671951" y="1597650"/>
            <a:ext cx="42885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θ</a:t>
            </a: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emission</a:t>
            </a: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distribution</a:t>
            </a: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(common on Pol and </a:t>
            </a:r>
            <a:r>
              <a:rPr lang="it-IT" sz="12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UnPol</a:t>
            </a: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E73AB1-97EA-5EF8-DDF4-702931305BE7}"/>
              </a:ext>
            </a:extLst>
          </p:cNvPr>
          <p:cNvSpPr txBox="1"/>
          <p:nvPr/>
        </p:nvSpPr>
        <p:spPr>
          <a:xfrm>
            <a:off x="5575300" y="4363810"/>
            <a:ext cx="42885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Φ</a:t>
            </a: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emission</a:t>
            </a: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distribution</a:t>
            </a: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modulated</a:t>
            </a: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on </a:t>
            </a:r>
            <a:r>
              <a:rPr lang="it-IT" sz="12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Xray</a:t>
            </a:r>
            <a:r>
              <a:rPr lang="it-IT" sz="12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1200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Polatization</a:t>
            </a:r>
            <a:endParaRPr lang="en-US" sz="12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602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3650-F188-92F9-CE20-6B08611F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Photoeletron</a:t>
            </a:r>
            <a:r>
              <a:rPr lang="it-IT" dirty="0"/>
              <a:t> </a:t>
            </a:r>
            <a:r>
              <a:rPr lang="it-IT" dirty="0" err="1"/>
              <a:t>directionality</a:t>
            </a:r>
            <a:r>
              <a:rPr lang="it-IT" dirty="0"/>
              <a:t> and </a:t>
            </a:r>
            <a:r>
              <a:rPr lang="it-IT" dirty="0" err="1"/>
              <a:t>Xray</a:t>
            </a:r>
            <a:r>
              <a:rPr lang="it-IT" dirty="0"/>
              <a:t> </a:t>
            </a:r>
            <a:r>
              <a:rPr lang="it-IT" dirty="0" err="1"/>
              <a:t>polarimetry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166FB-3AE7-4B51-8D85-733EDDC3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C4121-A430-4DB9-6EF2-29D4C5D6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2F284-C3BF-CB94-84E2-5E6DDD06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F4C6B2-C578-D5F2-A6D3-98EB696404D0}"/>
              </a:ext>
            </a:extLst>
          </p:cNvPr>
          <p:cNvSpPr txBox="1"/>
          <p:nvPr/>
        </p:nvSpPr>
        <p:spPr>
          <a:xfrm>
            <a:off x="70834" y="1275008"/>
            <a:ext cx="72121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Doing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X-ray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Polarimetry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means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doing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electron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directionality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also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energy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essential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Reconstruct the photoelectron angular distribution to get some modulation in the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azimuthal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Modulation factor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response to 100% polarized radiation: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Minimum Detectable Polarization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(MDP) with no background: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9F18FC-953D-D86B-00C8-D1BB37CD8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853" y="1376465"/>
            <a:ext cx="4383363" cy="49764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D4FC2C-1F6B-FD2C-E404-AE2BC6411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72" y="2556281"/>
            <a:ext cx="4734528" cy="701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6E108C-7657-BA6B-3038-A53C97E6E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472" y="3583332"/>
            <a:ext cx="4383363" cy="1003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74F8EF-51CC-AFE5-F759-A762E99B6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5109644"/>
            <a:ext cx="4838827" cy="112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18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3650-F188-92F9-CE20-6B08611F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Photoeletron</a:t>
            </a:r>
            <a:r>
              <a:rPr lang="it-IT" dirty="0"/>
              <a:t> </a:t>
            </a:r>
            <a:r>
              <a:rPr lang="it-IT" dirty="0" err="1"/>
              <a:t>directionality</a:t>
            </a:r>
            <a:r>
              <a:rPr lang="it-IT" dirty="0"/>
              <a:t> and </a:t>
            </a:r>
            <a:r>
              <a:rPr lang="it-IT" dirty="0" err="1"/>
              <a:t>Xray</a:t>
            </a:r>
            <a:r>
              <a:rPr lang="it-IT" dirty="0"/>
              <a:t> </a:t>
            </a:r>
            <a:r>
              <a:rPr lang="it-IT" dirty="0" err="1"/>
              <a:t>polarimetry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166FB-3AE7-4B51-8D85-733EDDC3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C4121-A430-4DB9-6EF2-29D4C5D6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2F284-C3BF-CB94-84E2-5E6DDD067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F4C6B2-C578-D5F2-A6D3-98EB696404D0}"/>
              </a:ext>
            </a:extLst>
          </p:cNvPr>
          <p:cNvSpPr txBox="1"/>
          <p:nvPr/>
        </p:nvSpPr>
        <p:spPr>
          <a:xfrm>
            <a:off x="70834" y="1275008"/>
            <a:ext cx="72121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Doing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X-ray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Polarimetry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means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doing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electron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directionality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also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energy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essential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Reconstruct the photoelectron angular distribution to get some modulation in the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azimuthal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Modulation factor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response to 100% polarized radiation: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Minimum Detectable Polarization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(MDP) with no background: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9F18FC-953D-D86B-00C8-D1BB37CD8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853" y="1376465"/>
            <a:ext cx="4383363" cy="49764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D4FC2C-1F6B-FD2C-E404-AE2BC6411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72" y="2556281"/>
            <a:ext cx="4734528" cy="701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6E108C-7657-BA6B-3038-A53C97E6E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472" y="3583332"/>
            <a:ext cx="4383363" cy="1003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74F8EF-51CC-AFE5-F759-A762E99B60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5109644"/>
            <a:ext cx="4838827" cy="1121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3159E-E8DF-E368-206F-8F8CEB26A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196" y="1704092"/>
            <a:ext cx="5288925" cy="3998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2EA0B-E33A-6981-187A-9D3D34BA3773}"/>
              </a:ext>
            </a:extLst>
          </p:cNvPr>
          <p:cNvSpPr txBox="1"/>
          <p:nvPr/>
        </p:nvSpPr>
        <p:spPr>
          <a:xfrm>
            <a:off x="8847786" y="3837904"/>
            <a:ext cx="2942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IXPE 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modulation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factor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769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CBD6-C479-2FBA-6927-1A96FEEE6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Reconstruction</a:t>
            </a:r>
            <a:r>
              <a:rPr lang="it-IT" dirty="0"/>
              <a:t> &amp; </a:t>
            </a:r>
            <a:r>
              <a:rPr lang="it-IT" dirty="0" err="1"/>
              <a:t>Directionality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29696-0487-72DB-6CF3-D14B5080A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04/12/2023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6794DF-3896-B912-661A-2C0D93799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Davide Fiorina - GSSI &amp; INFN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34BCF-5C80-D151-04EA-11691749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422B-9166-4A04-B02A-862C1BD4B295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88BB6-5AFB-FAB9-93E5-31C32B5AA624}"/>
              </a:ext>
            </a:extLst>
          </p:cNvPr>
          <p:cNvSpPr txBox="1"/>
          <p:nvPr/>
        </p:nvSpPr>
        <p:spPr>
          <a:xfrm>
            <a:off x="0" y="1249568"/>
            <a:ext cx="27432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do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X-ray polarimetry, you need to reconstruct the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impact point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of the X-ray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b="1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direction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Let’s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start with CYGNO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simulation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Samuele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000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applied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the IXPE </a:t>
            </a:r>
            <a:r>
              <a:rPr lang="it-IT" sz="2000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algorithm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</a:t>
            </a:r>
            <a:r>
              <a:rPr lang="it-IT" sz="2000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directionality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</a:t>
            </a:r>
            <a:r>
              <a:rPr lang="it-IT" sz="20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electrons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it-IT" sz="20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simulated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it-IT" sz="2000" b="1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digitized</a:t>
            </a:r>
            <a:r>
              <a:rPr lang="it-IT" sz="20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LIME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FE129B-761D-64A3-C900-4ABFD6CB8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941" y="1202556"/>
            <a:ext cx="9166259" cy="546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3922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1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SSI_template.potm" id="{7CD88606-570D-411A-A1C4-F2B31CA91C30}" vid="{70503CF4-468C-4B85-A4FB-93AAFBB3F8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GSSI_template</Template>
  <TotalTime>5579</TotalTime>
  <Words>1416</Words>
  <Application>Microsoft Office PowerPoint</Application>
  <PresentationFormat>Widescreen</PresentationFormat>
  <Paragraphs>216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Roboto</vt:lpstr>
      <vt:lpstr>Rokkitt</vt:lpstr>
      <vt:lpstr>Wingdings</vt:lpstr>
      <vt:lpstr>Presentation1</vt:lpstr>
      <vt:lpstr>Status and plans for the study of X-ray polarimetry</vt:lpstr>
      <vt:lpstr>High Yield Polarimetry Experiment in X-rays</vt:lpstr>
      <vt:lpstr>IXPE mission</vt:lpstr>
      <vt:lpstr>Astronomical Sources and Physics sectors</vt:lpstr>
      <vt:lpstr>From a LIME Underground to a MANGO in space</vt:lpstr>
      <vt:lpstr>Photoelectric effect</vt:lpstr>
      <vt:lpstr>Photoeletron directionality and Xray polarimetry </vt:lpstr>
      <vt:lpstr>Photoeletron directionality and Xray polarimetry </vt:lpstr>
      <vt:lpstr>Reconstruction &amp; Directionality</vt:lpstr>
      <vt:lpstr>Reconstruction &amp; Directionality</vt:lpstr>
      <vt:lpstr>First test @ INAF</vt:lpstr>
      <vt:lpstr>Future Plan</vt:lpstr>
      <vt:lpstr>BACKUP</vt:lpstr>
      <vt:lpstr>Photoelectric Effect - UNPOLARIZED Spherical coordinates</vt:lpstr>
      <vt:lpstr>Photoelectric Effect – LINEARLY POLARIZED Spherical coordinates</vt:lpstr>
      <vt:lpstr>Cosmic Xray Background</vt:lpstr>
      <vt:lpstr>Expected hit Rate on 100cm2 detector</vt:lpstr>
      <vt:lpstr>Christmas tree solution</vt:lpstr>
      <vt:lpstr>Gas Attenuation factors and Sensitivity</vt:lpstr>
      <vt:lpstr>He/CF4 60/40</vt:lpstr>
      <vt:lpstr>Requirements for a CYGNO-like Polarimeter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plans for the study of X-ray polarimetry</dc:title>
  <dc:creator>Davide Fiorina</dc:creator>
  <cp:lastModifiedBy>Davide Fiorina</cp:lastModifiedBy>
  <cp:revision>75</cp:revision>
  <dcterms:created xsi:type="dcterms:W3CDTF">2023-11-30T09:42:37Z</dcterms:created>
  <dcterms:modified xsi:type="dcterms:W3CDTF">2023-12-04T14:31:52Z</dcterms:modified>
</cp:coreProperties>
</file>