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7" r:id="rId2"/>
  </p:sldMasterIdLst>
  <p:sldIdLst>
    <p:sldId id="265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A5E95A-E124-F459-2BB3-F96D5B095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D6C6BE7-4BEF-A17E-3BE2-088083DA6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AACE56-87C9-619B-CB9F-49F15193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A9C20F-70DE-B327-695E-4F5E2D554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AE0E847-BC48-77B9-2818-BD08342B8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61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C89B8A-9240-5A3B-7089-181F2E22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5C0C2C5-27A1-0DA9-6CBD-D05732DE0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EE89A6-6EDB-B283-52A2-290BACE3B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8710D9-1ED5-6918-7E41-76E55055A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ECDC40D-EBB4-5BEE-CF2D-755838E7C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648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70F1DC2-BB8A-50A2-CB27-EC2B3F2B09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311C9E8-6922-C90A-7B16-D3FF5415E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BD4984-0407-F0C7-78D0-7A9EA617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9E3FB3-A548-693E-F46F-0472DCA42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9638B8-55C1-9B25-D434-88FB116FE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93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38D1A-C154-416E-9A79-73C2790040AF}" type="datetime1">
              <a:rPr lang="it-IT" smtClean="0"/>
              <a:t>23/11/2023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91154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F32F7-3810-4C3E-84D7-B21D82B79B1F}" type="datetime1">
              <a:rPr lang="it-IT" smtClean="0"/>
              <a:t>23/11/2023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937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FFD037-6FAF-AB16-17EC-799FBB6B7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9E453A-9DDA-4932-C529-21DBC757D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1B2878-85EB-C74E-006D-3807D5A1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76AF095-03BC-8156-D005-37B5D9127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9CFA14-7B34-E86B-B171-A9D4B0B4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5615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EC2F37-77E4-F49E-4861-CEFC7510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DFAC5D-41FD-66C0-A132-3DE232225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5105CFB-0756-DAE6-AFD0-1A9E158CA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F82C175-6407-17C8-7686-E3F7C04B0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F3FAAA-42F8-74EA-078A-46D447F9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8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2A49EA-A2EF-B9A3-85C8-7AB31C331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729124-BFC1-0BDA-68D2-891634DF9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D9E7486-2CF9-3695-673D-17A653AD9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8DF0343-91D9-E96E-EE7B-458A25E43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8D67BA-7775-0670-8D46-FDC162C27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7446AE8-0067-49EC-5F12-0521B9040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803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8B099B-00F3-0C2D-B1D9-36E14A6B5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A20A36C-4290-9CDB-4984-9B03CBFD87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A99050-A9CF-EFA5-4AF6-01FA51534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E20EDF7-3D34-B0B8-914F-676E44F1F0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E38B684-C54A-EDA4-CEC2-18F473815E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0AF694F-B9DB-E1BB-0E18-C912019E8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7340C2E-38B4-5F5D-09EA-A2106D38E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70F78E-E108-25D8-A284-B3F6A041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1680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CE79381-3E18-67E6-EC8F-242304131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B5CAEA7-0888-E1AD-9B56-1C9E9666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299668F-F3BC-A248-B44B-DD504FF1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12A962F-1291-521E-7188-0EBEB46D0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576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1DF03121-3CC4-D44B-C36B-9E3E1964A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9C3A27C-5F43-ACFD-064C-76FF1ED4B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623F5D6-3E23-4DB6-DE0A-C88AC42E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120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8023C-7385-4CD1-E6D7-87092D7FE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8796A6-14A9-518F-26EA-EF73FEBFF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A08B2CB-942D-6E78-D59D-04700ECCC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3A852A-25CC-C11F-673E-8349B682D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9D01C04-B5EE-B3E8-305A-EA49CC71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EF40CC-4B62-D837-B346-4E2226173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472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8BF592-17AE-D85A-9A80-CE9DC2BE6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D4E1E4D-35B2-39CA-5E09-DB7C2DD4BD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26E5426-52F0-D037-1AC0-C04ADFFBB4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4E2C1B-3611-36C1-9526-35530BBD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84A5DD-E951-69A0-4CD5-1227C15BA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5CB5AA-98C2-1352-A094-7C2BEB0B7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6641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864A1B9-6835-DA57-F5E7-ECA36451B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F6722E1-0287-3DE6-CF8D-863A0A8F8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D035C5-4A42-096B-531D-00D533B4DF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6E28F-81B7-4061-B418-E1EFFEB49F49}" type="datetimeFigureOut">
              <a:rPr lang="it-IT" smtClean="0"/>
              <a:t>23/11/2023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18B2CB-4C6B-5E33-74FD-F2CD346F6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FC5B1B-831C-3D38-5196-014E11807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6CEA65-92BB-4073-9BD2-14A6E83050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8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8A05486-1E1A-4A86-B970-F4C7FCE26DFA}" type="datetime1">
              <a:rPr lang="it-IT" smtClean="0"/>
              <a:t>23/11/2023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it-IT"/>
              <a:t>Luisa Occhiuto, Università della Calabria&amp; INFN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36956C-97E2-407A-8A45-2FEFB3DE6A28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737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rd50.web.cern.ch/NIEL/defaul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moll.web.cern.ch/thesis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AB8F684-23E4-5281-4F76-03FA8E38AA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4043" y="1707974"/>
            <a:ext cx="10819421" cy="719574"/>
          </a:xfrm>
          <a:solidFill>
            <a:schemeClr val="tx2"/>
          </a:solidFill>
        </p:spPr>
        <p:txBody>
          <a:bodyPr>
            <a:normAutofit/>
          </a:bodyPr>
          <a:lstStyle/>
          <a:p>
            <a:pPr algn="ctr"/>
            <a:r>
              <a:rPr lang="en-US" sz="3600" b="0" i="0" dirty="0">
                <a:solidFill>
                  <a:schemeClr val="bg1"/>
                </a:solidFill>
                <a:effectLst/>
                <a:latin typeface="Amasis MT Pro Medium" panose="02040604050005020304" pitchFamily="18" charset="0"/>
              </a:rPr>
              <a:t>Proton Energy scan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7" name="Sottotitolo 6">
            <a:extLst>
              <a:ext uri="{FF2B5EF4-FFF2-40B4-BE49-F238E27FC236}">
                <a16:creationId xmlns:a16="http://schemas.microsoft.com/office/drawing/2014/main" id="{83D86C2F-438E-C8E9-1B22-60A500FAD4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2594912"/>
            <a:ext cx="10058400" cy="1143000"/>
          </a:xfrm>
        </p:spPr>
        <p:txBody>
          <a:bodyPr/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Luisa occhiuto</a:t>
            </a: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University of Calabria&amp; INFN COSENZA</a:t>
            </a: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A84C2C60-A9E1-5C99-0B3E-B573D6348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186AC05-2D71-85AC-ED23-EF4B5777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1</a:t>
            </a:fld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A544071F-0987-3032-5F52-3FEBA77178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78" y="4624850"/>
            <a:ext cx="2316070" cy="1667571"/>
          </a:xfrm>
          <a:prstGeom prst="rect">
            <a:avLst/>
          </a:prstGeom>
        </p:spPr>
      </p:pic>
      <p:pic>
        <p:nvPicPr>
          <p:cNvPr id="9" name="Immagine 8" descr="Immagine che contiene testo, Carattere, logo, Elementi grafici&#10;&#10;Descrizione generata automaticamente">
            <a:extLst>
              <a:ext uri="{FF2B5EF4-FFF2-40B4-BE49-F238E27FC236}">
                <a16:creationId xmlns:a16="http://schemas.microsoft.com/office/drawing/2014/main" id="{6135D436-7587-DDCA-9CA4-28574184A80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4" r="1" b="9378"/>
          <a:stretch/>
        </p:blipFill>
        <p:spPr>
          <a:xfrm>
            <a:off x="4449783" y="4547654"/>
            <a:ext cx="3785914" cy="1634685"/>
          </a:xfrm>
          <a:prstGeom prst="rect">
            <a:avLst/>
          </a:prstGeom>
        </p:spPr>
      </p:pic>
      <p:pic>
        <p:nvPicPr>
          <p:cNvPr id="10" name="Immagine 9" descr="Immagine che contiene Carattere, testo, logo, Elementi grafici&#10;&#10;Descrizione generata automaticamente">
            <a:extLst>
              <a:ext uri="{FF2B5EF4-FFF2-40B4-BE49-F238E27FC236}">
                <a16:creationId xmlns:a16="http://schemas.microsoft.com/office/drawing/2014/main" id="{18256E73-AB7F-146B-FFEC-6303952A41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-1340" r="4" b="-1529"/>
          <a:stretch/>
        </p:blipFill>
        <p:spPr>
          <a:xfrm>
            <a:off x="9705064" y="4547654"/>
            <a:ext cx="2302821" cy="1744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6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9AAD95-44E9-FBEF-8AE3-F7B3E7AD2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Energy </a:t>
            </a:r>
            <a:r>
              <a:rPr lang="it-IT" sz="4400" dirty="0" err="1">
                <a:solidFill>
                  <a:schemeClr val="tx1"/>
                </a:solidFill>
                <a:latin typeface="Amasis MT Pro Medium" panose="02040604050005020304" pitchFamily="18" charset="0"/>
              </a:rPr>
              <a:t>scan</a:t>
            </a:r>
            <a:endParaRPr lang="it-IT" sz="4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79309" y="2291618"/>
                <a:ext cx="6544492" cy="4023360"/>
              </a:xfrm>
            </p:spPr>
            <p:txBody>
              <a:bodyPr>
                <a:normAutofit lnSpcReduction="10000"/>
              </a:bodyPr>
              <a:lstStyle/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it-IT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Danno da radiazione da particelle adroniche a temperature fisse.</a:t>
                </a:r>
              </a:p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en-US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TIFPA facility in Trento</a:t>
                </a:r>
                <a:r>
                  <a:rPr lang="it-IT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 : irraggiamento a diverse energie e a fluenza fissa</a:t>
                </a:r>
                <a:r>
                  <a:rPr lang="en-US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2000" b="1" i="1" u="none" strike="noStrike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t-IT" sz="2000" b="1" i="1" u="none" strike="noStrike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𝟏𝟎</m:t>
                        </m:r>
                      </m:e>
                      <m:sup>
                        <m:r>
                          <a:rPr lang="it-IT" sz="2000" b="1" i="1" u="none" strike="noStrike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𝟗</m:t>
                        </m:r>
                      </m:sup>
                    </m:sSup>
                    <m:f>
                      <m:fPr>
                        <m:ctrlPr>
                          <a:rPr lang="it-IT" sz="2000" b="1" i="1" u="none" strike="noStrike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1" i="1" u="none" strike="noStrike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𝒑</m:t>
                        </m:r>
                      </m:num>
                      <m:den>
                        <m:r>
                          <a:rPr lang="it-IT" sz="2000" b="1" i="1" u="none" strike="noStrike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𝒄</m:t>
                        </m:r>
                        <m:sSup>
                          <m:sSupPr>
                            <m:ctrlPr>
                              <a:rPr lang="it-IT" sz="2000" b="1" i="1" u="none" strike="noStrike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it-IT" sz="2000" b="1" i="1" u="none" strike="noStrike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it-IT" sz="2000" b="1" i="1" u="none" strike="noStrike" smtClean="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;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</a:t>
                </a:r>
              </a:p>
              <a:p>
                <a:pPr marL="447675" indent="-360363" algn="just">
                  <a:buFont typeface="Wingdings" panose="05000000000000000000" pitchFamily="2" charset="2"/>
                  <a:buChar char="q"/>
                </a:pPr>
                <a:r>
                  <a:rPr lang="en-US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Per </a:t>
                </a:r>
                <a:r>
                  <a:rPr lang="en-US" dirty="0" err="1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l’e</a:t>
                </a:r>
                <a:r>
                  <a:rPr lang="en-US" sz="2000" b="0" i="0" u="none" strike="noStrike" dirty="0" err="1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nergy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scan: “solid water”</a:t>
                </a:r>
                <a:r>
                  <a:rPr lang="en-US" sz="2000" b="0" i="0" u="none" strike="noStrike" dirty="0">
                    <a:solidFill>
                      <a:schemeClr val="accent2"/>
                    </a:solidFill>
                    <a:effectLst/>
                    <a:latin typeface="Amasis MT Pro Medium" panose="02040604050005020304" pitchFamily="18" charset="0"/>
                  </a:rPr>
                  <a:t>*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.</a:t>
                </a:r>
              </a:p>
              <a:p>
                <a:pPr marL="447675" indent="-360363" algn="just">
                  <a:buFont typeface="Wingdings" panose="05000000000000000000" pitchFamily="2" charset="2"/>
                  <a:buChar char="q"/>
                </a:pPr>
                <a:endParaRPr lang="en-US" dirty="0">
                  <a:solidFill>
                    <a:schemeClr val="tx1"/>
                  </a:solidFill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dirty="0">
                  <a:solidFill>
                    <a:schemeClr val="tx1"/>
                  </a:solidFill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r>
                  <a:rPr lang="en-US" sz="1600" b="0" i="0" u="none" strike="noStrike" dirty="0">
                    <a:solidFill>
                      <a:srgbClr val="000000"/>
                    </a:solidFill>
                    <a:effectLst/>
                    <a:latin typeface="Amasis MT Pro Medium" panose="02040604050005020304" pitchFamily="18" charset="0"/>
                  </a:rPr>
                  <a:t>        </a:t>
                </a:r>
                <a:r>
                  <a:rPr lang="en-US" sz="1600" b="0" i="0" u="none" strike="noStrike" dirty="0">
                    <a:solidFill>
                      <a:schemeClr val="accent2"/>
                    </a:solidFill>
                    <a:effectLst/>
                    <a:latin typeface="Amasis MT Pro Medium" panose="02040604050005020304" pitchFamily="18" charset="0"/>
                  </a:rPr>
                  <a:t>*IBA Solid Plate Phantom (</a:t>
                </a:r>
                <a:r>
                  <a:rPr lang="en-US" sz="1600" b="1" i="0" u="none" strike="noStrike" dirty="0">
                    <a:solidFill>
                      <a:schemeClr val="accent2"/>
                    </a:solidFill>
                    <a:effectLst/>
                    <a:latin typeface="Amasis MT Pro Medium" panose="02040604050005020304" pitchFamily="18" charset="0"/>
                  </a:rPr>
                  <a:t>RW3</a:t>
                </a:r>
                <a:r>
                  <a:rPr lang="en-US" sz="1600" b="0" i="0" u="none" strike="noStrike" dirty="0">
                    <a:solidFill>
                      <a:schemeClr val="accent2"/>
                    </a:solidFill>
                    <a:effectLst/>
                    <a:latin typeface="Amasis MT Pro Medium" panose="02040604050005020304" pitchFamily="18" charset="0"/>
                  </a:rPr>
                  <a:t>). </a:t>
                </a:r>
                <a:endParaRPr lang="en-US" sz="1600" dirty="0">
                  <a:solidFill>
                    <a:schemeClr val="accent2"/>
                  </a:solidFill>
                  <a:latin typeface="Amasis MT Pro Medium" panose="020406040500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endParaRPr lang="it-IT" dirty="0">
                  <a:latin typeface="Amasis MT Pro Medium" panose="02040604050005020304" pitchFamily="18" charset="0"/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79309" y="2291618"/>
                <a:ext cx="6544492" cy="4023360"/>
              </a:xfrm>
              <a:blipFill>
                <a:blip r:embed="rId2"/>
                <a:stretch>
                  <a:fillRect l="-931" t="-2424" r="-232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6EED8-E2A3-2020-AE8F-82AD6FE0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D0FCB1-B5FD-639F-DEBD-9AC9179A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2</a:t>
            </a:fld>
            <a:endParaRPr lang="it-IT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" name="Tabella 8">
                <a:extLst>
                  <a:ext uri="{FF2B5EF4-FFF2-40B4-BE49-F238E27FC236}">
                    <a16:creationId xmlns:a16="http://schemas.microsoft.com/office/drawing/2014/main" id="{C0438786-C9BA-6283-2EFC-1F6C4FDF6C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2519035"/>
                  </p:ext>
                </p:extLst>
              </p:nvPr>
            </p:nvGraphicFramePr>
            <p:xfrm>
              <a:off x="7837015" y="2057400"/>
              <a:ext cx="3875088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1696">
                      <a:extLst>
                        <a:ext uri="{9D8B030D-6E8A-4147-A177-3AD203B41FA5}">
                          <a16:colId xmlns:a16="http://schemas.microsoft.com/office/drawing/2014/main" val="4176877456"/>
                        </a:ext>
                      </a:extLst>
                    </a:gridCol>
                    <a:gridCol w="1291696">
                      <a:extLst>
                        <a:ext uri="{9D8B030D-6E8A-4147-A177-3AD203B41FA5}">
                          <a16:colId xmlns:a16="http://schemas.microsoft.com/office/drawing/2014/main" val="4025505869"/>
                        </a:ext>
                      </a:extLst>
                    </a:gridCol>
                    <a:gridCol w="1291696">
                      <a:extLst>
                        <a:ext uri="{9D8B030D-6E8A-4147-A177-3AD203B41FA5}">
                          <a16:colId xmlns:a16="http://schemas.microsoft.com/office/drawing/2014/main" val="3040144917"/>
                        </a:ext>
                      </a:extLst>
                    </a:gridCol>
                  </a:tblGrid>
                  <a:tr h="90953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# Board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Energy </a:t>
                          </a:r>
                          <a:r>
                            <a:rPr lang="it-IT" dirty="0" err="1"/>
                            <a:t>scan</a:t>
                          </a:r>
                          <a:r>
                            <a:rPr lang="it-IT" dirty="0"/>
                            <a:t> (MeV)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RW3 </a:t>
                          </a:r>
                          <a:r>
                            <a:rPr lang="it-IT" dirty="0" err="1"/>
                            <a:t>thickness</a:t>
                          </a:r>
                          <a:r>
                            <a:rPr lang="it-IT" dirty="0"/>
                            <a:t> (mm)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5411980"/>
                      </a:ext>
                    </a:extLst>
                  </a:tr>
                  <a:tr h="363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145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it-IT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22040618"/>
                      </a:ext>
                    </a:extLst>
                  </a:tr>
                  <a:tr h="363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dirty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m:rPr>
                                    <m:nor/>
                                  </m:rPr>
                                  <a:rPr lang="it-IT" b="0" i="0" dirty="0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m:rPr>
                                    <m:nor/>
                                  </m:rPr>
                                  <a:rPr lang="it-IT" dirty="0" smtClean="0"/>
                                  <m:t> ± 1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69582748"/>
                      </a:ext>
                    </a:extLst>
                  </a:tr>
                  <a:tr h="363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it-IT" b="0" i="0" dirty="0" smtClean="0">
                                    <a:latin typeface="Cambria Math" panose="02040503050406030204" pitchFamily="18" charset="0"/>
                                  </a:rPr>
                                  <m:t>16</m:t>
                                </m:r>
                                <m:r>
                                  <m:rPr>
                                    <m:nor/>
                                  </m:rPr>
                                  <a:rPr lang="it-IT" dirty="0" smtClean="0"/>
                                  <m:t> ± 1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1014704"/>
                      </a:ext>
                    </a:extLst>
                  </a:tr>
                  <a:tr h="363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it-IT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m:rPr>
                                    <m:nor/>
                                  </m:rPr>
                                  <a:rPr lang="it-IT" b="0" i="0" dirty="0" smtClean="0">
                                    <a:latin typeface="Cambria Math" panose="02040503050406030204" pitchFamily="18" charset="0"/>
                                  </a:rPr>
                                  <m:t>27</m:t>
                                </m:r>
                                <m:r>
                                  <m:rPr>
                                    <m:nor/>
                                  </m:rPr>
                                  <a:rPr lang="it-IT" dirty="0" smtClean="0"/>
                                  <m:t> ± 1</m:t>
                                </m:r>
                              </m:oMath>
                            </m:oMathPara>
                          </a14:m>
                          <a:endParaRPr lang="it-IT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87288959"/>
                      </a:ext>
                    </a:extLst>
                  </a:tr>
                  <a:tr h="36381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dirty="0"/>
                            <a:t>   131 ±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1583914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" name="Tabella 8">
                <a:extLst>
                  <a:ext uri="{FF2B5EF4-FFF2-40B4-BE49-F238E27FC236}">
                    <a16:creationId xmlns:a16="http://schemas.microsoft.com/office/drawing/2014/main" id="{C0438786-C9BA-6283-2EFC-1F6C4FDF6CA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22519035"/>
                  </p:ext>
                </p:extLst>
              </p:nvPr>
            </p:nvGraphicFramePr>
            <p:xfrm>
              <a:off x="7837015" y="2057400"/>
              <a:ext cx="3875088" cy="2743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91696">
                      <a:extLst>
                        <a:ext uri="{9D8B030D-6E8A-4147-A177-3AD203B41FA5}">
                          <a16:colId xmlns:a16="http://schemas.microsoft.com/office/drawing/2014/main" val="4176877456"/>
                        </a:ext>
                      </a:extLst>
                    </a:gridCol>
                    <a:gridCol w="1291696">
                      <a:extLst>
                        <a:ext uri="{9D8B030D-6E8A-4147-A177-3AD203B41FA5}">
                          <a16:colId xmlns:a16="http://schemas.microsoft.com/office/drawing/2014/main" val="4025505869"/>
                        </a:ext>
                      </a:extLst>
                    </a:gridCol>
                    <a:gridCol w="1291696">
                      <a:extLst>
                        <a:ext uri="{9D8B030D-6E8A-4147-A177-3AD203B41FA5}">
                          <a16:colId xmlns:a16="http://schemas.microsoft.com/office/drawing/2014/main" val="3040144917"/>
                        </a:ext>
                      </a:extLst>
                    </a:gridCol>
                  </a:tblGrid>
                  <a:tr h="9144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# Board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Energy </a:t>
                          </a:r>
                          <a:r>
                            <a:rPr lang="it-IT" dirty="0" err="1"/>
                            <a:t>scan</a:t>
                          </a:r>
                          <a:r>
                            <a:rPr lang="it-IT" dirty="0"/>
                            <a:t> (MeV)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RW3 </a:t>
                          </a:r>
                          <a:r>
                            <a:rPr lang="it-IT" dirty="0" err="1"/>
                            <a:t>thickness</a:t>
                          </a:r>
                          <a:r>
                            <a:rPr lang="it-IT" dirty="0"/>
                            <a:t> (mm)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5541198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145 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200943" t="-258333" r="-1887" b="-4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2204061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75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200943" t="-352459" r="-1887" b="-31967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6958274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45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200943" t="-460000" r="-1887" b="-2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101470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25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it-IT"/>
                        </a:p>
                      </a:txBody>
                      <a:tcPr>
                        <a:blipFill>
                          <a:blip r:embed="rId3"/>
                          <a:stretch>
                            <a:fillRect l="-200943" t="-560000" r="-1887" b="-1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8728895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it-IT" dirty="0"/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it-IT" dirty="0"/>
                            <a:t>   131 ± 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5158391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883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6EED8-E2A3-2020-AE8F-82AD6FE0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D0FCB1-B5FD-639F-DEBD-9AC9179A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3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9AAD95-44E9-FBEF-8AE3-F7B3E7AD22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7820" y="136525"/>
            <a:ext cx="4198374" cy="707308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Energy </a:t>
            </a:r>
            <a:r>
              <a:rPr lang="it-IT" sz="4400" dirty="0" err="1">
                <a:solidFill>
                  <a:schemeClr val="tx1"/>
                </a:solidFill>
                <a:latin typeface="Amasis MT Pro Medium" panose="02040604050005020304" pitchFamily="18" charset="0"/>
              </a:rPr>
              <a:t>scan</a:t>
            </a:r>
            <a:endParaRPr lang="it-IT" sz="4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0" y="1392790"/>
                <a:ext cx="6096000" cy="4060825"/>
              </a:xfrm>
            </p:spPr>
            <p:txBody>
              <a:bodyPr>
                <a:normAutofit/>
              </a:bodyPr>
              <a:lstStyle/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Come cambia la fluenza in relazione al </a:t>
                </a:r>
                <a:r>
                  <a:rPr lang="it-IT" sz="2000" dirty="0" err="1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degradatore</a:t>
                </a:r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 utilizzato? Quanto era efficiente il </a:t>
                </a:r>
                <a:r>
                  <a:rPr lang="it-IT" sz="2000" dirty="0" err="1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degradatore</a:t>
                </a:r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? </a:t>
                </a:r>
              </a:p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</a:rPr>
                  <a:t>Dai file di simulazione </a:t>
                </a:r>
                <a:r>
                  <a:rPr lang="it-IT" sz="2000" dirty="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→ </a:t>
                </a:r>
                <a:r>
                  <a:rPr lang="it-IT" sz="2000" dirty="0" err="1">
                    <a:solidFill>
                      <a:schemeClr val="tx1"/>
                    </a:solidFill>
                    <a:latin typeface="Amasis MT Pro Medium" panose="020406040500050203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  <a:t>Efficiency</a:t>
                </a:r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it-IT" sz="2000" dirty="0" err="1">
                    <a:solidFill>
                      <a:schemeClr val="tx1"/>
                    </a:solidFill>
                    <a:latin typeface="Amasis MT Pro Medium" panose="020406040500050203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degraders</a:t>
                </a:r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it-IT" sz="2000" dirty="0">
                    <a:solidFill>
                      <a:schemeClr val="tx1"/>
                    </a:solidFill>
                    <a:latin typeface="Amasis MT Pro Medium" panose="020406040500050203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en-US" sz="2000" b="0" i="0" u="none" strike="noStrike" dirty="0" err="1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Normalizzazione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a 145 MeV.</a:t>
                </a:r>
              </a:p>
              <a:p>
                <a:pPr marL="447675" indent="-360363" algn="just">
                  <a:buFont typeface="Wingdings" panose="05000000000000000000" pitchFamily="2" charset="2"/>
                  <a:buChar char="q"/>
                </a:pPr>
                <a:endParaRPr lang="en-US" dirty="0">
                  <a:solidFill>
                    <a:schemeClr val="tx1"/>
                  </a:solidFill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dirty="0">
                  <a:solidFill>
                    <a:schemeClr val="tx1"/>
                  </a:solidFill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r>
                  <a:rPr lang="en-US" sz="1600" b="0" i="0" u="none" strike="noStrike" dirty="0">
                    <a:solidFill>
                      <a:srgbClr val="000000"/>
                    </a:solidFill>
                    <a:effectLst/>
                    <a:latin typeface="Amasis MT Pro Medium" panose="02040604050005020304" pitchFamily="18" charset="0"/>
                  </a:rPr>
                  <a:t>        </a:t>
                </a:r>
                <a:endParaRPr lang="en-US" sz="1600" dirty="0">
                  <a:solidFill>
                    <a:schemeClr val="accent2"/>
                  </a:solidFill>
                  <a:latin typeface="Amasis MT Pro Medium" panose="020406040500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endParaRPr lang="it-IT" dirty="0">
                  <a:latin typeface="Amasis MT Pro Medium" panose="02040604050005020304" pitchFamily="18" charset="0"/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0" y="1392790"/>
                <a:ext cx="6096000" cy="4060825"/>
              </a:xfrm>
              <a:blipFill>
                <a:blip r:embed="rId2"/>
                <a:stretch>
                  <a:fillRect t="-1499" r="-10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Immagine 6">
            <a:extLst>
              <a:ext uri="{FF2B5EF4-FFF2-40B4-BE49-F238E27FC236}">
                <a16:creationId xmlns:a16="http://schemas.microsoft.com/office/drawing/2014/main" id="{BE240049-0FDA-E5C0-02D8-D50B45D3F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5986" y="568383"/>
            <a:ext cx="6186014" cy="2933024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CDDDABD7-36D8-3E25-3AAF-6EB50788D07B}"/>
              </a:ext>
            </a:extLst>
          </p:cNvPr>
          <p:cNvSpPr txBox="1"/>
          <p:nvPr/>
        </p:nvSpPr>
        <p:spPr>
          <a:xfrm>
            <a:off x="6843251" y="305514"/>
            <a:ext cx="256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XYProfile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145 MeV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30C5462D-AC53-C81C-B1AF-1BB21B367F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197441"/>
            <a:ext cx="6595249" cy="3092176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CDE2573-7956-F5FA-2567-F65D54C9E54F}"/>
              </a:ext>
            </a:extLst>
          </p:cNvPr>
          <p:cNvSpPr txBox="1"/>
          <p:nvPr/>
        </p:nvSpPr>
        <p:spPr>
          <a:xfrm>
            <a:off x="1267497" y="3132075"/>
            <a:ext cx="2566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/>
              <a:t>XYProfile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18 MeV</a:t>
            </a:r>
          </a:p>
        </p:txBody>
      </p:sp>
      <p:sp>
        <p:nvSpPr>
          <p:cNvPr id="13" name="Ovale 12">
            <a:extLst>
              <a:ext uri="{FF2B5EF4-FFF2-40B4-BE49-F238E27FC236}">
                <a16:creationId xmlns:a16="http://schemas.microsoft.com/office/drawing/2014/main" id="{F533A2A9-636C-75A2-A586-232913C69276}"/>
              </a:ext>
            </a:extLst>
          </p:cNvPr>
          <p:cNvSpPr/>
          <p:nvPr/>
        </p:nvSpPr>
        <p:spPr>
          <a:xfrm>
            <a:off x="11644009" y="758756"/>
            <a:ext cx="547991" cy="18186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Ovale 13">
            <a:extLst>
              <a:ext uri="{FF2B5EF4-FFF2-40B4-BE49-F238E27FC236}">
                <a16:creationId xmlns:a16="http://schemas.microsoft.com/office/drawing/2014/main" id="{B32C801B-CE56-421B-06B2-95A6C7AB484F}"/>
              </a:ext>
            </a:extLst>
          </p:cNvPr>
          <p:cNvSpPr/>
          <p:nvPr/>
        </p:nvSpPr>
        <p:spPr>
          <a:xfrm>
            <a:off x="5991494" y="3475839"/>
            <a:ext cx="547991" cy="181867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81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6EED8-E2A3-2020-AE8F-82AD6FE0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D0FCB1-B5FD-639F-DEBD-9AC9179A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4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9AAD95-44E9-FBEF-8AE3-F7B3E7AD22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27820" y="136525"/>
            <a:ext cx="4198374" cy="707308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Energy </a:t>
            </a:r>
            <a:r>
              <a:rPr lang="it-IT" sz="4400" dirty="0" err="1">
                <a:solidFill>
                  <a:schemeClr val="tx1"/>
                </a:solidFill>
                <a:latin typeface="Amasis MT Pro Medium" panose="02040604050005020304" pitchFamily="18" charset="0"/>
              </a:rPr>
              <a:t>scan</a:t>
            </a:r>
            <a:endParaRPr lang="it-IT" sz="4400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763DA7-456A-3049-EFDD-6C4CA2F4E60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7650" y="860815"/>
            <a:ext cx="6828817" cy="2181468"/>
          </a:xfrm>
        </p:spPr>
        <p:txBody>
          <a:bodyPr>
            <a:normAutofit lnSpcReduction="10000"/>
          </a:bodyPr>
          <a:lstStyle/>
          <a:p>
            <a:pPr marL="433388" indent="-342900" algn="just">
              <a:buFont typeface="Wingdings" panose="05000000000000000000" pitchFamily="2" charset="2"/>
              <a:buChar char="q"/>
            </a:pPr>
            <a:r>
              <a:rPr lang="it-IT" sz="1800" dirty="0">
                <a:solidFill>
                  <a:srgbClr val="3C4043"/>
                </a:solidFill>
                <a:latin typeface="Amasis MT Pro Medium" panose="02040604050005020304" pitchFamily="18" charset="0"/>
              </a:rPr>
              <a:t>Il fattore di durezza k utile per confrontare il danno da spostamento prodotto da particelle diverse con il danno che sarebbe prodotto da neutroni di 1 MeV e della stessa fluenza.</a:t>
            </a:r>
            <a:endParaRPr lang="en-US" sz="2000" b="0" i="0" u="none" strike="noStrike" dirty="0"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  <a:p>
            <a:pPr marL="87312" indent="0" algn="just">
              <a:buNone/>
            </a:pPr>
            <a:endParaRPr lang="en-US" dirty="0">
              <a:solidFill>
                <a:schemeClr val="tx1"/>
              </a:solidFill>
              <a:latin typeface="Amasis MT Pro Medium" panose="02040604050005020304" pitchFamily="18" charset="0"/>
            </a:endParaRPr>
          </a:p>
          <a:p>
            <a:pPr marL="87312" indent="0" algn="just">
              <a:buNone/>
            </a:pPr>
            <a:endParaRPr lang="en-US" sz="2000" b="0" i="0" u="none" strike="noStrike" dirty="0"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  <a:p>
            <a:pPr marL="87312" indent="0" algn="just">
              <a:buNone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masis MT Pro Medium" panose="02040604050005020304" pitchFamily="18" charset="0"/>
              </a:rPr>
              <a:t>        </a:t>
            </a:r>
            <a:endParaRPr lang="en-US" sz="1600" dirty="0">
              <a:solidFill>
                <a:schemeClr val="accent2"/>
              </a:solidFill>
              <a:latin typeface="Amasis MT Pro Medium" panose="020406040500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latin typeface="Amasis MT Pro Medium" panose="020406040500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C75EE710-1092-A724-0D28-05AC45485A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717" y="1748707"/>
            <a:ext cx="7990953" cy="2553189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E8491A3-1B64-AF06-049F-AC472777EB04}"/>
              </a:ext>
            </a:extLst>
          </p:cNvPr>
          <p:cNvSpPr txBox="1"/>
          <p:nvPr/>
        </p:nvSpPr>
        <p:spPr>
          <a:xfrm>
            <a:off x="962228" y="4813837"/>
            <a:ext cx="615274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3388" indent="-342900" algn="just">
              <a:buFont typeface="Wingdings" panose="05000000000000000000" pitchFamily="2" charset="2"/>
              <a:buChar char="q"/>
            </a:pPr>
            <a:r>
              <a:rPr lang="it-IT" sz="1800" dirty="0">
                <a:latin typeface="Amasis MT Pro Medium" panose="02040604050005020304" pitchFamily="18" charset="0"/>
              </a:rPr>
              <a:t>Il fattore K è utile per convertire la fluenza di una certa classe di particelle a energie diverse nella fluenza di neutroni equivalenti a 1 MeV necessari per operare lo stesso danno da spostamento sul materiale bersaglio</a:t>
            </a:r>
            <a:r>
              <a:rPr lang="en-US" sz="1800" dirty="0">
                <a:latin typeface="Amasis MT Pro Medium" panose="020406040500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Amasis MT Pro Medium" panose="020406040500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62327AE6-FA4A-BF6E-0E64-DAD823EC0C7A}"/>
                  </a:ext>
                </a:extLst>
              </p:cNvPr>
              <p:cNvSpPr txBox="1"/>
              <p:nvPr/>
            </p:nvSpPr>
            <p:spPr>
              <a:xfrm>
                <a:off x="8153400" y="1912053"/>
                <a:ext cx="3415294" cy="6246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𝑝𝑎𝑟𝑡𝑖𝑐𝑙𝑒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  <m:r>
                                <m:rPr>
                                  <m:sty m:val="p"/>
                                </m:rP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MeV</m:t>
                              </m:r>
                              <m:r>
                                <a:rPr lang="it-IT" b="0" i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it-IT" b="0" i="0" smtClean="0">
                                      <a:latin typeface="Cambria Math" panose="02040503050406030204" pitchFamily="18" charset="0"/>
                                    </a:rPr>
                                    <m:t>n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it-IT" b="0" i="0" smtClean="0">
                                      <a:latin typeface="Cambria Math" panose="02040503050406030204" pitchFamily="18" charset="0"/>
                                    </a:rPr>
                                    <m:t>eq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</a:rPr>
                                <m:t>𝑝𝑎𝑟𝑡𝑖𝑐𝑙𝑒</m:t>
                              </m:r>
                            </m:sub>
                          </m:sSub>
                        </m:num>
                        <m:den>
                          <m:r>
                            <a:rPr lang="it-IT" b="0" i="1" smtClean="0">
                              <a:latin typeface="Cambria Math" panose="02040503050406030204" pitchFamily="18" charset="0"/>
                            </a:rPr>
                            <m:t>95</m:t>
                          </m:r>
                          <m:r>
                            <a:rPr lang="it-IT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b="0" i="0" smtClean="0">
                              <a:latin typeface="Cambria Math" panose="02040503050406030204" pitchFamily="18" charset="0"/>
                            </a:rPr>
                            <m:t>MeV</m:t>
                          </m:r>
                          <m:r>
                            <a:rPr lang="it-IT" b="0" i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it-IT" b="0" i="0" smtClean="0">
                              <a:latin typeface="Cambria Math" panose="02040503050406030204" pitchFamily="18" charset="0"/>
                            </a:rPr>
                            <m:t>mb</m:t>
                          </m:r>
                        </m:den>
                      </m:f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6" name="CasellaDiTesto 15">
                <a:extLst>
                  <a:ext uri="{FF2B5EF4-FFF2-40B4-BE49-F238E27FC236}">
                    <a16:creationId xmlns:a16="http://schemas.microsoft.com/office/drawing/2014/main" id="{62327AE6-FA4A-BF6E-0E64-DAD823EC0C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1912053"/>
                <a:ext cx="3415294" cy="62465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FAF099B1-86E1-AB31-ECA0-C4AB060C8A35}"/>
              </a:ext>
            </a:extLst>
          </p:cNvPr>
          <p:cNvSpPr txBox="1"/>
          <p:nvPr/>
        </p:nvSpPr>
        <p:spPr>
          <a:xfrm>
            <a:off x="8321670" y="4301897"/>
            <a:ext cx="3247024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rgbClr val="3C4043"/>
                </a:solidFill>
                <a:effectLst/>
                <a:latin typeface="Amasis MT Pro Medium" panose="02040604050005020304" pitchFamily="18" charset="0"/>
              </a:rPr>
              <a:t>Evaluation of </a:t>
            </a:r>
            <a:r>
              <a:rPr lang="en-US" b="0" i="0" dirty="0">
                <a:solidFill>
                  <a:schemeClr val="accent5"/>
                </a:solidFill>
                <a:effectLst/>
                <a:latin typeface="Amasis MT Pro Medium" panose="02040604050005020304" pitchFamily="18" charset="0"/>
              </a:rPr>
              <a:t>the hardness k factor*</a:t>
            </a:r>
            <a:r>
              <a:rPr lang="en-US" b="0" i="0" dirty="0">
                <a:solidFill>
                  <a:srgbClr val="3C4043"/>
                </a:solidFill>
                <a:effectLst/>
                <a:latin typeface="Amasis MT Pro Medium" panose="02040604050005020304" pitchFamily="18" charset="0"/>
              </a:rPr>
              <a:t> from tables in:</a:t>
            </a:r>
          </a:p>
          <a:p>
            <a:pPr marL="273050" algn="just"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solidFill>
                  <a:srgbClr val="3C4043"/>
                </a:solidFill>
                <a:latin typeface="Amasis MT Pro Medium" panose="02040604050005020304" pitchFamily="18" charset="0"/>
              </a:rPr>
              <a:t>    </a:t>
            </a:r>
            <a:r>
              <a:rPr lang="en-US" b="0" i="0" dirty="0">
                <a:solidFill>
                  <a:srgbClr val="3C4043"/>
                </a:solidFill>
                <a:effectLst/>
                <a:latin typeface="Amasis MT Pro Medium" panose="02040604050005020304" pitchFamily="18" charset="0"/>
              </a:rPr>
              <a:t> </a:t>
            </a:r>
            <a:r>
              <a:rPr lang="en-US" b="0" i="0" dirty="0">
                <a:solidFill>
                  <a:srgbClr val="3C4043"/>
                </a:solidFill>
                <a:effectLst/>
                <a:latin typeface="Amasis MT Pro Medium" panose="02040604050005020304" pitchFamily="18" charset="0"/>
                <a:hlinkClick r:id="rId4"/>
              </a:rPr>
              <a:t>http://rd50.web.cern.ch/NIEL/default.html</a:t>
            </a:r>
            <a:endParaRPr lang="en-US" b="0" i="0" dirty="0">
              <a:solidFill>
                <a:srgbClr val="3C4043"/>
              </a:solidFill>
              <a:effectLst/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81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6EED8-E2A3-2020-AE8F-82AD6FE0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D0FCB1-B5FD-639F-DEBD-9AC9179A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5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9AAD95-44E9-FBEF-8AE3-F7B3E7AD22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365" y="311623"/>
            <a:ext cx="4198374" cy="707308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Energy </a:t>
            </a:r>
            <a:r>
              <a:rPr lang="it-IT" sz="4400" dirty="0" err="1">
                <a:solidFill>
                  <a:schemeClr val="tx1"/>
                </a:solidFill>
                <a:latin typeface="Amasis MT Pro Medium" panose="02040604050005020304" pitchFamily="18" charset="0"/>
              </a:rPr>
              <a:t>scan</a:t>
            </a:r>
            <a:endParaRPr lang="it-IT" sz="4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747411" y="1260635"/>
                <a:ext cx="3920247" cy="2576095"/>
              </a:xfrm>
            </p:spPr>
            <p:txBody>
              <a:bodyPr>
                <a:normAutofit fontScale="92500" lnSpcReduction="10000"/>
              </a:bodyPr>
              <a:lstStyle/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it-IT" sz="2000" b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Evaluation of</a:t>
                </a:r>
                <a:r>
                  <a:rPr lang="it-IT" sz="2000" b="0" u="none" strike="noStrike" dirty="0">
                    <a:solidFill>
                      <a:schemeClr val="tx1"/>
                    </a:solidFill>
                    <a:effectLst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000" b="0" i="0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000" b="0" i="0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𝐼</m:t>
                        </m:r>
                        <m:d>
                          <m:dPr>
                            <m:ctrlPr>
                              <a:rPr lang="it-IT" sz="2000" b="0" i="1" u="none" strike="noStrike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it-IT" sz="2000" b="0" i="1" u="none" strike="noStrike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145 </m:t>
                            </m:r>
                            <m:r>
                              <a:rPr lang="it-IT" sz="2000" b="0" i="1" u="none" strike="noStrike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</a:rPr>
                              <m:t>𝑀𝑒𝑉</m:t>
                            </m:r>
                          </m:e>
                        </m:d>
                      </m:den>
                    </m:f>
                    <m:f>
                      <m:fPr>
                        <m:ctrlP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  <m:r>
                      <a:rPr lang="it-IT" sz="2000" b="0" i="0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it-IT" sz="2000" dirty="0">
                  <a:ea typeface="Cambria Math" panose="02040503050406030204" pitchFamily="18" charset="0"/>
                </a:endParaRPr>
              </a:p>
              <a:p>
                <a:pPr marL="90488" indent="0" algn="just">
                  <a:buNone/>
                </a:pPr>
                <a:endParaRPr lang="it-IT" sz="2000" b="0" u="none" strike="noStrike" dirty="0">
                  <a:solidFill>
                    <a:schemeClr val="tx1"/>
                  </a:solidFill>
                  <a:effectLst/>
                  <a:ea typeface="Cambria Math" panose="02040503050406030204" pitchFamily="18" charset="0"/>
                </a:endParaRPr>
              </a:p>
              <a:p>
                <a:pPr marL="447675" indent="0" algn="just">
                  <a:buNone/>
                </a:pPr>
                <a:r>
                  <a:rPr lang="en-US" sz="2000" dirty="0">
                    <a:latin typeface="Amasis MT Pro Medium" panose="02040604050005020304" pitchFamily="18" charset="0"/>
                  </a:rPr>
                  <a:t>dove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000" b="0" i="0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Δ</m:t>
                    </m:r>
                    <m:r>
                      <a:rPr lang="it-IT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𝐼</m:t>
                    </m:r>
                    <m:r>
                      <a:rPr lang="it-IT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𝑖𝑟𝑟</m:t>
                        </m:r>
                      </m:sub>
                    </m:sSub>
                    <m:r>
                      <a:rPr lang="it-IT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𝑛𝑜𝑖𝑟𝑟</m:t>
                        </m:r>
                      </m:sub>
                    </m:sSub>
                  </m:oMath>
                </a14:m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 a 3V overvoltage, </a:t>
                </a:r>
                <a14:m>
                  <m:oMath xmlns:m="http://schemas.openxmlformats.org/officeDocument/2006/math">
                    <m:r>
                      <a:rPr lang="en-US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efficiency.</a:t>
                </a:r>
              </a:p>
              <a:p>
                <a:pPr marL="87312" indent="0" algn="just">
                  <a:buNone/>
                </a:pPr>
                <a:endParaRPr lang="en-US" dirty="0">
                  <a:solidFill>
                    <a:schemeClr val="tx1"/>
                  </a:solidFill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r>
                  <a:rPr lang="en-US" sz="1600" b="0" i="0" u="none" strike="noStrike" dirty="0">
                    <a:solidFill>
                      <a:srgbClr val="000000"/>
                    </a:solidFill>
                    <a:effectLst/>
                    <a:latin typeface="Amasis MT Pro Medium" panose="02040604050005020304" pitchFamily="18" charset="0"/>
                  </a:rPr>
                  <a:t>        </a:t>
                </a:r>
                <a:endParaRPr lang="en-US" sz="1600" dirty="0">
                  <a:solidFill>
                    <a:schemeClr val="accent2"/>
                  </a:solidFill>
                  <a:latin typeface="Amasis MT Pro Medium" panose="020406040500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endParaRPr lang="it-IT" dirty="0">
                  <a:latin typeface="Amasis MT Pro Medium" panose="02040604050005020304" pitchFamily="18" charset="0"/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47411" y="1260635"/>
                <a:ext cx="3920247" cy="2576095"/>
              </a:xfrm>
              <a:blipFill>
                <a:blip r:embed="rId2"/>
                <a:stretch>
                  <a:fillRect t="-1185" r="-140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ccia a destra 5">
            <a:extLst>
              <a:ext uri="{FF2B5EF4-FFF2-40B4-BE49-F238E27FC236}">
                <a16:creationId xmlns:a16="http://schemas.microsoft.com/office/drawing/2014/main" id="{83D22B79-4D73-42D1-DD04-1A34780B50B7}"/>
              </a:ext>
            </a:extLst>
          </p:cNvPr>
          <p:cNvSpPr/>
          <p:nvPr/>
        </p:nvSpPr>
        <p:spPr>
          <a:xfrm rot="5400000">
            <a:off x="1875006" y="3264372"/>
            <a:ext cx="1361876" cy="85603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27EE725-027F-AD98-3FAF-D475285195FC}"/>
              </a:ext>
            </a:extLst>
          </p:cNvPr>
          <p:cNvSpPr txBox="1"/>
          <p:nvPr/>
        </p:nvSpPr>
        <p:spPr>
          <a:xfrm>
            <a:off x="1006004" y="4507587"/>
            <a:ext cx="3661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it-IT" dirty="0">
                <a:latin typeface="Amasis MT Pro Medium" panose="02040604050005020304" pitchFamily="18" charset="0"/>
              </a:rPr>
              <a:t>Confronto con k </a:t>
            </a:r>
            <a:r>
              <a:rPr lang="it-IT" dirty="0" err="1">
                <a:latin typeface="Amasis MT Pro Medium" panose="02040604050005020304" pitchFamily="18" charset="0"/>
              </a:rPr>
              <a:t>factor</a:t>
            </a:r>
            <a:r>
              <a:rPr lang="it-IT" dirty="0">
                <a:latin typeface="Amasis MT Pro Medium" panose="02040604050005020304" pitchFamily="18" charset="0"/>
              </a:rPr>
              <a:t> </a:t>
            </a:r>
            <a:r>
              <a:rPr lang="it-I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it-IT" dirty="0">
                <a:latin typeface="Amasis MT Pro Medium" panose="02040604050005020304" pitchFamily="18" charset="0"/>
              </a:rPr>
              <a:t>Ci dice come cambia il danno per i protoni, danno a 18 MeV rispetto a danno a 145 MeV. </a:t>
            </a:r>
          </a:p>
          <a:p>
            <a:pPr algn="just"/>
            <a:endParaRPr lang="en-US" dirty="0">
              <a:latin typeface="Amasis MT Pro Medium" panose="02040604050005020304" pitchFamily="18" charset="0"/>
            </a:endParaRPr>
          </a:p>
          <a:p>
            <a:pPr algn="just"/>
            <a:endParaRPr lang="it-IT" dirty="0">
              <a:latin typeface="Amasis MT Pro Medium" panose="02040604050005020304" pitchFamily="18" charset="0"/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53B2ADF-00C8-CBAB-F082-79225CE1DA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2225" y="344306"/>
            <a:ext cx="6296749" cy="4541335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23F88448-47C9-E564-41A8-23C0E47EE31E}"/>
              </a:ext>
            </a:extLst>
          </p:cNvPr>
          <p:cNvSpPr txBox="1"/>
          <p:nvPr/>
        </p:nvSpPr>
        <p:spPr>
          <a:xfrm>
            <a:off x="6579140" y="5245708"/>
            <a:ext cx="3403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en-US" b="0" i="0" dirty="0">
                <a:effectLst/>
                <a:latin typeface="Amasis MT Pro Medium" panose="02040604050005020304" pitchFamily="18" charset="0"/>
              </a:rPr>
              <a:t>Ma </a:t>
            </a:r>
            <a:r>
              <a:rPr lang="en-US" b="0" i="0" dirty="0" err="1">
                <a:effectLst/>
                <a:latin typeface="Amasis MT Pro Medium" panose="02040604050005020304" pitchFamily="18" charset="0"/>
              </a:rPr>
              <a:t>questo</a:t>
            </a:r>
            <a:r>
              <a:rPr lang="en-US" b="0" i="0" dirty="0">
                <a:effectLst/>
                <a:latin typeface="Amasis MT Pro Medium" panose="02040604050005020304" pitchFamily="18" charset="0"/>
              </a:rPr>
              <a:t> </a:t>
            </a:r>
            <a:r>
              <a:rPr lang="en-US" b="0" i="0" dirty="0" err="1">
                <a:effectLst/>
                <a:latin typeface="Amasis MT Pro Medium" panose="02040604050005020304" pitchFamily="18" charset="0"/>
              </a:rPr>
              <a:t>prende</a:t>
            </a:r>
            <a:r>
              <a:rPr lang="en-US" b="0" i="0" dirty="0">
                <a:effectLst/>
                <a:latin typeface="Amasis MT Pro Medium" panose="02040604050005020304" pitchFamily="18" charset="0"/>
              </a:rPr>
              <a:t> in </a:t>
            </a:r>
            <a:r>
              <a:rPr lang="en-US" b="0" i="0" dirty="0" err="1">
                <a:effectLst/>
                <a:latin typeface="Amasis MT Pro Medium" panose="02040604050005020304" pitchFamily="18" charset="0"/>
              </a:rPr>
              <a:t>considerazione</a:t>
            </a:r>
            <a:r>
              <a:rPr lang="en-US" b="0" i="0" dirty="0">
                <a:effectLst/>
                <a:latin typeface="Amasis MT Pro Medium" panose="02040604050005020304" pitchFamily="18" charset="0"/>
              </a:rPr>
              <a:t> solo il trend.</a:t>
            </a:r>
            <a:endParaRPr lang="it-IT" dirty="0">
              <a:latin typeface="Amasis MT Pro Medium" panose="020406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98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6EED8-E2A3-2020-AE8F-82AD6FE0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D0FCB1-B5FD-639F-DEBD-9AC9179A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6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9AAD95-44E9-FBEF-8AE3-F7B3E7AD22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365" y="311623"/>
            <a:ext cx="4198374" cy="707308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Energy </a:t>
            </a:r>
            <a:r>
              <a:rPr lang="it-IT" sz="4400" dirty="0" err="1">
                <a:solidFill>
                  <a:schemeClr val="tx1"/>
                </a:solidFill>
                <a:latin typeface="Amasis MT Pro Medium" panose="02040604050005020304" pitchFamily="18" charset="0"/>
              </a:rPr>
              <a:t>scan</a:t>
            </a:r>
            <a:endParaRPr lang="it-IT" sz="4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/>
              </p:cNvSpPr>
              <p:nvPr>
                <p:ph idx="4294967295"/>
              </p:nvPr>
            </p:nvSpPr>
            <p:spPr>
              <a:xfrm>
                <a:off x="247427" y="1284050"/>
                <a:ext cx="5345977" cy="5072300"/>
              </a:xfrm>
            </p:spPr>
            <p:txBody>
              <a:bodyPr>
                <a:normAutofit/>
              </a:bodyPr>
              <a:lstStyle/>
              <a:p>
                <a:pPr marL="433388" indent="-342900" algn="just">
                  <a:buFont typeface="Wingdings" panose="05000000000000000000" pitchFamily="2" charset="2"/>
                  <a:buChar char="q"/>
                </a:pPr>
                <a:r>
                  <a:rPr lang="it-IT" sz="2000" dirty="0">
                    <a:latin typeface="Amasis MT Pro Medium" panose="02040604050005020304" pitchFamily="18" charset="0"/>
                  </a:rPr>
                  <a:t>Per effettuare un confronto oggettivo tra questi campioni dovremmo calcolare il parametro </a:t>
                </a:r>
                <a:r>
                  <a:rPr lang="el-GR" sz="2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α</a:t>
                </a:r>
                <a:r>
                  <a:rPr lang="it-IT" sz="2000" dirty="0">
                    <a:latin typeface="Amasis MT Pro Medium" panose="02040604050005020304" pitchFamily="18" charset="0"/>
                  </a:rPr>
                  <a:t> (</a:t>
                </a:r>
                <a:r>
                  <a:rPr lang="it-IT" sz="2000" dirty="0" err="1">
                    <a:latin typeface="Amasis MT Pro Medium" panose="02040604050005020304" pitchFamily="18" charset="0"/>
                  </a:rPr>
                  <a:t>damage</a:t>
                </a:r>
                <a:r>
                  <a:rPr lang="it-IT" sz="2000" dirty="0">
                    <a:latin typeface="Amasis MT Pro Medium" panose="02040604050005020304" pitchFamily="18" charset="0"/>
                  </a:rPr>
                  <a:t> </a:t>
                </a:r>
                <a:r>
                  <a:rPr lang="it-IT" sz="2000" dirty="0" err="1">
                    <a:latin typeface="Amasis MT Pro Medium" panose="02040604050005020304" pitchFamily="18" charset="0"/>
                  </a:rPr>
                  <a:t>parameter</a:t>
                </a:r>
                <a:r>
                  <a:rPr lang="it-IT" sz="2000" dirty="0">
                    <a:latin typeface="Amasis MT Pro Medium" panose="02040604050005020304" pitchFamily="18" charset="0"/>
                  </a:rPr>
                  <a:t>):</a:t>
                </a:r>
                <a:endParaRPr lang="it-IT" sz="2000" dirty="0"/>
              </a:p>
              <a:p>
                <a:pPr marL="90488" indent="0" algn="just">
                  <a:buNone/>
                </a:pPr>
                <a:endParaRPr lang="it-IT" sz="2000" b="0" u="none" strike="noStrike" dirty="0">
                  <a:solidFill>
                    <a:schemeClr val="tx1"/>
                  </a:solidFill>
                  <a:effectLst/>
                </a:endParaRPr>
              </a:p>
              <a:p>
                <a:pPr marL="447675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447675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447675" indent="0" algn="just">
                  <a:buNone/>
                </a:pPr>
                <a:endParaRPr lang="en-US" sz="2000" dirty="0">
                  <a:latin typeface="Amasis MT Pro Medium" panose="02040604050005020304" pitchFamily="18" charset="0"/>
                </a:endParaRPr>
              </a:p>
              <a:p>
                <a:pPr marL="447675" indent="0" algn="just">
                  <a:buNone/>
                </a:pPr>
                <a:r>
                  <a:rPr lang="en-US" sz="2000" dirty="0">
                    <a:latin typeface="Amasis MT Pro Medium" panose="02040604050005020304" pitchFamily="18" charset="0"/>
                  </a:rPr>
                  <a:t>Dove 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𝑑𝑒𝑝𝑙</m:t>
                        </m:r>
                      </m:sub>
                    </m:sSub>
                  </m:oMath>
                </a14:m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is the depleted volume, </a:t>
                </a:r>
                <a:r>
                  <a:rPr lang="en-US" sz="2000" b="0" i="0" u="none" strike="noStrike" dirty="0" err="1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che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cambia in base al </a:t>
                </a:r>
                <a:r>
                  <a:rPr lang="en-US" sz="2000" b="0" i="0" u="none" strike="noStrike" dirty="0" err="1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sensore</a:t>
                </a:r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</a:t>
                </a:r>
                <a:r>
                  <a:rPr lang="en-US" sz="2000" b="0" i="0" u="none" strike="noStrike" dirty="0" err="1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scelto</a:t>
                </a:r>
                <a:r>
                  <a:rPr lang="en-US" sz="2000" dirty="0">
                    <a:latin typeface="Amasis MT Pro Medium" panose="02040604050005020304" pitchFamily="18" charset="0"/>
                  </a:rPr>
                  <a:t>;</a:t>
                </a: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447675" indent="0" algn="just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it-IT" sz="20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𝑒𝑞</m:t>
                        </m:r>
                      </m:sub>
                    </m:sSub>
                    <m:r>
                      <a:rPr lang="it-IT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=</m:t>
                    </m:r>
                    <m:r>
                      <a:rPr lang="it-IT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𝑘</m:t>
                    </m:r>
                    <m:r>
                      <a:rPr lang="it-IT" sz="20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b="0" i="0" u="none" strike="noStrike" dirty="0">
                    <a:solidFill>
                      <a:schemeClr val="tx1"/>
                    </a:solidFill>
                    <a:effectLst/>
                    <a:latin typeface="Amasis MT Pro Medium" panose="02040604050005020304" pitchFamily="18" charset="0"/>
                  </a:rPr>
                  <a:t> </a:t>
                </a:r>
                <a:r>
                  <a:rPr lang="it-IT" sz="2000" dirty="0">
                    <a:latin typeface="Amasis MT Pro Medium" panose="02040604050005020304" pitchFamily="18" charset="0"/>
                  </a:rPr>
                  <a:t>è la fluenza di neutroni equivalenti da 1 MeV.</a:t>
                </a:r>
                <a:endParaRPr lang="en-US" dirty="0">
                  <a:solidFill>
                    <a:schemeClr val="tx1"/>
                  </a:solidFill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endParaRPr lang="en-US" sz="2000" b="0" i="0" u="none" strike="noStrike" dirty="0">
                  <a:solidFill>
                    <a:schemeClr val="tx1"/>
                  </a:solidFill>
                  <a:effectLst/>
                  <a:latin typeface="Amasis MT Pro Medium" panose="02040604050005020304" pitchFamily="18" charset="0"/>
                </a:endParaRPr>
              </a:p>
              <a:p>
                <a:pPr marL="87312" indent="0" algn="just">
                  <a:buNone/>
                </a:pPr>
                <a:r>
                  <a:rPr lang="en-US" sz="1600" b="0" i="0" u="none" strike="noStrike" dirty="0">
                    <a:solidFill>
                      <a:srgbClr val="000000"/>
                    </a:solidFill>
                    <a:effectLst/>
                    <a:latin typeface="Amasis MT Pro Medium" panose="02040604050005020304" pitchFamily="18" charset="0"/>
                  </a:rPr>
                  <a:t>        </a:t>
                </a:r>
                <a:endParaRPr lang="en-US" sz="1600" dirty="0">
                  <a:solidFill>
                    <a:schemeClr val="accent2"/>
                  </a:solidFill>
                  <a:latin typeface="Amasis MT Pro Medium" panose="02040604050005020304" pitchFamily="18" charset="0"/>
                </a:endParaRPr>
              </a:p>
              <a:p>
                <a:pPr>
                  <a:buFont typeface="Wingdings" panose="05000000000000000000" pitchFamily="2" charset="2"/>
                  <a:buChar char="Ø"/>
                </a:pPr>
                <a:endParaRPr lang="it-IT" dirty="0">
                  <a:latin typeface="Amasis MT Pro Medium" panose="02040604050005020304" pitchFamily="18" charset="0"/>
                </a:endParaRPr>
              </a:p>
            </p:txBody>
          </p:sp>
        </mc:Choice>
        <mc:Fallback>
          <p:sp>
            <p:nvSpPr>
              <p:cNvPr id="3" name="Segnaposto contenuto 2">
                <a:extLst>
                  <a:ext uri="{FF2B5EF4-FFF2-40B4-BE49-F238E27FC236}">
                    <a16:creationId xmlns:a16="http://schemas.microsoft.com/office/drawing/2014/main" id="{31763DA7-456A-3049-EFDD-6C4CA2F4E6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47427" y="1284050"/>
                <a:ext cx="5345977" cy="5072300"/>
              </a:xfrm>
              <a:blipFill>
                <a:blip r:embed="rId2"/>
                <a:stretch>
                  <a:fillRect t="-1322" r="-1140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reccia a destra 5">
            <a:hlinkClick r:id="rId3"/>
            <a:extLst>
              <a:ext uri="{FF2B5EF4-FFF2-40B4-BE49-F238E27FC236}">
                <a16:creationId xmlns:a16="http://schemas.microsoft.com/office/drawing/2014/main" id="{83D22B79-4D73-42D1-DD04-1A34780B50B7}"/>
              </a:ext>
            </a:extLst>
          </p:cNvPr>
          <p:cNvSpPr/>
          <p:nvPr/>
        </p:nvSpPr>
        <p:spPr>
          <a:xfrm>
            <a:off x="7938894" y="2277161"/>
            <a:ext cx="893821" cy="36512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8E650EE-0F5A-CBD4-7696-0095EE5F38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428" y="2642286"/>
            <a:ext cx="8473166" cy="856035"/>
          </a:xfrm>
          <a:prstGeom prst="rect">
            <a:avLst/>
          </a:prstGeom>
        </p:spPr>
      </p:pic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558F5693-9450-5EA4-CF1D-A76E8F41EECE}"/>
              </a:ext>
            </a:extLst>
          </p:cNvPr>
          <p:cNvSpPr txBox="1"/>
          <p:nvPr/>
        </p:nvSpPr>
        <p:spPr>
          <a:xfrm>
            <a:off x="9223443" y="2227141"/>
            <a:ext cx="28760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hlinkClick r:id="rId3"/>
              </a:rPr>
              <a:t>https://mmoll.web.cern.ch/thesis/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926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456EED8-E2A3-2020-AE8F-82AD6FE08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Luisa Occhiuto, Università della Calabria&amp; INFN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0D0FCB1-B5FD-639F-DEBD-9AC9179A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6956C-97E2-407A-8A45-2FEFB3DE6A28}" type="slidenum">
              <a:rPr lang="it-IT" smtClean="0"/>
              <a:t>7</a:t>
            </a:fld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4D9AAD95-44E9-FBEF-8AE3-F7B3E7AD22E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8365" y="311623"/>
            <a:ext cx="4198374" cy="707308"/>
          </a:xfrm>
        </p:spPr>
        <p:txBody>
          <a:bodyPr>
            <a:normAutofit/>
          </a:bodyPr>
          <a:lstStyle/>
          <a:p>
            <a:r>
              <a:rPr lang="it-IT" sz="4400" dirty="0">
                <a:solidFill>
                  <a:schemeClr val="tx1"/>
                </a:solidFill>
                <a:latin typeface="Amasis MT Pro Medium" panose="02040604050005020304" pitchFamily="18" charset="0"/>
              </a:rPr>
              <a:t>Energy </a:t>
            </a:r>
            <a:r>
              <a:rPr lang="it-IT" sz="4400" dirty="0" err="1">
                <a:solidFill>
                  <a:schemeClr val="tx1"/>
                </a:solidFill>
                <a:latin typeface="Amasis MT Pro Medium" panose="02040604050005020304" pitchFamily="18" charset="0"/>
              </a:rPr>
              <a:t>scan</a:t>
            </a:r>
            <a:endParaRPr lang="it-IT" sz="4400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763DA7-456A-3049-EFDD-6C4CA2F4E60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47428" y="1284050"/>
            <a:ext cx="4059312" cy="486384"/>
          </a:xfrm>
        </p:spPr>
        <p:txBody>
          <a:bodyPr>
            <a:normAutofit fontScale="25000" lnSpcReduction="20000"/>
          </a:bodyPr>
          <a:lstStyle/>
          <a:p>
            <a:pPr marL="433388" indent="-342900" algn="just">
              <a:buFont typeface="Wingdings" panose="05000000000000000000" pitchFamily="2" charset="2"/>
              <a:buChar char="q"/>
            </a:pPr>
            <a:r>
              <a:rPr lang="it-IT" sz="8000" dirty="0">
                <a:latin typeface="Amasis MT Pro Medium" panose="02040604050005020304" pitchFamily="18" charset="0"/>
              </a:rPr>
              <a:t>Nel nostro caso:</a:t>
            </a:r>
          </a:p>
          <a:p>
            <a:pPr marL="90488" indent="0" algn="just">
              <a:buNone/>
            </a:pPr>
            <a:endParaRPr lang="it-IT" sz="2000" b="0" u="none" strike="noStrike" dirty="0">
              <a:solidFill>
                <a:schemeClr val="tx1"/>
              </a:solidFill>
              <a:effectLst/>
            </a:endParaRPr>
          </a:p>
          <a:p>
            <a:pPr marL="447675" indent="0" algn="just">
              <a:buNone/>
            </a:pPr>
            <a:endParaRPr lang="en-US" sz="2000" b="0" i="0" u="none" strike="noStrike" dirty="0"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  <a:p>
            <a:pPr marL="447675" indent="0" algn="just">
              <a:buNone/>
            </a:pPr>
            <a:endParaRPr lang="en-US" sz="2000" b="0" i="0" u="none" strike="noStrike" dirty="0"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  <a:p>
            <a:pPr marL="447675" indent="0" algn="just"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87312" indent="0" algn="just">
              <a:buNone/>
            </a:pPr>
            <a:endParaRPr lang="en-US" dirty="0">
              <a:solidFill>
                <a:schemeClr val="tx1"/>
              </a:solidFill>
              <a:latin typeface="Amasis MT Pro Medium" panose="02040604050005020304" pitchFamily="18" charset="0"/>
            </a:endParaRPr>
          </a:p>
          <a:p>
            <a:pPr marL="87312" indent="0" algn="just">
              <a:buNone/>
            </a:pPr>
            <a:endParaRPr lang="en-US" sz="2000" b="0" i="0" u="none" strike="noStrike" dirty="0">
              <a:solidFill>
                <a:schemeClr val="tx1"/>
              </a:solidFill>
              <a:effectLst/>
              <a:latin typeface="Amasis MT Pro Medium" panose="02040604050005020304" pitchFamily="18" charset="0"/>
            </a:endParaRPr>
          </a:p>
          <a:p>
            <a:pPr marL="87312" indent="0" algn="just">
              <a:buNone/>
            </a:pPr>
            <a:r>
              <a:rPr lang="en-US" sz="1600" b="0" i="0" u="none" strike="noStrike" dirty="0">
                <a:solidFill>
                  <a:srgbClr val="000000"/>
                </a:solidFill>
                <a:effectLst/>
                <a:latin typeface="Amasis MT Pro Medium" panose="02040604050005020304" pitchFamily="18" charset="0"/>
              </a:rPr>
              <a:t>        </a:t>
            </a:r>
            <a:endParaRPr lang="en-US" sz="1600" dirty="0">
              <a:solidFill>
                <a:schemeClr val="accent2"/>
              </a:solidFill>
              <a:latin typeface="Amasis MT Pro Medium" panose="020406040500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latin typeface="Amasis MT Pro Medium" panose="020406040500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2315B83A-18EF-E7D5-4D35-31B99855212D}"/>
                  </a:ext>
                </a:extLst>
              </p:cNvPr>
              <p:cNvSpPr txBox="1"/>
              <p:nvPr/>
            </p:nvSpPr>
            <p:spPr>
              <a:xfrm>
                <a:off x="1460769" y="1680799"/>
                <a:ext cx="2340496" cy="7103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90488" indent="0" algn="just">
                  <a:buNone/>
                </a:pPr>
                <a:r>
                  <a:rPr lang="it-IT" sz="1800" b="0" u="none" strike="noStrike" dirty="0">
                    <a:solidFill>
                      <a:schemeClr val="tx1"/>
                    </a:solidFill>
                    <a:effectLst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4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α</m:t>
                    </m:r>
                    <m:r>
                      <a:rPr lang="it-IT" sz="2400" b="0" i="1" u="none" strike="noStrike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t-IT" sz="24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it-IT" sz="2400" b="0" i="0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it-IT" sz="24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r>
                          <a:rPr lang="it-IT" sz="24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  <m:r>
                          <a:rPr lang="it-IT" sz="24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it-IT" sz="2400" b="0" i="1" u="none" strike="noStrike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it-IT" sz="2400" b="0" i="1" u="none" strike="noStrike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it-IT" sz="2400" b="0" i="1" u="none" strike="noStrike" smtClean="0">
                                <a:solidFill>
                                  <a:schemeClr val="tx1"/>
                                </a:solidFill>
                                <a:effectLst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𝑑𝑒𝑝𝑙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it-IT" sz="24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sz="2400" b="0" i="0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it-IT" sz="2400" b="0" i="0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k</m:t>
                        </m:r>
                        <m:r>
                          <a:rPr lang="it-IT" sz="2400" b="0" i="1" u="none" strike="noStrike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𝜙</m:t>
                        </m:r>
                      </m:den>
                    </m:f>
                  </m:oMath>
                </a14:m>
                <a:endParaRPr lang="it-IT" sz="2400" dirty="0"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8" name="CasellaDiTesto 7">
                <a:extLst>
                  <a:ext uri="{FF2B5EF4-FFF2-40B4-BE49-F238E27FC236}">
                    <a16:creationId xmlns:a16="http://schemas.microsoft.com/office/drawing/2014/main" id="{2315B83A-18EF-E7D5-4D35-31B9985521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769" y="1680799"/>
                <a:ext cx="2340496" cy="7103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egnaposto contenuto 2">
            <a:extLst>
              <a:ext uri="{FF2B5EF4-FFF2-40B4-BE49-F238E27FC236}">
                <a16:creationId xmlns:a16="http://schemas.microsoft.com/office/drawing/2014/main" id="{62BDD936-148A-0075-5ACB-70EDD8E5A02D}"/>
              </a:ext>
            </a:extLst>
          </p:cNvPr>
          <p:cNvSpPr txBox="1">
            <a:spLocks/>
          </p:cNvSpPr>
          <p:nvPr/>
        </p:nvSpPr>
        <p:spPr>
          <a:xfrm>
            <a:off x="191897" y="3216774"/>
            <a:ext cx="4878240" cy="111690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0488" indent="0" algn="just">
              <a:buNone/>
            </a:pPr>
            <a:endParaRPr lang="it-IT" sz="8000" dirty="0">
              <a:latin typeface="Amasis MT Pro Medium" panose="02040604050005020304" pitchFamily="18" charset="0"/>
            </a:endParaRPr>
          </a:p>
          <a:p>
            <a:pPr marL="90488" indent="0" algn="just">
              <a:buFont typeface="Arial" panose="020B0604020202020204" pitchFamily="34" charset="0"/>
              <a:buNone/>
            </a:pPr>
            <a:endParaRPr lang="it-IT" sz="2000" dirty="0"/>
          </a:p>
          <a:p>
            <a:pPr marL="447675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447675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447675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87312" indent="0" algn="just">
              <a:buFont typeface="Arial" panose="020B0604020202020204" pitchFamily="34" charset="0"/>
              <a:buNone/>
            </a:pPr>
            <a:endParaRPr lang="en-US" dirty="0">
              <a:latin typeface="Amasis MT Pro Medium" panose="02040604050005020304" pitchFamily="18" charset="0"/>
            </a:endParaRPr>
          </a:p>
          <a:p>
            <a:pPr marL="87312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87312" indent="0" algn="just"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000000"/>
                </a:solidFill>
                <a:latin typeface="Amasis MT Pro Medium" panose="02040604050005020304" pitchFamily="18" charset="0"/>
              </a:rPr>
              <a:t>        </a:t>
            </a:r>
            <a:endParaRPr lang="en-US" sz="1600" dirty="0">
              <a:solidFill>
                <a:schemeClr val="accent2"/>
              </a:solidFill>
              <a:latin typeface="Amasis MT Pro Medium" panose="020406040500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latin typeface="Amasis MT Pro Medium" panose="02040604050005020304" pitchFamily="18" charset="0"/>
            </a:endParaRPr>
          </a:p>
        </p:txBody>
      </p:sp>
      <p:sp>
        <p:nvSpPr>
          <p:cNvPr id="14" name="Segnaposto contenuto 2">
            <a:extLst>
              <a:ext uri="{FF2B5EF4-FFF2-40B4-BE49-F238E27FC236}">
                <a16:creationId xmlns:a16="http://schemas.microsoft.com/office/drawing/2014/main" id="{4D1F1FCB-A31C-5A40-FC1E-75127CCF2738}"/>
              </a:ext>
            </a:extLst>
          </p:cNvPr>
          <p:cNvSpPr txBox="1">
            <a:spLocks/>
          </p:cNvSpPr>
          <p:nvPr/>
        </p:nvSpPr>
        <p:spPr>
          <a:xfrm>
            <a:off x="510075" y="5150350"/>
            <a:ext cx="5506990" cy="248502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3388" indent="-342900" algn="just">
              <a:buFont typeface="Wingdings" panose="05000000000000000000" pitchFamily="2" charset="2"/>
              <a:buChar char="q"/>
            </a:pPr>
            <a:endParaRPr lang="en-US" sz="8000" b="0" i="0" dirty="0">
              <a:solidFill>
                <a:srgbClr val="3C4043"/>
              </a:solidFill>
              <a:effectLst/>
              <a:latin typeface="Amasis MT Pro Medium" panose="02040604050005020304" pitchFamily="18" charset="0"/>
            </a:endParaRPr>
          </a:p>
          <a:p>
            <a:pPr marL="433388" indent="-342900" algn="just">
              <a:buFont typeface="Wingdings" panose="05000000000000000000" pitchFamily="2" charset="2"/>
              <a:buChar char="q"/>
            </a:pPr>
            <a:r>
              <a:rPr lang="en-US" sz="8000" b="0" i="0" dirty="0">
                <a:effectLst/>
                <a:latin typeface="Amasis MT Pro Medium" panose="02040604050005020304" pitchFamily="18" charset="0"/>
              </a:rPr>
              <a:t>Next step </a:t>
            </a:r>
            <a:r>
              <a:rPr lang="en-US" sz="8000" b="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en-US" sz="8000" b="0" i="0" dirty="0" err="1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Normalizzazione</a:t>
            </a:r>
            <a:r>
              <a:rPr lang="en-US" sz="8000" b="0" i="0" dirty="0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al Guadagno in </a:t>
            </a:r>
            <a:r>
              <a:rPr lang="en-US" sz="8000" b="0" i="0" dirty="0" err="1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corrente</a:t>
            </a:r>
            <a:r>
              <a:rPr lang="en-US" sz="8000" b="0" i="0" dirty="0">
                <a:effectLst/>
                <a:latin typeface="Amasis MT Pro Medium" panose="020406040500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Current gain (Gc).</a:t>
            </a:r>
            <a:endParaRPr lang="en-US" sz="8000" b="0" i="0" dirty="0">
              <a:effectLst/>
              <a:latin typeface="Amasis MT Pro Medium" panose="02040604050005020304" pitchFamily="18" charset="0"/>
            </a:endParaRPr>
          </a:p>
          <a:p>
            <a:pPr marL="90488" indent="0" algn="just">
              <a:buNone/>
            </a:pPr>
            <a:endParaRPr lang="it-IT" sz="8000" dirty="0">
              <a:latin typeface="Amasis MT Pro Medium" panose="02040604050005020304" pitchFamily="18" charset="0"/>
            </a:endParaRPr>
          </a:p>
          <a:p>
            <a:pPr marL="90488" indent="0" algn="just">
              <a:buNone/>
            </a:pPr>
            <a:endParaRPr lang="it-IT" sz="8000" dirty="0">
              <a:latin typeface="Amasis MT Pro Medium" panose="02040604050005020304" pitchFamily="18" charset="0"/>
            </a:endParaRPr>
          </a:p>
          <a:p>
            <a:pPr marL="90488" indent="0" algn="just">
              <a:buFont typeface="Arial" panose="020B0604020202020204" pitchFamily="34" charset="0"/>
              <a:buNone/>
            </a:pPr>
            <a:endParaRPr lang="it-IT" sz="2000" dirty="0"/>
          </a:p>
          <a:p>
            <a:pPr marL="447675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447675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447675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87312" indent="0" algn="just">
              <a:buFont typeface="Arial" panose="020B0604020202020204" pitchFamily="34" charset="0"/>
              <a:buNone/>
            </a:pPr>
            <a:endParaRPr lang="en-US" dirty="0">
              <a:latin typeface="Amasis MT Pro Medium" panose="02040604050005020304" pitchFamily="18" charset="0"/>
            </a:endParaRPr>
          </a:p>
          <a:p>
            <a:pPr marL="87312" indent="0" algn="just">
              <a:buFont typeface="Arial" panose="020B0604020202020204" pitchFamily="34" charset="0"/>
              <a:buNone/>
            </a:pPr>
            <a:endParaRPr lang="en-US" sz="2000" dirty="0">
              <a:latin typeface="Amasis MT Pro Medium" panose="02040604050005020304" pitchFamily="18" charset="0"/>
            </a:endParaRPr>
          </a:p>
          <a:p>
            <a:pPr marL="87312" indent="0" algn="just">
              <a:buFont typeface="Arial" panose="020B0604020202020204" pitchFamily="34" charset="0"/>
              <a:buNone/>
            </a:pPr>
            <a:r>
              <a:rPr lang="en-US" sz="1600" dirty="0">
                <a:solidFill>
                  <a:srgbClr val="000000"/>
                </a:solidFill>
                <a:latin typeface="Amasis MT Pro Medium" panose="02040604050005020304" pitchFamily="18" charset="0"/>
              </a:rPr>
              <a:t>        </a:t>
            </a:r>
            <a:endParaRPr lang="en-US" sz="1600" dirty="0">
              <a:solidFill>
                <a:schemeClr val="accent2"/>
              </a:solidFill>
              <a:latin typeface="Amasis MT Pro Medium" panose="020406040500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it-IT" dirty="0">
              <a:latin typeface="Amasis MT Pro Medium" panose="02040604050005020304" pitchFamily="18" charset="0"/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4FD1ECD0-21DA-8FD7-3AC8-02EE0C5863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4418" y="716250"/>
            <a:ext cx="5471302" cy="3922820"/>
          </a:xfrm>
          <a:prstGeom prst="rect">
            <a:avLst/>
          </a:prstGeom>
        </p:spPr>
      </p:pic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F8B2CD-7904-3044-6728-4D87C69C52D7}"/>
              </a:ext>
            </a:extLst>
          </p:cNvPr>
          <p:cNvSpPr txBox="1"/>
          <p:nvPr/>
        </p:nvSpPr>
        <p:spPr>
          <a:xfrm>
            <a:off x="475610" y="2866028"/>
            <a:ext cx="49366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2300" indent="-261938" algn="just">
              <a:buFont typeface="Wingdings" panose="05000000000000000000" pitchFamily="2" charset="2"/>
              <a:buChar char="q"/>
            </a:pPr>
            <a:r>
              <a:rPr lang="it-IT" sz="1800" b="0" i="0" dirty="0">
                <a:effectLst/>
                <a:latin typeface="Amasis MT Pro Medium" panose="02040604050005020304" pitchFamily="18" charset="0"/>
              </a:rPr>
              <a:t>Questa formula ci dice quanti danni ha riscontrato il sensore per unità di neutrone (da 1 MeV) incidente.</a:t>
            </a:r>
            <a:endParaRPr lang="it-IT" sz="1800" dirty="0">
              <a:latin typeface="Amasis MT Pro Medium" panose="02040604050005020304" pitchFamily="18" charset="0"/>
            </a:endParaRPr>
          </a:p>
          <a:p>
            <a:pPr marL="622300" indent="-261938" algn="just"/>
            <a:endParaRPr lang="it-IT" dirty="0">
              <a:latin typeface="Amasis MT Pro Medium" panose="02040604050005020304" pitchFamily="18" charset="0"/>
            </a:endParaRPr>
          </a:p>
          <a:p>
            <a:pPr marL="622300" indent="-261938" algn="just">
              <a:buFont typeface="Wingdings" panose="05000000000000000000" pitchFamily="2" charset="2"/>
              <a:buChar char="q"/>
            </a:pPr>
            <a:r>
              <a:rPr lang="it-IT" dirty="0">
                <a:latin typeface="Amasis MT Pro Medium" panose="02040604050005020304" pitchFamily="18" charset="0"/>
              </a:rPr>
              <a:t>Questo è utile per avere un valore oggettivo di quale sia il danno da radiazioni non ionizzanti.</a:t>
            </a:r>
          </a:p>
        </p:txBody>
      </p:sp>
    </p:spTree>
    <p:extLst>
      <p:ext uri="{BB962C8B-B14F-4D97-AF65-F5344CB8AC3E}">
        <p14:creationId xmlns:p14="http://schemas.microsoft.com/office/powerpoint/2010/main" val="24128856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Retrospettivo">
  <a:themeElements>
    <a:clrScheme name="Retrospettivo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484</Words>
  <Application>Microsoft Office PowerPoint</Application>
  <PresentationFormat>Widescreen</PresentationFormat>
  <Paragraphs>116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</vt:i4>
      </vt:variant>
    </vt:vector>
  </HeadingPairs>
  <TitlesOfParts>
    <vt:vector size="15" baseType="lpstr">
      <vt:lpstr>Amasis MT Pro Medium</vt:lpstr>
      <vt:lpstr>Arial</vt:lpstr>
      <vt:lpstr>Calibri</vt:lpstr>
      <vt:lpstr>Calibri Light</vt:lpstr>
      <vt:lpstr>Cambria Math</vt:lpstr>
      <vt:lpstr>Wingdings</vt:lpstr>
      <vt:lpstr>Tema di Office</vt:lpstr>
      <vt:lpstr>Retrospettivo</vt:lpstr>
      <vt:lpstr>Proton Energy scan</vt:lpstr>
      <vt:lpstr>Energy scan</vt:lpstr>
      <vt:lpstr>Energy scan</vt:lpstr>
      <vt:lpstr>Energy scan</vt:lpstr>
      <vt:lpstr>Energy scan</vt:lpstr>
      <vt:lpstr>Energy scan</vt:lpstr>
      <vt:lpstr>Energy scan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LUISA ROSA MARIA OCCHIUTO</dc:creator>
  <cp:lastModifiedBy>LUISA ROSA MARIA OCCHIUTO</cp:lastModifiedBy>
  <cp:revision>4</cp:revision>
  <dcterms:created xsi:type="dcterms:W3CDTF">2023-11-22T11:27:07Z</dcterms:created>
  <dcterms:modified xsi:type="dcterms:W3CDTF">2023-11-23T13:20:17Z</dcterms:modified>
</cp:coreProperties>
</file>